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slide+xml" PartName="/ppt/slides/slide182.xml"/>
  <Override ContentType="application/vnd.openxmlformats-officedocument.presentationml.slide+xml" PartName="/ppt/slides/slide183.xml"/>
  <Override ContentType="application/vnd.openxmlformats-officedocument.presentationml.slide+xml" PartName="/ppt/slides/slide184.xml"/>
  <Override ContentType="application/vnd.openxmlformats-officedocument.presentationml.slide+xml" PartName="/ppt/slides/slide185.xml"/>
  <Override ContentType="application/vnd.openxmlformats-officedocument.presentationml.slide+xml" PartName="/ppt/slides/slide186.xml"/>
  <Override ContentType="application/vnd.openxmlformats-officedocument.presentationml.slide+xml" PartName="/ppt/slides/slide187.xml"/>
  <Override ContentType="application/vnd.openxmlformats-officedocument.presentationml.slide+xml" PartName="/ppt/slides/slide188.xml"/>
  <Override ContentType="application/vnd.openxmlformats-officedocument.presentationml.slide+xml" PartName="/ppt/slides/slide189.xml"/>
  <Override ContentType="application/vnd.openxmlformats-officedocument.presentationml.slide+xml" PartName="/ppt/slides/slide190.xml"/>
  <Override ContentType="application/vnd.openxmlformats-officedocument.presentationml.slide+xml" PartName="/ppt/slides/slide191.xml"/>
  <Override ContentType="application/vnd.openxmlformats-officedocument.presentationml.slide+xml" PartName="/ppt/slides/slide192.xml"/>
  <Override ContentType="application/vnd.openxmlformats-officedocument.presentationml.slide+xml" PartName="/ppt/slides/slide193.xml"/>
  <Override ContentType="application/vnd.openxmlformats-officedocument.presentationml.slide+xml" PartName="/ppt/slides/slide194.xml"/>
  <Override ContentType="application/vnd.openxmlformats-officedocument.presentationml.slide+xml" PartName="/ppt/slides/slide195.xml"/>
  <Override ContentType="application/vnd.openxmlformats-officedocument.presentationml.slide+xml" PartName="/ppt/slides/slide196.xml"/>
  <Override ContentType="application/vnd.openxmlformats-officedocument.presentationml.slide+xml" PartName="/ppt/slides/slide197.xml"/>
  <Override ContentType="application/vnd.openxmlformats-officedocument.presentationml.slide+xml" PartName="/ppt/slides/slide198.xml"/>
  <Override ContentType="application/vnd.openxmlformats-officedocument.presentationml.slide+xml" PartName="/ppt/slides/slide199.xml"/>
  <Override ContentType="application/vnd.openxmlformats-officedocument.presentationml.slide+xml" PartName="/ppt/slides/slide200.xml"/>
  <Override ContentType="application/vnd.openxmlformats-officedocument.presentationml.slide+xml" PartName="/ppt/slides/slide201.xml"/>
  <Override ContentType="application/vnd.openxmlformats-officedocument.presentationml.slide+xml" PartName="/ppt/slides/slide202.xml"/>
  <Override ContentType="application/vnd.openxmlformats-officedocument.presentationml.slide+xml" PartName="/ppt/slides/slide203.xml"/>
  <Override ContentType="application/vnd.openxmlformats-officedocument.presentationml.slide+xml" PartName="/ppt/slides/slide204.xml"/>
  <Override ContentType="application/vnd.openxmlformats-officedocument.presentationml.slide+xml" PartName="/ppt/slides/slide205.xml"/>
  <Override ContentType="application/vnd.openxmlformats-officedocument.presentationml.slide+xml" PartName="/ppt/slides/slide206.xml"/>
  <Override ContentType="application/vnd.openxmlformats-officedocument.presentationml.slide+xml" PartName="/ppt/slides/slide207.xml"/>
  <Override ContentType="application/vnd.openxmlformats-officedocument.presentationml.slide+xml" PartName="/ppt/slides/slide208.xml"/>
  <Override ContentType="application/vnd.openxmlformats-officedocument.presentationml.slide+xml" PartName="/ppt/slides/slide209.xml"/>
  <Override ContentType="application/vnd.openxmlformats-officedocument.presentationml.slide+xml" PartName="/ppt/slides/slide210.xml"/>
  <Override ContentType="application/vnd.openxmlformats-officedocument.presentationml.slide+xml" PartName="/ppt/slides/slide211.xml"/>
  <Override ContentType="application/vnd.openxmlformats-officedocument.presentationml.slide+xml" PartName="/ppt/slides/slide212.xml"/>
  <Override ContentType="application/vnd.openxmlformats-officedocument.presentationml.slide+xml" PartName="/ppt/slides/slide213.xml"/>
  <Override ContentType="application/vnd.openxmlformats-officedocument.presentationml.slide+xml" PartName="/ppt/slides/slide214.xml"/>
  <Override ContentType="application/vnd.openxmlformats-officedocument.presentationml.slide+xml" PartName="/ppt/slides/slide215.xml"/>
  <Override ContentType="application/vnd.openxmlformats-officedocument.presentationml.slide+xml" PartName="/ppt/slides/slide216.xml"/>
  <Override ContentType="application/vnd.openxmlformats-officedocument.presentationml.slide+xml" PartName="/ppt/slides/slide217.xml"/>
  <Override ContentType="application/vnd.openxmlformats-officedocument.presentationml.slide+xml" PartName="/ppt/slides/slide218.xml"/>
  <Override ContentType="application/vnd.openxmlformats-officedocument.presentationml.slide+xml" PartName="/ppt/slides/slide219.xml"/>
  <Override ContentType="application/vnd.openxmlformats-officedocument.presentationml.slide+xml" PartName="/ppt/slides/slide220.xml"/>
  <Override ContentType="application/vnd.openxmlformats-officedocument.presentationml.slide+xml" PartName="/ppt/slides/slide221.xml"/>
  <Override ContentType="application/vnd.openxmlformats-officedocument.presentationml.slide+xml" PartName="/ppt/slides/slide222.xml"/>
  <Override ContentType="application/vnd.openxmlformats-officedocument.presentationml.slide+xml" PartName="/ppt/slides/slide223.xml"/>
  <Override ContentType="application/vnd.openxmlformats-officedocument.presentationml.slide+xml" PartName="/ppt/slides/slide224.xml"/>
  <Override ContentType="application/vnd.openxmlformats-officedocument.presentationml.slide+xml" PartName="/ppt/slides/slide225.xml"/>
  <Override ContentType="application/vnd.openxmlformats-officedocument.presentationml.slide+xml" PartName="/ppt/slides/slide226.xml"/>
  <Override ContentType="application/vnd.openxmlformats-officedocument.presentationml.slide+xml" PartName="/ppt/slides/slide227.xml"/>
  <Override ContentType="application/vnd.openxmlformats-officedocument.presentationml.slide+xml" PartName="/ppt/slides/slide228.xml"/>
  <Override ContentType="application/vnd.openxmlformats-officedocument.presentationml.slide+xml" PartName="/ppt/slides/slide229.xml"/>
  <Override ContentType="application/vnd.openxmlformats-officedocument.presentationml.slide+xml" PartName="/ppt/slides/slide230.xml"/>
  <Override ContentType="application/vnd.openxmlformats-officedocument.presentationml.slide+xml" PartName="/ppt/slides/slide231.xml"/>
  <Override ContentType="application/vnd.openxmlformats-officedocument.presentationml.slide+xml" PartName="/ppt/slides/slide232.xml"/>
  <Override ContentType="application/vnd.openxmlformats-officedocument.presentationml.slide+xml" PartName="/ppt/slides/slide233.xml"/>
  <Override ContentType="application/vnd.openxmlformats-officedocument.presentationml.slide+xml" PartName="/ppt/slides/slide234.xml"/>
  <Override ContentType="application/vnd.openxmlformats-officedocument.presentationml.slide+xml" PartName="/ppt/slides/slide235.xml"/>
  <Override ContentType="application/vnd.openxmlformats-officedocument.presentationml.slide+xml" PartName="/ppt/slides/slide236.xml"/>
  <Override ContentType="application/vnd.openxmlformats-officedocument.presentationml.slide+xml" PartName="/ppt/slides/slide237.xml"/>
  <Override ContentType="application/vnd.openxmlformats-officedocument.presentationml.slide+xml" PartName="/ppt/slides/slide238.xml"/>
  <Override ContentType="application/vnd.openxmlformats-officedocument.presentationml.slide+xml" PartName="/ppt/slides/slide239.xml"/>
  <Override ContentType="application/vnd.openxmlformats-officedocument.presentationml.slide+xml" PartName="/ppt/slides/slide240.xml"/>
  <Override ContentType="application/vnd.openxmlformats-officedocument.presentationml.slide+xml" PartName="/ppt/slides/slide241.xml"/>
  <Override ContentType="application/vnd.openxmlformats-officedocument.presentationml.slide+xml" PartName="/ppt/slides/slide242.xml"/>
  <Override ContentType="application/vnd.openxmlformats-officedocument.presentationml.slide+xml" PartName="/ppt/slides/slide243.xml"/>
  <Override ContentType="application/vnd.openxmlformats-officedocument.presentationml.slide+xml" PartName="/ppt/slides/slide244.xml"/>
  <Override ContentType="application/vnd.openxmlformats-officedocument.presentationml.slide+xml" PartName="/ppt/slides/slide245.xml"/>
  <Override ContentType="application/vnd.openxmlformats-officedocument.presentationml.slide+xml" PartName="/ppt/slides/slide246.xml"/>
  <Override ContentType="application/vnd.openxmlformats-officedocument.presentationml.slide+xml" PartName="/ppt/slides/slide247.xml"/>
  <Override ContentType="application/vnd.openxmlformats-officedocument.presentationml.slide+xml" PartName="/ppt/slides/slide248.xml"/>
  <Override ContentType="application/vnd.openxmlformats-officedocument.presentationml.slide+xml" PartName="/ppt/slides/slide249.xml"/>
  <Override ContentType="application/vnd.openxmlformats-officedocument.presentationml.slide+xml" PartName="/ppt/slides/slide250.xml"/>
  <Override ContentType="application/vnd.openxmlformats-officedocument.presentationml.slide+xml" PartName="/ppt/slides/slide251.xml"/>
  <Override ContentType="application/vnd.openxmlformats-officedocument.presentationml.slide+xml" PartName="/ppt/slides/slide252.xml"/>
  <Override ContentType="application/vnd.openxmlformats-officedocument.presentationml.slide+xml" PartName="/ppt/slides/slide253.xml"/>
  <Override ContentType="application/vnd.openxmlformats-officedocument.presentationml.slide+xml" PartName="/ppt/slides/slide254.xml"/>
  <Override ContentType="application/vnd.openxmlformats-officedocument.presentationml.slide+xml" PartName="/ppt/slides/slide255.xml"/>
  <Override ContentType="application/vnd.openxmlformats-officedocument.presentationml.slide+xml" PartName="/ppt/slides/slide256.xml"/>
  <Override ContentType="application/vnd.openxmlformats-officedocument.presentationml.slide+xml" PartName="/ppt/slides/slide257.xml"/>
  <Override ContentType="application/vnd.openxmlformats-officedocument.presentationml.slide+xml" PartName="/ppt/slides/slide258.xml"/>
  <Override ContentType="application/vnd.openxmlformats-officedocument.presentationml.slide+xml" PartName="/ppt/slides/slide259.xml"/>
  <Override ContentType="application/vnd.openxmlformats-officedocument.presentationml.slide+xml" PartName="/ppt/slides/slide260.xml"/>
  <Override ContentType="application/vnd.openxmlformats-officedocument.presentationml.slide+xml" PartName="/ppt/slides/slide261.xml"/>
  <Override ContentType="application/vnd.openxmlformats-officedocument.presentationml.slide+xml" PartName="/ppt/slides/slide262.xml"/>
  <Override ContentType="application/vnd.openxmlformats-officedocument.presentationml.slide+xml" PartName="/ppt/slides/slide263.xml"/>
  <Override ContentType="application/vnd.openxmlformats-officedocument.presentationml.slide+xml" PartName="/ppt/slides/slide264.xml"/>
  <Override ContentType="application/vnd.openxmlformats-officedocument.presentationml.slide+xml" PartName="/ppt/slides/slide265.xml"/>
  <Override ContentType="application/vnd.openxmlformats-officedocument.presentationml.slide+xml" PartName="/ppt/slides/slide266.xml"/>
  <Override ContentType="application/vnd.openxmlformats-officedocument.presentationml.slide+xml" PartName="/ppt/slides/slide267.xml"/>
  <Override ContentType="application/vnd.openxmlformats-officedocument.presentationml.slide+xml" PartName="/ppt/slides/slide268.xml"/>
  <Override ContentType="application/vnd.openxmlformats-officedocument.presentationml.slide+xml" PartName="/ppt/slides/slide269.xml"/>
  <Override ContentType="application/vnd.openxmlformats-officedocument.presentationml.slide+xml" PartName="/ppt/slides/slide270.xml"/>
  <Override ContentType="application/vnd.openxmlformats-officedocument.presentationml.slide+xml" PartName="/ppt/slides/slide271.xml"/>
  <Override ContentType="application/vnd.openxmlformats-officedocument.presentationml.slide+xml" PartName="/ppt/slides/slide272.xml"/>
  <Override ContentType="application/vnd.openxmlformats-officedocument.presentationml.slide+xml" PartName="/ppt/slides/slide273.xml"/>
  <Override ContentType="application/vnd.openxmlformats-officedocument.presentationml.slide+xml" PartName="/ppt/slides/slide274.xml"/>
  <Override ContentType="application/vnd.openxmlformats-officedocument.presentationml.slide+xml" PartName="/ppt/slides/slide275.xml"/>
  <Override ContentType="application/vnd.openxmlformats-officedocument.presentationml.slide+xml" PartName="/ppt/slides/slide276.xml"/>
  <Override ContentType="application/vnd.openxmlformats-officedocument.presentationml.slide+xml" PartName="/ppt/slides/slide277.xml"/>
  <Override ContentType="application/vnd.openxmlformats-officedocument.presentationml.slide+xml" PartName="/ppt/slides/slide278.xml"/>
  <Override ContentType="application/vnd.openxmlformats-officedocument.presentationml.slide+xml" PartName="/ppt/slides/slide279.xml"/>
  <Override ContentType="application/vnd.openxmlformats-officedocument.presentationml.slide+xml" PartName="/ppt/slides/slide280.xml"/>
  <Override ContentType="application/vnd.openxmlformats-officedocument.presentationml.slide+xml" PartName="/ppt/slides/slide281.xml"/>
  <Override ContentType="application/vnd.openxmlformats-officedocument.presentationml.slide+xml" PartName="/ppt/slides/slide282.xml"/>
  <Override ContentType="application/vnd.openxmlformats-officedocument.presentationml.slide+xml" PartName="/ppt/slides/slide283.xml"/>
  <Override ContentType="application/vnd.openxmlformats-officedocument.presentationml.slide+xml" PartName="/ppt/slides/slide284.xml"/>
  <Override ContentType="application/vnd.openxmlformats-officedocument.presentationml.slide+xml" PartName="/ppt/slides/slide285.xml"/>
  <Override ContentType="application/vnd.openxmlformats-officedocument.presentationml.slide+xml" PartName="/ppt/slides/slide286.xml"/>
  <Override ContentType="application/vnd.openxmlformats-officedocument.presentationml.slide+xml" PartName="/ppt/slides/slide287.xml"/>
  <Override ContentType="application/vnd.openxmlformats-officedocument.presentationml.slide+xml" PartName="/ppt/slides/slide288.xml"/>
  <Override ContentType="application/vnd.openxmlformats-officedocument.presentationml.slide+xml" PartName="/ppt/slides/slide289.xml"/>
  <Override ContentType="application/vnd.openxmlformats-officedocument.presentationml.slide+xml" PartName="/ppt/slides/slide290.xml"/>
  <Override ContentType="application/vnd.openxmlformats-officedocument.presentationml.slide+xml" PartName="/ppt/slides/slide291.xml"/>
  <Override ContentType="application/vnd.openxmlformats-officedocument.presentationml.slide+xml" PartName="/ppt/slides/slide292.xml"/>
  <Override ContentType="application/vnd.openxmlformats-officedocument.presentationml.slide+xml" PartName="/ppt/slides/slide293.xml"/>
  <Override ContentType="application/vnd.openxmlformats-officedocument.presentationml.slide+xml" PartName="/ppt/slides/slide294.xml"/>
  <Override ContentType="application/vnd.openxmlformats-officedocument.presentationml.slide+xml" PartName="/ppt/slides/slide295.xml"/>
  <Override ContentType="application/vnd.openxmlformats-officedocument.presentationml.slide+xml" PartName="/ppt/slides/slide296.xml"/>
  <Override ContentType="application/vnd.openxmlformats-officedocument.presentationml.slide+xml" PartName="/ppt/slides/slide297.xml"/>
  <Override ContentType="application/vnd.openxmlformats-officedocument.presentationml.slide+xml" PartName="/ppt/slides/slide298.xml"/>
  <Override ContentType="application/vnd.openxmlformats-officedocument.presentationml.slide+xml" PartName="/ppt/slides/slide299.xml"/>
  <Override ContentType="application/vnd.openxmlformats-officedocument.presentationml.slide+xml" PartName="/ppt/slides/slide300.xml"/>
  <Override ContentType="application/vnd.openxmlformats-officedocument.presentationml.slide+xml" PartName="/ppt/slides/slide301.xml"/>
  <Override ContentType="application/vnd.openxmlformats-officedocument.presentationml.slide+xml" PartName="/ppt/slides/slide302.xml"/>
  <Override ContentType="application/vnd.openxmlformats-officedocument.presentationml.slide+xml" PartName="/ppt/slides/slide303.xml"/>
  <Override ContentType="application/vnd.openxmlformats-officedocument.presentationml.slide+xml" PartName="/ppt/slides/slide304.xml"/>
  <Override ContentType="application/vnd.openxmlformats-officedocument.presentationml.slide+xml" PartName="/ppt/slides/slide305.xml"/>
  <Override ContentType="application/vnd.openxmlformats-officedocument.presentationml.slide+xml" PartName="/ppt/slides/slide306.xml"/>
  <Override ContentType="application/vnd.openxmlformats-officedocument.presentationml.slide+xml" PartName="/ppt/slides/slide307.xml"/>
  <Override ContentType="application/vnd.openxmlformats-officedocument.presentationml.slide+xml" PartName="/ppt/slides/slide308.xml"/>
  <Override ContentType="application/vnd.openxmlformats-officedocument.presentationml.slide+xml" PartName="/ppt/slides/slide309.xml"/>
  <Override ContentType="application/vnd.openxmlformats-officedocument.presentationml.slide+xml" PartName="/ppt/slides/slide310.xml"/>
  <Override ContentType="application/vnd.openxmlformats-officedocument.presentationml.slide+xml" PartName="/ppt/slides/slide311.xml"/>
  <Override ContentType="application/vnd.openxmlformats-officedocument.presentationml.slide+xml" PartName="/ppt/slides/slide312.xml"/>
  <Override ContentType="application/vnd.openxmlformats-officedocument.presentationml.slide+xml" PartName="/ppt/slides/slide313.xml"/>
  <Override ContentType="application/vnd.openxmlformats-officedocument.presentationml.slide+xml" PartName="/ppt/slides/slide314.xml"/>
  <Override ContentType="application/vnd.openxmlformats-officedocument.presentationml.slide+xml" PartName="/ppt/slides/slide315.xml"/>
  <Override ContentType="application/vnd.openxmlformats-officedocument.presentationml.slide+xml" PartName="/ppt/slides/slide316.xml"/>
  <Override ContentType="application/vnd.openxmlformats-officedocument.presentationml.slide+xml" PartName="/ppt/slides/slide317.xml"/>
  <Override ContentType="application/vnd.openxmlformats-officedocument.presentationml.slide+xml" PartName="/ppt/slides/slide318.xml"/>
  <Override ContentType="application/vnd.openxmlformats-officedocument.presentationml.slide+xml" PartName="/ppt/slides/slide319.xml"/>
  <Override ContentType="application/vnd.openxmlformats-officedocument.presentationml.slide+xml" PartName="/ppt/slides/slide320.xml"/>
  <Override ContentType="application/vnd.openxmlformats-officedocument.presentationml.slide+xml" PartName="/ppt/slides/slide321.xml"/>
  <Override ContentType="application/vnd.openxmlformats-officedocument.presentationml.slide+xml" PartName="/ppt/slides/slide322.xml"/>
  <Override ContentType="application/vnd.openxmlformats-officedocument.presentationml.slide+xml" PartName="/ppt/slides/slide323.xml"/>
  <Override ContentType="application/vnd.openxmlformats-officedocument.presentationml.slide+xml" PartName="/ppt/slides/slide324.xml"/>
  <Override ContentType="application/vnd.openxmlformats-officedocument.presentationml.slide+xml" PartName="/ppt/slides/slide325.xml"/>
  <Override ContentType="application/vnd.openxmlformats-officedocument.presentationml.slide+xml" PartName="/ppt/slides/slide326.xml"/>
  <Override ContentType="application/vnd.openxmlformats-officedocument.presentationml.slide+xml" PartName="/ppt/slides/slide327.xml"/>
  <Override ContentType="application/vnd.openxmlformats-officedocument.presentationml.slide+xml" PartName="/ppt/slides/slide328.xml"/>
  <Override ContentType="application/vnd.openxmlformats-officedocument.presentationml.slide+xml" PartName="/ppt/slides/slide329.xml"/>
  <Override ContentType="application/vnd.openxmlformats-officedocument.presentationml.slide+xml" PartName="/ppt/slides/slide330.xml"/>
  <Override ContentType="application/vnd.openxmlformats-officedocument.presentationml.slide+xml" PartName="/ppt/slides/slide331.xml"/>
  <Override ContentType="application/vnd.openxmlformats-officedocument.presentationml.slide+xml" PartName="/ppt/slides/slide332.xml"/>
  <Override ContentType="application/vnd.openxmlformats-officedocument.presentationml.slide+xml" PartName="/ppt/slides/slide333.xml"/>
  <Override ContentType="application/vnd.openxmlformats-officedocument.presentationml.slide+xml" PartName="/ppt/slides/slide334.xml"/>
  <Override ContentType="application/vnd.openxmlformats-officedocument.presentationml.slide+xml" PartName="/ppt/slides/slide335.xml"/>
  <Override ContentType="application/vnd.openxmlformats-officedocument.presentationml.slide+xml" PartName="/ppt/slides/slide336.xml"/>
  <Override ContentType="application/vnd.openxmlformats-officedocument.presentationml.slide+xml" PartName="/ppt/slides/slide337.xml"/>
  <Override ContentType="application/vnd.openxmlformats-officedocument.presentationml.slide+xml" PartName="/ppt/slides/slide338.xml"/>
  <Override ContentType="application/vnd.openxmlformats-officedocument.presentationml.slide+xml" PartName="/ppt/slides/slide339.xml"/>
  <Override ContentType="application/vnd.openxmlformats-officedocument.presentationml.slide+xml" PartName="/ppt/slides/slide340.xml"/>
  <Override ContentType="application/vnd.openxmlformats-officedocument.presentationml.slide+xml" PartName="/ppt/slides/slide341.xml"/>
  <Override ContentType="application/vnd.openxmlformats-officedocument.presentationml.slide+xml" PartName="/ppt/slides/slide342.xml"/>
  <Override ContentType="application/vnd.openxmlformats-officedocument.presentationml.slide+xml" PartName="/ppt/slides/slide343.xml"/>
  <Override ContentType="application/vnd.openxmlformats-officedocument.presentationml.slide+xml" PartName="/ppt/slides/slide344.xml"/>
  <Override ContentType="application/vnd.openxmlformats-officedocument.presentationml.slide+xml" PartName="/ppt/slides/slide345.xml"/>
  <Override ContentType="application/vnd.openxmlformats-officedocument.presentationml.slide+xml" PartName="/ppt/slides/slide346.xml"/>
  <Override ContentType="application/vnd.openxmlformats-officedocument.presentationml.slide+xml" PartName="/ppt/slides/slide347.xml"/>
  <Override ContentType="application/vnd.openxmlformats-officedocument.presentationml.slide+xml" PartName="/ppt/slides/slide348.xml"/>
  <Override ContentType="application/vnd.openxmlformats-officedocument.presentationml.slide+xml" PartName="/ppt/slides/slide349.xml"/>
  <Override ContentType="application/vnd.openxmlformats-officedocument.presentationml.slide+xml" PartName="/ppt/slides/slide350.xml"/>
  <Override ContentType="application/vnd.openxmlformats-officedocument.presentationml.slide+xml" PartName="/ppt/slides/slide351.xml"/>
  <Override ContentType="application/vnd.openxmlformats-officedocument.presentationml.slide+xml" PartName="/ppt/slides/slide352.xml"/>
  <Override ContentType="application/vnd.openxmlformats-officedocument.presentationml.slide+xml" PartName="/ppt/slides/slide353.xml"/>
  <Override ContentType="application/vnd.openxmlformats-officedocument.presentationml.slide+xml" PartName="/ppt/slides/slide354.xml"/>
  <Override ContentType="application/vnd.openxmlformats-officedocument.presentationml.slide+xml" PartName="/ppt/slides/slide355.xml"/>
  <Override ContentType="application/vnd.openxmlformats-officedocument.presentationml.slide+xml" PartName="/ppt/slides/slide356.xml"/>
  <Override ContentType="application/vnd.openxmlformats-officedocument.presentationml.slide+xml" PartName="/ppt/slides/slide357.xml"/>
  <Override ContentType="application/vnd.openxmlformats-officedocument.presentationml.slide+xml" PartName="/ppt/slides/slide358.xml"/>
  <Override ContentType="application/vnd.openxmlformats-officedocument.presentationml.slide+xml" PartName="/ppt/slides/slide359.xml"/>
  <Override ContentType="application/vnd.openxmlformats-officedocument.presentationml.slide+xml" PartName="/ppt/slides/slide360.xml"/>
  <Override ContentType="application/vnd.openxmlformats-officedocument.presentationml.slide+xml" PartName="/ppt/slides/slide361.xml"/>
  <Override ContentType="application/vnd.openxmlformats-officedocument.presentationml.slide+xml" PartName="/ppt/slides/slide362.xml"/>
  <Override ContentType="application/vnd.openxmlformats-officedocument.presentationml.slide+xml" PartName="/ppt/slides/slide363.xml"/>
  <Override ContentType="application/vnd.openxmlformats-officedocument.presentationml.slide+xml" PartName="/ppt/slides/slide364.xml"/>
  <Override ContentType="application/vnd.openxmlformats-officedocument.presentationml.slide+xml" PartName="/ppt/slides/slide365.xml"/>
  <Override ContentType="application/vnd.openxmlformats-officedocument.presentationml.slide+xml" PartName="/ppt/slides/slide366.xml"/>
  <Override ContentType="application/vnd.openxmlformats-officedocument.presentationml.slide+xml" PartName="/ppt/slides/slide367.xml"/>
  <Override ContentType="application/vnd.openxmlformats-officedocument.presentationml.slide+xml" PartName="/ppt/slides/slide368.xml"/>
  <Override ContentType="application/vnd.openxmlformats-officedocument.presentationml.slide+xml" PartName="/ppt/slides/slide369.xml"/>
  <Override ContentType="application/vnd.openxmlformats-officedocument.presentationml.slide+xml" PartName="/ppt/slides/slide370.xml"/>
  <Override ContentType="application/vnd.openxmlformats-officedocument.presentationml.slide+xml" PartName="/ppt/slides/slide371.xml"/>
  <Override ContentType="application/vnd.openxmlformats-officedocument.presentationml.slide+xml" PartName="/ppt/slides/slide372.xml"/>
  <Override ContentType="application/vnd.openxmlformats-officedocument.presentationml.slide+xml" PartName="/ppt/slides/slide373.xml"/>
  <Override ContentType="application/vnd.openxmlformats-officedocument.presentationml.slide+xml" PartName="/ppt/slides/slide374.xml"/>
  <Override ContentType="application/vnd.openxmlformats-officedocument.presentationml.slide+xml" PartName="/ppt/slides/slide375.xml"/>
  <Override ContentType="application/vnd.openxmlformats-officedocument.presentationml.slide+xml" PartName="/ppt/slides/slide376.xml"/>
  <Override ContentType="application/vnd.openxmlformats-officedocument.presentationml.slide+xml" PartName="/ppt/slides/slide377.xml"/>
  <Override ContentType="application/vnd.openxmlformats-officedocument.presentationml.slide+xml" PartName="/ppt/slides/slide378.xml"/>
  <Override ContentType="application/vnd.openxmlformats-officedocument.presentationml.slide+xml" PartName="/ppt/slides/slide379.xml"/>
  <Override ContentType="application/vnd.openxmlformats-officedocument.presentationml.slide+xml" PartName="/ppt/slides/slide380.xml"/>
  <Override ContentType="application/vnd.openxmlformats-officedocument.presentationml.slide+xml" PartName="/ppt/slides/slide381.xml"/>
  <Override ContentType="application/vnd.openxmlformats-officedocument.presentationml.slide+xml" PartName="/ppt/slides/slide382.xml"/>
  <Override ContentType="application/vnd.openxmlformats-officedocument.presentationml.slide+xml" PartName="/ppt/slides/slide383.xml"/>
  <Override ContentType="application/vnd.openxmlformats-officedocument.presentationml.slide+xml" PartName="/ppt/slides/slide384.xml"/>
  <Override ContentType="application/vnd.openxmlformats-officedocument.presentationml.slide+xml" PartName="/ppt/slides/slide385.xml"/>
  <Override ContentType="application/vnd.openxmlformats-officedocument.presentationml.slide+xml" PartName="/ppt/slides/slide386.xml"/>
  <Override ContentType="application/vnd.openxmlformats-officedocument.presentationml.slide+xml" PartName="/ppt/slides/slide387.xml"/>
  <Override ContentType="application/vnd.openxmlformats-officedocument.presentationml.slide+xml" PartName="/ppt/slides/slide388.xml"/>
  <Override ContentType="application/vnd.openxmlformats-officedocument.presentationml.slide+xml" PartName="/ppt/slides/slide389.xml"/>
  <Override ContentType="application/vnd.openxmlformats-officedocument.presentationml.slide+xml" PartName="/ppt/slides/slide390.xml"/>
  <Override ContentType="application/vnd.openxmlformats-officedocument.presentationml.slide+xml" PartName="/ppt/slides/slide391.xml"/>
  <Override ContentType="application/vnd.openxmlformats-officedocument.presentationml.slide+xml" PartName="/ppt/slides/slide392.xml"/>
  <Override ContentType="application/vnd.openxmlformats-officedocument.presentationml.slide+xml" PartName="/ppt/slides/slide393.xml"/>
  <Override ContentType="application/vnd.openxmlformats-officedocument.presentationml.slide+xml" PartName="/ppt/slides/slide394.xml"/>
  <Override ContentType="application/vnd.openxmlformats-officedocument.presentationml.slide+xml" PartName="/ppt/slides/slide395.xml"/>
  <Override ContentType="application/vnd.openxmlformats-officedocument.presentationml.slide+xml" PartName="/ppt/slides/slide396.xml"/>
  <Override ContentType="application/vnd.openxmlformats-officedocument.presentationml.slide+xml" PartName="/ppt/slides/slide397.xml"/>
  <Override ContentType="application/vnd.openxmlformats-officedocument.presentationml.slide+xml" PartName="/ppt/slides/slide398.xml"/>
  <Override ContentType="application/vnd.openxmlformats-officedocument.presentationml.slide+xml" PartName="/ppt/slides/slide399.xml"/>
  <Override ContentType="application/vnd.openxmlformats-officedocument.presentationml.slide+xml" PartName="/ppt/slides/slide400.xml"/>
  <Override ContentType="application/vnd.openxmlformats-officedocument.presentationml.slide+xml" PartName="/ppt/slides/slide401.xml"/>
  <Override ContentType="application/vnd.openxmlformats-officedocument.presentationml.slide+xml" PartName="/ppt/slides/slide402.xml"/>
  <Override ContentType="application/vnd.openxmlformats-officedocument.presentationml.slide+xml" PartName="/ppt/slides/slide403.xml"/>
  <Override ContentType="application/vnd.openxmlformats-officedocument.presentationml.slide+xml" PartName="/ppt/slides/slide404.xml"/>
  <Override ContentType="application/vnd.openxmlformats-officedocument.presentationml.slide+xml" PartName="/ppt/slides/slide405.xml"/>
  <Override ContentType="application/vnd.openxmlformats-officedocument.presentationml.slide+xml" PartName="/ppt/slides/slide406.xml"/>
  <Override ContentType="application/vnd.openxmlformats-officedocument.presentationml.slide+xml" PartName="/ppt/slides/slide407.xml"/>
  <Override ContentType="application/vnd.openxmlformats-officedocument.presentationml.slide+xml" PartName="/ppt/slides/slide408.xml"/>
  <Override ContentType="application/vnd.openxmlformats-officedocument.presentationml.slide+xml" PartName="/ppt/slides/slide409.xml"/>
  <Override ContentType="application/vnd.openxmlformats-officedocument.presentationml.slide+xml" PartName="/ppt/slides/slide410.xml"/>
  <Override ContentType="application/vnd.openxmlformats-officedocument.presentationml.slide+xml" PartName="/ppt/slides/slide411.xml"/>
  <Override ContentType="application/vnd.openxmlformats-officedocument.presentationml.slide+xml" PartName="/ppt/slides/slide412.xml"/>
  <Override ContentType="application/vnd.openxmlformats-officedocument.presentationml.slide+xml" PartName="/ppt/slides/slide413.xml"/>
  <Override ContentType="application/vnd.openxmlformats-officedocument.presentationml.slide+xml" PartName="/ppt/slides/slide414.xml"/>
  <Override ContentType="application/vnd.openxmlformats-officedocument.presentationml.slide+xml" PartName="/ppt/slides/slide415.xml"/>
  <Override ContentType="application/vnd.openxmlformats-officedocument.presentationml.slide+xml" PartName="/ppt/slides/slide416.xml"/>
  <Override ContentType="application/vnd.openxmlformats-officedocument.presentationml.slide+xml" PartName="/ppt/slides/slide417.xml"/>
  <Override ContentType="application/vnd.openxmlformats-officedocument.presentationml.slide+xml" PartName="/ppt/slides/slide418.xml"/>
  <Override ContentType="application/vnd.openxmlformats-officedocument.presentationml.slide+xml" PartName="/ppt/slides/slide419.xml"/>
  <Override ContentType="application/vnd.openxmlformats-officedocument.presentationml.slide+xml" PartName="/ppt/slides/slide420.xml"/>
  <Override ContentType="application/vnd.openxmlformats-officedocument.presentationml.slide+xml" PartName="/ppt/slides/slide421.xml"/>
  <Override ContentType="application/vnd.openxmlformats-officedocument.presentationml.slide+xml" PartName="/ppt/slides/slide422.xml"/>
  <Override ContentType="application/vnd.openxmlformats-officedocument.presentationml.slide+xml" PartName="/ppt/slides/slide423.xml"/>
  <Override ContentType="application/vnd.openxmlformats-officedocument.presentationml.slide+xml" PartName="/ppt/slides/slide424.xml"/>
  <Override ContentType="application/vnd.openxmlformats-officedocument.presentationml.slide+xml" PartName="/ppt/slides/slide425.xml"/>
  <Override ContentType="application/vnd.openxmlformats-officedocument.presentationml.slide+xml" PartName="/ppt/slides/slide426.xml"/>
  <Override ContentType="application/vnd.openxmlformats-officedocument.presentationml.slide+xml" PartName="/ppt/slides/slide427.xml"/>
  <Override ContentType="application/vnd.openxmlformats-officedocument.presentationml.slide+xml" PartName="/ppt/slides/slide428.xml"/>
  <Override ContentType="application/vnd.openxmlformats-officedocument.presentationml.slide+xml" PartName="/ppt/slides/slide429.xml"/>
  <Override ContentType="application/vnd.openxmlformats-officedocument.presentationml.slide+xml" PartName="/ppt/slides/slide430.xml"/>
  <Override ContentType="application/vnd.openxmlformats-officedocument.presentationml.slide+xml" PartName="/ppt/slides/slide431.xml"/>
  <Override ContentType="application/vnd.openxmlformats-officedocument.presentationml.slide+xml" PartName="/ppt/slides/slide432.xml"/>
  <Override ContentType="application/vnd.openxmlformats-officedocument.presentationml.slide+xml" PartName="/ppt/slides/slide433.xml"/>
  <Override ContentType="application/vnd.openxmlformats-officedocument.presentationml.slide+xml" PartName="/ppt/slides/slide434.xml"/>
  <Override ContentType="application/vnd.openxmlformats-officedocument.presentationml.slide+xml" PartName="/ppt/slides/slide435.xml"/>
  <Override ContentType="application/vnd.openxmlformats-officedocument.presentationml.slide+xml" PartName="/ppt/slides/slide436.xml"/>
  <Override ContentType="application/vnd.openxmlformats-officedocument.presentationml.slide+xml" PartName="/ppt/slides/slide437.xml"/>
  <Override ContentType="application/vnd.openxmlformats-officedocument.presentationml.slide+xml" PartName="/ppt/slides/slide438.xml"/>
  <Override ContentType="application/vnd.openxmlformats-officedocument.presentationml.slide+xml" PartName="/ppt/slides/slide439.xml"/>
  <Override ContentType="application/vnd.openxmlformats-officedocument.presentationml.slide+xml" PartName="/ppt/slides/slide440.xml"/>
  <Override ContentType="application/vnd.openxmlformats-officedocument.presentationml.slide+xml" PartName="/ppt/slides/slide441.xml"/>
  <Override ContentType="application/vnd.openxmlformats-officedocument.presentationml.slide+xml" PartName="/ppt/slides/slide442.xml"/>
  <Override ContentType="application/vnd.openxmlformats-officedocument.presentationml.slide+xml" PartName="/ppt/slides/slide443.xml"/>
  <Override ContentType="application/vnd.openxmlformats-officedocument.presentationml.slide+xml" PartName="/ppt/slides/slide444.xml"/>
  <Override ContentType="application/vnd.openxmlformats-officedocument.presentationml.slide+xml" PartName="/ppt/slides/slide445.xml"/>
  <Override ContentType="application/vnd.openxmlformats-officedocument.presentationml.slide+xml" PartName="/ppt/slides/slide446.xml"/>
  <Override ContentType="application/vnd.openxmlformats-officedocument.presentationml.slide+xml" PartName="/ppt/slides/slide447.xml"/>
  <Override ContentType="application/vnd.openxmlformats-officedocument.presentationml.slide+xml" PartName="/ppt/slides/slide448.xml"/>
  <Override ContentType="application/vnd.openxmlformats-officedocument.presentationml.slide+xml" PartName="/ppt/slides/slide449.xml"/>
  <Override ContentType="application/vnd.openxmlformats-officedocument.presentationml.slide+xml" PartName="/ppt/slides/slide450.xml"/>
  <Override ContentType="application/vnd.openxmlformats-officedocument.presentationml.slide+xml" PartName="/ppt/slides/slide451.xml"/>
  <Override ContentType="application/vnd.openxmlformats-officedocument.presentationml.slide+xml" PartName="/ppt/slides/slide452.xml"/>
  <Override ContentType="application/vnd.openxmlformats-officedocument.presentationml.slide+xml" PartName="/ppt/slides/slide453.xml"/>
  <Override ContentType="application/vnd.openxmlformats-officedocument.presentationml.slide+xml" PartName="/ppt/slides/slide454.xml"/>
  <Override ContentType="application/vnd.openxmlformats-officedocument.presentationml.slide+xml" PartName="/ppt/slides/slide455.xml"/>
  <Override ContentType="application/vnd.openxmlformats-officedocument.presentationml.slide+xml" PartName="/ppt/slides/slide456.xml"/>
  <Override ContentType="application/vnd.openxmlformats-officedocument.presentationml.slide+xml" PartName="/ppt/slides/slide457.xml"/>
  <Override ContentType="application/vnd.openxmlformats-officedocument.presentationml.slide+xml" PartName="/ppt/slides/slide458.xml"/>
  <Override ContentType="application/vnd.openxmlformats-officedocument.presentationml.slide+xml" PartName="/ppt/slides/slide459.xml"/>
  <Override ContentType="application/vnd.openxmlformats-officedocument.presentationml.slide+xml" PartName="/ppt/slides/slide460.xml"/>
  <Override ContentType="application/vnd.openxmlformats-officedocument.presentationml.slide+xml" PartName="/ppt/slides/slide461.xml"/>
  <Override ContentType="application/vnd.openxmlformats-officedocument.presentationml.slide+xml" PartName="/ppt/slides/slide462.xml"/>
  <Override ContentType="application/vnd.openxmlformats-officedocument.presentationml.slide+xml" PartName="/ppt/slides/slide463.xml"/>
  <Override ContentType="application/vnd.openxmlformats-officedocument.presentationml.slide+xml" PartName="/ppt/slides/slide464.xml"/>
  <Override ContentType="application/vnd.openxmlformats-officedocument.presentationml.slide+xml" PartName="/ppt/slides/slide465.xml"/>
  <Override ContentType="application/vnd.openxmlformats-officedocument.presentationml.slide+xml" PartName="/ppt/slides/slide466.xml"/>
  <Override ContentType="application/vnd.openxmlformats-officedocument.presentationml.slide+xml" PartName="/ppt/slides/slide467.xml"/>
  <Override ContentType="application/vnd.openxmlformats-officedocument.presentationml.slide+xml" PartName="/ppt/slides/slide46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471.xml"/>
  <Override ContentType="application/vnd.openxmlformats-officedocument.presentationml.slide+xml" PartName="/ppt/slides/slide472.xml"/>
  <Override ContentType="application/vnd.openxmlformats-officedocument.presentationml.slide+xml" PartName="/ppt/slides/slide473.xml"/>
  <Override ContentType="application/vnd.openxmlformats-officedocument.presentationml.slide+xml" PartName="/ppt/slides/slide474.xml"/>
  <Override ContentType="application/vnd.openxmlformats-officedocument.presentationml.slide+xml" PartName="/ppt/slides/slide475.xml"/>
  <Override ContentType="application/vnd.openxmlformats-officedocument.presentationml.slide+xml" PartName="/ppt/slides/slide476.xml"/>
  <Override ContentType="application/vnd.openxmlformats-officedocument.presentationml.slide+xml" PartName="/ppt/slides/slide477.xml"/>
  <Override ContentType="application/vnd.openxmlformats-officedocument.presentationml.slide+xml" PartName="/ppt/slides/slide478.xml"/>
  <Override ContentType="application/vnd.openxmlformats-officedocument.presentationml.slide+xml" PartName="/ppt/slides/slide479.xml"/>
  <Override ContentType="application/vnd.openxmlformats-officedocument.presentationml.slide+xml" PartName="/ppt/slides/slide480.xml"/>
  <Override ContentType="application/vnd.openxmlformats-officedocument.presentationml.slide+xml" PartName="/ppt/slides/slide481.xml"/>
  <Override ContentType="application/vnd.openxmlformats-officedocument.presentationml.slide+xml" PartName="/ppt/slides/slide482.xml"/>
  <Override ContentType="application/vnd.openxmlformats-officedocument.presentationml.slide+xml" PartName="/ppt/slides/slide483.xml"/>
  <Override ContentType="application/vnd.openxmlformats-officedocument.presentationml.slide+xml" PartName="/ppt/slides/slide484.xml"/>
  <Override ContentType="application/vnd.openxmlformats-officedocument.presentationml.slide+xml" PartName="/ppt/slides/slide485.xml"/>
  <Override ContentType="application/vnd.openxmlformats-officedocument.presentationml.slide+xml" PartName="/ppt/slides/slide486.xml"/>
  <Override ContentType="application/vnd.openxmlformats-officedocument.presentationml.slide+xml" PartName="/ppt/slides/slide487.xml"/>
  <Override ContentType="application/vnd.openxmlformats-officedocument.presentationml.slide+xml" PartName="/ppt/slides/slide488.xml"/>
  <Override ContentType="application/vnd.openxmlformats-officedocument.presentationml.slide+xml" PartName="/ppt/slides/slide489.xml"/>
  <Override ContentType="application/vnd.openxmlformats-officedocument.presentationml.slide+xml" PartName="/ppt/slides/slide49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 id="635" r:id="rId385"/>
    <p:sldId id="636" r:id="rId386"/>
    <p:sldId id="637" r:id="rId387"/>
    <p:sldId id="638" r:id="rId388"/>
    <p:sldId id="639" r:id="rId389"/>
    <p:sldId id="640" r:id="rId390"/>
    <p:sldId id="641" r:id="rId391"/>
    <p:sldId id="642" r:id="rId392"/>
    <p:sldId id="643" r:id="rId393"/>
    <p:sldId id="644" r:id="rId394"/>
    <p:sldId id="645" r:id="rId395"/>
    <p:sldId id="646" r:id="rId396"/>
    <p:sldId id="647" r:id="rId397"/>
    <p:sldId id="648" r:id="rId398"/>
    <p:sldId id="649" r:id="rId399"/>
    <p:sldId id="650" r:id="rId400"/>
    <p:sldId id="651" r:id="rId401"/>
    <p:sldId id="652" r:id="rId402"/>
    <p:sldId id="653"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7" r:id="rId427"/>
    <p:sldId id="678" r:id="rId428"/>
    <p:sldId id="679" r:id="rId429"/>
    <p:sldId id="680" r:id="rId430"/>
    <p:sldId id="681" r:id="rId431"/>
    <p:sldId id="682" r:id="rId432"/>
    <p:sldId id="683" r:id="rId433"/>
    <p:sldId id="684" r:id="rId434"/>
    <p:sldId id="685" r:id="rId435"/>
    <p:sldId id="686" r:id="rId436"/>
    <p:sldId id="687" r:id="rId437"/>
    <p:sldId id="688" r:id="rId438"/>
    <p:sldId id="689" r:id="rId439"/>
    <p:sldId id="690" r:id="rId440"/>
    <p:sldId id="691" r:id="rId441"/>
    <p:sldId id="692" r:id="rId442"/>
    <p:sldId id="693" r:id="rId443"/>
    <p:sldId id="694" r:id="rId444"/>
    <p:sldId id="695" r:id="rId445"/>
    <p:sldId id="696" r:id="rId446"/>
    <p:sldId id="697" r:id="rId447"/>
    <p:sldId id="698" r:id="rId448"/>
    <p:sldId id="699" r:id="rId449"/>
    <p:sldId id="700" r:id="rId450"/>
    <p:sldId id="701" r:id="rId451"/>
    <p:sldId id="702" r:id="rId452"/>
    <p:sldId id="703" r:id="rId453"/>
    <p:sldId id="704" r:id="rId454"/>
    <p:sldId id="705" r:id="rId455"/>
    <p:sldId id="706" r:id="rId456"/>
    <p:sldId id="707" r:id="rId457"/>
    <p:sldId id="708" r:id="rId458"/>
    <p:sldId id="709" r:id="rId459"/>
    <p:sldId id="710" r:id="rId460"/>
    <p:sldId id="711" r:id="rId461"/>
    <p:sldId id="712" r:id="rId462"/>
    <p:sldId id="713" r:id="rId463"/>
    <p:sldId id="714" r:id="rId464"/>
    <p:sldId id="715" r:id="rId465"/>
    <p:sldId id="716" r:id="rId466"/>
    <p:sldId id="717" r:id="rId467"/>
    <p:sldId id="718" r:id="rId468"/>
    <p:sldId id="719" r:id="rId469"/>
    <p:sldId id="720" r:id="rId470"/>
    <p:sldId id="721" r:id="rId471"/>
    <p:sldId id="722" r:id="rId472"/>
    <p:sldId id="723" r:id="rId473"/>
    <p:sldId id="724" r:id="rId474"/>
    <p:sldId id="725" r:id="rId475"/>
    <p:sldId id="726" r:id="rId476"/>
    <p:sldId id="727" r:id="rId477"/>
    <p:sldId id="728" r:id="rId478"/>
    <p:sldId id="729" r:id="rId479"/>
    <p:sldId id="730" r:id="rId480"/>
    <p:sldId id="731" r:id="rId481"/>
    <p:sldId id="732" r:id="rId482"/>
    <p:sldId id="733" r:id="rId483"/>
    <p:sldId id="734" r:id="rId484"/>
    <p:sldId id="735" r:id="rId485"/>
    <p:sldId id="736" r:id="rId486"/>
    <p:sldId id="737" r:id="rId487"/>
    <p:sldId id="738" r:id="rId488"/>
    <p:sldId id="739" r:id="rId489"/>
    <p:sldId id="740" r:id="rId490"/>
    <p:sldId id="741" r:id="rId491"/>
    <p:sldId id="742" r:id="rId492"/>
    <p:sldId id="743" r:id="rId493"/>
    <p:sldId id="744" r:id="rId494"/>
    <p:sldId id="745" r:id="rId495"/>
  </p:sldIdLst>
  <p:sldSz cx="12992100" cy="9753600"/>
  <p:notesSz cx="6858000" cy="9144000"/>
  <p:embeddedFontLst>
    <p:embeddedFont>
      <p:font typeface="IBM Plex Sans Bold" charset="1" panose="020B0803050203000203"/>
      <p:regular r:id="rId496"/>
    </p:embeddedFont>
    <p:embeddedFont>
      <p:font typeface="Montserrat 1 Medium" charset="1" panose="00000600000000000000"/>
      <p:regular r:id="rId497"/>
    </p:embeddedFont>
    <p:embeddedFont>
      <p:font typeface="Helvetica World Bold" charset="1" panose="020B0800040000020004"/>
      <p:regular r:id="rId498"/>
    </p:embeddedFont>
    <p:embeddedFont>
      <p:font typeface="Helvetica World" charset="1" panose="020B0500040000020004"/>
      <p:regular r:id="rId499"/>
    </p:embeddedFont>
    <p:embeddedFont>
      <p:font typeface="Arial Bold" charset="1" panose="020B0802020202020204"/>
      <p:regular r:id="rId500"/>
    </p:embeddedFont>
    <p:embeddedFont>
      <p:font typeface="IBM Plex Sans" charset="1" panose="020B0503050203000203"/>
      <p:regular r:id="rId501"/>
    </p:embeddedFont>
    <p:embeddedFont>
      <p:font typeface="Arial" charset="1" panose="020B0502020202020204"/>
      <p:regular r:id="rId502"/>
    </p:embeddedFont>
    <p:embeddedFont>
      <p:font typeface="Montserrat 2" charset="1" panose="00000500000000000000"/>
      <p:regular r:id="rId503"/>
    </p:embeddedFont>
    <p:embeddedFont>
      <p:font typeface="Montserrat 2 Bold" charset="1" panose="00000600000000000000"/>
      <p:regular r:id="rId504"/>
    </p:embeddedFont>
    <p:embeddedFont>
      <p:font typeface=" Avenir Next Arabic Heavy" charset="1" panose="020B0B03020202020204"/>
      <p:regular r:id="rId505"/>
    </p:embeddedFont>
    <p:embeddedFont>
      <p:font typeface=" Avenir Next Arabic Bold" charset="1" panose="020B0803020202020204"/>
      <p:regular r:id="rId506"/>
    </p:embeddedFont>
    <p:embeddedFont>
      <p:font typeface="Courier New OS Bold" charset="1" panose="02070609020205020404"/>
      <p:regular r:id="rId507"/>
    </p:embeddedFont>
    <p:embeddedFont>
      <p:font typeface="Courier New OS Bold Italics" charset="1" panose="02070609020205090404"/>
      <p:regular r:id="rId508"/>
    </p:embeddedFont>
    <p:embeddedFont>
      <p:font typeface="IBM Plex Sans Italics" charset="1" panose="020B0503050203000203"/>
      <p:regular r:id="rId509"/>
    </p:embeddedFont>
    <p:embeddedFont>
      <p:font typeface="Courier New OS" charset="1" panose="02070309020205020404"/>
      <p:regular r:id="rId510"/>
    </p:embeddedFont>
    <p:embeddedFont>
      <p:font typeface="Arimo" charset="1" panose="020B0604020202020204"/>
      <p:regular r:id="rId511"/>
    </p:embeddedFont>
    <p:embeddedFont>
      <p:font typeface=" Avenir Next Arabic Thin" charset="1" panose="020B0203020202020204"/>
      <p:regular r:id="rId512"/>
    </p:embeddedFont>
    <p:embeddedFont>
      <p:font typeface="Trebuchet MS" charset="1" panose="020B0603020202020204"/>
      <p:regular r:id="rId5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slides/slide138.xml" Type="http://schemas.openxmlformats.org/officeDocument/2006/relationships/slide"/><Relationship Id="rId144" Target="slides/slide139.xml" Type="http://schemas.openxmlformats.org/officeDocument/2006/relationships/slide"/><Relationship Id="rId145" Target="slides/slide140.xml" Type="http://schemas.openxmlformats.org/officeDocument/2006/relationships/slide"/><Relationship Id="rId146" Target="slides/slide141.xml" Type="http://schemas.openxmlformats.org/officeDocument/2006/relationships/slide"/><Relationship Id="rId147" Target="slides/slide142.xml" Type="http://schemas.openxmlformats.org/officeDocument/2006/relationships/slide"/><Relationship Id="rId148" Target="slides/slide143.xml" Type="http://schemas.openxmlformats.org/officeDocument/2006/relationships/slide"/><Relationship Id="rId149" Target="slides/slide144.xml" Type="http://schemas.openxmlformats.org/officeDocument/2006/relationships/slide"/><Relationship Id="rId15" Target="slides/slide10.xml" Type="http://schemas.openxmlformats.org/officeDocument/2006/relationships/slide"/><Relationship Id="rId150" Target="slides/slide145.xml" Type="http://schemas.openxmlformats.org/officeDocument/2006/relationships/slide"/><Relationship Id="rId151" Target="slides/slide146.xml" Type="http://schemas.openxmlformats.org/officeDocument/2006/relationships/slide"/><Relationship Id="rId152" Target="slides/slide147.xml" Type="http://schemas.openxmlformats.org/officeDocument/2006/relationships/slide"/><Relationship Id="rId153" Target="slides/slide148.xml" Type="http://schemas.openxmlformats.org/officeDocument/2006/relationships/slide"/><Relationship Id="rId154" Target="slides/slide149.xml" Type="http://schemas.openxmlformats.org/officeDocument/2006/relationships/slide"/><Relationship Id="rId155" Target="slides/slide150.xml" Type="http://schemas.openxmlformats.org/officeDocument/2006/relationships/slide"/><Relationship Id="rId156" Target="slides/slide151.xml" Type="http://schemas.openxmlformats.org/officeDocument/2006/relationships/slide"/><Relationship Id="rId157" Target="slides/slide152.xml" Type="http://schemas.openxmlformats.org/officeDocument/2006/relationships/slide"/><Relationship Id="rId158" Target="slides/slide153.xml" Type="http://schemas.openxmlformats.org/officeDocument/2006/relationships/slide"/><Relationship Id="rId159" Target="slides/slide154.xml" Type="http://schemas.openxmlformats.org/officeDocument/2006/relationships/slide"/><Relationship Id="rId16" Target="slides/slide11.xml" Type="http://schemas.openxmlformats.org/officeDocument/2006/relationships/slide"/><Relationship Id="rId160" Target="slides/slide155.xml" Type="http://schemas.openxmlformats.org/officeDocument/2006/relationships/slide"/><Relationship Id="rId161" Target="slides/slide156.xml" Type="http://schemas.openxmlformats.org/officeDocument/2006/relationships/slide"/><Relationship Id="rId162" Target="slides/slide157.xml" Type="http://schemas.openxmlformats.org/officeDocument/2006/relationships/slide"/><Relationship Id="rId163" Target="slides/slide158.xml" Type="http://schemas.openxmlformats.org/officeDocument/2006/relationships/slide"/><Relationship Id="rId164" Target="slides/slide159.xml" Type="http://schemas.openxmlformats.org/officeDocument/2006/relationships/slide"/><Relationship Id="rId165" Target="slides/slide160.xml" Type="http://schemas.openxmlformats.org/officeDocument/2006/relationships/slide"/><Relationship Id="rId166" Target="slides/slide161.xml" Type="http://schemas.openxmlformats.org/officeDocument/2006/relationships/slide"/><Relationship Id="rId167" Target="slides/slide162.xml" Type="http://schemas.openxmlformats.org/officeDocument/2006/relationships/slide"/><Relationship Id="rId168" Target="slides/slide163.xml" Type="http://schemas.openxmlformats.org/officeDocument/2006/relationships/slide"/><Relationship Id="rId169" Target="slides/slide164.xml" Type="http://schemas.openxmlformats.org/officeDocument/2006/relationships/slide"/><Relationship Id="rId17" Target="slides/slide12.xml" Type="http://schemas.openxmlformats.org/officeDocument/2006/relationships/slide"/><Relationship Id="rId170" Target="slides/slide165.xml" Type="http://schemas.openxmlformats.org/officeDocument/2006/relationships/slide"/><Relationship Id="rId171" Target="slides/slide166.xml" Type="http://schemas.openxmlformats.org/officeDocument/2006/relationships/slide"/><Relationship Id="rId172" Target="slides/slide167.xml" Type="http://schemas.openxmlformats.org/officeDocument/2006/relationships/slide"/><Relationship Id="rId173" Target="slides/slide168.xml" Type="http://schemas.openxmlformats.org/officeDocument/2006/relationships/slide"/><Relationship Id="rId174" Target="slides/slide169.xml" Type="http://schemas.openxmlformats.org/officeDocument/2006/relationships/slide"/><Relationship Id="rId175" Target="slides/slide170.xml" Type="http://schemas.openxmlformats.org/officeDocument/2006/relationships/slide"/><Relationship Id="rId176" Target="slides/slide171.xml" Type="http://schemas.openxmlformats.org/officeDocument/2006/relationships/slide"/><Relationship Id="rId177" Target="slides/slide172.xml" Type="http://schemas.openxmlformats.org/officeDocument/2006/relationships/slide"/><Relationship Id="rId178" Target="slides/slide173.xml" Type="http://schemas.openxmlformats.org/officeDocument/2006/relationships/slide"/><Relationship Id="rId179" Target="slides/slide174.xml" Type="http://schemas.openxmlformats.org/officeDocument/2006/relationships/slide"/><Relationship Id="rId18" Target="slides/slide13.xml" Type="http://schemas.openxmlformats.org/officeDocument/2006/relationships/slide"/><Relationship Id="rId180" Target="slides/slide175.xml" Type="http://schemas.openxmlformats.org/officeDocument/2006/relationships/slide"/><Relationship Id="rId181" Target="slides/slide176.xml" Type="http://schemas.openxmlformats.org/officeDocument/2006/relationships/slide"/><Relationship Id="rId182" Target="slides/slide177.xml" Type="http://schemas.openxmlformats.org/officeDocument/2006/relationships/slide"/><Relationship Id="rId183" Target="slides/slide178.xml" Type="http://schemas.openxmlformats.org/officeDocument/2006/relationships/slide"/><Relationship Id="rId184" Target="slides/slide179.xml" Type="http://schemas.openxmlformats.org/officeDocument/2006/relationships/slide"/><Relationship Id="rId185" Target="slides/slide180.xml" Type="http://schemas.openxmlformats.org/officeDocument/2006/relationships/slide"/><Relationship Id="rId186" Target="slides/slide181.xml" Type="http://schemas.openxmlformats.org/officeDocument/2006/relationships/slide"/><Relationship Id="rId187" Target="slides/slide182.xml" Type="http://schemas.openxmlformats.org/officeDocument/2006/relationships/slide"/><Relationship Id="rId188" Target="slides/slide183.xml" Type="http://schemas.openxmlformats.org/officeDocument/2006/relationships/slide"/><Relationship Id="rId189" Target="slides/slide184.xml" Type="http://schemas.openxmlformats.org/officeDocument/2006/relationships/slide"/><Relationship Id="rId19" Target="slides/slide14.xml" Type="http://schemas.openxmlformats.org/officeDocument/2006/relationships/slide"/><Relationship Id="rId190" Target="slides/slide185.xml" Type="http://schemas.openxmlformats.org/officeDocument/2006/relationships/slide"/><Relationship Id="rId191" Target="slides/slide186.xml" Type="http://schemas.openxmlformats.org/officeDocument/2006/relationships/slide"/><Relationship Id="rId192" Target="slides/slide187.xml" Type="http://schemas.openxmlformats.org/officeDocument/2006/relationships/slide"/><Relationship Id="rId193" Target="slides/slide188.xml" Type="http://schemas.openxmlformats.org/officeDocument/2006/relationships/slide"/><Relationship Id="rId194" Target="slides/slide189.xml" Type="http://schemas.openxmlformats.org/officeDocument/2006/relationships/slide"/><Relationship Id="rId195" Target="slides/slide190.xml" Type="http://schemas.openxmlformats.org/officeDocument/2006/relationships/slide"/><Relationship Id="rId196" Target="slides/slide191.xml" Type="http://schemas.openxmlformats.org/officeDocument/2006/relationships/slide"/><Relationship Id="rId197" Target="slides/slide192.xml" Type="http://schemas.openxmlformats.org/officeDocument/2006/relationships/slide"/><Relationship Id="rId198" Target="slides/slide193.xml" Type="http://schemas.openxmlformats.org/officeDocument/2006/relationships/slide"/><Relationship Id="rId199" Target="slides/slide19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00" Target="slides/slide195.xml" Type="http://schemas.openxmlformats.org/officeDocument/2006/relationships/slide"/><Relationship Id="rId201" Target="slides/slide196.xml" Type="http://schemas.openxmlformats.org/officeDocument/2006/relationships/slide"/><Relationship Id="rId202" Target="slides/slide197.xml" Type="http://schemas.openxmlformats.org/officeDocument/2006/relationships/slide"/><Relationship Id="rId203" Target="slides/slide198.xml" Type="http://schemas.openxmlformats.org/officeDocument/2006/relationships/slide"/><Relationship Id="rId204" Target="slides/slide199.xml" Type="http://schemas.openxmlformats.org/officeDocument/2006/relationships/slide"/><Relationship Id="rId205" Target="slides/slide200.xml" Type="http://schemas.openxmlformats.org/officeDocument/2006/relationships/slide"/><Relationship Id="rId206" Target="slides/slide201.xml" Type="http://schemas.openxmlformats.org/officeDocument/2006/relationships/slide"/><Relationship Id="rId207" Target="slides/slide202.xml" Type="http://schemas.openxmlformats.org/officeDocument/2006/relationships/slide"/><Relationship Id="rId208" Target="slides/slide203.xml" Type="http://schemas.openxmlformats.org/officeDocument/2006/relationships/slide"/><Relationship Id="rId209" Target="slides/slide204.xml" Type="http://schemas.openxmlformats.org/officeDocument/2006/relationships/slide"/><Relationship Id="rId21" Target="slides/slide16.xml" Type="http://schemas.openxmlformats.org/officeDocument/2006/relationships/slide"/><Relationship Id="rId210" Target="slides/slide205.xml" Type="http://schemas.openxmlformats.org/officeDocument/2006/relationships/slide"/><Relationship Id="rId211" Target="slides/slide206.xml" Type="http://schemas.openxmlformats.org/officeDocument/2006/relationships/slide"/><Relationship Id="rId212" Target="slides/slide207.xml" Type="http://schemas.openxmlformats.org/officeDocument/2006/relationships/slide"/><Relationship Id="rId213" Target="slides/slide208.xml" Type="http://schemas.openxmlformats.org/officeDocument/2006/relationships/slide"/><Relationship Id="rId214" Target="slides/slide209.xml" Type="http://schemas.openxmlformats.org/officeDocument/2006/relationships/slide"/><Relationship Id="rId215" Target="slides/slide210.xml" Type="http://schemas.openxmlformats.org/officeDocument/2006/relationships/slide"/><Relationship Id="rId216" Target="slides/slide211.xml" Type="http://schemas.openxmlformats.org/officeDocument/2006/relationships/slide"/><Relationship Id="rId217" Target="slides/slide212.xml" Type="http://schemas.openxmlformats.org/officeDocument/2006/relationships/slide"/><Relationship Id="rId218" Target="slides/slide213.xml" Type="http://schemas.openxmlformats.org/officeDocument/2006/relationships/slide"/><Relationship Id="rId219" Target="slides/slide214.xml" Type="http://schemas.openxmlformats.org/officeDocument/2006/relationships/slide"/><Relationship Id="rId22" Target="slides/slide17.xml" Type="http://schemas.openxmlformats.org/officeDocument/2006/relationships/slide"/><Relationship Id="rId220" Target="slides/slide215.xml" Type="http://schemas.openxmlformats.org/officeDocument/2006/relationships/slide"/><Relationship Id="rId221" Target="slides/slide216.xml" Type="http://schemas.openxmlformats.org/officeDocument/2006/relationships/slide"/><Relationship Id="rId222" Target="slides/slide217.xml" Type="http://schemas.openxmlformats.org/officeDocument/2006/relationships/slide"/><Relationship Id="rId223" Target="slides/slide218.xml" Type="http://schemas.openxmlformats.org/officeDocument/2006/relationships/slide"/><Relationship Id="rId224" Target="slides/slide219.xml" Type="http://schemas.openxmlformats.org/officeDocument/2006/relationships/slide"/><Relationship Id="rId225" Target="slides/slide220.xml" Type="http://schemas.openxmlformats.org/officeDocument/2006/relationships/slide"/><Relationship Id="rId226" Target="slides/slide221.xml" Type="http://schemas.openxmlformats.org/officeDocument/2006/relationships/slide"/><Relationship Id="rId227" Target="slides/slide222.xml" Type="http://schemas.openxmlformats.org/officeDocument/2006/relationships/slide"/><Relationship Id="rId228" Target="slides/slide223.xml" Type="http://schemas.openxmlformats.org/officeDocument/2006/relationships/slide"/><Relationship Id="rId229" Target="slides/slide224.xml" Type="http://schemas.openxmlformats.org/officeDocument/2006/relationships/slide"/><Relationship Id="rId23" Target="slides/slide18.xml" Type="http://schemas.openxmlformats.org/officeDocument/2006/relationships/slide"/><Relationship Id="rId230" Target="slides/slide225.xml" Type="http://schemas.openxmlformats.org/officeDocument/2006/relationships/slide"/><Relationship Id="rId231" Target="slides/slide226.xml" Type="http://schemas.openxmlformats.org/officeDocument/2006/relationships/slide"/><Relationship Id="rId232" Target="slides/slide227.xml" Type="http://schemas.openxmlformats.org/officeDocument/2006/relationships/slide"/><Relationship Id="rId233" Target="slides/slide228.xml" Type="http://schemas.openxmlformats.org/officeDocument/2006/relationships/slide"/><Relationship Id="rId234" Target="slides/slide229.xml" Type="http://schemas.openxmlformats.org/officeDocument/2006/relationships/slide"/><Relationship Id="rId235" Target="slides/slide230.xml" Type="http://schemas.openxmlformats.org/officeDocument/2006/relationships/slide"/><Relationship Id="rId236" Target="slides/slide231.xml" Type="http://schemas.openxmlformats.org/officeDocument/2006/relationships/slide"/><Relationship Id="rId237" Target="slides/slide232.xml" Type="http://schemas.openxmlformats.org/officeDocument/2006/relationships/slide"/><Relationship Id="rId238" Target="slides/slide233.xml" Type="http://schemas.openxmlformats.org/officeDocument/2006/relationships/slide"/><Relationship Id="rId239" Target="slides/slide234.xml" Type="http://schemas.openxmlformats.org/officeDocument/2006/relationships/slide"/><Relationship Id="rId24" Target="slides/slide19.xml" Type="http://schemas.openxmlformats.org/officeDocument/2006/relationships/slide"/><Relationship Id="rId240" Target="slides/slide235.xml" Type="http://schemas.openxmlformats.org/officeDocument/2006/relationships/slide"/><Relationship Id="rId241" Target="slides/slide236.xml" Type="http://schemas.openxmlformats.org/officeDocument/2006/relationships/slide"/><Relationship Id="rId242" Target="slides/slide237.xml" Type="http://schemas.openxmlformats.org/officeDocument/2006/relationships/slide"/><Relationship Id="rId243" Target="slides/slide238.xml" Type="http://schemas.openxmlformats.org/officeDocument/2006/relationships/slide"/><Relationship Id="rId244" Target="slides/slide239.xml" Type="http://schemas.openxmlformats.org/officeDocument/2006/relationships/slide"/><Relationship Id="rId245" Target="slides/slide240.xml" Type="http://schemas.openxmlformats.org/officeDocument/2006/relationships/slide"/><Relationship Id="rId246" Target="slides/slide241.xml" Type="http://schemas.openxmlformats.org/officeDocument/2006/relationships/slide"/><Relationship Id="rId247" Target="slides/slide242.xml" Type="http://schemas.openxmlformats.org/officeDocument/2006/relationships/slide"/><Relationship Id="rId248" Target="slides/slide243.xml" Type="http://schemas.openxmlformats.org/officeDocument/2006/relationships/slide"/><Relationship Id="rId249" Target="slides/slide244.xml" Type="http://schemas.openxmlformats.org/officeDocument/2006/relationships/slide"/><Relationship Id="rId25" Target="slides/slide20.xml" Type="http://schemas.openxmlformats.org/officeDocument/2006/relationships/slide"/><Relationship Id="rId250" Target="slides/slide245.xml" Type="http://schemas.openxmlformats.org/officeDocument/2006/relationships/slide"/><Relationship Id="rId251" Target="slides/slide246.xml" Type="http://schemas.openxmlformats.org/officeDocument/2006/relationships/slide"/><Relationship Id="rId252" Target="slides/slide247.xml" Type="http://schemas.openxmlformats.org/officeDocument/2006/relationships/slide"/><Relationship Id="rId253" Target="slides/slide248.xml" Type="http://schemas.openxmlformats.org/officeDocument/2006/relationships/slide"/><Relationship Id="rId254" Target="slides/slide249.xml" Type="http://schemas.openxmlformats.org/officeDocument/2006/relationships/slide"/><Relationship Id="rId255" Target="slides/slide250.xml" Type="http://schemas.openxmlformats.org/officeDocument/2006/relationships/slide"/><Relationship Id="rId256" Target="slides/slide251.xml" Type="http://schemas.openxmlformats.org/officeDocument/2006/relationships/slide"/><Relationship Id="rId257" Target="slides/slide252.xml" Type="http://schemas.openxmlformats.org/officeDocument/2006/relationships/slide"/><Relationship Id="rId258" Target="slides/slide253.xml" Type="http://schemas.openxmlformats.org/officeDocument/2006/relationships/slide"/><Relationship Id="rId259" Target="slides/slide254.xml" Type="http://schemas.openxmlformats.org/officeDocument/2006/relationships/slide"/><Relationship Id="rId26" Target="slides/slide21.xml" Type="http://schemas.openxmlformats.org/officeDocument/2006/relationships/slide"/><Relationship Id="rId260" Target="slides/slide255.xml" Type="http://schemas.openxmlformats.org/officeDocument/2006/relationships/slide"/><Relationship Id="rId261" Target="slides/slide256.xml" Type="http://schemas.openxmlformats.org/officeDocument/2006/relationships/slide"/><Relationship Id="rId262" Target="slides/slide257.xml" Type="http://schemas.openxmlformats.org/officeDocument/2006/relationships/slide"/><Relationship Id="rId263" Target="slides/slide258.xml" Type="http://schemas.openxmlformats.org/officeDocument/2006/relationships/slide"/><Relationship Id="rId264" Target="slides/slide259.xml" Type="http://schemas.openxmlformats.org/officeDocument/2006/relationships/slide"/><Relationship Id="rId265" Target="slides/slide260.xml" Type="http://schemas.openxmlformats.org/officeDocument/2006/relationships/slide"/><Relationship Id="rId266" Target="slides/slide261.xml" Type="http://schemas.openxmlformats.org/officeDocument/2006/relationships/slide"/><Relationship Id="rId267" Target="slides/slide262.xml" Type="http://schemas.openxmlformats.org/officeDocument/2006/relationships/slide"/><Relationship Id="rId268" Target="slides/slide263.xml" Type="http://schemas.openxmlformats.org/officeDocument/2006/relationships/slide"/><Relationship Id="rId269" Target="slides/slide264.xml" Type="http://schemas.openxmlformats.org/officeDocument/2006/relationships/slide"/><Relationship Id="rId27" Target="slides/slide22.xml" Type="http://schemas.openxmlformats.org/officeDocument/2006/relationships/slide"/><Relationship Id="rId270" Target="slides/slide265.xml" Type="http://schemas.openxmlformats.org/officeDocument/2006/relationships/slide"/><Relationship Id="rId271" Target="slides/slide266.xml" Type="http://schemas.openxmlformats.org/officeDocument/2006/relationships/slide"/><Relationship Id="rId272" Target="slides/slide267.xml" Type="http://schemas.openxmlformats.org/officeDocument/2006/relationships/slide"/><Relationship Id="rId273" Target="slides/slide268.xml" Type="http://schemas.openxmlformats.org/officeDocument/2006/relationships/slide"/><Relationship Id="rId274" Target="slides/slide269.xml" Type="http://schemas.openxmlformats.org/officeDocument/2006/relationships/slide"/><Relationship Id="rId275" Target="slides/slide270.xml" Type="http://schemas.openxmlformats.org/officeDocument/2006/relationships/slide"/><Relationship Id="rId276" Target="slides/slide271.xml" Type="http://schemas.openxmlformats.org/officeDocument/2006/relationships/slide"/><Relationship Id="rId277" Target="slides/slide272.xml" Type="http://schemas.openxmlformats.org/officeDocument/2006/relationships/slide"/><Relationship Id="rId278" Target="slides/slide273.xml" Type="http://schemas.openxmlformats.org/officeDocument/2006/relationships/slide"/><Relationship Id="rId279" Target="slides/slide274.xml" Type="http://schemas.openxmlformats.org/officeDocument/2006/relationships/slide"/><Relationship Id="rId28" Target="slides/slide23.xml" Type="http://schemas.openxmlformats.org/officeDocument/2006/relationships/slide"/><Relationship Id="rId280" Target="slides/slide275.xml" Type="http://schemas.openxmlformats.org/officeDocument/2006/relationships/slide"/><Relationship Id="rId281" Target="slides/slide276.xml" Type="http://schemas.openxmlformats.org/officeDocument/2006/relationships/slide"/><Relationship Id="rId282" Target="slides/slide277.xml" Type="http://schemas.openxmlformats.org/officeDocument/2006/relationships/slide"/><Relationship Id="rId283" Target="slides/slide278.xml" Type="http://schemas.openxmlformats.org/officeDocument/2006/relationships/slide"/><Relationship Id="rId284" Target="slides/slide279.xml" Type="http://schemas.openxmlformats.org/officeDocument/2006/relationships/slide"/><Relationship Id="rId285" Target="slides/slide280.xml" Type="http://schemas.openxmlformats.org/officeDocument/2006/relationships/slide"/><Relationship Id="rId286" Target="slides/slide281.xml" Type="http://schemas.openxmlformats.org/officeDocument/2006/relationships/slide"/><Relationship Id="rId287" Target="slides/slide282.xml" Type="http://schemas.openxmlformats.org/officeDocument/2006/relationships/slide"/><Relationship Id="rId288" Target="slides/slide283.xml" Type="http://schemas.openxmlformats.org/officeDocument/2006/relationships/slide"/><Relationship Id="rId289" Target="slides/slide284.xml" Type="http://schemas.openxmlformats.org/officeDocument/2006/relationships/slide"/><Relationship Id="rId29" Target="slides/slide24.xml" Type="http://schemas.openxmlformats.org/officeDocument/2006/relationships/slide"/><Relationship Id="rId290" Target="slides/slide285.xml" Type="http://schemas.openxmlformats.org/officeDocument/2006/relationships/slide"/><Relationship Id="rId291" Target="slides/slide286.xml" Type="http://schemas.openxmlformats.org/officeDocument/2006/relationships/slide"/><Relationship Id="rId292" Target="slides/slide287.xml" Type="http://schemas.openxmlformats.org/officeDocument/2006/relationships/slide"/><Relationship Id="rId293" Target="slides/slide288.xml" Type="http://schemas.openxmlformats.org/officeDocument/2006/relationships/slide"/><Relationship Id="rId294" Target="slides/slide289.xml" Type="http://schemas.openxmlformats.org/officeDocument/2006/relationships/slide"/><Relationship Id="rId295" Target="slides/slide290.xml" Type="http://schemas.openxmlformats.org/officeDocument/2006/relationships/slide"/><Relationship Id="rId296" Target="slides/slide291.xml" Type="http://schemas.openxmlformats.org/officeDocument/2006/relationships/slide"/><Relationship Id="rId297" Target="slides/slide292.xml" Type="http://schemas.openxmlformats.org/officeDocument/2006/relationships/slide"/><Relationship Id="rId298" Target="slides/slide293.xml" Type="http://schemas.openxmlformats.org/officeDocument/2006/relationships/slide"/><Relationship Id="rId299" Target="slides/slide29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00" Target="slides/slide295.xml" Type="http://schemas.openxmlformats.org/officeDocument/2006/relationships/slide"/><Relationship Id="rId301" Target="slides/slide296.xml" Type="http://schemas.openxmlformats.org/officeDocument/2006/relationships/slide"/><Relationship Id="rId302" Target="slides/slide297.xml" Type="http://schemas.openxmlformats.org/officeDocument/2006/relationships/slide"/><Relationship Id="rId303" Target="slides/slide298.xml" Type="http://schemas.openxmlformats.org/officeDocument/2006/relationships/slide"/><Relationship Id="rId304" Target="slides/slide299.xml" Type="http://schemas.openxmlformats.org/officeDocument/2006/relationships/slide"/><Relationship Id="rId305" Target="slides/slide300.xml" Type="http://schemas.openxmlformats.org/officeDocument/2006/relationships/slide"/><Relationship Id="rId306" Target="slides/slide301.xml" Type="http://schemas.openxmlformats.org/officeDocument/2006/relationships/slide"/><Relationship Id="rId307" Target="slides/slide302.xml" Type="http://schemas.openxmlformats.org/officeDocument/2006/relationships/slide"/><Relationship Id="rId308" Target="slides/slide303.xml" Type="http://schemas.openxmlformats.org/officeDocument/2006/relationships/slide"/><Relationship Id="rId309" Target="slides/slide304.xml" Type="http://schemas.openxmlformats.org/officeDocument/2006/relationships/slide"/><Relationship Id="rId31" Target="slides/slide26.xml" Type="http://schemas.openxmlformats.org/officeDocument/2006/relationships/slide"/><Relationship Id="rId310" Target="slides/slide305.xml" Type="http://schemas.openxmlformats.org/officeDocument/2006/relationships/slide"/><Relationship Id="rId311" Target="slides/slide306.xml" Type="http://schemas.openxmlformats.org/officeDocument/2006/relationships/slide"/><Relationship Id="rId312" Target="slides/slide307.xml" Type="http://schemas.openxmlformats.org/officeDocument/2006/relationships/slide"/><Relationship Id="rId313" Target="slides/slide308.xml" Type="http://schemas.openxmlformats.org/officeDocument/2006/relationships/slide"/><Relationship Id="rId314" Target="slides/slide309.xml" Type="http://schemas.openxmlformats.org/officeDocument/2006/relationships/slide"/><Relationship Id="rId315" Target="slides/slide310.xml" Type="http://schemas.openxmlformats.org/officeDocument/2006/relationships/slide"/><Relationship Id="rId316" Target="slides/slide311.xml" Type="http://schemas.openxmlformats.org/officeDocument/2006/relationships/slide"/><Relationship Id="rId317" Target="slides/slide312.xml" Type="http://schemas.openxmlformats.org/officeDocument/2006/relationships/slide"/><Relationship Id="rId318" Target="slides/slide313.xml" Type="http://schemas.openxmlformats.org/officeDocument/2006/relationships/slide"/><Relationship Id="rId319" Target="slides/slide314.xml" Type="http://schemas.openxmlformats.org/officeDocument/2006/relationships/slide"/><Relationship Id="rId32" Target="slides/slide27.xml" Type="http://schemas.openxmlformats.org/officeDocument/2006/relationships/slide"/><Relationship Id="rId320" Target="slides/slide315.xml" Type="http://schemas.openxmlformats.org/officeDocument/2006/relationships/slide"/><Relationship Id="rId321" Target="slides/slide316.xml" Type="http://schemas.openxmlformats.org/officeDocument/2006/relationships/slide"/><Relationship Id="rId322" Target="slides/slide317.xml" Type="http://schemas.openxmlformats.org/officeDocument/2006/relationships/slide"/><Relationship Id="rId323" Target="slides/slide318.xml" Type="http://schemas.openxmlformats.org/officeDocument/2006/relationships/slide"/><Relationship Id="rId324" Target="slides/slide319.xml" Type="http://schemas.openxmlformats.org/officeDocument/2006/relationships/slide"/><Relationship Id="rId325" Target="slides/slide320.xml" Type="http://schemas.openxmlformats.org/officeDocument/2006/relationships/slide"/><Relationship Id="rId326" Target="slides/slide321.xml" Type="http://schemas.openxmlformats.org/officeDocument/2006/relationships/slide"/><Relationship Id="rId327" Target="slides/slide322.xml" Type="http://schemas.openxmlformats.org/officeDocument/2006/relationships/slide"/><Relationship Id="rId328" Target="slides/slide323.xml" Type="http://schemas.openxmlformats.org/officeDocument/2006/relationships/slide"/><Relationship Id="rId329" Target="slides/slide324.xml" Type="http://schemas.openxmlformats.org/officeDocument/2006/relationships/slide"/><Relationship Id="rId33" Target="slides/slide28.xml" Type="http://schemas.openxmlformats.org/officeDocument/2006/relationships/slide"/><Relationship Id="rId330" Target="slides/slide325.xml" Type="http://schemas.openxmlformats.org/officeDocument/2006/relationships/slide"/><Relationship Id="rId331" Target="slides/slide326.xml" Type="http://schemas.openxmlformats.org/officeDocument/2006/relationships/slide"/><Relationship Id="rId332" Target="slides/slide327.xml" Type="http://schemas.openxmlformats.org/officeDocument/2006/relationships/slide"/><Relationship Id="rId333" Target="slides/slide328.xml" Type="http://schemas.openxmlformats.org/officeDocument/2006/relationships/slide"/><Relationship Id="rId334" Target="slides/slide329.xml" Type="http://schemas.openxmlformats.org/officeDocument/2006/relationships/slide"/><Relationship Id="rId335" Target="slides/slide330.xml" Type="http://schemas.openxmlformats.org/officeDocument/2006/relationships/slide"/><Relationship Id="rId336" Target="slides/slide331.xml" Type="http://schemas.openxmlformats.org/officeDocument/2006/relationships/slide"/><Relationship Id="rId337" Target="slides/slide332.xml" Type="http://schemas.openxmlformats.org/officeDocument/2006/relationships/slide"/><Relationship Id="rId338" Target="slides/slide333.xml" Type="http://schemas.openxmlformats.org/officeDocument/2006/relationships/slide"/><Relationship Id="rId339" Target="slides/slide334.xml" Type="http://schemas.openxmlformats.org/officeDocument/2006/relationships/slide"/><Relationship Id="rId34" Target="slides/slide29.xml" Type="http://schemas.openxmlformats.org/officeDocument/2006/relationships/slide"/><Relationship Id="rId340" Target="slides/slide335.xml" Type="http://schemas.openxmlformats.org/officeDocument/2006/relationships/slide"/><Relationship Id="rId341" Target="slides/slide336.xml" Type="http://schemas.openxmlformats.org/officeDocument/2006/relationships/slide"/><Relationship Id="rId342" Target="slides/slide337.xml" Type="http://schemas.openxmlformats.org/officeDocument/2006/relationships/slide"/><Relationship Id="rId343" Target="slides/slide338.xml" Type="http://schemas.openxmlformats.org/officeDocument/2006/relationships/slide"/><Relationship Id="rId344" Target="slides/slide339.xml" Type="http://schemas.openxmlformats.org/officeDocument/2006/relationships/slide"/><Relationship Id="rId345" Target="slides/slide340.xml" Type="http://schemas.openxmlformats.org/officeDocument/2006/relationships/slide"/><Relationship Id="rId346" Target="slides/slide341.xml" Type="http://schemas.openxmlformats.org/officeDocument/2006/relationships/slide"/><Relationship Id="rId347" Target="slides/slide342.xml" Type="http://schemas.openxmlformats.org/officeDocument/2006/relationships/slide"/><Relationship Id="rId348" Target="slides/slide343.xml" Type="http://schemas.openxmlformats.org/officeDocument/2006/relationships/slide"/><Relationship Id="rId349" Target="slides/slide344.xml" Type="http://schemas.openxmlformats.org/officeDocument/2006/relationships/slide"/><Relationship Id="rId35" Target="slides/slide30.xml" Type="http://schemas.openxmlformats.org/officeDocument/2006/relationships/slide"/><Relationship Id="rId350" Target="slides/slide345.xml" Type="http://schemas.openxmlformats.org/officeDocument/2006/relationships/slide"/><Relationship Id="rId351" Target="slides/slide346.xml" Type="http://schemas.openxmlformats.org/officeDocument/2006/relationships/slide"/><Relationship Id="rId352" Target="slides/slide347.xml" Type="http://schemas.openxmlformats.org/officeDocument/2006/relationships/slide"/><Relationship Id="rId353" Target="slides/slide348.xml" Type="http://schemas.openxmlformats.org/officeDocument/2006/relationships/slide"/><Relationship Id="rId354" Target="slides/slide349.xml" Type="http://schemas.openxmlformats.org/officeDocument/2006/relationships/slide"/><Relationship Id="rId355" Target="slides/slide350.xml" Type="http://schemas.openxmlformats.org/officeDocument/2006/relationships/slide"/><Relationship Id="rId356" Target="slides/slide351.xml" Type="http://schemas.openxmlformats.org/officeDocument/2006/relationships/slide"/><Relationship Id="rId357" Target="slides/slide352.xml" Type="http://schemas.openxmlformats.org/officeDocument/2006/relationships/slide"/><Relationship Id="rId358" Target="slides/slide353.xml" Type="http://schemas.openxmlformats.org/officeDocument/2006/relationships/slide"/><Relationship Id="rId359" Target="slides/slide354.xml" Type="http://schemas.openxmlformats.org/officeDocument/2006/relationships/slide"/><Relationship Id="rId36" Target="slides/slide31.xml" Type="http://schemas.openxmlformats.org/officeDocument/2006/relationships/slide"/><Relationship Id="rId360" Target="slides/slide355.xml" Type="http://schemas.openxmlformats.org/officeDocument/2006/relationships/slide"/><Relationship Id="rId361" Target="slides/slide356.xml" Type="http://schemas.openxmlformats.org/officeDocument/2006/relationships/slide"/><Relationship Id="rId362" Target="slides/slide357.xml" Type="http://schemas.openxmlformats.org/officeDocument/2006/relationships/slide"/><Relationship Id="rId363" Target="slides/slide358.xml" Type="http://schemas.openxmlformats.org/officeDocument/2006/relationships/slide"/><Relationship Id="rId364" Target="slides/slide359.xml" Type="http://schemas.openxmlformats.org/officeDocument/2006/relationships/slide"/><Relationship Id="rId365" Target="slides/slide360.xml" Type="http://schemas.openxmlformats.org/officeDocument/2006/relationships/slide"/><Relationship Id="rId366" Target="slides/slide361.xml" Type="http://schemas.openxmlformats.org/officeDocument/2006/relationships/slide"/><Relationship Id="rId367" Target="slides/slide362.xml" Type="http://schemas.openxmlformats.org/officeDocument/2006/relationships/slide"/><Relationship Id="rId368" Target="slides/slide363.xml" Type="http://schemas.openxmlformats.org/officeDocument/2006/relationships/slide"/><Relationship Id="rId369" Target="slides/slide364.xml" Type="http://schemas.openxmlformats.org/officeDocument/2006/relationships/slide"/><Relationship Id="rId37" Target="slides/slide32.xml" Type="http://schemas.openxmlformats.org/officeDocument/2006/relationships/slide"/><Relationship Id="rId370" Target="slides/slide365.xml" Type="http://schemas.openxmlformats.org/officeDocument/2006/relationships/slide"/><Relationship Id="rId371" Target="slides/slide366.xml" Type="http://schemas.openxmlformats.org/officeDocument/2006/relationships/slide"/><Relationship Id="rId372" Target="slides/slide367.xml" Type="http://schemas.openxmlformats.org/officeDocument/2006/relationships/slide"/><Relationship Id="rId373" Target="slides/slide368.xml" Type="http://schemas.openxmlformats.org/officeDocument/2006/relationships/slide"/><Relationship Id="rId374" Target="slides/slide369.xml" Type="http://schemas.openxmlformats.org/officeDocument/2006/relationships/slide"/><Relationship Id="rId375" Target="slides/slide370.xml" Type="http://schemas.openxmlformats.org/officeDocument/2006/relationships/slide"/><Relationship Id="rId376" Target="slides/slide371.xml" Type="http://schemas.openxmlformats.org/officeDocument/2006/relationships/slide"/><Relationship Id="rId377" Target="slides/slide372.xml" Type="http://schemas.openxmlformats.org/officeDocument/2006/relationships/slide"/><Relationship Id="rId378" Target="slides/slide373.xml" Type="http://schemas.openxmlformats.org/officeDocument/2006/relationships/slide"/><Relationship Id="rId379" Target="slides/slide374.xml" Type="http://schemas.openxmlformats.org/officeDocument/2006/relationships/slide"/><Relationship Id="rId38" Target="slides/slide33.xml" Type="http://schemas.openxmlformats.org/officeDocument/2006/relationships/slide"/><Relationship Id="rId380" Target="slides/slide375.xml" Type="http://schemas.openxmlformats.org/officeDocument/2006/relationships/slide"/><Relationship Id="rId381" Target="slides/slide376.xml" Type="http://schemas.openxmlformats.org/officeDocument/2006/relationships/slide"/><Relationship Id="rId382" Target="slides/slide377.xml" Type="http://schemas.openxmlformats.org/officeDocument/2006/relationships/slide"/><Relationship Id="rId383" Target="slides/slide378.xml" Type="http://schemas.openxmlformats.org/officeDocument/2006/relationships/slide"/><Relationship Id="rId384" Target="slides/slide379.xml" Type="http://schemas.openxmlformats.org/officeDocument/2006/relationships/slide"/><Relationship Id="rId385" Target="slides/slide380.xml" Type="http://schemas.openxmlformats.org/officeDocument/2006/relationships/slide"/><Relationship Id="rId386" Target="slides/slide381.xml" Type="http://schemas.openxmlformats.org/officeDocument/2006/relationships/slide"/><Relationship Id="rId387" Target="slides/slide382.xml" Type="http://schemas.openxmlformats.org/officeDocument/2006/relationships/slide"/><Relationship Id="rId388" Target="slides/slide383.xml" Type="http://schemas.openxmlformats.org/officeDocument/2006/relationships/slide"/><Relationship Id="rId389" Target="slides/slide384.xml" Type="http://schemas.openxmlformats.org/officeDocument/2006/relationships/slide"/><Relationship Id="rId39" Target="slides/slide34.xml" Type="http://schemas.openxmlformats.org/officeDocument/2006/relationships/slide"/><Relationship Id="rId390" Target="slides/slide385.xml" Type="http://schemas.openxmlformats.org/officeDocument/2006/relationships/slide"/><Relationship Id="rId391" Target="slides/slide386.xml" Type="http://schemas.openxmlformats.org/officeDocument/2006/relationships/slide"/><Relationship Id="rId392" Target="slides/slide387.xml" Type="http://schemas.openxmlformats.org/officeDocument/2006/relationships/slide"/><Relationship Id="rId393" Target="slides/slide388.xml" Type="http://schemas.openxmlformats.org/officeDocument/2006/relationships/slide"/><Relationship Id="rId394" Target="slides/slide389.xml" Type="http://schemas.openxmlformats.org/officeDocument/2006/relationships/slide"/><Relationship Id="rId395" Target="slides/slide390.xml" Type="http://schemas.openxmlformats.org/officeDocument/2006/relationships/slide"/><Relationship Id="rId396" Target="slides/slide391.xml" Type="http://schemas.openxmlformats.org/officeDocument/2006/relationships/slide"/><Relationship Id="rId397" Target="slides/slide392.xml" Type="http://schemas.openxmlformats.org/officeDocument/2006/relationships/slide"/><Relationship Id="rId398" Target="slides/slide393.xml" Type="http://schemas.openxmlformats.org/officeDocument/2006/relationships/slide"/><Relationship Id="rId399" Target="slides/slide39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00" Target="slides/slide395.xml" Type="http://schemas.openxmlformats.org/officeDocument/2006/relationships/slide"/><Relationship Id="rId401" Target="slides/slide396.xml" Type="http://schemas.openxmlformats.org/officeDocument/2006/relationships/slide"/><Relationship Id="rId402" Target="slides/slide397.xml" Type="http://schemas.openxmlformats.org/officeDocument/2006/relationships/slide"/><Relationship Id="rId403" Target="slides/slide398.xml" Type="http://schemas.openxmlformats.org/officeDocument/2006/relationships/slide"/><Relationship Id="rId404" Target="slides/slide399.xml" Type="http://schemas.openxmlformats.org/officeDocument/2006/relationships/slide"/><Relationship Id="rId405" Target="slides/slide400.xml" Type="http://schemas.openxmlformats.org/officeDocument/2006/relationships/slide"/><Relationship Id="rId406" Target="slides/slide401.xml" Type="http://schemas.openxmlformats.org/officeDocument/2006/relationships/slide"/><Relationship Id="rId407" Target="slides/slide402.xml" Type="http://schemas.openxmlformats.org/officeDocument/2006/relationships/slide"/><Relationship Id="rId408" Target="slides/slide403.xml" Type="http://schemas.openxmlformats.org/officeDocument/2006/relationships/slide"/><Relationship Id="rId409" Target="slides/slide404.xml" Type="http://schemas.openxmlformats.org/officeDocument/2006/relationships/slide"/><Relationship Id="rId41" Target="slides/slide36.xml" Type="http://schemas.openxmlformats.org/officeDocument/2006/relationships/slide"/><Relationship Id="rId410" Target="slides/slide405.xml" Type="http://schemas.openxmlformats.org/officeDocument/2006/relationships/slide"/><Relationship Id="rId411" Target="slides/slide406.xml" Type="http://schemas.openxmlformats.org/officeDocument/2006/relationships/slide"/><Relationship Id="rId412" Target="slides/slide407.xml" Type="http://schemas.openxmlformats.org/officeDocument/2006/relationships/slide"/><Relationship Id="rId413" Target="slides/slide408.xml" Type="http://schemas.openxmlformats.org/officeDocument/2006/relationships/slide"/><Relationship Id="rId414" Target="slides/slide409.xml" Type="http://schemas.openxmlformats.org/officeDocument/2006/relationships/slide"/><Relationship Id="rId415" Target="slides/slide410.xml" Type="http://schemas.openxmlformats.org/officeDocument/2006/relationships/slide"/><Relationship Id="rId416" Target="slides/slide411.xml" Type="http://schemas.openxmlformats.org/officeDocument/2006/relationships/slide"/><Relationship Id="rId417" Target="slides/slide412.xml" Type="http://schemas.openxmlformats.org/officeDocument/2006/relationships/slide"/><Relationship Id="rId418" Target="slides/slide413.xml" Type="http://schemas.openxmlformats.org/officeDocument/2006/relationships/slide"/><Relationship Id="rId419" Target="slides/slide414.xml" Type="http://schemas.openxmlformats.org/officeDocument/2006/relationships/slide"/><Relationship Id="rId42" Target="slides/slide37.xml" Type="http://schemas.openxmlformats.org/officeDocument/2006/relationships/slide"/><Relationship Id="rId420" Target="slides/slide415.xml" Type="http://schemas.openxmlformats.org/officeDocument/2006/relationships/slide"/><Relationship Id="rId421" Target="slides/slide416.xml" Type="http://schemas.openxmlformats.org/officeDocument/2006/relationships/slide"/><Relationship Id="rId422" Target="slides/slide417.xml" Type="http://schemas.openxmlformats.org/officeDocument/2006/relationships/slide"/><Relationship Id="rId423" Target="slides/slide418.xml" Type="http://schemas.openxmlformats.org/officeDocument/2006/relationships/slide"/><Relationship Id="rId424" Target="slides/slide419.xml" Type="http://schemas.openxmlformats.org/officeDocument/2006/relationships/slide"/><Relationship Id="rId425" Target="slides/slide420.xml" Type="http://schemas.openxmlformats.org/officeDocument/2006/relationships/slide"/><Relationship Id="rId426" Target="slides/slide421.xml" Type="http://schemas.openxmlformats.org/officeDocument/2006/relationships/slide"/><Relationship Id="rId427" Target="slides/slide422.xml" Type="http://schemas.openxmlformats.org/officeDocument/2006/relationships/slide"/><Relationship Id="rId428" Target="slides/slide423.xml" Type="http://schemas.openxmlformats.org/officeDocument/2006/relationships/slide"/><Relationship Id="rId429" Target="slides/slide424.xml" Type="http://schemas.openxmlformats.org/officeDocument/2006/relationships/slide"/><Relationship Id="rId43" Target="slides/slide38.xml" Type="http://schemas.openxmlformats.org/officeDocument/2006/relationships/slide"/><Relationship Id="rId430" Target="slides/slide425.xml" Type="http://schemas.openxmlformats.org/officeDocument/2006/relationships/slide"/><Relationship Id="rId431" Target="slides/slide426.xml" Type="http://schemas.openxmlformats.org/officeDocument/2006/relationships/slide"/><Relationship Id="rId432" Target="slides/slide427.xml" Type="http://schemas.openxmlformats.org/officeDocument/2006/relationships/slide"/><Relationship Id="rId433" Target="slides/slide428.xml" Type="http://schemas.openxmlformats.org/officeDocument/2006/relationships/slide"/><Relationship Id="rId434" Target="slides/slide429.xml" Type="http://schemas.openxmlformats.org/officeDocument/2006/relationships/slide"/><Relationship Id="rId435" Target="slides/slide430.xml" Type="http://schemas.openxmlformats.org/officeDocument/2006/relationships/slide"/><Relationship Id="rId436" Target="slides/slide431.xml" Type="http://schemas.openxmlformats.org/officeDocument/2006/relationships/slide"/><Relationship Id="rId437" Target="slides/slide432.xml" Type="http://schemas.openxmlformats.org/officeDocument/2006/relationships/slide"/><Relationship Id="rId438" Target="slides/slide433.xml" Type="http://schemas.openxmlformats.org/officeDocument/2006/relationships/slide"/><Relationship Id="rId439" Target="slides/slide434.xml" Type="http://schemas.openxmlformats.org/officeDocument/2006/relationships/slide"/><Relationship Id="rId44" Target="slides/slide39.xml" Type="http://schemas.openxmlformats.org/officeDocument/2006/relationships/slide"/><Relationship Id="rId440" Target="slides/slide435.xml" Type="http://schemas.openxmlformats.org/officeDocument/2006/relationships/slide"/><Relationship Id="rId441" Target="slides/slide436.xml" Type="http://schemas.openxmlformats.org/officeDocument/2006/relationships/slide"/><Relationship Id="rId442" Target="slides/slide437.xml" Type="http://schemas.openxmlformats.org/officeDocument/2006/relationships/slide"/><Relationship Id="rId443" Target="slides/slide438.xml" Type="http://schemas.openxmlformats.org/officeDocument/2006/relationships/slide"/><Relationship Id="rId444" Target="slides/slide439.xml" Type="http://schemas.openxmlformats.org/officeDocument/2006/relationships/slide"/><Relationship Id="rId445" Target="slides/slide440.xml" Type="http://schemas.openxmlformats.org/officeDocument/2006/relationships/slide"/><Relationship Id="rId446" Target="slides/slide441.xml" Type="http://schemas.openxmlformats.org/officeDocument/2006/relationships/slide"/><Relationship Id="rId447" Target="slides/slide442.xml" Type="http://schemas.openxmlformats.org/officeDocument/2006/relationships/slide"/><Relationship Id="rId448" Target="slides/slide443.xml" Type="http://schemas.openxmlformats.org/officeDocument/2006/relationships/slide"/><Relationship Id="rId449" Target="slides/slide444.xml" Type="http://schemas.openxmlformats.org/officeDocument/2006/relationships/slide"/><Relationship Id="rId45" Target="slides/slide40.xml" Type="http://schemas.openxmlformats.org/officeDocument/2006/relationships/slide"/><Relationship Id="rId450" Target="slides/slide445.xml" Type="http://schemas.openxmlformats.org/officeDocument/2006/relationships/slide"/><Relationship Id="rId451" Target="slides/slide446.xml" Type="http://schemas.openxmlformats.org/officeDocument/2006/relationships/slide"/><Relationship Id="rId452" Target="slides/slide447.xml" Type="http://schemas.openxmlformats.org/officeDocument/2006/relationships/slide"/><Relationship Id="rId453" Target="slides/slide448.xml" Type="http://schemas.openxmlformats.org/officeDocument/2006/relationships/slide"/><Relationship Id="rId454" Target="slides/slide449.xml" Type="http://schemas.openxmlformats.org/officeDocument/2006/relationships/slide"/><Relationship Id="rId455" Target="slides/slide450.xml" Type="http://schemas.openxmlformats.org/officeDocument/2006/relationships/slide"/><Relationship Id="rId456" Target="slides/slide451.xml" Type="http://schemas.openxmlformats.org/officeDocument/2006/relationships/slide"/><Relationship Id="rId457" Target="slides/slide452.xml" Type="http://schemas.openxmlformats.org/officeDocument/2006/relationships/slide"/><Relationship Id="rId458" Target="slides/slide453.xml" Type="http://schemas.openxmlformats.org/officeDocument/2006/relationships/slide"/><Relationship Id="rId459" Target="slides/slide454.xml" Type="http://schemas.openxmlformats.org/officeDocument/2006/relationships/slide"/><Relationship Id="rId46" Target="slides/slide41.xml" Type="http://schemas.openxmlformats.org/officeDocument/2006/relationships/slide"/><Relationship Id="rId460" Target="slides/slide455.xml" Type="http://schemas.openxmlformats.org/officeDocument/2006/relationships/slide"/><Relationship Id="rId461" Target="slides/slide456.xml" Type="http://schemas.openxmlformats.org/officeDocument/2006/relationships/slide"/><Relationship Id="rId462" Target="slides/slide457.xml" Type="http://schemas.openxmlformats.org/officeDocument/2006/relationships/slide"/><Relationship Id="rId463" Target="slides/slide458.xml" Type="http://schemas.openxmlformats.org/officeDocument/2006/relationships/slide"/><Relationship Id="rId464" Target="slides/slide459.xml" Type="http://schemas.openxmlformats.org/officeDocument/2006/relationships/slide"/><Relationship Id="rId465" Target="slides/slide460.xml" Type="http://schemas.openxmlformats.org/officeDocument/2006/relationships/slide"/><Relationship Id="rId466" Target="slides/slide461.xml" Type="http://schemas.openxmlformats.org/officeDocument/2006/relationships/slide"/><Relationship Id="rId467" Target="slides/slide462.xml" Type="http://schemas.openxmlformats.org/officeDocument/2006/relationships/slide"/><Relationship Id="rId468" Target="slides/slide463.xml" Type="http://schemas.openxmlformats.org/officeDocument/2006/relationships/slide"/><Relationship Id="rId469" Target="slides/slide464.xml" Type="http://schemas.openxmlformats.org/officeDocument/2006/relationships/slide"/><Relationship Id="rId47" Target="slides/slide42.xml" Type="http://schemas.openxmlformats.org/officeDocument/2006/relationships/slide"/><Relationship Id="rId470" Target="slides/slide465.xml" Type="http://schemas.openxmlformats.org/officeDocument/2006/relationships/slide"/><Relationship Id="rId471" Target="slides/slide466.xml" Type="http://schemas.openxmlformats.org/officeDocument/2006/relationships/slide"/><Relationship Id="rId472" Target="slides/slide467.xml" Type="http://schemas.openxmlformats.org/officeDocument/2006/relationships/slide"/><Relationship Id="rId473" Target="slides/slide468.xml" Type="http://schemas.openxmlformats.org/officeDocument/2006/relationships/slide"/><Relationship Id="rId474" Target="slides/slide469.xml" Type="http://schemas.openxmlformats.org/officeDocument/2006/relationships/slide"/><Relationship Id="rId475" Target="slides/slide470.xml" Type="http://schemas.openxmlformats.org/officeDocument/2006/relationships/slide"/><Relationship Id="rId476" Target="slides/slide471.xml" Type="http://schemas.openxmlformats.org/officeDocument/2006/relationships/slide"/><Relationship Id="rId477" Target="slides/slide472.xml" Type="http://schemas.openxmlformats.org/officeDocument/2006/relationships/slide"/><Relationship Id="rId478" Target="slides/slide473.xml" Type="http://schemas.openxmlformats.org/officeDocument/2006/relationships/slide"/><Relationship Id="rId479" Target="slides/slide474.xml" Type="http://schemas.openxmlformats.org/officeDocument/2006/relationships/slide"/><Relationship Id="rId48" Target="slides/slide43.xml" Type="http://schemas.openxmlformats.org/officeDocument/2006/relationships/slide"/><Relationship Id="rId480" Target="slides/slide475.xml" Type="http://schemas.openxmlformats.org/officeDocument/2006/relationships/slide"/><Relationship Id="rId481" Target="slides/slide476.xml" Type="http://schemas.openxmlformats.org/officeDocument/2006/relationships/slide"/><Relationship Id="rId482" Target="slides/slide477.xml" Type="http://schemas.openxmlformats.org/officeDocument/2006/relationships/slide"/><Relationship Id="rId483" Target="slides/slide478.xml" Type="http://schemas.openxmlformats.org/officeDocument/2006/relationships/slide"/><Relationship Id="rId484" Target="slides/slide479.xml" Type="http://schemas.openxmlformats.org/officeDocument/2006/relationships/slide"/><Relationship Id="rId485" Target="slides/slide480.xml" Type="http://schemas.openxmlformats.org/officeDocument/2006/relationships/slide"/><Relationship Id="rId486" Target="slides/slide481.xml" Type="http://schemas.openxmlformats.org/officeDocument/2006/relationships/slide"/><Relationship Id="rId487" Target="slides/slide482.xml" Type="http://schemas.openxmlformats.org/officeDocument/2006/relationships/slide"/><Relationship Id="rId488" Target="slides/slide483.xml" Type="http://schemas.openxmlformats.org/officeDocument/2006/relationships/slide"/><Relationship Id="rId489" Target="slides/slide484.xml" Type="http://schemas.openxmlformats.org/officeDocument/2006/relationships/slide"/><Relationship Id="rId49" Target="slides/slide44.xml" Type="http://schemas.openxmlformats.org/officeDocument/2006/relationships/slide"/><Relationship Id="rId490" Target="slides/slide485.xml" Type="http://schemas.openxmlformats.org/officeDocument/2006/relationships/slide"/><Relationship Id="rId491" Target="slides/slide486.xml" Type="http://schemas.openxmlformats.org/officeDocument/2006/relationships/slide"/><Relationship Id="rId492" Target="slides/slide487.xml" Type="http://schemas.openxmlformats.org/officeDocument/2006/relationships/slide"/><Relationship Id="rId493" Target="slides/slide488.xml" Type="http://schemas.openxmlformats.org/officeDocument/2006/relationships/slide"/><Relationship Id="rId494" Target="slides/slide489.xml" Type="http://schemas.openxmlformats.org/officeDocument/2006/relationships/slide"/><Relationship Id="rId495" Target="slides/slide490.xml" Type="http://schemas.openxmlformats.org/officeDocument/2006/relationships/slide"/><Relationship Id="rId496" Target="fonts/font496.fntdata" Type="http://schemas.openxmlformats.org/officeDocument/2006/relationships/font"/><Relationship Id="rId497" Target="fonts/font497.fntdata" Type="http://schemas.openxmlformats.org/officeDocument/2006/relationships/font"/><Relationship Id="rId498" Target="fonts/font498.fntdata" Type="http://schemas.openxmlformats.org/officeDocument/2006/relationships/font"/><Relationship Id="rId499" Target="fonts/font499.fntdata" Type="http://schemas.openxmlformats.org/officeDocument/2006/relationships/font"/><Relationship Id="rId5" Target="tableStyles.xml" Type="http://schemas.openxmlformats.org/officeDocument/2006/relationships/tableStyles"/><Relationship Id="rId50" Target="slides/slide45.xml" Type="http://schemas.openxmlformats.org/officeDocument/2006/relationships/slide"/><Relationship Id="rId500" Target="fonts/font500.fntdata" Type="http://schemas.openxmlformats.org/officeDocument/2006/relationships/font"/><Relationship Id="rId501" Target="fonts/font501.fntdata" Type="http://schemas.openxmlformats.org/officeDocument/2006/relationships/font"/><Relationship Id="rId502" Target="fonts/font502.fntdata" Type="http://schemas.openxmlformats.org/officeDocument/2006/relationships/font"/><Relationship Id="rId503" Target="fonts/font503.fntdata" Type="http://schemas.openxmlformats.org/officeDocument/2006/relationships/font"/><Relationship Id="rId504" Target="fonts/font504.fntdata" Type="http://schemas.openxmlformats.org/officeDocument/2006/relationships/font"/><Relationship Id="rId505" Target="fonts/font505.fntdata" Type="http://schemas.openxmlformats.org/officeDocument/2006/relationships/font"/><Relationship Id="rId506" Target="fonts/font506.fntdata" Type="http://schemas.openxmlformats.org/officeDocument/2006/relationships/font"/><Relationship Id="rId507" Target="fonts/font507.fntdata" Type="http://schemas.openxmlformats.org/officeDocument/2006/relationships/font"/><Relationship Id="rId508" Target="fonts/font508.fntdata" Type="http://schemas.openxmlformats.org/officeDocument/2006/relationships/font"/><Relationship Id="rId509" Target="fonts/font509.fntdata" Type="http://schemas.openxmlformats.org/officeDocument/2006/relationships/font"/><Relationship Id="rId51" Target="slides/slide46.xml" Type="http://schemas.openxmlformats.org/officeDocument/2006/relationships/slide"/><Relationship Id="rId510" Target="fonts/font510.fntdata" Type="http://schemas.openxmlformats.org/officeDocument/2006/relationships/font"/><Relationship Id="rId511" Target="fonts/font511.fntdata" Type="http://schemas.openxmlformats.org/officeDocument/2006/relationships/font"/><Relationship Id="rId512" Target="fonts/font512.fntdata" Type="http://schemas.openxmlformats.org/officeDocument/2006/relationships/font"/><Relationship Id="rId513" Target="fonts/font513.fntdata" Type="http://schemas.openxmlformats.org/officeDocument/2006/relationships/font"/><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http://www.appmillers.com"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0.png" Type="http://schemas.openxmlformats.org/officeDocument/2006/relationships/image"/><Relationship Id="rId4" Target="../media/image131.sv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2.png" Type="http://schemas.openxmlformats.org/officeDocument/2006/relationships/image"/><Relationship Id="rId4" Target="../media/image133.sv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4.jpe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5.jpe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png" Type="http://schemas.openxmlformats.org/officeDocument/2006/relationships/image"/><Relationship Id="rId3" Target="../media/image137.svg" Type="http://schemas.openxmlformats.org/officeDocument/2006/relationships/image"/><Relationship Id="rId4" Target="../media/image6.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png" Type="http://schemas.openxmlformats.org/officeDocument/2006/relationships/image"/><Relationship Id="rId3" Target="../media/image137.svg" Type="http://schemas.openxmlformats.org/officeDocument/2006/relationships/image"/><Relationship Id="rId4" Target="../media/image6.png" Type="http://schemas.openxmlformats.org/officeDocument/2006/relationships/image"/><Relationship Id="rId5" Target="../media/image138.png" Type="http://schemas.openxmlformats.org/officeDocument/2006/relationships/image"/><Relationship Id="rId6" Target="../media/image139.sv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png" Type="http://schemas.openxmlformats.org/officeDocument/2006/relationships/image"/><Relationship Id="rId3" Target="../media/image137.svg" Type="http://schemas.openxmlformats.org/officeDocument/2006/relationships/image"/><Relationship Id="rId4" Target="../media/image6.png" Type="http://schemas.openxmlformats.org/officeDocument/2006/relationships/image"/><Relationship Id="rId5" Target="../media/image140.png" Type="http://schemas.openxmlformats.org/officeDocument/2006/relationships/image"/><Relationship Id="rId6" Target="../media/image141.png" Type="http://schemas.openxmlformats.org/officeDocument/2006/relationships/image"/><Relationship Id="rId7" Target="../media/image1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4.jpeg" Type="http://schemas.openxmlformats.org/officeDocument/2006/relationships/image"/><Relationship Id="rId4" Target="../media/image25.png" Type="http://schemas.openxmlformats.org/officeDocument/2006/relationships/image"/><Relationship Id="rId5" Target="../media/image26.jpeg" Type="http://schemas.openxmlformats.org/officeDocument/2006/relationships/image"/><Relationship Id="rId6" Target="../media/image27.jpe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3.png" Type="http://schemas.openxmlformats.org/officeDocument/2006/relationships/image"/><Relationship Id="rId3" Target="../media/image144.svg" Type="http://schemas.openxmlformats.org/officeDocument/2006/relationships/image"/><Relationship Id="rId4" Target="../media/image6.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5.png" Type="http://schemas.openxmlformats.org/officeDocument/2006/relationships/image"/><Relationship Id="rId3" Target="../media/image146.svg" Type="http://schemas.openxmlformats.org/officeDocument/2006/relationships/image"/><Relationship Id="rId4" Target="../media/image6.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7.png" Type="http://schemas.openxmlformats.org/officeDocument/2006/relationships/image"/><Relationship Id="rId4" Target="../media/image148.sv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9.png" Type="http://schemas.openxmlformats.org/officeDocument/2006/relationships/image"/><Relationship Id="rId3" Target="../media/image150.svg" Type="http://schemas.openxmlformats.org/officeDocument/2006/relationships/image"/><Relationship Id="rId4" Target="../media/image6.png" Type="http://schemas.openxmlformats.org/officeDocument/2006/relationships/image"/><Relationship Id="rId5" Target="../media/image151.png" Type="http://schemas.openxmlformats.org/officeDocument/2006/relationships/image"/><Relationship Id="rId6" Target="../media/image152.sv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3.png" Type="http://schemas.openxmlformats.org/officeDocument/2006/relationships/image"/><Relationship Id="rId3" Target="../media/image154.svg" Type="http://schemas.openxmlformats.org/officeDocument/2006/relationships/image"/><Relationship Id="rId4" Target="../media/image6.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5.jpe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6.png" Type="http://schemas.openxmlformats.org/officeDocument/2006/relationships/image"/><Relationship Id="rId3" Target="../media/image157.svg" Type="http://schemas.openxmlformats.org/officeDocument/2006/relationships/image"/><Relationship Id="rId4" Target="../media/image6.png" Type="http://schemas.openxmlformats.org/officeDocument/2006/relationships/image"/><Relationship Id="rId5" Target="../media/image158.png" Type="http://schemas.openxmlformats.org/officeDocument/2006/relationships/image"/><Relationship Id="rId6" Target="../media/image159.png" Type="http://schemas.openxmlformats.org/officeDocument/2006/relationships/image"/><Relationship Id="rId7" Target="../media/image16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jpe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6.png" Type="http://schemas.openxmlformats.org/officeDocument/2006/relationships/image"/><Relationship Id="rId3" Target="../media/image161.svg" Type="http://schemas.openxmlformats.org/officeDocument/2006/relationships/image"/><Relationship Id="rId4" Target="../media/image6.png" Type="http://schemas.openxmlformats.org/officeDocument/2006/relationships/image"/><Relationship Id="rId5" Target="../media/image158.pn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2.png" Type="http://schemas.openxmlformats.org/officeDocument/2006/relationships/image"/><Relationship Id="rId3" Target="../media/image163.svg" Type="http://schemas.openxmlformats.org/officeDocument/2006/relationships/image"/><Relationship Id="rId4" Target="../media/image6.png" Type="http://schemas.openxmlformats.org/officeDocument/2006/relationships/image"/><Relationship Id="rId5" Target="../media/image158.pn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64.jpeg" Type="http://schemas.openxmlformats.org/officeDocument/2006/relationships/image"/><Relationship Id="rId4" Target="https://docs.python.org/3/c-api/unicode.html#c.Py_UNICODE" TargetMode="External" Type="http://schemas.openxmlformats.org/officeDocument/2006/relationships/hyperlink"/><Relationship Id="rId5" Target="https://docs.python.org/3/c-api/unicode.html#c.Py_UNICODE" TargetMode="External" Type="http://schemas.openxmlformats.org/officeDocument/2006/relationships/hyperlink"/><Relationship Id="rId6" Target="https://docs.python.org/3/c-api/unicode.html#c.Py_UNICODE" TargetMode="External" Type="http://schemas.openxmlformats.org/officeDocument/2006/relationships/hyperlink"/><Relationship Id="rId7" Target="https://docs.python.org/3/c-api/unicode.html#c.Py_UNICODE" TargetMode="External" Type="http://schemas.openxmlformats.org/officeDocument/2006/relationships/hyperlink"/><Relationship Id="rId8" Target="https://docs.python.org/3/c-api/unicode.html#c.Py_UNICODE" TargetMode="External" Type="http://schemas.openxmlformats.org/officeDocument/2006/relationships/hyperlink"/></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65.png" Type="http://schemas.openxmlformats.org/officeDocument/2006/relationships/image"/><Relationship Id="rId4" Target="../media/image166.svg"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4.png" Type="http://schemas.openxmlformats.org/officeDocument/2006/relationships/image"/><Relationship Id="rId4" Target="../media/image167.sv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68.png" Type="http://schemas.openxmlformats.org/officeDocument/2006/relationships/image"/><Relationship Id="rId4" Target="../media/image169.svg" Type="http://schemas.openxmlformats.org/officeDocument/2006/relationships/image"/><Relationship Id="rId5" Target="../media/image170.png" Type="http://schemas.openxmlformats.org/officeDocument/2006/relationships/image"/><Relationship Id="rId6" Target="../media/image171.svg" Type="http://schemas.openxmlformats.org/officeDocument/2006/relationships/image"/></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2.png" Type="http://schemas.openxmlformats.org/officeDocument/2006/relationships/image"/><Relationship Id="rId4" Target="../media/image173.svg" Type="http://schemas.openxmlformats.org/officeDocument/2006/relationships/image"/><Relationship Id="rId5" Target="../media/image174.png" Type="http://schemas.openxmlformats.org/officeDocument/2006/relationships/image"/><Relationship Id="rId6" Target="../media/image175.svg"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6.png" Type="http://schemas.openxmlformats.org/officeDocument/2006/relationships/image"/><Relationship Id="rId4" Target="../media/image17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8.png" Type="http://schemas.openxmlformats.org/officeDocument/2006/relationships/image"/><Relationship Id="rId4" Target="../media/image179.svg" Type="http://schemas.openxmlformats.org/officeDocument/2006/relationships/image"/></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0.png" Type="http://schemas.openxmlformats.org/officeDocument/2006/relationships/image"/><Relationship Id="rId4" Target="../media/image181.svg"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8.png"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8.png" Type="http://schemas.openxmlformats.org/officeDocument/2006/relationships/image"/></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2.png" Type="http://schemas.openxmlformats.org/officeDocument/2006/relationships/image"/><Relationship Id="rId4" Target="../media/image183.svg" Type="http://schemas.openxmlformats.org/officeDocument/2006/relationships/image"/></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4.jpeg" Type="http://schemas.openxmlformats.org/officeDocument/2006/relationships/image"/></Relationships>
</file>

<file path=ppt/slides/_rels/slide1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65.png" Type="http://schemas.openxmlformats.org/officeDocument/2006/relationships/image"/><Relationship Id="rId4" Target="../media/image16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s>
</file>

<file path=ppt/slides/_rels/slide1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5.jpeg" Type="http://schemas.openxmlformats.org/officeDocument/2006/relationships/image"/></Relationships>
</file>

<file path=ppt/slides/_rels/slide1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6.png" Type="http://schemas.openxmlformats.org/officeDocument/2006/relationships/image"/><Relationship Id="rId4" Target="../media/image187.svg" Type="http://schemas.openxmlformats.org/officeDocument/2006/relationships/image"/></Relationships>
</file>

<file path=ppt/slides/_rels/slide1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8.jpeg" Type="http://schemas.openxmlformats.org/officeDocument/2006/relationships/image"/></Relationships>
</file>

<file path=ppt/slides/_rels/slide1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9.png" Type="http://schemas.openxmlformats.org/officeDocument/2006/relationships/image"/></Relationships>
</file>

<file path=ppt/slides/_rels/slide1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0.jpeg" Type="http://schemas.openxmlformats.org/officeDocument/2006/relationships/image"/></Relationships>
</file>

<file path=ppt/slides/_rels/slide1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1.png" Type="http://schemas.openxmlformats.org/officeDocument/2006/relationships/image"/><Relationship Id="rId4" Target="../media/image192.svg" Type="http://schemas.openxmlformats.org/officeDocument/2006/relationships/image"/></Relationships>
</file>

<file path=ppt/slides/_rels/slide1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3.png" Type="http://schemas.openxmlformats.org/officeDocument/2006/relationships/image"/><Relationship Id="rId4" Target="../media/image194.svg" Type="http://schemas.openxmlformats.org/officeDocument/2006/relationships/image"/></Relationships>
</file>

<file path=ppt/slides/_rels/slide1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5.png" Type="http://schemas.openxmlformats.org/officeDocument/2006/relationships/image"/><Relationship Id="rId4" Target="../media/image196.svg" Type="http://schemas.openxmlformats.org/officeDocument/2006/relationships/image"/></Relationships>
</file>

<file path=ppt/slides/_rels/slide1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5.png" Type="http://schemas.openxmlformats.org/officeDocument/2006/relationships/image"/><Relationship Id="rId4" Target="../media/image196.svg" Type="http://schemas.openxmlformats.org/officeDocument/2006/relationships/image"/></Relationships>
</file>

<file path=ppt/slides/_rels/slide1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7.png" Type="http://schemas.openxmlformats.org/officeDocument/2006/relationships/image"/><Relationship Id="rId4" Target="../media/image198.svg" Type="http://schemas.openxmlformats.org/officeDocument/2006/relationships/image"/></Relationships>
</file>

<file path=ppt/slides/_rels/slide1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9.png" Type="http://schemas.openxmlformats.org/officeDocument/2006/relationships/image"/><Relationship Id="rId4" Target="../media/image200.svg" Type="http://schemas.openxmlformats.org/officeDocument/2006/relationships/image"/></Relationships>
</file>

<file path=ppt/slides/_rels/slide1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png" Type="http://schemas.openxmlformats.org/officeDocument/2006/relationships/image"/><Relationship Id="rId4" Target="../media/image34.jpeg" Type="http://schemas.openxmlformats.org/officeDocument/2006/relationships/image"/></Relationships>
</file>

<file path=ppt/slides/_rels/slide1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01.png" Type="http://schemas.openxmlformats.org/officeDocument/2006/relationships/image"/><Relationship Id="rId4" Target="../media/image202.svg" Type="http://schemas.openxmlformats.org/officeDocument/2006/relationships/image"/></Relationships>
</file>

<file path=ppt/slides/_rels/slide1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03.png" Type="http://schemas.openxmlformats.org/officeDocument/2006/relationships/image"/><Relationship Id="rId4" Target="../media/image204.svg" Type="http://schemas.openxmlformats.org/officeDocument/2006/relationships/image"/></Relationships>
</file>

<file path=ppt/slides/_rels/slide1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05.png" Type="http://schemas.openxmlformats.org/officeDocument/2006/relationships/image"/><Relationship Id="rId4" Target="../media/image206.png" Type="http://schemas.openxmlformats.org/officeDocument/2006/relationships/image"/><Relationship Id="rId5" Target="../media/image207.svg" Type="http://schemas.openxmlformats.org/officeDocument/2006/relationships/image"/></Relationships>
</file>

<file path=ppt/slides/_rels/slide1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8.png" Type="http://schemas.openxmlformats.org/officeDocument/2006/relationships/image"/><Relationship Id="rId3" Target="../media/image209.svg" Type="http://schemas.openxmlformats.org/officeDocument/2006/relationships/image"/><Relationship Id="rId4" Target="../media/image6.png" Type="http://schemas.openxmlformats.org/officeDocument/2006/relationships/image"/><Relationship Id="rId5" Target="../media/image205.png" Type="http://schemas.openxmlformats.org/officeDocument/2006/relationships/image"/><Relationship Id="rId6" Target="../media/image210.png" Type="http://schemas.openxmlformats.org/officeDocument/2006/relationships/image"/><Relationship Id="rId7" Target="../media/image211.svg" Type="http://schemas.openxmlformats.org/officeDocument/2006/relationships/image"/></Relationships>
</file>

<file path=ppt/slides/_rels/slide1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12.jpeg" Type="http://schemas.openxmlformats.org/officeDocument/2006/relationships/image"/><Relationship Id="rId4" Target="../media/image213.png" Type="http://schemas.openxmlformats.org/officeDocument/2006/relationships/image"/><Relationship Id="rId5" Target="../media/image214.svg" Type="http://schemas.openxmlformats.org/officeDocument/2006/relationships/image"/></Relationships>
</file>

<file path=ppt/slides/_rels/slide1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15.png" Type="http://schemas.openxmlformats.org/officeDocument/2006/relationships/image"/><Relationship Id="rId4" Target="../media/image216.svg" Type="http://schemas.openxmlformats.org/officeDocument/2006/relationships/image"/></Relationships>
</file>

<file path=ppt/slides/_rels/slide1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15.png" Type="http://schemas.openxmlformats.org/officeDocument/2006/relationships/image"/><Relationship Id="rId4" Target="../media/image217.svg" Type="http://schemas.openxmlformats.org/officeDocument/2006/relationships/image"/><Relationship Id="rId5" Target="../media/image218.png" Type="http://schemas.openxmlformats.org/officeDocument/2006/relationships/image"/><Relationship Id="rId6" Target="../media/image219.svg" Type="http://schemas.openxmlformats.org/officeDocument/2006/relationships/image"/></Relationships>
</file>

<file path=ppt/slides/_rels/slide1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18.png" Type="http://schemas.openxmlformats.org/officeDocument/2006/relationships/image"/><Relationship Id="rId4" Target="../media/image220.svg" Type="http://schemas.openxmlformats.org/officeDocument/2006/relationships/image"/><Relationship Id="rId5" Target="../media/image221.jpeg" Type="http://schemas.openxmlformats.org/officeDocument/2006/relationships/image"/></Relationships>
</file>

<file path=ppt/slides/_rels/slide1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2.png" Type="http://schemas.openxmlformats.org/officeDocument/2006/relationships/image"/><Relationship Id="rId4" Target="../media/image22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5.jpeg" Type="http://schemas.openxmlformats.org/officeDocument/2006/relationships/image"/><Relationship Id="rId4" Target="../media/image36.jpeg" Type="http://schemas.openxmlformats.org/officeDocument/2006/relationships/image"/><Relationship Id="rId5" Target="../media/image37.jpeg" Type="http://schemas.openxmlformats.org/officeDocument/2006/relationships/image"/><Relationship Id="rId6" Target="../media/image38.jpe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_rels/slide1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2.png" Type="http://schemas.openxmlformats.org/officeDocument/2006/relationships/image"/><Relationship Id="rId4" Target="../media/image224.svg" Type="http://schemas.openxmlformats.org/officeDocument/2006/relationships/image"/><Relationship Id="rId5" Target="../media/image225.jpeg" Type="http://schemas.openxmlformats.org/officeDocument/2006/relationships/image"/></Relationships>
</file>

<file path=ppt/slides/_rels/slide1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6.png" Type="http://schemas.openxmlformats.org/officeDocument/2006/relationships/image"/><Relationship Id="rId4" Target="../media/image227.svg" Type="http://schemas.openxmlformats.org/officeDocument/2006/relationships/image"/></Relationships>
</file>

<file path=ppt/slides/_rels/slide1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6.png" Type="http://schemas.openxmlformats.org/officeDocument/2006/relationships/image"/><Relationship Id="rId4" Target="../media/image228.svg" Type="http://schemas.openxmlformats.org/officeDocument/2006/relationships/image"/><Relationship Id="rId5" Target="../media/image229.jpeg" Type="http://schemas.openxmlformats.org/officeDocument/2006/relationships/image"/></Relationships>
</file>

<file path=ppt/slides/_rels/slide1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30.png" Type="http://schemas.openxmlformats.org/officeDocument/2006/relationships/image"/><Relationship Id="rId4" Target="../media/image231.svg" Type="http://schemas.openxmlformats.org/officeDocument/2006/relationships/image"/></Relationships>
</file>

<file path=ppt/slides/_rels/slide1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32.png" Type="http://schemas.openxmlformats.org/officeDocument/2006/relationships/image"/><Relationship Id="rId4" Target="../media/image233.sv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36.png" Type="http://schemas.openxmlformats.org/officeDocument/2006/relationships/image"/><Relationship Id="rId4" Target="../media/image237.svg" Type="http://schemas.openxmlformats.org/officeDocument/2006/relationships/image"/><Relationship Id="rId5" Target="../media/image232.png" Type="http://schemas.openxmlformats.org/officeDocument/2006/relationships/image"/><Relationship Id="rId6" Target="../media/image238.svg" Type="http://schemas.openxmlformats.org/officeDocument/2006/relationships/image"/><Relationship Id="rId7" Target="../media/image158.png" Type="http://schemas.openxmlformats.org/officeDocument/2006/relationships/image"/></Relationships>
</file>

<file path=ppt/slides/_rels/slide1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39.png" Type="http://schemas.openxmlformats.org/officeDocument/2006/relationships/image"/><Relationship Id="rId4" Target="../media/image240.svg" Type="http://schemas.openxmlformats.org/officeDocument/2006/relationships/image"/><Relationship Id="rId5" Target="../media/image232.png" Type="http://schemas.openxmlformats.org/officeDocument/2006/relationships/image"/><Relationship Id="rId6" Target="../media/image241.svg" Type="http://schemas.openxmlformats.org/officeDocument/2006/relationships/image"/><Relationship Id="rId7" Target="../media/image15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1.jpe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 Id="rId6" Target="../media/image44.jpeg" Type="http://schemas.openxmlformats.org/officeDocument/2006/relationships/image"/></Relationships>
</file>

<file path=ppt/slides/_rels/slide1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42.png" Type="http://schemas.openxmlformats.org/officeDocument/2006/relationships/image"/><Relationship Id="rId4" Target="../media/image243.svg" Type="http://schemas.openxmlformats.org/officeDocument/2006/relationships/image"/><Relationship Id="rId5" Target="../media/image244.png" Type="http://schemas.openxmlformats.org/officeDocument/2006/relationships/image"/><Relationship Id="rId6" Target="../media/image245.svg" Type="http://schemas.openxmlformats.org/officeDocument/2006/relationships/image"/></Relationships>
</file>

<file path=ppt/slides/_rels/slide1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46.png" Type="http://schemas.openxmlformats.org/officeDocument/2006/relationships/image"/><Relationship Id="rId4" Target="../media/image247.svg" Type="http://schemas.openxmlformats.org/officeDocument/2006/relationships/image"/></Relationships>
</file>

<file path=ppt/slides/_rels/slide1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48.png" Type="http://schemas.openxmlformats.org/officeDocument/2006/relationships/image"/><Relationship Id="rId4" Target="../media/image249.svg" Type="http://schemas.openxmlformats.org/officeDocument/2006/relationships/image"/></Relationships>
</file>

<file path=ppt/slides/_rels/slide1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50.png" Type="http://schemas.openxmlformats.org/officeDocument/2006/relationships/image"/><Relationship Id="rId4" Target="../media/image251.svg" Type="http://schemas.openxmlformats.org/officeDocument/2006/relationships/image"/></Relationships>
</file>

<file path=ppt/slides/_rels/slide1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52.png" Type="http://schemas.openxmlformats.org/officeDocument/2006/relationships/image"/><Relationship Id="rId4" Target="../media/image253.svg" Type="http://schemas.openxmlformats.org/officeDocument/2006/relationships/image"/></Relationships>
</file>

<file path=ppt/slides/_rels/slide1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54.png" Type="http://schemas.openxmlformats.org/officeDocument/2006/relationships/image"/><Relationship Id="rId4" Target="../media/image255.svg" Type="http://schemas.openxmlformats.org/officeDocument/2006/relationships/image"/></Relationships>
</file>

<file path=ppt/slides/_rels/slide1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56.png" Type="http://schemas.openxmlformats.org/officeDocument/2006/relationships/image"/><Relationship Id="rId4" Target="../media/image257.svg" Type="http://schemas.openxmlformats.org/officeDocument/2006/relationships/image"/></Relationships>
</file>

<file path=ppt/slides/_rels/slide1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58.png" Type="http://schemas.openxmlformats.org/officeDocument/2006/relationships/image"/><Relationship Id="rId4" Target="../media/image259.svg" Type="http://schemas.openxmlformats.org/officeDocument/2006/relationships/image"/></Relationships>
</file>

<file path=ppt/slides/_rels/slide1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0.png" Type="http://schemas.openxmlformats.org/officeDocument/2006/relationships/image"/><Relationship Id="rId4" Target="../media/image261.svg" Type="http://schemas.openxmlformats.org/officeDocument/2006/relationships/image"/></Relationships>
</file>

<file path=ppt/slides/_rels/slide1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2.png" Type="http://schemas.openxmlformats.org/officeDocument/2006/relationships/image"/><Relationship Id="rId4" Target="../media/image26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5.jpeg" Type="http://schemas.openxmlformats.org/officeDocument/2006/relationships/image"/><Relationship Id="rId4" Target="../media/image46.jpeg" Type="http://schemas.openxmlformats.org/officeDocument/2006/relationships/image"/></Relationships>
</file>

<file path=ppt/slides/_rels/slide1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58.png" Type="http://schemas.openxmlformats.org/officeDocument/2006/relationships/image"/><Relationship Id="rId4" Target="../media/image259.svg" Type="http://schemas.openxmlformats.org/officeDocument/2006/relationships/image"/></Relationships>
</file>

<file path=ppt/slides/_rels/slide1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4.png" Type="http://schemas.openxmlformats.org/officeDocument/2006/relationships/image"/><Relationship Id="rId4" Target="../media/image265.svg" Type="http://schemas.openxmlformats.org/officeDocument/2006/relationships/image"/></Relationships>
</file>

<file path=ppt/slides/_rels/slide1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6.png" Type="http://schemas.openxmlformats.org/officeDocument/2006/relationships/image"/><Relationship Id="rId4" Target="../media/image267.svg" Type="http://schemas.openxmlformats.org/officeDocument/2006/relationships/image"/></Relationships>
</file>

<file path=ppt/slides/_rels/slide1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8.png" Type="http://schemas.openxmlformats.org/officeDocument/2006/relationships/image"/><Relationship Id="rId4" Target="../media/image269.svg" Type="http://schemas.openxmlformats.org/officeDocument/2006/relationships/image"/></Relationships>
</file>

<file path=ppt/slides/_rels/slide1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70.png" Type="http://schemas.openxmlformats.org/officeDocument/2006/relationships/image"/><Relationship Id="rId4" Target="../media/image271.svg" Type="http://schemas.openxmlformats.org/officeDocument/2006/relationships/image"/></Relationships>
</file>

<file path=ppt/slides/_rels/slide1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15.png" Type="http://schemas.openxmlformats.org/officeDocument/2006/relationships/image"/><Relationship Id="rId4" Target="../media/image272.svg" Type="http://schemas.openxmlformats.org/officeDocument/2006/relationships/image"/><Relationship Id="rId5" Target="../media/image273.png" Type="http://schemas.openxmlformats.org/officeDocument/2006/relationships/image"/><Relationship Id="rId6" Target="../media/image274.svg" Type="http://schemas.openxmlformats.org/officeDocument/2006/relationships/image"/></Relationships>
</file>

<file path=ppt/slides/_rels/slide1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75.png" Type="http://schemas.openxmlformats.org/officeDocument/2006/relationships/image"/><Relationship Id="rId4" Target="../media/image276.svg" Type="http://schemas.openxmlformats.org/officeDocument/2006/relationships/image"/></Relationships>
</file>

<file path=ppt/slides/_rels/slide1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77.png" Type="http://schemas.openxmlformats.org/officeDocument/2006/relationships/image"/><Relationship Id="rId4" Target="../media/image278.svg" Type="http://schemas.openxmlformats.org/officeDocument/2006/relationships/image"/></Relationships>
</file>

<file path=ppt/slides/_rels/slide1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79.png" Type="http://schemas.openxmlformats.org/officeDocument/2006/relationships/image"/><Relationship Id="rId4" Target="../media/image280.svg" Type="http://schemas.openxmlformats.org/officeDocument/2006/relationships/image"/></Relationships>
</file>

<file path=ppt/slides/_rels/slide1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1.png" Type="http://schemas.openxmlformats.org/officeDocument/2006/relationships/image"/><Relationship Id="rId4" Target="../media/image28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https://www.udemy.com/course/python-foreveryone/?referralCode=A4D21BB2C372A37AA315"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7.jpeg" Type="http://schemas.openxmlformats.org/officeDocument/2006/relationships/image"/><Relationship Id="rId4" Target="../media/image48.jpeg" Type="http://schemas.openxmlformats.org/officeDocument/2006/relationships/image"/><Relationship Id="rId5" Target="../media/image49.jpeg" Type="http://schemas.openxmlformats.org/officeDocument/2006/relationships/image"/><Relationship Id="rId6" Target="../media/image50.png" Type="http://schemas.openxmlformats.org/officeDocument/2006/relationships/image"/></Relationships>
</file>

<file path=ppt/slides/_rels/slide2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3.png" Type="http://schemas.openxmlformats.org/officeDocument/2006/relationships/image"/><Relationship Id="rId4" Target="../media/image284.svg" Type="http://schemas.openxmlformats.org/officeDocument/2006/relationships/image"/></Relationships>
</file>

<file path=ppt/slides/_rels/slide2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5.png" Type="http://schemas.openxmlformats.org/officeDocument/2006/relationships/image"/><Relationship Id="rId4" Target="../media/image286.svg" Type="http://schemas.openxmlformats.org/officeDocument/2006/relationships/image"/></Relationships>
</file>

<file path=ppt/slides/_rels/slide2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7.png" Type="http://schemas.openxmlformats.org/officeDocument/2006/relationships/image"/><Relationship Id="rId4" Target="../media/image288.svg" Type="http://schemas.openxmlformats.org/officeDocument/2006/relationships/image"/></Relationships>
</file>

<file path=ppt/slides/_rels/slide2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9.png" Type="http://schemas.openxmlformats.org/officeDocument/2006/relationships/image"/><Relationship Id="rId4" Target="../media/image290.svg" Type="http://schemas.openxmlformats.org/officeDocument/2006/relationships/image"/></Relationships>
</file>

<file path=ppt/slides/_rels/slide2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1.png" Type="http://schemas.openxmlformats.org/officeDocument/2006/relationships/image"/><Relationship Id="rId4" Target="../media/image292.svg" Type="http://schemas.openxmlformats.org/officeDocument/2006/relationships/image"/></Relationships>
</file>

<file path=ppt/slides/_rels/slide2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3.png" Type="http://schemas.openxmlformats.org/officeDocument/2006/relationships/image"/><Relationship Id="rId4" Target="../media/image294.svg" Type="http://schemas.openxmlformats.org/officeDocument/2006/relationships/image"/></Relationships>
</file>

<file path=ppt/slides/_rels/slide2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5.png" Type="http://schemas.openxmlformats.org/officeDocument/2006/relationships/image"/><Relationship Id="rId4" Target="../media/image296.svg" Type="http://schemas.openxmlformats.org/officeDocument/2006/relationships/image"/></Relationships>
</file>

<file path=ppt/slides/_rels/slide2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1.png" Type="http://schemas.openxmlformats.org/officeDocument/2006/relationships/image"/><Relationship Id="rId4" Target="../media/image297.svg" Type="http://schemas.openxmlformats.org/officeDocument/2006/relationships/image"/></Relationships>
</file>

<file path=ppt/slides/_rels/slide2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8.png" Type="http://schemas.openxmlformats.org/officeDocument/2006/relationships/image"/><Relationship Id="rId4" Target="../media/image299.svg" Type="http://schemas.openxmlformats.org/officeDocument/2006/relationships/image"/></Relationships>
</file>

<file path=ppt/slides/_rels/slide2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6.png" Type="http://schemas.openxmlformats.org/officeDocument/2006/relationships/image"/><Relationship Id="rId4" Target="../media/image26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s>
</file>

<file path=ppt/slides/_rels/slide2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00.png" Type="http://schemas.openxmlformats.org/officeDocument/2006/relationships/image"/><Relationship Id="rId4" Target="../media/image301.svg" Type="http://schemas.openxmlformats.org/officeDocument/2006/relationships/image"/></Relationships>
</file>

<file path=ppt/slides/_rels/slide2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00.png" Type="http://schemas.openxmlformats.org/officeDocument/2006/relationships/image"/><Relationship Id="rId4" Target="../media/image301.svg" Type="http://schemas.openxmlformats.org/officeDocument/2006/relationships/image"/></Relationships>
</file>

<file path=ppt/slides/_rels/slide2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02.png" Type="http://schemas.openxmlformats.org/officeDocument/2006/relationships/image"/><Relationship Id="rId4" Target="../media/image303.svg" Type="http://schemas.openxmlformats.org/officeDocument/2006/relationships/image"/></Relationships>
</file>

<file path=ppt/slides/_rels/slide2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04.png" Type="http://schemas.openxmlformats.org/officeDocument/2006/relationships/image"/><Relationship Id="rId4" Target="../media/image305.svg" Type="http://schemas.openxmlformats.org/officeDocument/2006/relationships/image"/></Relationships>
</file>

<file path=ppt/slides/_rels/slide2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06.png" Type="http://schemas.openxmlformats.org/officeDocument/2006/relationships/image"/><Relationship Id="rId4" Target="../media/image307.svg" Type="http://schemas.openxmlformats.org/officeDocument/2006/relationships/image"/></Relationships>
</file>

<file path=ppt/slides/_rels/slide2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15.png" Type="http://schemas.openxmlformats.org/officeDocument/2006/relationships/image"/><Relationship Id="rId4" Target="../media/image308.svg" Type="http://schemas.openxmlformats.org/officeDocument/2006/relationships/image"/><Relationship Id="rId5" Target="../media/image309.png" Type="http://schemas.openxmlformats.org/officeDocument/2006/relationships/image"/><Relationship Id="rId6" Target="../media/image310.svg" Type="http://schemas.openxmlformats.org/officeDocument/2006/relationships/image"/></Relationships>
</file>

<file path=ppt/slides/_rels/slide2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11.png" Type="http://schemas.openxmlformats.org/officeDocument/2006/relationships/image"/><Relationship Id="rId4" Target="../media/image312.svg" Type="http://schemas.openxmlformats.org/officeDocument/2006/relationships/image"/></Relationships>
</file>

<file path=ppt/slides/_rels/slide2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09.png" Type="http://schemas.openxmlformats.org/officeDocument/2006/relationships/image"/><Relationship Id="rId4" Target="../media/image313.svg" Type="http://schemas.openxmlformats.org/officeDocument/2006/relationships/image"/></Relationships>
</file>

<file path=ppt/slides/_rels/slide2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14.png" Type="http://schemas.openxmlformats.org/officeDocument/2006/relationships/image"/><Relationship Id="rId4" Target="../media/image31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s>
</file>

<file path=ppt/slides/_rels/slide2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16.png" Type="http://schemas.openxmlformats.org/officeDocument/2006/relationships/image"/><Relationship Id="rId4" Target="../media/image317.svg" Type="http://schemas.openxmlformats.org/officeDocument/2006/relationships/image"/></Relationships>
</file>

<file path=ppt/slides/_rels/slide2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18.png" Type="http://schemas.openxmlformats.org/officeDocument/2006/relationships/image"/><Relationship Id="rId4" Target="../media/image319.svg" Type="http://schemas.openxmlformats.org/officeDocument/2006/relationships/image"/></Relationships>
</file>

<file path=ppt/slides/_rels/slide2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5.png" Type="http://schemas.openxmlformats.org/officeDocument/2006/relationships/image"/><Relationship Id="rId4" Target="../media/image286.svg" Type="http://schemas.openxmlformats.org/officeDocument/2006/relationships/image"/></Relationships>
</file>

<file path=ppt/slides/_rels/slide2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2.png" Type="http://schemas.openxmlformats.org/officeDocument/2006/relationships/image"/><Relationship Id="rId4" Target="../media/image320.svg" Type="http://schemas.openxmlformats.org/officeDocument/2006/relationships/image"/></Relationships>
</file>

<file path=ppt/slides/_rels/slide2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21.png" Type="http://schemas.openxmlformats.org/officeDocument/2006/relationships/image"/><Relationship Id="rId4" Target="../media/image322.svg" Type="http://schemas.openxmlformats.org/officeDocument/2006/relationships/image"/></Relationships>
</file>

<file path=ppt/slides/_rels/slide2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23.png" Type="http://schemas.openxmlformats.org/officeDocument/2006/relationships/image"/><Relationship Id="rId4" Target="../media/image324.svg" Type="http://schemas.openxmlformats.org/officeDocument/2006/relationships/image"/></Relationships>
</file>

<file path=ppt/slides/_rels/slide2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25.png" Type="http://schemas.openxmlformats.org/officeDocument/2006/relationships/image"/><Relationship Id="rId4" Target="../media/image326.svg" Type="http://schemas.openxmlformats.org/officeDocument/2006/relationships/image"/></Relationships>
</file>

<file path=ppt/slides/_rels/slide2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27.png" Type="http://schemas.openxmlformats.org/officeDocument/2006/relationships/image"/><Relationship Id="rId4" Target="../media/image328.svg" Type="http://schemas.openxmlformats.org/officeDocument/2006/relationships/image"/></Relationships>
</file>

<file path=ppt/slides/_rels/slide2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29.png" Type="http://schemas.openxmlformats.org/officeDocument/2006/relationships/image"/><Relationship Id="rId4" Target="../media/image330.svg" Type="http://schemas.openxmlformats.org/officeDocument/2006/relationships/image"/></Relationships>
</file>

<file path=ppt/slides/_rels/slide2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2.png" Type="http://schemas.openxmlformats.org/officeDocument/2006/relationships/image"/><Relationship Id="rId4" Target="../media/image32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2.png" Type="http://schemas.openxmlformats.org/officeDocument/2006/relationships/image"/><Relationship Id="rId4" Target="../media/image320.svg" Type="http://schemas.openxmlformats.org/officeDocument/2006/relationships/image"/></Relationships>
</file>

<file path=ppt/slides/_rels/slide2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1.png" Type="http://schemas.openxmlformats.org/officeDocument/2006/relationships/image"/><Relationship Id="rId4" Target="../media/image332.svg" Type="http://schemas.openxmlformats.org/officeDocument/2006/relationships/image"/></Relationships>
</file>

<file path=ppt/slides/_rels/slide2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3.png" Type="http://schemas.openxmlformats.org/officeDocument/2006/relationships/image"/><Relationship Id="rId4" Target="../media/image334.svg" Type="http://schemas.openxmlformats.org/officeDocument/2006/relationships/image"/></Relationships>
</file>

<file path=ppt/slides/_rels/slide2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5.png" Type="http://schemas.openxmlformats.org/officeDocument/2006/relationships/image"/><Relationship Id="rId4" Target="../media/image336.svg" Type="http://schemas.openxmlformats.org/officeDocument/2006/relationships/image"/></Relationships>
</file>

<file path=ppt/slides/_rels/slide2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7.png" Type="http://schemas.openxmlformats.org/officeDocument/2006/relationships/image"/><Relationship Id="rId4" Target="../media/image338.svg" Type="http://schemas.openxmlformats.org/officeDocument/2006/relationships/image"/></Relationships>
</file>

<file path=ppt/slides/_rels/slide2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9.png" Type="http://schemas.openxmlformats.org/officeDocument/2006/relationships/image"/><Relationship Id="rId4" Target="../media/image340.svg" Type="http://schemas.openxmlformats.org/officeDocument/2006/relationships/image"/></Relationships>
</file>

<file path=ppt/slides/_rels/slide2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1.png" Type="http://schemas.openxmlformats.org/officeDocument/2006/relationships/image"/><Relationship Id="rId4" Target="../media/image342.svg" Type="http://schemas.openxmlformats.org/officeDocument/2006/relationships/image"/></Relationships>
</file>

<file path=ppt/slides/_rels/slide2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2.png" Type="http://schemas.openxmlformats.org/officeDocument/2006/relationships/image"/><Relationship Id="rId4" Target="../media/image343.svg" Type="http://schemas.openxmlformats.org/officeDocument/2006/relationships/image"/></Relationships>
</file>

<file path=ppt/slides/_rels/slide2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4.png" Type="http://schemas.openxmlformats.org/officeDocument/2006/relationships/image"/><Relationship Id="rId4" Target="../media/image345.svg" Type="http://schemas.openxmlformats.org/officeDocument/2006/relationships/image"/></Relationships>
</file>

<file path=ppt/slides/_rels/slide2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21.png" Type="http://schemas.openxmlformats.org/officeDocument/2006/relationships/image"/><Relationship Id="rId4" Target="../media/image34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7.png" Type="http://schemas.openxmlformats.org/officeDocument/2006/relationships/image"/><Relationship Id="rId4" Target="../media/image348.svg" Type="http://schemas.openxmlformats.org/officeDocument/2006/relationships/image"/><Relationship Id="rId5" Target="../media/image349.png" Type="http://schemas.openxmlformats.org/officeDocument/2006/relationships/image"/><Relationship Id="rId6" Target="../media/image350.svg" Type="http://schemas.openxmlformats.org/officeDocument/2006/relationships/image"/></Relationships>
</file>

<file path=ppt/slides/_rels/slide2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51.png" Type="http://schemas.openxmlformats.org/officeDocument/2006/relationships/image"/><Relationship Id="rId4" Target="../media/image352.svg" Type="http://schemas.openxmlformats.org/officeDocument/2006/relationships/image"/></Relationships>
</file>

<file path=ppt/slides/_rels/slide2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53.png" Type="http://schemas.openxmlformats.org/officeDocument/2006/relationships/image"/><Relationship Id="rId4" Target="../media/image354.svg" Type="http://schemas.openxmlformats.org/officeDocument/2006/relationships/image"/></Relationships>
</file>

<file path=ppt/slides/_rels/slide2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55.png" Type="http://schemas.openxmlformats.org/officeDocument/2006/relationships/image"/><Relationship Id="rId4" Target="../media/image356.svg" Type="http://schemas.openxmlformats.org/officeDocument/2006/relationships/image"/></Relationships>
</file>

<file path=ppt/slides/_rels/slide2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57.png" Type="http://schemas.openxmlformats.org/officeDocument/2006/relationships/image"/><Relationship Id="rId4" Target="../media/image358.svg" Type="http://schemas.openxmlformats.org/officeDocument/2006/relationships/image"/></Relationships>
</file>

<file path=ppt/slides/_rels/slide2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59.png" Type="http://schemas.openxmlformats.org/officeDocument/2006/relationships/image"/><Relationship Id="rId4" Target="../media/image360.svg" Type="http://schemas.openxmlformats.org/officeDocument/2006/relationships/image"/></Relationships>
</file>

<file path=ppt/slides/_rels/slide2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1.png" Type="http://schemas.openxmlformats.org/officeDocument/2006/relationships/image"/><Relationship Id="rId4" Target="../media/image362.svg" Type="http://schemas.openxmlformats.org/officeDocument/2006/relationships/image"/></Relationships>
</file>

<file path=ppt/slides/_rels/slide2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3.png" Type="http://schemas.openxmlformats.org/officeDocument/2006/relationships/image"/><Relationship Id="rId4" Target="../media/image364.svg" Type="http://schemas.openxmlformats.org/officeDocument/2006/relationships/image"/></Relationships>
</file>

<file path=ppt/slides/_rels/slide2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5.png" Type="http://schemas.openxmlformats.org/officeDocument/2006/relationships/image"/><Relationship Id="rId4" Target="../media/image366.svg" Type="http://schemas.openxmlformats.org/officeDocument/2006/relationships/image"/></Relationships>
</file>

<file path=ppt/slides/_rels/slide2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7.png" Type="http://schemas.openxmlformats.org/officeDocument/2006/relationships/image"/><Relationship Id="rId4" Target="../media/image36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9.png" Type="http://schemas.openxmlformats.org/officeDocument/2006/relationships/image"/><Relationship Id="rId4" Target="../media/image370.svg" Type="http://schemas.openxmlformats.org/officeDocument/2006/relationships/image"/></Relationships>
</file>

<file path=ppt/slides/_rels/slide2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71.png" Type="http://schemas.openxmlformats.org/officeDocument/2006/relationships/image"/><Relationship Id="rId4" Target="../media/image372.svg" Type="http://schemas.openxmlformats.org/officeDocument/2006/relationships/image"/></Relationships>
</file>

<file path=ppt/slides/_rels/slide2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73.png" Type="http://schemas.openxmlformats.org/officeDocument/2006/relationships/image"/><Relationship Id="rId4" Target="../media/image374.svg" Type="http://schemas.openxmlformats.org/officeDocument/2006/relationships/image"/></Relationships>
</file>

<file path=ppt/slides/_rels/slide2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9.png" Type="http://schemas.openxmlformats.org/officeDocument/2006/relationships/image"/><Relationship Id="rId4" Target="../media/image370.svg" Type="http://schemas.openxmlformats.org/officeDocument/2006/relationships/image"/></Relationships>
</file>

<file path=ppt/slides/_rels/slide2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75.png" Type="http://schemas.openxmlformats.org/officeDocument/2006/relationships/image"/><Relationship Id="rId4" Target="../media/image376.svg" Type="http://schemas.openxmlformats.org/officeDocument/2006/relationships/image"/></Relationships>
</file>

<file path=ppt/slides/_rels/slide2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77.png" Type="http://schemas.openxmlformats.org/officeDocument/2006/relationships/image"/><Relationship Id="rId4" Target="../media/image378.svg" Type="http://schemas.openxmlformats.org/officeDocument/2006/relationships/image"/></Relationships>
</file>

<file path=ppt/slides/_rels/slide2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79.png" Type="http://schemas.openxmlformats.org/officeDocument/2006/relationships/image"/><Relationship Id="rId4" Target="../media/image380.svg" Type="http://schemas.openxmlformats.org/officeDocument/2006/relationships/image"/></Relationships>
</file>

<file path=ppt/slides/_rels/slide2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1.png" Type="http://schemas.openxmlformats.org/officeDocument/2006/relationships/image"/><Relationship Id="rId4" Target="../media/image382.svg" Type="http://schemas.openxmlformats.org/officeDocument/2006/relationships/image"/></Relationships>
</file>

<file path=ppt/slides/_rels/slide2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1.png" Type="http://schemas.openxmlformats.org/officeDocument/2006/relationships/image"/><Relationship Id="rId4" Target="../media/image38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1.png" Type="http://schemas.openxmlformats.org/officeDocument/2006/relationships/image"/><Relationship Id="rId4" Target="../media/image383.svg" Type="http://schemas.openxmlformats.org/officeDocument/2006/relationships/image"/></Relationships>
</file>

<file path=ppt/slides/_rels/slide2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1.png" Type="http://schemas.openxmlformats.org/officeDocument/2006/relationships/image"/><Relationship Id="rId4" Target="../media/image383.svg" Type="http://schemas.openxmlformats.org/officeDocument/2006/relationships/image"/></Relationships>
</file>

<file path=ppt/slides/_rels/slide2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4.png" Type="http://schemas.openxmlformats.org/officeDocument/2006/relationships/image"/><Relationship Id="rId4" Target="../media/image385.svg" Type="http://schemas.openxmlformats.org/officeDocument/2006/relationships/image"/></Relationships>
</file>

<file path=ppt/slides/_rels/slide2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6.png" Type="http://schemas.openxmlformats.org/officeDocument/2006/relationships/image"/><Relationship Id="rId4" Target="../media/image387.svg" Type="http://schemas.openxmlformats.org/officeDocument/2006/relationships/image"/></Relationships>
</file>

<file path=ppt/slides/_rels/slide2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6.png" Type="http://schemas.openxmlformats.org/officeDocument/2006/relationships/image"/><Relationship Id="rId4" Target="../media/image388.svg" Type="http://schemas.openxmlformats.org/officeDocument/2006/relationships/image"/></Relationships>
</file>

<file path=ppt/slides/_rels/slide2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6.png" Type="http://schemas.openxmlformats.org/officeDocument/2006/relationships/image"/><Relationship Id="rId4" Target="../media/image389.svg" Type="http://schemas.openxmlformats.org/officeDocument/2006/relationships/image"/></Relationships>
</file>

<file path=ppt/slides/_rels/slide2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6.png" Type="http://schemas.openxmlformats.org/officeDocument/2006/relationships/image"/><Relationship Id="rId4" Target="../media/image390.svg" Type="http://schemas.openxmlformats.org/officeDocument/2006/relationships/image"/></Relationships>
</file>

<file path=ppt/slides/_rels/slide2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6.png" Type="http://schemas.openxmlformats.org/officeDocument/2006/relationships/image"/><Relationship Id="rId4" Target="../media/image391.svg" Type="http://schemas.openxmlformats.org/officeDocument/2006/relationships/image"/></Relationships>
</file>

<file path=ppt/slides/_rels/slide2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92.png" Type="http://schemas.openxmlformats.org/officeDocument/2006/relationships/image"/><Relationship Id="rId4" Target="../media/image393.svg" Type="http://schemas.openxmlformats.org/officeDocument/2006/relationships/image"/></Relationships>
</file>

<file path=ppt/slides/_rels/slide2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94.png" Type="http://schemas.openxmlformats.org/officeDocument/2006/relationships/image"/><Relationship Id="rId4" Target="../media/image39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96.png" Type="http://schemas.openxmlformats.org/officeDocument/2006/relationships/image"/><Relationship Id="rId4" Target="../media/image397.svg" Type="http://schemas.openxmlformats.org/officeDocument/2006/relationships/image"/><Relationship Id="rId5" Target="../media/image398.png" Type="http://schemas.openxmlformats.org/officeDocument/2006/relationships/image"/><Relationship Id="rId6" Target="../media/image399.svg" Type="http://schemas.openxmlformats.org/officeDocument/2006/relationships/image"/></Relationships>
</file>

<file path=ppt/slides/_rels/slide2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00.png" Type="http://schemas.openxmlformats.org/officeDocument/2006/relationships/image"/><Relationship Id="rId4" Target="../media/image401.svg" Type="http://schemas.openxmlformats.org/officeDocument/2006/relationships/image"/><Relationship Id="rId5" Target="../media/image402.png" Type="http://schemas.openxmlformats.org/officeDocument/2006/relationships/image"/><Relationship Id="rId6" Target="../media/image403.svg" Type="http://schemas.openxmlformats.org/officeDocument/2006/relationships/image"/></Relationships>
</file>

<file path=ppt/slides/_rels/slide2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04.png" Type="http://schemas.openxmlformats.org/officeDocument/2006/relationships/image"/><Relationship Id="rId4" Target="../media/image405.svg" Type="http://schemas.openxmlformats.org/officeDocument/2006/relationships/image"/><Relationship Id="rId5" Target="../media/image406.png" Type="http://schemas.openxmlformats.org/officeDocument/2006/relationships/image"/><Relationship Id="rId6" Target="../media/image407.svg" Type="http://schemas.openxmlformats.org/officeDocument/2006/relationships/image"/></Relationships>
</file>

<file path=ppt/slides/_rels/slide2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08.png" Type="http://schemas.openxmlformats.org/officeDocument/2006/relationships/image"/><Relationship Id="rId4" Target="../media/image409.svg" Type="http://schemas.openxmlformats.org/officeDocument/2006/relationships/image"/><Relationship Id="rId5" Target="../media/image410.png" Type="http://schemas.openxmlformats.org/officeDocument/2006/relationships/image"/><Relationship Id="rId6" Target="../media/image411.svg" Type="http://schemas.openxmlformats.org/officeDocument/2006/relationships/image"/></Relationships>
</file>

<file path=ppt/slides/_rels/slide2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12.png" Type="http://schemas.openxmlformats.org/officeDocument/2006/relationships/image"/><Relationship Id="rId4" Target="../media/image413.svg" Type="http://schemas.openxmlformats.org/officeDocument/2006/relationships/image"/><Relationship Id="rId5" Target="../media/image414.png" Type="http://schemas.openxmlformats.org/officeDocument/2006/relationships/image"/><Relationship Id="rId6" Target="../media/image415.svg" Type="http://schemas.openxmlformats.org/officeDocument/2006/relationships/image"/></Relationships>
</file>

<file path=ppt/slides/_rels/slide2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14.png" Type="http://schemas.openxmlformats.org/officeDocument/2006/relationships/image"/><Relationship Id="rId4" Target="../media/image415.svg" Type="http://schemas.openxmlformats.org/officeDocument/2006/relationships/image"/><Relationship Id="rId5" Target="../media/image416.png" Type="http://schemas.openxmlformats.org/officeDocument/2006/relationships/image"/><Relationship Id="rId6" Target="../media/image417.svg" Type="http://schemas.openxmlformats.org/officeDocument/2006/relationships/image"/></Relationships>
</file>

<file path=ppt/slides/_rels/slide2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18.png" Type="http://schemas.openxmlformats.org/officeDocument/2006/relationships/image"/><Relationship Id="rId4" Target="../media/image419.svg" Type="http://schemas.openxmlformats.org/officeDocument/2006/relationships/image"/><Relationship Id="rId5" Target="../media/image420.png" Type="http://schemas.openxmlformats.org/officeDocument/2006/relationships/image"/><Relationship Id="rId6" Target="../media/image421.svg" Type="http://schemas.openxmlformats.org/officeDocument/2006/relationships/image"/></Relationships>
</file>

<file path=ppt/slides/_rels/slide2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22.png" Type="http://schemas.openxmlformats.org/officeDocument/2006/relationships/image"/><Relationship Id="rId4" Target="../media/image423.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jpeg" Type="http://schemas.openxmlformats.org/officeDocument/2006/relationships/image"/><Relationship Id="rId4" Target="../media/image56.jpeg" Type="http://schemas.openxmlformats.org/officeDocument/2006/relationships/image"/><Relationship Id="rId5" Target="../media/image57.jpeg" Type="http://schemas.openxmlformats.org/officeDocument/2006/relationships/image"/><Relationship Id="rId6" Target="../media/image58.jpeg" Type="http://schemas.openxmlformats.org/officeDocument/2006/relationships/image"/><Relationship Id="rId7" Target="../media/image59.jpeg" Type="http://schemas.openxmlformats.org/officeDocument/2006/relationships/image"/></Relationships>
</file>

<file path=ppt/slides/_rels/slide2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24.jpeg" Type="http://schemas.openxmlformats.org/officeDocument/2006/relationships/image"/></Relationships>
</file>

<file path=ppt/slides/_rels/slide2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25.jpeg" Type="http://schemas.openxmlformats.org/officeDocument/2006/relationships/image"/></Relationships>
</file>

<file path=ppt/slides/_rels/slide2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26.png" Type="http://schemas.openxmlformats.org/officeDocument/2006/relationships/image"/><Relationship Id="rId4" Target="../media/image427.svg" Type="http://schemas.openxmlformats.org/officeDocument/2006/relationships/image"/></Relationships>
</file>

<file path=ppt/slides/_rels/slide2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28.png" Type="http://schemas.openxmlformats.org/officeDocument/2006/relationships/image"/><Relationship Id="rId4" Target="../media/image429.svg" Type="http://schemas.openxmlformats.org/officeDocument/2006/relationships/image"/></Relationships>
</file>

<file path=ppt/slides/_rels/slide2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0.png" Type="http://schemas.openxmlformats.org/officeDocument/2006/relationships/image"/><Relationship Id="rId4" Target="../media/image431.svg" Type="http://schemas.openxmlformats.org/officeDocument/2006/relationships/image"/></Relationships>
</file>

<file path=ppt/slides/_rels/slide2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2.png" Type="http://schemas.openxmlformats.org/officeDocument/2006/relationships/image"/><Relationship Id="rId4" Target="../media/image433.svg" Type="http://schemas.openxmlformats.org/officeDocument/2006/relationships/image"/></Relationships>
</file>

<file path=ppt/slides/_rels/slide2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4.png" Type="http://schemas.openxmlformats.org/officeDocument/2006/relationships/image"/><Relationship Id="rId4" Target="../media/image435.svg" Type="http://schemas.openxmlformats.org/officeDocument/2006/relationships/image"/></Relationships>
</file>

<file path=ppt/slides/_rels/slide2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4.png" Type="http://schemas.openxmlformats.org/officeDocument/2006/relationships/image"/><Relationship Id="rId4" Target="../media/image43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9.jpeg" Type="http://schemas.openxmlformats.org/officeDocument/2006/relationships/image"/><Relationship Id="rId4" Target="../media/image60.png" Type="http://schemas.openxmlformats.org/officeDocument/2006/relationships/image"/></Relationships>
</file>

<file path=ppt/slides/_rels/slide2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2.png" Type="http://schemas.openxmlformats.org/officeDocument/2006/relationships/image"/><Relationship Id="rId4" Target="../media/image433.svg" Type="http://schemas.openxmlformats.org/officeDocument/2006/relationships/image"/></Relationships>
</file>

<file path=ppt/slides/_rels/slide2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0.png" Type="http://schemas.openxmlformats.org/officeDocument/2006/relationships/image"/><Relationship Id="rId4" Target="../media/image431.svg" Type="http://schemas.openxmlformats.org/officeDocument/2006/relationships/image"/></Relationships>
</file>

<file path=ppt/slides/_rels/slide2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28.png" Type="http://schemas.openxmlformats.org/officeDocument/2006/relationships/image"/><Relationship Id="rId4" Target="../media/image429.svg" Type="http://schemas.openxmlformats.org/officeDocument/2006/relationships/image"/></Relationships>
</file>

<file path=ppt/slides/_rels/slide2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26.png" Type="http://schemas.openxmlformats.org/officeDocument/2006/relationships/image"/><Relationship Id="rId4" Target="../media/image427.svg" Type="http://schemas.openxmlformats.org/officeDocument/2006/relationships/image"/></Relationships>
</file>

<file path=ppt/slides/_rels/slide2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4.png" Type="http://schemas.openxmlformats.org/officeDocument/2006/relationships/image"/><Relationship Id="rId4" Target="../media/image435.svg" Type="http://schemas.openxmlformats.org/officeDocument/2006/relationships/image"/></Relationships>
</file>

<file path=ppt/slides/_rels/slide2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4.png" Type="http://schemas.openxmlformats.org/officeDocument/2006/relationships/image"/><Relationship Id="rId4" Target="../media/image435.svg" Type="http://schemas.openxmlformats.org/officeDocument/2006/relationships/image"/></Relationships>
</file>

<file path=ppt/slides/_rels/slide2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4.png" Type="http://schemas.openxmlformats.org/officeDocument/2006/relationships/image"/><Relationship Id="rId4" Target="../media/image435.svg" Type="http://schemas.openxmlformats.org/officeDocument/2006/relationships/image"/></Relationships>
</file>

<file path=ppt/slides/_rels/slide2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4.png" Type="http://schemas.openxmlformats.org/officeDocument/2006/relationships/image"/><Relationship Id="rId4" Target="../media/image435.svg" Type="http://schemas.openxmlformats.org/officeDocument/2006/relationships/image"/></Relationships>
</file>

<file path=ppt/slides/_rels/slide2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jpe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9.jpeg" Type="http://schemas.openxmlformats.org/officeDocument/2006/relationships/image"/></Relationships>
</file>

<file path=ppt/slides/_rels/slide3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6.png" Type="http://schemas.openxmlformats.org/officeDocument/2006/relationships/image"/><Relationship Id="rId4" Target="../media/image437.svg" Type="http://schemas.openxmlformats.org/officeDocument/2006/relationships/image"/></Relationships>
</file>

<file path=ppt/slides/_rels/slide3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8.png" Type="http://schemas.openxmlformats.org/officeDocument/2006/relationships/image"/><Relationship Id="rId4" Target="../media/image439.svg" Type="http://schemas.openxmlformats.org/officeDocument/2006/relationships/image"/></Relationships>
</file>

<file path=ppt/slides/_rels/slide3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40.png" Type="http://schemas.openxmlformats.org/officeDocument/2006/relationships/image"/><Relationship Id="rId4" Target="../media/image441.svg" Type="http://schemas.openxmlformats.org/officeDocument/2006/relationships/image"/></Relationships>
</file>

<file path=ppt/slides/_rels/slide3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42.png" Type="http://schemas.openxmlformats.org/officeDocument/2006/relationships/image"/><Relationship Id="rId4" Target="../media/image443.svg" Type="http://schemas.openxmlformats.org/officeDocument/2006/relationships/image"/></Relationships>
</file>

<file path=ppt/slides/_rels/slide3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44.png" Type="http://schemas.openxmlformats.org/officeDocument/2006/relationships/image"/><Relationship Id="rId4" Target="../media/image445.svg" Type="http://schemas.openxmlformats.org/officeDocument/2006/relationships/image"/></Relationships>
</file>

<file path=ppt/slides/_rels/slide3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44.png" Type="http://schemas.openxmlformats.org/officeDocument/2006/relationships/image"/><Relationship Id="rId4" Target="../media/image445.svg" Type="http://schemas.openxmlformats.org/officeDocument/2006/relationships/image"/></Relationships>
</file>

<file path=ppt/slides/_rels/slide3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44.png" Type="http://schemas.openxmlformats.org/officeDocument/2006/relationships/image"/><Relationship Id="rId4" Target="../media/image445.svg" Type="http://schemas.openxmlformats.org/officeDocument/2006/relationships/image"/></Relationships>
</file>

<file path=ppt/slides/_rels/slide3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46.jpeg" Type="http://schemas.openxmlformats.org/officeDocument/2006/relationships/image"/><Relationship Id="rId4" Target="../media/image447.jpeg" Type="http://schemas.openxmlformats.org/officeDocument/2006/relationships/image"/></Relationships>
</file>

<file path=ppt/slides/_rels/slide3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48.png" Type="http://schemas.openxmlformats.org/officeDocument/2006/relationships/image"/><Relationship Id="rId4" Target="../media/image449.svg" Type="http://schemas.openxmlformats.org/officeDocument/2006/relationships/image"/></Relationships>
</file>

<file path=ppt/slides/_rels/slide3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50.jpeg" Type="http://schemas.openxmlformats.org/officeDocument/2006/relationships/image"/></Relationships>
</file>

<file path=ppt/slides/_rels/slide3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51.jpeg" Type="http://schemas.openxmlformats.org/officeDocument/2006/relationships/image"/></Relationships>
</file>

<file path=ppt/slides/_rels/slide3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52.png" Type="http://schemas.openxmlformats.org/officeDocument/2006/relationships/image"/></Relationships>
</file>

<file path=ppt/slides/_rels/slide3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53.png" Type="http://schemas.openxmlformats.org/officeDocument/2006/relationships/image"/><Relationship Id="rId4" Target="../media/image454.svg" Type="http://schemas.openxmlformats.org/officeDocument/2006/relationships/image"/></Relationships>
</file>

<file path=ppt/slides/_rels/slide3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55.png" Type="http://schemas.openxmlformats.org/officeDocument/2006/relationships/image"/><Relationship Id="rId4" Target="../media/image456.svg" Type="http://schemas.openxmlformats.org/officeDocument/2006/relationships/image"/></Relationships>
</file>

<file path=ppt/slides/_rels/slide3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26.png" Type="http://schemas.openxmlformats.org/officeDocument/2006/relationships/image"/><Relationship Id="rId4" Target="../media/image42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57.png" Type="http://schemas.openxmlformats.org/officeDocument/2006/relationships/image"/><Relationship Id="rId4" Target="../media/image458.svg" Type="http://schemas.openxmlformats.org/officeDocument/2006/relationships/image"/></Relationships>
</file>

<file path=ppt/slides/_rels/slide3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59.png" Type="http://schemas.openxmlformats.org/officeDocument/2006/relationships/image"/><Relationship Id="rId4" Target="../media/image460.svg" Type="http://schemas.openxmlformats.org/officeDocument/2006/relationships/image"/></Relationships>
</file>

<file path=ppt/slides/_rels/slide3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61.png" Type="http://schemas.openxmlformats.org/officeDocument/2006/relationships/image"/><Relationship Id="rId4" Target="../media/image462.svg" Type="http://schemas.openxmlformats.org/officeDocument/2006/relationships/image"/></Relationships>
</file>

<file path=ppt/slides/_rels/slide3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63.png" Type="http://schemas.openxmlformats.org/officeDocument/2006/relationships/image"/><Relationship Id="rId4" Target="../media/image464.svg" Type="http://schemas.openxmlformats.org/officeDocument/2006/relationships/image"/></Relationships>
</file>

<file path=ppt/slides/_rels/slide3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65.png" Type="http://schemas.openxmlformats.org/officeDocument/2006/relationships/image"/><Relationship Id="rId4" Target="../media/image466.svg" Type="http://schemas.openxmlformats.org/officeDocument/2006/relationships/image"/></Relationships>
</file>

<file path=ppt/slides/_rels/slide3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67.png" Type="http://schemas.openxmlformats.org/officeDocument/2006/relationships/image"/><Relationship Id="rId4" Target="../media/image468.svg" Type="http://schemas.openxmlformats.org/officeDocument/2006/relationships/image"/></Relationships>
</file>

<file path=ppt/slides/_rels/slide3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69.png" Type="http://schemas.openxmlformats.org/officeDocument/2006/relationships/image"/><Relationship Id="rId4" Target="../media/image470.svg" Type="http://schemas.openxmlformats.org/officeDocument/2006/relationships/image"/></Relationships>
</file>

<file path=ppt/slides/_rels/slide3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71.png" Type="http://schemas.openxmlformats.org/officeDocument/2006/relationships/image"/><Relationship Id="rId4" Target="../media/image472.svg" Type="http://schemas.openxmlformats.org/officeDocument/2006/relationships/image"/></Relationships>
</file>

<file path=ppt/slides/_rels/slide3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26.png" Type="http://schemas.openxmlformats.org/officeDocument/2006/relationships/image"/><Relationship Id="rId4" Target="../media/image427.svg" Type="http://schemas.openxmlformats.org/officeDocument/2006/relationships/image"/></Relationships>
</file>

<file path=ppt/slides/_rels/slide3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73.png" Type="http://schemas.openxmlformats.org/officeDocument/2006/relationships/image"/><Relationship Id="rId4" Target="../media/image47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73.png" Type="http://schemas.openxmlformats.org/officeDocument/2006/relationships/image"/><Relationship Id="rId4" Target="../media/image474.svg" Type="http://schemas.openxmlformats.org/officeDocument/2006/relationships/image"/></Relationships>
</file>

<file path=ppt/slides/_rels/slide3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73.png" Type="http://schemas.openxmlformats.org/officeDocument/2006/relationships/image"/><Relationship Id="rId4" Target="../media/image474.svg" Type="http://schemas.openxmlformats.org/officeDocument/2006/relationships/image"/></Relationships>
</file>

<file path=ppt/slides/_rels/slide3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73.png" Type="http://schemas.openxmlformats.org/officeDocument/2006/relationships/image"/><Relationship Id="rId4" Target="../media/image474.svg" Type="http://schemas.openxmlformats.org/officeDocument/2006/relationships/image"/></Relationships>
</file>

<file path=ppt/slides/_rels/slide3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75.png" Type="http://schemas.openxmlformats.org/officeDocument/2006/relationships/image"/><Relationship Id="rId4" Target="../media/image476.svg" Type="http://schemas.openxmlformats.org/officeDocument/2006/relationships/image"/><Relationship Id="rId5" Target="../media/image477.png" Type="http://schemas.openxmlformats.org/officeDocument/2006/relationships/image"/><Relationship Id="rId6" Target="../media/image478.svg" Type="http://schemas.openxmlformats.org/officeDocument/2006/relationships/image"/></Relationships>
</file>

<file path=ppt/slides/_rels/slide3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79.png" Type="http://schemas.openxmlformats.org/officeDocument/2006/relationships/image"/><Relationship Id="rId4" Target="../media/image480.svg" Type="http://schemas.openxmlformats.org/officeDocument/2006/relationships/image"/></Relationships>
</file>

<file path=ppt/slides/_rels/slide3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81.png" Type="http://schemas.openxmlformats.org/officeDocument/2006/relationships/image"/><Relationship Id="rId4" Target="../media/image482.svg" Type="http://schemas.openxmlformats.org/officeDocument/2006/relationships/image"/></Relationships>
</file>

<file path=ppt/slides/_rels/slide3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83.png" Type="http://schemas.openxmlformats.org/officeDocument/2006/relationships/image"/><Relationship Id="rId4" Target="../media/image484.svg" Type="http://schemas.openxmlformats.org/officeDocument/2006/relationships/image"/></Relationships>
</file>

<file path=ppt/slides/_rels/slide3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85.png" Type="http://schemas.openxmlformats.org/officeDocument/2006/relationships/image"/><Relationship Id="rId4" Target="../media/image486.svg" Type="http://schemas.openxmlformats.org/officeDocument/2006/relationships/image"/><Relationship Id="rId5" Target="../media/image487.png" Type="http://schemas.openxmlformats.org/officeDocument/2006/relationships/image"/><Relationship Id="rId6" Target="../media/image488.svg" Type="http://schemas.openxmlformats.org/officeDocument/2006/relationships/image"/></Relationships>
</file>

<file path=ppt/slides/_rels/slide3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89.png" Type="http://schemas.openxmlformats.org/officeDocument/2006/relationships/image"/><Relationship Id="rId4" Target="../media/image490.svg" Type="http://schemas.openxmlformats.org/officeDocument/2006/relationships/image"/></Relationships>
</file>

<file path=ppt/slides/_rels/slide3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91.png" Type="http://schemas.openxmlformats.org/officeDocument/2006/relationships/image"/><Relationship Id="rId4" Target="../media/image492.svg" Type="http://schemas.openxmlformats.org/officeDocument/2006/relationships/image"/></Relationships>
</file>

<file path=ppt/slides/_rels/slide3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93.png" Type="http://schemas.openxmlformats.org/officeDocument/2006/relationships/image"/><Relationship Id="rId4" Target="../media/image494.svg" Type="http://schemas.openxmlformats.org/officeDocument/2006/relationships/image"/></Relationships>
</file>

<file path=ppt/slides/_rels/slide3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91.png" Type="http://schemas.openxmlformats.org/officeDocument/2006/relationships/image"/><Relationship Id="rId4" Target="../media/image492.svg" Type="http://schemas.openxmlformats.org/officeDocument/2006/relationships/image"/></Relationships>
</file>

<file path=ppt/slides/_rels/slide3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93.png" Type="http://schemas.openxmlformats.org/officeDocument/2006/relationships/image"/><Relationship Id="rId4" Target="../media/image494.svg" Type="http://schemas.openxmlformats.org/officeDocument/2006/relationships/image"/></Relationships>
</file>

<file path=ppt/slides/_rels/slide3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93.png" Type="http://schemas.openxmlformats.org/officeDocument/2006/relationships/image"/><Relationship Id="rId4" Target="../media/image49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s>
</file>

<file path=ppt/slides/_rels/slide3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95.png" Type="http://schemas.openxmlformats.org/officeDocument/2006/relationships/image"/><Relationship Id="rId4" Target="../media/image496.svg" Type="http://schemas.openxmlformats.org/officeDocument/2006/relationships/image"/></Relationships>
</file>

<file path=ppt/slides/_rels/slide3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97.png" Type="http://schemas.openxmlformats.org/officeDocument/2006/relationships/image"/><Relationship Id="rId4" Target="../media/image498.svg" Type="http://schemas.openxmlformats.org/officeDocument/2006/relationships/image"/></Relationships>
</file>

<file path=ppt/slides/_rels/slide3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99.png" Type="http://schemas.openxmlformats.org/officeDocument/2006/relationships/image"/><Relationship Id="rId4" Target="../media/image500.svg" Type="http://schemas.openxmlformats.org/officeDocument/2006/relationships/image"/></Relationships>
</file>

<file path=ppt/slides/_rels/slide3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01.png" Type="http://schemas.openxmlformats.org/officeDocument/2006/relationships/image"/><Relationship Id="rId4" Target="../media/image502.svg" Type="http://schemas.openxmlformats.org/officeDocument/2006/relationships/image"/></Relationships>
</file>

<file path=ppt/slides/_rels/slide3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03.png" Type="http://schemas.openxmlformats.org/officeDocument/2006/relationships/image"/><Relationship Id="rId4" Target="../media/image504.svg" Type="http://schemas.openxmlformats.org/officeDocument/2006/relationships/image"/></Relationships>
</file>

<file path=ppt/slides/_rels/slide3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05.png" Type="http://schemas.openxmlformats.org/officeDocument/2006/relationships/image"/><Relationship Id="rId4" Target="../media/image506.svg" Type="http://schemas.openxmlformats.org/officeDocument/2006/relationships/image"/></Relationships>
</file>

<file path=ppt/slides/_rels/slide3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05.png" Type="http://schemas.openxmlformats.org/officeDocument/2006/relationships/image"/><Relationship Id="rId4" Target="../media/image50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s>
</file>

<file path=ppt/slides/_rels/slide3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07.png" Type="http://schemas.openxmlformats.org/officeDocument/2006/relationships/image"/><Relationship Id="rId4" Target="../media/image508.svg" Type="http://schemas.openxmlformats.org/officeDocument/2006/relationships/image"/></Relationships>
</file>

<file path=ppt/slides/_rels/slide3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09.png" Type="http://schemas.openxmlformats.org/officeDocument/2006/relationships/image"/><Relationship Id="rId4" Target="../media/image510.svg" Type="http://schemas.openxmlformats.org/officeDocument/2006/relationships/image"/></Relationships>
</file>

<file path=ppt/slides/_rels/slide3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11.png" Type="http://schemas.openxmlformats.org/officeDocument/2006/relationships/image"/><Relationship Id="rId4" Target="../media/image512.png" Type="http://schemas.openxmlformats.org/officeDocument/2006/relationships/image"/></Relationships>
</file>

<file path=ppt/slides/_rels/slide3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11.png" Type="http://schemas.openxmlformats.org/officeDocument/2006/relationships/image"/><Relationship Id="rId4" Target="../media/image512.png" Type="http://schemas.openxmlformats.org/officeDocument/2006/relationships/image"/></Relationships>
</file>

<file path=ppt/slides/_rels/slide3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13.png" Type="http://schemas.openxmlformats.org/officeDocument/2006/relationships/image"/><Relationship Id="rId4" Target="../media/image514.svg" Type="http://schemas.openxmlformats.org/officeDocument/2006/relationships/image"/></Relationships>
</file>

<file path=ppt/slides/_rels/slide3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15.png" Type="http://schemas.openxmlformats.org/officeDocument/2006/relationships/image"/><Relationship Id="rId4" Target="../media/image516.svg" Type="http://schemas.openxmlformats.org/officeDocument/2006/relationships/image"/></Relationships>
</file>

<file path=ppt/slides/_rels/slide3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17.png" Type="http://schemas.openxmlformats.org/officeDocument/2006/relationships/image"/><Relationship Id="rId4" Target="../media/image518.svg" Type="http://schemas.openxmlformats.org/officeDocument/2006/relationships/image"/></Relationships>
</file>

<file path=ppt/slides/_rels/slide3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5.png" Type="http://schemas.openxmlformats.org/officeDocument/2006/relationships/image"/></Relationships>
</file>

<file path=ppt/slides/_rels/slide3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19.png" Type="http://schemas.openxmlformats.org/officeDocument/2006/relationships/image"/><Relationship Id="rId4" Target="../media/image520.png" Type="http://schemas.openxmlformats.org/officeDocument/2006/relationships/image"/></Relationships>
</file>

<file path=ppt/slides/_rels/slide3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21.png" Type="http://schemas.openxmlformats.org/officeDocument/2006/relationships/image"/><Relationship Id="rId4" Target="../media/image522.svg" Type="http://schemas.openxmlformats.org/officeDocument/2006/relationships/image"/></Relationships>
</file>

<file path=ppt/slides/_rels/slide3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23.png" Type="http://schemas.openxmlformats.org/officeDocument/2006/relationships/image"/><Relationship Id="rId4" Target="../media/image524.svg" Type="http://schemas.openxmlformats.org/officeDocument/2006/relationships/image"/></Relationships>
</file>

<file path=ppt/slides/_rels/slide3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25.png" Type="http://schemas.openxmlformats.org/officeDocument/2006/relationships/image"/><Relationship Id="rId4" Target="../media/image526.svg" Type="http://schemas.openxmlformats.org/officeDocument/2006/relationships/image"/></Relationships>
</file>

<file path=ppt/slides/_rels/slide3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27.png" Type="http://schemas.openxmlformats.org/officeDocument/2006/relationships/image"/><Relationship Id="rId4" Target="../media/image528.svg" Type="http://schemas.openxmlformats.org/officeDocument/2006/relationships/image"/></Relationships>
</file>

<file path=ppt/slides/_rels/slide3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29.png" Type="http://schemas.openxmlformats.org/officeDocument/2006/relationships/image"/><Relationship Id="rId4" Target="../media/image530.svg" Type="http://schemas.openxmlformats.org/officeDocument/2006/relationships/image"/></Relationships>
</file>

<file path=ppt/slides/_rels/slide3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31.png" Type="http://schemas.openxmlformats.org/officeDocument/2006/relationships/image"/><Relationship Id="rId4" Target="../media/image532.svg" Type="http://schemas.openxmlformats.org/officeDocument/2006/relationships/image"/></Relationships>
</file>

<file path=ppt/slides/_rels/slide3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33.png" Type="http://schemas.openxmlformats.org/officeDocument/2006/relationships/image"/><Relationship Id="rId4" Target="../media/image534.svg" Type="http://schemas.openxmlformats.org/officeDocument/2006/relationships/image"/></Relationships>
</file>

<file path=ppt/slides/_rels/slide3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33.png" Type="http://schemas.openxmlformats.org/officeDocument/2006/relationships/image"/><Relationship Id="rId4" Target="../media/image53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35.png" Type="http://schemas.openxmlformats.org/officeDocument/2006/relationships/image"/><Relationship Id="rId4" Target="../media/image536.svg" Type="http://schemas.openxmlformats.org/officeDocument/2006/relationships/image"/></Relationships>
</file>

<file path=ppt/slides/_rels/slide3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37.png" Type="http://schemas.openxmlformats.org/officeDocument/2006/relationships/image"/><Relationship Id="rId4" Target="../media/image538.svg" Type="http://schemas.openxmlformats.org/officeDocument/2006/relationships/image"/></Relationships>
</file>

<file path=ppt/slides/_rels/slide3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39.png" Type="http://schemas.openxmlformats.org/officeDocument/2006/relationships/image"/><Relationship Id="rId4" Target="../media/image540.svg" Type="http://schemas.openxmlformats.org/officeDocument/2006/relationships/image"/></Relationships>
</file>

<file path=ppt/slides/_rels/slide3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1.png" Type="http://schemas.openxmlformats.org/officeDocument/2006/relationships/image"/><Relationship Id="rId4" Target="../media/image542.svg" Type="http://schemas.openxmlformats.org/officeDocument/2006/relationships/image"/></Relationships>
</file>

<file path=ppt/slides/_rels/slide3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3.png" Type="http://schemas.openxmlformats.org/officeDocument/2006/relationships/image"/><Relationship Id="rId4" Target="../media/image544.svg" Type="http://schemas.openxmlformats.org/officeDocument/2006/relationships/image"/></Relationships>
</file>

<file path=ppt/slides/_rels/slide3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1.png" Type="http://schemas.openxmlformats.org/officeDocument/2006/relationships/image"/><Relationship Id="rId4" Target="../media/image545.svg" Type="http://schemas.openxmlformats.org/officeDocument/2006/relationships/image"/></Relationships>
</file>

<file path=ppt/slides/_rels/slide3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1.png" Type="http://schemas.openxmlformats.org/officeDocument/2006/relationships/image"/><Relationship Id="rId4" Target="../media/image545.svg" Type="http://schemas.openxmlformats.org/officeDocument/2006/relationships/image"/></Relationships>
</file>

<file path=ppt/slides/_rels/slide3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1.png" Type="http://schemas.openxmlformats.org/officeDocument/2006/relationships/image"/><Relationship Id="rId4" Target="../media/image545.svg" Type="http://schemas.openxmlformats.org/officeDocument/2006/relationships/image"/></Relationships>
</file>

<file path=ppt/slides/_rels/slide3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1.png" Type="http://schemas.openxmlformats.org/officeDocument/2006/relationships/image"/><Relationship Id="rId4" Target="../media/image545.svg" Type="http://schemas.openxmlformats.org/officeDocument/2006/relationships/image"/><Relationship Id="rId5" Target="../media/image546.png" Type="http://schemas.openxmlformats.org/officeDocument/2006/relationships/image"/><Relationship Id="rId6" Target="../media/image54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5.png" Type="http://schemas.openxmlformats.org/officeDocument/2006/relationships/image"/></Relationships>
</file>

<file path=ppt/slides/_rels/slide4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8.png" Type="http://schemas.openxmlformats.org/officeDocument/2006/relationships/image"/><Relationship Id="rId4" Target="../media/image549.svg" Type="http://schemas.openxmlformats.org/officeDocument/2006/relationships/image"/></Relationships>
</file>

<file path=ppt/slides/_rels/slide4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8.png" Type="http://schemas.openxmlformats.org/officeDocument/2006/relationships/image"/><Relationship Id="rId4" Target="../media/image549.svg" Type="http://schemas.openxmlformats.org/officeDocument/2006/relationships/image"/></Relationships>
</file>

<file path=ppt/slides/_rels/slide4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0.png" Type="http://schemas.openxmlformats.org/officeDocument/2006/relationships/image"/><Relationship Id="rId4" Target="../media/image551.svg" Type="http://schemas.openxmlformats.org/officeDocument/2006/relationships/image"/></Relationships>
</file>

<file path=ppt/slides/_rels/slide4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2.png" Type="http://schemas.openxmlformats.org/officeDocument/2006/relationships/image"/><Relationship Id="rId4" Target="../media/image553.svg" Type="http://schemas.openxmlformats.org/officeDocument/2006/relationships/image"/></Relationships>
</file>

<file path=ppt/slides/_rels/slide4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2.png" Type="http://schemas.openxmlformats.org/officeDocument/2006/relationships/image"/><Relationship Id="rId4" Target="../media/image553.svg" Type="http://schemas.openxmlformats.org/officeDocument/2006/relationships/image"/></Relationships>
</file>

<file path=ppt/slides/_rels/slide4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4.png" Type="http://schemas.openxmlformats.org/officeDocument/2006/relationships/image"/><Relationship Id="rId4" Target="../media/image555.svg" Type="http://schemas.openxmlformats.org/officeDocument/2006/relationships/image"/></Relationships>
</file>

<file path=ppt/slides/_rels/slide4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6.png" Type="http://schemas.openxmlformats.org/officeDocument/2006/relationships/image"/><Relationship Id="rId4" Target="../media/image557.svg" Type="http://schemas.openxmlformats.org/officeDocument/2006/relationships/image"/></Relationships>
</file>

<file path=ppt/slides/_rels/slide4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6.png" Type="http://schemas.openxmlformats.org/officeDocument/2006/relationships/image"/><Relationship Id="rId4" Target="../media/image557.svg" Type="http://schemas.openxmlformats.org/officeDocument/2006/relationships/image"/></Relationships>
</file>

<file path=ppt/slides/_rels/slide4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6.png" Type="http://schemas.openxmlformats.org/officeDocument/2006/relationships/image"/><Relationship Id="rId4" Target="../media/image557.svg" Type="http://schemas.openxmlformats.org/officeDocument/2006/relationships/image"/></Relationships>
</file>

<file path=ppt/slides/_rels/slide4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8.png" Type="http://schemas.openxmlformats.org/officeDocument/2006/relationships/image"/><Relationship Id="rId4" Target="../media/image559.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6.png" Type="http://schemas.openxmlformats.org/officeDocument/2006/relationships/image"/><Relationship Id="rId4" Target="../media/image557.svg" Type="http://schemas.openxmlformats.org/officeDocument/2006/relationships/image"/></Relationships>
</file>

<file path=ppt/slides/_rels/slide4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6.png" Type="http://schemas.openxmlformats.org/officeDocument/2006/relationships/image"/><Relationship Id="rId4" Target="../media/image557.svg" Type="http://schemas.openxmlformats.org/officeDocument/2006/relationships/image"/></Relationships>
</file>

<file path=ppt/slides/_rels/slide4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6.png" Type="http://schemas.openxmlformats.org/officeDocument/2006/relationships/image"/><Relationship Id="rId4" Target="../media/image557.svg" Type="http://schemas.openxmlformats.org/officeDocument/2006/relationships/image"/></Relationships>
</file>

<file path=ppt/slides/_rels/slide4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0.png" Type="http://schemas.openxmlformats.org/officeDocument/2006/relationships/image"/><Relationship Id="rId4" Target="../media/image561.svg" Type="http://schemas.openxmlformats.org/officeDocument/2006/relationships/image"/></Relationships>
</file>

<file path=ppt/slides/_rels/slide4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2.png" Type="http://schemas.openxmlformats.org/officeDocument/2006/relationships/image"/><Relationship Id="rId4" Target="../media/image563.svg" Type="http://schemas.openxmlformats.org/officeDocument/2006/relationships/image"/></Relationships>
</file>

<file path=ppt/slides/_rels/slide4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2.png" Type="http://schemas.openxmlformats.org/officeDocument/2006/relationships/image"/><Relationship Id="rId4" Target="../media/image563.svg" Type="http://schemas.openxmlformats.org/officeDocument/2006/relationships/image"/></Relationships>
</file>

<file path=ppt/slides/_rels/slide4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2.png" Type="http://schemas.openxmlformats.org/officeDocument/2006/relationships/image"/><Relationship Id="rId4" Target="../media/image563.svg" Type="http://schemas.openxmlformats.org/officeDocument/2006/relationships/image"/></Relationships>
</file>

<file path=ppt/slides/_rels/slide4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4.png" Type="http://schemas.openxmlformats.org/officeDocument/2006/relationships/image"/><Relationship Id="rId4" Target="../media/image565.svg" Type="http://schemas.openxmlformats.org/officeDocument/2006/relationships/image"/></Relationships>
</file>

<file path=ppt/slides/_rels/slide4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6.png" Type="http://schemas.openxmlformats.org/officeDocument/2006/relationships/image"/><Relationship Id="rId4" Target="../media/image567.svg" Type="http://schemas.openxmlformats.org/officeDocument/2006/relationships/image"/></Relationships>
</file>

<file path=ppt/slides/_rels/slide4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8.png" Type="http://schemas.openxmlformats.org/officeDocument/2006/relationships/image"/><Relationship Id="rId4" Target="../media/image569.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5.png" Type="http://schemas.openxmlformats.org/officeDocument/2006/relationships/image"/></Relationships>
</file>

<file path=ppt/slides/_rels/slide4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0.png" Type="http://schemas.openxmlformats.org/officeDocument/2006/relationships/image"/><Relationship Id="rId4" Target="../media/image571.svg" Type="http://schemas.openxmlformats.org/officeDocument/2006/relationships/image"/></Relationships>
</file>

<file path=ppt/slides/_rels/slide4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2.png" Type="http://schemas.openxmlformats.org/officeDocument/2006/relationships/image"/><Relationship Id="rId4" Target="../media/image573.svg" Type="http://schemas.openxmlformats.org/officeDocument/2006/relationships/image"/></Relationships>
</file>

<file path=ppt/slides/_rels/slide4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4.png" Type="http://schemas.openxmlformats.org/officeDocument/2006/relationships/image"/><Relationship Id="rId4" Target="../media/image575.svg" Type="http://schemas.openxmlformats.org/officeDocument/2006/relationships/image"/></Relationships>
</file>

<file path=ppt/slides/_rels/slide4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6.png" Type="http://schemas.openxmlformats.org/officeDocument/2006/relationships/image"/><Relationship Id="rId4" Target="../media/image577.svg" Type="http://schemas.openxmlformats.org/officeDocument/2006/relationships/image"/></Relationships>
</file>

<file path=ppt/slides/_rels/slide4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6.png" Type="http://schemas.openxmlformats.org/officeDocument/2006/relationships/image"/><Relationship Id="rId4" Target="../media/image577.svg" Type="http://schemas.openxmlformats.org/officeDocument/2006/relationships/image"/></Relationships>
</file>

<file path=ppt/slides/_rels/slide4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6.png" Type="http://schemas.openxmlformats.org/officeDocument/2006/relationships/image"/><Relationship Id="rId4" Target="../media/image577.svg" Type="http://schemas.openxmlformats.org/officeDocument/2006/relationships/image"/></Relationships>
</file>

<file path=ppt/slides/_rels/slide4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6.png" Type="http://schemas.openxmlformats.org/officeDocument/2006/relationships/image"/><Relationship Id="rId4" Target="../media/image577.svg" Type="http://schemas.openxmlformats.org/officeDocument/2006/relationships/image"/><Relationship Id="rId5" Target="../media/image546.png" Type="http://schemas.openxmlformats.org/officeDocument/2006/relationships/image"/><Relationship Id="rId6" Target="../media/image578.svg" Type="http://schemas.openxmlformats.org/officeDocument/2006/relationships/image"/></Relationships>
</file>

<file path=ppt/slides/_rels/slide4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6.png" Type="http://schemas.openxmlformats.org/officeDocument/2006/relationships/image"/><Relationship Id="rId4" Target="../media/image577.svg" Type="http://schemas.openxmlformats.org/officeDocument/2006/relationships/image"/><Relationship Id="rId5" Target="../media/image546.png" Type="http://schemas.openxmlformats.org/officeDocument/2006/relationships/image"/><Relationship Id="rId6" Target="../media/image578.svg" Type="http://schemas.openxmlformats.org/officeDocument/2006/relationships/image"/></Relationships>
</file>

<file path=ppt/slides/_rels/slide4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9.png" Type="http://schemas.openxmlformats.org/officeDocument/2006/relationships/image"/><Relationship Id="rId4" Target="../media/image580.svg" Type="http://schemas.openxmlformats.org/officeDocument/2006/relationships/image"/><Relationship Id="rId5" Target="../media/image581.png" Type="http://schemas.openxmlformats.org/officeDocument/2006/relationships/image"/><Relationship Id="rId6" Target="../media/image582.svg" Type="http://schemas.openxmlformats.org/officeDocument/2006/relationships/image"/></Relationships>
</file>

<file path=ppt/slides/_rels/slide4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83.png" Type="http://schemas.openxmlformats.org/officeDocument/2006/relationships/image"/><Relationship Id="rId4" Target="../media/image584.svg" Type="http://schemas.openxmlformats.org/officeDocument/2006/relationships/image"/><Relationship Id="rId5" Target="../media/image585.png" Type="http://schemas.openxmlformats.org/officeDocument/2006/relationships/image"/><Relationship Id="rId6" Target="../media/image58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jpeg" Type="http://schemas.openxmlformats.org/officeDocument/2006/relationships/image"/><Relationship Id="rId4" Target="../media/image65.png" Type="http://schemas.openxmlformats.org/officeDocument/2006/relationships/image"/></Relationships>
</file>

<file path=ppt/slides/_rels/slide4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87.png" Type="http://schemas.openxmlformats.org/officeDocument/2006/relationships/image"/><Relationship Id="rId4" Target="../media/image588.svg" Type="http://schemas.openxmlformats.org/officeDocument/2006/relationships/image"/></Relationships>
</file>

<file path=ppt/slides/_rels/slide4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4.png" Type="http://schemas.openxmlformats.org/officeDocument/2006/relationships/image"/><Relationship Id="rId4" Target="../media/image555.svg" Type="http://schemas.openxmlformats.org/officeDocument/2006/relationships/image"/></Relationships>
</file>

<file path=ppt/slides/_rels/slide4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89.png" Type="http://schemas.openxmlformats.org/officeDocument/2006/relationships/image"/><Relationship Id="rId4" Target="../media/image590.svg" Type="http://schemas.openxmlformats.org/officeDocument/2006/relationships/image"/></Relationships>
</file>

<file path=ppt/slides/_rels/slide4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58.png" Type="http://schemas.openxmlformats.org/officeDocument/2006/relationships/image"/><Relationship Id="rId4" Target="../media/image559.svg" Type="http://schemas.openxmlformats.org/officeDocument/2006/relationships/image"/></Relationships>
</file>

<file path=ppt/slides/_rels/slide4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89.png" Type="http://schemas.openxmlformats.org/officeDocument/2006/relationships/image"/><Relationship Id="rId4" Target="../media/image590.svg" Type="http://schemas.openxmlformats.org/officeDocument/2006/relationships/image"/></Relationships>
</file>

<file path=ppt/slides/_rels/slide4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0.png" Type="http://schemas.openxmlformats.org/officeDocument/2006/relationships/image"/><Relationship Id="rId4" Target="../media/image561.svg" Type="http://schemas.openxmlformats.org/officeDocument/2006/relationships/image"/></Relationships>
</file>

<file path=ppt/slides/_rels/slide4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2.png" Type="http://schemas.openxmlformats.org/officeDocument/2006/relationships/image"/><Relationship Id="rId4" Target="../media/image563.svg" Type="http://schemas.openxmlformats.org/officeDocument/2006/relationships/image"/></Relationships>
</file>

<file path=ppt/slides/_rels/slide4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4.png" Type="http://schemas.openxmlformats.org/officeDocument/2006/relationships/image"/><Relationship Id="rId4" Target="../media/image565.svg" Type="http://schemas.openxmlformats.org/officeDocument/2006/relationships/image"/></Relationships>
</file>

<file path=ppt/slides/_rels/slide4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91.png" Type="http://schemas.openxmlformats.org/officeDocument/2006/relationships/image"/><Relationship Id="rId4" Target="../media/image592.svg" Type="http://schemas.openxmlformats.org/officeDocument/2006/relationships/image"/></Relationships>
</file>

<file path=ppt/slides/_rels/slide4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93.png" Type="http://schemas.openxmlformats.org/officeDocument/2006/relationships/image"/><Relationship Id="rId4" Target="../media/image594.svg" Type="http://schemas.openxmlformats.org/officeDocument/2006/relationships/image"/><Relationship Id="rId5" Target="../media/image572.png" Type="http://schemas.openxmlformats.org/officeDocument/2006/relationships/image"/><Relationship Id="rId6" Target="../media/image573.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5.pn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s>
</file>

<file path=ppt/slides/_rels/slide4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95.png" Type="http://schemas.openxmlformats.org/officeDocument/2006/relationships/image"/><Relationship Id="rId4" Target="../media/image596.svg" Type="http://schemas.openxmlformats.org/officeDocument/2006/relationships/image"/><Relationship Id="rId5" Target="../media/image597.png" Type="http://schemas.openxmlformats.org/officeDocument/2006/relationships/image"/><Relationship Id="rId6" Target="../media/image598.svg" Type="http://schemas.openxmlformats.org/officeDocument/2006/relationships/image"/></Relationships>
</file>

<file path=ppt/slides/_rels/slide4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99.png" Type="http://schemas.openxmlformats.org/officeDocument/2006/relationships/image"/><Relationship Id="rId4" Target="../media/image600.svg" Type="http://schemas.openxmlformats.org/officeDocument/2006/relationships/image"/></Relationships>
</file>

<file path=ppt/slides/_rels/slide4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8.png" Type="http://schemas.openxmlformats.org/officeDocument/2006/relationships/image"/><Relationship Id="rId4" Target="../media/image601.svg" Type="http://schemas.openxmlformats.org/officeDocument/2006/relationships/image"/></Relationships>
</file>

<file path=ppt/slides/_rels/slide4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2.png" Type="http://schemas.openxmlformats.org/officeDocument/2006/relationships/image"/><Relationship Id="rId3" Target="../media/image603.svg" Type="http://schemas.openxmlformats.org/officeDocument/2006/relationships/image"/><Relationship Id="rId4" Target="../media/image6.png" Type="http://schemas.openxmlformats.org/officeDocument/2006/relationships/image"/><Relationship Id="rId5" Target="../media/image604.png" Type="http://schemas.openxmlformats.org/officeDocument/2006/relationships/image"/><Relationship Id="rId6" Target="../media/image605.svg" Type="http://schemas.openxmlformats.org/officeDocument/2006/relationships/image"/><Relationship Id="rId7" Target="../media/image606.png" Type="http://schemas.openxmlformats.org/officeDocument/2006/relationships/image"/><Relationship Id="rId8" Target="../media/image607.svg" Type="http://schemas.openxmlformats.org/officeDocument/2006/relationships/image"/></Relationships>
</file>

<file path=ppt/slides/_rels/slide4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2.png" Type="http://schemas.openxmlformats.org/officeDocument/2006/relationships/image"/><Relationship Id="rId3" Target="../media/image603.svg" Type="http://schemas.openxmlformats.org/officeDocument/2006/relationships/image"/><Relationship Id="rId4" Target="../media/image6.png" Type="http://schemas.openxmlformats.org/officeDocument/2006/relationships/image"/></Relationships>
</file>

<file path=ppt/slides/_rels/slide4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8.png" Type="http://schemas.openxmlformats.org/officeDocument/2006/relationships/image"/><Relationship Id="rId4" Target="../media/image608.svg" Type="http://schemas.openxmlformats.org/officeDocument/2006/relationships/image"/></Relationships>
</file>

<file path=ppt/slides/_rels/slide4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8.png" Type="http://schemas.openxmlformats.org/officeDocument/2006/relationships/image"/><Relationship Id="rId4" Target="../media/image608.svg" Type="http://schemas.openxmlformats.org/officeDocument/2006/relationships/image"/></Relationships>
</file>

<file path=ppt/slides/_rels/slide4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9.png" Type="http://schemas.openxmlformats.org/officeDocument/2006/relationships/image"/><Relationship Id="rId3" Target="../media/image610.svg" Type="http://schemas.openxmlformats.org/officeDocument/2006/relationships/image"/><Relationship Id="rId4" Target="../media/image6.png" Type="http://schemas.openxmlformats.org/officeDocument/2006/relationships/image"/></Relationships>
</file>

<file path=ppt/slides/_rels/slide4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11.png" Type="http://schemas.openxmlformats.org/officeDocument/2006/relationships/image"/><Relationship Id="rId4" Target="../media/image612.svg" Type="http://schemas.openxmlformats.org/officeDocument/2006/relationships/image"/></Relationships>
</file>

<file path=ppt/slides/_rels/slide4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13.png" Type="http://schemas.openxmlformats.org/officeDocument/2006/relationships/image"/><Relationship Id="rId4" Target="../media/image614.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s>
</file>

<file path=ppt/slides/_rels/slide4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5.png" Type="http://schemas.openxmlformats.org/officeDocument/2006/relationships/image"/><Relationship Id="rId3" Target="../media/image616.svg" Type="http://schemas.openxmlformats.org/officeDocument/2006/relationships/image"/><Relationship Id="rId4" Target="../media/image6.png" Type="http://schemas.openxmlformats.org/officeDocument/2006/relationships/image"/></Relationships>
</file>

<file path=ppt/slides/_rels/slide4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2.svg" Type="http://schemas.openxmlformats.org/officeDocument/2006/relationships/image"/><Relationship Id="rId2" Target="../media/image615.png" Type="http://schemas.openxmlformats.org/officeDocument/2006/relationships/image"/><Relationship Id="rId3" Target="../media/image616.svg" Type="http://schemas.openxmlformats.org/officeDocument/2006/relationships/image"/><Relationship Id="rId4" Target="../media/image6.png" Type="http://schemas.openxmlformats.org/officeDocument/2006/relationships/image"/><Relationship Id="rId5" Target="../media/image617.png" Type="http://schemas.openxmlformats.org/officeDocument/2006/relationships/image"/><Relationship Id="rId6" Target="../media/image618.svg" Type="http://schemas.openxmlformats.org/officeDocument/2006/relationships/image"/><Relationship Id="rId7" Target="../media/image619.png" Type="http://schemas.openxmlformats.org/officeDocument/2006/relationships/image"/><Relationship Id="rId8" Target="../media/image620.svg" Type="http://schemas.openxmlformats.org/officeDocument/2006/relationships/image"/><Relationship Id="rId9" Target="../media/image621.png" Type="http://schemas.openxmlformats.org/officeDocument/2006/relationships/image"/></Relationships>
</file>

<file path=ppt/slides/_rels/slide4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23.png" Type="http://schemas.openxmlformats.org/officeDocument/2006/relationships/image"/><Relationship Id="rId4" Target="../media/image624.svg" Type="http://schemas.openxmlformats.org/officeDocument/2006/relationships/image"/></Relationships>
</file>

<file path=ppt/slides/_rels/slide4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8.svg" Type="http://schemas.openxmlformats.org/officeDocument/2006/relationships/image"/><Relationship Id="rId2" Target="../media/image615.png" Type="http://schemas.openxmlformats.org/officeDocument/2006/relationships/image"/><Relationship Id="rId3" Target="../media/image616.svg" Type="http://schemas.openxmlformats.org/officeDocument/2006/relationships/image"/><Relationship Id="rId4" Target="../media/image6.png" Type="http://schemas.openxmlformats.org/officeDocument/2006/relationships/image"/><Relationship Id="rId5" Target="../media/image625.png" Type="http://schemas.openxmlformats.org/officeDocument/2006/relationships/image"/><Relationship Id="rId6" Target="../media/image626.svg" Type="http://schemas.openxmlformats.org/officeDocument/2006/relationships/image"/><Relationship Id="rId7" Target="../media/image619.png" Type="http://schemas.openxmlformats.org/officeDocument/2006/relationships/image"/><Relationship Id="rId8" Target="../media/image620.svg" Type="http://schemas.openxmlformats.org/officeDocument/2006/relationships/image"/><Relationship Id="rId9" Target="../media/image627.png" Type="http://schemas.openxmlformats.org/officeDocument/2006/relationships/image"/></Relationships>
</file>

<file path=ppt/slides/_rels/slide4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29.png" Type="http://schemas.openxmlformats.org/officeDocument/2006/relationships/image"/><Relationship Id="rId4" Target="../media/image630.svg" Type="http://schemas.openxmlformats.org/officeDocument/2006/relationships/image"/></Relationships>
</file>

<file path=ppt/slides/_rels/slide4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8.svg" Type="http://schemas.openxmlformats.org/officeDocument/2006/relationships/image"/><Relationship Id="rId2" Target="../media/image615.png" Type="http://schemas.openxmlformats.org/officeDocument/2006/relationships/image"/><Relationship Id="rId3" Target="../media/image616.svg" Type="http://schemas.openxmlformats.org/officeDocument/2006/relationships/image"/><Relationship Id="rId4" Target="../media/image6.png" Type="http://schemas.openxmlformats.org/officeDocument/2006/relationships/image"/><Relationship Id="rId5" Target="../media/image625.png" Type="http://schemas.openxmlformats.org/officeDocument/2006/relationships/image"/><Relationship Id="rId6" Target="../media/image626.svg" Type="http://schemas.openxmlformats.org/officeDocument/2006/relationships/image"/><Relationship Id="rId7" Target="../media/image619.png" Type="http://schemas.openxmlformats.org/officeDocument/2006/relationships/image"/><Relationship Id="rId8" Target="../media/image620.svg" Type="http://schemas.openxmlformats.org/officeDocument/2006/relationships/image"/><Relationship Id="rId9" Target="../media/image627.png" Type="http://schemas.openxmlformats.org/officeDocument/2006/relationships/image"/></Relationships>
</file>

<file path=ppt/slides/_rels/slide4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31.png" Type="http://schemas.openxmlformats.org/officeDocument/2006/relationships/image"/><Relationship Id="rId4" Target="../media/image632.svg" Type="http://schemas.openxmlformats.org/officeDocument/2006/relationships/image"/></Relationships>
</file>

<file path=ppt/slides/_rels/slide4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33.png" Type="http://schemas.openxmlformats.org/officeDocument/2006/relationships/image"/><Relationship Id="rId4" Target="../media/image634.svg" Type="http://schemas.openxmlformats.org/officeDocument/2006/relationships/image"/></Relationships>
</file>

<file path=ppt/slides/_rels/slide4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5.png" Type="http://schemas.openxmlformats.org/officeDocument/2006/relationships/image"/><Relationship Id="rId3" Target="../media/image636.svg" Type="http://schemas.openxmlformats.org/officeDocument/2006/relationships/image"/><Relationship Id="rId4" Target="../media/image6.png" Type="http://schemas.openxmlformats.org/officeDocument/2006/relationships/image"/></Relationships>
</file>

<file path=ppt/slides/_rels/slide4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5.png" Type="http://schemas.openxmlformats.org/officeDocument/2006/relationships/image"/><Relationship Id="rId3" Target="../media/image636.svg" Type="http://schemas.openxmlformats.org/officeDocument/2006/relationships/image"/><Relationship Id="rId4" Target="../media/image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2.jpeg" Type="http://schemas.openxmlformats.org/officeDocument/2006/relationships/image"/></Relationships>
</file>

<file path=ppt/slides/_rels/slide4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8.png" Type="http://schemas.openxmlformats.org/officeDocument/2006/relationships/image"/><Relationship Id="rId4" Target="../media/image637.svg" Type="http://schemas.openxmlformats.org/officeDocument/2006/relationships/image"/></Relationships>
</file>

<file path=ppt/slides/_rels/slide4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2.png" Type="http://schemas.openxmlformats.org/officeDocument/2006/relationships/image"/><Relationship Id="rId3" Target="../media/image638.svg" Type="http://schemas.openxmlformats.org/officeDocument/2006/relationships/image"/><Relationship Id="rId4" Target="../media/image6.png" Type="http://schemas.openxmlformats.org/officeDocument/2006/relationships/image"/><Relationship Id="rId5" Target="../media/image639.png" Type="http://schemas.openxmlformats.org/officeDocument/2006/relationships/image"/><Relationship Id="rId6" Target="../media/image640.svg" Type="http://schemas.openxmlformats.org/officeDocument/2006/relationships/image"/></Relationships>
</file>

<file path=ppt/slides/_rels/slide4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1.png" Type="http://schemas.openxmlformats.org/officeDocument/2006/relationships/image"/><Relationship Id="rId3" Target="../media/image642.svg" Type="http://schemas.openxmlformats.org/officeDocument/2006/relationships/image"/><Relationship Id="rId4" Target="../media/image6.png" Type="http://schemas.openxmlformats.org/officeDocument/2006/relationships/image"/><Relationship Id="rId5" Target="../media/image643.png" Type="http://schemas.openxmlformats.org/officeDocument/2006/relationships/image"/><Relationship Id="rId6" Target="../media/image644.svg" Type="http://schemas.openxmlformats.org/officeDocument/2006/relationships/image"/></Relationships>
</file>

<file path=ppt/slides/_rels/slide4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1.png" Type="http://schemas.openxmlformats.org/officeDocument/2006/relationships/image"/><Relationship Id="rId3" Target="../media/image642.svg" Type="http://schemas.openxmlformats.org/officeDocument/2006/relationships/image"/><Relationship Id="rId4" Target="../media/image6.png" Type="http://schemas.openxmlformats.org/officeDocument/2006/relationships/image"/><Relationship Id="rId5" Target="../media/image645.png" Type="http://schemas.openxmlformats.org/officeDocument/2006/relationships/image"/><Relationship Id="rId6" Target="../media/image646.svg" Type="http://schemas.openxmlformats.org/officeDocument/2006/relationships/image"/><Relationship Id="rId7" Target="../media/image647.png" Type="http://schemas.openxmlformats.org/officeDocument/2006/relationships/image"/><Relationship Id="rId8" Target="../media/image648.svg" Type="http://schemas.openxmlformats.org/officeDocument/2006/relationships/image"/></Relationships>
</file>

<file path=ppt/slides/_rels/slide4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9.png" Type="http://schemas.openxmlformats.org/officeDocument/2006/relationships/image"/><Relationship Id="rId3" Target="../media/image650.svg" Type="http://schemas.openxmlformats.org/officeDocument/2006/relationships/image"/><Relationship Id="rId4" Target="../media/image6.png" Type="http://schemas.openxmlformats.org/officeDocument/2006/relationships/image"/><Relationship Id="rId5" Target="../media/image645.png" Type="http://schemas.openxmlformats.org/officeDocument/2006/relationships/image"/><Relationship Id="rId6" Target="../media/image646.svg" Type="http://schemas.openxmlformats.org/officeDocument/2006/relationships/image"/><Relationship Id="rId7" Target="../media/image651.png" Type="http://schemas.openxmlformats.org/officeDocument/2006/relationships/image"/><Relationship Id="rId8" Target="../media/image652.svg" Type="http://schemas.openxmlformats.org/officeDocument/2006/relationships/image"/></Relationships>
</file>

<file path=ppt/slides/_rels/slide4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74.png" Type="http://schemas.openxmlformats.org/officeDocument/2006/relationships/image"/><Relationship Id="rId4" Target="../media/image575.svg" Type="http://schemas.openxmlformats.org/officeDocument/2006/relationships/image"/></Relationships>
</file>

<file path=ppt/slides/_rels/slide4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8.png" Type="http://schemas.openxmlformats.org/officeDocument/2006/relationships/image"/><Relationship Id="rId4" Target="../media/image653.svg" Type="http://schemas.openxmlformats.org/officeDocument/2006/relationships/image"/></Relationships>
</file>

<file path=ppt/slides/_rels/slide4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54.png" Type="http://schemas.openxmlformats.org/officeDocument/2006/relationships/image"/><Relationship Id="rId4" Target="../media/image655.svg" Type="http://schemas.openxmlformats.org/officeDocument/2006/relationships/image"/></Relationships>
</file>

<file path=ppt/slides/_rels/slide4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56.png" Type="http://schemas.openxmlformats.org/officeDocument/2006/relationships/image"/><Relationship Id="rId4" Target="../media/image657.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58.png" Type="http://schemas.openxmlformats.org/officeDocument/2006/relationships/image"/><Relationship Id="rId4" Target="../media/image659.svg" Type="http://schemas.openxmlformats.org/officeDocument/2006/relationships/image"/></Relationships>
</file>

<file path=ppt/slides/_rels/slide4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60.png" Type="http://schemas.openxmlformats.org/officeDocument/2006/relationships/image"/><Relationship Id="rId4" Target="../media/image661.svg" Type="http://schemas.openxmlformats.org/officeDocument/2006/relationships/image"/></Relationships>
</file>

<file path=ppt/slides/_rels/slide4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62.png" Type="http://schemas.openxmlformats.org/officeDocument/2006/relationships/image"/><Relationship Id="rId4" Target="../media/image663.svg" Type="http://schemas.openxmlformats.org/officeDocument/2006/relationships/image"/></Relationships>
</file>

<file path=ppt/slides/_rels/slide4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64.png" Type="http://schemas.openxmlformats.org/officeDocument/2006/relationships/image"/><Relationship Id="rId4" Target="../media/image665.svg" Type="http://schemas.openxmlformats.org/officeDocument/2006/relationships/image"/></Relationships>
</file>

<file path=ppt/slides/_rels/slide4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66.png" Type="http://schemas.openxmlformats.org/officeDocument/2006/relationships/image"/><Relationship Id="rId4" Target="../media/image667.svg" Type="http://schemas.openxmlformats.org/officeDocument/2006/relationships/image"/><Relationship Id="rId5" Target="../media/image668.png" Type="http://schemas.openxmlformats.org/officeDocument/2006/relationships/image"/><Relationship Id="rId6" Target="../media/image669.svg" Type="http://schemas.openxmlformats.org/officeDocument/2006/relationships/image"/></Relationships>
</file>

<file path=ppt/slides/_rels/slide4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70.png" Type="http://schemas.openxmlformats.org/officeDocument/2006/relationships/image"/><Relationship Id="rId4" Target="../media/image671.svg" Type="http://schemas.openxmlformats.org/officeDocument/2006/relationships/image"/></Relationships>
</file>

<file path=ppt/slides/_rels/slide4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8.png" Type="http://schemas.openxmlformats.org/officeDocument/2006/relationships/image"/><Relationship Id="rId4" Target="../media/image608.svg" Type="http://schemas.openxmlformats.org/officeDocument/2006/relationships/image"/></Relationships>
</file>

<file path=ppt/slides/_rels/slide4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23.png" Type="http://schemas.openxmlformats.org/officeDocument/2006/relationships/image"/><Relationship Id="rId4" Target="../media/image624.svg" Type="http://schemas.openxmlformats.org/officeDocument/2006/relationships/image"/></Relationships>
</file>

<file path=ppt/slides/_rels/slide4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29.png" Type="http://schemas.openxmlformats.org/officeDocument/2006/relationships/image"/><Relationship Id="rId4" Target="../media/image630.svg" Type="http://schemas.openxmlformats.org/officeDocument/2006/relationships/image"/></Relationships>
</file>

<file path=ppt/slides/_rels/slide4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31.png" Type="http://schemas.openxmlformats.org/officeDocument/2006/relationships/image"/><Relationship Id="rId4" Target="../media/image632.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5.png" Type="http://schemas.openxmlformats.org/officeDocument/2006/relationships/image"/><Relationship Id="rId3" Target="../media/image636.svg" Type="http://schemas.openxmlformats.org/officeDocument/2006/relationships/image"/><Relationship Id="rId4" Target="../media/image6.png" Type="http://schemas.openxmlformats.org/officeDocument/2006/relationships/image"/></Relationships>
</file>

<file path=ppt/slides/_rels/slide4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5.png" Type="http://schemas.openxmlformats.org/officeDocument/2006/relationships/image"/><Relationship Id="rId3" Target="../media/image636.svg" Type="http://schemas.openxmlformats.org/officeDocument/2006/relationships/image"/><Relationship Id="rId4" Target="../media/image6.png" Type="http://schemas.openxmlformats.org/officeDocument/2006/relationships/image"/></Relationships>
</file>

<file path=ppt/slides/_rels/slide4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2.png" Type="http://schemas.openxmlformats.org/officeDocument/2006/relationships/image"/><Relationship Id="rId3" Target="../media/image673.svg" Type="http://schemas.openxmlformats.org/officeDocument/2006/relationships/image"/><Relationship Id="rId4" Target="../media/image6.png" Type="http://schemas.openxmlformats.org/officeDocument/2006/relationships/image"/></Relationships>
</file>

<file path=ppt/slides/_rels/slide4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5.png" Type="http://schemas.openxmlformats.org/officeDocument/2006/relationships/image"/><Relationship Id="rId3" Target="../media/image674.svg" Type="http://schemas.openxmlformats.org/officeDocument/2006/relationships/image"/><Relationship Id="rId4" Target="../media/image6.png" Type="http://schemas.openxmlformats.org/officeDocument/2006/relationships/image"/></Relationships>
</file>

<file path=ppt/slides/_rels/slide4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5.png" Type="http://schemas.openxmlformats.org/officeDocument/2006/relationships/image"/><Relationship Id="rId3" Target="../media/image676.svg" Type="http://schemas.openxmlformats.org/officeDocument/2006/relationships/image"/><Relationship Id="rId4" Target="../media/image6.png" Type="http://schemas.openxmlformats.org/officeDocument/2006/relationships/image"/></Relationships>
</file>

<file path=ppt/slides/_rels/slide4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5.png" Type="http://schemas.openxmlformats.org/officeDocument/2006/relationships/image"/><Relationship Id="rId3" Target="../media/image676.svg" Type="http://schemas.openxmlformats.org/officeDocument/2006/relationships/image"/><Relationship Id="rId4" Target="../media/image6.png" Type="http://schemas.openxmlformats.org/officeDocument/2006/relationships/image"/></Relationships>
</file>

<file path=ppt/slides/_rels/slide4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7.png" Type="http://schemas.openxmlformats.org/officeDocument/2006/relationships/image"/><Relationship Id="rId3" Target="../media/image678.svg" Type="http://schemas.openxmlformats.org/officeDocument/2006/relationships/image"/><Relationship Id="rId4" Target="../media/image6.png" Type="http://schemas.openxmlformats.org/officeDocument/2006/relationships/image"/><Relationship Id="rId5" Target="../media/image679.png" Type="http://schemas.openxmlformats.org/officeDocument/2006/relationships/image"/><Relationship Id="rId6" Target="../media/image680.svg" Type="http://schemas.openxmlformats.org/officeDocument/2006/relationships/image"/></Relationships>
</file>

<file path=ppt/slides/_rels/slide4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1.png" Type="http://schemas.openxmlformats.org/officeDocument/2006/relationships/image"/><Relationship Id="rId3" Target="../media/image682.svg" Type="http://schemas.openxmlformats.org/officeDocument/2006/relationships/image"/><Relationship Id="rId4" Target="../media/image6.png" Type="http://schemas.openxmlformats.org/officeDocument/2006/relationships/image"/><Relationship Id="rId5" Target="../media/image683.png" Type="http://schemas.openxmlformats.org/officeDocument/2006/relationships/image"/><Relationship Id="rId6" Target="../media/image684.svg" Type="http://schemas.openxmlformats.org/officeDocument/2006/relationships/image"/></Relationships>
</file>

<file path=ppt/slides/_rels/slide4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85.png" Type="http://schemas.openxmlformats.org/officeDocument/2006/relationships/image"/><Relationship Id="rId4" Target="../media/image686.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3.jpeg" Type="http://schemas.openxmlformats.org/officeDocument/2006/relationships/image"/><Relationship Id="rId4" Target="../media/image74.jpeg" Type="http://schemas.openxmlformats.org/officeDocument/2006/relationships/image"/><Relationship Id="rId5" Target="../media/image75.jpeg" Type="http://schemas.openxmlformats.org/officeDocument/2006/relationships/image"/><Relationship Id="rId6" Target="../media/image76.jpeg" Type="http://schemas.openxmlformats.org/officeDocument/2006/relationships/image"/></Relationships>
</file>

<file path=ppt/slides/_rels/slide4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7.jpe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8.jpeg" Type="http://schemas.openxmlformats.org/officeDocument/2006/relationships/image"/><Relationship Id="rId4" Target="../media/image79.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0.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1.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1.jpeg" Type="http://schemas.openxmlformats.org/officeDocument/2006/relationships/image"/><Relationship Id="rId4" Target="../media/image82.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5.jpeg" Type="http://schemas.openxmlformats.org/officeDocument/2006/relationships/image"/><Relationship Id="rId4" Target="../media/image86.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5.jpeg" Type="http://schemas.openxmlformats.org/officeDocument/2006/relationships/image"/><Relationship Id="rId4" Target="../media/image87.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jpeg" Type="http://schemas.openxmlformats.org/officeDocument/2006/relationships/image"/><Relationship Id="rId3" Target="../media/image6.png" Type="http://schemas.openxmlformats.org/officeDocument/2006/relationships/image"/><Relationship Id="rId4" Target="../media/image87.jpe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5.jpeg" Type="http://schemas.openxmlformats.org/officeDocument/2006/relationships/image"/><Relationship Id="rId4" Target="../media/image89.png" Type="http://schemas.openxmlformats.org/officeDocument/2006/relationships/image"/><Relationship Id="rId5" Target="../media/image90.png" Type="http://schemas.openxmlformats.org/officeDocument/2006/relationships/image"/><Relationship Id="rId6" Target="../media/image91.png" Type="http://schemas.openxmlformats.org/officeDocument/2006/relationships/image"/><Relationship Id="rId7" Target="../media/image92.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3.jpe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4.jpeg" Type="http://schemas.openxmlformats.org/officeDocument/2006/relationships/image"/><Relationship Id="rId4" Target="../media/image9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6.jpeg" Type="http://schemas.openxmlformats.org/officeDocument/2006/relationships/image"/><Relationship Id="rId4" Target="../media/image97.jpe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8.png" Type="http://schemas.openxmlformats.org/officeDocument/2006/relationships/image"/><Relationship Id="rId4" Target="../media/image99.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2.png" Type="http://schemas.openxmlformats.org/officeDocument/2006/relationships/image"/><Relationship Id="rId4" Target="../media/image103.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4.jpeg" Type="http://schemas.openxmlformats.org/officeDocument/2006/relationships/image"/><Relationship Id="rId4" Target="../media/image105.png" Type="http://schemas.openxmlformats.org/officeDocument/2006/relationships/image"/><Relationship Id="rId5" Target="../media/image106.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3.jpe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9.jpeg" Type="http://schemas.openxmlformats.org/officeDocument/2006/relationships/image"/><Relationship Id="rId4" Target="../media/image110.jpeg" Type="http://schemas.openxmlformats.org/officeDocument/2006/relationships/image"/><Relationship Id="rId5" Target="../media/image111.jpe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2.jpeg" Type="http://schemas.openxmlformats.org/officeDocument/2006/relationships/image"/><Relationship Id="rId4" Target="../media/image113.jpe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1.png" Type="http://schemas.openxmlformats.org/officeDocument/2006/relationships/image"/><Relationship Id="rId11" Target="../media/image122.svg" Type="http://schemas.openxmlformats.org/officeDocument/2006/relationships/image"/><Relationship Id="rId12" Target="../media/image123.png" Type="http://schemas.openxmlformats.org/officeDocument/2006/relationships/image"/><Relationship Id="rId13" Target="../media/image124.svg" Type="http://schemas.openxmlformats.org/officeDocument/2006/relationships/image"/><Relationship Id="rId14" Target="../media/image125.png" Type="http://schemas.openxmlformats.org/officeDocument/2006/relationships/image"/><Relationship Id="rId15" Target="../media/image126.svg" Type="http://schemas.openxmlformats.org/officeDocument/2006/relationships/image"/><Relationship Id="rId2" Target="../media/image6.png" Type="http://schemas.openxmlformats.org/officeDocument/2006/relationships/image"/><Relationship Id="rId3" Target="../media/image114.png" Type="http://schemas.openxmlformats.org/officeDocument/2006/relationships/image"/><Relationship Id="rId4" Target="../media/image115.svg" Type="http://schemas.openxmlformats.org/officeDocument/2006/relationships/image"/><Relationship Id="rId5" Target="../media/image116.jpeg" Type="http://schemas.openxmlformats.org/officeDocument/2006/relationships/image"/><Relationship Id="rId6" Target="../media/image117.png" Type="http://schemas.openxmlformats.org/officeDocument/2006/relationships/image"/><Relationship Id="rId7" Target="../media/image118.svg" Type="http://schemas.openxmlformats.org/officeDocument/2006/relationships/image"/><Relationship Id="rId8" Target="../media/image119.png" Type="http://schemas.openxmlformats.org/officeDocument/2006/relationships/image"/><Relationship Id="rId9" Target="../media/image120.sv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4.png" Type="http://schemas.openxmlformats.org/officeDocument/2006/relationships/image"/><Relationship Id="rId4" Target="../media/image127.svg" Type="http://schemas.openxmlformats.org/officeDocument/2006/relationships/image"/><Relationship Id="rId5" Target="../media/image116.jpe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8.png" Type="http://schemas.openxmlformats.org/officeDocument/2006/relationships/image"/><Relationship Id="rId4" Target="../media/image1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51869" y="6988092"/>
            <a:ext cx="6888690" cy="2083832"/>
            <a:chOff x="0" y="0"/>
            <a:chExt cx="6888683" cy="2083841"/>
          </a:xfrm>
        </p:grpSpPr>
        <p:sp>
          <p:nvSpPr>
            <p:cNvPr name="Freeform 3" id="3"/>
            <p:cNvSpPr/>
            <p:nvPr/>
          </p:nvSpPr>
          <p:spPr>
            <a:xfrm flipH="false" flipV="false" rot="0">
              <a:off x="0" y="0"/>
              <a:ext cx="6888735" cy="2084070"/>
            </a:xfrm>
            <a:custGeom>
              <a:avLst/>
              <a:gdLst/>
              <a:ahLst/>
              <a:cxnLst/>
              <a:rect r="r" b="b" t="t" l="l"/>
              <a:pathLst>
                <a:path h="2084070" w="6888735">
                  <a:moveTo>
                    <a:pt x="1337818" y="0"/>
                  </a:moveTo>
                  <a:lnTo>
                    <a:pt x="5550789" y="0"/>
                  </a:lnTo>
                  <a:cubicBezTo>
                    <a:pt x="5935980" y="0"/>
                    <a:pt x="6167120" y="0"/>
                    <a:pt x="6321171" y="57404"/>
                  </a:cubicBezTo>
                  <a:cubicBezTo>
                    <a:pt x="6558280" y="143637"/>
                    <a:pt x="6744970" y="330454"/>
                    <a:pt x="6831330" y="567563"/>
                  </a:cubicBezTo>
                  <a:cubicBezTo>
                    <a:pt x="6874383" y="663067"/>
                    <a:pt x="6888735" y="891159"/>
                    <a:pt x="6888735" y="1042035"/>
                  </a:cubicBezTo>
                  <a:cubicBezTo>
                    <a:pt x="6888735" y="1192911"/>
                    <a:pt x="6874383" y="1420876"/>
                    <a:pt x="6831330" y="1516507"/>
                  </a:cubicBezTo>
                  <a:cubicBezTo>
                    <a:pt x="6745098" y="1753616"/>
                    <a:pt x="6558280" y="1940306"/>
                    <a:pt x="6321172" y="2026666"/>
                  </a:cubicBezTo>
                  <a:cubicBezTo>
                    <a:pt x="6167120" y="2084070"/>
                    <a:pt x="5935981" y="2084070"/>
                    <a:pt x="5550789" y="2084070"/>
                  </a:cubicBezTo>
                  <a:lnTo>
                    <a:pt x="1337818" y="2084070"/>
                  </a:lnTo>
                  <a:cubicBezTo>
                    <a:pt x="952627" y="2084070"/>
                    <a:pt x="721487" y="2084070"/>
                    <a:pt x="567436" y="2026666"/>
                  </a:cubicBezTo>
                  <a:cubicBezTo>
                    <a:pt x="330327" y="1940433"/>
                    <a:pt x="143637" y="1753616"/>
                    <a:pt x="57277" y="1516507"/>
                  </a:cubicBezTo>
                  <a:cubicBezTo>
                    <a:pt x="14351" y="1420749"/>
                    <a:pt x="0" y="1192657"/>
                    <a:pt x="0" y="1041908"/>
                  </a:cubicBezTo>
                  <a:cubicBezTo>
                    <a:pt x="0" y="891159"/>
                    <a:pt x="14351" y="663067"/>
                    <a:pt x="57404" y="567436"/>
                  </a:cubicBezTo>
                  <a:cubicBezTo>
                    <a:pt x="143637" y="330327"/>
                    <a:pt x="330454" y="143637"/>
                    <a:pt x="567563" y="57277"/>
                  </a:cubicBezTo>
                  <a:cubicBezTo>
                    <a:pt x="721614" y="0"/>
                    <a:pt x="952627" y="0"/>
                    <a:pt x="1337818" y="0"/>
                  </a:cubicBezTo>
                  <a:close/>
                </a:path>
              </a:pathLst>
            </a:custGeom>
            <a:solidFill>
              <a:srgbClr val="50ABF1"/>
            </a:solidFill>
          </p:spPr>
        </p:sp>
      </p:grpSp>
      <p:grpSp>
        <p:nvGrpSpPr>
          <p:cNvPr name="Group 4" id="4"/>
          <p:cNvGrpSpPr>
            <a:grpSpLocks noChangeAspect="true"/>
          </p:cNvGrpSpPr>
          <p:nvPr/>
        </p:nvGrpSpPr>
        <p:grpSpPr>
          <a:xfrm rot="0">
            <a:off x="670560" y="5524462"/>
            <a:ext cx="4068061" cy="20317"/>
            <a:chOff x="0" y="0"/>
            <a:chExt cx="4068064" cy="20320"/>
          </a:xfrm>
        </p:grpSpPr>
        <p:sp>
          <p:nvSpPr>
            <p:cNvPr name="Freeform 5" id="5"/>
            <p:cNvSpPr/>
            <p:nvPr/>
          </p:nvSpPr>
          <p:spPr>
            <a:xfrm flipH="false" flipV="false" rot="0">
              <a:off x="0" y="0"/>
              <a:ext cx="4068064" cy="20320"/>
            </a:xfrm>
            <a:custGeom>
              <a:avLst/>
              <a:gdLst/>
              <a:ahLst/>
              <a:cxnLst/>
              <a:rect r="r" b="b" t="t" l="l"/>
              <a:pathLst>
                <a:path h="20320" w="4068064">
                  <a:moveTo>
                    <a:pt x="0" y="0"/>
                  </a:moveTo>
                  <a:lnTo>
                    <a:pt x="4068064" y="0"/>
                  </a:lnTo>
                  <a:lnTo>
                    <a:pt x="4068064" y="20320"/>
                  </a:lnTo>
                  <a:lnTo>
                    <a:pt x="0" y="20320"/>
                  </a:lnTo>
                  <a:close/>
                </a:path>
              </a:pathLst>
            </a:custGeom>
            <a:solidFill>
              <a:srgbClr val="00A2FF"/>
            </a:solidFill>
          </p:spPr>
        </p:sp>
      </p:grpSp>
      <p:sp>
        <p:nvSpPr>
          <p:cNvPr name="Freeform 6" id="6"/>
          <p:cNvSpPr/>
          <p:nvPr/>
        </p:nvSpPr>
        <p:spPr>
          <a:xfrm flipH="false" flipV="false" rot="0">
            <a:off x="1180081" y="7814672"/>
            <a:ext cx="662635" cy="662635"/>
          </a:xfrm>
          <a:custGeom>
            <a:avLst/>
            <a:gdLst/>
            <a:ahLst/>
            <a:cxnLst/>
            <a:rect r="r" b="b" t="t" l="l"/>
            <a:pathLst>
              <a:path h="662635" w="662635">
                <a:moveTo>
                  <a:pt x="0" y="0"/>
                </a:moveTo>
                <a:lnTo>
                  <a:pt x="662635" y="0"/>
                </a:lnTo>
                <a:lnTo>
                  <a:pt x="662635" y="662635"/>
                </a:lnTo>
                <a:lnTo>
                  <a:pt x="0" y="662635"/>
                </a:lnTo>
                <a:lnTo>
                  <a:pt x="0" y="0"/>
                </a:lnTo>
                <a:close/>
              </a:path>
            </a:pathLst>
          </a:custGeom>
          <a:blipFill>
            <a:blip r:embed="rId2"/>
            <a:stretch>
              <a:fillRect l="0" t="0" r="0" b="0"/>
            </a:stretch>
          </a:blipFill>
        </p:spPr>
      </p:sp>
      <p:grpSp>
        <p:nvGrpSpPr>
          <p:cNvPr name="Group 7" id="7"/>
          <p:cNvGrpSpPr>
            <a:grpSpLocks noChangeAspect="true"/>
          </p:cNvGrpSpPr>
          <p:nvPr/>
        </p:nvGrpSpPr>
        <p:grpSpPr>
          <a:xfrm rot="0">
            <a:off x="5438689" y="7231590"/>
            <a:ext cx="1607906" cy="1597076"/>
            <a:chOff x="0" y="0"/>
            <a:chExt cx="2143874" cy="2129434"/>
          </a:xfrm>
        </p:grpSpPr>
        <p:sp>
          <p:nvSpPr>
            <p:cNvPr name="Freeform 8" id="8"/>
            <p:cNvSpPr/>
            <p:nvPr/>
          </p:nvSpPr>
          <p:spPr>
            <a:xfrm flipH="false" flipV="false" rot="0">
              <a:off x="-104648" y="0"/>
              <a:ext cx="2353056" cy="2129409"/>
            </a:xfrm>
            <a:custGeom>
              <a:avLst/>
              <a:gdLst/>
              <a:ahLst/>
              <a:cxnLst/>
              <a:rect r="r" b="b" t="t" l="l"/>
              <a:pathLst>
                <a:path h="2129409" w="2353056">
                  <a:moveTo>
                    <a:pt x="1000633" y="0"/>
                  </a:moveTo>
                  <a:cubicBezTo>
                    <a:pt x="787527" y="35306"/>
                    <a:pt x="583057" y="135128"/>
                    <a:pt x="418592" y="299466"/>
                  </a:cubicBezTo>
                  <a:cubicBezTo>
                    <a:pt x="0" y="718058"/>
                    <a:pt x="0" y="1396746"/>
                    <a:pt x="418592" y="1815465"/>
                  </a:cubicBezTo>
                  <a:cubicBezTo>
                    <a:pt x="627888" y="2024761"/>
                    <a:pt x="902208" y="2129409"/>
                    <a:pt x="1176528" y="2129409"/>
                  </a:cubicBezTo>
                  <a:cubicBezTo>
                    <a:pt x="1450848" y="2129409"/>
                    <a:pt x="1725168" y="2024761"/>
                    <a:pt x="1934464" y="1815465"/>
                  </a:cubicBezTo>
                  <a:cubicBezTo>
                    <a:pt x="2353056" y="1396873"/>
                    <a:pt x="2353056" y="718185"/>
                    <a:pt x="1934464" y="299466"/>
                  </a:cubicBezTo>
                  <a:cubicBezTo>
                    <a:pt x="1770126" y="135128"/>
                    <a:pt x="1565656" y="35306"/>
                    <a:pt x="1352550" y="0"/>
                  </a:cubicBezTo>
                  <a:close/>
                </a:path>
              </a:pathLst>
            </a:custGeom>
            <a:blipFill>
              <a:blip r:embed="rId3"/>
              <a:stretch>
                <a:fillRect l="-10170" t="0" r="-7042" b="-57335"/>
              </a:stretch>
            </a:blipFill>
          </p:spPr>
        </p:sp>
      </p:grpSp>
      <p:sp>
        <p:nvSpPr>
          <p:cNvPr name="Freeform 9" id="9"/>
          <p:cNvSpPr/>
          <p:nvPr/>
        </p:nvSpPr>
        <p:spPr>
          <a:xfrm flipH="false" flipV="false" rot="0">
            <a:off x="1296286" y="8468354"/>
            <a:ext cx="430235" cy="430235"/>
          </a:xfrm>
          <a:custGeom>
            <a:avLst/>
            <a:gdLst/>
            <a:ahLst/>
            <a:cxnLst/>
            <a:rect r="r" b="b" t="t" l="l"/>
            <a:pathLst>
              <a:path h="430235" w="430235">
                <a:moveTo>
                  <a:pt x="0" y="0"/>
                </a:moveTo>
                <a:lnTo>
                  <a:pt x="430235" y="0"/>
                </a:lnTo>
                <a:lnTo>
                  <a:pt x="430235" y="430234"/>
                </a:lnTo>
                <a:lnTo>
                  <a:pt x="0" y="430234"/>
                </a:lnTo>
                <a:lnTo>
                  <a:pt x="0" y="0"/>
                </a:lnTo>
                <a:close/>
              </a:path>
            </a:pathLst>
          </a:custGeom>
          <a:blipFill>
            <a:blip r:embed="rId4"/>
            <a:stretch>
              <a:fillRect l="0" t="0" r="0" b="0"/>
            </a:stretch>
          </a:blipFill>
        </p:spPr>
      </p:sp>
      <p:sp>
        <p:nvSpPr>
          <p:cNvPr name="TextBox 10" id="10"/>
          <p:cNvSpPr txBox="true"/>
          <p:nvPr/>
        </p:nvSpPr>
        <p:spPr>
          <a:xfrm rot="0">
            <a:off x="665102" y="7602207"/>
            <a:ext cx="2001641" cy="331651"/>
          </a:xfrm>
          <a:prstGeom prst="rect">
            <a:avLst/>
          </a:prstGeom>
        </p:spPr>
        <p:txBody>
          <a:bodyPr anchor="t" rtlCol="false" tIns="0" lIns="0" bIns="0" rIns="0">
            <a:spAutoFit/>
          </a:bodyPr>
          <a:lstStyle/>
          <a:p>
            <a:pPr algn="l">
              <a:lnSpc>
                <a:spcPts val="2788"/>
              </a:lnSpc>
            </a:pPr>
            <a:r>
              <a:rPr lang="en-US" b="true" sz="1992" spc="-5">
                <a:solidFill>
                  <a:srgbClr val="000000"/>
                </a:solidFill>
                <a:latin typeface="IBM Plex Sans Bold"/>
                <a:ea typeface="IBM Plex Sans Bold"/>
                <a:cs typeface="IBM Plex Sans Bold"/>
                <a:sym typeface="IBM Plex Sans Bold"/>
              </a:rPr>
              <a:t>Elshad Karimov </a:t>
            </a:r>
          </a:p>
        </p:txBody>
      </p:sp>
      <p:sp>
        <p:nvSpPr>
          <p:cNvPr name="TextBox 11" id="11"/>
          <p:cNvSpPr txBox="true"/>
          <p:nvPr/>
        </p:nvSpPr>
        <p:spPr>
          <a:xfrm rot="0">
            <a:off x="670560" y="3709283"/>
            <a:ext cx="11075089" cy="1981895"/>
          </a:xfrm>
          <a:prstGeom prst="rect">
            <a:avLst/>
          </a:prstGeom>
        </p:spPr>
        <p:txBody>
          <a:bodyPr anchor="t" rtlCol="false" tIns="0" lIns="0" bIns="0" rIns="0">
            <a:spAutoFit/>
          </a:bodyPr>
          <a:lstStyle/>
          <a:p>
            <a:pPr algn="l">
              <a:lnSpc>
                <a:spcPts val="6299"/>
              </a:lnSpc>
            </a:pPr>
            <a:r>
              <a:rPr lang="en-US" b="true" sz="4500" spc="-13">
                <a:solidFill>
                  <a:srgbClr val="000000"/>
                </a:solidFill>
                <a:latin typeface="IBM Plex Sans Bold"/>
                <a:ea typeface="IBM Plex Sans Bold"/>
                <a:cs typeface="IBM Plex Sans Bold"/>
                <a:sym typeface="IBM Plex Sans Bold"/>
              </a:rPr>
              <a:t>Data Structures and Algorithms in Python</a:t>
            </a:r>
          </a:p>
          <a:p>
            <a:pPr algn="l">
              <a:lnSpc>
                <a:spcPts val="4480"/>
              </a:lnSpc>
            </a:pPr>
            <a:r>
              <a:rPr lang="en-US" b="true" sz="3200" spc="-9">
                <a:solidFill>
                  <a:srgbClr val="00A2FF"/>
                </a:solidFill>
                <a:latin typeface="IBM Plex Sans Bold"/>
                <a:ea typeface="IBM Plex Sans Bold"/>
                <a:cs typeface="IBM Plex Sans Bold"/>
                <a:sym typeface="IBM Plex Sans Bold"/>
                <a:hlinkClick r:id="rId5" tooltip="http://www.appmillers.com"/>
              </a:rPr>
              <a:t>www.appmillers.com</a:t>
            </a:r>
          </a:p>
        </p:txBody>
      </p:sp>
      <p:sp>
        <p:nvSpPr>
          <p:cNvPr name="TextBox 12" id="12"/>
          <p:cNvSpPr txBox="true"/>
          <p:nvPr/>
        </p:nvSpPr>
        <p:spPr>
          <a:xfrm rot="0">
            <a:off x="1994287" y="7848791"/>
            <a:ext cx="3022816" cy="502587"/>
          </a:xfrm>
          <a:prstGeom prst="rect">
            <a:avLst/>
          </a:prstGeom>
        </p:spPr>
        <p:txBody>
          <a:bodyPr anchor="t" rtlCol="false" tIns="0" lIns="0" bIns="0" rIns="0">
            <a:spAutoFit/>
          </a:bodyPr>
          <a:lstStyle/>
          <a:p>
            <a:pPr algn="l">
              <a:lnSpc>
                <a:spcPts val="4232"/>
              </a:lnSpc>
            </a:pPr>
            <a:r>
              <a:rPr lang="en-US" b="true" sz="2600">
                <a:solidFill>
                  <a:srgbClr val="FFFFFF"/>
                </a:solidFill>
                <a:latin typeface="Montserrat 1 Medium"/>
                <a:ea typeface="Montserrat 1 Medium"/>
                <a:cs typeface="Montserrat 1 Medium"/>
                <a:sym typeface="Montserrat 1 Medium"/>
              </a:rPr>
              <a:t>@karimov_elshad</a:t>
            </a:r>
          </a:p>
        </p:txBody>
      </p:sp>
      <p:sp>
        <p:nvSpPr>
          <p:cNvPr name="TextBox 13" id="13"/>
          <p:cNvSpPr txBox="true"/>
          <p:nvPr/>
        </p:nvSpPr>
        <p:spPr>
          <a:xfrm rot="0">
            <a:off x="2044332" y="8386267"/>
            <a:ext cx="3067945" cy="502587"/>
          </a:xfrm>
          <a:prstGeom prst="rect">
            <a:avLst/>
          </a:prstGeom>
        </p:spPr>
        <p:txBody>
          <a:bodyPr anchor="t" rtlCol="false" tIns="0" lIns="0" bIns="0" rIns="0">
            <a:spAutoFit/>
          </a:bodyPr>
          <a:lstStyle/>
          <a:p>
            <a:pPr algn="l">
              <a:lnSpc>
                <a:spcPts val="4232"/>
              </a:lnSpc>
            </a:pPr>
            <a:r>
              <a:rPr lang="en-US" b="true" sz="2600">
                <a:solidFill>
                  <a:srgbClr val="FFFFFF"/>
                </a:solidFill>
                <a:latin typeface="Montserrat 1 Medium"/>
                <a:ea typeface="Montserrat 1 Medium"/>
                <a:cs typeface="Montserrat 1 Medium"/>
                <a:sym typeface="Montserrat 1 Medium"/>
              </a:rPr>
              <a:t>in/elshad-karimov</a:t>
            </a:r>
          </a:p>
        </p:txBody>
      </p:sp>
      <p:sp>
        <p:nvSpPr>
          <p:cNvPr name="TextBox 14" id="14"/>
          <p:cNvSpPr txBox="true"/>
          <p:nvPr/>
        </p:nvSpPr>
        <p:spPr>
          <a:xfrm rot="0">
            <a:off x="1119702" y="7246734"/>
            <a:ext cx="3687851" cy="617487"/>
          </a:xfrm>
          <a:prstGeom prst="rect">
            <a:avLst/>
          </a:prstGeom>
        </p:spPr>
        <p:txBody>
          <a:bodyPr anchor="t" rtlCol="false" tIns="0" lIns="0" bIns="0" rIns="0">
            <a:spAutoFit/>
          </a:bodyPr>
          <a:lstStyle/>
          <a:p>
            <a:pPr algn="l">
              <a:lnSpc>
                <a:spcPts val="5040"/>
              </a:lnSpc>
            </a:pPr>
            <a:r>
              <a:rPr lang="en-US" b="true" sz="3600">
                <a:solidFill>
                  <a:srgbClr val="1B4552"/>
                </a:solidFill>
                <a:latin typeface="Montserrat 1 Medium"/>
                <a:ea typeface="Montserrat 1 Medium"/>
                <a:cs typeface="Montserrat 1 Medium"/>
                <a:sym typeface="Montserrat 1 Medium"/>
              </a:rPr>
              <a:t>Elshad Karimov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4368803" y="2995270"/>
            <a:ext cx="3583038" cy="4223709"/>
            <a:chOff x="0" y="0"/>
            <a:chExt cx="3583038" cy="4223702"/>
          </a:xfrm>
        </p:grpSpPr>
        <p:sp>
          <p:nvSpPr>
            <p:cNvPr name="Freeform 6" id="6"/>
            <p:cNvSpPr/>
            <p:nvPr/>
          </p:nvSpPr>
          <p:spPr>
            <a:xfrm flipH="false" flipV="false" rot="0">
              <a:off x="63500" y="63500"/>
              <a:ext cx="3456051" cy="887476"/>
            </a:xfrm>
            <a:custGeom>
              <a:avLst/>
              <a:gdLst/>
              <a:ahLst/>
              <a:cxnLst/>
              <a:rect r="r" b="b" t="t" l="l"/>
              <a:pathLst>
                <a:path h="887476" w="3456051">
                  <a:moveTo>
                    <a:pt x="377825" y="0"/>
                  </a:moveTo>
                  <a:lnTo>
                    <a:pt x="3078226" y="0"/>
                  </a:lnTo>
                  <a:cubicBezTo>
                    <a:pt x="3189097" y="0"/>
                    <a:pt x="3255645" y="0"/>
                    <a:pt x="3299968" y="18542"/>
                  </a:cubicBezTo>
                  <a:cubicBezTo>
                    <a:pt x="3363849" y="41783"/>
                    <a:pt x="3414268" y="92202"/>
                    <a:pt x="3437509" y="156083"/>
                  </a:cubicBezTo>
                  <a:cubicBezTo>
                    <a:pt x="3456051" y="200406"/>
                    <a:pt x="3456051" y="266954"/>
                    <a:pt x="3456051" y="377825"/>
                  </a:cubicBezTo>
                  <a:lnTo>
                    <a:pt x="3456051" y="509651"/>
                  </a:lnTo>
                  <a:cubicBezTo>
                    <a:pt x="3456051" y="620522"/>
                    <a:pt x="3456051" y="687070"/>
                    <a:pt x="3437509" y="731393"/>
                  </a:cubicBezTo>
                  <a:cubicBezTo>
                    <a:pt x="3414268" y="795274"/>
                    <a:pt x="3363849" y="845693"/>
                    <a:pt x="3299968" y="868934"/>
                  </a:cubicBezTo>
                  <a:cubicBezTo>
                    <a:pt x="3255645" y="887476"/>
                    <a:pt x="3189097" y="887476"/>
                    <a:pt x="3078226" y="887476"/>
                  </a:cubicBezTo>
                  <a:lnTo>
                    <a:pt x="377825" y="887476"/>
                  </a:lnTo>
                  <a:cubicBezTo>
                    <a:pt x="266954" y="887476"/>
                    <a:pt x="200406" y="887476"/>
                    <a:pt x="156083" y="868934"/>
                  </a:cubicBezTo>
                  <a:cubicBezTo>
                    <a:pt x="92202" y="845693"/>
                    <a:pt x="41783" y="795274"/>
                    <a:pt x="18542" y="731393"/>
                  </a:cubicBezTo>
                  <a:cubicBezTo>
                    <a:pt x="0" y="687070"/>
                    <a:pt x="0" y="620522"/>
                    <a:pt x="0" y="509651"/>
                  </a:cubicBezTo>
                  <a:lnTo>
                    <a:pt x="0" y="377825"/>
                  </a:lnTo>
                  <a:cubicBezTo>
                    <a:pt x="0" y="266954"/>
                    <a:pt x="0" y="200406"/>
                    <a:pt x="18542" y="156083"/>
                  </a:cubicBezTo>
                  <a:cubicBezTo>
                    <a:pt x="41783" y="92202"/>
                    <a:pt x="92202" y="41783"/>
                    <a:pt x="156083" y="18542"/>
                  </a:cubicBezTo>
                  <a:cubicBezTo>
                    <a:pt x="200406" y="0"/>
                    <a:pt x="266954" y="0"/>
                    <a:pt x="377825" y="0"/>
                  </a:cubicBezTo>
                  <a:close/>
                </a:path>
              </a:pathLst>
            </a:custGeom>
            <a:solidFill>
              <a:srgbClr val="00CBFD"/>
            </a:solidFill>
          </p:spPr>
        </p:sp>
        <p:sp>
          <p:nvSpPr>
            <p:cNvPr name="Freeform 7" id="7"/>
            <p:cNvSpPr/>
            <p:nvPr/>
          </p:nvSpPr>
          <p:spPr>
            <a:xfrm flipH="false" flipV="false" rot="0">
              <a:off x="63500" y="1562989"/>
              <a:ext cx="3456051" cy="992505"/>
            </a:xfrm>
            <a:custGeom>
              <a:avLst/>
              <a:gdLst/>
              <a:ahLst/>
              <a:cxnLst/>
              <a:rect r="r" b="b" t="t" l="l"/>
              <a:pathLst>
                <a:path h="992505" w="3456051">
                  <a:moveTo>
                    <a:pt x="377825" y="0"/>
                  </a:moveTo>
                  <a:lnTo>
                    <a:pt x="3078226" y="0"/>
                  </a:lnTo>
                  <a:cubicBezTo>
                    <a:pt x="3189097" y="0"/>
                    <a:pt x="3255645" y="0"/>
                    <a:pt x="3299968" y="18542"/>
                  </a:cubicBezTo>
                  <a:cubicBezTo>
                    <a:pt x="3363849" y="41783"/>
                    <a:pt x="3414268" y="92202"/>
                    <a:pt x="3437509" y="156083"/>
                  </a:cubicBezTo>
                  <a:cubicBezTo>
                    <a:pt x="3456051" y="200406"/>
                    <a:pt x="3456051" y="266954"/>
                    <a:pt x="3456051" y="377825"/>
                  </a:cubicBezTo>
                  <a:lnTo>
                    <a:pt x="3456051" y="614680"/>
                  </a:lnTo>
                  <a:cubicBezTo>
                    <a:pt x="3456051" y="725551"/>
                    <a:pt x="3456051" y="792099"/>
                    <a:pt x="3437509" y="836422"/>
                  </a:cubicBezTo>
                  <a:cubicBezTo>
                    <a:pt x="3414268" y="900303"/>
                    <a:pt x="3363849" y="950722"/>
                    <a:pt x="3299968" y="973963"/>
                  </a:cubicBezTo>
                  <a:cubicBezTo>
                    <a:pt x="3255645" y="992505"/>
                    <a:pt x="3189097" y="992505"/>
                    <a:pt x="3078226" y="992505"/>
                  </a:cubicBezTo>
                  <a:lnTo>
                    <a:pt x="377825" y="992505"/>
                  </a:lnTo>
                  <a:cubicBezTo>
                    <a:pt x="266954" y="992505"/>
                    <a:pt x="200406" y="992505"/>
                    <a:pt x="156083" y="973963"/>
                  </a:cubicBezTo>
                  <a:cubicBezTo>
                    <a:pt x="92202" y="950722"/>
                    <a:pt x="41783" y="900303"/>
                    <a:pt x="18542" y="836422"/>
                  </a:cubicBezTo>
                  <a:cubicBezTo>
                    <a:pt x="0" y="792226"/>
                    <a:pt x="0" y="725678"/>
                    <a:pt x="0" y="614807"/>
                  </a:cubicBezTo>
                  <a:lnTo>
                    <a:pt x="0" y="377825"/>
                  </a:lnTo>
                  <a:cubicBezTo>
                    <a:pt x="0" y="266954"/>
                    <a:pt x="0" y="200406"/>
                    <a:pt x="18542" y="156083"/>
                  </a:cubicBezTo>
                  <a:cubicBezTo>
                    <a:pt x="41783" y="92202"/>
                    <a:pt x="92202" y="41783"/>
                    <a:pt x="156083" y="18542"/>
                  </a:cubicBezTo>
                  <a:cubicBezTo>
                    <a:pt x="200406" y="0"/>
                    <a:pt x="266954" y="0"/>
                    <a:pt x="377825" y="0"/>
                  </a:cubicBezTo>
                  <a:close/>
                </a:path>
              </a:pathLst>
            </a:custGeom>
            <a:solidFill>
              <a:srgbClr val="00CAFC"/>
            </a:solidFill>
          </p:spPr>
        </p:sp>
        <p:sp>
          <p:nvSpPr>
            <p:cNvPr name="Freeform 8" id="8"/>
            <p:cNvSpPr/>
            <p:nvPr/>
          </p:nvSpPr>
          <p:spPr>
            <a:xfrm flipH="false" flipV="false" rot="0">
              <a:off x="63500" y="3167634"/>
              <a:ext cx="3456051" cy="992504"/>
            </a:xfrm>
            <a:custGeom>
              <a:avLst/>
              <a:gdLst/>
              <a:ahLst/>
              <a:cxnLst/>
              <a:rect r="r" b="b" t="t" l="l"/>
              <a:pathLst>
                <a:path h="992504" w="3456051">
                  <a:moveTo>
                    <a:pt x="377825" y="0"/>
                  </a:moveTo>
                  <a:lnTo>
                    <a:pt x="3078226" y="0"/>
                  </a:lnTo>
                  <a:cubicBezTo>
                    <a:pt x="3189097" y="0"/>
                    <a:pt x="3255645" y="0"/>
                    <a:pt x="3299968" y="18542"/>
                  </a:cubicBezTo>
                  <a:cubicBezTo>
                    <a:pt x="3363849" y="41783"/>
                    <a:pt x="3414268" y="92202"/>
                    <a:pt x="3437509" y="156083"/>
                  </a:cubicBezTo>
                  <a:cubicBezTo>
                    <a:pt x="3456051" y="200406"/>
                    <a:pt x="3456051" y="266954"/>
                    <a:pt x="3456051" y="377825"/>
                  </a:cubicBezTo>
                  <a:lnTo>
                    <a:pt x="3456051" y="614680"/>
                  </a:lnTo>
                  <a:cubicBezTo>
                    <a:pt x="3456051" y="725551"/>
                    <a:pt x="3456051" y="792099"/>
                    <a:pt x="3437509" y="836422"/>
                  </a:cubicBezTo>
                  <a:cubicBezTo>
                    <a:pt x="3414268" y="900303"/>
                    <a:pt x="3363849" y="950722"/>
                    <a:pt x="3299968" y="973962"/>
                  </a:cubicBezTo>
                  <a:cubicBezTo>
                    <a:pt x="3255645" y="992504"/>
                    <a:pt x="3189097" y="992504"/>
                    <a:pt x="3078226" y="992504"/>
                  </a:cubicBezTo>
                  <a:lnTo>
                    <a:pt x="377825" y="992504"/>
                  </a:lnTo>
                  <a:cubicBezTo>
                    <a:pt x="266954" y="992504"/>
                    <a:pt x="200406" y="992504"/>
                    <a:pt x="156083" y="973962"/>
                  </a:cubicBezTo>
                  <a:cubicBezTo>
                    <a:pt x="92202" y="950722"/>
                    <a:pt x="41783" y="900303"/>
                    <a:pt x="18542" y="836422"/>
                  </a:cubicBezTo>
                  <a:cubicBezTo>
                    <a:pt x="0" y="792099"/>
                    <a:pt x="0" y="725551"/>
                    <a:pt x="0" y="614680"/>
                  </a:cubicBezTo>
                  <a:lnTo>
                    <a:pt x="0" y="377825"/>
                  </a:lnTo>
                  <a:cubicBezTo>
                    <a:pt x="0" y="266954"/>
                    <a:pt x="0" y="200406"/>
                    <a:pt x="18542" y="156083"/>
                  </a:cubicBezTo>
                  <a:cubicBezTo>
                    <a:pt x="41783" y="92202"/>
                    <a:pt x="92202" y="41783"/>
                    <a:pt x="156083" y="18542"/>
                  </a:cubicBezTo>
                  <a:cubicBezTo>
                    <a:pt x="200406" y="0"/>
                    <a:pt x="266954" y="0"/>
                    <a:pt x="377825" y="0"/>
                  </a:cubicBezTo>
                  <a:close/>
                </a:path>
              </a:pathLst>
            </a:custGeom>
            <a:solidFill>
              <a:srgbClr val="00CCFC"/>
            </a:solidFill>
          </p:spPr>
        </p:sp>
        <p:sp>
          <p:nvSpPr>
            <p:cNvPr name="Freeform 9" id="9"/>
            <p:cNvSpPr/>
            <p:nvPr/>
          </p:nvSpPr>
          <p:spPr>
            <a:xfrm flipH="false" flipV="false" rot="0">
              <a:off x="1753362" y="984631"/>
              <a:ext cx="76200" cy="354457"/>
            </a:xfrm>
            <a:custGeom>
              <a:avLst/>
              <a:gdLst/>
              <a:ahLst/>
              <a:cxnLst/>
              <a:rect r="r" b="b" t="t" l="l"/>
              <a:pathLst>
                <a:path h="354457" w="76200">
                  <a:moveTo>
                    <a:pt x="76200" y="0"/>
                  </a:moveTo>
                  <a:lnTo>
                    <a:pt x="76200" y="316357"/>
                  </a:lnTo>
                  <a:lnTo>
                    <a:pt x="38100" y="316357"/>
                  </a:lnTo>
                  <a:lnTo>
                    <a:pt x="76200" y="316357"/>
                  </a:lnTo>
                  <a:lnTo>
                    <a:pt x="76200" y="354457"/>
                  </a:lnTo>
                  <a:lnTo>
                    <a:pt x="0" y="354457"/>
                  </a:lnTo>
                  <a:lnTo>
                    <a:pt x="0" y="316357"/>
                  </a:lnTo>
                  <a:lnTo>
                    <a:pt x="0" y="0"/>
                  </a:lnTo>
                  <a:close/>
                </a:path>
              </a:pathLst>
            </a:custGeom>
            <a:solidFill>
              <a:srgbClr val="000000"/>
            </a:solidFill>
          </p:spPr>
        </p:sp>
        <p:sp>
          <p:nvSpPr>
            <p:cNvPr name="Freeform 10" id="10"/>
            <p:cNvSpPr/>
            <p:nvPr/>
          </p:nvSpPr>
          <p:spPr>
            <a:xfrm flipH="false" flipV="false" rot="0">
              <a:off x="1639062" y="1224661"/>
              <a:ext cx="304800" cy="304800"/>
            </a:xfrm>
            <a:custGeom>
              <a:avLst/>
              <a:gdLst/>
              <a:ahLst/>
              <a:cxnLst/>
              <a:rect r="r" b="b" t="t" l="l"/>
              <a:pathLst>
                <a:path h="304800" w="304800">
                  <a:moveTo>
                    <a:pt x="0" y="0"/>
                  </a:moveTo>
                  <a:lnTo>
                    <a:pt x="152400" y="304800"/>
                  </a:lnTo>
                  <a:lnTo>
                    <a:pt x="304800" y="0"/>
                  </a:lnTo>
                  <a:lnTo>
                    <a:pt x="152400" y="76200"/>
                  </a:lnTo>
                  <a:close/>
                </a:path>
              </a:pathLst>
            </a:custGeom>
            <a:solidFill>
              <a:srgbClr val="000000"/>
            </a:solidFill>
          </p:spPr>
        </p:sp>
        <p:sp>
          <p:nvSpPr>
            <p:cNvPr name="Freeform 11" id="11"/>
            <p:cNvSpPr/>
            <p:nvPr/>
          </p:nvSpPr>
          <p:spPr>
            <a:xfrm flipH="false" flipV="false" rot="0">
              <a:off x="1753362" y="2589149"/>
              <a:ext cx="76200" cy="354457"/>
            </a:xfrm>
            <a:custGeom>
              <a:avLst/>
              <a:gdLst/>
              <a:ahLst/>
              <a:cxnLst/>
              <a:rect r="r" b="b" t="t" l="l"/>
              <a:pathLst>
                <a:path h="354457" w="76200">
                  <a:moveTo>
                    <a:pt x="76200" y="0"/>
                  </a:moveTo>
                  <a:lnTo>
                    <a:pt x="76200" y="316357"/>
                  </a:lnTo>
                  <a:lnTo>
                    <a:pt x="38100" y="316357"/>
                  </a:lnTo>
                  <a:lnTo>
                    <a:pt x="76200" y="316357"/>
                  </a:lnTo>
                  <a:lnTo>
                    <a:pt x="76200" y="354457"/>
                  </a:lnTo>
                  <a:lnTo>
                    <a:pt x="0" y="354457"/>
                  </a:lnTo>
                  <a:lnTo>
                    <a:pt x="0" y="316357"/>
                  </a:lnTo>
                  <a:lnTo>
                    <a:pt x="0" y="0"/>
                  </a:lnTo>
                  <a:close/>
                </a:path>
              </a:pathLst>
            </a:custGeom>
            <a:solidFill>
              <a:srgbClr val="000000"/>
            </a:solidFill>
          </p:spPr>
        </p:sp>
        <p:sp>
          <p:nvSpPr>
            <p:cNvPr name="Freeform 12" id="12"/>
            <p:cNvSpPr/>
            <p:nvPr/>
          </p:nvSpPr>
          <p:spPr>
            <a:xfrm flipH="false" flipV="false" rot="0">
              <a:off x="1639062" y="2829306"/>
              <a:ext cx="304800" cy="304800"/>
            </a:xfrm>
            <a:custGeom>
              <a:avLst/>
              <a:gdLst/>
              <a:ahLst/>
              <a:cxnLst/>
              <a:rect r="r" b="b" t="t" l="l"/>
              <a:pathLst>
                <a:path h="304800" w="304800">
                  <a:moveTo>
                    <a:pt x="0" y="0"/>
                  </a:moveTo>
                  <a:lnTo>
                    <a:pt x="152400" y="304800"/>
                  </a:lnTo>
                  <a:lnTo>
                    <a:pt x="304800" y="0"/>
                  </a:lnTo>
                  <a:lnTo>
                    <a:pt x="152400" y="76200"/>
                  </a:lnTo>
                  <a:close/>
                </a:path>
              </a:pathLst>
            </a:custGeom>
            <a:solidFill>
              <a:srgbClr val="000000"/>
            </a:solidFill>
          </p:spPr>
        </p:sp>
      </p:grpSp>
      <p:sp>
        <p:nvSpPr>
          <p:cNvPr name="TextBox 13" id="1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4" id="14"/>
          <p:cNvSpPr txBox="true"/>
          <p:nvPr/>
        </p:nvSpPr>
        <p:spPr>
          <a:xfrm rot="0">
            <a:off x="798166" y="1021175"/>
            <a:ext cx="7008505"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Algorithms in Computer Science</a:t>
            </a:r>
          </a:p>
        </p:txBody>
      </p:sp>
      <p:sp>
        <p:nvSpPr>
          <p:cNvPr name="TextBox 15" id="15"/>
          <p:cNvSpPr txBox="true"/>
          <p:nvPr/>
        </p:nvSpPr>
        <p:spPr>
          <a:xfrm rot="0">
            <a:off x="1016003" y="1756077"/>
            <a:ext cx="157782" cy="596141"/>
          </a:xfrm>
          <a:prstGeom prst="rect">
            <a:avLst/>
          </a:prstGeom>
        </p:spPr>
        <p:txBody>
          <a:bodyPr anchor="t" rtlCol="false" tIns="0" lIns="0" bIns="0" rIns="0">
            <a:spAutoFit/>
          </a:bodyPr>
          <a:lstStyle/>
          <a:p>
            <a:pPr algn="l">
              <a:lnSpc>
                <a:spcPts val="4871"/>
              </a:lnSpc>
            </a:pPr>
            <a:r>
              <a:rPr lang="en-US" b="true" sz="3479" spc="-10">
                <a:solidFill>
                  <a:srgbClr val="000000"/>
                </a:solidFill>
                <a:latin typeface="IBM Plex Sans Bold"/>
                <a:ea typeface="IBM Plex Sans Bold"/>
                <a:cs typeface="IBM Plex Sans Bold"/>
                <a:sym typeface="IBM Plex Sans Bold"/>
              </a:rPr>
              <a:t>•</a:t>
            </a:r>
          </a:p>
        </p:txBody>
      </p:sp>
      <p:sp>
        <p:nvSpPr>
          <p:cNvPr name="TextBox 16" id="16"/>
          <p:cNvSpPr txBox="true"/>
          <p:nvPr/>
        </p:nvSpPr>
        <p:spPr>
          <a:xfrm rot="0">
            <a:off x="1349378" y="1815903"/>
            <a:ext cx="8490566"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Set of rules for a computer program to accomplish a task</a:t>
            </a:r>
          </a:p>
        </p:txBody>
      </p:sp>
      <p:sp>
        <p:nvSpPr>
          <p:cNvPr name="TextBox 17" id="17"/>
          <p:cNvSpPr txBox="true"/>
          <p:nvPr/>
        </p:nvSpPr>
        <p:spPr>
          <a:xfrm rot="0">
            <a:off x="5497754" y="3364716"/>
            <a:ext cx="1350102" cy="367132"/>
          </a:xfrm>
          <a:prstGeom prst="rect">
            <a:avLst/>
          </a:prstGeom>
        </p:spPr>
        <p:txBody>
          <a:bodyPr anchor="t" rtlCol="false" tIns="0" lIns="0" bIns="0" rIns="0">
            <a:spAutoFit/>
          </a:bodyPr>
          <a:lstStyle/>
          <a:p>
            <a:pPr algn="l">
              <a:lnSpc>
                <a:spcPts val="2940"/>
              </a:lnSpc>
            </a:pPr>
            <a:r>
              <a:rPr lang="en-US" b="true" sz="2100" spc="-6">
                <a:solidFill>
                  <a:srgbClr val="FFFFFF"/>
                </a:solidFill>
                <a:latin typeface="IBM Plex Sans Bold"/>
                <a:ea typeface="IBM Plex Sans Bold"/>
                <a:cs typeface="IBM Plex Sans Bold"/>
                <a:sym typeface="IBM Plex Sans Bold"/>
              </a:rPr>
              <a:t>Input Data</a:t>
            </a:r>
          </a:p>
        </p:txBody>
      </p:sp>
      <p:sp>
        <p:nvSpPr>
          <p:cNvPr name="TextBox 18" id="18"/>
          <p:cNvSpPr txBox="true"/>
          <p:nvPr/>
        </p:nvSpPr>
        <p:spPr>
          <a:xfrm rot="0">
            <a:off x="5407866" y="4918729"/>
            <a:ext cx="1534944" cy="372818"/>
          </a:xfrm>
          <a:prstGeom prst="rect">
            <a:avLst/>
          </a:prstGeom>
        </p:spPr>
        <p:txBody>
          <a:bodyPr anchor="t" rtlCol="false" tIns="0" lIns="0" bIns="0" rIns="0">
            <a:spAutoFit/>
          </a:bodyPr>
          <a:lstStyle/>
          <a:p>
            <a:pPr algn="l">
              <a:lnSpc>
                <a:spcPts val="3079"/>
              </a:lnSpc>
            </a:pPr>
            <a:r>
              <a:rPr lang="en-US" b="true" sz="2200" spc="-6">
                <a:solidFill>
                  <a:srgbClr val="FFFFFF"/>
                </a:solidFill>
                <a:latin typeface="IBM Plex Sans Bold"/>
                <a:ea typeface="IBM Plex Sans Bold"/>
                <a:cs typeface="IBM Plex Sans Bold"/>
                <a:sym typeface="IBM Plex Sans Bold"/>
              </a:rPr>
              <a:t>Calculation</a:t>
            </a:r>
          </a:p>
        </p:txBody>
      </p:sp>
      <p:sp>
        <p:nvSpPr>
          <p:cNvPr name="TextBox 19" id="19"/>
          <p:cNvSpPr txBox="true"/>
          <p:nvPr/>
        </p:nvSpPr>
        <p:spPr>
          <a:xfrm rot="0">
            <a:off x="4730229" y="6550162"/>
            <a:ext cx="2917336" cy="317649"/>
          </a:xfrm>
          <a:prstGeom prst="rect">
            <a:avLst/>
          </a:prstGeom>
        </p:spPr>
        <p:txBody>
          <a:bodyPr anchor="t" rtlCol="false" tIns="0" lIns="0" bIns="0" rIns="0">
            <a:spAutoFit/>
          </a:bodyPr>
          <a:lstStyle/>
          <a:p>
            <a:pPr algn="l">
              <a:lnSpc>
                <a:spcPts val="2660"/>
              </a:lnSpc>
            </a:pPr>
            <a:r>
              <a:rPr lang="en-US" b="true" sz="1900" spc="-5">
                <a:solidFill>
                  <a:srgbClr val="FFFFFF"/>
                </a:solidFill>
                <a:latin typeface="IBM Plex Sans Bold"/>
                <a:ea typeface="IBM Plex Sans Bold"/>
                <a:cs typeface="IBM Plex Sans Bold"/>
                <a:sym typeface="IBM Plex Sans Bold"/>
              </a:rPr>
              <a:t>Stop when answer found</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36597" y="1981200"/>
            <a:ext cx="3343199" cy="1438856"/>
            <a:chOff x="0" y="0"/>
            <a:chExt cx="3343199" cy="1438846"/>
          </a:xfrm>
        </p:grpSpPr>
        <p:sp>
          <p:nvSpPr>
            <p:cNvPr name="Freeform 7" id="7"/>
            <p:cNvSpPr/>
            <p:nvPr/>
          </p:nvSpPr>
          <p:spPr>
            <a:xfrm flipH="false" flipV="false" rot="0">
              <a:off x="76200" y="76200"/>
              <a:ext cx="1063625" cy="428879"/>
            </a:xfrm>
            <a:custGeom>
              <a:avLst/>
              <a:gdLst/>
              <a:ahLst/>
              <a:cxnLst/>
              <a:rect r="r" b="b" t="t" l="l"/>
              <a:pathLst>
                <a:path h="428879" w="1063625">
                  <a:moveTo>
                    <a:pt x="0" y="0"/>
                  </a:moveTo>
                  <a:lnTo>
                    <a:pt x="1063625" y="0"/>
                  </a:lnTo>
                  <a:lnTo>
                    <a:pt x="1063625" y="428879"/>
                  </a:lnTo>
                  <a:lnTo>
                    <a:pt x="0" y="428879"/>
                  </a:lnTo>
                  <a:close/>
                </a:path>
              </a:pathLst>
            </a:custGeom>
            <a:solidFill>
              <a:srgbClr val="73FDEA"/>
            </a:solidFill>
          </p:spPr>
        </p:sp>
        <p:sp>
          <p:nvSpPr>
            <p:cNvPr name="Freeform 8" id="8"/>
            <p:cNvSpPr/>
            <p:nvPr/>
          </p:nvSpPr>
          <p:spPr>
            <a:xfrm flipH="false" flipV="false" rot="0">
              <a:off x="1139825" y="76200"/>
              <a:ext cx="1063625" cy="428879"/>
            </a:xfrm>
            <a:custGeom>
              <a:avLst/>
              <a:gdLst/>
              <a:ahLst/>
              <a:cxnLst/>
              <a:rect r="r" b="b" t="t" l="l"/>
              <a:pathLst>
                <a:path h="428879" w="1063625">
                  <a:moveTo>
                    <a:pt x="0" y="0"/>
                  </a:moveTo>
                  <a:lnTo>
                    <a:pt x="1063625" y="0"/>
                  </a:lnTo>
                  <a:lnTo>
                    <a:pt x="1063625" y="428879"/>
                  </a:lnTo>
                  <a:lnTo>
                    <a:pt x="0" y="428879"/>
                  </a:lnTo>
                  <a:close/>
                </a:path>
              </a:pathLst>
            </a:custGeom>
            <a:solidFill>
              <a:srgbClr val="73FDEA"/>
            </a:solidFill>
          </p:spPr>
        </p:sp>
        <p:sp>
          <p:nvSpPr>
            <p:cNvPr name="Freeform 9" id="9"/>
            <p:cNvSpPr/>
            <p:nvPr/>
          </p:nvSpPr>
          <p:spPr>
            <a:xfrm flipH="false" flipV="false" rot="0">
              <a:off x="2203450" y="76200"/>
              <a:ext cx="1063625" cy="428879"/>
            </a:xfrm>
            <a:custGeom>
              <a:avLst/>
              <a:gdLst/>
              <a:ahLst/>
              <a:cxnLst/>
              <a:rect r="r" b="b" t="t" l="l"/>
              <a:pathLst>
                <a:path h="428879" w="1063625">
                  <a:moveTo>
                    <a:pt x="0" y="0"/>
                  </a:moveTo>
                  <a:lnTo>
                    <a:pt x="1063625" y="0"/>
                  </a:lnTo>
                  <a:lnTo>
                    <a:pt x="1063625" y="428879"/>
                  </a:lnTo>
                  <a:lnTo>
                    <a:pt x="0" y="428879"/>
                  </a:lnTo>
                  <a:close/>
                </a:path>
              </a:pathLst>
            </a:custGeom>
            <a:solidFill>
              <a:srgbClr val="73FDEA"/>
            </a:solidFill>
          </p:spPr>
        </p:sp>
        <p:sp>
          <p:nvSpPr>
            <p:cNvPr name="Freeform 10" id="10"/>
            <p:cNvSpPr/>
            <p:nvPr/>
          </p:nvSpPr>
          <p:spPr>
            <a:xfrm flipH="false" flipV="false" rot="0">
              <a:off x="76200" y="505079"/>
              <a:ext cx="1063625" cy="428752"/>
            </a:xfrm>
            <a:custGeom>
              <a:avLst/>
              <a:gdLst/>
              <a:ahLst/>
              <a:cxnLst/>
              <a:rect r="r" b="b" t="t" l="l"/>
              <a:pathLst>
                <a:path h="428752" w="1063625">
                  <a:moveTo>
                    <a:pt x="0" y="0"/>
                  </a:moveTo>
                  <a:lnTo>
                    <a:pt x="1063625" y="0"/>
                  </a:lnTo>
                  <a:lnTo>
                    <a:pt x="1063625" y="428752"/>
                  </a:lnTo>
                  <a:lnTo>
                    <a:pt x="0" y="428752"/>
                  </a:lnTo>
                  <a:close/>
                </a:path>
              </a:pathLst>
            </a:custGeom>
            <a:solidFill>
              <a:srgbClr val="73FDEA"/>
            </a:solidFill>
          </p:spPr>
        </p:sp>
        <p:sp>
          <p:nvSpPr>
            <p:cNvPr name="Freeform 11" id="11"/>
            <p:cNvSpPr/>
            <p:nvPr/>
          </p:nvSpPr>
          <p:spPr>
            <a:xfrm flipH="false" flipV="false" rot="0">
              <a:off x="1139825" y="505079"/>
              <a:ext cx="1063625" cy="428752"/>
            </a:xfrm>
            <a:custGeom>
              <a:avLst/>
              <a:gdLst/>
              <a:ahLst/>
              <a:cxnLst/>
              <a:rect r="r" b="b" t="t" l="l"/>
              <a:pathLst>
                <a:path h="428752" w="1063625">
                  <a:moveTo>
                    <a:pt x="0" y="0"/>
                  </a:moveTo>
                  <a:lnTo>
                    <a:pt x="1063625" y="0"/>
                  </a:lnTo>
                  <a:lnTo>
                    <a:pt x="1063625" y="428752"/>
                  </a:lnTo>
                  <a:lnTo>
                    <a:pt x="0" y="428752"/>
                  </a:lnTo>
                  <a:close/>
                </a:path>
              </a:pathLst>
            </a:custGeom>
            <a:solidFill>
              <a:srgbClr val="73FDEA"/>
            </a:solidFill>
          </p:spPr>
        </p:sp>
        <p:sp>
          <p:nvSpPr>
            <p:cNvPr name="Freeform 12" id="12"/>
            <p:cNvSpPr/>
            <p:nvPr/>
          </p:nvSpPr>
          <p:spPr>
            <a:xfrm flipH="false" flipV="false" rot="0">
              <a:off x="2203450" y="505079"/>
              <a:ext cx="1063625" cy="428752"/>
            </a:xfrm>
            <a:custGeom>
              <a:avLst/>
              <a:gdLst/>
              <a:ahLst/>
              <a:cxnLst/>
              <a:rect r="r" b="b" t="t" l="l"/>
              <a:pathLst>
                <a:path h="428752" w="1063625">
                  <a:moveTo>
                    <a:pt x="0" y="0"/>
                  </a:moveTo>
                  <a:lnTo>
                    <a:pt x="1063625" y="0"/>
                  </a:lnTo>
                  <a:lnTo>
                    <a:pt x="1063625" y="428752"/>
                  </a:lnTo>
                  <a:lnTo>
                    <a:pt x="0" y="428752"/>
                  </a:lnTo>
                  <a:close/>
                </a:path>
              </a:pathLst>
            </a:custGeom>
            <a:solidFill>
              <a:srgbClr val="73FDEA"/>
            </a:solidFill>
          </p:spPr>
        </p:sp>
        <p:sp>
          <p:nvSpPr>
            <p:cNvPr name="Freeform 13" id="13"/>
            <p:cNvSpPr/>
            <p:nvPr/>
          </p:nvSpPr>
          <p:spPr>
            <a:xfrm flipH="false" flipV="false" rot="0">
              <a:off x="76200" y="933831"/>
              <a:ext cx="1063625" cy="428879"/>
            </a:xfrm>
            <a:custGeom>
              <a:avLst/>
              <a:gdLst/>
              <a:ahLst/>
              <a:cxnLst/>
              <a:rect r="r" b="b" t="t" l="l"/>
              <a:pathLst>
                <a:path h="428879" w="1063625">
                  <a:moveTo>
                    <a:pt x="0" y="0"/>
                  </a:moveTo>
                  <a:lnTo>
                    <a:pt x="1063625" y="0"/>
                  </a:lnTo>
                  <a:lnTo>
                    <a:pt x="1063625" y="428879"/>
                  </a:lnTo>
                  <a:lnTo>
                    <a:pt x="0" y="428879"/>
                  </a:lnTo>
                  <a:close/>
                </a:path>
              </a:pathLst>
            </a:custGeom>
            <a:solidFill>
              <a:srgbClr val="73FDEA"/>
            </a:solidFill>
          </p:spPr>
        </p:sp>
        <p:sp>
          <p:nvSpPr>
            <p:cNvPr name="Freeform 14" id="14"/>
            <p:cNvSpPr/>
            <p:nvPr/>
          </p:nvSpPr>
          <p:spPr>
            <a:xfrm flipH="false" flipV="false" rot="0">
              <a:off x="1139825" y="933831"/>
              <a:ext cx="1063625" cy="428879"/>
            </a:xfrm>
            <a:custGeom>
              <a:avLst/>
              <a:gdLst/>
              <a:ahLst/>
              <a:cxnLst/>
              <a:rect r="r" b="b" t="t" l="l"/>
              <a:pathLst>
                <a:path h="428879" w="1063625">
                  <a:moveTo>
                    <a:pt x="0" y="0"/>
                  </a:moveTo>
                  <a:lnTo>
                    <a:pt x="1063625" y="0"/>
                  </a:lnTo>
                  <a:lnTo>
                    <a:pt x="1063625" y="428879"/>
                  </a:lnTo>
                  <a:lnTo>
                    <a:pt x="0" y="428879"/>
                  </a:lnTo>
                  <a:close/>
                </a:path>
              </a:pathLst>
            </a:custGeom>
            <a:solidFill>
              <a:srgbClr val="73FDEA"/>
            </a:solidFill>
          </p:spPr>
        </p:sp>
        <p:sp>
          <p:nvSpPr>
            <p:cNvPr name="Freeform 15" id="15"/>
            <p:cNvSpPr/>
            <p:nvPr/>
          </p:nvSpPr>
          <p:spPr>
            <a:xfrm flipH="false" flipV="false" rot="0">
              <a:off x="2203450" y="933831"/>
              <a:ext cx="1063625" cy="428879"/>
            </a:xfrm>
            <a:custGeom>
              <a:avLst/>
              <a:gdLst/>
              <a:ahLst/>
              <a:cxnLst/>
              <a:rect r="r" b="b" t="t" l="l"/>
              <a:pathLst>
                <a:path h="428879" w="1063625">
                  <a:moveTo>
                    <a:pt x="0" y="0"/>
                  </a:moveTo>
                  <a:lnTo>
                    <a:pt x="1063625" y="0"/>
                  </a:lnTo>
                  <a:lnTo>
                    <a:pt x="1063625" y="428879"/>
                  </a:lnTo>
                  <a:lnTo>
                    <a:pt x="0" y="428879"/>
                  </a:lnTo>
                  <a:close/>
                </a:path>
              </a:pathLst>
            </a:custGeom>
            <a:solidFill>
              <a:srgbClr val="73FDEA"/>
            </a:solidFill>
          </p:spPr>
        </p:sp>
        <p:sp>
          <p:nvSpPr>
            <p:cNvPr name="Freeform 16" id="16"/>
            <p:cNvSpPr/>
            <p:nvPr/>
          </p:nvSpPr>
          <p:spPr>
            <a:xfrm flipH="false" flipV="false" rot="0">
              <a:off x="1127125" y="63500"/>
              <a:ext cx="25400" cy="1311910"/>
            </a:xfrm>
            <a:custGeom>
              <a:avLst/>
              <a:gdLst/>
              <a:ahLst/>
              <a:cxnLst/>
              <a:rect r="r" b="b" t="t" l="l"/>
              <a:pathLst>
                <a:path h="1311910" w="25400">
                  <a:moveTo>
                    <a:pt x="25400" y="0"/>
                  </a:moveTo>
                  <a:lnTo>
                    <a:pt x="25400" y="1311910"/>
                  </a:lnTo>
                  <a:lnTo>
                    <a:pt x="0" y="1311910"/>
                  </a:lnTo>
                  <a:lnTo>
                    <a:pt x="0" y="0"/>
                  </a:lnTo>
                  <a:close/>
                </a:path>
              </a:pathLst>
            </a:custGeom>
            <a:solidFill>
              <a:srgbClr val="017100"/>
            </a:solidFill>
          </p:spPr>
        </p:sp>
        <p:sp>
          <p:nvSpPr>
            <p:cNvPr name="Freeform 17" id="17"/>
            <p:cNvSpPr/>
            <p:nvPr/>
          </p:nvSpPr>
          <p:spPr>
            <a:xfrm flipH="false" flipV="false" rot="0">
              <a:off x="2190750" y="63500"/>
              <a:ext cx="25400" cy="1311910"/>
            </a:xfrm>
            <a:custGeom>
              <a:avLst/>
              <a:gdLst/>
              <a:ahLst/>
              <a:cxnLst/>
              <a:rect r="r" b="b" t="t" l="l"/>
              <a:pathLst>
                <a:path h="1311910" w="25400">
                  <a:moveTo>
                    <a:pt x="25400" y="0"/>
                  </a:moveTo>
                  <a:lnTo>
                    <a:pt x="25400" y="1311910"/>
                  </a:lnTo>
                  <a:lnTo>
                    <a:pt x="0" y="1311910"/>
                  </a:lnTo>
                  <a:lnTo>
                    <a:pt x="0" y="0"/>
                  </a:lnTo>
                  <a:close/>
                </a:path>
              </a:pathLst>
            </a:custGeom>
            <a:solidFill>
              <a:srgbClr val="017100"/>
            </a:solidFill>
          </p:spPr>
        </p:sp>
        <p:sp>
          <p:nvSpPr>
            <p:cNvPr name="Freeform 18" id="18"/>
            <p:cNvSpPr/>
            <p:nvPr/>
          </p:nvSpPr>
          <p:spPr>
            <a:xfrm flipH="false" flipV="false" rot="0">
              <a:off x="63500" y="492379"/>
              <a:ext cx="3216148" cy="25400"/>
            </a:xfrm>
            <a:custGeom>
              <a:avLst/>
              <a:gdLst/>
              <a:ahLst/>
              <a:cxnLst/>
              <a:rect r="r" b="b" t="t" l="l"/>
              <a:pathLst>
                <a:path h="25400" w="3216148">
                  <a:moveTo>
                    <a:pt x="0" y="0"/>
                  </a:moveTo>
                  <a:lnTo>
                    <a:pt x="3216148" y="0"/>
                  </a:lnTo>
                  <a:lnTo>
                    <a:pt x="3216148" y="25400"/>
                  </a:lnTo>
                  <a:lnTo>
                    <a:pt x="0" y="25400"/>
                  </a:lnTo>
                  <a:close/>
                </a:path>
              </a:pathLst>
            </a:custGeom>
            <a:solidFill>
              <a:srgbClr val="017100"/>
            </a:solidFill>
          </p:spPr>
        </p:sp>
        <p:sp>
          <p:nvSpPr>
            <p:cNvPr name="Freeform 19" id="19"/>
            <p:cNvSpPr/>
            <p:nvPr/>
          </p:nvSpPr>
          <p:spPr>
            <a:xfrm flipH="false" flipV="false" rot="0">
              <a:off x="63500" y="921131"/>
              <a:ext cx="3216148" cy="25400"/>
            </a:xfrm>
            <a:custGeom>
              <a:avLst/>
              <a:gdLst/>
              <a:ahLst/>
              <a:cxnLst/>
              <a:rect r="r" b="b" t="t" l="l"/>
              <a:pathLst>
                <a:path h="25400" w="3216148">
                  <a:moveTo>
                    <a:pt x="0" y="0"/>
                  </a:moveTo>
                  <a:lnTo>
                    <a:pt x="3216148" y="0"/>
                  </a:lnTo>
                  <a:lnTo>
                    <a:pt x="3216148" y="25400"/>
                  </a:lnTo>
                  <a:lnTo>
                    <a:pt x="0" y="25400"/>
                  </a:lnTo>
                  <a:close/>
                </a:path>
              </a:pathLst>
            </a:custGeom>
            <a:solidFill>
              <a:srgbClr val="017100"/>
            </a:solidFill>
          </p:spPr>
        </p:sp>
        <p:sp>
          <p:nvSpPr>
            <p:cNvPr name="Freeform 20" id="20"/>
            <p:cNvSpPr/>
            <p:nvPr/>
          </p:nvSpPr>
          <p:spPr>
            <a:xfrm flipH="false" flipV="false" rot="0">
              <a:off x="63500" y="63500"/>
              <a:ext cx="25400" cy="1311910"/>
            </a:xfrm>
            <a:custGeom>
              <a:avLst/>
              <a:gdLst/>
              <a:ahLst/>
              <a:cxnLst/>
              <a:rect r="r" b="b" t="t" l="l"/>
              <a:pathLst>
                <a:path h="1311910" w="25400">
                  <a:moveTo>
                    <a:pt x="25400" y="0"/>
                  </a:moveTo>
                  <a:lnTo>
                    <a:pt x="25400" y="1311910"/>
                  </a:lnTo>
                  <a:lnTo>
                    <a:pt x="0" y="1311910"/>
                  </a:lnTo>
                  <a:lnTo>
                    <a:pt x="0" y="0"/>
                  </a:lnTo>
                  <a:close/>
                </a:path>
              </a:pathLst>
            </a:custGeom>
            <a:solidFill>
              <a:srgbClr val="017100"/>
            </a:solidFill>
          </p:spPr>
        </p:sp>
        <p:sp>
          <p:nvSpPr>
            <p:cNvPr name="Freeform 21" id="21"/>
            <p:cNvSpPr/>
            <p:nvPr/>
          </p:nvSpPr>
          <p:spPr>
            <a:xfrm flipH="false" flipV="false" rot="0">
              <a:off x="3254248" y="63500"/>
              <a:ext cx="25400" cy="1311910"/>
            </a:xfrm>
            <a:custGeom>
              <a:avLst/>
              <a:gdLst/>
              <a:ahLst/>
              <a:cxnLst/>
              <a:rect r="r" b="b" t="t" l="l"/>
              <a:pathLst>
                <a:path h="1311910" w="25400">
                  <a:moveTo>
                    <a:pt x="25400" y="0"/>
                  </a:moveTo>
                  <a:lnTo>
                    <a:pt x="25400" y="1311910"/>
                  </a:lnTo>
                  <a:lnTo>
                    <a:pt x="0" y="1311910"/>
                  </a:lnTo>
                  <a:lnTo>
                    <a:pt x="0" y="0"/>
                  </a:lnTo>
                  <a:close/>
                </a:path>
              </a:pathLst>
            </a:custGeom>
            <a:solidFill>
              <a:srgbClr val="017100"/>
            </a:solidFill>
          </p:spPr>
        </p:sp>
        <p:sp>
          <p:nvSpPr>
            <p:cNvPr name="Freeform 22" id="22"/>
            <p:cNvSpPr/>
            <p:nvPr/>
          </p:nvSpPr>
          <p:spPr>
            <a:xfrm flipH="false" flipV="false" rot="0">
              <a:off x="63500" y="63500"/>
              <a:ext cx="3216148" cy="25400"/>
            </a:xfrm>
            <a:custGeom>
              <a:avLst/>
              <a:gdLst/>
              <a:ahLst/>
              <a:cxnLst/>
              <a:rect r="r" b="b" t="t" l="l"/>
              <a:pathLst>
                <a:path h="25400" w="3216148">
                  <a:moveTo>
                    <a:pt x="0" y="0"/>
                  </a:moveTo>
                  <a:lnTo>
                    <a:pt x="3216148" y="0"/>
                  </a:lnTo>
                  <a:lnTo>
                    <a:pt x="3216148" y="25400"/>
                  </a:lnTo>
                  <a:lnTo>
                    <a:pt x="0" y="25400"/>
                  </a:lnTo>
                  <a:close/>
                </a:path>
              </a:pathLst>
            </a:custGeom>
            <a:solidFill>
              <a:srgbClr val="017100"/>
            </a:solidFill>
          </p:spPr>
        </p:sp>
        <p:sp>
          <p:nvSpPr>
            <p:cNvPr name="Freeform 23" id="23"/>
            <p:cNvSpPr/>
            <p:nvPr/>
          </p:nvSpPr>
          <p:spPr>
            <a:xfrm flipH="false" flipV="false" rot="0">
              <a:off x="63500" y="1350010"/>
              <a:ext cx="3216148" cy="25400"/>
            </a:xfrm>
            <a:custGeom>
              <a:avLst/>
              <a:gdLst/>
              <a:ahLst/>
              <a:cxnLst/>
              <a:rect r="r" b="b" t="t" l="l"/>
              <a:pathLst>
                <a:path h="25400" w="3216148">
                  <a:moveTo>
                    <a:pt x="0" y="0"/>
                  </a:moveTo>
                  <a:lnTo>
                    <a:pt x="3216148" y="0"/>
                  </a:lnTo>
                  <a:lnTo>
                    <a:pt x="3216148" y="25400"/>
                  </a:lnTo>
                  <a:lnTo>
                    <a:pt x="0" y="25400"/>
                  </a:lnTo>
                  <a:close/>
                </a:path>
              </a:pathLst>
            </a:custGeom>
            <a:solidFill>
              <a:srgbClr val="017100"/>
            </a:solidFill>
          </p:spPr>
        </p:sp>
      </p:grpSp>
      <p:sp>
        <p:nvSpPr>
          <p:cNvPr name="Freeform 24" id="24"/>
          <p:cNvSpPr/>
          <p:nvPr/>
        </p:nvSpPr>
        <p:spPr>
          <a:xfrm flipH="false" flipV="false" rot="0">
            <a:off x="704850" y="3829050"/>
            <a:ext cx="10116817" cy="4280249"/>
          </a:xfrm>
          <a:custGeom>
            <a:avLst/>
            <a:gdLst/>
            <a:ahLst/>
            <a:cxnLst/>
            <a:rect r="r" b="b" t="t" l="l"/>
            <a:pathLst>
              <a:path h="4280249" w="10116817">
                <a:moveTo>
                  <a:pt x="0" y="0"/>
                </a:moveTo>
                <a:lnTo>
                  <a:pt x="10116817" y="0"/>
                </a:lnTo>
                <a:lnTo>
                  <a:pt x="10116817" y="4280249"/>
                </a:lnTo>
                <a:lnTo>
                  <a:pt x="0" y="42802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800510" y="820865"/>
            <a:ext cx="3444440" cy="1073077"/>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Arrays in Memory</a:t>
            </a:r>
          </a:p>
          <a:p>
            <a:pPr algn="l">
              <a:lnSpc>
                <a:spcPts val="3079"/>
              </a:lnSpc>
            </a:pPr>
            <a:r>
              <a:rPr lang="en-US" b="true" sz="2200" spc="-15">
                <a:solidFill>
                  <a:srgbClr val="000000"/>
                </a:solidFill>
                <a:latin typeface="Montserrat 2 Bold"/>
                <a:ea typeface="Montserrat 2 Bold"/>
                <a:cs typeface="Montserrat 2 Bold"/>
                <a:sym typeface="Montserrat 2 Bold"/>
              </a:rPr>
              <a:t>Two Dimensional array</a:t>
            </a:r>
          </a:p>
        </p:txBody>
      </p:sp>
      <p:sp>
        <p:nvSpPr>
          <p:cNvPr name="TextBox 27" id="27"/>
          <p:cNvSpPr txBox="true"/>
          <p:nvPr/>
        </p:nvSpPr>
        <p:spPr>
          <a:xfrm rot="0">
            <a:off x="1284580" y="2081908"/>
            <a:ext cx="122444" cy="1240107"/>
          </a:xfrm>
          <a:prstGeom prst="rect">
            <a:avLst/>
          </a:prstGeom>
        </p:spPr>
        <p:txBody>
          <a:bodyPr anchor="t" rtlCol="false" tIns="0" lIns="0" bIns="0" rIns="0">
            <a:spAutoFit/>
          </a:bodyPr>
          <a:lstStyle/>
          <a:p>
            <a:pPr algn="just">
              <a:lnSpc>
                <a:spcPts val="3376"/>
              </a:lnSpc>
            </a:pPr>
            <a:r>
              <a:rPr lang="en-US" b="true" sz="1700" spc="-5">
                <a:solidFill>
                  <a:srgbClr val="000000"/>
                </a:solidFill>
                <a:latin typeface="IBM Plex Sans Bold"/>
                <a:ea typeface="IBM Plex Sans Bold"/>
                <a:cs typeface="IBM Plex Sans Bold"/>
                <a:sym typeface="IBM Plex Sans Bold"/>
              </a:rPr>
              <a:t>1 4 7</a:t>
            </a:r>
          </a:p>
        </p:txBody>
      </p:sp>
      <p:sp>
        <p:nvSpPr>
          <p:cNvPr name="TextBox 28" id="28"/>
          <p:cNvSpPr txBox="true"/>
          <p:nvPr/>
        </p:nvSpPr>
        <p:spPr>
          <a:xfrm rot="0">
            <a:off x="2348179" y="2081908"/>
            <a:ext cx="122444" cy="1240107"/>
          </a:xfrm>
          <a:prstGeom prst="rect">
            <a:avLst/>
          </a:prstGeom>
        </p:spPr>
        <p:txBody>
          <a:bodyPr anchor="t" rtlCol="false" tIns="0" lIns="0" bIns="0" rIns="0">
            <a:spAutoFit/>
          </a:bodyPr>
          <a:lstStyle/>
          <a:p>
            <a:pPr algn="just">
              <a:lnSpc>
                <a:spcPts val="3376"/>
              </a:lnSpc>
            </a:pPr>
            <a:r>
              <a:rPr lang="en-US" b="true" sz="1700" spc="-5">
                <a:solidFill>
                  <a:srgbClr val="000000"/>
                </a:solidFill>
                <a:latin typeface="IBM Plex Sans Bold"/>
                <a:ea typeface="IBM Plex Sans Bold"/>
                <a:cs typeface="IBM Plex Sans Bold"/>
                <a:sym typeface="IBM Plex Sans Bold"/>
              </a:rPr>
              <a:t>2 5 8</a:t>
            </a:r>
          </a:p>
        </p:txBody>
      </p:sp>
      <p:sp>
        <p:nvSpPr>
          <p:cNvPr name="TextBox 29" id="29"/>
          <p:cNvSpPr txBox="true"/>
          <p:nvPr/>
        </p:nvSpPr>
        <p:spPr>
          <a:xfrm rot="0">
            <a:off x="2505580" y="5504564"/>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a:t>
            </a:r>
          </a:p>
        </p:txBody>
      </p:sp>
      <p:sp>
        <p:nvSpPr>
          <p:cNvPr name="TextBox 30" id="30"/>
          <p:cNvSpPr txBox="true"/>
          <p:nvPr/>
        </p:nvSpPr>
        <p:spPr>
          <a:xfrm rot="0">
            <a:off x="3217193" y="5504564"/>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2</a:t>
            </a:r>
          </a:p>
        </p:txBody>
      </p:sp>
      <p:sp>
        <p:nvSpPr>
          <p:cNvPr name="TextBox 31" id="31"/>
          <p:cNvSpPr txBox="true"/>
          <p:nvPr/>
        </p:nvSpPr>
        <p:spPr>
          <a:xfrm rot="0">
            <a:off x="3411779" y="2081908"/>
            <a:ext cx="122444" cy="1240107"/>
          </a:xfrm>
          <a:prstGeom prst="rect">
            <a:avLst/>
          </a:prstGeom>
        </p:spPr>
        <p:txBody>
          <a:bodyPr anchor="t" rtlCol="false" tIns="0" lIns="0" bIns="0" rIns="0">
            <a:spAutoFit/>
          </a:bodyPr>
          <a:lstStyle/>
          <a:p>
            <a:pPr algn="just">
              <a:lnSpc>
                <a:spcPts val="3376"/>
              </a:lnSpc>
            </a:pPr>
            <a:r>
              <a:rPr lang="en-US" b="true" sz="1700" spc="-5">
                <a:solidFill>
                  <a:srgbClr val="000000"/>
                </a:solidFill>
                <a:latin typeface="IBM Plex Sans Bold"/>
                <a:ea typeface="IBM Plex Sans Bold"/>
                <a:cs typeface="IBM Plex Sans Bold"/>
                <a:sym typeface="IBM Plex Sans Bold"/>
              </a:rPr>
              <a:t>3 6 9</a:t>
            </a:r>
          </a:p>
        </p:txBody>
      </p:sp>
      <p:sp>
        <p:nvSpPr>
          <p:cNvPr name="TextBox 32" id="32"/>
          <p:cNvSpPr txBox="true"/>
          <p:nvPr/>
        </p:nvSpPr>
        <p:spPr>
          <a:xfrm rot="0">
            <a:off x="3928805" y="5504564"/>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3</a:t>
            </a:r>
          </a:p>
        </p:txBody>
      </p:sp>
      <p:sp>
        <p:nvSpPr>
          <p:cNvPr name="TextBox 33" id="33"/>
          <p:cNvSpPr txBox="true"/>
          <p:nvPr/>
        </p:nvSpPr>
        <p:spPr>
          <a:xfrm rot="0">
            <a:off x="4640409" y="5504564"/>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a:t>
            </a:r>
          </a:p>
        </p:txBody>
      </p:sp>
      <p:sp>
        <p:nvSpPr>
          <p:cNvPr name="TextBox 34" id="34"/>
          <p:cNvSpPr txBox="true"/>
          <p:nvPr/>
        </p:nvSpPr>
        <p:spPr>
          <a:xfrm rot="0">
            <a:off x="5352021" y="5504564"/>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5</a:t>
            </a:r>
          </a:p>
        </p:txBody>
      </p:sp>
      <p:sp>
        <p:nvSpPr>
          <p:cNvPr name="TextBox 35" id="35"/>
          <p:cNvSpPr txBox="true"/>
          <p:nvPr/>
        </p:nvSpPr>
        <p:spPr>
          <a:xfrm rot="0">
            <a:off x="6063634" y="5504564"/>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6</a:t>
            </a:r>
          </a:p>
        </p:txBody>
      </p:sp>
      <p:sp>
        <p:nvSpPr>
          <p:cNvPr name="TextBox 36" id="36"/>
          <p:cNvSpPr txBox="true"/>
          <p:nvPr/>
        </p:nvSpPr>
        <p:spPr>
          <a:xfrm rot="0">
            <a:off x="6775237" y="5504564"/>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7</a:t>
            </a:r>
          </a:p>
        </p:txBody>
      </p:sp>
      <p:sp>
        <p:nvSpPr>
          <p:cNvPr name="TextBox 37" id="37"/>
          <p:cNvSpPr txBox="true"/>
          <p:nvPr/>
        </p:nvSpPr>
        <p:spPr>
          <a:xfrm rot="0">
            <a:off x="7486850" y="5504564"/>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8</a:t>
            </a:r>
          </a:p>
        </p:txBody>
      </p:sp>
      <p:sp>
        <p:nvSpPr>
          <p:cNvPr name="TextBox 38" id="38"/>
          <p:cNvSpPr txBox="true"/>
          <p:nvPr/>
        </p:nvSpPr>
        <p:spPr>
          <a:xfrm rot="0">
            <a:off x="8198463" y="5504564"/>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9</a:t>
            </a:r>
          </a:p>
        </p:txBody>
      </p:sp>
      <p:sp>
        <p:nvSpPr>
          <p:cNvPr name="TextBox 39" id="39"/>
          <p:cNvSpPr txBox="true"/>
          <p:nvPr/>
        </p:nvSpPr>
        <p:spPr>
          <a:xfrm rot="0">
            <a:off x="825036" y="3479111"/>
            <a:ext cx="1179709" cy="371827"/>
          </a:xfrm>
          <a:prstGeom prst="rect">
            <a:avLst/>
          </a:prstGeom>
        </p:spPr>
        <p:txBody>
          <a:bodyPr anchor="t" rtlCol="false" tIns="0" lIns="0" bIns="0" rIns="0">
            <a:spAutoFit/>
          </a:bodyPr>
          <a:lstStyle/>
          <a:p>
            <a:pPr algn="l">
              <a:lnSpc>
                <a:spcPts val="3079"/>
              </a:lnSpc>
            </a:pPr>
            <a:r>
              <a:rPr lang="en-US" b="true" sz="2200" spc="-15">
                <a:solidFill>
                  <a:srgbClr val="000000"/>
                </a:solidFill>
                <a:latin typeface="Montserrat 2 Bold"/>
                <a:ea typeface="Montserrat 2 Bold"/>
                <a:cs typeface="Montserrat 2 Bold"/>
                <a:sym typeface="Montserrat 2 Bold"/>
              </a:rPr>
              <a:t>Memory</a:t>
            </a:r>
          </a:p>
        </p:txBody>
      </p:sp>
      <p:sp>
        <p:nvSpPr>
          <p:cNvPr name="TextBox 40" id="40"/>
          <p:cNvSpPr txBox="true"/>
          <p:nvPr/>
        </p:nvSpPr>
        <p:spPr>
          <a:xfrm rot="0">
            <a:off x="2952664" y="4702712"/>
            <a:ext cx="741864"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Row 1</a:t>
            </a:r>
          </a:p>
        </p:txBody>
      </p:sp>
      <p:sp>
        <p:nvSpPr>
          <p:cNvPr name="TextBox 41" id="41"/>
          <p:cNvSpPr txBox="true"/>
          <p:nvPr/>
        </p:nvSpPr>
        <p:spPr>
          <a:xfrm rot="0">
            <a:off x="5038411" y="6300911"/>
            <a:ext cx="741864"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Row 2</a:t>
            </a:r>
          </a:p>
        </p:txBody>
      </p:sp>
      <p:sp>
        <p:nvSpPr>
          <p:cNvPr name="TextBox 42" id="42"/>
          <p:cNvSpPr txBox="true"/>
          <p:nvPr/>
        </p:nvSpPr>
        <p:spPr>
          <a:xfrm rot="0">
            <a:off x="7157933" y="4753270"/>
            <a:ext cx="741864"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Row 3</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11467" y="1079497"/>
            <a:ext cx="2781862" cy="2616203"/>
            <a:chOff x="0" y="0"/>
            <a:chExt cx="2781859" cy="2616200"/>
          </a:xfrm>
        </p:grpSpPr>
        <p:sp>
          <p:nvSpPr>
            <p:cNvPr name="Freeform 7" id="7"/>
            <p:cNvSpPr/>
            <p:nvPr/>
          </p:nvSpPr>
          <p:spPr>
            <a:xfrm flipH="false" flipV="false" rot="0">
              <a:off x="0" y="0"/>
              <a:ext cx="2781808" cy="2616200"/>
            </a:xfrm>
            <a:custGeom>
              <a:avLst/>
              <a:gdLst/>
              <a:ahLst/>
              <a:cxnLst/>
              <a:rect r="r" b="b" t="t" l="l"/>
              <a:pathLst>
                <a:path h="2616200" w="2781808">
                  <a:moveTo>
                    <a:pt x="0" y="2616200"/>
                  </a:moveTo>
                  <a:lnTo>
                    <a:pt x="2781808" y="2616200"/>
                  </a:lnTo>
                  <a:lnTo>
                    <a:pt x="2781808" y="0"/>
                  </a:lnTo>
                  <a:lnTo>
                    <a:pt x="0" y="0"/>
                  </a:lnTo>
                  <a:close/>
                </a:path>
              </a:pathLst>
            </a:custGeom>
            <a:solidFill>
              <a:srgbClr val="000000"/>
            </a:solidFill>
          </p:spPr>
        </p:sp>
      </p:grpSp>
      <p:sp>
        <p:nvSpPr>
          <p:cNvPr name="Freeform 8" id="8"/>
          <p:cNvSpPr/>
          <p:nvPr/>
        </p:nvSpPr>
        <p:spPr>
          <a:xfrm flipH="false" flipV="false" rot="0">
            <a:off x="704850" y="3956047"/>
            <a:ext cx="10116817" cy="4280249"/>
          </a:xfrm>
          <a:custGeom>
            <a:avLst/>
            <a:gdLst/>
            <a:ahLst/>
            <a:cxnLst/>
            <a:rect r="r" b="b" t="t" l="l"/>
            <a:pathLst>
              <a:path h="4280249" w="10116817">
                <a:moveTo>
                  <a:pt x="0" y="0"/>
                </a:moveTo>
                <a:lnTo>
                  <a:pt x="10116817" y="0"/>
                </a:lnTo>
                <a:lnTo>
                  <a:pt x="10116817" y="4280249"/>
                </a:lnTo>
                <a:lnTo>
                  <a:pt x="0" y="42802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20865"/>
            <a:ext cx="3667182" cy="1073077"/>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Arrays in Memory</a:t>
            </a:r>
          </a:p>
          <a:p>
            <a:pPr algn="l">
              <a:lnSpc>
                <a:spcPts val="3079"/>
              </a:lnSpc>
            </a:pPr>
            <a:r>
              <a:rPr lang="en-US" b="true" sz="2200" spc="-15">
                <a:solidFill>
                  <a:srgbClr val="000000"/>
                </a:solidFill>
                <a:latin typeface="Montserrat 2 Bold"/>
                <a:ea typeface="Montserrat 2 Bold"/>
                <a:cs typeface="Montserrat 2 Bold"/>
                <a:sym typeface="Montserrat 2 Bold"/>
              </a:rPr>
              <a:t>Three Dimensional array</a:t>
            </a:r>
          </a:p>
        </p:txBody>
      </p:sp>
      <p:sp>
        <p:nvSpPr>
          <p:cNvPr name="TextBox 11" id="11"/>
          <p:cNvSpPr txBox="true"/>
          <p:nvPr/>
        </p:nvSpPr>
        <p:spPr>
          <a:xfrm rot="0">
            <a:off x="2319223"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a:t>
            </a:r>
          </a:p>
        </p:txBody>
      </p:sp>
      <p:sp>
        <p:nvSpPr>
          <p:cNvPr name="TextBox 12" id="12"/>
          <p:cNvSpPr txBox="true"/>
          <p:nvPr/>
        </p:nvSpPr>
        <p:spPr>
          <a:xfrm rot="0">
            <a:off x="2745581"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a:t>
            </a:r>
          </a:p>
        </p:txBody>
      </p:sp>
      <p:sp>
        <p:nvSpPr>
          <p:cNvPr name="TextBox 13" id="13"/>
          <p:cNvSpPr txBox="true"/>
          <p:nvPr/>
        </p:nvSpPr>
        <p:spPr>
          <a:xfrm rot="0">
            <a:off x="3171939"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a:t>
            </a:r>
          </a:p>
        </p:txBody>
      </p:sp>
      <p:sp>
        <p:nvSpPr>
          <p:cNvPr name="TextBox 14" id="14"/>
          <p:cNvSpPr txBox="true"/>
          <p:nvPr/>
        </p:nvSpPr>
        <p:spPr>
          <a:xfrm rot="0">
            <a:off x="3598297"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a:t>
            </a:r>
          </a:p>
        </p:txBody>
      </p:sp>
      <p:sp>
        <p:nvSpPr>
          <p:cNvPr name="TextBox 15" id="15"/>
          <p:cNvSpPr txBox="true"/>
          <p:nvPr/>
        </p:nvSpPr>
        <p:spPr>
          <a:xfrm rot="0">
            <a:off x="4024665"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a:t>
            </a:r>
          </a:p>
        </p:txBody>
      </p:sp>
      <p:sp>
        <p:nvSpPr>
          <p:cNvPr name="TextBox 16" id="16"/>
          <p:cNvSpPr txBox="true"/>
          <p:nvPr/>
        </p:nvSpPr>
        <p:spPr>
          <a:xfrm rot="0">
            <a:off x="4451023"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5</a:t>
            </a:r>
          </a:p>
        </p:txBody>
      </p:sp>
      <p:sp>
        <p:nvSpPr>
          <p:cNvPr name="TextBox 17" id="17"/>
          <p:cNvSpPr txBox="true"/>
          <p:nvPr/>
        </p:nvSpPr>
        <p:spPr>
          <a:xfrm rot="0">
            <a:off x="4877381"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6</a:t>
            </a:r>
          </a:p>
        </p:txBody>
      </p:sp>
      <p:sp>
        <p:nvSpPr>
          <p:cNvPr name="TextBox 18" id="18"/>
          <p:cNvSpPr txBox="true"/>
          <p:nvPr/>
        </p:nvSpPr>
        <p:spPr>
          <a:xfrm rot="0">
            <a:off x="5303739"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7</a:t>
            </a:r>
          </a:p>
        </p:txBody>
      </p:sp>
      <p:sp>
        <p:nvSpPr>
          <p:cNvPr name="TextBox 19" id="19"/>
          <p:cNvSpPr txBox="true"/>
          <p:nvPr/>
        </p:nvSpPr>
        <p:spPr>
          <a:xfrm rot="0">
            <a:off x="5730107"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8</a:t>
            </a:r>
          </a:p>
        </p:txBody>
      </p:sp>
      <p:sp>
        <p:nvSpPr>
          <p:cNvPr name="TextBox 20" id="20"/>
          <p:cNvSpPr txBox="true"/>
          <p:nvPr/>
        </p:nvSpPr>
        <p:spPr>
          <a:xfrm rot="0">
            <a:off x="6156465" y="5643248"/>
            <a:ext cx="1080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9</a:t>
            </a:r>
          </a:p>
        </p:txBody>
      </p:sp>
      <p:sp>
        <p:nvSpPr>
          <p:cNvPr name="TextBox 21" id="21"/>
          <p:cNvSpPr txBox="true"/>
          <p:nvPr/>
        </p:nvSpPr>
        <p:spPr>
          <a:xfrm rot="0">
            <a:off x="6529864" y="5643248"/>
            <a:ext cx="2160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10</a:t>
            </a:r>
          </a:p>
        </p:txBody>
      </p:sp>
      <p:sp>
        <p:nvSpPr>
          <p:cNvPr name="TextBox 22" id="22"/>
          <p:cNvSpPr txBox="true"/>
          <p:nvPr/>
        </p:nvSpPr>
        <p:spPr>
          <a:xfrm rot="0">
            <a:off x="6956222" y="5643248"/>
            <a:ext cx="2160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a:t>
            </a:r>
          </a:p>
        </p:txBody>
      </p:sp>
      <p:sp>
        <p:nvSpPr>
          <p:cNvPr name="TextBox 23" id="23"/>
          <p:cNvSpPr txBox="true"/>
          <p:nvPr/>
        </p:nvSpPr>
        <p:spPr>
          <a:xfrm rot="0">
            <a:off x="7382589" y="5643248"/>
            <a:ext cx="2160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12</a:t>
            </a:r>
          </a:p>
        </p:txBody>
      </p:sp>
      <p:sp>
        <p:nvSpPr>
          <p:cNvPr name="TextBox 24" id="24"/>
          <p:cNvSpPr txBox="true"/>
          <p:nvPr/>
        </p:nvSpPr>
        <p:spPr>
          <a:xfrm rot="0">
            <a:off x="7808947" y="5643248"/>
            <a:ext cx="2160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13</a:t>
            </a:r>
          </a:p>
        </p:txBody>
      </p:sp>
      <p:sp>
        <p:nvSpPr>
          <p:cNvPr name="TextBox 25" id="25"/>
          <p:cNvSpPr txBox="true"/>
          <p:nvPr/>
        </p:nvSpPr>
        <p:spPr>
          <a:xfrm rot="0">
            <a:off x="8235305" y="5643248"/>
            <a:ext cx="2160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14</a:t>
            </a:r>
          </a:p>
        </p:txBody>
      </p:sp>
      <p:sp>
        <p:nvSpPr>
          <p:cNvPr name="TextBox 26" id="26"/>
          <p:cNvSpPr txBox="true"/>
          <p:nvPr/>
        </p:nvSpPr>
        <p:spPr>
          <a:xfrm rot="0">
            <a:off x="8661664" y="5643248"/>
            <a:ext cx="2160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15</a:t>
            </a:r>
          </a:p>
        </p:txBody>
      </p:sp>
      <p:sp>
        <p:nvSpPr>
          <p:cNvPr name="TextBox 27" id="27"/>
          <p:cNvSpPr txBox="true"/>
          <p:nvPr/>
        </p:nvSpPr>
        <p:spPr>
          <a:xfrm rot="0">
            <a:off x="9088022" y="5643248"/>
            <a:ext cx="2160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16</a:t>
            </a:r>
          </a:p>
        </p:txBody>
      </p:sp>
      <p:sp>
        <p:nvSpPr>
          <p:cNvPr name="TextBox 28" id="28"/>
          <p:cNvSpPr txBox="true"/>
          <p:nvPr/>
        </p:nvSpPr>
        <p:spPr>
          <a:xfrm rot="0">
            <a:off x="9514389" y="5643248"/>
            <a:ext cx="2160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17</a:t>
            </a:r>
          </a:p>
        </p:txBody>
      </p:sp>
      <p:sp>
        <p:nvSpPr>
          <p:cNvPr name="TextBox 29" id="29"/>
          <p:cNvSpPr txBox="true"/>
          <p:nvPr/>
        </p:nvSpPr>
        <p:spPr>
          <a:xfrm rot="0">
            <a:off x="825036" y="3606108"/>
            <a:ext cx="1179709" cy="371827"/>
          </a:xfrm>
          <a:prstGeom prst="rect">
            <a:avLst/>
          </a:prstGeom>
        </p:spPr>
        <p:txBody>
          <a:bodyPr anchor="t" rtlCol="false" tIns="0" lIns="0" bIns="0" rIns="0">
            <a:spAutoFit/>
          </a:bodyPr>
          <a:lstStyle/>
          <a:p>
            <a:pPr algn="l">
              <a:lnSpc>
                <a:spcPts val="3079"/>
              </a:lnSpc>
            </a:pPr>
            <a:r>
              <a:rPr lang="en-US" b="true" sz="2200" spc="-15">
                <a:solidFill>
                  <a:srgbClr val="000000"/>
                </a:solidFill>
                <a:latin typeface="Montserrat 2 Bold"/>
                <a:ea typeface="Montserrat 2 Bold"/>
                <a:cs typeface="Montserrat 2 Bold"/>
                <a:sym typeface="Montserrat 2 Bold"/>
              </a:rPr>
              <a:t>Memory</a:t>
            </a:r>
          </a:p>
        </p:txBody>
      </p:sp>
      <p:sp>
        <p:nvSpPr>
          <p:cNvPr name="TextBox 30" id="30"/>
          <p:cNvSpPr txBox="true"/>
          <p:nvPr/>
        </p:nvSpPr>
        <p:spPr>
          <a:xfrm rot="0">
            <a:off x="5162274" y="1159135"/>
            <a:ext cx="1037263" cy="1125588"/>
          </a:xfrm>
          <a:prstGeom prst="rect">
            <a:avLst/>
          </a:prstGeom>
        </p:spPr>
        <p:txBody>
          <a:bodyPr anchor="t" rtlCol="false" tIns="0" lIns="0" bIns="0" rIns="0">
            <a:spAutoFit/>
          </a:bodyPr>
          <a:lstStyle/>
          <a:p>
            <a:pPr algn="r">
              <a:lnSpc>
                <a:spcPts val="2200"/>
              </a:lnSpc>
            </a:pP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0</a:t>
            </a:r>
            <a:r>
              <a:rPr lang="en-US" sz="1900" spc="169">
                <a:solidFill>
                  <a:srgbClr val="D4D4D4"/>
                </a:solidFill>
                <a:latin typeface="Montserrat 2"/>
                <a:ea typeface="Montserrat 2"/>
                <a:cs typeface="Montserrat 2"/>
                <a:sym typeface="Montserrat 2"/>
              </a:rPr>
              <a:t>, [ </a:t>
            </a:r>
            <a:r>
              <a:rPr lang="en-US" sz="1900" spc="169">
                <a:solidFill>
                  <a:srgbClr val="B5CEA8"/>
                </a:solidFill>
                <a:latin typeface="Montserrat 2"/>
                <a:ea typeface="Montserrat 2"/>
                <a:cs typeface="Montserrat 2"/>
                <a:sym typeface="Montserrat 2"/>
              </a:rPr>
              <a:t>3</a:t>
            </a:r>
            <a:r>
              <a:rPr lang="en-US" sz="1900" spc="169">
                <a:solidFill>
                  <a:srgbClr val="D4D4D4"/>
                </a:solidFill>
                <a:latin typeface="Montserrat 2"/>
                <a:ea typeface="Montserrat 2"/>
                <a:cs typeface="Montserrat 2"/>
                <a:sym typeface="Montserrat 2"/>
              </a:rPr>
              <a:t>, [[ </a:t>
            </a:r>
            <a:r>
              <a:rPr lang="en-US" sz="1900" spc="169">
                <a:solidFill>
                  <a:srgbClr val="B5CEA8"/>
                </a:solidFill>
                <a:latin typeface="Montserrat 2"/>
                <a:ea typeface="Montserrat 2"/>
                <a:cs typeface="Montserrat 2"/>
                <a:sym typeface="Montserrat 2"/>
              </a:rPr>
              <a:t>6</a:t>
            </a:r>
            <a:r>
              <a:rPr lang="en-US" sz="1900" spc="169">
                <a:solidFill>
                  <a:srgbClr val="D4D4D4"/>
                </a:solidFill>
                <a:latin typeface="Montserrat 2"/>
                <a:ea typeface="Montserrat 2"/>
                <a:cs typeface="Montserrat 2"/>
                <a:sym typeface="Montserrat 2"/>
              </a:rPr>
              <a:t>, </a:t>
            </a:r>
          </a:p>
        </p:txBody>
      </p:sp>
      <p:sp>
        <p:nvSpPr>
          <p:cNvPr name="TextBox 31" id="31"/>
          <p:cNvSpPr txBox="true"/>
          <p:nvPr/>
        </p:nvSpPr>
        <p:spPr>
          <a:xfrm rot="0">
            <a:off x="6324467" y="1159135"/>
            <a:ext cx="444541" cy="1125588"/>
          </a:xfrm>
          <a:prstGeom prst="rect">
            <a:avLst/>
          </a:prstGeom>
        </p:spPr>
        <p:txBody>
          <a:bodyPr anchor="t" rtlCol="false" tIns="0" lIns="0" bIns="0" rIns="0">
            <a:spAutoFit/>
          </a:bodyPr>
          <a:lstStyle/>
          <a:p>
            <a:pPr algn="just">
              <a:lnSpc>
                <a:spcPts val="2200"/>
              </a:lnSpc>
            </a:pPr>
            <a:r>
              <a:rPr lang="en-US" sz="1900" spc="169">
                <a:solidFill>
                  <a:srgbClr val="B5CEA8"/>
                </a:solidFill>
                <a:latin typeface="Montserrat 2"/>
                <a:ea typeface="Montserrat 2"/>
                <a:cs typeface="Montserrat 2"/>
                <a:sym typeface="Montserrat 2"/>
              </a:rPr>
              <a:t>1</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4</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7</a:t>
            </a:r>
            <a:r>
              <a:rPr lang="en-US" sz="1900" spc="169">
                <a:solidFill>
                  <a:srgbClr val="D4D4D4"/>
                </a:solidFill>
                <a:latin typeface="Montserrat 2"/>
                <a:ea typeface="Montserrat 2"/>
                <a:cs typeface="Montserrat 2"/>
                <a:sym typeface="Montserrat 2"/>
              </a:rPr>
              <a:t>, </a:t>
            </a:r>
          </a:p>
        </p:txBody>
      </p:sp>
      <p:sp>
        <p:nvSpPr>
          <p:cNvPr name="TextBox 32" id="32"/>
          <p:cNvSpPr txBox="true"/>
          <p:nvPr/>
        </p:nvSpPr>
        <p:spPr>
          <a:xfrm rot="0">
            <a:off x="6905568" y="1159135"/>
            <a:ext cx="740893" cy="1125588"/>
          </a:xfrm>
          <a:prstGeom prst="rect">
            <a:avLst/>
          </a:prstGeom>
        </p:spPr>
        <p:txBody>
          <a:bodyPr anchor="t" rtlCol="false" tIns="0" lIns="0" bIns="0" rIns="0">
            <a:spAutoFit/>
          </a:bodyPr>
          <a:lstStyle/>
          <a:p>
            <a:pPr algn="l">
              <a:lnSpc>
                <a:spcPts val="2200"/>
              </a:lnSpc>
            </a:pPr>
            <a:r>
              <a:rPr lang="en-US" sz="1900" spc="169">
                <a:solidFill>
                  <a:srgbClr val="B5CEA8"/>
                </a:solidFill>
                <a:latin typeface="Montserrat 2"/>
                <a:ea typeface="Montserrat 2"/>
                <a:cs typeface="Montserrat 2"/>
                <a:sym typeface="Montserrat 2"/>
              </a:rPr>
              <a:t>2</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5</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8</a:t>
            </a:r>
            <a:r>
              <a:rPr lang="en-US" sz="1900" spc="169">
                <a:solidFill>
                  <a:srgbClr val="D4D4D4"/>
                </a:solidFill>
                <a:latin typeface="Montserrat 2"/>
                <a:ea typeface="Montserrat 2"/>
                <a:cs typeface="Montserrat 2"/>
                <a:sym typeface="Montserrat 2"/>
              </a:rPr>
              <a:t>], </a:t>
            </a:r>
          </a:p>
        </p:txBody>
      </p:sp>
      <p:sp>
        <p:nvSpPr>
          <p:cNvPr name="TextBox 33" id="33"/>
          <p:cNvSpPr txBox="true"/>
          <p:nvPr/>
        </p:nvSpPr>
        <p:spPr>
          <a:xfrm rot="0">
            <a:off x="5452843" y="2276742"/>
            <a:ext cx="2222668" cy="287388"/>
          </a:xfrm>
          <a:prstGeom prst="rect">
            <a:avLst/>
          </a:prstGeom>
        </p:spPr>
        <p:txBody>
          <a:bodyPr anchor="t" rtlCol="false" tIns="0" lIns="0" bIns="0" rIns="0">
            <a:spAutoFit/>
          </a:bodyPr>
          <a:lstStyle/>
          <a:p>
            <a:pPr algn="l">
              <a:lnSpc>
                <a:spcPts val="2200"/>
              </a:lnSpc>
            </a:pP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9</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10</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11</a:t>
            </a:r>
            <a:r>
              <a:rPr lang="en-US" sz="1900" spc="169">
                <a:solidFill>
                  <a:srgbClr val="D4D4D4"/>
                </a:solidFill>
                <a:latin typeface="Montserrat 2"/>
                <a:ea typeface="Montserrat 2"/>
                <a:cs typeface="Montserrat 2"/>
                <a:sym typeface="Montserrat 2"/>
              </a:rPr>
              <a:t>]], </a:t>
            </a:r>
          </a:p>
        </p:txBody>
      </p:sp>
      <p:sp>
        <p:nvSpPr>
          <p:cNvPr name="TextBox 34" id="34"/>
          <p:cNvSpPr txBox="true"/>
          <p:nvPr/>
        </p:nvSpPr>
        <p:spPr>
          <a:xfrm rot="0">
            <a:off x="5307559" y="2835535"/>
            <a:ext cx="2222678" cy="287388"/>
          </a:xfrm>
          <a:prstGeom prst="rect">
            <a:avLst/>
          </a:prstGeom>
        </p:spPr>
        <p:txBody>
          <a:bodyPr anchor="t" rtlCol="false" tIns="0" lIns="0" bIns="0" rIns="0">
            <a:spAutoFit/>
          </a:bodyPr>
          <a:lstStyle/>
          <a:p>
            <a:pPr algn="l">
              <a:lnSpc>
                <a:spcPts val="2200"/>
              </a:lnSpc>
            </a:pPr>
            <a:r>
              <a:rPr lang="en-US" sz="1900" spc="169">
                <a:solidFill>
                  <a:srgbClr val="D4D4D4"/>
                </a:solidFill>
                <a:latin typeface="Montserrat 2"/>
                <a:ea typeface="Montserrat 2"/>
                <a:cs typeface="Montserrat 2"/>
                <a:sym typeface="Montserrat 2"/>
              </a:rPr>
              <a:t>[[</a:t>
            </a:r>
            <a:r>
              <a:rPr lang="en-US" sz="1900" spc="169">
                <a:solidFill>
                  <a:srgbClr val="B5CEA8"/>
                </a:solidFill>
                <a:latin typeface="Montserrat 2"/>
                <a:ea typeface="Montserrat 2"/>
                <a:cs typeface="Montserrat 2"/>
                <a:sym typeface="Montserrat 2"/>
              </a:rPr>
              <a:t>12</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13</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14</a:t>
            </a:r>
            <a:r>
              <a:rPr lang="en-US" sz="1900" spc="169">
                <a:solidFill>
                  <a:srgbClr val="D4D4D4"/>
                </a:solidFill>
                <a:latin typeface="Montserrat 2"/>
                <a:ea typeface="Montserrat 2"/>
                <a:cs typeface="Montserrat 2"/>
                <a:sym typeface="Montserrat 2"/>
              </a:rPr>
              <a:t>], </a:t>
            </a:r>
          </a:p>
        </p:txBody>
      </p:sp>
      <p:sp>
        <p:nvSpPr>
          <p:cNvPr name="TextBox 35" id="35"/>
          <p:cNvSpPr txBox="true"/>
          <p:nvPr/>
        </p:nvSpPr>
        <p:spPr>
          <a:xfrm rot="0">
            <a:off x="5452843" y="3114942"/>
            <a:ext cx="2222668" cy="287388"/>
          </a:xfrm>
          <a:prstGeom prst="rect">
            <a:avLst/>
          </a:prstGeom>
        </p:spPr>
        <p:txBody>
          <a:bodyPr anchor="t" rtlCol="false" tIns="0" lIns="0" bIns="0" rIns="0">
            <a:spAutoFit/>
          </a:bodyPr>
          <a:lstStyle/>
          <a:p>
            <a:pPr algn="l">
              <a:lnSpc>
                <a:spcPts val="2200"/>
              </a:lnSpc>
            </a:pPr>
            <a:r>
              <a:rPr lang="en-US" sz="1900" spc="169">
                <a:solidFill>
                  <a:srgbClr val="D4D4D4"/>
                </a:solidFill>
                <a:latin typeface="Montserrat 2"/>
                <a:ea typeface="Montserrat 2"/>
                <a:cs typeface="Montserrat 2"/>
                <a:sym typeface="Montserrat 2"/>
              </a:rPr>
              <a:t>[</a:t>
            </a:r>
            <a:r>
              <a:rPr lang="en-US" sz="1900" spc="169">
                <a:solidFill>
                  <a:srgbClr val="B5CEA8"/>
                </a:solidFill>
                <a:latin typeface="Montserrat 2"/>
                <a:ea typeface="Montserrat 2"/>
                <a:cs typeface="Montserrat 2"/>
                <a:sym typeface="Montserrat 2"/>
              </a:rPr>
              <a:t>15</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16</a:t>
            </a:r>
            <a:r>
              <a:rPr lang="en-US" sz="1900" spc="169">
                <a:solidFill>
                  <a:srgbClr val="D4D4D4"/>
                </a:solidFill>
                <a:latin typeface="Montserrat 2"/>
                <a:ea typeface="Montserrat 2"/>
                <a:cs typeface="Montserrat 2"/>
                <a:sym typeface="Montserrat 2"/>
              </a:rPr>
              <a:t>, </a:t>
            </a:r>
            <a:r>
              <a:rPr lang="en-US" sz="1900" spc="169">
                <a:solidFill>
                  <a:srgbClr val="B5CEA8"/>
                </a:solidFill>
                <a:latin typeface="Montserrat 2"/>
                <a:ea typeface="Montserrat 2"/>
                <a:cs typeface="Montserrat 2"/>
                <a:sym typeface="Montserrat 2"/>
              </a:rPr>
              <a:t>17</a:t>
            </a:r>
            <a:r>
              <a:rPr lang="en-US" sz="1900" spc="169">
                <a:solidFill>
                  <a:srgbClr val="D4D4D4"/>
                </a:solidFill>
                <a:latin typeface="Montserrat 2"/>
                <a:ea typeface="Montserrat 2"/>
                <a:cs typeface="Montserrat 2"/>
                <a:sym typeface="Montserrat 2"/>
              </a:rPr>
              <a:t>]]] </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10800000">
            <a:off x="886463" y="1643339"/>
            <a:ext cx="6476124" cy="6466999"/>
          </a:xfrm>
          <a:custGeom>
            <a:avLst/>
            <a:gdLst/>
            <a:ahLst/>
            <a:cxnLst/>
            <a:rect r="r" b="b" t="t" l="l"/>
            <a:pathLst>
              <a:path h="6466999" w="6476124">
                <a:moveTo>
                  <a:pt x="0" y="0"/>
                </a:moveTo>
                <a:lnTo>
                  <a:pt x="6476124" y="0"/>
                </a:lnTo>
                <a:lnTo>
                  <a:pt x="6476124" y="6466998"/>
                </a:lnTo>
                <a:lnTo>
                  <a:pt x="0" y="6466998"/>
                </a:lnTo>
                <a:lnTo>
                  <a:pt x="0" y="0"/>
                </a:lnTo>
                <a:close/>
              </a:path>
            </a:pathLst>
          </a:custGeom>
          <a:blipFill>
            <a:blip r:embed="rId3"/>
            <a:stretch>
              <a:fillRect l="0" t="0" r="0" b="-8152"/>
            </a:stretch>
          </a:blipFill>
        </p:spPr>
      </p:sp>
      <p:grpSp>
        <p:nvGrpSpPr>
          <p:cNvPr name="Group 6" id="6"/>
          <p:cNvGrpSpPr>
            <a:grpSpLocks noChangeAspect="true"/>
          </p:cNvGrpSpPr>
          <p:nvPr/>
        </p:nvGrpSpPr>
        <p:grpSpPr>
          <a:xfrm rot="0">
            <a:off x="7727947" y="2057400"/>
            <a:ext cx="5028829" cy="1924050"/>
            <a:chOff x="0" y="0"/>
            <a:chExt cx="5028832" cy="1924050"/>
          </a:xfrm>
        </p:grpSpPr>
        <p:sp>
          <p:nvSpPr>
            <p:cNvPr name="Freeform 7" id="7"/>
            <p:cNvSpPr/>
            <p:nvPr/>
          </p:nvSpPr>
          <p:spPr>
            <a:xfrm flipH="false" flipV="false" rot="0">
              <a:off x="82550" y="1168400"/>
              <a:ext cx="972693" cy="673100"/>
            </a:xfrm>
            <a:custGeom>
              <a:avLst/>
              <a:gdLst/>
              <a:ahLst/>
              <a:cxnLst/>
              <a:rect r="r" b="b" t="t" l="l"/>
              <a:pathLst>
                <a:path h="673100" w="972693">
                  <a:moveTo>
                    <a:pt x="0" y="0"/>
                  </a:moveTo>
                  <a:lnTo>
                    <a:pt x="972693" y="0"/>
                  </a:lnTo>
                  <a:lnTo>
                    <a:pt x="972693" y="673100"/>
                  </a:lnTo>
                  <a:lnTo>
                    <a:pt x="0" y="673100"/>
                  </a:lnTo>
                  <a:close/>
                </a:path>
              </a:pathLst>
            </a:custGeom>
            <a:solidFill>
              <a:srgbClr val="D6D5D5"/>
            </a:solidFill>
          </p:spPr>
        </p:sp>
        <p:sp>
          <p:nvSpPr>
            <p:cNvPr name="Freeform 8" id="8"/>
            <p:cNvSpPr/>
            <p:nvPr/>
          </p:nvSpPr>
          <p:spPr>
            <a:xfrm flipH="false" flipV="false" rot="0">
              <a:off x="1055243" y="1168400"/>
              <a:ext cx="972693" cy="673100"/>
            </a:xfrm>
            <a:custGeom>
              <a:avLst/>
              <a:gdLst/>
              <a:ahLst/>
              <a:cxnLst/>
              <a:rect r="r" b="b" t="t" l="l"/>
              <a:pathLst>
                <a:path h="673100" w="972693">
                  <a:moveTo>
                    <a:pt x="0" y="0"/>
                  </a:moveTo>
                  <a:lnTo>
                    <a:pt x="972693" y="0"/>
                  </a:lnTo>
                  <a:lnTo>
                    <a:pt x="972693" y="673100"/>
                  </a:lnTo>
                  <a:lnTo>
                    <a:pt x="0" y="673100"/>
                  </a:lnTo>
                  <a:close/>
                </a:path>
              </a:pathLst>
            </a:custGeom>
            <a:solidFill>
              <a:srgbClr val="D6D5D5"/>
            </a:solidFill>
          </p:spPr>
        </p:sp>
        <p:sp>
          <p:nvSpPr>
            <p:cNvPr name="Freeform 9" id="9"/>
            <p:cNvSpPr/>
            <p:nvPr/>
          </p:nvSpPr>
          <p:spPr>
            <a:xfrm flipH="false" flipV="false" rot="0">
              <a:off x="2028063" y="1168400"/>
              <a:ext cx="972693" cy="673100"/>
            </a:xfrm>
            <a:custGeom>
              <a:avLst/>
              <a:gdLst/>
              <a:ahLst/>
              <a:cxnLst/>
              <a:rect r="r" b="b" t="t" l="l"/>
              <a:pathLst>
                <a:path h="673100" w="972693">
                  <a:moveTo>
                    <a:pt x="0" y="0"/>
                  </a:moveTo>
                  <a:lnTo>
                    <a:pt x="972693" y="0"/>
                  </a:lnTo>
                  <a:lnTo>
                    <a:pt x="972693" y="673100"/>
                  </a:lnTo>
                  <a:lnTo>
                    <a:pt x="0" y="673100"/>
                  </a:lnTo>
                  <a:close/>
                </a:path>
              </a:pathLst>
            </a:custGeom>
            <a:solidFill>
              <a:srgbClr val="D6D5D5"/>
            </a:solidFill>
          </p:spPr>
        </p:sp>
        <p:sp>
          <p:nvSpPr>
            <p:cNvPr name="Freeform 10" id="10"/>
            <p:cNvSpPr/>
            <p:nvPr/>
          </p:nvSpPr>
          <p:spPr>
            <a:xfrm flipH="false" flipV="false" rot="0">
              <a:off x="3000756" y="1168400"/>
              <a:ext cx="972693" cy="673100"/>
            </a:xfrm>
            <a:custGeom>
              <a:avLst/>
              <a:gdLst/>
              <a:ahLst/>
              <a:cxnLst/>
              <a:rect r="r" b="b" t="t" l="l"/>
              <a:pathLst>
                <a:path h="673100" w="972693">
                  <a:moveTo>
                    <a:pt x="0" y="0"/>
                  </a:moveTo>
                  <a:lnTo>
                    <a:pt x="972693" y="0"/>
                  </a:lnTo>
                  <a:lnTo>
                    <a:pt x="972693" y="673100"/>
                  </a:lnTo>
                  <a:lnTo>
                    <a:pt x="0" y="673100"/>
                  </a:lnTo>
                  <a:close/>
                </a:path>
              </a:pathLst>
            </a:custGeom>
            <a:solidFill>
              <a:srgbClr val="D6D5D5"/>
            </a:solidFill>
          </p:spPr>
        </p:sp>
        <p:sp>
          <p:nvSpPr>
            <p:cNvPr name="Freeform 11" id="11"/>
            <p:cNvSpPr/>
            <p:nvPr/>
          </p:nvSpPr>
          <p:spPr>
            <a:xfrm flipH="false" flipV="false" rot="0">
              <a:off x="3973576" y="1168400"/>
              <a:ext cx="972693" cy="673100"/>
            </a:xfrm>
            <a:custGeom>
              <a:avLst/>
              <a:gdLst/>
              <a:ahLst/>
              <a:cxnLst/>
              <a:rect r="r" b="b" t="t" l="l"/>
              <a:pathLst>
                <a:path h="673100" w="972693">
                  <a:moveTo>
                    <a:pt x="0" y="0"/>
                  </a:moveTo>
                  <a:lnTo>
                    <a:pt x="972693" y="0"/>
                  </a:lnTo>
                  <a:lnTo>
                    <a:pt x="972693" y="673100"/>
                  </a:lnTo>
                  <a:lnTo>
                    <a:pt x="0" y="673100"/>
                  </a:lnTo>
                  <a:close/>
                </a:path>
              </a:pathLst>
            </a:custGeom>
            <a:solidFill>
              <a:srgbClr val="D6D5D5"/>
            </a:solidFill>
          </p:spPr>
        </p:sp>
        <p:sp>
          <p:nvSpPr>
            <p:cNvPr name="Freeform 12" id="12"/>
            <p:cNvSpPr/>
            <p:nvPr/>
          </p:nvSpPr>
          <p:spPr>
            <a:xfrm flipH="false" flipV="false" rot="0">
              <a:off x="1036193" y="1149350"/>
              <a:ext cx="38100" cy="711200"/>
            </a:xfrm>
            <a:custGeom>
              <a:avLst/>
              <a:gdLst/>
              <a:ahLst/>
              <a:cxnLst/>
              <a:rect r="r" b="b" t="t" l="l"/>
              <a:pathLst>
                <a:path h="711200" w="38100">
                  <a:moveTo>
                    <a:pt x="38100" y="0"/>
                  </a:moveTo>
                  <a:lnTo>
                    <a:pt x="38100" y="711200"/>
                  </a:lnTo>
                  <a:lnTo>
                    <a:pt x="0" y="711200"/>
                  </a:lnTo>
                  <a:lnTo>
                    <a:pt x="0" y="0"/>
                  </a:lnTo>
                  <a:close/>
                </a:path>
              </a:pathLst>
            </a:custGeom>
            <a:solidFill>
              <a:srgbClr val="017100"/>
            </a:solidFill>
          </p:spPr>
        </p:sp>
        <p:sp>
          <p:nvSpPr>
            <p:cNvPr name="Freeform 13" id="13"/>
            <p:cNvSpPr/>
            <p:nvPr/>
          </p:nvSpPr>
          <p:spPr>
            <a:xfrm flipH="false" flipV="false" rot="0">
              <a:off x="2009013" y="1149350"/>
              <a:ext cx="38100" cy="711200"/>
            </a:xfrm>
            <a:custGeom>
              <a:avLst/>
              <a:gdLst/>
              <a:ahLst/>
              <a:cxnLst/>
              <a:rect r="r" b="b" t="t" l="l"/>
              <a:pathLst>
                <a:path h="711200" w="38100">
                  <a:moveTo>
                    <a:pt x="38100" y="0"/>
                  </a:moveTo>
                  <a:lnTo>
                    <a:pt x="38100" y="711200"/>
                  </a:lnTo>
                  <a:lnTo>
                    <a:pt x="0" y="711200"/>
                  </a:lnTo>
                  <a:lnTo>
                    <a:pt x="0" y="0"/>
                  </a:lnTo>
                  <a:close/>
                </a:path>
              </a:pathLst>
            </a:custGeom>
            <a:solidFill>
              <a:srgbClr val="017100"/>
            </a:solidFill>
          </p:spPr>
        </p:sp>
        <p:sp>
          <p:nvSpPr>
            <p:cNvPr name="Freeform 14" id="14"/>
            <p:cNvSpPr/>
            <p:nvPr/>
          </p:nvSpPr>
          <p:spPr>
            <a:xfrm flipH="false" flipV="false" rot="0">
              <a:off x="2981706" y="1149350"/>
              <a:ext cx="38100" cy="711200"/>
            </a:xfrm>
            <a:custGeom>
              <a:avLst/>
              <a:gdLst/>
              <a:ahLst/>
              <a:cxnLst/>
              <a:rect r="r" b="b" t="t" l="l"/>
              <a:pathLst>
                <a:path h="711200" w="38100">
                  <a:moveTo>
                    <a:pt x="38100" y="0"/>
                  </a:moveTo>
                  <a:lnTo>
                    <a:pt x="38100" y="711200"/>
                  </a:lnTo>
                  <a:lnTo>
                    <a:pt x="0" y="711200"/>
                  </a:lnTo>
                  <a:lnTo>
                    <a:pt x="0" y="0"/>
                  </a:lnTo>
                  <a:close/>
                </a:path>
              </a:pathLst>
            </a:custGeom>
            <a:solidFill>
              <a:srgbClr val="017100"/>
            </a:solidFill>
          </p:spPr>
        </p:sp>
        <p:sp>
          <p:nvSpPr>
            <p:cNvPr name="Freeform 15" id="15"/>
            <p:cNvSpPr/>
            <p:nvPr/>
          </p:nvSpPr>
          <p:spPr>
            <a:xfrm flipH="false" flipV="false" rot="0">
              <a:off x="3954526" y="1149350"/>
              <a:ext cx="38100" cy="711200"/>
            </a:xfrm>
            <a:custGeom>
              <a:avLst/>
              <a:gdLst/>
              <a:ahLst/>
              <a:cxnLst/>
              <a:rect r="r" b="b" t="t" l="l"/>
              <a:pathLst>
                <a:path h="711200" w="38100">
                  <a:moveTo>
                    <a:pt x="38100" y="0"/>
                  </a:moveTo>
                  <a:lnTo>
                    <a:pt x="38100" y="711200"/>
                  </a:lnTo>
                  <a:lnTo>
                    <a:pt x="0" y="711200"/>
                  </a:lnTo>
                  <a:lnTo>
                    <a:pt x="0" y="0"/>
                  </a:lnTo>
                  <a:close/>
                </a:path>
              </a:pathLst>
            </a:custGeom>
            <a:solidFill>
              <a:srgbClr val="017100"/>
            </a:solidFill>
          </p:spPr>
        </p:sp>
        <p:sp>
          <p:nvSpPr>
            <p:cNvPr name="Freeform 16" id="16"/>
            <p:cNvSpPr/>
            <p:nvPr/>
          </p:nvSpPr>
          <p:spPr>
            <a:xfrm flipH="false" flipV="false" rot="0">
              <a:off x="63500" y="1149350"/>
              <a:ext cx="38100" cy="711200"/>
            </a:xfrm>
            <a:custGeom>
              <a:avLst/>
              <a:gdLst/>
              <a:ahLst/>
              <a:cxnLst/>
              <a:rect r="r" b="b" t="t" l="l"/>
              <a:pathLst>
                <a:path h="711200" w="38100">
                  <a:moveTo>
                    <a:pt x="38100" y="0"/>
                  </a:moveTo>
                  <a:lnTo>
                    <a:pt x="38100" y="711200"/>
                  </a:lnTo>
                  <a:lnTo>
                    <a:pt x="0" y="711200"/>
                  </a:lnTo>
                  <a:lnTo>
                    <a:pt x="0" y="0"/>
                  </a:lnTo>
                  <a:close/>
                </a:path>
              </a:pathLst>
            </a:custGeom>
            <a:solidFill>
              <a:srgbClr val="017100"/>
            </a:solidFill>
          </p:spPr>
        </p:sp>
        <p:sp>
          <p:nvSpPr>
            <p:cNvPr name="Freeform 17" id="17"/>
            <p:cNvSpPr/>
            <p:nvPr/>
          </p:nvSpPr>
          <p:spPr>
            <a:xfrm flipH="false" flipV="false" rot="0">
              <a:off x="4927219" y="1149350"/>
              <a:ext cx="38100" cy="711200"/>
            </a:xfrm>
            <a:custGeom>
              <a:avLst/>
              <a:gdLst/>
              <a:ahLst/>
              <a:cxnLst/>
              <a:rect r="r" b="b" t="t" l="l"/>
              <a:pathLst>
                <a:path h="711200" w="38100">
                  <a:moveTo>
                    <a:pt x="38100" y="0"/>
                  </a:moveTo>
                  <a:lnTo>
                    <a:pt x="38100" y="711200"/>
                  </a:lnTo>
                  <a:lnTo>
                    <a:pt x="0" y="711200"/>
                  </a:lnTo>
                  <a:lnTo>
                    <a:pt x="0" y="0"/>
                  </a:lnTo>
                  <a:close/>
                </a:path>
              </a:pathLst>
            </a:custGeom>
            <a:solidFill>
              <a:srgbClr val="017100"/>
            </a:solidFill>
          </p:spPr>
        </p:sp>
        <p:sp>
          <p:nvSpPr>
            <p:cNvPr name="Freeform 18" id="18"/>
            <p:cNvSpPr/>
            <p:nvPr/>
          </p:nvSpPr>
          <p:spPr>
            <a:xfrm flipH="false" flipV="false" rot="0">
              <a:off x="63500" y="1149350"/>
              <a:ext cx="4901819" cy="38100"/>
            </a:xfrm>
            <a:custGeom>
              <a:avLst/>
              <a:gdLst/>
              <a:ahLst/>
              <a:cxnLst/>
              <a:rect r="r" b="b" t="t" l="l"/>
              <a:pathLst>
                <a:path h="38100" w="4901819">
                  <a:moveTo>
                    <a:pt x="0" y="0"/>
                  </a:moveTo>
                  <a:lnTo>
                    <a:pt x="4901819" y="0"/>
                  </a:lnTo>
                  <a:lnTo>
                    <a:pt x="4901819" y="38100"/>
                  </a:lnTo>
                  <a:lnTo>
                    <a:pt x="0" y="38100"/>
                  </a:lnTo>
                  <a:close/>
                </a:path>
              </a:pathLst>
            </a:custGeom>
            <a:solidFill>
              <a:srgbClr val="017100"/>
            </a:solidFill>
          </p:spPr>
        </p:sp>
        <p:sp>
          <p:nvSpPr>
            <p:cNvPr name="Freeform 19" id="19"/>
            <p:cNvSpPr/>
            <p:nvPr/>
          </p:nvSpPr>
          <p:spPr>
            <a:xfrm flipH="false" flipV="false" rot="0">
              <a:off x="63500" y="1822450"/>
              <a:ext cx="4901819" cy="38100"/>
            </a:xfrm>
            <a:custGeom>
              <a:avLst/>
              <a:gdLst/>
              <a:ahLst/>
              <a:cxnLst/>
              <a:rect r="r" b="b" t="t" l="l"/>
              <a:pathLst>
                <a:path h="38100" w="4901819">
                  <a:moveTo>
                    <a:pt x="0" y="0"/>
                  </a:moveTo>
                  <a:lnTo>
                    <a:pt x="4901819" y="0"/>
                  </a:lnTo>
                  <a:lnTo>
                    <a:pt x="4901819" y="38100"/>
                  </a:lnTo>
                  <a:lnTo>
                    <a:pt x="0" y="38100"/>
                  </a:lnTo>
                  <a:close/>
                </a:path>
              </a:pathLst>
            </a:custGeom>
            <a:solidFill>
              <a:srgbClr val="017100"/>
            </a:solidFill>
          </p:spPr>
        </p:sp>
        <p:sp>
          <p:nvSpPr>
            <p:cNvPr name="Freeform 20" id="20"/>
            <p:cNvSpPr/>
            <p:nvPr/>
          </p:nvSpPr>
          <p:spPr>
            <a:xfrm flipH="false" flipV="false" rot="0">
              <a:off x="2343150" y="63500"/>
              <a:ext cx="1651000" cy="975487"/>
            </a:xfrm>
            <a:custGeom>
              <a:avLst/>
              <a:gdLst/>
              <a:ahLst/>
              <a:cxnLst/>
              <a:rect r="r" b="b" t="t" l="l"/>
              <a:pathLst>
                <a:path h="975487" w="1651000">
                  <a:moveTo>
                    <a:pt x="825500" y="0"/>
                  </a:moveTo>
                  <a:cubicBezTo>
                    <a:pt x="369570" y="0"/>
                    <a:pt x="0" y="181991"/>
                    <a:pt x="0" y="406400"/>
                  </a:cubicBezTo>
                  <a:cubicBezTo>
                    <a:pt x="0" y="521335"/>
                    <a:pt x="97536" y="624586"/>
                    <a:pt x="253238" y="698500"/>
                  </a:cubicBezTo>
                  <a:lnTo>
                    <a:pt x="10287" y="975487"/>
                  </a:lnTo>
                  <a:lnTo>
                    <a:pt x="510413" y="781812"/>
                  </a:lnTo>
                  <a:cubicBezTo>
                    <a:pt x="607568" y="801624"/>
                    <a:pt x="713867" y="812800"/>
                    <a:pt x="825500" y="812800"/>
                  </a:cubicBezTo>
                  <a:cubicBezTo>
                    <a:pt x="1281430" y="812800"/>
                    <a:pt x="1651000" y="630809"/>
                    <a:pt x="1651000" y="406400"/>
                  </a:cubicBezTo>
                  <a:cubicBezTo>
                    <a:pt x="1651000" y="181991"/>
                    <a:pt x="1281430" y="0"/>
                    <a:pt x="825500" y="0"/>
                  </a:cubicBezTo>
                  <a:close/>
                </a:path>
              </a:pathLst>
            </a:custGeom>
            <a:solidFill>
              <a:srgbClr val="B51700"/>
            </a:solidFill>
          </p:spPr>
        </p:sp>
      </p:gr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325314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an Array?</a:t>
            </a:r>
          </a:p>
        </p:txBody>
      </p:sp>
      <p:sp>
        <p:nvSpPr>
          <p:cNvPr name="TextBox 23" id="23"/>
          <p:cNvSpPr txBox="true"/>
          <p:nvPr/>
        </p:nvSpPr>
        <p:spPr>
          <a:xfrm rot="0">
            <a:off x="10580951" y="2313689"/>
            <a:ext cx="705136" cy="258651"/>
          </a:xfrm>
          <a:prstGeom prst="rect">
            <a:avLst/>
          </a:prstGeom>
        </p:spPr>
        <p:txBody>
          <a:bodyPr anchor="t" rtlCol="false" tIns="0" lIns="0" bIns="0" rIns="0">
            <a:spAutoFit/>
          </a:bodyPr>
          <a:lstStyle/>
          <a:p>
            <a:pPr algn="l">
              <a:lnSpc>
                <a:spcPts val="2099"/>
              </a:lnSpc>
            </a:pPr>
            <a:r>
              <a:rPr lang="en-US" b="true" sz="1700" spc="-5">
                <a:solidFill>
                  <a:srgbClr val="FFFFFF"/>
                </a:solidFill>
                <a:latin typeface="IBM Plex Sans Bold"/>
                <a:ea typeface="IBM Plex Sans Bold"/>
                <a:cs typeface="IBM Plex Sans Bold"/>
                <a:sym typeface="IBM Plex Sans Bold"/>
              </a:rPr>
              <a:t>I’m an </a:t>
            </a:r>
          </a:p>
        </p:txBody>
      </p:sp>
      <p:sp>
        <p:nvSpPr>
          <p:cNvPr name="TextBox 24" id="24"/>
          <p:cNvSpPr txBox="true"/>
          <p:nvPr/>
        </p:nvSpPr>
        <p:spPr>
          <a:xfrm rot="0">
            <a:off x="10620680" y="2580389"/>
            <a:ext cx="562880" cy="258651"/>
          </a:xfrm>
          <a:prstGeom prst="rect">
            <a:avLst/>
          </a:prstGeom>
        </p:spPr>
        <p:txBody>
          <a:bodyPr anchor="t" rtlCol="false" tIns="0" lIns="0" bIns="0" rIns="0">
            <a:spAutoFit/>
          </a:bodyPr>
          <a:lstStyle/>
          <a:p>
            <a:pPr algn="l">
              <a:lnSpc>
                <a:spcPts val="2099"/>
              </a:lnSpc>
            </a:pPr>
            <a:r>
              <a:rPr lang="en-US" b="true" sz="1700" spc="-5">
                <a:solidFill>
                  <a:srgbClr val="FFFFFF"/>
                </a:solidFill>
                <a:latin typeface="IBM Plex Sans Bold"/>
                <a:ea typeface="IBM Plex Sans Bold"/>
                <a:cs typeface="IBM Plex Sans Bold"/>
                <a:sym typeface="IBM Plex Sans Bold"/>
              </a:rPr>
              <a:t>Array</a:t>
            </a: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850897" y="638899"/>
            <a:ext cx="8816873" cy="2478557"/>
            <a:chOff x="0" y="0"/>
            <a:chExt cx="8816873" cy="2478557"/>
          </a:xfrm>
        </p:grpSpPr>
        <p:sp>
          <p:nvSpPr>
            <p:cNvPr name="Freeform 6" id="6"/>
            <p:cNvSpPr/>
            <p:nvPr/>
          </p:nvSpPr>
          <p:spPr>
            <a:xfrm flipH="false" flipV="false" rot="0">
              <a:off x="101600" y="1367663"/>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7" id="7"/>
            <p:cNvSpPr/>
            <p:nvPr/>
          </p:nvSpPr>
          <p:spPr>
            <a:xfrm flipH="false" flipV="false" rot="0">
              <a:off x="1350772" y="1367663"/>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8" id="8"/>
            <p:cNvSpPr/>
            <p:nvPr/>
          </p:nvSpPr>
          <p:spPr>
            <a:xfrm flipH="false" flipV="false" rot="0">
              <a:off x="2599944" y="1367663"/>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9" id="9"/>
            <p:cNvSpPr/>
            <p:nvPr/>
          </p:nvSpPr>
          <p:spPr>
            <a:xfrm flipH="false" flipV="false" rot="0">
              <a:off x="3849116" y="1367663"/>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0" id="10"/>
            <p:cNvSpPr/>
            <p:nvPr/>
          </p:nvSpPr>
          <p:spPr>
            <a:xfrm flipH="false" flipV="false" rot="0">
              <a:off x="5098288" y="1367663"/>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1" id="11"/>
            <p:cNvSpPr/>
            <p:nvPr/>
          </p:nvSpPr>
          <p:spPr>
            <a:xfrm flipH="false" flipV="false" rot="0">
              <a:off x="6347460" y="1367663"/>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2" id="12"/>
            <p:cNvSpPr/>
            <p:nvPr/>
          </p:nvSpPr>
          <p:spPr>
            <a:xfrm flipH="false" flipV="false" rot="0">
              <a:off x="1312672" y="1329563"/>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3" id="13"/>
            <p:cNvSpPr/>
            <p:nvPr/>
          </p:nvSpPr>
          <p:spPr>
            <a:xfrm flipH="false" flipV="false" rot="0">
              <a:off x="2561844" y="1329563"/>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4" id="14"/>
            <p:cNvSpPr/>
            <p:nvPr/>
          </p:nvSpPr>
          <p:spPr>
            <a:xfrm flipH="false" flipV="false" rot="0">
              <a:off x="3811016" y="1329563"/>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5" id="15"/>
            <p:cNvSpPr/>
            <p:nvPr/>
          </p:nvSpPr>
          <p:spPr>
            <a:xfrm flipH="false" flipV="false" rot="0">
              <a:off x="5060188" y="1329563"/>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6" id="16"/>
            <p:cNvSpPr/>
            <p:nvPr/>
          </p:nvSpPr>
          <p:spPr>
            <a:xfrm flipH="false" flipV="false" rot="0">
              <a:off x="6309360" y="1329563"/>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7" id="17"/>
            <p:cNvSpPr/>
            <p:nvPr/>
          </p:nvSpPr>
          <p:spPr>
            <a:xfrm flipH="false" flipV="false" rot="0">
              <a:off x="63500" y="1329563"/>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8" id="18"/>
            <p:cNvSpPr/>
            <p:nvPr/>
          </p:nvSpPr>
          <p:spPr>
            <a:xfrm flipH="false" flipV="false" rot="0">
              <a:off x="7558532" y="1329563"/>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9" id="19"/>
            <p:cNvSpPr/>
            <p:nvPr/>
          </p:nvSpPr>
          <p:spPr>
            <a:xfrm flipH="false" flipV="false" rot="0">
              <a:off x="63500" y="1329563"/>
              <a:ext cx="7571232" cy="76200"/>
            </a:xfrm>
            <a:custGeom>
              <a:avLst/>
              <a:gdLst/>
              <a:ahLst/>
              <a:cxnLst/>
              <a:rect r="r" b="b" t="t" l="l"/>
              <a:pathLst>
                <a:path h="76200" w="7571232">
                  <a:moveTo>
                    <a:pt x="0" y="0"/>
                  </a:moveTo>
                  <a:lnTo>
                    <a:pt x="0" y="76200"/>
                  </a:lnTo>
                  <a:lnTo>
                    <a:pt x="7571232" y="76200"/>
                  </a:lnTo>
                  <a:lnTo>
                    <a:pt x="7571232" y="0"/>
                  </a:lnTo>
                  <a:close/>
                </a:path>
              </a:pathLst>
            </a:custGeom>
            <a:solidFill>
              <a:srgbClr val="017100"/>
            </a:solidFill>
          </p:spPr>
        </p:sp>
        <p:sp>
          <p:nvSpPr>
            <p:cNvPr name="Freeform 20" id="20"/>
            <p:cNvSpPr/>
            <p:nvPr/>
          </p:nvSpPr>
          <p:spPr>
            <a:xfrm flipH="false" flipV="false" rot="0">
              <a:off x="63500" y="2338832"/>
              <a:ext cx="7571232" cy="76200"/>
            </a:xfrm>
            <a:custGeom>
              <a:avLst/>
              <a:gdLst/>
              <a:ahLst/>
              <a:cxnLst/>
              <a:rect r="r" b="b" t="t" l="l"/>
              <a:pathLst>
                <a:path h="76200" w="7571232">
                  <a:moveTo>
                    <a:pt x="0" y="0"/>
                  </a:moveTo>
                  <a:lnTo>
                    <a:pt x="7571232" y="0"/>
                  </a:lnTo>
                  <a:lnTo>
                    <a:pt x="7571232" y="76200"/>
                  </a:lnTo>
                  <a:lnTo>
                    <a:pt x="0" y="76200"/>
                  </a:lnTo>
                  <a:close/>
                </a:path>
              </a:pathLst>
            </a:custGeom>
            <a:solidFill>
              <a:srgbClr val="017100"/>
            </a:solidFill>
          </p:spPr>
        </p:sp>
        <p:sp>
          <p:nvSpPr>
            <p:cNvPr name="Freeform 21" id="21"/>
            <p:cNvSpPr/>
            <p:nvPr/>
          </p:nvSpPr>
          <p:spPr>
            <a:xfrm flipH="false" flipV="false" rot="0">
              <a:off x="7448169" y="44831"/>
              <a:ext cx="1310514" cy="1309370"/>
            </a:xfrm>
            <a:custGeom>
              <a:avLst/>
              <a:gdLst/>
              <a:ahLst/>
              <a:cxnLst/>
              <a:rect r="r" b="b" t="t" l="l"/>
              <a:pathLst>
                <a:path h="1309370" w="1310514">
                  <a:moveTo>
                    <a:pt x="1177036" y="19050"/>
                  </a:moveTo>
                  <a:cubicBezTo>
                    <a:pt x="1151001" y="0"/>
                    <a:pt x="508255" y="723011"/>
                    <a:pt x="393319" y="866394"/>
                  </a:cubicBezTo>
                  <a:cubicBezTo>
                    <a:pt x="387223" y="873887"/>
                    <a:pt x="380746" y="880999"/>
                    <a:pt x="373126" y="889762"/>
                  </a:cubicBezTo>
                  <a:cubicBezTo>
                    <a:pt x="365252" y="880364"/>
                    <a:pt x="358775" y="873125"/>
                    <a:pt x="352806" y="865505"/>
                  </a:cubicBezTo>
                  <a:cubicBezTo>
                    <a:pt x="304800" y="804672"/>
                    <a:pt x="274193" y="756158"/>
                    <a:pt x="225552" y="695833"/>
                  </a:cubicBezTo>
                  <a:cubicBezTo>
                    <a:pt x="206120" y="671703"/>
                    <a:pt x="184023" y="649732"/>
                    <a:pt x="163449" y="626491"/>
                  </a:cubicBezTo>
                  <a:cubicBezTo>
                    <a:pt x="153669" y="615442"/>
                    <a:pt x="142240" y="615696"/>
                    <a:pt x="129286" y="619760"/>
                  </a:cubicBezTo>
                  <a:cubicBezTo>
                    <a:pt x="116331" y="623824"/>
                    <a:pt x="99187" y="623824"/>
                    <a:pt x="82677" y="634111"/>
                  </a:cubicBezTo>
                  <a:cubicBezTo>
                    <a:pt x="76962" y="640842"/>
                    <a:pt x="84455" y="651510"/>
                    <a:pt x="85470" y="661797"/>
                  </a:cubicBezTo>
                  <a:cubicBezTo>
                    <a:pt x="86740" y="674624"/>
                    <a:pt x="40258" y="672846"/>
                    <a:pt x="16002" y="689229"/>
                  </a:cubicBezTo>
                  <a:cubicBezTo>
                    <a:pt x="10414" y="693039"/>
                    <a:pt x="21082" y="708279"/>
                    <a:pt x="17526" y="712216"/>
                  </a:cubicBezTo>
                  <a:cubicBezTo>
                    <a:pt x="6857" y="724027"/>
                    <a:pt x="0" y="721233"/>
                    <a:pt x="5842" y="735584"/>
                  </a:cubicBezTo>
                  <a:cubicBezTo>
                    <a:pt x="58039" y="863854"/>
                    <a:pt x="136144" y="972439"/>
                    <a:pt x="198882" y="1102487"/>
                  </a:cubicBezTo>
                  <a:cubicBezTo>
                    <a:pt x="298831" y="1309370"/>
                    <a:pt x="317881" y="1180592"/>
                    <a:pt x="346710" y="1205357"/>
                  </a:cubicBezTo>
                  <a:cubicBezTo>
                    <a:pt x="435610" y="1281811"/>
                    <a:pt x="396494" y="1302639"/>
                    <a:pt x="605536" y="1035304"/>
                  </a:cubicBezTo>
                  <a:cubicBezTo>
                    <a:pt x="693929" y="911098"/>
                    <a:pt x="1156970" y="334137"/>
                    <a:pt x="1260221" y="220853"/>
                  </a:cubicBezTo>
                  <a:cubicBezTo>
                    <a:pt x="1272794" y="207010"/>
                    <a:pt x="1284986" y="193294"/>
                    <a:pt x="1293495" y="176022"/>
                  </a:cubicBezTo>
                  <a:cubicBezTo>
                    <a:pt x="1309751" y="143002"/>
                    <a:pt x="1310513" y="144018"/>
                    <a:pt x="1286891" y="117221"/>
                  </a:cubicBezTo>
                  <a:cubicBezTo>
                    <a:pt x="1278128" y="107315"/>
                    <a:pt x="1269111" y="105283"/>
                    <a:pt x="1256284" y="105918"/>
                  </a:cubicBezTo>
                  <a:cubicBezTo>
                    <a:pt x="1231900" y="107061"/>
                    <a:pt x="1219708" y="93218"/>
                    <a:pt x="1222375" y="70866"/>
                  </a:cubicBezTo>
                  <a:cubicBezTo>
                    <a:pt x="1223010" y="65913"/>
                    <a:pt x="1221741" y="59563"/>
                    <a:pt x="1218566" y="55880"/>
                  </a:cubicBezTo>
                  <a:cubicBezTo>
                    <a:pt x="1211199" y="47244"/>
                    <a:pt x="1186308" y="25908"/>
                    <a:pt x="1177036" y="19177"/>
                  </a:cubicBezTo>
                  <a:close/>
                </a:path>
              </a:pathLst>
            </a:custGeom>
            <a:solidFill>
              <a:srgbClr val="017100"/>
            </a:solidFill>
          </p:spPr>
        </p:sp>
      </p:grpSp>
      <p:grpSp>
        <p:nvGrpSpPr>
          <p:cNvPr name="Group 22" id="22"/>
          <p:cNvGrpSpPr>
            <a:grpSpLocks noChangeAspect="true"/>
          </p:cNvGrpSpPr>
          <p:nvPr/>
        </p:nvGrpSpPr>
        <p:grpSpPr>
          <a:xfrm rot="0">
            <a:off x="850897" y="4432297"/>
            <a:ext cx="8583368" cy="1872853"/>
            <a:chOff x="0" y="0"/>
            <a:chExt cx="8583358" cy="1872856"/>
          </a:xfrm>
        </p:grpSpPr>
        <p:sp>
          <p:nvSpPr>
            <p:cNvPr name="Freeform 23" id="23"/>
            <p:cNvSpPr/>
            <p:nvPr/>
          </p:nvSpPr>
          <p:spPr>
            <a:xfrm flipH="false" flipV="false" rot="0">
              <a:off x="101600" y="7620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4" id="24"/>
            <p:cNvSpPr/>
            <p:nvPr/>
          </p:nvSpPr>
          <p:spPr>
            <a:xfrm flipH="false" flipV="false" rot="0">
              <a:off x="1350772" y="7620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5" id="25"/>
            <p:cNvSpPr/>
            <p:nvPr/>
          </p:nvSpPr>
          <p:spPr>
            <a:xfrm flipH="false" flipV="false" rot="0">
              <a:off x="2599944" y="7620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6" id="26"/>
            <p:cNvSpPr/>
            <p:nvPr/>
          </p:nvSpPr>
          <p:spPr>
            <a:xfrm flipH="false" flipV="false" rot="0">
              <a:off x="3849116" y="7620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7" id="27"/>
            <p:cNvSpPr/>
            <p:nvPr/>
          </p:nvSpPr>
          <p:spPr>
            <a:xfrm flipH="false" flipV="false" rot="0">
              <a:off x="5098288" y="7620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8" id="28"/>
            <p:cNvSpPr/>
            <p:nvPr/>
          </p:nvSpPr>
          <p:spPr>
            <a:xfrm flipH="false" flipV="false" rot="0">
              <a:off x="6347460" y="7620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9" id="29"/>
            <p:cNvSpPr/>
            <p:nvPr/>
          </p:nvSpPr>
          <p:spPr>
            <a:xfrm flipH="false" flipV="false" rot="0">
              <a:off x="1312672" y="7239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0" id="30"/>
            <p:cNvSpPr/>
            <p:nvPr/>
          </p:nvSpPr>
          <p:spPr>
            <a:xfrm flipH="false" flipV="false" rot="0">
              <a:off x="2561844" y="7239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1" id="31"/>
            <p:cNvSpPr/>
            <p:nvPr/>
          </p:nvSpPr>
          <p:spPr>
            <a:xfrm flipH="false" flipV="false" rot="0">
              <a:off x="3811016" y="7239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2" id="32"/>
            <p:cNvSpPr/>
            <p:nvPr/>
          </p:nvSpPr>
          <p:spPr>
            <a:xfrm flipH="false" flipV="false" rot="0">
              <a:off x="5060188" y="7239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3" id="33"/>
            <p:cNvSpPr/>
            <p:nvPr/>
          </p:nvSpPr>
          <p:spPr>
            <a:xfrm flipH="false" flipV="false" rot="0">
              <a:off x="6309360" y="7239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4" id="34"/>
            <p:cNvSpPr/>
            <p:nvPr/>
          </p:nvSpPr>
          <p:spPr>
            <a:xfrm flipH="false" flipV="false" rot="0">
              <a:off x="63500" y="7239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5" id="35"/>
            <p:cNvSpPr/>
            <p:nvPr/>
          </p:nvSpPr>
          <p:spPr>
            <a:xfrm flipH="false" flipV="false" rot="0">
              <a:off x="7558532" y="7239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6" id="36"/>
            <p:cNvSpPr/>
            <p:nvPr/>
          </p:nvSpPr>
          <p:spPr>
            <a:xfrm flipH="false" flipV="false" rot="0">
              <a:off x="63500" y="723900"/>
              <a:ext cx="7571232" cy="76200"/>
            </a:xfrm>
            <a:custGeom>
              <a:avLst/>
              <a:gdLst/>
              <a:ahLst/>
              <a:cxnLst/>
              <a:rect r="r" b="b" t="t" l="l"/>
              <a:pathLst>
                <a:path h="76200" w="7571232">
                  <a:moveTo>
                    <a:pt x="0" y="0"/>
                  </a:moveTo>
                  <a:lnTo>
                    <a:pt x="0" y="76200"/>
                  </a:lnTo>
                  <a:lnTo>
                    <a:pt x="7571232" y="76200"/>
                  </a:lnTo>
                  <a:lnTo>
                    <a:pt x="7571232" y="0"/>
                  </a:lnTo>
                  <a:close/>
                </a:path>
              </a:pathLst>
            </a:custGeom>
            <a:solidFill>
              <a:srgbClr val="017100"/>
            </a:solidFill>
          </p:spPr>
        </p:sp>
        <p:sp>
          <p:nvSpPr>
            <p:cNvPr name="Freeform 37" id="37"/>
            <p:cNvSpPr/>
            <p:nvPr/>
          </p:nvSpPr>
          <p:spPr>
            <a:xfrm flipH="false" flipV="false" rot="0">
              <a:off x="63500" y="1733169"/>
              <a:ext cx="7571232" cy="76200"/>
            </a:xfrm>
            <a:custGeom>
              <a:avLst/>
              <a:gdLst/>
              <a:ahLst/>
              <a:cxnLst/>
              <a:rect r="r" b="b" t="t" l="l"/>
              <a:pathLst>
                <a:path h="76200" w="7571232">
                  <a:moveTo>
                    <a:pt x="0" y="0"/>
                  </a:moveTo>
                  <a:lnTo>
                    <a:pt x="7571232" y="0"/>
                  </a:lnTo>
                  <a:lnTo>
                    <a:pt x="7571232" y="76200"/>
                  </a:lnTo>
                  <a:lnTo>
                    <a:pt x="0" y="76200"/>
                  </a:lnTo>
                  <a:close/>
                </a:path>
              </a:pathLst>
            </a:custGeom>
            <a:solidFill>
              <a:srgbClr val="017100"/>
            </a:solidFill>
          </p:spPr>
        </p:sp>
        <p:sp>
          <p:nvSpPr>
            <p:cNvPr name="Freeform 38" id="38"/>
            <p:cNvSpPr/>
            <p:nvPr/>
          </p:nvSpPr>
          <p:spPr>
            <a:xfrm flipH="false" flipV="false" rot="0">
              <a:off x="7283704" y="76200"/>
              <a:ext cx="1280413" cy="1168400"/>
            </a:xfrm>
            <a:custGeom>
              <a:avLst/>
              <a:gdLst/>
              <a:ahLst/>
              <a:cxnLst/>
              <a:rect r="r" b="b" t="t" l="l"/>
              <a:pathLst>
                <a:path h="1168400" w="1280413">
                  <a:moveTo>
                    <a:pt x="640207" y="127000"/>
                  </a:moveTo>
                  <a:cubicBezTo>
                    <a:pt x="756666" y="127000"/>
                    <a:pt x="873252" y="171450"/>
                    <a:pt x="962279" y="260350"/>
                  </a:cubicBezTo>
                  <a:cubicBezTo>
                    <a:pt x="962533" y="260604"/>
                    <a:pt x="962660" y="260731"/>
                    <a:pt x="962914" y="260985"/>
                  </a:cubicBezTo>
                  <a:cubicBezTo>
                    <a:pt x="1141095" y="439547"/>
                    <a:pt x="1141095" y="729107"/>
                    <a:pt x="962914" y="907669"/>
                  </a:cubicBezTo>
                  <a:cubicBezTo>
                    <a:pt x="873633" y="996823"/>
                    <a:pt x="756920" y="1041400"/>
                    <a:pt x="640207" y="1041400"/>
                  </a:cubicBezTo>
                  <a:cubicBezTo>
                    <a:pt x="523748" y="1041400"/>
                    <a:pt x="407162" y="996950"/>
                    <a:pt x="318135" y="908050"/>
                  </a:cubicBezTo>
                  <a:cubicBezTo>
                    <a:pt x="317881" y="907796"/>
                    <a:pt x="317754" y="907669"/>
                    <a:pt x="317500" y="907415"/>
                  </a:cubicBezTo>
                  <a:lnTo>
                    <a:pt x="317500" y="907415"/>
                  </a:lnTo>
                  <a:lnTo>
                    <a:pt x="317500" y="907415"/>
                  </a:lnTo>
                  <a:cubicBezTo>
                    <a:pt x="139319" y="728853"/>
                    <a:pt x="139319" y="439293"/>
                    <a:pt x="317500" y="260731"/>
                  </a:cubicBezTo>
                  <a:lnTo>
                    <a:pt x="317500" y="260731"/>
                  </a:lnTo>
                  <a:lnTo>
                    <a:pt x="317500" y="260731"/>
                  </a:lnTo>
                  <a:cubicBezTo>
                    <a:pt x="406654" y="171577"/>
                    <a:pt x="523367" y="127000"/>
                    <a:pt x="640207" y="127000"/>
                  </a:cubicBezTo>
                  <a:close/>
                  <a:moveTo>
                    <a:pt x="640207" y="0"/>
                  </a:moveTo>
                  <a:cubicBezTo>
                    <a:pt x="490855" y="0"/>
                    <a:pt x="341630" y="57023"/>
                    <a:pt x="227711" y="171196"/>
                  </a:cubicBezTo>
                  <a:cubicBezTo>
                    <a:pt x="0" y="399288"/>
                    <a:pt x="0" y="769112"/>
                    <a:pt x="227711" y="997331"/>
                  </a:cubicBezTo>
                  <a:cubicBezTo>
                    <a:pt x="227965" y="997585"/>
                    <a:pt x="228219" y="997839"/>
                    <a:pt x="228473" y="998093"/>
                  </a:cubicBezTo>
                  <a:cubicBezTo>
                    <a:pt x="342265" y="1111631"/>
                    <a:pt x="491236" y="1168400"/>
                    <a:pt x="640207" y="1168400"/>
                  </a:cubicBezTo>
                  <a:cubicBezTo>
                    <a:pt x="789559" y="1168400"/>
                    <a:pt x="938784" y="1111377"/>
                    <a:pt x="1052703" y="997204"/>
                  </a:cubicBezTo>
                  <a:lnTo>
                    <a:pt x="1052703" y="997204"/>
                  </a:lnTo>
                  <a:lnTo>
                    <a:pt x="1052703" y="997204"/>
                  </a:lnTo>
                  <a:cubicBezTo>
                    <a:pt x="1280414" y="769112"/>
                    <a:pt x="1280414" y="399288"/>
                    <a:pt x="1052703" y="171069"/>
                  </a:cubicBezTo>
                  <a:lnTo>
                    <a:pt x="1052703" y="171069"/>
                  </a:lnTo>
                  <a:lnTo>
                    <a:pt x="1052703" y="171069"/>
                  </a:lnTo>
                  <a:cubicBezTo>
                    <a:pt x="1052448" y="170815"/>
                    <a:pt x="1052195" y="170561"/>
                    <a:pt x="1051941" y="170307"/>
                  </a:cubicBezTo>
                  <a:cubicBezTo>
                    <a:pt x="938149" y="56769"/>
                    <a:pt x="789178" y="0"/>
                    <a:pt x="640207" y="0"/>
                  </a:cubicBezTo>
                  <a:close/>
                </a:path>
              </a:pathLst>
            </a:custGeom>
            <a:solidFill>
              <a:srgbClr val="EE220C"/>
            </a:solidFill>
          </p:spPr>
        </p:sp>
        <p:sp>
          <p:nvSpPr>
            <p:cNvPr name="Freeform 39" id="39"/>
            <p:cNvSpPr/>
            <p:nvPr/>
          </p:nvSpPr>
          <p:spPr>
            <a:xfrm flipH="false" flipV="false" rot="0">
              <a:off x="7537577" y="274193"/>
              <a:ext cx="772541" cy="772541"/>
            </a:xfrm>
            <a:custGeom>
              <a:avLst/>
              <a:gdLst/>
              <a:ahLst/>
              <a:cxnLst/>
              <a:rect r="r" b="b" t="t" l="l"/>
              <a:pathLst>
                <a:path h="772541" w="772541">
                  <a:moveTo>
                    <a:pt x="89789" y="0"/>
                  </a:moveTo>
                  <a:lnTo>
                    <a:pt x="0" y="89789"/>
                  </a:lnTo>
                  <a:lnTo>
                    <a:pt x="682752" y="772541"/>
                  </a:lnTo>
                  <a:lnTo>
                    <a:pt x="772541" y="682752"/>
                  </a:lnTo>
                  <a:lnTo>
                    <a:pt x="89789" y="0"/>
                  </a:lnTo>
                  <a:close/>
                </a:path>
              </a:pathLst>
            </a:custGeom>
            <a:solidFill>
              <a:srgbClr val="EE220C"/>
            </a:solidFill>
          </p:spPr>
        </p:sp>
      </p:grpSp>
      <p:sp>
        <p:nvSpPr>
          <p:cNvPr name="TextBox 40" id="4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1" id="41"/>
          <p:cNvSpPr txBox="true"/>
          <p:nvPr/>
        </p:nvSpPr>
        <p:spPr>
          <a:xfrm rot="0">
            <a:off x="800510" y="884368"/>
            <a:ext cx="325314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an Array?</a:t>
            </a:r>
          </a:p>
        </p:txBody>
      </p:sp>
      <p:sp>
        <p:nvSpPr>
          <p:cNvPr name="TextBox 42" id="42"/>
          <p:cNvSpPr txBox="true"/>
          <p:nvPr/>
        </p:nvSpPr>
        <p:spPr>
          <a:xfrm rot="0">
            <a:off x="1453515" y="2291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0</a:t>
            </a:r>
          </a:p>
        </p:txBody>
      </p:sp>
      <p:sp>
        <p:nvSpPr>
          <p:cNvPr name="TextBox 43" id="43"/>
          <p:cNvSpPr txBox="true"/>
          <p:nvPr/>
        </p:nvSpPr>
        <p:spPr>
          <a:xfrm rot="0">
            <a:off x="1453515" y="5478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0</a:t>
            </a:r>
          </a:p>
        </p:txBody>
      </p:sp>
      <p:sp>
        <p:nvSpPr>
          <p:cNvPr name="TextBox 44" id="44"/>
          <p:cNvSpPr txBox="true"/>
          <p:nvPr/>
        </p:nvSpPr>
        <p:spPr>
          <a:xfrm rot="0">
            <a:off x="2702681" y="2291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45" id="45"/>
          <p:cNvSpPr txBox="true"/>
          <p:nvPr/>
        </p:nvSpPr>
        <p:spPr>
          <a:xfrm rot="0">
            <a:off x="3951846" y="2291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46" id="46"/>
          <p:cNvSpPr txBox="true"/>
          <p:nvPr/>
        </p:nvSpPr>
        <p:spPr>
          <a:xfrm rot="0">
            <a:off x="3951846" y="5478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47" id="47"/>
          <p:cNvSpPr txBox="true"/>
          <p:nvPr/>
        </p:nvSpPr>
        <p:spPr>
          <a:xfrm rot="0">
            <a:off x="5201021" y="2291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48" id="48"/>
          <p:cNvSpPr txBox="true"/>
          <p:nvPr/>
        </p:nvSpPr>
        <p:spPr>
          <a:xfrm rot="0">
            <a:off x="4991214" y="5478780"/>
            <a:ext cx="680085"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“a”</a:t>
            </a:r>
          </a:p>
        </p:txBody>
      </p:sp>
      <p:sp>
        <p:nvSpPr>
          <p:cNvPr name="TextBox 49" id="49"/>
          <p:cNvSpPr txBox="true"/>
          <p:nvPr/>
        </p:nvSpPr>
        <p:spPr>
          <a:xfrm rot="0">
            <a:off x="6450187" y="2291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50" id="50"/>
          <p:cNvSpPr txBox="true"/>
          <p:nvPr/>
        </p:nvSpPr>
        <p:spPr>
          <a:xfrm rot="0">
            <a:off x="6240380" y="5478780"/>
            <a:ext cx="680085"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“c”</a:t>
            </a:r>
          </a:p>
        </p:txBody>
      </p:sp>
      <p:sp>
        <p:nvSpPr>
          <p:cNvPr name="TextBox 51" id="51"/>
          <p:cNvSpPr txBox="true"/>
          <p:nvPr/>
        </p:nvSpPr>
        <p:spPr>
          <a:xfrm rot="0">
            <a:off x="7699353" y="2291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52" id="52"/>
          <p:cNvSpPr txBox="true"/>
          <p:nvPr/>
        </p:nvSpPr>
        <p:spPr>
          <a:xfrm rot="0">
            <a:off x="7699353" y="5478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53" id="53"/>
          <p:cNvSpPr txBox="true"/>
          <p:nvPr/>
        </p:nvSpPr>
        <p:spPr>
          <a:xfrm rot="0">
            <a:off x="2423703" y="5507479"/>
            <a:ext cx="821207"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true</a:t>
            </a:r>
            <a:r>
              <a:rPr lang="en-US" b="true" sz="2900" spc="-8">
                <a:solidFill>
                  <a:srgbClr val="73FDEA"/>
                </a:solidFill>
                <a:latin typeface="IBM Plex Sans Bold"/>
                <a:ea typeface="IBM Plex Sans Bold"/>
                <a:cs typeface="IBM Plex Sans Bold"/>
                <a:sym typeface="IBM Plex Sans Bold"/>
              </a:rPr>
              <a:t>.</a:t>
            </a:r>
          </a:p>
        </p:txBody>
      </p:sp>
      <p:sp>
        <p:nvSpPr>
          <p:cNvPr name="TextBox 54" id="54"/>
          <p:cNvSpPr txBox="true"/>
          <p:nvPr/>
        </p:nvSpPr>
        <p:spPr>
          <a:xfrm rot="0">
            <a:off x="9619317" y="4802534"/>
            <a:ext cx="2113378" cy="492928"/>
          </a:xfrm>
          <a:prstGeom prst="rect">
            <a:avLst/>
          </a:prstGeom>
        </p:spPr>
        <p:txBody>
          <a:bodyPr anchor="t" rtlCol="false" tIns="0" lIns="0" bIns="0" rIns="0">
            <a:spAutoFit/>
          </a:bodyPr>
          <a:lstStyle/>
          <a:p>
            <a:pPr algn="l">
              <a:lnSpc>
                <a:spcPts val="3499"/>
              </a:lnSpc>
            </a:pPr>
            <a:r>
              <a:rPr lang="en-US" sz="2499">
                <a:solidFill>
                  <a:srgbClr val="EE220C"/>
                </a:solidFill>
                <a:latin typeface="Arial"/>
                <a:ea typeface="Arial"/>
                <a:cs typeface="Arial"/>
                <a:sym typeface="Arial"/>
              </a:rPr>
              <a:t>Not allowed</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860797" y="3886200"/>
            <a:ext cx="7698210" cy="1212456"/>
            <a:chOff x="0" y="0"/>
            <a:chExt cx="7698207" cy="1212456"/>
          </a:xfrm>
        </p:grpSpPr>
        <p:sp>
          <p:nvSpPr>
            <p:cNvPr name="Freeform 6" id="6"/>
            <p:cNvSpPr/>
            <p:nvPr/>
          </p:nvSpPr>
          <p:spPr>
            <a:xfrm flipH="false" flipV="false" rot="0">
              <a:off x="101600"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7" id="7"/>
            <p:cNvSpPr/>
            <p:nvPr/>
          </p:nvSpPr>
          <p:spPr>
            <a:xfrm flipH="false" flipV="false" rot="0">
              <a:off x="1350772"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8" id="8"/>
            <p:cNvSpPr/>
            <p:nvPr/>
          </p:nvSpPr>
          <p:spPr>
            <a:xfrm flipH="false" flipV="false" rot="0">
              <a:off x="2599944"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9" id="9"/>
            <p:cNvSpPr/>
            <p:nvPr/>
          </p:nvSpPr>
          <p:spPr>
            <a:xfrm flipH="false" flipV="false" rot="0">
              <a:off x="3849116"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0" id="10"/>
            <p:cNvSpPr/>
            <p:nvPr/>
          </p:nvSpPr>
          <p:spPr>
            <a:xfrm flipH="false" flipV="false" rot="0">
              <a:off x="5098288"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1" id="11"/>
            <p:cNvSpPr/>
            <p:nvPr/>
          </p:nvSpPr>
          <p:spPr>
            <a:xfrm flipH="false" flipV="false" rot="0">
              <a:off x="6347460"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2" id="12"/>
            <p:cNvSpPr/>
            <p:nvPr/>
          </p:nvSpPr>
          <p:spPr>
            <a:xfrm flipH="false" flipV="false" rot="0">
              <a:off x="1312672"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3" id="13"/>
            <p:cNvSpPr/>
            <p:nvPr/>
          </p:nvSpPr>
          <p:spPr>
            <a:xfrm flipH="false" flipV="false" rot="0">
              <a:off x="2561844"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4" id="14"/>
            <p:cNvSpPr/>
            <p:nvPr/>
          </p:nvSpPr>
          <p:spPr>
            <a:xfrm flipH="false" flipV="false" rot="0">
              <a:off x="3811016"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5" id="15"/>
            <p:cNvSpPr/>
            <p:nvPr/>
          </p:nvSpPr>
          <p:spPr>
            <a:xfrm flipH="false" flipV="false" rot="0">
              <a:off x="5060188"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6" id="16"/>
            <p:cNvSpPr/>
            <p:nvPr/>
          </p:nvSpPr>
          <p:spPr>
            <a:xfrm flipH="false" flipV="false" rot="0">
              <a:off x="6309360"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7" id="17"/>
            <p:cNvSpPr/>
            <p:nvPr/>
          </p:nvSpPr>
          <p:spPr>
            <a:xfrm flipH="false" flipV="false" rot="0">
              <a:off x="63500"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8" id="18"/>
            <p:cNvSpPr/>
            <p:nvPr/>
          </p:nvSpPr>
          <p:spPr>
            <a:xfrm flipH="false" flipV="false" rot="0">
              <a:off x="7558532"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9" id="19"/>
            <p:cNvSpPr/>
            <p:nvPr/>
          </p:nvSpPr>
          <p:spPr>
            <a:xfrm flipH="false" flipV="false" rot="0">
              <a:off x="63500" y="63500"/>
              <a:ext cx="7571232" cy="76200"/>
            </a:xfrm>
            <a:custGeom>
              <a:avLst/>
              <a:gdLst/>
              <a:ahLst/>
              <a:cxnLst/>
              <a:rect r="r" b="b" t="t" l="l"/>
              <a:pathLst>
                <a:path h="76200" w="7571232">
                  <a:moveTo>
                    <a:pt x="0" y="0"/>
                  </a:moveTo>
                  <a:lnTo>
                    <a:pt x="0" y="76200"/>
                  </a:lnTo>
                  <a:lnTo>
                    <a:pt x="7571232" y="76200"/>
                  </a:lnTo>
                  <a:lnTo>
                    <a:pt x="7571232" y="0"/>
                  </a:lnTo>
                  <a:close/>
                </a:path>
              </a:pathLst>
            </a:custGeom>
            <a:solidFill>
              <a:srgbClr val="017100"/>
            </a:solidFill>
          </p:spPr>
        </p:sp>
        <p:sp>
          <p:nvSpPr>
            <p:cNvPr name="Freeform 20" id="20"/>
            <p:cNvSpPr/>
            <p:nvPr/>
          </p:nvSpPr>
          <p:spPr>
            <a:xfrm flipH="false" flipV="false" rot="0">
              <a:off x="63500" y="1072769"/>
              <a:ext cx="7571232" cy="76200"/>
            </a:xfrm>
            <a:custGeom>
              <a:avLst/>
              <a:gdLst/>
              <a:ahLst/>
              <a:cxnLst/>
              <a:rect r="r" b="b" t="t" l="l"/>
              <a:pathLst>
                <a:path h="76200" w="7571232">
                  <a:moveTo>
                    <a:pt x="0" y="0"/>
                  </a:moveTo>
                  <a:lnTo>
                    <a:pt x="7571232" y="0"/>
                  </a:lnTo>
                  <a:lnTo>
                    <a:pt x="7571232" y="76200"/>
                  </a:lnTo>
                  <a:lnTo>
                    <a:pt x="0" y="76200"/>
                  </a:lnTo>
                  <a:close/>
                </a:path>
              </a:pathLst>
            </a:custGeom>
            <a:solidFill>
              <a:srgbClr val="017100"/>
            </a:solidFill>
          </p:spPr>
        </p:sp>
      </p:grpSp>
      <p:grpSp>
        <p:nvGrpSpPr>
          <p:cNvPr name="Group 21" id="21"/>
          <p:cNvGrpSpPr>
            <a:grpSpLocks noChangeAspect="true"/>
          </p:cNvGrpSpPr>
          <p:nvPr/>
        </p:nvGrpSpPr>
        <p:grpSpPr>
          <a:xfrm rot="0">
            <a:off x="3860797" y="5473703"/>
            <a:ext cx="7698210" cy="1212456"/>
            <a:chOff x="0" y="0"/>
            <a:chExt cx="7698207" cy="1212456"/>
          </a:xfrm>
        </p:grpSpPr>
        <p:sp>
          <p:nvSpPr>
            <p:cNvPr name="Freeform 22" id="22"/>
            <p:cNvSpPr/>
            <p:nvPr/>
          </p:nvSpPr>
          <p:spPr>
            <a:xfrm flipH="false" flipV="false" rot="0">
              <a:off x="101600"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3" id="23"/>
            <p:cNvSpPr/>
            <p:nvPr/>
          </p:nvSpPr>
          <p:spPr>
            <a:xfrm flipH="false" flipV="false" rot="0">
              <a:off x="1350772"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4" id="24"/>
            <p:cNvSpPr/>
            <p:nvPr/>
          </p:nvSpPr>
          <p:spPr>
            <a:xfrm flipH="false" flipV="false" rot="0">
              <a:off x="2599944"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5" id="25"/>
            <p:cNvSpPr/>
            <p:nvPr/>
          </p:nvSpPr>
          <p:spPr>
            <a:xfrm flipH="false" flipV="false" rot="0">
              <a:off x="3849116"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6" id="26"/>
            <p:cNvSpPr/>
            <p:nvPr/>
          </p:nvSpPr>
          <p:spPr>
            <a:xfrm flipH="false" flipV="false" rot="0">
              <a:off x="5098288"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7" id="27"/>
            <p:cNvSpPr/>
            <p:nvPr/>
          </p:nvSpPr>
          <p:spPr>
            <a:xfrm flipH="false" flipV="false" rot="0">
              <a:off x="6347460" y="1016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28" id="28"/>
            <p:cNvSpPr/>
            <p:nvPr/>
          </p:nvSpPr>
          <p:spPr>
            <a:xfrm flipH="false" flipV="false" rot="0">
              <a:off x="1312672"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29" id="29"/>
            <p:cNvSpPr/>
            <p:nvPr/>
          </p:nvSpPr>
          <p:spPr>
            <a:xfrm flipH="false" flipV="false" rot="0">
              <a:off x="2561844"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0" id="30"/>
            <p:cNvSpPr/>
            <p:nvPr/>
          </p:nvSpPr>
          <p:spPr>
            <a:xfrm flipH="false" flipV="false" rot="0">
              <a:off x="3811016"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1" id="31"/>
            <p:cNvSpPr/>
            <p:nvPr/>
          </p:nvSpPr>
          <p:spPr>
            <a:xfrm flipH="false" flipV="false" rot="0">
              <a:off x="5060188"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2" id="32"/>
            <p:cNvSpPr/>
            <p:nvPr/>
          </p:nvSpPr>
          <p:spPr>
            <a:xfrm flipH="false" flipV="false" rot="0">
              <a:off x="6309360"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3" id="33"/>
            <p:cNvSpPr/>
            <p:nvPr/>
          </p:nvSpPr>
          <p:spPr>
            <a:xfrm flipH="false" flipV="false" rot="0">
              <a:off x="63500"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4" id="34"/>
            <p:cNvSpPr/>
            <p:nvPr/>
          </p:nvSpPr>
          <p:spPr>
            <a:xfrm flipH="false" flipV="false" rot="0">
              <a:off x="7558532" y="635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35" id="35"/>
            <p:cNvSpPr/>
            <p:nvPr/>
          </p:nvSpPr>
          <p:spPr>
            <a:xfrm flipH="false" flipV="false" rot="0">
              <a:off x="63500" y="63500"/>
              <a:ext cx="7571232" cy="76200"/>
            </a:xfrm>
            <a:custGeom>
              <a:avLst/>
              <a:gdLst/>
              <a:ahLst/>
              <a:cxnLst/>
              <a:rect r="r" b="b" t="t" l="l"/>
              <a:pathLst>
                <a:path h="76200" w="7571232">
                  <a:moveTo>
                    <a:pt x="0" y="0"/>
                  </a:moveTo>
                  <a:lnTo>
                    <a:pt x="0" y="76200"/>
                  </a:lnTo>
                  <a:lnTo>
                    <a:pt x="7571232" y="76200"/>
                  </a:lnTo>
                  <a:lnTo>
                    <a:pt x="7571232" y="0"/>
                  </a:lnTo>
                  <a:close/>
                </a:path>
              </a:pathLst>
            </a:custGeom>
            <a:solidFill>
              <a:srgbClr val="017100"/>
            </a:solidFill>
          </p:spPr>
        </p:sp>
        <p:sp>
          <p:nvSpPr>
            <p:cNvPr name="Freeform 36" id="36"/>
            <p:cNvSpPr/>
            <p:nvPr/>
          </p:nvSpPr>
          <p:spPr>
            <a:xfrm flipH="false" flipV="false" rot="0">
              <a:off x="63500" y="1072769"/>
              <a:ext cx="7571232" cy="76200"/>
            </a:xfrm>
            <a:custGeom>
              <a:avLst/>
              <a:gdLst/>
              <a:ahLst/>
              <a:cxnLst/>
              <a:rect r="r" b="b" t="t" l="l"/>
              <a:pathLst>
                <a:path h="76200" w="7571232">
                  <a:moveTo>
                    <a:pt x="0" y="0"/>
                  </a:moveTo>
                  <a:lnTo>
                    <a:pt x="7571232" y="0"/>
                  </a:lnTo>
                  <a:lnTo>
                    <a:pt x="7571232" y="76200"/>
                  </a:lnTo>
                  <a:lnTo>
                    <a:pt x="0" y="76200"/>
                  </a:lnTo>
                  <a:close/>
                </a:path>
              </a:pathLst>
            </a:custGeom>
            <a:solidFill>
              <a:srgbClr val="017100"/>
            </a:solidFill>
          </p:spPr>
        </p:sp>
      </p:grpSp>
      <p:sp>
        <p:nvSpPr>
          <p:cNvPr name="TextBox 37" id="3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8" id="38"/>
          <p:cNvSpPr txBox="true"/>
          <p:nvPr/>
        </p:nvSpPr>
        <p:spPr>
          <a:xfrm rot="0">
            <a:off x="800510" y="884368"/>
            <a:ext cx="320301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Creating an array</a:t>
            </a:r>
          </a:p>
        </p:txBody>
      </p:sp>
      <p:sp>
        <p:nvSpPr>
          <p:cNvPr name="TextBox 39" id="39"/>
          <p:cNvSpPr txBox="true"/>
          <p:nvPr/>
        </p:nvSpPr>
        <p:spPr>
          <a:xfrm rot="0">
            <a:off x="1602838" y="4298185"/>
            <a:ext cx="1951244" cy="538324"/>
          </a:xfrm>
          <a:prstGeom prst="rect">
            <a:avLst/>
          </a:prstGeom>
        </p:spPr>
        <p:txBody>
          <a:bodyPr anchor="t" rtlCol="false" tIns="0" lIns="0" bIns="0" rIns="0">
            <a:spAutoFit/>
          </a:bodyPr>
          <a:lstStyle/>
          <a:p>
            <a:pPr algn="l">
              <a:lnSpc>
                <a:spcPts val="4339"/>
              </a:lnSpc>
            </a:pPr>
            <a:r>
              <a:rPr lang="en-US" b="true" sz="3099" spc="-9">
                <a:solidFill>
                  <a:srgbClr val="000000"/>
                </a:solidFill>
                <a:latin typeface="IBM Plex Sans Bold"/>
                <a:ea typeface="IBM Plex Sans Bold"/>
                <a:cs typeface="IBM Plex Sans Bold"/>
                <a:sym typeface="IBM Plex Sans Bold"/>
              </a:rPr>
              <a:t>myArray =</a:t>
            </a:r>
          </a:p>
        </p:txBody>
      </p:sp>
      <p:sp>
        <p:nvSpPr>
          <p:cNvPr name="TextBox 40" id="40"/>
          <p:cNvSpPr txBox="true"/>
          <p:nvPr/>
        </p:nvSpPr>
        <p:spPr>
          <a:xfrm rot="0">
            <a:off x="1602838" y="5883821"/>
            <a:ext cx="1951244" cy="538324"/>
          </a:xfrm>
          <a:prstGeom prst="rect">
            <a:avLst/>
          </a:prstGeom>
        </p:spPr>
        <p:txBody>
          <a:bodyPr anchor="t" rtlCol="false" tIns="0" lIns="0" bIns="0" rIns="0">
            <a:spAutoFit/>
          </a:bodyPr>
          <a:lstStyle/>
          <a:p>
            <a:pPr algn="l">
              <a:lnSpc>
                <a:spcPts val="4339"/>
              </a:lnSpc>
            </a:pPr>
            <a:r>
              <a:rPr lang="en-US" b="true" sz="3099" spc="-9">
                <a:solidFill>
                  <a:srgbClr val="000000"/>
                </a:solidFill>
                <a:latin typeface="IBM Plex Sans Bold"/>
                <a:ea typeface="IBM Plex Sans Bold"/>
                <a:cs typeface="IBM Plex Sans Bold"/>
                <a:sym typeface="IBM Plex Sans Bold"/>
              </a:rPr>
              <a:t>myArray =</a:t>
            </a:r>
          </a:p>
        </p:txBody>
      </p:sp>
      <p:sp>
        <p:nvSpPr>
          <p:cNvPr name="TextBox 41" id="41"/>
          <p:cNvSpPr txBox="true"/>
          <p:nvPr/>
        </p:nvSpPr>
        <p:spPr>
          <a:xfrm rot="0">
            <a:off x="1223867" y="1952568"/>
            <a:ext cx="7022135" cy="1453525"/>
          </a:xfrm>
          <a:prstGeom prst="rect">
            <a:avLst/>
          </a:prstGeom>
        </p:spPr>
        <p:txBody>
          <a:bodyPr anchor="t" rtlCol="false" tIns="0" lIns="0" bIns="0" rIns="0">
            <a:spAutoFit/>
          </a:bodyPr>
          <a:lstStyle/>
          <a:p>
            <a:pPr algn="l">
              <a:lnSpc>
                <a:spcPts val="3219"/>
              </a:lnSpc>
            </a:pPr>
            <a:r>
              <a:rPr lang="en-US" b="true" sz="2300">
                <a:solidFill>
                  <a:srgbClr val="000000"/>
                </a:solidFill>
                <a:latin typeface="Arial Bold"/>
                <a:ea typeface="Arial Bold"/>
                <a:cs typeface="Arial Bold"/>
                <a:sym typeface="Arial Bold"/>
              </a:rPr>
              <a:t>When we create an array , we:</a:t>
            </a:r>
          </a:p>
          <a:p>
            <a:pPr algn="l">
              <a:lnSpc>
                <a:spcPts val="2700"/>
              </a:lnSpc>
            </a:pPr>
            <a:r>
              <a:rPr lang="en-US" sz="2300">
                <a:solidFill>
                  <a:srgbClr val="000000"/>
                </a:solidFill>
                <a:latin typeface="Arial"/>
                <a:ea typeface="Arial"/>
                <a:cs typeface="Arial"/>
                <a:sym typeface="Arial"/>
              </a:rPr>
              <a:t>•Assign it to a variable •Define the type of elements that it will store •Define its size (the maximum numbers of elements)</a:t>
            </a:r>
          </a:p>
        </p:txBody>
      </p:sp>
      <p:sp>
        <p:nvSpPr>
          <p:cNvPr name="TextBox 42" id="42"/>
          <p:cNvSpPr txBox="true"/>
          <p:nvPr/>
        </p:nvSpPr>
        <p:spPr>
          <a:xfrm rot="0">
            <a:off x="4463415" y="5859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43" id="43"/>
          <p:cNvSpPr txBox="true"/>
          <p:nvPr/>
        </p:nvSpPr>
        <p:spPr>
          <a:xfrm rot="0">
            <a:off x="5712581" y="5859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44" id="44"/>
          <p:cNvSpPr txBox="true"/>
          <p:nvPr/>
        </p:nvSpPr>
        <p:spPr>
          <a:xfrm rot="0">
            <a:off x="6961746" y="5859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571500" y="1663703"/>
            <a:ext cx="4793790" cy="1168403"/>
            <a:chOff x="0" y="0"/>
            <a:chExt cx="4793793" cy="1168400"/>
          </a:xfrm>
        </p:grpSpPr>
        <p:sp>
          <p:nvSpPr>
            <p:cNvPr name="Freeform 6" id="6"/>
            <p:cNvSpPr/>
            <p:nvPr/>
          </p:nvSpPr>
          <p:spPr>
            <a:xfrm flipH="false" flipV="false" rot="0">
              <a:off x="0" y="0"/>
              <a:ext cx="4793742" cy="1168400"/>
            </a:xfrm>
            <a:custGeom>
              <a:avLst/>
              <a:gdLst/>
              <a:ahLst/>
              <a:cxnLst/>
              <a:rect r="r" b="b" t="t" l="l"/>
              <a:pathLst>
                <a:path h="1168400" w="4793742">
                  <a:moveTo>
                    <a:pt x="0" y="1168400"/>
                  </a:moveTo>
                  <a:lnTo>
                    <a:pt x="4793742" y="1168400"/>
                  </a:lnTo>
                  <a:lnTo>
                    <a:pt x="4793742" y="0"/>
                  </a:lnTo>
                  <a:lnTo>
                    <a:pt x="0" y="0"/>
                  </a:lnTo>
                  <a:close/>
                </a:path>
              </a:pathLst>
            </a:custGeom>
            <a:solidFill>
              <a:srgbClr val="000000"/>
            </a:solidFill>
          </p:spPr>
        </p:sp>
      </p:grpSp>
      <p:sp>
        <p:nvSpPr>
          <p:cNvPr name="Freeform 7" id="7"/>
          <p:cNvSpPr/>
          <p:nvPr/>
        </p:nvSpPr>
        <p:spPr>
          <a:xfrm flipH="false" flipV="false" rot="0">
            <a:off x="550412" y="2908297"/>
            <a:ext cx="8838248" cy="5298758"/>
          </a:xfrm>
          <a:custGeom>
            <a:avLst/>
            <a:gdLst/>
            <a:ahLst/>
            <a:cxnLst/>
            <a:rect r="r" b="b" t="t" l="l"/>
            <a:pathLst>
              <a:path h="5298758" w="8838248">
                <a:moveTo>
                  <a:pt x="0" y="0"/>
                </a:moveTo>
                <a:lnTo>
                  <a:pt x="8838247" y="0"/>
                </a:lnTo>
                <a:lnTo>
                  <a:pt x="8838247" y="5298757"/>
                </a:lnTo>
                <a:lnTo>
                  <a:pt x="0" y="5298757"/>
                </a:lnTo>
                <a:lnTo>
                  <a:pt x="0" y="0"/>
                </a:lnTo>
                <a:close/>
              </a:path>
            </a:pathLst>
          </a:custGeom>
          <a:blipFill>
            <a:blip r:embed="rId3"/>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84368"/>
            <a:ext cx="602361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Creating an array (Array Module)</a:t>
            </a:r>
          </a:p>
        </p:txBody>
      </p:sp>
      <p:sp>
        <p:nvSpPr>
          <p:cNvPr name="TextBox 10" id="10"/>
          <p:cNvSpPr txBox="true"/>
          <p:nvPr/>
        </p:nvSpPr>
        <p:spPr>
          <a:xfrm rot="0">
            <a:off x="622297" y="1639814"/>
            <a:ext cx="4773035" cy="996944"/>
          </a:xfrm>
          <a:prstGeom prst="rect">
            <a:avLst/>
          </a:prstGeom>
        </p:spPr>
        <p:txBody>
          <a:bodyPr anchor="t" rtlCol="false" tIns="0" lIns="0" bIns="0" rIns="0">
            <a:spAutoFit/>
          </a:bodyPr>
          <a:lstStyle/>
          <a:p>
            <a:pPr algn="l">
              <a:lnSpc>
                <a:spcPts val="4199"/>
              </a:lnSpc>
            </a:pPr>
            <a:r>
              <a:rPr lang="en-US" sz="1800" spc="-12">
                <a:solidFill>
                  <a:srgbClr val="C586C0"/>
                </a:solidFill>
                <a:latin typeface="Montserrat 2"/>
                <a:ea typeface="Montserrat 2"/>
                <a:cs typeface="Montserrat 2"/>
                <a:sym typeface="Montserrat 2"/>
              </a:rPr>
              <a:t>from</a:t>
            </a:r>
            <a:r>
              <a:rPr lang="en-US" sz="1800" spc="-12">
                <a:solidFill>
                  <a:srgbClr val="D4D4D4"/>
                </a:solidFill>
                <a:latin typeface="Montserrat 2"/>
                <a:ea typeface="Montserrat 2"/>
                <a:cs typeface="Montserrat 2"/>
                <a:sym typeface="Montserrat 2"/>
              </a:rPr>
              <a:t> array </a:t>
            </a:r>
            <a:r>
              <a:rPr lang="en-US" sz="1800" spc="-12">
                <a:solidFill>
                  <a:srgbClr val="C586C0"/>
                </a:solidFill>
                <a:latin typeface="Montserrat 2"/>
                <a:ea typeface="Montserrat 2"/>
                <a:cs typeface="Montserrat 2"/>
                <a:sym typeface="Montserrat 2"/>
              </a:rPr>
              <a:t>import</a:t>
            </a:r>
            <a:r>
              <a:rPr lang="en-US" sz="1800" spc="-12">
                <a:solidFill>
                  <a:srgbClr val="D4D4D4"/>
                </a:solidFill>
                <a:latin typeface="Montserrat 2"/>
                <a:ea typeface="Montserrat 2"/>
                <a:cs typeface="Montserrat 2"/>
                <a:sym typeface="Montserrat 2"/>
              </a:rPr>
              <a:t> * arrayName = array(typecode, [Initializers])</a:t>
            </a: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3149600" y="21717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5" id="5"/>
            <p:cNvSpPr/>
            <p:nvPr/>
          </p:nvSpPr>
          <p:spPr>
            <a:xfrm flipH="false" flipV="false" rot="0">
              <a:off x="4398772" y="21717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6" id="6"/>
            <p:cNvSpPr/>
            <p:nvPr/>
          </p:nvSpPr>
          <p:spPr>
            <a:xfrm flipH="false" flipV="false" rot="0">
              <a:off x="5647944" y="21717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7" id="7"/>
            <p:cNvSpPr/>
            <p:nvPr/>
          </p:nvSpPr>
          <p:spPr>
            <a:xfrm flipH="false" flipV="false" rot="0">
              <a:off x="6897116" y="21717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8" id="8"/>
            <p:cNvSpPr/>
            <p:nvPr/>
          </p:nvSpPr>
          <p:spPr>
            <a:xfrm flipH="false" flipV="false" rot="0">
              <a:off x="8146288" y="21717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9" id="9"/>
            <p:cNvSpPr/>
            <p:nvPr/>
          </p:nvSpPr>
          <p:spPr>
            <a:xfrm flipH="false" flipV="false" rot="0">
              <a:off x="9395460" y="217170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0" id="10"/>
            <p:cNvSpPr/>
            <p:nvPr/>
          </p:nvSpPr>
          <p:spPr>
            <a:xfrm flipH="false" flipV="false" rot="0">
              <a:off x="4360672" y="21336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1" id="11"/>
            <p:cNvSpPr/>
            <p:nvPr/>
          </p:nvSpPr>
          <p:spPr>
            <a:xfrm flipH="false" flipV="false" rot="0">
              <a:off x="5609844" y="21336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2" id="12"/>
            <p:cNvSpPr/>
            <p:nvPr/>
          </p:nvSpPr>
          <p:spPr>
            <a:xfrm flipH="false" flipV="false" rot="0">
              <a:off x="6859016" y="21336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3" id="13"/>
            <p:cNvSpPr/>
            <p:nvPr/>
          </p:nvSpPr>
          <p:spPr>
            <a:xfrm flipH="false" flipV="false" rot="0">
              <a:off x="8108188" y="21336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4" id="14"/>
            <p:cNvSpPr/>
            <p:nvPr/>
          </p:nvSpPr>
          <p:spPr>
            <a:xfrm flipH="false" flipV="false" rot="0">
              <a:off x="9357360" y="21336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5" id="15"/>
            <p:cNvSpPr/>
            <p:nvPr/>
          </p:nvSpPr>
          <p:spPr>
            <a:xfrm flipH="false" flipV="false" rot="0">
              <a:off x="3111500" y="21336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6" id="16"/>
            <p:cNvSpPr/>
            <p:nvPr/>
          </p:nvSpPr>
          <p:spPr>
            <a:xfrm flipH="false" flipV="false" rot="0">
              <a:off x="10606532" y="213360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7" id="17"/>
            <p:cNvSpPr/>
            <p:nvPr/>
          </p:nvSpPr>
          <p:spPr>
            <a:xfrm flipH="false" flipV="false" rot="0">
              <a:off x="3111500" y="2133600"/>
              <a:ext cx="7571232" cy="76200"/>
            </a:xfrm>
            <a:custGeom>
              <a:avLst/>
              <a:gdLst/>
              <a:ahLst/>
              <a:cxnLst/>
              <a:rect r="r" b="b" t="t" l="l"/>
              <a:pathLst>
                <a:path h="76200" w="7571232">
                  <a:moveTo>
                    <a:pt x="0" y="0"/>
                  </a:moveTo>
                  <a:lnTo>
                    <a:pt x="0" y="76200"/>
                  </a:lnTo>
                  <a:lnTo>
                    <a:pt x="7571232" y="76200"/>
                  </a:lnTo>
                  <a:lnTo>
                    <a:pt x="7571232" y="0"/>
                  </a:lnTo>
                  <a:close/>
                </a:path>
              </a:pathLst>
            </a:custGeom>
            <a:solidFill>
              <a:srgbClr val="017100"/>
            </a:solidFill>
          </p:spPr>
        </p:sp>
        <p:sp>
          <p:nvSpPr>
            <p:cNvPr name="Freeform 18" id="18"/>
            <p:cNvSpPr/>
            <p:nvPr/>
          </p:nvSpPr>
          <p:spPr>
            <a:xfrm flipH="false" flipV="false" rot="0">
              <a:off x="3111500" y="3142869"/>
              <a:ext cx="7571232" cy="76200"/>
            </a:xfrm>
            <a:custGeom>
              <a:avLst/>
              <a:gdLst/>
              <a:ahLst/>
              <a:cxnLst/>
              <a:rect r="r" b="b" t="t" l="l"/>
              <a:pathLst>
                <a:path h="76200" w="7571232">
                  <a:moveTo>
                    <a:pt x="0" y="0"/>
                  </a:moveTo>
                  <a:lnTo>
                    <a:pt x="7571232" y="0"/>
                  </a:lnTo>
                  <a:lnTo>
                    <a:pt x="7571232" y="76200"/>
                  </a:lnTo>
                  <a:lnTo>
                    <a:pt x="0" y="76200"/>
                  </a:lnTo>
                  <a:close/>
                </a:path>
              </a:pathLst>
            </a:custGeom>
            <a:solidFill>
              <a:srgbClr val="017100"/>
            </a:solidFill>
          </p:spPr>
        </p:sp>
      </p:grpSp>
      <p:sp>
        <p:nvSpPr>
          <p:cNvPr name="Freeform 19" id="19"/>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20" id="20"/>
          <p:cNvGrpSpPr>
            <a:grpSpLocks noChangeAspect="true"/>
          </p:cNvGrpSpPr>
          <p:nvPr/>
        </p:nvGrpSpPr>
        <p:grpSpPr>
          <a:xfrm rot="0">
            <a:off x="3003547" y="1898647"/>
            <a:ext cx="7660110" cy="2007737"/>
            <a:chOff x="0" y="0"/>
            <a:chExt cx="7660107" cy="2007730"/>
          </a:xfrm>
        </p:grpSpPr>
        <p:sp>
          <p:nvSpPr>
            <p:cNvPr name="Freeform 21" id="21"/>
            <p:cNvSpPr/>
            <p:nvPr/>
          </p:nvSpPr>
          <p:spPr>
            <a:xfrm flipH="false" flipV="false" rot="0">
              <a:off x="1319022"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2" id="22"/>
            <p:cNvSpPr/>
            <p:nvPr/>
          </p:nvSpPr>
          <p:spPr>
            <a:xfrm flipH="false" flipV="false" rot="0">
              <a:off x="2568194"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3" id="23"/>
            <p:cNvSpPr/>
            <p:nvPr/>
          </p:nvSpPr>
          <p:spPr>
            <a:xfrm flipH="false" flipV="false" rot="0">
              <a:off x="3817366"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4" id="24"/>
            <p:cNvSpPr/>
            <p:nvPr/>
          </p:nvSpPr>
          <p:spPr>
            <a:xfrm flipH="false" flipV="false" rot="0">
              <a:off x="5066538"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5" id="25"/>
            <p:cNvSpPr/>
            <p:nvPr/>
          </p:nvSpPr>
          <p:spPr>
            <a:xfrm flipH="false" flipV="false" rot="0">
              <a:off x="6315710"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6" id="26"/>
            <p:cNvSpPr/>
            <p:nvPr/>
          </p:nvSpPr>
          <p:spPr>
            <a:xfrm flipH="false" flipV="false" rot="0">
              <a:off x="63500" y="63500"/>
              <a:ext cx="38100" cy="1880743"/>
            </a:xfrm>
            <a:custGeom>
              <a:avLst/>
              <a:gdLst/>
              <a:ahLst/>
              <a:cxnLst/>
              <a:rect r="r" b="b" t="t" l="l"/>
              <a:pathLst>
                <a:path h="1880743" w="38100">
                  <a:moveTo>
                    <a:pt x="38100" y="0"/>
                  </a:moveTo>
                  <a:lnTo>
                    <a:pt x="38100" y="1880743"/>
                  </a:lnTo>
                  <a:lnTo>
                    <a:pt x="0" y="1880743"/>
                  </a:lnTo>
                  <a:lnTo>
                    <a:pt x="0" y="0"/>
                  </a:lnTo>
                  <a:close/>
                </a:path>
              </a:pathLst>
            </a:custGeom>
            <a:solidFill>
              <a:srgbClr val="00A2FF"/>
            </a:solidFill>
          </p:spPr>
        </p:sp>
        <p:sp>
          <p:nvSpPr>
            <p:cNvPr name="Freeform 27" id="27"/>
            <p:cNvSpPr/>
            <p:nvPr/>
          </p:nvSpPr>
          <p:spPr>
            <a:xfrm flipH="false" flipV="false" rot="0">
              <a:off x="7558532" y="63500"/>
              <a:ext cx="38100" cy="1880743"/>
            </a:xfrm>
            <a:custGeom>
              <a:avLst/>
              <a:gdLst/>
              <a:ahLst/>
              <a:cxnLst/>
              <a:rect r="r" b="b" t="t" l="l"/>
              <a:pathLst>
                <a:path h="1880743" w="38100">
                  <a:moveTo>
                    <a:pt x="38100" y="0"/>
                  </a:moveTo>
                  <a:lnTo>
                    <a:pt x="38100" y="1880743"/>
                  </a:lnTo>
                  <a:lnTo>
                    <a:pt x="0" y="1880743"/>
                  </a:lnTo>
                  <a:lnTo>
                    <a:pt x="0" y="0"/>
                  </a:lnTo>
                  <a:close/>
                </a:path>
              </a:pathLst>
            </a:custGeom>
            <a:solidFill>
              <a:srgbClr val="00A2FF"/>
            </a:solidFill>
          </p:spPr>
        </p:sp>
        <p:sp>
          <p:nvSpPr>
            <p:cNvPr name="Freeform 28" id="28"/>
            <p:cNvSpPr/>
            <p:nvPr/>
          </p:nvSpPr>
          <p:spPr>
            <a:xfrm flipH="false" flipV="false" rot="0">
              <a:off x="63500" y="63500"/>
              <a:ext cx="7533132" cy="38100"/>
            </a:xfrm>
            <a:custGeom>
              <a:avLst/>
              <a:gdLst/>
              <a:ahLst/>
              <a:cxnLst/>
              <a:rect r="r" b="b" t="t" l="l"/>
              <a:pathLst>
                <a:path h="38100" w="7533132">
                  <a:moveTo>
                    <a:pt x="0" y="0"/>
                  </a:moveTo>
                  <a:lnTo>
                    <a:pt x="7533132" y="0"/>
                  </a:lnTo>
                  <a:lnTo>
                    <a:pt x="7533132" y="38100"/>
                  </a:lnTo>
                  <a:lnTo>
                    <a:pt x="0" y="38100"/>
                  </a:lnTo>
                  <a:close/>
                </a:path>
              </a:pathLst>
            </a:custGeom>
            <a:solidFill>
              <a:srgbClr val="00A2FF"/>
            </a:solidFill>
          </p:spPr>
        </p:sp>
        <p:sp>
          <p:nvSpPr>
            <p:cNvPr name="Freeform 29" id="29"/>
            <p:cNvSpPr/>
            <p:nvPr/>
          </p:nvSpPr>
          <p:spPr>
            <a:xfrm flipH="false" flipV="false" rot="0">
              <a:off x="63500" y="1906143"/>
              <a:ext cx="7533132" cy="38100"/>
            </a:xfrm>
            <a:custGeom>
              <a:avLst/>
              <a:gdLst/>
              <a:ahLst/>
              <a:cxnLst/>
              <a:rect r="r" b="b" t="t" l="l"/>
              <a:pathLst>
                <a:path h="38100" w="7533132">
                  <a:moveTo>
                    <a:pt x="0" y="0"/>
                  </a:moveTo>
                  <a:lnTo>
                    <a:pt x="7533132" y="0"/>
                  </a:lnTo>
                  <a:lnTo>
                    <a:pt x="7533132" y="38100"/>
                  </a:lnTo>
                  <a:lnTo>
                    <a:pt x="0" y="38100"/>
                  </a:lnTo>
                  <a:close/>
                </a:path>
              </a:pathLst>
            </a:custGeom>
            <a:solidFill>
              <a:srgbClr val="00A2FF"/>
            </a:solidFill>
          </p:spPr>
        </p:sp>
      </p:grpSp>
      <p:sp>
        <p:nvSpPr>
          <p:cNvPr name="TextBox 30" id="30"/>
          <p:cNvSpPr txBox="true"/>
          <p:nvPr/>
        </p:nvSpPr>
        <p:spPr>
          <a:xfrm rot="0">
            <a:off x="3379260" y="2178101"/>
            <a:ext cx="676189"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“a” [0]</a:t>
            </a:r>
          </a:p>
        </p:txBody>
      </p:sp>
      <p:sp>
        <p:nvSpPr>
          <p:cNvPr name="TextBox 31" id="31"/>
          <p:cNvSpPr txBox="true"/>
          <p:nvPr/>
        </p:nvSpPr>
        <p:spPr>
          <a:xfrm rot="0">
            <a:off x="4611824" y="2178101"/>
            <a:ext cx="710194" cy="1680277"/>
          </a:xfrm>
          <a:prstGeom prst="rect">
            <a:avLst/>
          </a:prstGeom>
        </p:spPr>
        <p:txBody>
          <a:bodyPr anchor="t" rtlCol="false" tIns="0" lIns="0" bIns="0" rIns="0">
            <a:spAutoFit/>
          </a:bodyPr>
          <a:lstStyle/>
          <a:p>
            <a:pPr algn="ctr">
              <a:lnSpc>
                <a:spcPts val="6951"/>
              </a:lnSpc>
            </a:pPr>
            <a:r>
              <a:rPr lang="en-US" b="true" sz="3500" spc="-24">
                <a:solidFill>
                  <a:srgbClr val="000000"/>
                </a:solidFill>
                <a:latin typeface="Montserrat 2 Bold"/>
                <a:ea typeface="Montserrat 2 Bold"/>
                <a:cs typeface="Montserrat 2 Bold"/>
                <a:sym typeface="Montserrat 2 Bold"/>
              </a:rPr>
              <a:t>“b” [1]</a:t>
            </a:r>
          </a:p>
        </p:txBody>
      </p:sp>
      <p:sp>
        <p:nvSpPr>
          <p:cNvPr name="TextBox 32" id="32"/>
          <p:cNvSpPr txBox="true"/>
          <p:nvPr/>
        </p:nvSpPr>
        <p:spPr>
          <a:xfrm rot="0">
            <a:off x="5889974" y="2178101"/>
            <a:ext cx="651253"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“c” [2]</a:t>
            </a:r>
          </a:p>
        </p:txBody>
      </p:sp>
      <p:sp>
        <p:nvSpPr>
          <p:cNvPr name="TextBox 33" id="33"/>
          <p:cNvSpPr txBox="true"/>
          <p:nvPr/>
        </p:nvSpPr>
        <p:spPr>
          <a:xfrm rot="0">
            <a:off x="7146846" y="3251254"/>
            <a:ext cx="635289" cy="607124"/>
          </a:xfrm>
          <a:prstGeom prst="rect">
            <a:avLst/>
          </a:prstGeom>
        </p:spPr>
        <p:txBody>
          <a:bodyPr anchor="t" rtlCol="false" tIns="0" lIns="0" bIns="0" rIns="0">
            <a:spAutoFit/>
          </a:bodyPr>
          <a:lstStyle/>
          <a:p>
            <a:pPr algn="l">
              <a:lnSpc>
                <a:spcPts val="4900"/>
              </a:lnSpc>
            </a:pPr>
            <a:r>
              <a:rPr lang="en-US" b="true" sz="3500" spc="-24">
                <a:solidFill>
                  <a:srgbClr val="000000"/>
                </a:solidFill>
                <a:latin typeface="Montserrat 2 Bold"/>
                <a:ea typeface="Montserrat 2 Bold"/>
                <a:cs typeface="Montserrat 2 Bold"/>
                <a:sym typeface="Montserrat 2 Bold"/>
              </a:rPr>
              <a:t>[3]</a:t>
            </a:r>
          </a:p>
        </p:txBody>
      </p:sp>
      <p:sp>
        <p:nvSpPr>
          <p:cNvPr name="TextBox 34" id="34"/>
          <p:cNvSpPr txBox="true"/>
          <p:nvPr/>
        </p:nvSpPr>
        <p:spPr>
          <a:xfrm rot="0">
            <a:off x="8396011" y="3251254"/>
            <a:ext cx="635289" cy="607124"/>
          </a:xfrm>
          <a:prstGeom prst="rect">
            <a:avLst/>
          </a:prstGeom>
        </p:spPr>
        <p:txBody>
          <a:bodyPr anchor="t" rtlCol="false" tIns="0" lIns="0" bIns="0" rIns="0">
            <a:spAutoFit/>
          </a:bodyPr>
          <a:lstStyle/>
          <a:p>
            <a:pPr algn="l">
              <a:lnSpc>
                <a:spcPts val="4900"/>
              </a:lnSpc>
            </a:pPr>
            <a:r>
              <a:rPr lang="en-US" b="true" sz="3500" spc="-24">
                <a:solidFill>
                  <a:srgbClr val="000000"/>
                </a:solidFill>
                <a:latin typeface="Montserrat 2 Bold"/>
                <a:ea typeface="Montserrat 2 Bold"/>
                <a:cs typeface="Montserrat 2 Bold"/>
                <a:sym typeface="Montserrat 2 Bold"/>
              </a:rPr>
              <a:t>[4]</a:t>
            </a:r>
          </a:p>
        </p:txBody>
      </p:sp>
      <p:sp>
        <p:nvSpPr>
          <p:cNvPr name="TextBox 35" id="35"/>
          <p:cNvSpPr txBox="true"/>
          <p:nvPr/>
        </p:nvSpPr>
        <p:spPr>
          <a:xfrm rot="0">
            <a:off x="9642005" y="3251254"/>
            <a:ext cx="635289" cy="607124"/>
          </a:xfrm>
          <a:prstGeom prst="rect">
            <a:avLst/>
          </a:prstGeom>
        </p:spPr>
        <p:txBody>
          <a:bodyPr anchor="t" rtlCol="false" tIns="0" lIns="0" bIns="0" rIns="0">
            <a:spAutoFit/>
          </a:bodyPr>
          <a:lstStyle/>
          <a:p>
            <a:pPr algn="l">
              <a:lnSpc>
                <a:spcPts val="4900"/>
              </a:lnSpc>
            </a:pPr>
            <a:r>
              <a:rPr lang="en-US" b="true" sz="3500" spc="-24">
                <a:solidFill>
                  <a:srgbClr val="000000"/>
                </a:solidFill>
                <a:latin typeface="Montserrat 2 Bold"/>
                <a:ea typeface="Montserrat 2 Bold"/>
                <a:cs typeface="Montserrat 2 Bold"/>
                <a:sym typeface="Montserrat 2 Bold"/>
              </a:rPr>
              <a:t>[5]</a:t>
            </a:r>
          </a:p>
        </p:txBody>
      </p:sp>
      <p:sp>
        <p:nvSpPr>
          <p:cNvPr name="TextBox 36" id="3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7" id="37"/>
          <p:cNvSpPr txBox="true"/>
          <p:nvPr/>
        </p:nvSpPr>
        <p:spPr>
          <a:xfrm rot="0">
            <a:off x="800510" y="884368"/>
            <a:ext cx="163298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a:t>
            </a:r>
          </a:p>
        </p:txBody>
      </p:sp>
      <p:sp>
        <p:nvSpPr>
          <p:cNvPr name="TextBox 38" id="38"/>
          <p:cNvSpPr txBox="true"/>
          <p:nvPr/>
        </p:nvSpPr>
        <p:spPr>
          <a:xfrm rot="0">
            <a:off x="797042" y="2410577"/>
            <a:ext cx="2206123" cy="527399"/>
          </a:xfrm>
          <a:prstGeom prst="rect">
            <a:avLst/>
          </a:prstGeom>
        </p:spPr>
        <p:txBody>
          <a:bodyPr anchor="t" rtlCol="false" tIns="0" lIns="0" bIns="0" rIns="0">
            <a:spAutoFit/>
          </a:bodyPr>
          <a:lstStyle/>
          <a:p>
            <a:pPr algn="l">
              <a:lnSpc>
                <a:spcPts val="4339"/>
              </a:lnSpc>
            </a:pPr>
            <a:r>
              <a:rPr lang="en-US" b="true" sz="3099" spc="-21">
                <a:solidFill>
                  <a:srgbClr val="000000"/>
                </a:solidFill>
                <a:latin typeface="Montserrat 2 Bold"/>
                <a:ea typeface="Montserrat 2 Bold"/>
                <a:cs typeface="Montserrat 2 Bold"/>
                <a:sym typeface="Montserrat 2 Bold"/>
              </a:rPr>
              <a:t>myArray =</a:t>
            </a:r>
          </a:p>
        </p:txBody>
      </p:sp>
      <p:sp>
        <p:nvSpPr>
          <p:cNvPr name="TextBox 39" id="39"/>
          <p:cNvSpPr txBox="true"/>
          <p:nvPr/>
        </p:nvSpPr>
        <p:spPr>
          <a:xfrm rot="0">
            <a:off x="915714" y="4509449"/>
            <a:ext cx="2846937" cy="1350778"/>
          </a:xfrm>
          <a:prstGeom prst="rect">
            <a:avLst/>
          </a:prstGeom>
        </p:spPr>
        <p:txBody>
          <a:bodyPr anchor="t" rtlCol="false" tIns="0" lIns="0" bIns="0" rIns="0">
            <a:spAutoFit/>
          </a:bodyPr>
          <a:lstStyle/>
          <a:p>
            <a:pPr algn="l">
              <a:lnSpc>
                <a:spcPts val="5699"/>
              </a:lnSpc>
            </a:pPr>
            <a:r>
              <a:rPr lang="en-US" b="true" sz="2499" spc="-17">
                <a:solidFill>
                  <a:srgbClr val="000000"/>
                </a:solidFill>
                <a:latin typeface="Montserrat 2 Bold"/>
                <a:ea typeface="Montserrat 2 Bold"/>
                <a:cs typeface="Montserrat 2 Bold"/>
                <a:sym typeface="Montserrat 2 Bold"/>
              </a:rPr>
              <a:t>myArray[3] = “d” myArray[5] = “f”</a:t>
            </a: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1834001" y="1464374"/>
            <a:ext cx="2725303" cy="2029739"/>
            <a:chOff x="0" y="0"/>
            <a:chExt cx="2725293" cy="2029739"/>
          </a:xfrm>
        </p:grpSpPr>
        <p:sp>
          <p:nvSpPr>
            <p:cNvPr name="Freeform 5" id="5"/>
            <p:cNvSpPr/>
            <p:nvPr/>
          </p:nvSpPr>
          <p:spPr>
            <a:xfrm flipH="false" flipV="false" rot="0">
              <a:off x="1379093" y="101600"/>
              <a:ext cx="1244600" cy="997585"/>
            </a:xfrm>
            <a:custGeom>
              <a:avLst/>
              <a:gdLst/>
              <a:ahLst/>
              <a:cxnLst/>
              <a:rect r="r" b="b" t="t" l="l"/>
              <a:pathLst>
                <a:path h="997585" w="1244600">
                  <a:moveTo>
                    <a:pt x="0" y="997585"/>
                  </a:moveTo>
                  <a:lnTo>
                    <a:pt x="1244600" y="997585"/>
                  </a:lnTo>
                  <a:lnTo>
                    <a:pt x="1244600" y="0"/>
                  </a:lnTo>
                  <a:lnTo>
                    <a:pt x="0" y="0"/>
                  </a:lnTo>
                  <a:close/>
                </a:path>
              </a:pathLst>
            </a:custGeom>
            <a:solidFill>
              <a:srgbClr val="73FDEA"/>
            </a:solidFill>
          </p:spPr>
        </p:sp>
        <p:sp>
          <p:nvSpPr>
            <p:cNvPr name="Freeform 6" id="6"/>
            <p:cNvSpPr/>
            <p:nvPr/>
          </p:nvSpPr>
          <p:spPr>
            <a:xfrm flipH="false" flipV="false" rot="0">
              <a:off x="1340993" y="63500"/>
              <a:ext cx="1320800" cy="1073785"/>
            </a:xfrm>
            <a:custGeom>
              <a:avLst/>
              <a:gdLst/>
              <a:ahLst/>
              <a:cxnLst/>
              <a:rect r="r" b="b" t="t" l="l"/>
              <a:pathLst>
                <a:path h="1073785" w="1320800">
                  <a:moveTo>
                    <a:pt x="38100" y="0"/>
                  </a:moveTo>
                  <a:lnTo>
                    <a:pt x="1282700" y="0"/>
                  </a:lnTo>
                  <a:lnTo>
                    <a:pt x="1320800" y="0"/>
                  </a:lnTo>
                  <a:lnTo>
                    <a:pt x="1320800" y="38100"/>
                  </a:lnTo>
                  <a:lnTo>
                    <a:pt x="1320800" y="1035685"/>
                  </a:lnTo>
                  <a:lnTo>
                    <a:pt x="1320800" y="1073785"/>
                  </a:lnTo>
                  <a:lnTo>
                    <a:pt x="1282700" y="1073785"/>
                  </a:lnTo>
                  <a:lnTo>
                    <a:pt x="38100" y="1073785"/>
                  </a:lnTo>
                  <a:lnTo>
                    <a:pt x="0" y="1073785"/>
                  </a:lnTo>
                  <a:lnTo>
                    <a:pt x="0" y="1035685"/>
                  </a:lnTo>
                  <a:lnTo>
                    <a:pt x="0" y="38100"/>
                  </a:lnTo>
                  <a:lnTo>
                    <a:pt x="0" y="0"/>
                  </a:lnTo>
                  <a:lnTo>
                    <a:pt x="38100" y="0"/>
                  </a:lnTo>
                  <a:moveTo>
                    <a:pt x="38100" y="76200"/>
                  </a:moveTo>
                  <a:lnTo>
                    <a:pt x="38100" y="38100"/>
                  </a:lnTo>
                  <a:lnTo>
                    <a:pt x="76200" y="38100"/>
                  </a:lnTo>
                  <a:lnTo>
                    <a:pt x="76200" y="1035685"/>
                  </a:lnTo>
                  <a:lnTo>
                    <a:pt x="38100" y="1035685"/>
                  </a:lnTo>
                  <a:lnTo>
                    <a:pt x="38100" y="997585"/>
                  </a:lnTo>
                  <a:lnTo>
                    <a:pt x="1282700" y="997585"/>
                  </a:lnTo>
                  <a:lnTo>
                    <a:pt x="1282700" y="1035685"/>
                  </a:lnTo>
                  <a:lnTo>
                    <a:pt x="1244600" y="1035685"/>
                  </a:lnTo>
                  <a:lnTo>
                    <a:pt x="1244600" y="38100"/>
                  </a:lnTo>
                  <a:lnTo>
                    <a:pt x="1282700" y="38100"/>
                  </a:lnTo>
                  <a:lnTo>
                    <a:pt x="1282700" y="76200"/>
                  </a:lnTo>
                  <a:lnTo>
                    <a:pt x="38100" y="76200"/>
                  </a:lnTo>
                  <a:close/>
                </a:path>
              </a:pathLst>
            </a:custGeom>
            <a:solidFill>
              <a:srgbClr val="017100"/>
            </a:solidFill>
          </p:spPr>
        </p:sp>
        <p:sp>
          <p:nvSpPr>
            <p:cNvPr name="Freeform 7" id="7"/>
            <p:cNvSpPr/>
            <p:nvPr/>
          </p:nvSpPr>
          <p:spPr>
            <a:xfrm flipH="false" flipV="false" rot="0">
              <a:off x="166370" y="626999"/>
              <a:ext cx="1179068" cy="1161669"/>
            </a:xfrm>
            <a:custGeom>
              <a:avLst/>
              <a:gdLst/>
              <a:ahLst/>
              <a:cxnLst/>
              <a:rect r="r" b="b" t="t" l="l"/>
              <a:pathLst>
                <a:path h="1161669" w="1179068">
                  <a:moveTo>
                    <a:pt x="0" y="1161034"/>
                  </a:moveTo>
                  <a:lnTo>
                    <a:pt x="381" y="1135634"/>
                  </a:lnTo>
                  <a:lnTo>
                    <a:pt x="381" y="1134872"/>
                  </a:lnTo>
                  <a:lnTo>
                    <a:pt x="381" y="1134110"/>
                  </a:lnTo>
                  <a:cubicBezTo>
                    <a:pt x="45974" y="508000"/>
                    <a:pt x="440309" y="130429"/>
                    <a:pt x="1170178" y="0"/>
                  </a:cubicBezTo>
                  <a:lnTo>
                    <a:pt x="1179068" y="50038"/>
                  </a:lnTo>
                  <a:cubicBezTo>
                    <a:pt x="466090" y="177419"/>
                    <a:pt x="94488" y="540512"/>
                    <a:pt x="51054" y="1137793"/>
                  </a:cubicBezTo>
                  <a:lnTo>
                    <a:pt x="25781" y="1135888"/>
                  </a:lnTo>
                  <a:lnTo>
                    <a:pt x="51181" y="1136269"/>
                  </a:lnTo>
                  <a:lnTo>
                    <a:pt x="50800" y="1161669"/>
                  </a:lnTo>
                  <a:close/>
                </a:path>
              </a:pathLst>
            </a:custGeom>
            <a:solidFill>
              <a:srgbClr val="B51700"/>
            </a:solidFill>
          </p:spPr>
        </p:sp>
        <p:sp>
          <p:nvSpPr>
            <p:cNvPr name="Freeform 8" id="8"/>
            <p:cNvSpPr/>
            <p:nvPr/>
          </p:nvSpPr>
          <p:spPr>
            <a:xfrm flipH="false" flipV="false" rot="0">
              <a:off x="63500" y="1748790"/>
              <a:ext cx="256921" cy="217551"/>
            </a:xfrm>
            <a:custGeom>
              <a:avLst/>
              <a:gdLst/>
              <a:ahLst/>
              <a:cxnLst/>
              <a:rect r="r" b="b" t="t" l="l"/>
              <a:pathLst>
                <a:path h="217551" w="256921">
                  <a:moveTo>
                    <a:pt x="43942" y="0"/>
                  </a:moveTo>
                  <a:lnTo>
                    <a:pt x="148336" y="179197"/>
                  </a:lnTo>
                  <a:lnTo>
                    <a:pt x="126365" y="192024"/>
                  </a:lnTo>
                  <a:lnTo>
                    <a:pt x="104775" y="178689"/>
                  </a:lnTo>
                  <a:lnTo>
                    <a:pt x="213741" y="2286"/>
                  </a:lnTo>
                  <a:lnTo>
                    <a:pt x="256921" y="28956"/>
                  </a:lnTo>
                  <a:lnTo>
                    <a:pt x="147955" y="205359"/>
                  </a:lnTo>
                  <a:cubicBezTo>
                    <a:pt x="143256" y="212979"/>
                    <a:pt x="134874" y="217551"/>
                    <a:pt x="125984" y="217424"/>
                  </a:cubicBezTo>
                  <a:cubicBezTo>
                    <a:pt x="117094" y="217297"/>
                    <a:pt x="108839" y="212471"/>
                    <a:pt x="104394" y="204851"/>
                  </a:cubicBezTo>
                  <a:lnTo>
                    <a:pt x="0" y="25527"/>
                  </a:lnTo>
                  <a:close/>
                  <a:moveTo>
                    <a:pt x="154051" y="14478"/>
                  </a:moveTo>
                  <a:lnTo>
                    <a:pt x="151765" y="192278"/>
                  </a:lnTo>
                  <a:lnTo>
                    <a:pt x="100965" y="191643"/>
                  </a:lnTo>
                  <a:lnTo>
                    <a:pt x="103251" y="13843"/>
                  </a:lnTo>
                  <a:close/>
                </a:path>
              </a:pathLst>
            </a:custGeom>
            <a:solidFill>
              <a:srgbClr val="B51700"/>
            </a:solidFill>
          </p:spPr>
        </p:sp>
      </p:grpSp>
      <p:sp>
        <p:nvSpPr>
          <p:cNvPr name="TextBox 9" id="9"/>
          <p:cNvSpPr txBox="true"/>
          <p:nvPr/>
        </p:nvSpPr>
        <p:spPr>
          <a:xfrm rot="0">
            <a:off x="1728264" y="3829107"/>
            <a:ext cx="676189"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“a” [0]</a:t>
            </a:r>
          </a:p>
        </p:txBody>
      </p:sp>
      <p:sp>
        <p:nvSpPr>
          <p:cNvPr name="TextBox 10" id="10"/>
          <p:cNvSpPr txBox="true"/>
          <p:nvPr/>
        </p:nvSpPr>
        <p:spPr>
          <a:xfrm rot="0">
            <a:off x="2960827" y="3829107"/>
            <a:ext cx="710194" cy="1680277"/>
          </a:xfrm>
          <a:prstGeom prst="rect">
            <a:avLst/>
          </a:prstGeom>
        </p:spPr>
        <p:txBody>
          <a:bodyPr anchor="t" rtlCol="false" tIns="0" lIns="0" bIns="0" rIns="0">
            <a:spAutoFit/>
          </a:bodyPr>
          <a:lstStyle/>
          <a:p>
            <a:pPr algn="ctr">
              <a:lnSpc>
                <a:spcPts val="6951"/>
              </a:lnSpc>
            </a:pPr>
            <a:r>
              <a:rPr lang="en-US" b="true" sz="3500" spc="-24">
                <a:solidFill>
                  <a:srgbClr val="000000"/>
                </a:solidFill>
                <a:latin typeface="Montserrat 2 Bold"/>
                <a:ea typeface="Montserrat 2 Bold"/>
                <a:cs typeface="Montserrat 2 Bold"/>
                <a:sym typeface="Montserrat 2 Bold"/>
              </a:rPr>
              <a:t>“b” [1]</a:t>
            </a:r>
          </a:p>
        </p:txBody>
      </p:sp>
      <p:sp>
        <p:nvSpPr>
          <p:cNvPr name="TextBox 11" id="11"/>
          <p:cNvSpPr txBox="true"/>
          <p:nvPr/>
        </p:nvSpPr>
        <p:spPr>
          <a:xfrm rot="0">
            <a:off x="3577009" y="1958397"/>
            <a:ext cx="526837" cy="607124"/>
          </a:xfrm>
          <a:prstGeom prst="rect">
            <a:avLst/>
          </a:prstGeom>
        </p:spPr>
        <p:txBody>
          <a:bodyPr anchor="t" rtlCol="false" tIns="0" lIns="0" bIns="0" rIns="0">
            <a:spAutoFit/>
          </a:bodyPr>
          <a:lstStyle/>
          <a:p>
            <a:pPr algn="l">
              <a:lnSpc>
                <a:spcPts val="4900"/>
              </a:lnSpc>
            </a:pPr>
            <a:r>
              <a:rPr lang="en-US" sz="3500" spc="-24">
                <a:solidFill>
                  <a:srgbClr val="000000"/>
                </a:solidFill>
                <a:latin typeface="Montserrat 2"/>
                <a:ea typeface="Montserrat 2"/>
                <a:cs typeface="Montserrat 2"/>
                <a:sym typeface="Montserrat 2"/>
              </a:rPr>
              <a:t>“f”</a:t>
            </a:r>
          </a:p>
        </p:txBody>
      </p:sp>
      <p:sp>
        <p:nvSpPr>
          <p:cNvPr name="TextBox 12" id="12"/>
          <p:cNvSpPr txBox="true"/>
          <p:nvPr/>
        </p:nvSpPr>
        <p:spPr>
          <a:xfrm rot="0">
            <a:off x="4238968" y="3829107"/>
            <a:ext cx="651253"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“c” [2]</a:t>
            </a:r>
          </a:p>
        </p:txBody>
      </p:sp>
      <p:sp>
        <p:nvSpPr>
          <p:cNvPr name="TextBox 13" id="13"/>
          <p:cNvSpPr txBox="true"/>
          <p:nvPr/>
        </p:nvSpPr>
        <p:spPr>
          <a:xfrm rot="0">
            <a:off x="5459168" y="3829107"/>
            <a:ext cx="710194" cy="1680277"/>
          </a:xfrm>
          <a:prstGeom prst="rect">
            <a:avLst/>
          </a:prstGeom>
        </p:spPr>
        <p:txBody>
          <a:bodyPr anchor="t" rtlCol="false" tIns="0" lIns="0" bIns="0" rIns="0">
            <a:spAutoFit/>
          </a:bodyPr>
          <a:lstStyle/>
          <a:p>
            <a:pPr algn="ctr">
              <a:lnSpc>
                <a:spcPts val="6951"/>
              </a:lnSpc>
            </a:pPr>
            <a:r>
              <a:rPr lang="en-US" b="true" sz="3500" spc="-24">
                <a:solidFill>
                  <a:srgbClr val="000000"/>
                </a:solidFill>
                <a:latin typeface="Montserrat 2 Bold"/>
                <a:ea typeface="Montserrat 2 Bold"/>
                <a:cs typeface="Montserrat 2 Bold"/>
                <a:sym typeface="Montserrat 2 Bold"/>
              </a:rPr>
              <a:t>“d” [3]</a:t>
            </a:r>
          </a:p>
        </p:txBody>
      </p:sp>
      <p:sp>
        <p:nvSpPr>
          <p:cNvPr name="TextBox 14" id="14"/>
          <p:cNvSpPr txBox="true"/>
          <p:nvPr/>
        </p:nvSpPr>
        <p:spPr>
          <a:xfrm rot="0">
            <a:off x="6725374" y="3829107"/>
            <a:ext cx="675275"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“e” [4]</a:t>
            </a:r>
          </a:p>
        </p:txBody>
      </p:sp>
      <p:sp>
        <p:nvSpPr>
          <p:cNvPr name="TextBox 15" id="15"/>
          <p:cNvSpPr txBox="true"/>
          <p:nvPr/>
        </p:nvSpPr>
        <p:spPr>
          <a:xfrm rot="0">
            <a:off x="7991008" y="4902251"/>
            <a:ext cx="635289" cy="607124"/>
          </a:xfrm>
          <a:prstGeom prst="rect">
            <a:avLst/>
          </a:prstGeom>
        </p:spPr>
        <p:txBody>
          <a:bodyPr anchor="t" rtlCol="false" tIns="0" lIns="0" bIns="0" rIns="0">
            <a:spAutoFit/>
          </a:bodyPr>
          <a:lstStyle/>
          <a:p>
            <a:pPr algn="l">
              <a:lnSpc>
                <a:spcPts val="4900"/>
              </a:lnSpc>
            </a:pPr>
            <a:r>
              <a:rPr lang="en-US" b="true" sz="3500" spc="-24">
                <a:solidFill>
                  <a:srgbClr val="000000"/>
                </a:solidFill>
                <a:latin typeface="Montserrat 2 Bold"/>
                <a:ea typeface="Montserrat 2 Bold"/>
                <a:cs typeface="Montserrat 2 Bold"/>
                <a:sym typeface="Montserrat 2 Bold"/>
              </a:rPr>
              <a:t>[5]</a:t>
            </a:r>
          </a:p>
        </p:txBody>
      </p:sp>
      <p:sp>
        <p:nvSpPr>
          <p:cNvPr name="TextBox 16" id="1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7" id="17"/>
          <p:cNvSpPr txBox="true"/>
          <p:nvPr/>
        </p:nvSpPr>
        <p:spPr>
          <a:xfrm rot="0">
            <a:off x="800510" y="884368"/>
            <a:ext cx="163298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1834001" y="1464374"/>
            <a:ext cx="2730560" cy="2110464"/>
            <a:chOff x="0" y="0"/>
            <a:chExt cx="2730564" cy="2110461"/>
          </a:xfrm>
        </p:grpSpPr>
        <p:sp>
          <p:nvSpPr>
            <p:cNvPr name="Freeform 5" id="5"/>
            <p:cNvSpPr/>
            <p:nvPr/>
          </p:nvSpPr>
          <p:spPr>
            <a:xfrm flipH="false" flipV="false" rot="0">
              <a:off x="1379093" y="101600"/>
              <a:ext cx="1244600" cy="997585"/>
            </a:xfrm>
            <a:custGeom>
              <a:avLst/>
              <a:gdLst/>
              <a:ahLst/>
              <a:cxnLst/>
              <a:rect r="r" b="b" t="t" l="l"/>
              <a:pathLst>
                <a:path h="997585" w="1244600">
                  <a:moveTo>
                    <a:pt x="0" y="997585"/>
                  </a:moveTo>
                  <a:lnTo>
                    <a:pt x="1244600" y="997585"/>
                  </a:lnTo>
                  <a:lnTo>
                    <a:pt x="1244600" y="0"/>
                  </a:lnTo>
                  <a:lnTo>
                    <a:pt x="0" y="0"/>
                  </a:lnTo>
                  <a:close/>
                </a:path>
              </a:pathLst>
            </a:custGeom>
            <a:solidFill>
              <a:srgbClr val="73FDEA"/>
            </a:solidFill>
          </p:spPr>
        </p:sp>
        <p:sp>
          <p:nvSpPr>
            <p:cNvPr name="Freeform 6" id="6"/>
            <p:cNvSpPr/>
            <p:nvPr/>
          </p:nvSpPr>
          <p:spPr>
            <a:xfrm flipH="false" flipV="false" rot="0">
              <a:off x="1340993" y="63500"/>
              <a:ext cx="1320800" cy="1073785"/>
            </a:xfrm>
            <a:custGeom>
              <a:avLst/>
              <a:gdLst/>
              <a:ahLst/>
              <a:cxnLst/>
              <a:rect r="r" b="b" t="t" l="l"/>
              <a:pathLst>
                <a:path h="1073785" w="1320800">
                  <a:moveTo>
                    <a:pt x="38100" y="0"/>
                  </a:moveTo>
                  <a:lnTo>
                    <a:pt x="1282700" y="0"/>
                  </a:lnTo>
                  <a:lnTo>
                    <a:pt x="1320800" y="0"/>
                  </a:lnTo>
                  <a:lnTo>
                    <a:pt x="1320800" y="38100"/>
                  </a:lnTo>
                  <a:lnTo>
                    <a:pt x="1320800" y="1035685"/>
                  </a:lnTo>
                  <a:lnTo>
                    <a:pt x="1320800" y="1073785"/>
                  </a:lnTo>
                  <a:lnTo>
                    <a:pt x="1282700" y="1073785"/>
                  </a:lnTo>
                  <a:lnTo>
                    <a:pt x="38100" y="1073785"/>
                  </a:lnTo>
                  <a:lnTo>
                    <a:pt x="0" y="1073785"/>
                  </a:lnTo>
                  <a:lnTo>
                    <a:pt x="0" y="1035685"/>
                  </a:lnTo>
                  <a:lnTo>
                    <a:pt x="0" y="38100"/>
                  </a:lnTo>
                  <a:lnTo>
                    <a:pt x="0" y="0"/>
                  </a:lnTo>
                  <a:lnTo>
                    <a:pt x="38100" y="0"/>
                  </a:lnTo>
                  <a:moveTo>
                    <a:pt x="38100" y="76200"/>
                  </a:moveTo>
                  <a:lnTo>
                    <a:pt x="38100" y="38100"/>
                  </a:lnTo>
                  <a:lnTo>
                    <a:pt x="76200" y="38100"/>
                  </a:lnTo>
                  <a:lnTo>
                    <a:pt x="76200" y="1035685"/>
                  </a:lnTo>
                  <a:lnTo>
                    <a:pt x="38100" y="1035685"/>
                  </a:lnTo>
                  <a:lnTo>
                    <a:pt x="38100" y="997585"/>
                  </a:lnTo>
                  <a:lnTo>
                    <a:pt x="1282700" y="997585"/>
                  </a:lnTo>
                  <a:lnTo>
                    <a:pt x="1282700" y="1035685"/>
                  </a:lnTo>
                  <a:lnTo>
                    <a:pt x="1244600" y="1035685"/>
                  </a:lnTo>
                  <a:lnTo>
                    <a:pt x="1244600" y="38100"/>
                  </a:lnTo>
                  <a:lnTo>
                    <a:pt x="1282700" y="38100"/>
                  </a:lnTo>
                  <a:lnTo>
                    <a:pt x="1282700" y="76200"/>
                  </a:lnTo>
                  <a:lnTo>
                    <a:pt x="38100" y="76200"/>
                  </a:lnTo>
                  <a:close/>
                </a:path>
              </a:pathLst>
            </a:custGeom>
            <a:solidFill>
              <a:srgbClr val="017100"/>
            </a:solidFill>
          </p:spPr>
        </p:sp>
        <p:sp>
          <p:nvSpPr>
            <p:cNvPr name="Freeform 7" id="7"/>
            <p:cNvSpPr/>
            <p:nvPr/>
          </p:nvSpPr>
          <p:spPr>
            <a:xfrm flipH="false" flipV="false" rot="0">
              <a:off x="166370" y="626999"/>
              <a:ext cx="1179068" cy="1161669"/>
            </a:xfrm>
            <a:custGeom>
              <a:avLst/>
              <a:gdLst/>
              <a:ahLst/>
              <a:cxnLst/>
              <a:rect r="r" b="b" t="t" l="l"/>
              <a:pathLst>
                <a:path h="1161669" w="1179068">
                  <a:moveTo>
                    <a:pt x="0" y="1161034"/>
                  </a:moveTo>
                  <a:lnTo>
                    <a:pt x="381" y="1135634"/>
                  </a:lnTo>
                  <a:lnTo>
                    <a:pt x="381" y="1134872"/>
                  </a:lnTo>
                  <a:lnTo>
                    <a:pt x="381" y="1134110"/>
                  </a:lnTo>
                  <a:cubicBezTo>
                    <a:pt x="45974" y="508000"/>
                    <a:pt x="440309" y="130429"/>
                    <a:pt x="1170178" y="0"/>
                  </a:cubicBezTo>
                  <a:lnTo>
                    <a:pt x="1179068" y="50038"/>
                  </a:lnTo>
                  <a:cubicBezTo>
                    <a:pt x="466090" y="177419"/>
                    <a:pt x="94488" y="540512"/>
                    <a:pt x="51054" y="1137793"/>
                  </a:cubicBezTo>
                  <a:lnTo>
                    <a:pt x="25781" y="1135888"/>
                  </a:lnTo>
                  <a:lnTo>
                    <a:pt x="51181" y="1136269"/>
                  </a:lnTo>
                  <a:lnTo>
                    <a:pt x="50800" y="1161669"/>
                  </a:lnTo>
                  <a:close/>
                </a:path>
              </a:pathLst>
            </a:custGeom>
            <a:solidFill>
              <a:srgbClr val="B51700"/>
            </a:solidFill>
          </p:spPr>
        </p:sp>
        <p:sp>
          <p:nvSpPr>
            <p:cNvPr name="Freeform 8" id="8"/>
            <p:cNvSpPr/>
            <p:nvPr/>
          </p:nvSpPr>
          <p:spPr>
            <a:xfrm flipH="false" flipV="false" rot="0">
              <a:off x="63500" y="1748790"/>
              <a:ext cx="256921" cy="217551"/>
            </a:xfrm>
            <a:custGeom>
              <a:avLst/>
              <a:gdLst/>
              <a:ahLst/>
              <a:cxnLst/>
              <a:rect r="r" b="b" t="t" l="l"/>
              <a:pathLst>
                <a:path h="217551" w="256921">
                  <a:moveTo>
                    <a:pt x="43942" y="0"/>
                  </a:moveTo>
                  <a:lnTo>
                    <a:pt x="148336" y="179197"/>
                  </a:lnTo>
                  <a:lnTo>
                    <a:pt x="126365" y="192024"/>
                  </a:lnTo>
                  <a:lnTo>
                    <a:pt x="104775" y="178689"/>
                  </a:lnTo>
                  <a:lnTo>
                    <a:pt x="213741" y="2286"/>
                  </a:lnTo>
                  <a:lnTo>
                    <a:pt x="256921" y="28956"/>
                  </a:lnTo>
                  <a:lnTo>
                    <a:pt x="147955" y="205359"/>
                  </a:lnTo>
                  <a:cubicBezTo>
                    <a:pt x="143256" y="212979"/>
                    <a:pt x="134874" y="217551"/>
                    <a:pt x="125984" y="217424"/>
                  </a:cubicBezTo>
                  <a:cubicBezTo>
                    <a:pt x="117094" y="217297"/>
                    <a:pt x="108839" y="212471"/>
                    <a:pt x="104394" y="204851"/>
                  </a:cubicBezTo>
                  <a:lnTo>
                    <a:pt x="0" y="25527"/>
                  </a:lnTo>
                  <a:close/>
                  <a:moveTo>
                    <a:pt x="154051" y="14478"/>
                  </a:moveTo>
                  <a:lnTo>
                    <a:pt x="151765" y="192278"/>
                  </a:lnTo>
                  <a:lnTo>
                    <a:pt x="100965" y="191643"/>
                  </a:lnTo>
                  <a:lnTo>
                    <a:pt x="103251" y="13843"/>
                  </a:lnTo>
                  <a:close/>
                </a:path>
              </a:pathLst>
            </a:custGeom>
            <a:solidFill>
              <a:srgbClr val="B51700"/>
            </a:solidFill>
          </p:spPr>
        </p:sp>
        <p:sp>
          <p:nvSpPr>
            <p:cNvPr name="Freeform 9" id="9"/>
            <p:cNvSpPr/>
            <p:nvPr/>
          </p:nvSpPr>
          <p:spPr>
            <a:xfrm flipH="false" flipV="false" rot="0">
              <a:off x="351917" y="1508633"/>
              <a:ext cx="968248" cy="538480"/>
            </a:xfrm>
            <a:custGeom>
              <a:avLst/>
              <a:gdLst/>
              <a:ahLst/>
              <a:cxnLst/>
              <a:rect r="r" b="b" t="t" l="l"/>
              <a:pathLst>
                <a:path h="538480"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556" y="156464"/>
                    <a:pt x="32766" y="538480"/>
                  </a:cubicBezTo>
                  <a:close/>
                </a:path>
              </a:pathLst>
            </a:custGeom>
            <a:solidFill>
              <a:srgbClr val="B51700"/>
            </a:solidFill>
          </p:spPr>
        </p:sp>
        <p:sp>
          <p:nvSpPr>
            <p:cNvPr name="Freeform 10" id="10"/>
            <p:cNvSpPr/>
            <p:nvPr/>
          </p:nvSpPr>
          <p:spPr>
            <a:xfrm flipH="false" flipV="false" rot="0">
              <a:off x="1219327" y="1823720"/>
              <a:ext cx="177673" cy="184150"/>
            </a:xfrm>
            <a:custGeom>
              <a:avLst/>
              <a:gdLst/>
              <a:ahLst/>
              <a:cxnLst/>
              <a:rect r="r" b="b" t="t" l="l"/>
              <a:pathLst>
                <a:path h="184150" w="177673">
                  <a:moveTo>
                    <a:pt x="14478" y="84963"/>
                  </a:moveTo>
                  <a:lnTo>
                    <a:pt x="165354" y="146431"/>
                  </a:lnTo>
                  <a:lnTo>
                    <a:pt x="158115" y="164084"/>
                  </a:lnTo>
                  <a:lnTo>
                    <a:pt x="139192" y="165989"/>
                  </a:lnTo>
                  <a:lnTo>
                    <a:pt x="122555" y="3937"/>
                  </a:lnTo>
                  <a:lnTo>
                    <a:pt x="160401" y="0"/>
                  </a:lnTo>
                  <a:lnTo>
                    <a:pt x="177038" y="162052"/>
                  </a:lnTo>
                  <a:cubicBezTo>
                    <a:pt x="177673" y="168656"/>
                    <a:pt x="174879" y="175260"/>
                    <a:pt x="169545" y="179197"/>
                  </a:cubicBezTo>
                  <a:cubicBezTo>
                    <a:pt x="164211" y="183134"/>
                    <a:pt x="157099" y="184150"/>
                    <a:pt x="150876" y="181610"/>
                  </a:cubicBezTo>
                  <a:lnTo>
                    <a:pt x="0" y="120142"/>
                  </a:lnTo>
                  <a:close/>
                  <a:moveTo>
                    <a:pt x="89662" y="40894"/>
                  </a:moveTo>
                  <a:lnTo>
                    <a:pt x="173482" y="152654"/>
                  </a:lnTo>
                  <a:lnTo>
                    <a:pt x="143002" y="175514"/>
                  </a:lnTo>
                  <a:lnTo>
                    <a:pt x="59182" y="63754"/>
                  </a:lnTo>
                  <a:close/>
                </a:path>
              </a:pathLst>
            </a:custGeom>
            <a:solidFill>
              <a:srgbClr val="B51700"/>
            </a:solidFill>
          </p:spPr>
        </p:sp>
        <p:sp>
          <p:nvSpPr>
            <p:cNvPr name="Freeform 11" id="11"/>
            <p:cNvSpPr/>
            <p:nvPr/>
          </p:nvSpPr>
          <p:spPr>
            <a:xfrm flipH="false" flipV="false" rot="0">
              <a:off x="1621917" y="1508633"/>
              <a:ext cx="968248" cy="538480"/>
            </a:xfrm>
            <a:custGeom>
              <a:avLst/>
              <a:gdLst/>
              <a:ahLst/>
              <a:cxnLst/>
              <a:rect r="r" b="b" t="t" l="l"/>
              <a:pathLst>
                <a:path h="538480"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556" y="156464"/>
                    <a:pt x="32766" y="538480"/>
                  </a:cubicBezTo>
                  <a:close/>
                </a:path>
              </a:pathLst>
            </a:custGeom>
            <a:solidFill>
              <a:srgbClr val="B51700"/>
            </a:solidFill>
          </p:spPr>
        </p:sp>
        <p:sp>
          <p:nvSpPr>
            <p:cNvPr name="Freeform 12" id="12"/>
            <p:cNvSpPr/>
            <p:nvPr/>
          </p:nvSpPr>
          <p:spPr>
            <a:xfrm flipH="false" flipV="false" rot="0">
              <a:off x="2489327" y="1823720"/>
              <a:ext cx="177673" cy="184150"/>
            </a:xfrm>
            <a:custGeom>
              <a:avLst/>
              <a:gdLst/>
              <a:ahLst/>
              <a:cxnLst/>
              <a:rect r="r" b="b" t="t" l="l"/>
              <a:pathLst>
                <a:path h="184150" w="177673">
                  <a:moveTo>
                    <a:pt x="14478" y="84963"/>
                  </a:moveTo>
                  <a:lnTo>
                    <a:pt x="165354" y="146431"/>
                  </a:lnTo>
                  <a:lnTo>
                    <a:pt x="158115" y="164084"/>
                  </a:lnTo>
                  <a:lnTo>
                    <a:pt x="139192" y="165989"/>
                  </a:lnTo>
                  <a:lnTo>
                    <a:pt x="122555" y="3937"/>
                  </a:lnTo>
                  <a:lnTo>
                    <a:pt x="160401" y="0"/>
                  </a:lnTo>
                  <a:lnTo>
                    <a:pt x="177038" y="162052"/>
                  </a:lnTo>
                  <a:cubicBezTo>
                    <a:pt x="177673" y="168656"/>
                    <a:pt x="174879" y="175260"/>
                    <a:pt x="169545" y="179197"/>
                  </a:cubicBezTo>
                  <a:cubicBezTo>
                    <a:pt x="164211" y="183134"/>
                    <a:pt x="157099" y="184150"/>
                    <a:pt x="150876" y="181610"/>
                  </a:cubicBezTo>
                  <a:lnTo>
                    <a:pt x="0" y="120142"/>
                  </a:lnTo>
                  <a:close/>
                  <a:moveTo>
                    <a:pt x="89662" y="40894"/>
                  </a:moveTo>
                  <a:lnTo>
                    <a:pt x="173482" y="152654"/>
                  </a:lnTo>
                  <a:lnTo>
                    <a:pt x="143002" y="175514"/>
                  </a:lnTo>
                  <a:lnTo>
                    <a:pt x="59182" y="63754"/>
                  </a:lnTo>
                  <a:close/>
                </a:path>
              </a:pathLst>
            </a:custGeom>
            <a:solidFill>
              <a:srgbClr val="B51700"/>
            </a:solidFill>
          </p:spPr>
        </p:sp>
      </p:grpSp>
      <p:grpSp>
        <p:nvGrpSpPr>
          <p:cNvPr name="Group 13" id="13"/>
          <p:cNvGrpSpPr>
            <a:grpSpLocks noChangeAspect="true"/>
          </p:cNvGrpSpPr>
          <p:nvPr/>
        </p:nvGrpSpPr>
        <p:grpSpPr>
          <a:xfrm rot="0">
            <a:off x="4598546" y="2909459"/>
            <a:ext cx="1172089" cy="665378"/>
            <a:chOff x="0" y="0"/>
            <a:chExt cx="1172096" cy="665378"/>
          </a:xfrm>
        </p:grpSpPr>
        <p:sp>
          <p:nvSpPr>
            <p:cNvPr name="Freeform 14" id="14"/>
            <p:cNvSpPr/>
            <p:nvPr/>
          </p:nvSpPr>
          <p:spPr>
            <a:xfrm flipH="false" flipV="false" rot="0">
              <a:off x="63500" y="63500"/>
              <a:ext cx="968248" cy="538353"/>
            </a:xfrm>
            <a:custGeom>
              <a:avLst/>
              <a:gdLst/>
              <a:ahLst/>
              <a:cxnLst/>
              <a:rect r="r" b="b" t="t" l="l"/>
              <a:pathLst>
                <a:path h="538353"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683" y="156464"/>
                    <a:pt x="32893" y="538353"/>
                  </a:cubicBezTo>
                  <a:close/>
                </a:path>
              </a:pathLst>
            </a:custGeom>
            <a:solidFill>
              <a:srgbClr val="B51700"/>
            </a:solidFill>
          </p:spPr>
        </p:sp>
        <p:sp>
          <p:nvSpPr>
            <p:cNvPr name="Freeform 15" id="15"/>
            <p:cNvSpPr/>
            <p:nvPr/>
          </p:nvSpPr>
          <p:spPr>
            <a:xfrm flipH="false" flipV="false" rot="0">
              <a:off x="930910" y="378714"/>
              <a:ext cx="177546" cy="184150"/>
            </a:xfrm>
            <a:custGeom>
              <a:avLst/>
              <a:gdLst/>
              <a:ahLst/>
              <a:cxnLst/>
              <a:rect r="r" b="b" t="t" l="l"/>
              <a:pathLst>
                <a:path h="184150" w="177546">
                  <a:moveTo>
                    <a:pt x="14351" y="84963"/>
                  </a:moveTo>
                  <a:lnTo>
                    <a:pt x="165227" y="146431"/>
                  </a:lnTo>
                  <a:lnTo>
                    <a:pt x="157988" y="164084"/>
                  </a:lnTo>
                  <a:lnTo>
                    <a:pt x="139065" y="165989"/>
                  </a:lnTo>
                  <a:lnTo>
                    <a:pt x="122428" y="3937"/>
                  </a:lnTo>
                  <a:lnTo>
                    <a:pt x="160274" y="0"/>
                  </a:lnTo>
                  <a:lnTo>
                    <a:pt x="176911" y="162052"/>
                  </a:lnTo>
                  <a:cubicBezTo>
                    <a:pt x="177546" y="168656"/>
                    <a:pt x="174752" y="175260"/>
                    <a:pt x="169418" y="179197"/>
                  </a:cubicBezTo>
                  <a:cubicBezTo>
                    <a:pt x="164084" y="183134"/>
                    <a:pt x="156972" y="184150"/>
                    <a:pt x="150749" y="181610"/>
                  </a:cubicBezTo>
                  <a:lnTo>
                    <a:pt x="0" y="120142"/>
                  </a:lnTo>
                  <a:close/>
                  <a:moveTo>
                    <a:pt x="89535" y="40894"/>
                  </a:moveTo>
                  <a:lnTo>
                    <a:pt x="173355" y="152654"/>
                  </a:lnTo>
                  <a:lnTo>
                    <a:pt x="142875" y="175514"/>
                  </a:lnTo>
                  <a:lnTo>
                    <a:pt x="59055" y="63754"/>
                  </a:lnTo>
                  <a:close/>
                </a:path>
              </a:pathLst>
            </a:custGeom>
            <a:solidFill>
              <a:srgbClr val="B51700"/>
            </a:solidFill>
          </p:spPr>
        </p:sp>
      </p:grpSp>
      <p:grpSp>
        <p:nvGrpSpPr>
          <p:cNvPr name="Group 16" id="16"/>
          <p:cNvGrpSpPr>
            <a:grpSpLocks noChangeAspect="true"/>
          </p:cNvGrpSpPr>
          <p:nvPr/>
        </p:nvGrpSpPr>
        <p:grpSpPr>
          <a:xfrm rot="0">
            <a:off x="5804630" y="2909459"/>
            <a:ext cx="1172089" cy="665378"/>
            <a:chOff x="0" y="0"/>
            <a:chExt cx="1172096" cy="665378"/>
          </a:xfrm>
        </p:grpSpPr>
        <p:sp>
          <p:nvSpPr>
            <p:cNvPr name="Freeform 17" id="17"/>
            <p:cNvSpPr/>
            <p:nvPr/>
          </p:nvSpPr>
          <p:spPr>
            <a:xfrm flipH="false" flipV="false" rot="0">
              <a:off x="63500" y="63500"/>
              <a:ext cx="968248" cy="538353"/>
            </a:xfrm>
            <a:custGeom>
              <a:avLst/>
              <a:gdLst/>
              <a:ahLst/>
              <a:cxnLst/>
              <a:rect r="r" b="b" t="t" l="l"/>
              <a:pathLst>
                <a:path h="538353"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683" y="156464"/>
                    <a:pt x="32893" y="538353"/>
                  </a:cubicBezTo>
                  <a:close/>
                </a:path>
              </a:pathLst>
            </a:custGeom>
            <a:solidFill>
              <a:srgbClr val="B51700"/>
            </a:solidFill>
          </p:spPr>
        </p:sp>
        <p:sp>
          <p:nvSpPr>
            <p:cNvPr name="Freeform 18" id="18"/>
            <p:cNvSpPr/>
            <p:nvPr/>
          </p:nvSpPr>
          <p:spPr>
            <a:xfrm flipH="false" flipV="false" rot="0">
              <a:off x="930910" y="378714"/>
              <a:ext cx="177546" cy="184150"/>
            </a:xfrm>
            <a:custGeom>
              <a:avLst/>
              <a:gdLst/>
              <a:ahLst/>
              <a:cxnLst/>
              <a:rect r="r" b="b" t="t" l="l"/>
              <a:pathLst>
                <a:path h="184150" w="177546">
                  <a:moveTo>
                    <a:pt x="14351" y="84963"/>
                  </a:moveTo>
                  <a:lnTo>
                    <a:pt x="165227" y="146431"/>
                  </a:lnTo>
                  <a:lnTo>
                    <a:pt x="157988" y="164084"/>
                  </a:lnTo>
                  <a:lnTo>
                    <a:pt x="139065" y="165989"/>
                  </a:lnTo>
                  <a:lnTo>
                    <a:pt x="122428" y="3937"/>
                  </a:lnTo>
                  <a:lnTo>
                    <a:pt x="160274" y="0"/>
                  </a:lnTo>
                  <a:lnTo>
                    <a:pt x="176911" y="162052"/>
                  </a:lnTo>
                  <a:cubicBezTo>
                    <a:pt x="177546" y="168656"/>
                    <a:pt x="174752" y="175260"/>
                    <a:pt x="169418" y="179197"/>
                  </a:cubicBezTo>
                  <a:cubicBezTo>
                    <a:pt x="164084" y="183134"/>
                    <a:pt x="156972" y="184150"/>
                    <a:pt x="150749" y="181610"/>
                  </a:cubicBezTo>
                  <a:lnTo>
                    <a:pt x="0" y="120142"/>
                  </a:lnTo>
                  <a:close/>
                  <a:moveTo>
                    <a:pt x="89535" y="40894"/>
                  </a:moveTo>
                  <a:lnTo>
                    <a:pt x="173355" y="152654"/>
                  </a:lnTo>
                  <a:lnTo>
                    <a:pt x="142875" y="175514"/>
                  </a:lnTo>
                  <a:lnTo>
                    <a:pt x="59055" y="63754"/>
                  </a:lnTo>
                  <a:close/>
                </a:path>
              </a:pathLst>
            </a:custGeom>
            <a:solidFill>
              <a:srgbClr val="B51700"/>
            </a:solidFill>
          </p:spPr>
        </p:sp>
      </p:grpSp>
      <p:grpSp>
        <p:nvGrpSpPr>
          <p:cNvPr name="Group 19" id="19"/>
          <p:cNvGrpSpPr>
            <a:grpSpLocks noChangeAspect="true"/>
          </p:cNvGrpSpPr>
          <p:nvPr/>
        </p:nvGrpSpPr>
        <p:grpSpPr>
          <a:xfrm rot="0">
            <a:off x="7074627" y="2909459"/>
            <a:ext cx="1172089" cy="665378"/>
            <a:chOff x="0" y="0"/>
            <a:chExt cx="1172096" cy="665378"/>
          </a:xfrm>
        </p:grpSpPr>
        <p:sp>
          <p:nvSpPr>
            <p:cNvPr name="Freeform 20" id="20"/>
            <p:cNvSpPr/>
            <p:nvPr/>
          </p:nvSpPr>
          <p:spPr>
            <a:xfrm flipH="false" flipV="false" rot="0">
              <a:off x="63500" y="63500"/>
              <a:ext cx="968248" cy="538353"/>
            </a:xfrm>
            <a:custGeom>
              <a:avLst/>
              <a:gdLst/>
              <a:ahLst/>
              <a:cxnLst/>
              <a:rect r="r" b="b" t="t" l="l"/>
              <a:pathLst>
                <a:path h="538353"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683" y="156464"/>
                    <a:pt x="32893" y="538353"/>
                  </a:cubicBezTo>
                  <a:close/>
                </a:path>
              </a:pathLst>
            </a:custGeom>
            <a:solidFill>
              <a:srgbClr val="B51700"/>
            </a:solidFill>
          </p:spPr>
        </p:sp>
        <p:sp>
          <p:nvSpPr>
            <p:cNvPr name="Freeform 21" id="21"/>
            <p:cNvSpPr/>
            <p:nvPr/>
          </p:nvSpPr>
          <p:spPr>
            <a:xfrm flipH="false" flipV="false" rot="0">
              <a:off x="930910" y="378714"/>
              <a:ext cx="177546" cy="184150"/>
            </a:xfrm>
            <a:custGeom>
              <a:avLst/>
              <a:gdLst/>
              <a:ahLst/>
              <a:cxnLst/>
              <a:rect r="r" b="b" t="t" l="l"/>
              <a:pathLst>
                <a:path h="184150" w="177546">
                  <a:moveTo>
                    <a:pt x="14351" y="84963"/>
                  </a:moveTo>
                  <a:lnTo>
                    <a:pt x="165227" y="146431"/>
                  </a:lnTo>
                  <a:lnTo>
                    <a:pt x="157988" y="164084"/>
                  </a:lnTo>
                  <a:lnTo>
                    <a:pt x="139065" y="165989"/>
                  </a:lnTo>
                  <a:lnTo>
                    <a:pt x="122428" y="3937"/>
                  </a:lnTo>
                  <a:lnTo>
                    <a:pt x="160274" y="0"/>
                  </a:lnTo>
                  <a:lnTo>
                    <a:pt x="176911" y="162052"/>
                  </a:lnTo>
                  <a:cubicBezTo>
                    <a:pt x="177546" y="168656"/>
                    <a:pt x="174752" y="175260"/>
                    <a:pt x="169418" y="179197"/>
                  </a:cubicBezTo>
                  <a:cubicBezTo>
                    <a:pt x="164084" y="183134"/>
                    <a:pt x="156972" y="184150"/>
                    <a:pt x="150749" y="181610"/>
                  </a:cubicBezTo>
                  <a:lnTo>
                    <a:pt x="0" y="120142"/>
                  </a:lnTo>
                  <a:close/>
                  <a:moveTo>
                    <a:pt x="89535" y="40894"/>
                  </a:moveTo>
                  <a:lnTo>
                    <a:pt x="173355" y="152654"/>
                  </a:lnTo>
                  <a:lnTo>
                    <a:pt x="142875" y="175514"/>
                  </a:lnTo>
                  <a:lnTo>
                    <a:pt x="59055" y="63754"/>
                  </a:lnTo>
                  <a:close/>
                </a:path>
              </a:pathLst>
            </a:custGeom>
            <a:solidFill>
              <a:srgbClr val="B51700"/>
            </a:solidFill>
          </p:spPr>
        </p:sp>
      </p:grpSp>
      <p:sp>
        <p:nvSpPr>
          <p:cNvPr name="Freeform 22" id="22"/>
          <p:cNvSpPr/>
          <p:nvPr/>
        </p:nvSpPr>
        <p:spPr>
          <a:xfrm flipH="false" flipV="false" rot="0">
            <a:off x="1212847" y="5732440"/>
            <a:ext cx="7818863" cy="3752183"/>
          </a:xfrm>
          <a:custGeom>
            <a:avLst/>
            <a:gdLst/>
            <a:ahLst/>
            <a:cxnLst/>
            <a:rect r="r" b="b" t="t" l="l"/>
            <a:pathLst>
              <a:path h="3752183" w="7818863">
                <a:moveTo>
                  <a:pt x="0" y="0"/>
                </a:moveTo>
                <a:lnTo>
                  <a:pt x="7818863" y="0"/>
                </a:lnTo>
                <a:lnTo>
                  <a:pt x="7818863" y="3752184"/>
                </a:lnTo>
                <a:lnTo>
                  <a:pt x="0" y="3752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728264" y="3829107"/>
            <a:ext cx="676189"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“a” [0]</a:t>
            </a:r>
          </a:p>
        </p:txBody>
      </p:sp>
      <p:sp>
        <p:nvSpPr>
          <p:cNvPr name="TextBox 24" id="24"/>
          <p:cNvSpPr txBox="true"/>
          <p:nvPr/>
        </p:nvSpPr>
        <p:spPr>
          <a:xfrm rot="0">
            <a:off x="1751514" y="7270804"/>
            <a:ext cx="635289"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“f” [0]</a:t>
            </a:r>
          </a:p>
        </p:txBody>
      </p:sp>
      <p:sp>
        <p:nvSpPr>
          <p:cNvPr name="TextBox 25" id="25"/>
          <p:cNvSpPr txBox="true"/>
          <p:nvPr/>
        </p:nvSpPr>
        <p:spPr>
          <a:xfrm rot="0">
            <a:off x="2960827" y="3829107"/>
            <a:ext cx="710194"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“b” [1]</a:t>
            </a:r>
          </a:p>
        </p:txBody>
      </p:sp>
      <p:sp>
        <p:nvSpPr>
          <p:cNvPr name="TextBox 26" id="26"/>
          <p:cNvSpPr txBox="true"/>
          <p:nvPr/>
        </p:nvSpPr>
        <p:spPr>
          <a:xfrm rot="0">
            <a:off x="2977429" y="7270804"/>
            <a:ext cx="676189"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“a” [1]</a:t>
            </a:r>
          </a:p>
        </p:txBody>
      </p:sp>
      <p:sp>
        <p:nvSpPr>
          <p:cNvPr name="TextBox 27" id="27"/>
          <p:cNvSpPr txBox="true"/>
          <p:nvPr/>
        </p:nvSpPr>
        <p:spPr>
          <a:xfrm rot="0">
            <a:off x="4238968" y="3829107"/>
            <a:ext cx="651253"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“c” [2]</a:t>
            </a:r>
          </a:p>
        </p:txBody>
      </p:sp>
      <p:sp>
        <p:nvSpPr>
          <p:cNvPr name="TextBox 28" id="28"/>
          <p:cNvSpPr txBox="true"/>
          <p:nvPr/>
        </p:nvSpPr>
        <p:spPr>
          <a:xfrm rot="0">
            <a:off x="4209993" y="7270804"/>
            <a:ext cx="710194" cy="1680277"/>
          </a:xfrm>
          <a:prstGeom prst="rect">
            <a:avLst/>
          </a:prstGeom>
        </p:spPr>
        <p:txBody>
          <a:bodyPr anchor="t" rtlCol="false" tIns="0" lIns="0" bIns="0" rIns="0">
            <a:spAutoFit/>
          </a:bodyPr>
          <a:lstStyle/>
          <a:p>
            <a:pPr algn="ctr">
              <a:lnSpc>
                <a:spcPts val="6951"/>
              </a:lnSpc>
            </a:pPr>
            <a:r>
              <a:rPr lang="en-US" b="true" sz="3500" spc="-24">
                <a:solidFill>
                  <a:srgbClr val="000000"/>
                </a:solidFill>
                <a:latin typeface="Montserrat 2 Bold"/>
                <a:ea typeface="Montserrat 2 Bold"/>
                <a:cs typeface="Montserrat 2 Bold"/>
                <a:sym typeface="Montserrat 2 Bold"/>
              </a:rPr>
              <a:t>“b” [2]</a:t>
            </a:r>
          </a:p>
        </p:txBody>
      </p:sp>
      <p:sp>
        <p:nvSpPr>
          <p:cNvPr name="TextBox 29" id="29"/>
          <p:cNvSpPr txBox="true"/>
          <p:nvPr/>
        </p:nvSpPr>
        <p:spPr>
          <a:xfrm rot="0">
            <a:off x="5459168" y="3829107"/>
            <a:ext cx="710194" cy="1680277"/>
          </a:xfrm>
          <a:prstGeom prst="rect">
            <a:avLst/>
          </a:prstGeom>
        </p:spPr>
        <p:txBody>
          <a:bodyPr anchor="t" rtlCol="false" tIns="0" lIns="0" bIns="0" rIns="0">
            <a:spAutoFit/>
          </a:bodyPr>
          <a:lstStyle/>
          <a:p>
            <a:pPr algn="ctr">
              <a:lnSpc>
                <a:spcPts val="6951"/>
              </a:lnSpc>
            </a:pPr>
            <a:r>
              <a:rPr lang="en-US" b="true" sz="3500" spc="-24">
                <a:solidFill>
                  <a:srgbClr val="000000"/>
                </a:solidFill>
                <a:latin typeface="Montserrat 2 Bold"/>
                <a:ea typeface="Montserrat 2 Bold"/>
                <a:cs typeface="Montserrat 2 Bold"/>
                <a:sym typeface="Montserrat 2 Bold"/>
              </a:rPr>
              <a:t>“d” [3]</a:t>
            </a:r>
          </a:p>
        </p:txBody>
      </p:sp>
      <p:sp>
        <p:nvSpPr>
          <p:cNvPr name="TextBox 30" id="30"/>
          <p:cNvSpPr txBox="true"/>
          <p:nvPr/>
        </p:nvSpPr>
        <p:spPr>
          <a:xfrm rot="0">
            <a:off x="5488143" y="7270804"/>
            <a:ext cx="651253"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“c” [3]</a:t>
            </a:r>
          </a:p>
        </p:txBody>
      </p:sp>
      <p:sp>
        <p:nvSpPr>
          <p:cNvPr name="TextBox 31" id="31"/>
          <p:cNvSpPr txBox="true"/>
          <p:nvPr/>
        </p:nvSpPr>
        <p:spPr>
          <a:xfrm rot="0">
            <a:off x="6725374" y="3829107"/>
            <a:ext cx="675275"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“e” [4]</a:t>
            </a:r>
          </a:p>
        </p:txBody>
      </p:sp>
      <p:sp>
        <p:nvSpPr>
          <p:cNvPr name="TextBox 32" id="32"/>
          <p:cNvSpPr txBox="true"/>
          <p:nvPr/>
        </p:nvSpPr>
        <p:spPr>
          <a:xfrm rot="0">
            <a:off x="6708334" y="7270804"/>
            <a:ext cx="710194"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“d” [4]</a:t>
            </a:r>
          </a:p>
        </p:txBody>
      </p:sp>
      <p:sp>
        <p:nvSpPr>
          <p:cNvPr name="TextBox 33" id="33"/>
          <p:cNvSpPr txBox="true"/>
          <p:nvPr/>
        </p:nvSpPr>
        <p:spPr>
          <a:xfrm rot="0">
            <a:off x="7991008" y="4902251"/>
            <a:ext cx="635289" cy="607124"/>
          </a:xfrm>
          <a:prstGeom prst="rect">
            <a:avLst/>
          </a:prstGeom>
        </p:spPr>
        <p:txBody>
          <a:bodyPr anchor="t" rtlCol="false" tIns="0" lIns="0" bIns="0" rIns="0">
            <a:spAutoFit/>
          </a:bodyPr>
          <a:lstStyle/>
          <a:p>
            <a:pPr algn="l">
              <a:lnSpc>
                <a:spcPts val="4900"/>
              </a:lnSpc>
            </a:pPr>
            <a:r>
              <a:rPr lang="en-US" b="true" sz="3500" spc="-24">
                <a:solidFill>
                  <a:srgbClr val="000000"/>
                </a:solidFill>
                <a:latin typeface="Montserrat 2 Bold"/>
                <a:ea typeface="Montserrat 2 Bold"/>
                <a:cs typeface="Montserrat 2 Bold"/>
                <a:sym typeface="Montserrat 2 Bold"/>
              </a:rPr>
              <a:t>[5]</a:t>
            </a:r>
          </a:p>
        </p:txBody>
      </p:sp>
      <p:sp>
        <p:nvSpPr>
          <p:cNvPr name="TextBox 34" id="34"/>
          <p:cNvSpPr txBox="true"/>
          <p:nvPr/>
        </p:nvSpPr>
        <p:spPr>
          <a:xfrm rot="0">
            <a:off x="7974540" y="7270804"/>
            <a:ext cx="675275"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“e” [5]</a:t>
            </a:r>
          </a:p>
        </p:txBody>
      </p:sp>
      <p:sp>
        <p:nvSpPr>
          <p:cNvPr name="TextBox 35" id="3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6" id="36"/>
          <p:cNvSpPr txBox="true"/>
          <p:nvPr/>
        </p:nvSpPr>
        <p:spPr>
          <a:xfrm rot="0">
            <a:off x="800510" y="884368"/>
            <a:ext cx="163298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a:t>
            </a:r>
          </a:p>
        </p:txBody>
      </p:sp>
      <p:sp>
        <p:nvSpPr>
          <p:cNvPr name="TextBox 37" id="37"/>
          <p:cNvSpPr txBox="true"/>
          <p:nvPr/>
        </p:nvSpPr>
        <p:spPr>
          <a:xfrm rot="0">
            <a:off x="3555587" y="1850450"/>
            <a:ext cx="570814"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“f”</a:t>
            </a: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910485" y="659606"/>
            <a:ext cx="774697" cy="774697"/>
          </a:xfrm>
          <a:custGeom>
            <a:avLst/>
            <a:gdLst/>
            <a:ahLst/>
            <a:cxnLst/>
            <a:rect r="r" b="b" t="t" l="l"/>
            <a:pathLst>
              <a:path h="774697" w="774697">
                <a:moveTo>
                  <a:pt x="0" y="0"/>
                </a:moveTo>
                <a:lnTo>
                  <a:pt x="774697" y="0"/>
                </a:lnTo>
                <a:lnTo>
                  <a:pt x="774697" y="774697"/>
                </a:lnTo>
                <a:lnTo>
                  <a:pt x="0" y="774697"/>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1834001" y="1464374"/>
            <a:ext cx="2725303" cy="2029739"/>
            <a:chOff x="0" y="0"/>
            <a:chExt cx="2725293" cy="2029739"/>
          </a:xfrm>
        </p:grpSpPr>
        <p:sp>
          <p:nvSpPr>
            <p:cNvPr name="Freeform 6" id="6"/>
            <p:cNvSpPr/>
            <p:nvPr/>
          </p:nvSpPr>
          <p:spPr>
            <a:xfrm flipH="false" flipV="false" rot="0">
              <a:off x="1379093" y="101600"/>
              <a:ext cx="1244600" cy="997585"/>
            </a:xfrm>
            <a:custGeom>
              <a:avLst/>
              <a:gdLst/>
              <a:ahLst/>
              <a:cxnLst/>
              <a:rect r="r" b="b" t="t" l="l"/>
              <a:pathLst>
                <a:path h="997585" w="1244600">
                  <a:moveTo>
                    <a:pt x="0" y="997585"/>
                  </a:moveTo>
                  <a:lnTo>
                    <a:pt x="1244600" y="997585"/>
                  </a:lnTo>
                  <a:lnTo>
                    <a:pt x="1244600" y="0"/>
                  </a:lnTo>
                  <a:lnTo>
                    <a:pt x="0" y="0"/>
                  </a:lnTo>
                  <a:close/>
                </a:path>
              </a:pathLst>
            </a:custGeom>
            <a:solidFill>
              <a:srgbClr val="73FDEA"/>
            </a:solidFill>
          </p:spPr>
        </p:sp>
        <p:sp>
          <p:nvSpPr>
            <p:cNvPr name="Freeform 7" id="7"/>
            <p:cNvSpPr/>
            <p:nvPr/>
          </p:nvSpPr>
          <p:spPr>
            <a:xfrm flipH="false" flipV="false" rot="0">
              <a:off x="1340993" y="63500"/>
              <a:ext cx="1320800" cy="1073785"/>
            </a:xfrm>
            <a:custGeom>
              <a:avLst/>
              <a:gdLst/>
              <a:ahLst/>
              <a:cxnLst/>
              <a:rect r="r" b="b" t="t" l="l"/>
              <a:pathLst>
                <a:path h="1073785" w="1320800">
                  <a:moveTo>
                    <a:pt x="38100" y="0"/>
                  </a:moveTo>
                  <a:lnTo>
                    <a:pt x="1282700" y="0"/>
                  </a:lnTo>
                  <a:lnTo>
                    <a:pt x="1320800" y="0"/>
                  </a:lnTo>
                  <a:lnTo>
                    <a:pt x="1320800" y="38100"/>
                  </a:lnTo>
                  <a:lnTo>
                    <a:pt x="1320800" y="1035685"/>
                  </a:lnTo>
                  <a:lnTo>
                    <a:pt x="1320800" y="1073785"/>
                  </a:lnTo>
                  <a:lnTo>
                    <a:pt x="1282700" y="1073785"/>
                  </a:lnTo>
                  <a:lnTo>
                    <a:pt x="38100" y="1073785"/>
                  </a:lnTo>
                  <a:lnTo>
                    <a:pt x="0" y="1073785"/>
                  </a:lnTo>
                  <a:lnTo>
                    <a:pt x="0" y="1035685"/>
                  </a:lnTo>
                  <a:lnTo>
                    <a:pt x="0" y="38100"/>
                  </a:lnTo>
                  <a:lnTo>
                    <a:pt x="0" y="0"/>
                  </a:lnTo>
                  <a:lnTo>
                    <a:pt x="38100" y="0"/>
                  </a:lnTo>
                  <a:moveTo>
                    <a:pt x="38100" y="76200"/>
                  </a:moveTo>
                  <a:lnTo>
                    <a:pt x="38100" y="38100"/>
                  </a:lnTo>
                  <a:lnTo>
                    <a:pt x="76200" y="38100"/>
                  </a:lnTo>
                  <a:lnTo>
                    <a:pt x="76200" y="1035685"/>
                  </a:lnTo>
                  <a:lnTo>
                    <a:pt x="38100" y="1035685"/>
                  </a:lnTo>
                  <a:lnTo>
                    <a:pt x="38100" y="997585"/>
                  </a:lnTo>
                  <a:lnTo>
                    <a:pt x="1282700" y="997585"/>
                  </a:lnTo>
                  <a:lnTo>
                    <a:pt x="1282700" y="1035685"/>
                  </a:lnTo>
                  <a:lnTo>
                    <a:pt x="1244600" y="1035685"/>
                  </a:lnTo>
                  <a:lnTo>
                    <a:pt x="1244600" y="38100"/>
                  </a:lnTo>
                  <a:lnTo>
                    <a:pt x="1282700" y="38100"/>
                  </a:lnTo>
                  <a:lnTo>
                    <a:pt x="1282700" y="76200"/>
                  </a:lnTo>
                  <a:lnTo>
                    <a:pt x="38100" y="76200"/>
                  </a:lnTo>
                  <a:close/>
                </a:path>
              </a:pathLst>
            </a:custGeom>
            <a:solidFill>
              <a:srgbClr val="017100"/>
            </a:solidFill>
          </p:spPr>
        </p:sp>
        <p:sp>
          <p:nvSpPr>
            <p:cNvPr name="Freeform 8" id="8"/>
            <p:cNvSpPr/>
            <p:nvPr/>
          </p:nvSpPr>
          <p:spPr>
            <a:xfrm flipH="false" flipV="false" rot="0">
              <a:off x="166370" y="626999"/>
              <a:ext cx="1179068" cy="1161669"/>
            </a:xfrm>
            <a:custGeom>
              <a:avLst/>
              <a:gdLst/>
              <a:ahLst/>
              <a:cxnLst/>
              <a:rect r="r" b="b" t="t" l="l"/>
              <a:pathLst>
                <a:path h="1161669" w="1179068">
                  <a:moveTo>
                    <a:pt x="0" y="1161034"/>
                  </a:moveTo>
                  <a:lnTo>
                    <a:pt x="381" y="1135634"/>
                  </a:lnTo>
                  <a:lnTo>
                    <a:pt x="381" y="1134872"/>
                  </a:lnTo>
                  <a:lnTo>
                    <a:pt x="381" y="1134110"/>
                  </a:lnTo>
                  <a:cubicBezTo>
                    <a:pt x="45974" y="508000"/>
                    <a:pt x="440309" y="130429"/>
                    <a:pt x="1170178" y="0"/>
                  </a:cubicBezTo>
                  <a:lnTo>
                    <a:pt x="1179068" y="50038"/>
                  </a:lnTo>
                  <a:cubicBezTo>
                    <a:pt x="466090" y="177419"/>
                    <a:pt x="94488" y="540512"/>
                    <a:pt x="51054" y="1137793"/>
                  </a:cubicBezTo>
                  <a:lnTo>
                    <a:pt x="25781" y="1135888"/>
                  </a:lnTo>
                  <a:lnTo>
                    <a:pt x="51181" y="1136269"/>
                  </a:lnTo>
                  <a:lnTo>
                    <a:pt x="50800" y="1161669"/>
                  </a:lnTo>
                  <a:close/>
                </a:path>
              </a:pathLst>
            </a:custGeom>
            <a:solidFill>
              <a:srgbClr val="B51700"/>
            </a:solidFill>
          </p:spPr>
        </p:sp>
        <p:sp>
          <p:nvSpPr>
            <p:cNvPr name="Freeform 9" id="9"/>
            <p:cNvSpPr/>
            <p:nvPr/>
          </p:nvSpPr>
          <p:spPr>
            <a:xfrm flipH="false" flipV="false" rot="0">
              <a:off x="63500" y="1748790"/>
              <a:ext cx="256921" cy="217551"/>
            </a:xfrm>
            <a:custGeom>
              <a:avLst/>
              <a:gdLst/>
              <a:ahLst/>
              <a:cxnLst/>
              <a:rect r="r" b="b" t="t" l="l"/>
              <a:pathLst>
                <a:path h="217551" w="256921">
                  <a:moveTo>
                    <a:pt x="43942" y="0"/>
                  </a:moveTo>
                  <a:lnTo>
                    <a:pt x="148336" y="179197"/>
                  </a:lnTo>
                  <a:lnTo>
                    <a:pt x="126365" y="192024"/>
                  </a:lnTo>
                  <a:lnTo>
                    <a:pt x="104775" y="178689"/>
                  </a:lnTo>
                  <a:lnTo>
                    <a:pt x="213741" y="2286"/>
                  </a:lnTo>
                  <a:lnTo>
                    <a:pt x="256921" y="28956"/>
                  </a:lnTo>
                  <a:lnTo>
                    <a:pt x="147955" y="205359"/>
                  </a:lnTo>
                  <a:cubicBezTo>
                    <a:pt x="143256" y="212979"/>
                    <a:pt x="134874" y="217551"/>
                    <a:pt x="125984" y="217424"/>
                  </a:cubicBezTo>
                  <a:cubicBezTo>
                    <a:pt x="117094" y="217297"/>
                    <a:pt x="108839" y="212471"/>
                    <a:pt x="104394" y="204851"/>
                  </a:cubicBezTo>
                  <a:lnTo>
                    <a:pt x="0" y="25527"/>
                  </a:lnTo>
                  <a:close/>
                  <a:moveTo>
                    <a:pt x="154051" y="14478"/>
                  </a:moveTo>
                  <a:lnTo>
                    <a:pt x="151765" y="192278"/>
                  </a:lnTo>
                  <a:lnTo>
                    <a:pt x="100965" y="191643"/>
                  </a:lnTo>
                  <a:lnTo>
                    <a:pt x="103251" y="13843"/>
                  </a:lnTo>
                  <a:close/>
                </a:path>
              </a:pathLst>
            </a:custGeom>
            <a:solidFill>
              <a:srgbClr val="B51700"/>
            </a:solidFill>
          </p:spPr>
        </p:sp>
      </p:grpSp>
      <p:sp>
        <p:nvSpPr>
          <p:cNvPr name="Freeform 10" id="10"/>
          <p:cNvSpPr/>
          <p:nvPr/>
        </p:nvSpPr>
        <p:spPr>
          <a:xfrm flipH="false" flipV="false" rot="0">
            <a:off x="8089897" y="2804817"/>
            <a:ext cx="1854203" cy="1854203"/>
          </a:xfrm>
          <a:custGeom>
            <a:avLst/>
            <a:gdLst/>
            <a:ahLst/>
            <a:cxnLst/>
            <a:rect r="r" b="b" t="t" l="l"/>
            <a:pathLst>
              <a:path h="1854203" w="1854203">
                <a:moveTo>
                  <a:pt x="0" y="0"/>
                </a:moveTo>
                <a:lnTo>
                  <a:pt x="1854203" y="0"/>
                </a:lnTo>
                <a:lnTo>
                  <a:pt x="1854203" y="1854203"/>
                </a:lnTo>
                <a:lnTo>
                  <a:pt x="0" y="1854203"/>
                </a:lnTo>
                <a:lnTo>
                  <a:pt x="0" y="0"/>
                </a:lnTo>
                <a:close/>
              </a:path>
            </a:pathLst>
          </a:custGeom>
          <a:blipFill>
            <a:blip r:embed="rId6"/>
            <a:stretch>
              <a:fillRect l="0" t="0" r="0" b="0"/>
            </a:stretch>
          </a:blipFill>
        </p:spPr>
      </p:sp>
      <p:sp>
        <p:nvSpPr>
          <p:cNvPr name="Freeform 11" id="11"/>
          <p:cNvSpPr/>
          <p:nvPr/>
        </p:nvSpPr>
        <p:spPr>
          <a:xfrm flipH="false" flipV="false" rot="0">
            <a:off x="10716006" y="3631911"/>
            <a:ext cx="304800" cy="304800"/>
          </a:xfrm>
          <a:custGeom>
            <a:avLst/>
            <a:gdLst/>
            <a:ahLst/>
            <a:cxnLst/>
            <a:rect r="r" b="b" t="t" l="l"/>
            <a:pathLst>
              <a:path h="304800" w="304800">
                <a:moveTo>
                  <a:pt x="0" y="0"/>
                </a:moveTo>
                <a:lnTo>
                  <a:pt x="304800" y="0"/>
                </a:lnTo>
                <a:lnTo>
                  <a:pt x="304800" y="304800"/>
                </a:lnTo>
                <a:lnTo>
                  <a:pt x="0" y="304800"/>
                </a:lnTo>
                <a:lnTo>
                  <a:pt x="0" y="0"/>
                </a:lnTo>
                <a:close/>
              </a:path>
            </a:pathLst>
          </a:custGeom>
          <a:blipFill>
            <a:blip r:embed="rId7"/>
            <a:stretch>
              <a:fillRect l="0" t="0" r="0" b="0"/>
            </a:stretch>
          </a:blipFill>
        </p:spPr>
      </p:sp>
      <p:sp>
        <p:nvSpPr>
          <p:cNvPr name="TextBox 12" id="12"/>
          <p:cNvSpPr txBox="true"/>
          <p:nvPr/>
        </p:nvSpPr>
        <p:spPr>
          <a:xfrm rot="0">
            <a:off x="1728264" y="3829107"/>
            <a:ext cx="676189"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“a” [0]</a:t>
            </a:r>
          </a:p>
        </p:txBody>
      </p:sp>
      <p:sp>
        <p:nvSpPr>
          <p:cNvPr name="TextBox 13" id="13"/>
          <p:cNvSpPr txBox="true"/>
          <p:nvPr/>
        </p:nvSpPr>
        <p:spPr>
          <a:xfrm rot="0">
            <a:off x="2960827" y="3829107"/>
            <a:ext cx="710194" cy="1680277"/>
          </a:xfrm>
          <a:prstGeom prst="rect">
            <a:avLst/>
          </a:prstGeom>
        </p:spPr>
        <p:txBody>
          <a:bodyPr anchor="t" rtlCol="false" tIns="0" lIns="0" bIns="0" rIns="0">
            <a:spAutoFit/>
          </a:bodyPr>
          <a:lstStyle/>
          <a:p>
            <a:pPr algn="ctr">
              <a:lnSpc>
                <a:spcPts val="6951"/>
              </a:lnSpc>
            </a:pPr>
            <a:r>
              <a:rPr lang="en-US" b="true" sz="3500" spc="-24">
                <a:solidFill>
                  <a:srgbClr val="000000"/>
                </a:solidFill>
                <a:latin typeface="Montserrat 2 Bold"/>
                <a:ea typeface="Montserrat 2 Bold"/>
                <a:cs typeface="Montserrat 2 Bold"/>
                <a:sym typeface="Montserrat 2 Bold"/>
              </a:rPr>
              <a:t>“b” [1]</a:t>
            </a:r>
          </a:p>
        </p:txBody>
      </p:sp>
      <p:sp>
        <p:nvSpPr>
          <p:cNvPr name="TextBox 14" id="14"/>
          <p:cNvSpPr txBox="true"/>
          <p:nvPr/>
        </p:nvSpPr>
        <p:spPr>
          <a:xfrm rot="0">
            <a:off x="4238968" y="3829107"/>
            <a:ext cx="651253"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“c” [2]</a:t>
            </a:r>
          </a:p>
        </p:txBody>
      </p:sp>
      <p:sp>
        <p:nvSpPr>
          <p:cNvPr name="TextBox 15" id="15"/>
          <p:cNvSpPr txBox="true"/>
          <p:nvPr/>
        </p:nvSpPr>
        <p:spPr>
          <a:xfrm rot="0">
            <a:off x="5459168" y="3829107"/>
            <a:ext cx="710194" cy="1680277"/>
          </a:xfrm>
          <a:prstGeom prst="rect">
            <a:avLst/>
          </a:prstGeom>
        </p:spPr>
        <p:txBody>
          <a:bodyPr anchor="t" rtlCol="false" tIns="0" lIns="0" bIns="0" rIns="0">
            <a:spAutoFit/>
          </a:bodyPr>
          <a:lstStyle/>
          <a:p>
            <a:pPr algn="ctr">
              <a:lnSpc>
                <a:spcPts val="6951"/>
              </a:lnSpc>
            </a:pPr>
            <a:r>
              <a:rPr lang="en-US" b="true" sz="3500" spc="-24">
                <a:solidFill>
                  <a:srgbClr val="000000"/>
                </a:solidFill>
                <a:latin typeface="Montserrat 2 Bold"/>
                <a:ea typeface="Montserrat 2 Bold"/>
                <a:cs typeface="Montserrat 2 Bold"/>
                <a:sym typeface="Montserrat 2 Bold"/>
              </a:rPr>
              <a:t>“d” [3]</a:t>
            </a:r>
          </a:p>
        </p:txBody>
      </p:sp>
      <p:sp>
        <p:nvSpPr>
          <p:cNvPr name="TextBox 16" id="16"/>
          <p:cNvSpPr txBox="true"/>
          <p:nvPr/>
        </p:nvSpPr>
        <p:spPr>
          <a:xfrm rot="0">
            <a:off x="6725374" y="3829107"/>
            <a:ext cx="675275"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“e” [4]</a:t>
            </a:r>
          </a:p>
        </p:txBody>
      </p:sp>
      <p:sp>
        <p:nvSpPr>
          <p:cNvPr name="TextBox 17" id="17"/>
          <p:cNvSpPr txBox="true"/>
          <p:nvPr/>
        </p:nvSpPr>
        <p:spPr>
          <a:xfrm rot="0">
            <a:off x="7958804" y="3829107"/>
            <a:ext cx="707469" cy="797624"/>
          </a:xfrm>
          <a:prstGeom prst="rect">
            <a:avLst/>
          </a:prstGeom>
        </p:spPr>
        <p:txBody>
          <a:bodyPr anchor="t" rtlCol="false" tIns="0" lIns="0" bIns="0" rIns="0">
            <a:spAutoFit/>
          </a:bodyPr>
          <a:lstStyle/>
          <a:p>
            <a:pPr algn="l">
              <a:lnSpc>
                <a:spcPts val="6951"/>
              </a:lnSpc>
            </a:pPr>
            <a:r>
              <a:rPr lang="en-US" b="true" sz="3500" spc="-24">
                <a:solidFill>
                  <a:srgbClr val="000000"/>
                </a:solidFill>
                <a:latin typeface="Montserrat 2 Bold"/>
                <a:ea typeface="Montserrat 2 Bold"/>
                <a:cs typeface="Montserrat 2 Bold"/>
                <a:sym typeface="Montserrat 2 Bold"/>
              </a:rPr>
              <a:t>“h”</a:t>
            </a:r>
          </a:p>
        </p:txBody>
      </p:sp>
      <p:sp>
        <p:nvSpPr>
          <p:cNvPr name="TextBox 18" id="18"/>
          <p:cNvSpPr txBox="true"/>
          <p:nvPr/>
        </p:nvSpPr>
        <p:spPr>
          <a:xfrm rot="0">
            <a:off x="7991008" y="4711751"/>
            <a:ext cx="635289" cy="797624"/>
          </a:xfrm>
          <a:prstGeom prst="rect">
            <a:avLst/>
          </a:prstGeom>
        </p:spPr>
        <p:txBody>
          <a:bodyPr anchor="t" rtlCol="false" tIns="0" lIns="0" bIns="0" rIns="0">
            <a:spAutoFit/>
          </a:bodyPr>
          <a:lstStyle/>
          <a:p>
            <a:pPr algn="l">
              <a:lnSpc>
                <a:spcPts val="6951"/>
              </a:lnSpc>
            </a:pPr>
            <a:r>
              <a:rPr lang="en-US" b="true" sz="3500" spc="-24">
                <a:solidFill>
                  <a:srgbClr val="000000"/>
                </a:solidFill>
                <a:latin typeface="Montserrat 2 Bold"/>
                <a:ea typeface="Montserrat 2 Bold"/>
                <a:cs typeface="Montserrat 2 Bold"/>
                <a:sym typeface="Montserrat 2 Bold"/>
              </a:rPr>
              <a:t>[5]</a:t>
            </a:r>
          </a:p>
        </p:txBody>
      </p:sp>
      <p:sp>
        <p:nvSpPr>
          <p:cNvPr name="TextBox 19" id="1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0" id="20"/>
          <p:cNvSpPr txBox="true"/>
          <p:nvPr/>
        </p:nvSpPr>
        <p:spPr>
          <a:xfrm rot="0">
            <a:off x="1681124" y="722424"/>
            <a:ext cx="9257033" cy="985237"/>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 Wait A minute! What Happens if the Array is Full?</a:t>
            </a:r>
          </a:p>
        </p:txBody>
      </p:sp>
      <p:sp>
        <p:nvSpPr>
          <p:cNvPr name="TextBox 21" id="21"/>
          <p:cNvSpPr txBox="true"/>
          <p:nvPr/>
        </p:nvSpPr>
        <p:spPr>
          <a:xfrm rot="0">
            <a:off x="800510" y="208759"/>
            <a:ext cx="898227" cy="1308344"/>
          </a:xfrm>
          <a:prstGeom prst="rect">
            <a:avLst/>
          </a:prstGeom>
        </p:spPr>
        <p:txBody>
          <a:bodyPr anchor="t" rtlCol="false" tIns="0" lIns="0" bIns="0" rIns="0">
            <a:spAutoFit/>
          </a:bodyPr>
          <a:lstStyle/>
          <a:p>
            <a:pPr algn="l">
              <a:lnSpc>
                <a:spcPts val="8540"/>
              </a:lnSpc>
            </a:pPr>
            <a:r>
              <a:rPr lang="en-US" b="true" sz="6100" spc="-18">
                <a:solidFill>
                  <a:srgbClr val="FFFFFF"/>
                </a:solidFill>
                <a:latin typeface="IBM Plex Sans Bold"/>
                <a:ea typeface="IBM Plex Sans Bold"/>
                <a:cs typeface="IBM Plex Sans Bold"/>
                <a:sym typeface="IBM Plex Sans Bold"/>
              </a:rPr>
              <a:t> </a:t>
            </a:r>
            <a:r>
              <a:rPr lang="en-US" sz="6100" spc="-18">
                <a:solidFill>
                  <a:srgbClr val="FFFFFF"/>
                </a:solidFill>
                <a:latin typeface="IBM Plex Sans"/>
                <a:ea typeface="IBM Plex Sans"/>
                <a:cs typeface="IBM Plex Sans"/>
                <a:sym typeface="IBM Plex Sans"/>
              </a:rPr>
              <a:t>⚠</a:t>
            </a:r>
          </a:p>
        </p:txBody>
      </p:sp>
      <p:sp>
        <p:nvSpPr>
          <p:cNvPr name="TextBox 22" id="22"/>
          <p:cNvSpPr txBox="true"/>
          <p:nvPr/>
        </p:nvSpPr>
        <p:spPr>
          <a:xfrm rot="0">
            <a:off x="3555587" y="1850450"/>
            <a:ext cx="570814"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“f”</a:t>
            </a:r>
          </a:p>
        </p:txBody>
      </p:sp>
      <p:sp>
        <p:nvSpPr>
          <p:cNvPr name="TextBox 23" id="23"/>
          <p:cNvSpPr txBox="true"/>
          <p:nvPr/>
        </p:nvSpPr>
        <p:spPr>
          <a:xfrm rot="0">
            <a:off x="8089897" y="1784280"/>
            <a:ext cx="1891284" cy="2610564"/>
          </a:xfrm>
          <a:prstGeom prst="rect">
            <a:avLst/>
          </a:prstGeom>
        </p:spPr>
        <p:txBody>
          <a:bodyPr anchor="t" rtlCol="false" tIns="0" lIns="0" bIns="0" rIns="0">
            <a:spAutoFit/>
          </a:bodyPr>
          <a:lstStyle/>
          <a:p>
            <a:pPr algn="l">
              <a:lnSpc>
                <a:spcPts val="20439"/>
              </a:lnSpc>
            </a:pPr>
            <a:r>
              <a:rPr lang="en-US" sz="14600">
                <a:solidFill>
                  <a:srgbClr val="000000"/>
                </a:solidFill>
                <a:latin typeface="Arimo"/>
                <a:ea typeface="Arimo"/>
                <a:cs typeface="Arimo"/>
                <a:sym typeface="Arimo"/>
              </a:rPr>
              <a:t>💥</a:t>
            </a:r>
          </a:p>
        </p:txBody>
      </p:sp>
      <p:sp>
        <p:nvSpPr>
          <p:cNvPr name="TextBox 24" id="24"/>
          <p:cNvSpPr txBox="true"/>
          <p:nvPr/>
        </p:nvSpPr>
        <p:spPr>
          <a:xfrm rot="0">
            <a:off x="9947405" y="3633359"/>
            <a:ext cx="78346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FULL</a:t>
            </a:r>
          </a:p>
        </p:txBody>
      </p:sp>
      <p:sp>
        <p:nvSpPr>
          <p:cNvPr name="TextBox 25" id="25"/>
          <p:cNvSpPr txBox="true"/>
          <p:nvPr/>
        </p:nvSpPr>
        <p:spPr>
          <a:xfrm rot="0">
            <a:off x="10715501" y="3461280"/>
            <a:ext cx="310896" cy="431482"/>
          </a:xfrm>
          <a:prstGeom prst="rect">
            <a:avLst/>
          </a:prstGeom>
        </p:spPr>
        <p:txBody>
          <a:bodyPr anchor="t" rtlCol="false" tIns="0" lIns="0" bIns="0" rIns="0">
            <a:spAutoFit/>
          </a:bodyPr>
          <a:lstStyle/>
          <a:p>
            <a:pPr algn="l">
              <a:lnSpc>
                <a:spcPts val="3359"/>
              </a:lnSpc>
            </a:pPr>
            <a:r>
              <a:rPr lang="en-US" sz="2400">
                <a:solidFill>
                  <a:srgbClr val="000000"/>
                </a:solidFill>
                <a:latin typeface="Arimo"/>
                <a:ea typeface="Arimo"/>
                <a:cs typeface="Arimo"/>
                <a:sym typeface="Arimo"/>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592084" y="2921479"/>
            <a:ext cx="5852827" cy="3292211"/>
          </a:xfrm>
          <a:custGeom>
            <a:avLst/>
            <a:gdLst/>
            <a:ahLst/>
            <a:cxnLst/>
            <a:rect r="r" b="b" t="t" l="l"/>
            <a:pathLst>
              <a:path h="3292211" w="5852827">
                <a:moveTo>
                  <a:pt x="0" y="0"/>
                </a:moveTo>
                <a:lnTo>
                  <a:pt x="5852826" y="0"/>
                </a:lnTo>
                <a:lnTo>
                  <a:pt x="5852826" y="3292212"/>
                </a:lnTo>
                <a:lnTo>
                  <a:pt x="0" y="3292212"/>
                </a:lnTo>
                <a:lnTo>
                  <a:pt x="0" y="0"/>
                </a:lnTo>
                <a:close/>
              </a:path>
            </a:pathLst>
          </a:custGeom>
          <a:blipFill>
            <a:blip r:embed="rId3"/>
            <a:stretch>
              <a:fillRect l="0" t="0" r="0" b="0"/>
            </a:stretch>
          </a:blipFill>
        </p:spPr>
      </p:sp>
      <p:sp>
        <p:nvSpPr>
          <p:cNvPr name="Freeform 6" id="6"/>
          <p:cNvSpPr/>
          <p:nvPr/>
        </p:nvSpPr>
        <p:spPr>
          <a:xfrm flipH="false" flipV="false" rot="0">
            <a:off x="7586129" y="2622061"/>
            <a:ext cx="3895877" cy="4509478"/>
          </a:xfrm>
          <a:custGeom>
            <a:avLst/>
            <a:gdLst/>
            <a:ahLst/>
            <a:cxnLst/>
            <a:rect r="r" b="b" t="t" l="l"/>
            <a:pathLst>
              <a:path h="4509478" w="3895877">
                <a:moveTo>
                  <a:pt x="0" y="0"/>
                </a:moveTo>
                <a:lnTo>
                  <a:pt x="3895877" y="0"/>
                </a:lnTo>
                <a:lnTo>
                  <a:pt x="3895877" y="4509478"/>
                </a:lnTo>
                <a:lnTo>
                  <a:pt x="0" y="4509478"/>
                </a:lnTo>
                <a:lnTo>
                  <a:pt x="0" y="0"/>
                </a:lnTo>
                <a:close/>
              </a:path>
            </a:pathLst>
          </a:custGeom>
          <a:blipFill>
            <a:blip r:embed="rId4"/>
            <a:stretch>
              <a:fillRect l="0" t="0" r="0" b="0"/>
            </a:stretch>
          </a:blipFill>
        </p:spPr>
      </p:sp>
      <p:sp>
        <p:nvSpPr>
          <p:cNvPr name="Freeform 7" id="7"/>
          <p:cNvSpPr/>
          <p:nvPr/>
        </p:nvSpPr>
        <p:spPr>
          <a:xfrm flipH="false" flipV="false" rot="0">
            <a:off x="1976276" y="3492998"/>
            <a:ext cx="2793997" cy="3746497"/>
          </a:xfrm>
          <a:custGeom>
            <a:avLst/>
            <a:gdLst/>
            <a:ahLst/>
            <a:cxnLst/>
            <a:rect r="r" b="b" t="t" l="l"/>
            <a:pathLst>
              <a:path h="3746497" w="2793997">
                <a:moveTo>
                  <a:pt x="0" y="0"/>
                </a:moveTo>
                <a:lnTo>
                  <a:pt x="2793996" y="0"/>
                </a:lnTo>
                <a:lnTo>
                  <a:pt x="2793996" y="3746497"/>
                </a:lnTo>
                <a:lnTo>
                  <a:pt x="0" y="3746497"/>
                </a:lnTo>
                <a:lnTo>
                  <a:pt x="0" y="0"/>
                </a:lnTo>
                <a:close/>
              </a:path>
            </a:pathLst>
          </a:custGeom>
          <a:blipFill>
            <a:blip r:embed="rId5"/>
            <a:stretch>
              <a:fillRect l="0" t="0" r="0" b="0"/>
            </a:stretch>
          </a:blipFill>
        </p:spPr>
      </p:sp>
      <p:sp>
        <p:nvSpPr>
          <p:cNvPr name="Freeform 8" id="8"/>
          <p:cNvSpPr/>
          <p:nvPr/>
        </p:nvSpPr>
        <p:spPr>
          <a:xfrm flipH="false" flipV="false" rot="0">
            <a:off x="5250361" y="3550148"/>
            <a:ext cx="6162008" cy="3746497"/>
          </a:xfrm>
          <a:custGeom>
            <a:avLst/>
            <a:gdLst/>
            <a:ahLst/>
            <a:cxnLst/>
            <a:rect r="r" b="b" t="t" l="l"/>
            <a:pathLst>
              <a:path h="3746497" w="6162008">
                <a:moveTo>
                  <a:pt x="0" y="0"/>
                </a:moveTo>
                <a:lnTo>
                  <a:pt x="6162008" y="0"/>
                </a:lnTo>
                <a:lnTo>
                  <a:pt x="6162008" y="3746497"/>
                </a:lnTo>
                <a:lnTo>
                  <a:pt x="0" y="3746497"/>
                </a:lnTo>
                <a:lnTo>
                  <a:pt x="0" y="0"/>
                </a:lnTo>
                <a:close/>
              </a:path>
            </a:pathLst>
          </a:custGeom>
          <a:blipFill>
            <a:blip r:embed="rId6"/>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798166" y="652872"/>
            <a:ext cx="10953902"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Sample algorithms that are used by big companies</a:t>
            </a:r>
          </a:p>
        </p:txBody>
      </p:sp>
      <p:sp>
        <p:nvSpPr>
          <p:cNvPr name="TextBox 11" id="11"/>
          <p:cNvSpPr txBox="true"/>
          <p:nvPr/>
        </p:nvSpPr>
        <p:spPr>
          <a:xfrm rot="0">
            <a:off x="1016003" y="1946577"/>
            <a:ext cx="157782" cy="596141"/>
          </a:xfrm>
          <a:prstGeom prst="rect">
            <a:avLst/>
          </a:prstGeom>
        </p:spPr>
        <p:txBody>
          <a:bodyPr anchor="t" rtlCol="false" tIns="0" lIns="0" bIns="0" rIns="0">
            <a:spAutoFit/>
          </a:bodyPr>
          <a:lstStyle/>
          <a:p>
            <a:pPr algn="l">
              <a:lnSpc>
                <a:spcPts val="4871"/>
              </a:lnSpc>
            </a:pPr>
            <a:r>
              <a:rPr lang="en-US" b="true" sz="3479" spc="-10">
                <a:solidFill>
                  <a:srgbClr val="000000"/>
                </a:solidFill>
                <a:latin typeface="IBM Plex Sans Bold"/>
                <a:ea typeface="IBM Plex Sans Bold"/>
                <a:cs typeface="IBM Plex Sans Bold"/>
                <a:sym typeface="IBM Plex Sans Bold"/>
              </a:rPr>
              <a:t>•</a:t>
            </a:r>
          </a:p>
        </p:txBody>
      </p:sp>
      <p:sp>
        <p:nvSpPr>
          <p:cNvPr name="TextBox 12" id="12"/>
          <p:cNvSpPr txBox="true"/>
          <p:nvPr/>
        </p:nvSpPr>
        <p:spPr>
          <a:xfrm rot="0">
            <a:off x="1349378" y="2006403"/>
            <a:ext cx="1032765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How do Google and Facebook transmit live video across the internet?</a:t>
            </a:r>
          </a:p>
        </p:txBody>
      </p:sp>
      <p:sp>
        <p:nvSpPr>
          <p:cNvPr name="TextBox 13" id="13"/>
          <p:cNvSpPr txBox="true"/>
          <p:nvPr/>
        </p:nvSpPr>
        <p:spPr>
          <a:xfrm rot="0">
            <a:off x="4086968" y="2732322"/>
            <a:ext cx="4984699" cy="622602"/>
          </a:xfrm>
          <a:prstGeom prst="rect">
            <a:avLst/>
          </a:prstGeom>
        </p:spPr>
        <p:txBody>
          <a:bodyPr anchor="t" rtlCol="false" tIns="0" lIns="0" bIns="0" rIns="0">
            <a:spAutoFit/>
          </a:bodyPr>
          <a:lstStyle/>
          <a:p>
            <a:pPr algn="l">
              <a:lnSpc>
                <a:spcPts val="4573"/>
              </a:lnSpc>
            </a:pPr>
            <a:r>
              <a:rPr lang="en-US" b="true" sz="3266">
                <a:solidFill>
                  <a:srgbClr val="FFFFFF"/>
                </a:solidFill>
                <a:latin typeface="Arial Bold"/>
                <a:ea typeface="Arial Bold"/>
                <a:cs typeface="Arial Bold"/>
                <a:sym typeface="Arial Bold"/>
              </a:rPr>
              <a:t>Compression algorithms</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5669632" y="4140508"/>
            <a:ext cx="497138" cy="981589"/>
            <a:chOff x="0" y="0"/>
            <a:chExt cx="497142" cy="981583"/>
          </a:xfrm>
        </p:grpSpPr>
        <p:sp>
          <p:nvSpPr>
            <p:cNvPr name="Freeform 5" id="5"/>
            <p:cNvSpPr/>
            <p:nvPr/>
          </p:nvSpPr>
          <p:spPr>
            <a:xfrm flipH="false" flipV="false" rot="0">
              <a:off x="210439" y="63500"/>
              <a:ext cx="76200" cy="600583"/>
            </a:xfrm>
            <a:custGeom>
              <a:avLst/>
              <a:gdLst/>
              <a:ahLst/>
              <a:cxnLst/>
              <a:rect r="r" b="b" t="t" l="l"/>
              <a:pathLst>
                <a:path h="600583" w="76200">
                  <a:moveTo>
                    <a:pt x="0" y="600583"/>
                  </a:moveTo>
                  <a:lnTo>
                    <a:pt x="0" y="562483"/>
                  </a:lnTo>
                  <a:lnTo>
                    <a:pt x="38100" y="562483"/>
                  </a:lnTo>
                  <a:lnTo>
                    <a:pt x="0" y="562483"/>
                  </a:lnTo>
                  <a:lnTo>
                    <a:pt x="0" y="0"/>
                  </a:lnTo>
                  <a:lnTo>
                    <a:pt x="76200" y="0"/>
                  </a:lnTo>
                  <a:lnTo>
                    <a:pt x="76200" y="562483"/>
                  </a:lnTo>
                  <a:lnTo>
                    <a:pt x="76200" y="600583"/>
                  </a:lnTo>
                  <a:close/>
                </a:path>
              </a:pathLst>
            </a:custGeom>
            <a:solidFill>
              <a:srgbClr val="B51700"/>
            </a:solidFill>
          </p:spPr>
        </p:sp>
        <p:sp>
          <p:nvSpPr>
            <p:cNvPr name="Freeform 6" id="6"/>
            <p:cNvSpPr/>
            <p:nvPr/>
          </p:nvSpPr>
          <p:spPr>
            <a:xfrm flipH="false" flipV="false" rot="0">
              <a:off x="63500" y="606425"/>
              <a:ext cx="370078" cy="311785"/>
            </a:xfrm>
            <a:custGeom>
              <a:avLst/>
              <a:gdLst/>
              <a:ahLst/>
              <a:cxnLst/>
              <a:rect r="r" b="b" t="t" l="l"/>
              <a:pathLst>
                <a:path h="311785" w="370078">
                  <a:moveTo>
                    <a:pt x="65278" y="0"/>
                  </a:moveTo>
                  <a:lnTo>
                    <a:pt x="217678" y="254000"/>
                  </a:lnTo>
                  <a:lnTo>
                    <a:pt x="185039" y="273558"/>
                  </a:lnTo>
                  <a:lnTo>
                    <a:pt x="152400" y="254000"/>
                  </a:lnTo>
                  <a:lnTo>
                    <a:pt x="304800" y="0"/>
                  </a:lnTo>
                  <a:lnTo>
                    <a:pt x="370078" y="39243"/>
                  </a:lnTo>
                  <a:lnTo>
                    <a:pt x="217678" y="293243"/>
                  </a:lnTo>
                  <a:cubicBezTo>
                    <a:pt x="210820" y="304673"/>
                    <a:pt x="198374" y="311785"/>
                    <a:pt x="185039" y="311785"/>
                  </a:cubicBezTo>
                  <a:cubicBezTo>
                    <a:pt x="171704" y="311785"/>
                    <a:pt x="159258" y="304800"/>
                    <a:pt x="152400" y="293243"/>
                  </a:cubicBezTo>
                  <a:lnTo>
                    <a:pt x="0" y="39243"/>
                  </a:lnTo>
                  <a:close/>
                  <a:moveTo>
                    <a:pt x="223139" y="19558"/>
                  </a:moveTo>
                  <a:lnTo>
                    <a:pt x="223139" y="273558"/>
                  </a:lnTo>
                  <a:lnTo>
                    <a:pt x="146939" y="273558"/>
                  </a:lnTo>
                  <a:lnTo>
                    <a:pt x="146939" y="19558"/>
                  </a:lnTo>
                  <a:close/>
                </a:path>
              </a:pathLst>
            </a:custGeom>
            <a:solidFill>
              <a:srgbClr val="B51700"/>
            </a:solidFill>
          </p:spPr>
        </p:sp>
      </p:grpSp>
      <p:sp>
        <p:nvSpPr>
          <p:cNvPr name="TextBox 7" id="7"/>
          <p:cNvSpPr txBox="true"/>
          <p:nvPr/>
        </p:nvSpPr>
        <p:spPr>
          <a:xfrm rot="0">
            <a:off x="1558061" y="6129271"/>
            <a:ext cx="4522060" cy="483156"/>
          </a:xfrm>
          <a:prstGeom prst="rect">
            <a:avLst/>
          </a:prstGeom>
        </p:spPr>
        <p:txBody>
          <a:bodyPr anchor="t" rtlCol="false" tIns="0" lIns="0" bIns="0" rIns="0">
            <a:spAutoFit/>
          </a:bodyPr>
          <a:lstStyle/>
          <a:p>
            <a:pPr algn="l">
              <a:lnSpc>
                <a:spcPts val="3919"/>
              </a:lnSpc>
            </a:pPr>
            <a:r>
              <a:rPr lang="en-US" b="true" sz="2799" spc="-8">
                <a:solidFill>
                  <a:srgbClr val="000000"/>
                </a:solidFill>
                <a:latin typeface="IBM Plex Sans Bold"/>
                <a:ea typeface="IBM Plex Sans Bold"/>
                <a:cs typeface="IBM Plex Sans Bold"/>
                <a:sym typeface="IBM Plex Sans Bold"/>
              </a:rPr>
              <a:t>“a”</a:t>
            </a:r>
            <a:r>
              <a:rPr lang="en-US" b="true" sz="2799" spc="-8">
                <a:solidFill>
                  <a:srgbClr val="FFFFFF"/>
                </a:solidFill>
                <a:latin typeface="IBM Plex Sans Bold"/>
                <a:ea typeface="IBM Plex Sans Bold"/>
                <a:cs typeface="IBM Plex Sans Bold"/>
                <a:sym typeface="IBM Plex Sans Bold"/>
              </a:rPr>
              <a:t> </a:t>
            </a:r>
            <a:r>
              <a:rPr lang="en-US" b="true" sz="2799" spc="-8">
                <a:solidFill>
                  <a:srgbClr val="000000"/>
                </a:solidFill>
                <a:latin typeface="IBM Plex Sans Bold"/>
                <a:ea typeface="IBM Plex Sans Bold"/>
                <a:cs typeface="IBM Plex Sans Bold"/>
                <a:sym typeface="IBM Plex Sans Bold"/>
              </a:rPr>
              <a:t>“b”</a:t>
            </a:r>
            <a:r>
              <a:rPr lang="en-US" b="true" sz="2799" spc="-8">
                <a:solidFill>
                  <a:srgbClr val="FFFFFF"/>
                </a:solidFill>
                <a:latin typeface="IBM Plex Sans Bold"/>
                <a:ea typeface="IBM Plex Sans Bold"/>
                <a:cs typeface="IBM Plex Sans Bold"/>
                <a:sym typeface="IBM Plex Sans Bold"/>
              </a:rPr>
              <a:t> </a:t>
            </a:r>
            <a:r>
              <a:rPr lang="en-US" b="true" sz="2799" spc="-8">
                <a:solidFill>
                  <a:srgbClr val="000000"/>
                </a:solidFill>
                <a:latin typeface="IBM Plex Sans Bold"/>
                <a:ea typeface="IBM Plex Sans Bold"/>
                <a:cs typeface="IBM Plex Sans Bold"/>
                <a:sym typeface="IBM Plex Sans Bold"/>
              </a:rPr>
              <a:t>“c”</a:t>
            </a:r>
            <a:r>
              <a:rPr lang="en-US" b="true" sz="2799" spc="-8">
                <a:solidFill>
                  <a:srgbClr val="FFFFFF"/>
                </a:solidFill>
                <a:latin typeface="IBM Plex Sans Bold"/>
                <a:ea typeface="IBM Plex Sans Bold"/>
                <a:cs typeface="IBM Plex Sans Bold"/>
                <a:sym typeface="IBM Plex Sans Bold"/>
              </a:rPr>
              <a:t> </a:t>
            </a:r>
            <a:r>
              <a:rPr lang="en-US" b="true" sz="2799" spc="-8">
                <a:solidFill>
                  <a:srgbClr val="000000"/>
                </a:solidFill>
                <a:latin typeface="IBM Plex Sans Bold"/>
                <a:ea typeface="IBM Plex Sans Bold"/>
                <a:cs typeface="IBM Plex Sans Bold"/>
                <a:sym typeface="IBM Plex Sans Bold"/>
              </a:rPr>
              <a:t>“d”</a:t>
            </a:r>
            <a:r>
              <a:rPr lang="en-US" b="true" sz="2799" spc="-8">
                <a:solidFill>
                  <a:srgbClr val="FFFFFF"/>
                </a:solidFill>
                <a:latin typeface="IBM Plex Sans Bold"/>
                <a:ea typeface="IBM Plex Sans Bold"/>
                <a:cs typeface="IBM Plex Sans Bold"/>
                <a:sym typeface="IBM Plex Sans Bold"/>
              </a:rPr>
              <a:t> </a:t>
            </a:r>
            <a:r>
              <a:rPr lang="en-US" b="true" sz="2799" spc="-8">
                <a:solidFill>
                  <a:srgbClr val="000000"/>
                </a:solidFill>
                <a:latin typeface="IBM Plex Sans Bold"/>
                <a:ea typeface="IBM Plex Sans Bold"/>
                <a:cs typeface="IBM Plex Sans Bold"/>
                <a:sym typeface="IBM Plex Sans Bold"/>
              </a:rPr>
              <a:t>“e”</a:t>
            </a:r>
            <a:r>
              <a:rPr lang="en-US" b="true" sz="2799" spc="-8">
                <a:solidFill>
                  <a:srgbClr val="FFFFFF"/>
                </a:solidFill>
                <a:latin typeface="IBM Plex Sans Bold"/>
                <a:ea typeface="IBM Plex Sans Bold"/>
                <a:cs typeface="IBM Plex Sans Bold"/>
                <a:sym typeface="IBM Plex Sans Bold"/>
              </a:rPr>
              <a:t> </a:t>
            </a:r>
            <a:r>
              <a:rPr lang="en-US" b="true" sz="2799" spc="-8">
                <a:solidFill>
                  <a:srgbClr val="000000"/>
                </a:solidFill>
                <a:latin typeface="IBM Plex Sans Bold"/>
                <a:ea typeface="IBM Plex Sans Bold"/>
                <a:cs typeface="IBM Plex Sans Bold"/>
                <a:sym typeface="IBM Plex Sans Bold"/>
              </a:rPr>
              <a:t>“h”</a:t>
            </a:r>
          </a:p>
        </p:txBody>
      </p:sp>
      <p:sp>
        <p:nvSpPr>
          <p:cNvPr name="TextBox 8" id="8"/>
          <p:cNvSpPr txBox="true"/>
          <p:nvPr/>
        </p:nvSpPr>
        <p:spPr>
          <a:xfrm rot="0">
            <a:off x="1618421"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[0]</a:t>
            </a:r>
          </a:p>
        </p:txBody>
      </p:sp>
      <p:sp>
        <p:nvSpPr>
          <p:cNvPr name="TextBox 9" id="9"/>
          <p:cNvSpPr txBox="true"/>
          <p:nvPr/>
        </p:nvSpPr>
        <p:spPr>
          <a:xfrm rot="0">
            <a:off x="2394575"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0" id="10"/>
          <p:cNvSpPr txBox="true"/>
          <p:nvPr/>
        </p:nvSpPr>
        <p:spPr>
          <a:xfrm rot="0">
            <a:off x="3173892"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[2]</a:t>
            </a:r>
          </a:p>
        </p:txBody>
      </p:sp>
      <p:sp>
        <p:nvSpPr>
          <p:cNvPr name="TextBox 11" id="11"/>
          <p:cNvSpPr txBox="true"/>
          <p:nvPr/>
        </p:nvSpPr>
        <p:spPr>
          <a:xfrm rot="0">
            <a:off x="3953218"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2" id="12"/>
          <p:cNvSpPr txBox="true"/>
          <p:nvPr/>
        </p:nvSpPr>
        <p:spPr>
          <a:xfrm rot="0">
            <a:off x="4732544"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[4]</a:t>
            </a:r>
          </a:p>
        </p:txBody>
      </p:sp>
      <p:sp>
        <p:nvSpPr>
          <p:cNvPr name="TextBox 13" id="13"/>
          <p:cNvSpPr txBox="true"/>
          <p:nvPr/>
        </p:nvSpPr>
        <p:spPr>
          <a:xfrm rot="0">
            <a:off x="5511870"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4" id="14"/>
          <p:cNvSpPr txBox="true"/>
          <p:nvPr/>
        </p:nvSpPr>
        <p:spPr>
          <a:xfrm rot="0">
            <a:off x="6291186"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5" id="15"/>
          <p:cNvSpPr txBox="true"/>
          <p:nvPr/>
        </p:nvSpPr>
        <p:spPr>
          <a:xfrm rot="0">
            <a:off x="7070512"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6" id="16"/>
          <p:cNvSpPr txBox="true"/>
          <p:nvPr/>
        </p:nvSpPr>
        <p:spPr>
          <a:xfrm rot="0">
            <a:off x="7849838"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7" id="17"/>
          <p:cNvSpPr txBox="true"/>
          <p:nvPr/>
        </p:nvSpPr>
        <p:spPr>
          <a:xfrm rot="0">
            <a:off x="8629155" y="7084438"/>
            <a:ext cx="42740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[9]</a:t>
            </a:r>
          </a:p>
        </p:txBody>
      </p:sp>
      <p:sp>
        <p:nvSpPr>
          <p:cNvPr name="TextBox 18" id="18"/>
          <p:cNvSpPr txBox="true"/>
          <p:nvPr/>
        </p:nvSpPr>
        <p:spPr>
          <a:xfrm rot="0">
            <a:off x="9313154" y="7084438"/>
            <a:ext cx="2211686"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[10]</a:t>
            </a:r>
            <a:r>
              <a:rPr lang="en-US" b="true" sz="2700" spc="-8">
                <a:solidFill>
                  <a:srgbClr val="FFFFFF"/>
                </a:solidFill>
                <a:latin typeface="IBM Plex Sans Bold"/>
                <a:ea typeface="IBM Plex Sans Bold"/>
                <a:cs typeface="IBM Plex Sans Bold"/>
                <a:sym typeface="IBM Plex Sans Bold"/>
              </a:rPr>
              <a:t> </a:t>
            </a:r>
            <a:r>
              <a:rPr lang="en-US" b="true" sz="2700" spc="-8">
                <a:solidFill>
                  <a:srgbClr val="000000"/>
                </a:solidFill>
                <a:latin typeface="IBM Plex Sans Bold"/>
                <a:ea typeface="IBM Plex Sans Bold"/>
                <a:cs typeface="IBM Plex Sans Bold"/>
                <a:sym typeface="IBM Plex Sans Bold"/>
              </a:rPr>
              <a:t>[11]</a:t>
            </a:r>
            <a:r>
              <a:rPr lang="en-US" b="true" sz="2700" spc="-8">
                <a:solidFill>
                  <a:srgbClr val="FFFFFF"/>
                </a:solidFill>
                <a:latin typeface="IBM Plex Sans Bold"/>
                <a:ea typeface="IBM Plex Sans Bold"/>
                <a:cs typeface="IBM Plex Sans Bold"/>
                <a:sym typeface="IBM Plex Sans Bold"/>
              </a:rPr>
              <a:t> </a:t>
            </a:r>
            <a:r>
              <a:rPr lang="en-US" b="true" sz="2700" spc="-8">
                <a:solidFill>
                  <a:srgbClr val="000000"/>
                </a:solidFill>
                <a:latin typeface="IBM Plex Sans Bold"/>
                <a:ea typeface="IBM Plex Sans Bold"/>
                <a:cs typeface="IBM Plex Sans Bold"/>
                <a:sym typeface="IBM Plex Sans Bold"/>
              </a:rPr>
              <a:t>[12]</a:t>
            </a:r>
          </a:p>
        </p:txBody>
      </p:sp>
      <p:sp>
        <p:nvSpPr>
          <p:cNvPr name="TextBox 19" id="19"/>
          <p:cNvSpPr txBox="true"/>
          <p:nvPr/>
        </p:nvSpPr>
        <p:spPr>
          <a:xfrm rot="0">
            <a:off x="1726311"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“a” [0]</a:t>
            </a:r>
          </a:p>
        </p:txBody>
      </p:sp>
      <p:sp>
        <p:nvSpPr>
          <p:cNvPr name="TextBox 20" id="20"/>
          <p:cNvSpPr txBox="true"/>
          <p:nvPr/>
        </p:nvSpPr>
        <p:spPr>
          <a:xfrm rot="0">
            <a:off x="2967257" y="2084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“b” [1]</a:t>
            </a:r>
          </a:p>
        </p:txBody>
      </p:sp>
      <p:sp>
        <p:nvSpPr>
          <p:cNvPr name="TextBox 21" id="21"/>
          <p:cNvSpPr txBox="true"/>
          <p:nvPr/>
        </p:nvSpPr>
        <p:spPr>
          <a:xfrm rot="0">
            <a:off x="4224642"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“c” [2]</a:t>
            </a:r>
          </a:p>
        </p:txBody>
      </p:sp>
      <p:sp>
        <p:nvSpPr>
          <p:cNvPr name="TextBox 22" id="22"/>
          <p:cNvSpPr txBox="true"/>
          <p:nvPr/>
        </p:nvSpPr>
        <p:spPr>
          <a:xfrm rot="0">
            <a:off x="5465588" y="2084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“d” [3]</a:t>
            </a:r>
          </a:p>
        </p:txBody>
      </p:sp>
      <p:sp>
        <p:nvSpPr>
          <p:cNvPr name="TextBox 23" id="23"/>
          <p:cNvSpPr txBox="true"/>
          <p:nvPr/>
        </p:nvSpPr>
        <p:spPr>
          <a:xfrm rot="0">
            <a:off x="6722983"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“e” [4]</a:t>
            </a:r>
          </a:p>
        </p:txBody>
      </p:sp>
      <p:sp>
        <p:nvSpPr>
          <p:cNvPr name="TextBox 24" id="24"/>
          <p:cNvSpPr txBox="true"/>
          <p:nvPr/>
        </p:nvSpPr>
        <p:spPr>
          <a:xfrm rot="0">
            <a:off x="7967929" y="2084708"/>
            <a:ext cx="688696"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“h” [5]</a:t>
            </a:r>
          </a:p>
        </p:txBody>
      </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800510" y="884368"/>
            <a:ext cx="577061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 when an array is full.</a:t>
            </a:r>
          </a:p>
        </p:txBody>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3508438" y="1353464"/>
            <a:ext cx="1437122" cy="951367"/>
            <a:chOff x="0" y="0"/>
            <a:chExt cx="1437132" cy="951370"/>
          </a:xfrm>
        </p:grpSpPr>
        <p:sp>
          <p:nvSpPr>
            <p:cNvPr name="Freeform 5" id="5"/>
            <p:cNvSpPr/>
            <p:nvPr/>
          </p:nvSpPr>
          <p:spPr>
            <a:xfrm flipH="false" flipV="false" rot="0">
              <a:off x="328549" y="349504"/>
              <a:ext cx="968248" cy="538480"/>
            </a:xfrm>
            <a:custGeom>
              <a:avLst/>
              <a:gdLst/>
              <a:ahLst/>
              <a:cxnLst/>
              <a:rect r="r" b="b" t="t" l="l"/>
              <a:pathLst>
                <a:path h="538480"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556" y="156464"/>
                    <a:pt x="32766" y="538480"/>
                  </a:cubicBezTo>
                  <a:close/>
                </a:path>
              </a:pathLst>
            </a:custGeom>
            <a:solidFill>
              <a:srgbClr val="B51700"/>
            </a:solidFill>
          </p:spPr>
        </p:sp>
        <p:sp>
          <p:nvSpPr>
            <p:cNvPr name="Freeform 6" id="6"/>
            <p:cNvSpPr/>
            <p:nvPr/>
          </p:nvSpPr>
          <p:spPr>
            <a:xfrm flipH="false" flipV="false" rot="0">
              <a:off x="1195959" y="664718"/>
              <a:ext cx="177546" cy="184150"/>
            </a:xfrm>
            <a:custGeom>
              <a:avLst/>
              <a:gdLst/>
              <a:ahLst/>
              <a:cxnLst/>
              <a:rect r="r" b="b" t="t" l="l"/>
              <a:pathLst>
                <a:path h="184150" w="177546">
                  <a:moveTo>
                    <a:pt x="14351" y="84963"/>
                  </a:moveTo>
                  <a:lnTo>
                    <a:pt x="165227" y="146431"/>
                  </a:lnTo>
                  <a:lnTo>
                    <a:pt x="157988" y="164084"/>
                  </a:lnTo>
                  <a:lnTo>
                    <a:pt x="139065" y="165989"/>
                  </a:lnTo>
                  <a:lnTo>
                    <a:pt x="122428" y="3937"/>
                  </a:lnTo>
                  <a:lnTo>
                    <a:pt x="160274" y="0"/>
                  </a:lnTo>
                  <a:lnTo>
                    <a:pt x="176911" y="162052"/>
                  </a:lnTo>
                  <a:cubicBezTo>
                    <a:pt x="177546" y="168656"/>
                    <a:pt x="174752" y="175260"/>
                    <a:pt x="169418" y="179197"/>
                  </a:cubicBezTo>
                  <a:cubicBezTo>
                    <a:pt x="164084" y="183134"/>
                    <a:pt x="156972" y="184150"/>
                    <a:pt x="150749" y="181610"/>
                  </a:cubicBezTo>
                  <a:lnTo>
                    <a:pt x="0" y="120142"/>
                  </a:lnTo>
                  <a:close/>
                  <a:moveTo>
                    <a:pt x="89535" y="40894"/>
                  </a:moveTo>
                  <a:lnTo>
                    <a:pt x="173355" y="152654"/>
                  </a:lnTo>
                  <a:lnTo>
                    <a:pt x="142875" y="175514"/>
                  </a:lnTo>
                  <a:lnTo>
                    <a:pt x="59055" y="63754"/>
                  </a:lnTo>
                  <a:close/>
                </a:path>
              </a:pathLst>
            </a:custGeom>
            <a:solidFill>
              <a:srgbClr val="B51700"/>
            </a:solidFill>
          </p:spPr>
        </p:sp>
        <p:sp>
          <p:nvSpPr>
            <p:cNvPr name="Freeform 7" id="7"/>
            <p:cNvSpPr/>
            <p:nvPr/>
          </p:nvSpPr>
          <p:spPr>
            <a:xfrm flipH="false" flipV="false" rot="0">
              <a:off x="143002" y="63500"/>
              <a:ext cx="39624" cy="682498"/>
            </a:xfrm>
            <a:custGeom>
              <a:avLst/>
              <a:gdLst/>
              <a:ahLst/>
              <a:cxnLst/>
              <a:rect r="r" b="b" t="t" l="l"/>
              <a:pathLst>
                <a:path h="682498" w="39624">
                  <a:moveTo>
                    <a:pt x="38100" y="0"/>
                  </a:moveTo>
                  <a:lnTo>
                    <a:pt x="39624" y="663321"/>
                  </a:lnTo>
                  <a:lnTo>
                    <a:pt x="39624" y="663321"/>
                  </a:lnTo>
                  <a:lnTo>
                    <a:pt x="39624" y="663321"/>
                  </a:lnTo>
                  <a:lnTo>
                    <a:pt x="39624" y="682371"/>
                  </a:lnTo>
                  <a:lnTo>
                    <a:pt x="1524" y="682498"/>
                  </a:lnTo>
                  <a:lnTo>
                    <a:pt x="1524" y="663448"/>
                  </a:lnTo>
                  <a:lnTo>
                    <a:pt x="20574" y="663448"/>
                  </a:lnTo>
                  <a:lnTo>
                    <a:pt x="1524" y="663448"/>
                  </a:lnTo>
                  <a:lnTo>
                    <a:pt x="0" y="127"/>
                  </a:lnTo>
                  <a:close/>
                </a:path>
              </a:pathLst>
            </a:custGeom>
            <a:solidFill>
              <a:srgbClr val="B51700"/>
            </a:solidFill>
          </p:spPr>
        </p:sp>
        <p:sp>
          <p:nvSpPr>
            <p:cNvPr name="Freeform 8" id="8"/>
            <p:cNvSpPr/>
            <p:nvPr/>
          </p:nvSpPr>
          <p:spPr>
            <a:xfrm flipH="false" flipV="false" rot="0">
              <a:off x="63500" y="716915"/>
              <a:ext cx="200406" cy="168656"/>
            </a:xfrm>
            <a:custGeom>
              <a:avLst/>
              <a:gdLst/>
              <a:ahLst/>
              <a:cxnLst/>
              <a:rect r="r" b="b" t="t" l="l"/>
              <a:pathLst>
                <a:path h="168656" w="200406">
                  <a:moveTo>
                    <a:pt x="32639" y="254"/>
                  </a:moveTo>
                  <a:lnTo>
                    <a:pt x="116840" y="139700"/>
                  </a:lnTo>
                  <a:lnTo>
                    <a:pt x="100584" y="149479"/>
                  </a:lnTo>
                  <a:lnTo>
                    <a:pt x="84201" y="139700"/>
                  </a:lnTo>
                  <a:lnTo>
                    <a:pt x="167640" y="0"/>
                  </a:lnTo>
                  <a:lnTo>
                    <a:pt x="200406" y="19558"/>
                  </a:lnTo>
                  <a:lnTo>
                    <a:pt x="116840" y="159385"/>
                  </a:lnTo>
                  <a:cubicBezTo>
                    <a:pt x="113411" y="165100"/>
                    <a:pt x="107188" y="168656"/>
                    <a:pt x="100584" y="168656"/>
                  </a:cubicBezTo>
                  <a:cubicBezTo>
                    <a:pt x="93980" y="168656"/>
                    <a:pt x="87630" y="165227"/>
                    <a:pt x="84201" y="159385"/>
                  </a:cubicBezTo>
                  <a:lnTo>
                    <a:pt x="0" y="19939"/>
                  </a:lnTo>
                  <a:close/>
                  <a:moveTo>
                    <a:pt x="119253" y="9906"/>
                  </a:moveTo>
                  <a:lnTo>
                    <a:pt x="119634" y="149606"/>
                  </a:lnTo>
                  <a:lnTo>
                    <a:pt x="81534" y="149733"/>
                  </a:lnTo>
                  <a:lnTo>
                    <a:pt x="81153" y="10033"/>
                  </a:lnTo>
                  <a:close/>
                </a:path>
              </a:pathLst>
            </a:custGeom>
            <a:solidFill>
              <a:srgbClr val="B51700"/>
            </a:solidFill>
          </p:spPr>
        </p:sp>
      </p:grpSp>
      <p:grpSp>
        <p:nvGrpSpPr>
          <p:cNvPr name="Group 9" id="9"/>
          <p:cNvGrpSpPr>
            <a:grpSpLocks noChangeAspect="true"/>
          </p:cNvGrpSpPr>
          <p:nvPr/>
        </p:nvGrpSpPr>
        <p:grpSpPr>
          <a:xfrm rot="0">
            <a:off x="5043478" y="1639462"/>
            <a:ext cx="1172089" cy="665378"/>
            <a:chOff x="0" y="0"/>
            <a:chExt cx="1172096" cy="665378"/>
          </a:xfrm>
        </p:grpSpPr>
        <p:sp>
          <p:nvSpPr>
            <p:cNvPr name="Freeform 10" id="10"/>
            <p:cNvSpPr/>
            <p:nvPr/>
          </p:nvSpPr>
          <p:spPr>
            <a:xfrm flipH="false" flipV="false" rot="0">
              <a:off x="63500" y="63500"/>
              <a:ext cx="968248" cy="538353"/>
            </a:xfrm>
            <a:custGeom>
              <a:avLst/>
              <a:gdLst/>
              <a:ahLst/>
              <a:cxnLst/>
              <a:rect r="r" b="b" t="t" l="l"/>
              <a:pathLst>
                <a:path h="538353"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683" y="156464"/>
                    <a:pt x="32893" y="538353"/>
                  </a:cubicBezTo>
                  <a:close/>
                </a:path>
              </a:pathLst>
            </a:custGeom>
            <a:solidFill>
              <a:srgbClr val="B51700"/>
            </a:solidFill>
          </p:spPr>
        </p:sp>
        <p:sp>
          <p:nvSpPr>
            <p:cNvPr name="Freeform 11" id="11"/>
            <p:cNvSpPr/>
            <p:nvPr/>
          </p:nvSpPr>
          <p:spPr>
            <a:xfrm flipH="false" flipV="false" rot="0">
              <a:off x="930910" y="378714"/>
              <a:ext cx="177546" cy="184150"/>
            </a:xfrm>
            <a:custGeom>
              <a:avLst/>
              <a:gdLst/>
              <a:ahLst/>
              <a:cxnLst/>
              <a:rect r="r" b="b" t="t" l="l"/>
              <a:pathLst>
                <a:path h="184150" w="177546">
                  <a:moveTo>
                    <a:pt x="14351" y="84963"/>
                  </a:moveTo>
                  <a:lnTo>
                    <a:pt x="165227" y="146431"/>
                  </a:lnTo>
                  <a:lnTo>
                    <a:pt x="157988" y="164084"/>
                  </a:lnTo>
                  <a:lnTo>
                    <a:pt x="139065" y="165989"/>
                  </a:lnTo>
                  <a:lnTo>
                    <a:pt x="122428" y="3937"/>
                  </a:lnTo>
                  <a:lnTo>
                    <a:pt x="160274" y="0"/>
                  </a:lnTo>
                  <a:lnTo>
                    <a:pt x="176911" y="162052"/>
                  </a:lnTo>
                  <a:cubicBezTo>
                    <a:pt x="177546" y="168656"/>
                    <a:pt x="174752" y="175260"/>
                    <a:pt x="169418" y="179197"/>
                  </a:cubicBezTo>
                  <a:cubicBezTo>
                    <a:pt x="164084" y="183134"/>
                    <a:pt x="156972" y="184150"/>
                    <a:pt x="150749" y="181610"/>
                  </a:cubicBezTo>
                  <a:lnTo>
                    <a:pt x="0" y="120142"/>
                  </a:lnTo>
                  <a:close/>
                  <a:moveTo>
                    <a:pt x="89535" y="40894"/>
                  </a:moveTo>
                  <a:lnTo>
                    <a:pt x="173355" y="152654"/>
                  </a:lnTo>
                  <a:lnTo>
                    <a:pt x="142875" y="175514"/>
                  </a:lnTo>
                  <a:lnTo>
                    <a:pt x="59055" y="63754"/>
                  </a:lnTo>
                  <a:close/>
                </a:path>
              </a:pathLst>
            </a:custGeom>
            <a:solidFill>
              <a:srgbClr val="B51700"/>
            </a:solidFill>
          </p:spPr>
        </p:sp>
      </p:grpSp>
      <p:grpSp>
        <p:nvGrpSpPr>
          <p:cNvPr name="Group 12" id="12"/>
          <p:cNvGrpSpPr>
            <a:grpSpLocks noChangeAspect="true"/>
          </p:cNvGrpSpPr>
          <p:nvPr/>
        </p:nvGrpSpPr>
        <p:grpSpPr>
          <a:xfrm rot="0">
            <a:off x="6249553" y="1639462"/>
            <a:ext cx="1172089" cy="665378"/>
            <a:chOff x="0" y="0"/>
            <a:chExt cx="1172096" cy="665378"/>
          </a:xfrm>
        </p:grpSpPr>
        <p:sp>
          <p:nvSpPr>
            <p:cNvPr name="Freeform 13" id="13"/>
            <p:cNvSpPr/>
            <p:nvPr/>
          </p:nvSpPr>
          <p:spPr>
            <a:xfrm flipH="false" flipV="false" rot="0">
              <a:off x="63500" y="63500"/>
              <a:ext cx="968248" cy="538353"/>
            </a:xfrm>
            <a:custGeom>
              <a:avLst/>
              <a:gdLst/>
              <a:ahLst/>
              <a:cxnLst/>
              <a:rect r="r" b="b" t="t" l="l"/>
              <a:pathLst>
                <a:path h="538353"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683" y="156464"/>
                    <a:pt x="32893" y="538353"/>
                  </a:cubicBezTo>
                  <a:close/>
                </a:path>
              </a:pathLst>
            </a:custGeom>
            <a:solidFill>
              <a:srgbClr val="B51700"/>
            </a:solidFill>
          </p:spPr>
        </p:sp>
        <p:sp>
          <p:nvSpPr>
            <p:cNvPr name="Freeform 14" id="14"/>
            <p:cNvSpPr/>
            <p:nvPr/>
          </p:nvSpPr>
          <p:spPr>
            <a:xfrm flipH="false" flipV="false" rot="0">
              <a:off x="930910" y="378714"/>
              <a:ext cx="177546" cy="184150"/>
            </a:xfrm>
            <a:custGeom>
              <a:avLst/>
              <a:gdLst/>
              <a:ahLst/>
              <a:cxnLst/>
              <a:rect r="r" b="b" t="t" l="l"/>
              <a:pathLst>
                <a:path h="184150" w="177546">
                  <a:moveTo>
                    <a:pt x="14351" y="84963"/>
                  </a:moveTo>
                  <a:lnTo>
                    <a:pt x="165227" y="146431"/>
                  </a:lnTo>
                  <a:lnTo>
                    <a:pt x="157988" y="164084"/>
                  </a:lnTo>
                  <a:lnTo>
                    <a:pt x="139065" y="165989"/>
                  </a:lnTo>
                  <a:lnTo>
                    <a:pt x="122428" y="3937"/>
                  </a:lnTo>
                  <a:lnTo>
                    <a:pt x="160274" y="0"/>
                  </a:lnTo>
                  <a:lnTo>
                    <a:pt x="176911" y="162052"/>
                  </a:lnTo>
                  <a:cubicBezTo>
                    <a:pt x="177546" y="168656"/>
                    <a:pt x="174752" y="175260"/>
                    <a:pt x="169418" y="179197"/>
                  </a:cubicBezTo>
                  <a:cubicBezTo>
                    <a:pt x="164084" y="183134"/>
                    <a:pt x="156972" y="184150"/>
                    <a:pt x="150749" y="181610"/>
                  </a:cubicBezTo>
                  <a:lnTo>
                    <a:pt x="0" y="120142"/>
                  </a:lnTo>
                  <a:close/>
                  <a:moveTo>
                    <a:pt x="89535" y="40894"/>
                  </a:moveTo>
                  <a:lnTo>
                    <a:pt x="173355" y="152654"/>
                  </a:lnTo>
                  <a:lnTo>
                    <a:pt x="142875" y="175514"/>
                  </a:lnTo>
                  <a:lnTo>
                    <a:pt x="59055" y="63754"/>
                  </a:lnTo>
                  <a:close/>
                </a:path>
              </a:pathLst>
            </a:custGeom>
            <a:solidFill>
              <a:srgbClr val="B51700"/>
            </a:solidFill>
          </p:spPr>
        </p:sp>
      </p:grpSp>
      <p:grpSp>
        <p:nvGrpSpPr>
          <p:cNvPr name="Group 15" id="15"/>
          <p:cNvGrpSpPr>
            <a:grpSpLocks noChangeAspect="true"/>
          </p:cNvGrpSpPr>
          <p:nvPr/>
        </p:nvGrpSpPr>
        <p:grpSpPr>
          <a:xfrm rot="0">
            <a:off x="7455627" y="1639462"/>
            <a:ext cx="1172089" cy="665378"/>
            <a:chOff x="0" y="0"/>
            <a:chExt cx="1172096" cy="665378"/>
          </a:xfrm>
        </p:grpSpPr>
        <p:sp>
          <p:nvSpPr>
            <p:cNvPr name="Freeform 16" id="16"/>
            <p:cNvSpPr/>
            <p:nvPr/>
          </p:nvSpPr>
          <p:spPr>
            <a:xfrm flipH="false" flipV="false" rot="0">
              <a:off x="63500" y="63500"/>
              <a:ext cx="968248" cy="538353"/>
            </a:xfrm>
            <a:custGeom>
              <a:avLst/>
              <a:gdLst/>
              <a:ahLst/>
              <a:cxnLst/>
              <a:rect r="r" b="b" t="t" l="l"/>
              <a:pathLst>
                <a:path h="538353"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683" y="156464"/>
                    <a:pt x="32893" y="538353"/>
                  </a:cubicBezTo>
                  <a:close/>
                </a:path>
              </a:pathLst>
            </a:custGeom>
            <a:solidFill>
              <a:srgbClr val="B51700"/>
            </a:solidFill>
          </p:spPr>
        </p:sp>
        <p:sp>
          <p:nvSpPr>
            <p:cNvPr name="Freeform 17" id="17"/>
            <p:cNvSpPr/>
            <p:nvPr/>
          </p:nvSpPr>
          <p:spPr>
            <a:xfrm flipH="false" flipV="false" rot="0">
              <a:off x="930910" y="378714"/>
              <a:ext cx="177546" cy="184150"/>
            </a:xfrm>
            <a:custGeom>
              <a:avLst/>
              <a:gdLst/>
              <a:ahLst/>
              <a:cxnLst/>
              <a:rect r="r" b="b" t="t" l="l"/>
              <a:pathLst>
                <a:path h="184150" w="177546">
                  <a:moveTo>
                    <a:pt x="14351" y="84963"/>
                  </a:moveTo>
                  <a:lnTo>
                    <a:pt x="165227" y="146431"/>
                  </a:lnTo>
                  <a:lnTo>
                    <a:pt x="157988" y="164084"/>
                  </a:lnTo>
                  <a:lnTo>
                    <a:pt x="139065" y="165989"/>
                  </a:lnTo>
                  <a:lnTo>
                    <a:pt x="122428" y="3937"/>
                  </a:lnTo>
                  <a:lnTo>
                    <a:pt x="160274" y="0"/>
                  </a:lnTo>
                  <a:lnTo>
                    <a:pt x="176911" y="162052"/>
                  </a:lnTo>
                  <a:cubicBezTo>
                    <a:pt x="177546" y="168656"/>
                    <a:pt x="174752" y="175260"/>
                    <a:pt x="169418" y="179197"/>
                  </a:cubicBezTo>
                  <a:cubicBezTo>
                    <a:pt x="164084" y="183134"/>
                    <a:pt x="156972" y="184150"/>
                    <a:pt x="150749" y="181610"/>
                  </a:cubicBezTo>
                  <a:lnTo>
                    <a:pt x="0" y="120142"/>
                  </a:lnTo>
                  <a:close/>
                  <a:moveTo>
                    <a:pt x="89535" y="40894"/>
                  </a:moveTo>
                  <a:lnTo>
                    <a:pt x="173355" y="152654"/>
                  </a:lnTo>
                  <a:lnTo>
                    <a:pt x="142875" y="175514"/>
                  </a:lnTo>
                  <a:lnTo>
                    <a:pt x="59055" y="63754"/>
                  </a:lnTo>
                  <a:close/>
                </a:path>
              </a:pathLst>
            </a:custGeom>
            <a:solidFill>
              <a:srgbClr val="B51700"/>
            </a:solidFill>
          </p:spPr>
        </p:sp>
      </p:grpSp>
      <p:grpSp>
        <p:nvGrpSpPr>
          <p:cNvPr name="Group 18" id="18"/>
          <p:cNvGrpSpPr>
            <a:grpSpLocks noChangeAspect="true"/>
          </p:cNvGrpSpPr>
          <p:nvPr/>
        </p:nvGrpSpPr>
        <p:grpSpPr>
          <a:xfrm rot="0">
            <a:off x="8725624" y="1639462"/>
            <a:ext cx="1172089" cy="665378"/>
            <a:chOff x="0" y="0"/>
            <a:chExt cx="1172096" cy="665378"/>
          </a:xfrm>
        </p:grpSpPr>
        <p:sp>
          <p:nvSpPr>
            <p:cNvPr name="Freeform 19" id="19"/>
            <p:cNvSpPr/>
            <p:nvPr/>
          </p:nvSpPr>
          <p:spPr>
            <a:xfrm flipH="false" flipV="false" rot="0">
              <a:off x="63500" y="63500"/>
              <a:ext cx="968248" cy="538353"/>
            </a:xfrm>
            <a:custGeom>
              <a:avLst/>
              <a:gdLst/>
              <a:ahLst/>
              <a:cxnLst/>
              <a:rect r="r" b="b" t="t" l="l"/>
              <a:pathLst>
                <a:path h="538353" w="968248">
                  <a:moveTo>
                    <a:pt x="0" y="519049"/>
                  </a:moveTo>
                  <a:cubicBezTo>
                    <a:pt x="226695" y="133858"/>
                    <a:pt x="471805" y="0"/>
                    <a:pt x="730885" y="152527"/>
                  </a:cubicBezTo>
                  <a:cubicBezTo>
                    <a:pt x="806069" y="196723"/>
                    <a:pt x="881126" y="264668"/>
                    <a:pt x="956310" y="355346"/>
                  </a:cubicBezTo>
                  <a:lnTo>
                    <a:pt x="956564" y="355727"/>
                  </a:lnTo>
                  <a:lnTo>
                    <a:pt x="956818" y="356108"/>
                  </a:lnTo>
                  <a:lnTo>
                    <a:pt x="968248" y="371348"/>
                  </a:lnTo>
                  <a:lnTo>
                    <a:pt x="937768" y="394208"/>
                  </a:lnTo>
                  <a:lnTo>
                    <a:pt x="926338" y="378968"/>
                  </a:lnTo>
                  <a:lnTo>
                    <a:pt x="941578" y="367538"/>
                  </a:lnTo>
                  <a:lnTo>
                    <a:pt x="926973" y="379730"/>
                  </a:lnTo>
                  <a:cubicBezTo>
                    <a:pt x="853567" y="291211"/>
                    <a:pt x="781685" y="226822"/>
                    <a:pt x="711454" y="185420"/>
                  </a:cubicBezTo>
                  <a:cubicBezTo>
                    <a:pt x="482473" y="50546"/>
                    <a:pt x="257683" y="156464"/>
                    <a:pt x="32893" y="538353"/>
                  </a:cubicBezTo>
                  <a:close/>
                </a:path>
              </a:pathLst>
            </a:custGeom>
            <a:solidFill>
              <a:srgbClr val="B51700"/>
            </a:solidFill>
          </p:spPr>
        </p:sp>
        <p:sp>
          <p:nvSpPr>
            <p:cNvPr name="Freeform 20" id="20"/>
            <p:cNvSpPr/>
            <p:nvPr/>
          </p:nvSpPr>
          <p:spPr>
            <a:xfrm flipH="false" flipV="false" rot="0">
              <a:off x="930910" y="378714"/>
              <a:ext cx="177546" cy="184150"/>
            </a:xfrm>
            <a:custGeom>
              <a:avLst/>
              <a:gdLst/>
              <a:ahLst/>
              <a:cxnLst/>
              <a:rect r="r" b="b" t="t" l="l"/>
              <a:pathLst>
                <a:path h="184150" w="177546">
                  <a:moveTo>
                    <a:pt x="14351" y="84963"/>
                  </a:moveTo>
                  <a:lnTo>
                    <a:pt x="165227" y="146431"/>
                  </a:lnTo>
                  <a:lnTo>
                    <a:pt x="157988" y="164084"/>
                  </a:lnTo>
                  <a:lnTo>
                    <a:pt x="139065" y="165989"/>
                  </a:lnTo>
                  <a:lnTo>
                    <a:pt x="122428" y="3937"/>
                  </a:lnTo>
                  <a:lnTo>
                    <a:pt x="160274" y="0"/>
                  </a:lnTo>
                  <a:lnTo>
                    <a:pt x="176911" y="162052"/>
                  </a:lnTo>
                  <a:cubicBezTo>
                    <a:pt x="177546" y="168656"/>
                    <a:pt x="174752" y="175260"/>
                    <a:pt x="169418" y="179197"/>
                  </a:cubicBezTo>
                  <a:cubicBezTo>
                    <a:pt x="164084" y="183134"/>
                    <a:pt x="156972" y="184150"/>
                    <a:pt x="150749" y="181610"/>
                  </a:cubicBezTo>
                  <a:lnTo>
                    <a:pt x="0" y="120142"/>
                  </a:lnTo>
                  <a:close/>
                  <a:moveTo>
                    <a:pt x="89535" y="40894"/>
                  </a:moveTo>
                  <a:lnTo>
                    <a:pt x="173355" y="152654"/>
                  </a:lnTo>
                  <a:lnTo>
                    <a:pt x="142875" y="175514"/>
                  </a:lnTo>
                  <a:lnTo>
                    <a:pt x="59055" y="63754"/>
                  </a:lnTo>
                  <a:close/>
                </a:path>
              </a:pathLst>
            </a:custGeom>
            <a:solidFill>
              <a:srgbClr val="B51700"/>
            </a:solidFill>
          </p:spPr>
        </p:sp>
      </p:grpSp>
      <p:sp>
        <p:nvSpPr>
          <p:cNvPr name="TextBox 21" id="21"/>
          <p:cNvSpPr txBox="true"/>
          <p:nvPr/>
        </p:nvSpPr>
        <p:spPr>
          <a:xfrm rot="0">
            <a:off x="3379260" y="2559101"/>
            <a:ext cx="676189"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“a” [0]</a:t>
            </a:r>
          </a:p>
        </p:txBody>
      </p:sp>
      <p:sp>
        <p:nvSpPr>
          <p:cNvPr name="TextBox 22" id="22"/>
          <p:cNvSpPr txBox="true"/>
          <p:nvPr/>
        </p:nvSpPr>
        <p:spPr>
          <a:xfrm rot="0">
            <a:off x="4611824" y="2559101"/>
            <a:ext cx="710194" cy="1680277"/>
          </a:xfrm>
          <a:prstGeom prst="rect">
            <a:avLst/>
          </a:prstGeom>
        </p:spPr>
        <p:txBody>
          <a:bodyPr anchor="t" rtlCol="false" tIns="0" lIns="0" bIns="0" rIns="0">
            <a:spAutoFit/>
          </a:bodyPr>
          <a:lstStyle/>
          <a:p>
            <a:pPr algn="ctr">
              <a:lnSpc>
                <a:spcPts val="6951"/>
              </a:lnSpc>
            </a:pPr>
            <a:r>
              <a:rPr lang="en-US" b="true" sz="3500" spc="-24">
                <a:solidFill>
                  <a:srgbClr val="000000"/>
                </a:solidFill>
                <a:latin typeface="Montserrat 2 Bold"/>
                <a:ea typeface="Montserrat 2 Bold"/>
                <a:cs typeface="Montserrat 2 Bold"/>
                <a:sym typeface="Montserrat 2 Bold"/>
              </a:rPr>
              <a:t>“b” [1]</a:t>
            </a:r>
          </a:p>
        </p:txBody>
      </p:sp>
      <p:sp>
        <p:nvSpPr>
          <p:cNvPr name="TextBox 23" id="23"/>
          <p:cNvSpPr txBox="true"/>
          <p:nvPr/>
        </p:nvSpPr>
        <p:spPr>
          <a:xfrm rot="0">
            <a:off x="5889974" y="2559101"/>
            <a:ext cx="651253"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“c” [2]</a:t>
            </a:r>
          </a:p>
        </p:txBody>
      </p:sp>
      <p:sp>
        <p:nvSpPr>
          <p:cNvPr name="TextBox 24" id="24"/>
          <p:cNvSpPr txBox="true"/>
          <p:nvPr/>
        </p:nvSpPr>
        <p:spPr>
          <a:xfrm rot="0">
            <a:off x="7110165" y="2559101"/>
            <a:ext cx="710194" cy="1680277"/>
          </a:xfrm>
          <a:prstGeom prst="rect">
            <a:avLst/>
          </a:prstGeom>
        </p:spPr>
        <p:txBody>
          <a:bodyPr anchor="t" rtlCol="false" tIns="0" lIns="0" bIns="0" rIns="0">
            <a:spAutoFit/>
          </a:bodyPr>
          <a:lstStyle/>
          <a:p>
            <a:pPr algn="ctr">
              <a:lnSpc>
                <a:spcPts val="6951"/>
              </a:lnSpc>
            </a:pPr>
            <a:r>
              <a:rPr lang="en-US" b="true" sz="3500" spc="-24">
                <a:solidFill>
                  <a:srgbClr val="000000"/>
                </a:solidFill>
                <a:latin typeface="Montserrat 2 Bold"/>
                <a:ea typeface="Montserrat 2 Bold"/>
                <a:cs typeface="Montserrat 2 Bold"/>
                <a:sym typeface="Montserrat 2 Bold"/>
              </a:rPr>
              <a:t>“d” [3]</a:t>
            </a:r>
          </a:p>
        </p:txBody>
      </p:sp>
      <p:sp>
        <p:nvSpPr>
          <p:cNvPr name="TextBox 25" id="25"/>
          <p:cNvSpPr txBox="true"/>
          <p:nvPr/>
        </p:nvSpPr>
        <p:spPr>
          <a:xfrm rot="0">
            <a:off x="8376371" y="2559101"/>
            <a:ext cx="675275"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“e” [4]</a:t>
            </a:r>
          </a:p>
        </p:txBody>
      </p:sp>
      <p:sp>
        <p:nvSpPr>
          <p:cNvPr name="TextBox 26" id="26"/>
          <p:cNvSpPr txBox="true"/>
          <p:nvPr/>
        </p:nvSpPr>
        <p:spPr>
          <a:xfrm rot="0">
            <a:off x="9642005" y="2559101"/>
            <a:ext cx="635289" cy="1680277"/>
          </a:xfrm>
          <a:prstGeom prst="rect">
            <a:avLst/>
          </a:prstGeom>
        </p:spPr>
        <p:txBody>
          <a:bodyPr anchor="t" rtlCol="false" tIns="0" lIns="0" bIns="0" rIns="0">
            <a:spAutoFit/>
          </a:bodyPr>
          <a:lstStyle/>
          <a:p>
            <a:pPr algn="just">
              <a:lnSpc>
                <a:spcPts val="6951"/>
              </a:lnSpc>
            </a:pPr>
            <a:r>
              <a:rPr lang="en-US" b="true" sz="3500" spc="-24">
                <a:solidFill>
                  <a:srgbClr val="000000"/>
                </a:solidFill>
                <a:latin typeface="Montserrat 2 Bold"/>
                <a:ea typeface="Montserrat 2 Bold"/>
                <a:cs typeface="Montserrat 2 Bold"/>
                <a:sym typeface="Montserrat 2 Bold"/>
              </a:rPr>
              <a:t>“f” [5]</a:t>
            </a:r>
          </a:p>
        </p:txBody>
      </p:sp>
      <p:sp>
        <p:nvSpPr>
          <p:cNvPr name="TextBox 27" id="2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8" id="28"/>
          <p:cNvSpPr txBox="true"/>
          <p:nvPr/>
        </p:nvSpPr>
        <p:spPr>
          <a:xfrm rot="0">
            <a:off x="800510" y="884368"/>
            <a:ext cx="272073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 traversal</a:t>
            </a:r>
          </a:p>
        </p:txBody>
      </p:sp>
      <p:sp>
        <p:nvSpPr>
          <p:cNvPr name="TextBox 29" id="29"/>
          <p:cNvSpPr txBox="true"/>
          <p:nvPr/>
        </p:nvSpPr>
        <p:spPr>
          <a:xfrm rot="0">
            <a:off x="766296" y="2759012"/>
            <a:ext cx="2206123" cy="527399"/>
          </a:xfrm>
          <a:prstGeom prst="rect">
            <a:avLst/>
          </a:prstGeom>
        </p:spPr>
        <p:txBody>
          <a:bodyPr anchor="t" rtlCol="false" tIns="0" lIns="0" bIns="0" rIns="0">
            <a:spAutoFit/>
          </a:bodyPr>
          <a:lstStyle/>
          <a:p>
            <a:pPr algn="l">
              <a:lnSpc>
                <a:spcPts val="4339"/>
              </a:lnSpc>
            </a:pPr>
            <a:r>
              <a:rPr lang="en-US" b="true" sz="3099" spc="-21">
                <a:solidFill>
                  <a:srgbClr val="000000"/>
                </a:solidFill>
                <a:latin typeface="Montserrat 2 Bold"/>
                <a:ea typeface="Montserrat 2 Bold"/>
                <a:cs typeface="Montserrat 2 Bold"/>
                <a:sym typeface="Montserrat 2 Bold"/>
              </a:rPr>
              <a:t>myArray =</a:t>
            </a:r>
          </a:p>
        </p:txBody>
      </p:sp>
      <p:sp>
        <p:nvSpPr>
          <p:cNvPr name="TextBox 30" id="30"/>
          <p:cNvSpPr txBox="true"/>
          <p:nvPr/>
        </p:nvSpPr>
        <p:spPr>
          <a:xfrm rot="0">
            <a:off x="884968" y="4991233"/>
            <a:ext cx="2846937" cy="3209620"/>
          </a:xfrm>
          <a:prstGeom prst="rect">
            <a:avLst/>
          </a:prstGeom>
        </p:spPr>
        <p:txBody>
          <a:bodyPr anchor="t" rtlCol="false" tIns="0" lIns="0" bIns="0" rIns="0">
            <a:spAutoFit/>
          </a:bodyPr>
          <a:lstStyle/>
          <a:p>
            <a:pPr algn="l">
              <a:lnSpc>
                <a:spcPts val="4277"/>
              </a:lnSpc>
            </a:pPr>
            <a:r>
              <a:rPr lang="en-US" b="true" sz="2499" spc="-17">
                <a:solidFill>
                  <a:srgbClr val="000000"/>
                </a:solidFill>
                <a:latin typeface="Montserrat 2 Bold"/>
                <a:ea typeface="Montserrat 2 Bold"/>
                <a:cs typeface="Montserrat 2 Bold"/>
                <a:sym typeface="Montserrat 2 Bold"/>
              </a:rPr>
              <a:t>myArray[0] = “a” myArray[1] = “b” myArray[2] = “c” myArray[3] = “d” myArray[4] = “e” myArray[5] = “f”</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12962" y="1974523"/>
            <a:ext cx="11594402" cy="1295400"/>
            <a:chOff x="0" y="0"/>
            <a:chExt cx="11594402" cy="1295400"/>
          </a:xfrm>
        </p:grpSpPr>
        <p:sp>
          <p:nvSpPr>
            <p:cNvPr name="Freeform 6" id="6"/>
            <p:cNvSpPr/>
            <p:nvPr/>
          </p:nvSpPr>
          <p:spPr>
            <a:xfrm flipH="false" flipV="false" rot="0">
              <a:off x="63500" y="63500"/>
              <a:ext cx="11467465" cy="1168400"/>
            </a:xfrm>
            <a:custGeom>
              <a:avLst/>
              <a:gdLst/>
              <a:ahLst/>
              <a:cxnLst/>
              <a:rect r="r" b="b" t="t" l="l"/>
              <a:pathLst>
                <a:path h="1168400" w="11467465">
                  <a:moveTo>
                    <a:pt x="0" y="1168400"/>
                  </a:moveTo>
                  <a:lnTo>
                    <a:pt x="11467465" y="1168400"/>
                  </a:lnTo>
                  <a:lnTo>
                    <a:pt x="11467465" y="0"/>
                  </a:lnTo>
                  <a:lnTo>
                    <a:pt x="0" y="0"/>
                  </a:lnTo>
                  <a:close/>
                </a:path>
              </a:pathLst>
            </a:custGeom>
            <a:solidFill>
              <a:srgbClr val="000000"/>
            </a:solidFill>
          </p:spPr>
        </p:sp>
        <p:sp>
          <p:nvSpPr>
            <p:cNvPr name="Freeform 7" id="7"/>
            <p:cNvSpPr/>
            <p:nvPr/>
          </p:nvSpPr>
          <p:spPr>
            <a:xfrm flipH="false" flipV="false" rot="0">
              <a:off x="2802001" y="518922"/>
              <a:ext cx="2286000" cy="25400"/>
            </a:xfrm>
            <a:custGeom>
              <a:avLst/>
              <a:gdLst/>
              <a:ahLst/>
              <a:cxnLst/>
              <a:rect r="r" b="b" t="t" l="l"/>
              <a:pathLst>
                <a:path h="25400" w="22860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0" y="0"/>
                  </a:moveTo>
                  <a:lnTo>
                    <a:pt x="50800" y="0"/>
                  </a:lnTo>
                  <a:lnTo>
                    <a:pt x="50800" y="25400"/>
                  </a:lnTo>
                  <a:lnTo>
                    <a:pt x="0" y="25400"/>
                  </a:lnTo>
                  <a:close/>
                </a:path>
              </a:pathLst>
            </a:custGeom>
            <a:solidFill>
              <a:srgbClr val="FFFFFF"/>
            </a:solidFill>
          </p:spPr>
        </p:sp>
        <p:sp>
          <p:nvSpPr>
            <p:cNvPr name="Freeform 8" id="8"/>
            <p:cNvSpPr/>
            <p:nvPr/>
          </p:nvSpPr>
          <p:spPr>
            <a:xfrm flipH="false" flipV="false" rot="0">
              <a:off x="5078857" y="470662"/>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9" id="9"/>
            <p:cNvSpPr/>
            <p:nvPr/>
          </p:nvSpPr>
          <p:spPr>
            <a:xfrm flipH="false" flipV="false" rot="0">
              <a:off x="2299335" y="785622"/>
              <a:ext cx="2794000" cy="25400"/>
            </a:xfrm>
            <a:custGeom>
              <a:avLst/>
              <a:gdLst/>
              <a:ahLst/>
              <a:cxnLst/>
              <a:rect r="r" b="b" t="t" l="l"/>
              <a:pathLst>
                <a:path h="25400" w="27940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0" y="0"/>
                  </a:moveTo>
                  <a:lnTo>
                    <a:pt x="50800" y="0"/>
                  </a:lnTo>
                  <a:lnTo>
                    <a:pt x="50800" y="25400"/>
                  </a:lnTo>
                  <a:lnTo>
                    <a:pt x="0" y="25400"/>
                  </a:lnTo>
                  <a:close/>
                </a:path>
              </a:pathLst>
            </a:custGeom>
            <a:solidFill>
              <a:srgbClr val="FFFFFF"/>
            </a:solidFill>
          </p:spPr>
        </p:sp>
        <p:sp>
          <p:nvSpPr>
            <p:cNvPr name="Freeform 10" id="10"/>
            <p:cNvSpPr/>
            <p:nvPr/>
          </p:nvSpPr>
          <p:spPr>
            <a:xfrm flipH="false" flipV="false" rot="0">
              <a:off x="5091557" y="737362"/>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1" id="11"/>
            <p:cNvSpPr/>
            <p:nvPr/>
          </p:nvSpPr>
          <p:spPr>
            <a:xfrm flipH="false" flipV="false" rot="0">
              <a:off x="6047867" y="660146"/>
              <a:ext cx="254000" cy="25400"/>
            </a:xfrm>
            <a:custGeom>
              <a:avLst/>
              <a:gdLst/>
              <a:ahLst/>
              <a:cxnLst/>
              <a:rect r="r" b="b" t="t" l="l"/>
              <a:pathLst>
                <a:path h="25400" w="254000">
                  <a:moveTo>
                    <a:pt x="101600" y="0"/>
                  </a:moveTo>
                  <a:lnTo>
                    <a:pt x="152400" y="0"/>
                  </a:lnTo>
                  <a:lnTo>
                    <a:pt x="152400" y="25400"/>
                  </a:lnTo>
                  <a:lnTo>
                    <a:pt x="101600" y="25400"/>
                  </a:lnTo>
                  <a:close/>
                  <a:moveTo>
                    <a:pt x="203200" y="0"/>
                  </a:moveTo>
                  <a:lnTo>
                    <a:pt x="254000" y="0"/>
                  </a:lnTo>
                  <a:lnTo>
                    <a:pt x="254000" y="25400"/>
                  </a:lnTo>
                  <a:lnTo>
                    <a:pt x="203200" y="25400"/>
                  </a:lnTo>
                  <a:close/>
                  <a:moveTo>
                    <a:pt x="0" y="0"/>
                  </a:moveTo>
                  <a:lnTo>
                    <a:pt x="50800" y="0"/>
                  </a:lnTo>
                  <a:lnTo>
                    <a:pt x="50800" y="25400"/>
                  </a:lnTo>
                  <a:lnTo>
                    <a:pt x="0" y="25400"/>
                  </a:lnTo>
                  <a:close/>
                </a:path>
              </a:pathLst>
            </a:custGeom>
            <a:solidFill>
              <a:srgbClr val="FFFFFF"/>
            </a:solidFill>
          </p:spPr>
        </p:sp>
        <p:sp>
          <p:nvSpPr>
            <p:cNvPr name="Freeform 12" id="12"/>
            <p:cNvSpPr/>
            <p:nvPr/>
          </p:nvSpPr>
          <p:spPr>
            <a:xfrm flipH="false" flipV="false" rot="0">
              <a:off x="6271514" y="611886"/>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sp>
        <p:nvSpPr>
          <p:cNvPr name="TextBox 13" id="1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4" id="14"/>
          <p:cNvSpPr txBox="true"/>
          <p:nvPr/>
        </p:nvSpPr>
        <p:spPr>
          <a:xfrm rot="0">
            <a:off x="800510" y="884368"/>
            <a:ext cx="272073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 traversal</a:t>
            </a:r>
          </a:p>
        </p:txBody>
      </p:sp>
      <p:sp>
        <p:nvSpPr>
          <p:cNvPr name="TextBox 15" id="15"/>
          <p:cNvSpPr txBox="true"/>
          <p:nvPr/>
        </p:nvSpPr>
        <p:spPr>
          <a:xfrm rot="0">
            <a:off x="727262" y="2118150"/>
            <a:ext cx="3649904" cy="272263"/>
          </a:xfrm>
          <a:prstGeom prst="rect">
            <a:avLst/>
          </a:prstGeom>
        </p:spPr>
        <p:txBody>
          <a:bodyPr anchor="t" rtlCol="false" tIns="0" lIns="0" bIns="0" rIns="0">
            <a:spAutoFit/>
          </a:bodyPr>
          <a:lstStyle/>
          <a:p>
            <a:pPr algn="l">
              <a:lnSpc>
                <a:spcPts val="2100"/>
              </a:lnSpc>
            </a:pPr>
            <a:r>
              <a:rPr lang="en-US" sz="1800" spc="160">
                <a:solidFill>
                  <a:srgbClr val="569CD6"/>
                </a:solidFill>
                <a:latin typeface="Montserrat 2"/>
                <a:ea typeface="Montserrat 2"/>
                <a:cs typeface="Montserrat 2"/>
                <a:sym typeface="Montserrat 2"/>
              </a:rPr>
              <a:t>def</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traverseArray</a:t>
            </a:r>
            <a:r>
              <a:rPr lang="en-US" sz="1800" spc="160">
                <a:solidFill>
                  <a:srgbClr val="D4D4D4"/>
                </a:solidFill>
                <a:latin typeface="Montserrat 2"/>
                <a:ea typeface="Montserrat 2"/>
                <a:cs typeface="Montserrat 2"/>
                <a:sym typeface="Montserrat 2"/>
              </a:rPr>
              <a:t>(</a:t>
            </a:r>
            <a:r>
              <a:rPr lang="en-US" sz="1800" spc="160">
                <a:solidFill>
                  <a:srgbClr val="9CDCFE"/>
                </a:solidFill>
                <a:latin typeface="Montserrat 2"/>
                <a:ea typeface="Montserrat 2"/>
                <a:cs typeface="Montserrat 2"/>
                <a:sym typeface="Montserrat 2"/>
              </a:rPr>
              <a:t>array</a:t>
            </a:r>
            <a:r>
              <a:rPr lang="en-US" sz="1800" spc="160">
                <a:solidFill>
                  <a:srgbClr val="D4D4D4"/>
                </a:solidFill>
                <a:latin typeface="Montserrat 2"/>
                <a:ea typeface="Montserrat 2"/>
                <a:cs typeface="Montserrat 2"/>
                <a:sym typeface="Montserrat 2"/>
              </a:rPr>
              <a:t>): </a:t>
            </a:r>
          </a:p>
        </p:txBody>
      </p:sp>
      <p:sp>
        <p:nvSpPr>
          <p:cNvPr name="TextBox 16" id="16"/>
          <p:cNvSpPr txBox="true"/>
          <p:nvPr/>
        </p:nvSpPr>
        <p:spPr>
          <a:xfrm rot="0">
            <a:off x="1277779" y="2384850"/>
            <a:ext cx="2246090"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for</a:t>
            </a:r>
            <a:r>
              <a:rPr lang="en-US" sz="1800" spc="160">
                <a:solidFill>
                  <a:srgbClr val="D4D4D4"/>
                </a:solidFill>
                <a:latin typeface="Montserrat 2"/>
                <a:ea typeface="Montserrat 2"/>
                <a:cs typeface="Montserrat 2"/>
                <a:sym typeface="Montserrat 2"/>
              </a:rPr>
              <a:t> i </a:t>
            </a:r>
            <a:r>
              <a:rPr lang="en-US" sz="1800" spc="160">
                <a:solidFill>
                  <a:srgbClr val="569CD6"/>
                </a:solidFill>
                <a:latin typeface="Montserrat 2"/>
                <a:ea typeface="Montserrat 2"/>
                <a:cs typeface="Montserrat 2"/>
                <a:sym typeface="Montserrat 2"/>
              </a:rPr>
              <a:t>in</a:t>
            </a:r>
            <a:r>
              <a:rPr lang="en-US" sz="1800" spc="160">
                <a:solidFill>
                  <a:srgbClr val="D4D4D4"/>
                </a:solidFill>
                <a:latin typeface="Montserrat 2"/>
                <a:ea typeface="Montserrat 2"/>
                <a:cs typeface="Montserrat 2"/>
                <a:sym typeface="Montserrat 2"/>
              </a:rPr>
              <a:t> array: </a:t>
            </a:r>
          </a:p>
        </p:txBody>
      </p:sp>
      <p:sp>
        <p:nvSpPr>
          <p:cNvPr name="TextBox 17" id="17"/>
          <p:cNvSpPr txBox="true"/>
          <p:nvPr/>
        </p:nvSpPr>
        <p:spPr>
          <a:xfrm rot="0">
            <a:off x="1828295" y="2651550"/>
            <a:ext cx="1263425" cy="272263"/>
          </a:xfrm>
          <a:prstGeom prst="rect">
            <a:avLst/>
          </a:prstGeom>
        </p:spPr>
        <p:txBody>
          <a:bodyPr anchor="t" rtlCol="false" tIns="0" lIns="0" bIns="0" rIns="0">
            <a:spAutoFit/>
          </a:bodyPr>
          <a:lstStyle/>
          <a:p>
            <a:pPr algn="l">
              <a:lnSpc>
                <a:spcPts val="2100"/>
              </a:lnSpc>
            </a:pPr>
            <a:r>
              <a:rPr lang="en-US" sz="1800" spc="160">
                <a:solidFill>
                  <a:srgbClr val="DCDCAA"/>
                </a:solidFill>
                <a:latin typeface="Montserrat 2"/>
                <a:ea typeface="Montserrat 2"/>
                <a:cs typeface="Montserrat 2"/>
                <a:sym typeface="Montserrat 2"/>
              </a:rPr>
              <a:t>print</a:t>
            </a:r>
            <a:r>
              <a:rPr lang="en-US" sz="1800" spc="160">
                <a:solidFill>
                  <a:srgbClr val="D4D4D4"/>
                </a:solidFill>
                <a:latin typeface="Montserrat 2"/>
                <a:ea typeface="Montserrat 2"/>
                <a:cs typeface="Montserrat 2"/>
                <a:sym typeface="Montserrat 2"/>
              </a:rPr>
              <a:t>(i) </a:t>
            </a:r>
          </a:p>
        </p:txBody>
      </p:sp>
      <p:sp>
        <p:nvSpPr>
          <p:cNvPr name="TextBox 18" id="18"/>
          <p:cNvSpPr txBox="true"/>
          <p:nvPr/>
        </p:nvSpPr>
        <p:spPr>
          <a:xfrm rot="0">
            <a:off x="5913958" y="2423408"/>
            <a:ext cx="457714" cy="273863"/>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O(n)</a:t>
            </a:r>
          </a:p>
        </p:txBody>
      </p:sp>
      <p:sp>
        <p:nvSpPr>
          <p:cNvPr name="TextBox 19" id="19"/>
          <p:cNvSpPr txBox="true"/>
          <p:nvPr/>
        </p:nvSpPr>
        <p:spPr>
          <a:xfrm rot="0">
            <a:off x="5930884" y="2690108"/>
            <a:ext cx="449085" cy="273863"/>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20" id="20"/>
          <p:cNvSpPr txBox="true"/>
          <p:nvPr/>
        </p:nvSpPr>
        <p:spPr>
          <a:xfrm rot="0">
            <a:off x="7044261" y="2525859"/>
            <a:ext cx="457714" cy="311963"/>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O(n)</a:t>
            </a:r>
          </a:p>
        </p:txBody>
      </p:sp>
      <p:sp>
        <p:nvSpPr>
          <p:cNvPr name="TextBox 21" id="21"/>
          <p:cNvSpPr txBox="true"/>
          <p:nvPr/>
        </p:nvSpPr>
        <p:spPr>
          <a:xfrm rot="0">
            <a:off x="6318418" y="2352494"/>
            <a:ext cx="458572" cy="1010402"/>
          </a:xfrm>
          <a:prstGeom prst="rect">
            <a:avLst/>
          </a:prstGeom>
        </p:spPr>
        <p:txBody>
          <a:bodyPr anchor="t" rtlCol="false" tIns="0" lIns="0" bIns="0" rIns="0">
            <a:spAutoFit/>
          </a:bodyPr>
          <a:lstStyle/>
          <a:p>
            <a:pPr algn="l">
              <a:lnSpc>
                <a:spcPts val="8259"/>
              </a:lnSpc>
            </a:pPr>
            <a:r>
              <a:rPr lang="en-US" sz="5899">
                <a:solidFill>
                  <a:srgbClr val="FFFFFF"/>
                </a:solidFill>
                <a:latin typeface="Courier New OS"/>
                <a:ea typeface="Courier New OS"/>
                <a:cs typeface="Courier New OS"/>
                <a:sym typeface="Courier New OS"/>
              </a:rPr>
              <a:t>}</a:t>
            </a:r>
          </a:p>
        </p:txBody>
      </p:sp>
      <p:sp>
        <p:nvSpPr>
          <p:cNvPr name="TextBox 22" id="22"/>
          <p:cNvSpPr txBox="true"/>
          <p:nvPr/>
        </p:nvSpPr>
        <p:spPr>
          <a:xfrm rot="0">
            <a:off x="789603" y="4058726"/>
            <a:ext cx="2757707" cy="425444"/>
          </a:xfrm>
          <a:prstGeom prst="rect">
            <a:avLst/>
          </a:prstGeom>
        </p:spPr>
        <p:txBody>
          <a:bodyPr anchor="t" rtlCol="false" tIns="0" lIns="0" bIns="0" rIns="0">
            <a:spAutoFit/>
          </a:bodyPr>
          <a:lstStyle/>
          <a:p>
            <a:pPr algn="l">
              <a:lnSpc>
                <a:spcPts val="3761"/>
              </a:lnSpc>
            </a:pPr>
            <a:r>
              <a:rPr lang="en-US" b="true" sz="1800" spc="-12">
                <a:solidFill>
                  <a:srgbClr val="000000"/>
                </a:solidFill>
                <a:latin typeface="Montserrat 2 Bold"/>
                <a:ea typeface="Montserrat 2 Bold"/>
                <a:cs typeface="Montserrat 2 Bold"/>
                <a:sym typeface="Montserrat 2 Bold"/>
              </a:rPr>
              <a:t>Time Complexity : O(n)</a:t>
            </a:r>
          </a:p>
        </p:txBody>
      </p:sp>
      <p:sp>
        <p:nvSpPr>
          <p:cNvPr name="TextBox 23" id="23"/>
          <p:cNvSpPr txBox="true"/>
          <p:nvPr/>
        </p:nvSpPr>
        <p:spPr>
          <a:xfrm rot="0">
            <a:off x="833647" y="4536491"/>
            <a:ext cx="2844489" cy="425444"/>
          </a:xfrm>
          <a:prstGeom prst="rect">
            <a:avLst/>
          </a:prstGeom>
        </p:spPr>
        <p:txBody>
          <a:bodyPr anchor="t" rtlCol="false" tIns="0" lIns="0" bIns="0" rIns="0">
            <a:spAutoFit/>
          </a:bodyPr>
          <a:lstStyle/>
          <a:p>
            <a:pPr algn="l">
              <a:lnSpc>
                <a:spcPts val="3761"/>
              </a:lnSpc>
            </a:pPr>
            <a:r>
              <a:rPr lang="en-US" b="true" sz="1800" spc="-12">
                <a:solidFill>
                  <a:srgbClr val="000000"/>
                </a:solidFill>
                <a:latin typeface="Montserrat 2 Bold"/>
                <a:ea typeface="Montserrat 2 Bold"/>
                <a:cs typeface="Montserrat 2 Bold"/>
                <a:sym typeface="Montserrat 2 Bold"/>
              </a:rPr>
              <a:t>Space Complexity : O(1)</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690116" y="4007358"/>
            <a:ext cx="2003593" cy="2026091"/>
            <a:chOff x="0" y="0"/>
            <a:chExt cx="2003590" cy="2026082"/>
          </a:xfrm>
        </p:grpSpPr>
        <p:sp>
          <p:nvSpPr>
            <p:cNvPr name="Freeform 6" id="6"/>
            <p:cNvSpPr/>
            <p:nvPr/>
          </p:nvSpPr>
          <p:spPr>
            <a:xfrm flipH="false" flipV="false" rot="0">
              <a:off x="63500" y="151257"/>
              <a:ext cx="1723009" cy="1811274"/>
            </a:xfrm>
            <a:custGeom>
              <a:avLst/>
              <a:gdLst/>
              <a:ahLst/>
              <a:cxnLst/>
              <a:rect r="r" b="b" t="t" l="l"/>
              <a:pathLst>
                <a:path h="1811274" w="1723009">
                  <a:moveTo>
                    <a:pt x="0" y="1794637"/>
                  </a:moveTo>
                  <a:cubicBezTo>
                    <a:pt x="266192" y="1030859"/>
                    <a:pt x="826516" y="436499"/>
                    <a:pt x="1677797" y="11176"/>
                  </a:cubicBezTo>
                  <a:lnTo>
                    <a:pt x="1678051" y="11049"/>
                  </a:lnTo>
                  <a:lnTo>
                    <a:pt x="1678305" y="10922"/>
                  </a:lnTo>
                  <a:lnTo>
                    <a:pt x="1701292" y="0"/>
                  </a:lnTo>
                  <a:lnTo>
                    <a:pt x="1723009" y="45847"/>
                  </a:lnTo>
                  <a:lnTo>
                    <a:pt x="1700022" y="56769"/>
                  </a:lnTo>
                  <a:lnTo>
                    <a:pt x="1689100" y="33782"/>
                  </a:lnTo>
                  <a:lnTo>
                    <a:pt x="1700403" y="56515"/>
                  </a:lnTo>
                  <a:cubicBezTo>
                    <a:pt x="858774" y="477139"/>
                    <a:pt x="308991" y="1062228"/>
                    <a:pt x="48006" y="1811274"/>
                  </a:cubicBezTo>
                  <a:close/>
                </a:path>
              </a:pathLst>
            </a:custGeom>
            <a:solidFill>
              <a:srgbClr val="B51700"/>
            </a:solidFill>
          </p:spPr>
        </p:sp>
        <p:sp>
          <p:nvSpPr>
            <p:cNvPr name="Freeform 7" id="7"/>
            <p:cNvSpPr/>
            <p:nvPr/>
          </p:nvSpPr>
          <p:spPr>
            <a:xfrm flipH="false" flipV="false" rot="0">
              <a:off x="1704340" y="63500"/>
              <a:ext cx="235712" cy="232156"/>
            </a:xfrm>
            <a:custGeom>
              <a:avLst/>
              <a:gdLst/>
              <a:ahLst/>
              <a:cxnLst/>
              <a:rect r="r" b="b" t="t" l="l"/>
              <a:pathLst>
                <a:path h="232156" w="235712">
                  <a:moveTo>
                    <a:pt x="72898" y="203962"/>
                  </a:moveTo>
                  <a:lnTo>
                    <a:pt x="187833" y="31369"/>
                  </a:lnTo>
                  <a:lnTo>
                    <a:pt x="208915" y="45466"/>
                  </a:lnTo>
                  <a:lnTo>
                    <a:pt x="206375" y="70739"/>
                  </a:lnTo>
                  <a:lnTo>
                    <a:pt x="0" y="50546"/>
                  </a:lnTo>
                  <a:lnTo>
                    <a:pt x="5080" y="0"/>
                  </a:lnTo>
                  <a:lnTo>
                    <a:pt x="211455" y="20193"/>
                  </a:lnTo>
                  <a:cubicBezTo>
                    <a:pt x="220345" y="21082"/>
                    <a:pt x="228092" y="26543"/>
                    <a:pt x="231902" y="34544"/>
                  </a:cubicBezTo>
                  <a:cubicBezTo>
                    <a:pt x="235712" y="42545"/>
                    <a:pt x="235077" y="52070"/>
                    <a:pt x="230124" y="59563"/>
                  </a:cubicBezTo>
                  <a:lnTo>
                    <a:pt x="115189" y="232156"/>
                  </a:lnTo>
                  <a:close/>
                  <a:moveTo>
                    <a:pt x="37465" y="98679"/>
                  </a:moveTo>
                  <a:lnTo>
                    <a:pt x="198120" y="22479"/>
                  </a:lnTo>
                  <a:lnTo>
                    <a:pt x="219837" y="68326"/>
                  </a:lnTo>
                  <a:lnTo>
                    <a:pt x="59182" y="144526"/>
                  </a:lnTo>
                  <a:close/>
                </a:path>
              </a:pathLst>
            </a:custGeom>
            <a:solidFill>
              <a:srgbClr val="B51700"/>
            </a:solidFill>
          </p:spPr>
        </p:sp>
      </p:grpSp>
      <p:sp>
        <p:nvSpPr>
          <p:cNvPr name="Freeform 8" id="8"/>
          <p:cNvSpPr/>
          <p:nvPr/>
        </p:nvSpPr>
        <p:spPr>
          <a:xfrm flipH="false" flipV="false" rot="0">
            <a:off x="3708397" y="3130553"/>
            <a:ext cx="7698210" cy="2007737"/>
          </a:xfrm>
          <a:custGeom>
            <a:avLst/>
            <a:gdLst/>
            <a:ahLst/>
            <a:cxnLst/>
            <a:rect r="r" b="b" t="t" l="l"/>
            <a:pathLst>
              <a:path h="2007737" w="7698210">
                <a:moveTo>
                  <a:pt x="0" y="0"/>
                </a:moveTo>
                <a:lnTo>
                  <a:pt x="7698210" y="0"/>
                </a:lnTo>
                <a:lnTo>
                  <a:pt x="7698210" y="2007737"/>
                </a:lnTo>
                <a:lnTo>
                  <a:pt x="0" y="2007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834561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Access an element of Two Dimensional Array</a:t>
            </a:r>
          </a:p>
        </p:txBody>
      </p:sp>
      <p:sp>
        <p:nvSpPr>
          <p:cNvPr name="TextBox 11" id="11"/>
          <p:cNvSpPr txBox="true"/>
          <p:nvPr/>
        </p:nvSpPr>
        <p:spPr>
          <a:xfrm rot="0">
            <a:off x="842867" y="2201923"/>
            <a:ext cx="1773136" cy="368932"/>
          </a:xfrm>
          <a:prstGeom prst="rect">
            <a:avLst/>
          </a:prstGeom>
        </p:spPr>
        <p:txBody>
          <a:bodyPr anchor="t" rtlCol="false" tIns="0" lIns="0" bIns="0" rIns="0">
            <a:spAutoFit/>
          </a:bodyPr>
          <a:lstStyle/>
          <a:p>
            <a:pPr algn="l">
              <a:lnSpc>
                <a:spcPts val="3079"/>
              </a:lnSpc>
            </a:pPr>
            <a:r>
              <a:rPr lang="en-US" b="true" sz="2200">
                <a:solidFill>
                  <a:srgbClr val="000000"/>
                </a:solidFill>
                <a:latin typeface="Helvetica World Bold"/>
                <a:ea typeface="Helvetica World Bold"/>
                <a:cs typeface="Helvetica World Bold"/>
                <a:sym typeface="Helvetica World Bold"/>
              </a:rPr>
              <a:t>For example:</a:t>
            </a:r>
          </a:p>
        </p:txBody>
      </p:sp>
      <p:sp>
        <p:nvSpPr>
          <p:cNvPr name="TextBox 12" id="12"/>
          <p:cNvSpPr txBox="true"/>
          <p:nvPr/>
        </p:nvSpPr>
        <p:spPr>
          <a:xfrm rot="0">
            <a:off x="4101208" y="3443602"/>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“a” [0]</a:t>
            </a:r>
          </a:p>
        </p:txBody>
      </p:sp>
      <p:sp>
        <p:nvSpPr>
          <p:cNvPr name="TextBox 13" id="13"/>
          <p:cNvSpPr txBox="true"/>
          <p:nvPr/>
        </p:nvSpPr>
        <p:spPr>
          <a:xfrm rot="0">
            <a:off x="5342153" y="3443602"/>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“b” [1]</a:t>
            </a:r>
          </a:p>
        </p:txBody>
      </p:sp>
      <p:sp>
        <p:nvSpPr>
          <p:cNvPr name="TextBox 14" id="14"/>
          <p:cNvSpPr txBox="true"/>
          <p:nvPr/>
        </p:nvSpPr>
        <p:spPr>
          <a:xfrm rot="0">
            <a:off x="6599549" y="3443602"/>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“c” [2]</a:t>
            </a:r>
          </a:p>
        </p:txBody>
      </p:sp>
      <p:sp>
        <p:nvSpPr>
          <p:cNvPr name="TextBox 15" id="15"/>
          <p:cNvSpPr txBox="true"/>
          <p:nvPr/>
        </p:nvSpPr>
        <p:spPr>
          <a:xfrm rot="0">
            <a:off x="7840494" y="3443602"/>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“d” [3]</a:t>
            </a:r>
          </a:p>
        </p:txBody>
      </p:sp>
      <p:sp>
        <p:nvSpPr>
          <p:cNvPr name="TextBox 16" id="16"/>
          <p:cNvSpPr txBox="true"/>
          <p:nvPr/>
        </p:nvSpPr>
        <p:spPr>
          <a:xfrm rot="0">
            <a:off x="9097880" y="3443602"/>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“e” [4]</a:t>
            </a:r>
          </a:p>
        </p:txBody>
      </p:sp>
      <p:sp>
        <p:nvSpPr>
          <p:cNvPr name="TextBox 17" id="17"/>
          <p:cNvSpPr txBox="true"/>
          <p:nvPr/>
        </p:nvSpPr>
        <p:spPr>
          <a:xfrm rot="0">
            <a:off x="10400614" y="3443602"/>
            <a:ext cx="570814" cy="1659636"/>
          </a:xfrm>
          <a:prstGeom prst="rect">
            <a:avLst/>
          </a:prstGeom>
        </p:spPr>
        <p:txBody>
          <a:bodyPr anchor="t" rtlCol="false" tIns="0" lIns="0" bIns="0" rIns="0">
            <a:spAutoFit/>
          </a:bodyPr>
          <a:lstStyle/>
          <a:p>
            <a:pPr algn="just">
              <a:lnSpc>
                <a:spcPts val="6849"/>
              </a:lnSpc>
            </a:pPr>
            <a:r>
              <a:rPr lang="en-US" b="true" sz="3500" spc="-10">
                <a:solidFill>
                  <a:srgbClr val="000000"/>
                </a:solidFill>
                <a:latin typeface="IBM Plex Sans Bold"/>
                <a:ea typeface="IBM Plex Sans Bold"/>
                <a:cs typeface="IBM Plex Sans Bold"/>
                <a:sym typeface="IBM Plex Sans Bold"/>
              </a:rPr>
              <a:t>“f” [5]</a:t>
            </a:r>
          </a:p>
        </p:txBody>
      </p:sp>
      <p:sp>
        <p:nvSpPr>
          <p:cNvPr name="TextBox 18" id="18"/>
          <p:cNvSpPr txBox="true"/>
          <p:nvPr/>
        </p:nvSpPr>
        <p:spPr>
          <a:xfrm rot="0">
            <a:off x="1550156" y="3540690"/>
            <a:ext cx="2018481" cy="607628"/>
          </a:xfrm>
          <a:prstGeom prst="rect">
            <a:avLst/>
          </a:prstGeom>
        </p:spPr>
        <p:txBody>
          <a:bodyPr anchor="t" rtlCol="false" tIns="0" lIns="0" bIns="0" rIns="0">
            <a:spAutoFit/>
          </a:bodyPr>
          <a:lstStyle/>
          <a:p>
            <a:pPr algn="l">
              <a:lnSpc>
                <a:spcPts val="4433"/>
              </a:lnSpc>
            </a:pPr>
            <a:r>
              <a:rPr lang="en-US" b="true" sz="3166">
                <a:solidFill>
                  <a:srgbClr val="000000"/>
                </a:solidFill>
                <a:latin typeface="Arial Bold"/>
                <a:ea typeface="Arial Bold"/>
                <a:cs typeface="Arial Bold"/>
                <a:sym typeface="Arial Bold"/>
              </a:rPr>
              <a:t>myArray =</a:t>
            </a:r>
          </a:p>
        </p:txBody>
      </p:sp>
      <p:sp>
        <p:nvSpPr>
          <p:cNvPr name="TextBox 19" id="19"/>
          <p:cNvSpPr txBox="true"/>
          <p:nvPr/>
        </p:nvSpPr>
        <p:spPr>
          <a:xfrm rot="0">
            <a:off x="623059" y="5658412"/>
            <a:ext cx="3294393" cy="1677600"/>
          </a:xfrm>
          <a:prstGeom prst="rect">
            <a:avLst/>
          </a:prstGeom>
        </p:spPr>
        <p:txBody>
          <a:bodyPr anchor="t" rtlCol="false" tIns="0" lIns="0" bIns="0" rIns="0">
            <a:spAutoFit/>
          </a:bodyPr>
          <a:lstStyle/>
          <a:p>
            <a:pPr algn="just">
              <a:lnSpc>
                <a:spcPts val="6700"/>
              </a:lnSpc>
            </a:pPr>
            <a:r>
              <a:rPr lang="en-US" b="true" sz="3166">
                <a:solidFill>
                  <a:srgbClr val="B51700"/>
                </a:solidFill>
                <a:latin typeface="Arial Bold"/>
                <a:ea typeface="Arial Bold"/>
                <a:cs typeface="Arial Bold"/>
                <a:sym typeface="Arial Bold"/>
              </a:rPr>
              <a:t>myArray[0] = “a” myArray[3] = “d”</a:t>
            </a:r>
          </a:p>
        </p:txBody>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544681" y="5895451"/>
            <a:ext cx="2081413" cy="497138"/>
            <a:chOff x="0" y="0"/>
            <a:chExt cx="2081416" cy="497142"/>
          </a:xfrm>
        </p:grpSpPr>
        <p:sp>
          <p:nvSpPr>
            <p:cNvPr name="Freeform 6" id="6"/>
            <p:cNvSpPr/>
            <p:nvPr/>
          </p:nvSpPr>
          <p:spPr>
            <a:xfrm flipH="false" flipV="false" rot="0">
              <a:off x="63500" y="210439"/>
              <a:ext cx="1700403" cy="76200"/>
            </a:xfrm>
            <a:custGeom>
              <a:avLst/>
              <a:gdLst/>
              <a:ahLst/>
              <a:cxnLst/>
              <a:rect r="r" b="b" t="t" l="l"/>
              <a:pathLst>
                <a:path h="76200" w="1700403">
                  <a:moveTo>
                    <a:pt x="0" y="0"/>
                  </a:moveTo>
                  <a:lnTo>
                    <a:pt x="1662303" y="0"/>
                  </a:lnTo>
                  <a:lnTo>
                    <a:pt x="1662303" y="38100"/>
                  </a:lnTo>
                  <a:lnTo>
                    <a:pt x="1662303" y="0"/>
                  </a:lnTo>
                  <a:lnTo>
                    <a:pt x="1700403" y="0"/>
                  </a:lnTo>
                  <a:lnTo>
                    <a:pt x="1700403" y="76200"/>
                  </a:lnTo>
                  <a:lnTo>
                    <a:pt x="1662303" y="76200"/>
                  </a:lnTo>
                  <a:lnTo>
                    <a:pt x="0" y="76200"/>
                  </a:lnTo>
                  <a:close/>
                </a:path>
              </a:pathLst>
            </a:custGeom>
            <a:solidFill>
              <a:srgbClr val="017100"/>
            </a:solidFill>
          </p:spPr>
        </p:sp>
        <p:sp>
          <p:nvSpPr>
            <p:cNvPr name="Freeform 7" id="7"/>
            <p:cNvSpPr/>
            <p:nvPr/>
          </p:nvSpPr>
          <p:spPr>
            <a:xfrm flipH="false" flipV="false" rot="0">
              <a:off x="1706245" y="63500"/>
              <a:ext cx="311658" cy="370078"/>
            </a:xfrm>
            <a:custGeom>
              <a:avLst/>
              <a:gdLst/>
              <a:ahLst/>
              <a:cxnLst/>
              <a:rect r="r" b="b" t="t" l="l"/>
              <a:pathLst>
                <a:path h="370078" w="311658">
                  <a:moveTo>
                    <a:pt x="0" y="304800"/>
                  </a:moveTo>
                  <a:lnTo>
                    <a:pt x="254000" y="152400"/>
                  </a:lnTo>
                  <a:lnTo>
                    <a:pt x="273558" y="185039"/>
                  </a:lnTo>
                  <a:lnTo>
                    <a:pt x="254000" y="217678"/>
                  </a:lnTo>
                  <a:lnTo>
                    <a:pt x="0" y="65278"/>
                  </a:lnTo>
                  <a:lnTo>
                    <a:pt x="39116" y="0"/>
                  </a:lnTo>
                  <a:lnTo>
                    <a:pt x="293116" y="152400"/>
                  </a:lnTo>
                  <a:cubicBezTo>
                    <a:pt x="304546" y="159258"/>
                    <a:pt x="311658" y="171704"/>
                    <a:pt x="311658" y="185039"/>
                  </a:cubicBezTo>
                  <a:cubicBezTo>
                    <a:pt x="311658" y="198374"/>
                    <a:pt x="304673" y="210820"/>
                    <a:pt x="293116" y="217678"/>
                  </a:cubicBezTo>
                  <a:lnTo>
                    <a:pt x="39116" y="370078"/>
                  </a:lnTo>
                  <a:close/>
                  <a:moveTo>
                    <a:pt x="19558" y="146939"/>
                  </a:moveTo>
                  <a:lnTo>
                    <a:pt x="273558" y="146939"/>
                  </a:lnTo>
                  <a:lnTo>
                    <a:pt x="273558" y="223139"/>
                  </a:lnTo>
                  <a:lnTo>
                    <a:pt x="19558" y="223139"/>
                  </a:lnTo>
                  <a:close/>
                </a:path>
              </a:pathLst>
            </a:custGeom>
            <a:solidFill>
              <a:srgbClr val="017100"/>
            </a:solidFill>
          </p:spPr>
        </p:sp>
      </p:grpSp>
      <p:grpSp>
        <p:nvGrpSpPr>
          <p:cNvPr name="Group 8" id="8"/>
          <p:cNvGrpSpPr>
            <a:grpSpLocks noChangeAspect="true"/>
          </p:cNvGrpSpPr>
          <p:nvPr/>
        </p:nvGrpSpPr>
        <p:grpSpPr>
          <a:xfrm rot="0">
            <a:off x="1079497" y="3816353"/>
            <a:ext cx="7698210" cy="2007737"/>
            <a:chOff x="0" y="0"/>
            <a:chExt cx="7698207" cy="2007730"/>
          </a:xfrm>
        </p:grpSpPr>
        <p:sp>
          <p:nvSpPr>
            <p:cNvPr name="Freeform 9" id="9"/>
            <p:cNvSpPr/>
            <p:nvPr/>
          </p:nvSpPr>
          <p:spPr>
            <a:xfrm flipH="false" flipV="false" rot="0">
              <a:off x="101600" y="23495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0" id="10"/>
            <p:cNvSpPr/>
            <p:nvPr/>
          </p:nvSpPr>
          <p:spPr>
            <a:xfrm flipH="false" flipV="false" rot="0">
              <a:off x="1350772" y="23495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1" id="11"/>
            <p:cNvSpPr/>
            <p:nvPr/>
          </p:nvSpPr>
          <p:spPr>
            <a:xfrm flipH="false" flipV="false" rot="0">
              <a:off x="2599944" y="23495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2" id="12"/>
            <p:cNvSpPr/>
            <p:nvPr/>
          </p:nvSpPr>
          <p:spPr>
            <a:xfrm flipH="false" flipV="false" rot="0">
              <a:off x="3849116" y="23495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3" id="13"/>
            <p:cNvSpPr/>
            <p:nvPr/>
          </p:nvSpPr>
          <p:spPr>
            <a:xfrm flipH="false" flipV="false" rot="0">
              <a:off x="5098288" y="23495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4" id="14"/>
            <p:cNvSpPr/>
            <p:nvPr/>
          </p:nvSpPr>
          <p:spPr>
            <a:xfrm flipH="false" flipV="false" rot="0">
              <a:off x="6347460" y="234950"/>
              <a:ext cx="1249172" cy="1009269"/>
            </a:xfrm>
            <a:custGeom>
              <a:avLst/>
              <a:gdLst/>
              <a:ahLst/>
              <a:cxnLst/>
              <a:rect r="r" b="b" t="t" l="l"/>
              <a:pathLst>
                <a:path h="1009269" w="1249172">
                  <a:moveTo>
                    <a:pt x="0" y="0"/>
                  </a:moveTo>
                  <a:lnTo>
                    <a:pt x="1249172" y="0"/>
                  </a:lnTo>
                  <a:lnTo>
                    <a:pt x="1249172" y="1009269"/>
                  </a:lnTo>
                  <a:lnTo>
                    <a:pt x="0" y="1009269"/>
                  </a:lnTo>
                  <a:close/>
                </a:path>
              </a:pathLst>
            </a:custGeom>
            <a:solidFill>
              <a:srgbClr val="73FDEA"/>
            </a:solidFill>
          </p:spPr>
        </p:sp>
        <p:sp>
          <p:nvSpPr>
            <p:cNvPr name="Freeform 15" id="15"/>
            <p:cNvSpPr/>
            <p:nvPr/>
          </p:nvSpPr>
          <p:spPr>
            <a:xfrm flipH="false" flipV="false" rot="0">
              <a:off x="1312672" y="19685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6" id="16"/>
            <p:cNvSpPr/>
            <p:nvPr/>
          </p:nvSpPr>
          <p:spPr>
            <a:xfrm flipH="false" flipV="false" rot="0">
              <a:off x="2561844" y="19685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7" id="17"/>
            <p:cNvSpPr/>
            <p:nvPr/>
          </p:nvSpPr>
          <p:spPr>
            <a:xfrm flipH="false" flipV="false" rot="0">
              <a:off x="3811016" y="19685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8" id="18"/>
            <p:cNvSpPr/>
            <p:nvPr/>
          </p:nvSpPr>
          <p:spPr>
            <a:xfrm flipH="false" flipV="false" rot="0">
              <a:off x="5060188" y="19685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19" id="19"/>
            <p:cNvSpPr/>
            <p:nvPr/>
          </p:nvSpPr>
          <p:spPr>
            <a:xfrm flipH="false" flipV="false" rot="0">
              <a:off x="6309360" y="19685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20" id="20"/>
            <p:cNvSpPr/>
            <p:nvPr/>
          </p:nvSpPr>
          <p:spPr>
            <a:xfrm flipH="false" flipV="false" rot="0">
              <a:off x="63500" y="19685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21" id="21"/>
            <p:cNvSpPr/>
            <p:nvPr/>
          </p:nvSpPr>
          <p:spPr>
            <a:xfrm flipH="false" flipV="false" rot="0">
              <a:off x="7558532" y="196850"/>
              <a:ext cx="76200" cy="1085469"/>
            </a:xfrm>
            <a:custGeom>
              <a:avLst/>
              <a:gdLst/>
              <a:ahLst/>
              <a:cxnLst/>
              <a:rect r="r" b="b" t="t" l="l"/>
              <a:pathLst>
                <a:path h="1085469" w="76200">
                  <a:moveTo>
                    <a:pt x="0" y="0"/>
                  </a:moveTo>
                  <a:lnTo>
                    <a:pt x="0" y="1085469"/>
                  </a:lnTo>
                  <a:lnTo>
                    <a:pt x="76200" y="1085469"/>
                  </a:lnTo>
                  <a:lnTo>
                    <a:pt x="76200" y="0"/>
                  </a:lnTo>
                  <a:close/>
                </a:path>
              </a:pathLst>
            </a:custGeom>
            <a:solidFill>
              <a:srgbClr val="017100"/>
            </a:solidFill>
          </p:spPr>
        </p:sp>
        <p:sp>
          <p:nvSpPr>
            <p:cNvPr name="Freeform 22" id="22"/>
            <p:cNvSpPr/>
            <p:nvPr/>
          </p:nvSpPr>
          <p:spPr>
            <a:xfrm flipH="false" flipV="false" rot="0">
              <a:off x="63500" y="196850"/>
              <a:ext cx="7571232" cy="76200"/>
            </a:xfrm>
            <a:custGeom>
              <a:avLst/>
              <a:gdLst/>
              <a:ahLst/>
              <a:cxnLst/>
              <a:rect r="r" b="b" t="t" l="l"/>
              <a:pathLst>
                <a:path h="76200" w="7571232">
                  <a:moveTo>
                    <a:pt x="0" y="0"/>
                  </a:moveTo>
                  <a:lnTo>
                    <a:pt x="0" y="76200"/>
                  </a:lnTo>
                  <a:lnTo>
                    <a:pt x="7571232" y="76200"/>
                  </a:lnTo>
                  <a:lnTo>
                    <a:pt x="7571232" y="0"/>
                  </a:lnTo>
                  <a:close/>
                </a:path>
              </a:pathLst>
            </a:custGeom>
            <a:solidFill>
              <a:srgbClr val="017100"/>
            </a:solidFill>
          </p:spPr>
        </p:sp>
        <p:sp>
          <p:nvSpPr>
            <p:cNvPr name="Freeform 23" id="23"/>
            <p:cNvSpPr/>
            <p:nvPr/>
          </p:nvSpPr>
          <p:spPr>
            <a:xfrm flipH="false" flipV="false" rot="0">
              <a:off x="63500" y="1206119"/>
              <a:ext cx="7571232" cy="76200"/>
            </a:xfrm>
            <a:custGeom>
              <a:avLst/>
              <a:gdLst/>
              <a:ahLst/>
              <a:cxnLst/>
              <a:rect r="r" b="b" t="t" l="l"/>
              <a:pathLst>
                <a:path h="76200" w="7571232">
                  <a:moveTo>
                    <a:pt x="0" y="0"/>
                  </a:moveTo>
                  <a:lnTo>
                    <a:pt x="7571232" y="0"/>
                  </a:lnTo>
                  <a:lnTo>
                    <a:pt x="7571232" y="76200"/>
                  </a:lnTo>
                  <a:lnTo>
                    <a:pt x="0" y="76200"/>
                  </a:lnTo>
                  <a:close/>
                </a:path>
              </a:pathLst>
            </a:custGeom>
            <a:solidFill>
              <a:srgbClr val="017100"/>
            </a:solidFill>
          </p:spPr>
        </p:sp>
        <p:sp>
          <p:nvSpPr>
            <p:cNvPr name="Freeform 24" id="24"/>
            <p:cNvSpPr/>
            <p:nvPr/>
          </p:nvSpPr>
          <p:spPr>
            <a:xfrm flipH="false" flipV="false" rot="0">
              <a:off x="1338072"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5" id="25"/>
            <p:cNvSpPr/>
            <p:nvPr/>
          </p:nvSpPr>
          <p:spPr>
            <a:xfrm flipH="false" flipV="false" rot="0">
              <a:off x="2587244"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6" id="26"/>
            <p:cNvSpPr/>
            <p:nvPr/>
          </p:nvSpPr>
          <p:spPr>
            <a:xfrm flipH="false" flipV="false" rot="0">
              <a:off x="3836416"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7" id="27"/>
            <p:cNvSpPr/>
            <p:nvPr/>
          </p:nvSpPr>
          <p:spPr>
            <a:xfrm flipH="false" flipV="false" rot="0">
              <a:off x="5085588"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8" id="28"/>
            <p:cNvSpPr/>
            <p:nvPr/>
          </p:nvSpPr>
          <p:spPr>
            <a:xfrm flipH="false" flipV="false" rot="0">
              <a:off x="6334760" y="63500"/>
              <a:ext cx="25400" cy="1880743"/>
            </a:xfrm>
            <a:custGeom>
              <a:avLst/>
              <a:gdLst/>
              <a:ahLst/>
              <a:cxnLst/>
              <a:rect r="r" b="b" t="t" l="l"/>
              <a:pathLst>
                <a:path h="1880743" w="25400">
                  <a:moveTo>
                    <a:pt x="25400" y="0"/>
                  </a:moveTo>
                  <a:lnTo>
                    <a:pt x="25400" y="1880743"/>
                  </a:lnTo>
                  <a:lnTo>
                    <a:pt x="0" y="1880743"/>
                  </a:lnTo>
                  <a:lnTo>
                    <a:pt x="0" y="0"/>
                  </a:lnTo>
                  <a:close/>
                </a:path>
              </a:pathLst>
            </a:custGeom>
            <a:solidFill>
              <a:srgbClr val="00A2FF"/>
            </a:solidFill>
          </p:spPr>
        </p:sp>
        <p:sp>
          <p:nvSpPr>
            <p:cNvPr name="Freeform 29" id="29"/>
            <p:cNvSpPr/>
            <p:nvPr/>
          </p:nvSpPr>
          <p:spPr>
            <a:xfrm flipH="false" flipV="false" rot="0">
              <a:off x="82550" y="63500"/>
              <a:ext cx="38100" cy="1880743"/>
            </a:xfrm>
            <a:custGeom>
              <a:avLst/>
              <a:gdLst/>
              <a:ahLst/>
              <a:cxnLst/>
              <a:rect r="r" b="b" t="t" l="l"/>
              <a:pathLst>
                <a:path h="1880743" w="38100">
                  <a:moveTo>
                    <a:pt x="38100" y="0"/>
                  </a:moveTo>
                  <a:lnTo>
                    <a:pt x="38100" y="1880743"/>
                  </a:lnTo>
                  <a:lnTo>
                    <a:pt x="0" y="1880743"/>
                  </a:lnTo>
                  <a:lnTo>
                    <a:pt x="0" y="0"/>
                  </a:lnTo>
                  <a:close/>
                </a:path>
              </a:pathLst>
            </a:custGeom>
            <a:solidFill>
              <a:srgbClr val="00A2FF"/>
            </a:solidFill>
          </p:spPr>
        </p:sp>
        <p:sp>
          <p:nvSpPr>
            <p:cNvPr name="Freeform 30" id="30"/>
            <p:cNvSpPr/>
            <p:nvPr/>
          </p:nvSpPr>
          <p:spPr>
            <a:xfrm flipH="false" flipV="false" rot="0">
              <a:off x="7577582" y="63500"/>
              <a:ext cx="38100" cy="1880743"/>
            </a:xfrm>
            <a:custGeom>
              <a:avLst/>
              <a:gdLst/>
              <a:ahLst/>
              <a:cxnLst/>
              <a:rect r="r" b="b" t="t" l="l"/>
              <a:pathLst>
                <a:path h="1880743" w="38100">
                  <a:moveTo>
                    <a:pt x="38100" y="0"/>
                  </a:moveTo>
                  <a:lnTo>
                    <a:pt x="38100" y="1880743"/>
                  </a:lnTo>
                  <a:lnTo>
                    <a:pt x="0" y="1880743"/>
                  </a:lnTo>
                  <a:lnTo>
                    <a:pt x="0" y="0"/>
                  </a:lnTo>
                  <a:close/>
                </a:path>
              </a:pathLst>
            </a:custGeom>
            <a:solidFill>
              <a:srgbClr val="00A2FF"/>
            </a:solidFill>
          </p:spPr>
        </p:sp>
        <p:sp>
          <p:nvSpPr>
            <p:cNvPr name="Freeform 31" id="31"/>
            <p:cNvSpPr/>
            <p:nvPr/>
          </p:nvSpPr>
          <p:spPr>
            <a:xfrm flipH="false" flipV="false" rot="0">
              <a:off x="82550" y="63500"/>
              <a:ext cx="7533132" cy="38100"/>
            </a:xfrm>
            <a:custGeom>
              <a:avLst/>
              <a:gdLst/>
              <a:ahLst/>
              <a:cxnLst/>
              <a:rect r="r" b="b" t="t" l="l"/>
              <a:pathLst>
                <a:path h="38100" w="7533132">
                  <a:moveTo>
                    <a:pt x="0" y="0"/>
                  </a:moveTo>
                  <a:lnTo>
                    <a:pt x="7533132" y="0"/>
                  </a:lnTo>
                  <a:lnTo>
                    <a:pt x="7533132" y="38100"/>
                  </a:lnTo>
                  <a:lnTo>
                    <a:pt x="0" y="38100"/>
                  </a:lnTo>
                  <a:close/>
                </a:path>
              </a:pathLst>
            </a:custGeom>
            <a:solidFill>
              <a:srgbClr val="00A2FF"/>
            </a:solidFill>
          </p:spPr>
        </p:sp>
        <p:sp>
          <p:nvSpPr>
            <p:cNvPr name="Freeform 32" id="32"/>
            <p:cNvSpPr/>
            <p:nvPr/>
          </p:nvSpPr>
          <p:spPr>
            <a:xfrm flipH="false" flipV="false" rot="0">
              <a:off x="82550" y="1906143"/>
              <a:ext cx="7533132" cy="38100"/>
            </a:xfrm>
            <a:custGeom>
              <a:avLst/>
              <a:gdLst/>
              <a:ahLst/>
              <a:cxnLst/>
              <a:rect r="r" b="b" t="t" l="l"/>
              <a:pathLst>
                <a:path h="38100" w="7533132">
                  <a:moveTo>
                    <a:pt x="0" y="0"/>
                  </a:moveTo>
                  <a:lnTo>
                    <a:pt x="7533132" y="0"/>
                  </a:lnTo>
                  <a:lnTo>
                    <a:pt x="7533132" y="38100"/>
                  </a:lnTo>
                  <a:lnTo>
                    <a:pt x="0" y="38100"/>
                  </a:lnTo>
                  <a:close/>
                </a:path>
              </a:pathLst>
            </a:custGeom>
            <a:solidFill>
              <a:srgbClr val="00A2FF"/>
            </a:solidFill>
          </p:spPr>
        </p:sp>
      </p:grpSp>
      <p:sp>
        <p:nvSpPr>
          <p:cNvPr name="TextBox 33" id="3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4" id="34"/>
          <p:cNvSpPr txBox="true"/>
          <p:nvPr/>
        </p:nvSpPr>
        <p:spPr>
          <a:xfrm rot="0">
            <a:off x="800510" y="884368"/>
            <a:ext cx="400783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Access array element</a:t>
            </a:r>
          </a:p>
        </p:txBody>
      </p:sp>
      <p:sp>
        <p:nvSpPr>
          <p:cNvPr name="TextBox 35" id="35"/>
          <p:cNvSpPr txBox="true"/>
          <p:nvPr/>
        </p:nvSpPr>
        <p:spPr>
          <a:xfrm rot="0">
            <a:off x="842867" y="2201923"/>
            <a:ext cx="10547471" cy="368932"/>
          </a:xfrm>
          <a:prstGeom prst="rect">
            <a:avLst/>
          </a:prstGeom>
        </p:spPr>
        <p:txBody>
          <a:bodyPr anchor="t" rtlCol="false" tIns="0" lIns="0" bIns="0" rIns="0">
            <a:spAutoFit/>
          </a:bodyPr>
          <a:lstStyle/>
          <a:p>
            <a:pPr algn="l">
              <a:lnSpc>
                <a:spcPts val="3079"/>
              </a:lnSpc>
            </a:pPr>
            <a:r>
              <a:rPr lang="en-US" b="true" sz="2200">
                <a:solidFill>
                  <a:srgbClr val="000000"/>
                </a:solidFill>
                <a:latin typeface="Helvetica World Bold"/>
                <a:ea typeface="Helvetica World Bold"/>
                <a:cs typeface="Helvetica World Bold"/>
                <a:sym typeface="Helvetica World Bold"/>
              </a:rPr>
              <a:t>How can we tell the computer which particular value we would like to access?</a:t>
            </a:r>
          </a:p>
        </p:txBody>
      </p:sp>
      <p:sp>
        <p:nvSpPr>
          <p:cNvPr name="TextBox 36" id="36"/>
          <p:cNvSpPr txBox="true"/>
          <p:nvPr/>
        </p:nvSpPr>
        <p:spPr>
          <a:xfrm rot="0">
            <a:off x="1012346" y="3111827"/>
            <a:ext cx="1121502" cy="483156"/>
          </a:xfrm>
          <a:prstGeom prst="rect">
            <a:avLst/>
          </a:prstGeom>
        </p:spPr>
        <p:txBody>
          <a:bodyPr anchor="t" rtlCol="false" tIns="0" lIns="0" bIns="0" rIns="0">
            <a:spAutoFit/>
          </a:bodyPr>
          <a:lstStyle/>
          <a:p>
            <a:pPr algn="l">
              <a:lnSpc>
                <a:spcPts val="3919"/>
              </a:lnSpc>
            </a:pPr>
            <a:r>
              <a:rPr lang="en-US" b="true" sz="2799" spc="-8">
                <a:solidFill>
                  <a:srgbClr val="B51700"/>
                </a:solidFill>
                <a:latin typeface="IBM Plex Sans Bold"/>
                <a:ea typeface="IBM Plex Sans Bold"/>
                <a:cs typeface="IBM Plex Sans Bold"/>
                <a:sym typeface="IBM Plex Sans Bold"/>
              </a:rPr>
              <a:t>INDEX</a:t>
            </a:r>
          </a:p>
        </p:txBody>
      </p:sp>
      <p:sp>
        <p:nvSpPr>
          <p:cNvPr name="TextBox 37" id="37"/>
          <p:cNvSpPr txBox="true"/>
          <p:nvPr/>
        </p:nvSpPr>
        <p:spPr>
          <a:xfrm rot="0">
            <a:off x="1537268" y="5180333"/>
            <a:ext cx="554041"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[0]</a:t>
            </a:r>
          </a:p>
        </p:txBody>
      </p:sp>
      <p:sp>
        <p:nvSpPr>
          <p:cNvPr name="TextBox 38" id="38"/>
          <p:cNvSpPr txBox="true"/>
          <p:nvPr/>
        </p:nvSpPr>
        <p:spPr>
          <a:xfrm rot="0">
            <a:off x="2783262" y="5180333"/>
            <a:ext cx="554041"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9" id="39"/>
          <p:cNvSpPr txBox="true"/>
          <p:nvPr/>
        </p:nvSpPr>
        <p:spPr>
          <a:xfrm rot="0">
            <a:off x="4032428" y="5180333"/>
            <a:ext cx="554041"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40" id="40"/>
          <p:cNvSpPr txBox="true"/>
          <p:nvPr/>
        </p:nvSpPr>
        <p:spPr>
          <a:xfrm rot="0">
            <a:off x="5281603" y="5180333"/>
            <a:ext cx="554041"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41" id="41"/>
          <p:cNvSpPr txBox="true"/>
          <p:nvPr/>
        </p:nvSpPr>
        <p:spPr>
          <a:xfrm rot="0">
            <a:off x="6530769" y="5180333"/>
            <a:ext cx="554041"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42" id="42"/>
          <p:cNvSpPr txBox="true"/>
          <p:nvPr/>
        </p:nvSpPr>
        <p:spPr>
          <a:xfrm rot="0">
            <a:off x="7776762" y="5180333"/>
            <a:ext cx="554041"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43" id="43"/>
          <p:cNvSpPr txBox="true"/>
          <p:nvPr/>
        </p:nvSpPr>
        <p:spPr>
          <a:xfrm rot="0">
            <a:off x="711956" y="7028164"/>
            <a:ext cx="2948235" cy="449704"/>
          </a:xfrm>
          <a:prstGeom prst="rect">
            <a:avLst/>
          </a:prstGeom>
        </p:spPr>
        <p:txBody>
          <a:bodyPr anchor="t" rtlCol="false" tIns="0" lIns="0" bIns="0" rIns="0">
            <a:spAutoFit/>
          </a:bodyPr>
          <a:lstStyle/>
          <a:p>
            <a:pPr algn="l">
              <a:lnSpc>
                <a:spcPts val="3313"/>
              </a:lnSpc>
            </a:pPr>
            <a:r>
              <a:rPr lang="en-US" b="true" sz="2366">
                <a:solidFill>
                  <a:srgbClr val="000000"/>
                </a:solidFill>
                <a:latin typeface="Arial Bold"/>
                <a:ea typeface="Arial Bold"/>
                <a:cs typeface="Arial Bold"/>
                <a:sym typeface="Arial Bold"/>
              </a:rPr>
              <a:t>&lt;arrayName&gt;[index]</a:t>
            </a: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41128" y="1503750"/>
            <a:ext cx="11594402" cy="2260597"/>
            <a:chOff x="0" y="0"/>
            <a:chExt cx="11594402" cy="2260600"/>
          </a:xfrm>
        </p:grpSpPr>
        <p:sp>
          <p:nvSpPr>
            <p:cNvPr name="Freeform 6" id="6"/>
            <p:cNvSpPr/>
            <p:nvPr/>
          </p:nvSpPr>
          <p:spPr>
            <a:xfrm flipH="false" flipV="false" rot="0">
              <a:off x="63500" y="63500"/>
              <a:ext cx="11467465" cy="2133600"/>
            </a:xfrm>
            <a:custGeom>
              <a:avLst/>
              <a:gdLst/>
              <a:ahLst/>
              <a:cxnLst/>
              <a:rect r="r" b="b" t="t" l="l"/>
              <a:pathLst>
                <a:path h="2133600" w="11467465">
                  <a:moveTo>
                    <a:pt x="0" y="2133600"/>
                  </a:moveTo>
                  <a:lnTo>
                    <a:pt x="11467465" y="2133600"/>
                  </a:lnTo>
                  <a:lnTo>
                    <a:pt x="11467465" y="0"/>
                  </a:lnTo>
                  <a:lnTo>
                    <a:pt x="0" y="0"/>
                  </a:lnTo>
                  <a:close/>
                </a:path>
              </a:pathLst>
            </a:custGeom>
            <a:solidFill>
              <a:srgbClr val="000000"/>
            </a:solidFill>
          </p:spPr>
        </p:sp>
        <p:sp>
          <p:nvSpPr>
            <p:cNvPr name="Freeform 7" id="7"/>
            <p:cNvSpPr/>
            <p:nvPr/>
          </p:nvSpPr>
          <p:spPr>
            <a:xfrm flipH="false" flipV="false" rot="0">
              <a:off x="3671062" y="481711"/>
              <a:ext cx="4389755" cy="25400"/>
            </a:xfrm>
            <a:custGeom>
              <a:avLst/>
              <a:gdLst/>
              <a:ahLst/>
              <a:cxnLst/>
              <a:rect r="r" b="b" t="t" l="l"/>
              <a:pathLst>
                <a:path h="25400" w="4389755">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377055" y="0"/>
                  </a:lnTo>
                  <a:lnTo>
                    <a:pt x="4377055" y="12700"/>
                  </a:lnTo>
                  <a:lnTo>
                    <a:pt x="4377055" y="0"/>
                  </a:lnTo>
                  <a:lnTo>
                    <a:pt x="4389755" y="0"/>
                  </a:lnTo>
                  <a:lnTo>
                    <a:pt x="4389755" y="25400"/>
                  </a:lnTo>
                  <a:lnTo>
                    <a:pt x="4377055" y="25400"/>
                  </a:lnTo>
                  <a:lnTo>
                    <a:pt x="4368800" y="25400"/>
                  </a:lnTo>
                  <a:close/>
                  <a:moveTo>
                    <a:pt x="0" y="0"/>
                  </a:moveTo>
                  <a:lnTo>
                    <a:pt x="50800" y="0"/>
                  </a:lnTo>
                  <a:lnTo>
                    <a:pt x="50800" y="25400"/>
                  </a:lnTo>
                  <a:lnTo>
                    <a:pt x="0" y="25400"/>
                  </a:lnTo>
                  <a:close/>
                </a:path>
              </a:pathLst>
            </a:custGeom>
            <a:solidFill>
              <a:srgbClr val="FFFFFF"/>
            </a:solidFill>
          </p:spPr>
        </p:sp>
        <p:sp>
          <p:nvSpPr>
            <p:cNvPr name="Freeform 8" id="8"/>
            <p:cNvSpPr/>
            <p:nvPr/>
          </p:nvSpPr>
          <p:spPr>
            <a:xfrm flipH="false" flipV="false" rot="0">
              <a:off x="8017637" y="433451"/>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9" id="9"/>
            <p:cNvSpPr/>
            <p:nvPr/>
          </p:nvSpPr>
          <p:spPr>
            <a:xfrm flipH="false" flipV="false" rot="0">
              <a:off x="7333361" y="748411"/>
              <a:ext cx="740156" cy="25400"/>
            </a:xfrm>
            <a:custGeom>
              <a:avLst/>
              <a:gdLst/>
              <a:ahLst/>
              <a:cxnLst/>
              <a:rect r="r" b="b" t="t" l="l"/>
              <a:pathLst>
                <a:path h="25400" w="740156">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27456" y="0"/>
                  </a:lnTo>
                  <a:lnTo>
                    <a:pt x="727456" y="12700"/>
                  </a:lnTo>
                  <a:lnTo>
                    <a:pt x="727456" y="0"/>
                  </a:lnTo>
                  <a:lnTo>
                    <a:pt x="740156" y="0"/>
                  </a:lnTo>
                  <a:lnTo>
                    <a:pt x="740156" y="25400"/>
                  </a:lnTo>
                  <a:lnTo>
                    <a:pt x="727456" y="25400"/>
                  </a:lnTo>
                  <a:lnTo>
                    <a:pt x="711200" y="25400"/>
                  </a:lnTo>
                  <a:close/>
                  <a:moveTo>
                    <a:pt x="0" y="0"/>
                  </a:moveTo>
                  <a:lnTo>
                    <a:pt x="50800" y="0"/>
                  </a:lnTo>
                  <a:lnTo>
                    <a:pt x="50800" y="25400"/>
                  </a:lnTo>
                  <a:lnTo>
                    <a:pt x="0" y="25400"/>
                  </a:lnTo>
                  <a:close/>
                </a:path>
              </a:pathLst>
            </a:custGeom>
            <a:solidFill>
              <a:srgbClr val="FFFFFF"/>
            </a:solidFill>
          </p:spPr>
        </p:sp>
        <p:sp>
          <p:nvSpPr>
            <p:cNvPr name="Freeform 10" id="10"/>
            <p:cNvSpPr/>
            <p:nvPr/>
          </p:nvSpPr>
          <p:spPr>
            <a:xfrm flipH="false" flipV="false" rot="0">
              <a:off x="8030337" y="700151"/>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1" id="11"/>
            <p:cNvSpPr/>
            <p:nvPr/>
          </p:nvSpPr>
          <p:spPr>
            <a:xfrm flipH="false" flipV="false" rot="0">
              <a:off x="9024747" y="864235"/>
              <a:ext cx="254000" cy="25400"/>
            </a:xfrm>
            <a:custGeom>
              <a:avLst/>
              <a:gdLst/>
              <a:ahLst/>
              <a:cxnLst/>
              <a:rect r="r" b="b" t="t" l="l"/>
              <a:pathLst>
                <a:path h="25400" w="254000">
                  <a:moveTo>
                    <a:pt x="101600" y="0"/>
                  </a:moveTo>
                  <a:lnTo>
                    <a:pt x="152400" y="0"/>
                  </a:lnTo>
                  <a:lnTo>
                    <a:pt x="152400" y="25400"/>
                  </a:lnTo>
                  <a:lnTo>
                    <a:pt x="101600" y="25400"/>
                  </a:lnTo>
                  <a:close/>
                  <a:moveTo>
                    <a:pt x="203200" y="0"/>
                  </a:moveTo>
                  <a:lnTo>
                    <a:pt x="254000" y="0"/>
                  </a:lnTo>
                  <a:lnTo>
                    <a:pt x="254000" y="25400"/>
                  </a:lnTo>
                  <a:lnTo>
                    <a:pt x="203200" y="25400"/>
                  </a:lnTo>
                  <a:close/>
                  <a:moveTo>
                    <a:pt x="0" y="0"/>
                  </a:moveTo>
                  <a:lnTo>
                    <a:pt x="50800" y="0"/>
                  </a:lnTo>
                  <a:lnTo>
                    <a:pt x="50800" y="25400"/>
                  </a:lnTo>
                  <a:lnTo>
                    <a:pt x="0" y="25400"/>
                  </a:lnTo>
                  <a:close/>
                </a:path>
              </a:pathLst>
            </a:custGeom>
            <a:solidFill>
              <a:srgbClr val="FFFFFF"/>
            </a:solidFill>
          </p:spPr>
        </p:sp>
        <p:sp>
          <p:nvSpPr>
            <p:cNvPr name="Freeform 12" id="12"/>
            <p:cNvSpPr/>
            <p:nvPr/>
          </p:nvSpPr>
          <p:spPr>
            <a:xfrm flipH="false" flipV="false" rot="0">
              <a:off x="9248394" y="815975"/>
              <a:ext cx="121920" cy="121920"/>
            </a:xfrm>
            <a:custGeom>
              <a:avLst/>
              <a:gdLst/>
              <a:ahLst/>
              <a:cxnLst/>
              <a:rect r="r" b="b" t="t" l="l"/>
              <a:pathLst>
                <a:path h="121920" w="121920">
                  <a:moveTo>
                    <a:pt x="0" y="121920"/>
                  </a:moveTo>
                  <a:lnTo>
                    <a:pt x="121919" y="60960"/>
                  </a:lnTo>
                  <a:lnTo>
                    <a:pt x="0" y="0"/>
                  </a:lnTo>
                  <a:lnTo>
                    <a:pt x="30480" y="60960"/>
                  </a:lnTo>
                  <a:close/>
                </a:path>
              </a:pathLst>
            </a:custGeom>
            <a:solidFill>
              <a:srgbClr val="FFFFFF"/>
            </a:solidFill>
          </p:spPr>
        </p:sp>
        <p:sp>
          <p:nvSpPr>
            <p:cNvPr name="Freeform 13" id="13"/>
            <p:cNvSpPr/>
            <p:nvPr/>
          </p:nvSpPr>
          <p:spPr>
            <a:xfrm flipH="false" flipV="false" rot="0">
              <a:off x="3683762" y="1256411"/>
              <a:ext cx="4389755" cy="25400"/>
            </a:xfrm>
            <a:custGeom>
              <a:avLst/>
              <a:gdLst/>
              <a:ahLst/>
              <a:cxnLst/>
              <a:rect r="r" b="b" t="t" l="l"/>
              <a:pathLst>
                <a:path h="25400" w="4389755">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377055" y="0"/>
                  </a:lnTo>
                  <a:lnTo>
                    <a:pt x="4377055" y="12700"/>
                  </a:lnTo>
                  <a:lnTo>
                    <a:pt x="4377055" y="0"/>
                  </a:lnTo>
                  <a:lnTo>
                    <a:pt x="4389755" y="0"/>
                  </a:lnTo>
                  <a:lnTo>
                    <a:pt x="4389755" y="25400"/>
                  </a:lnTo>
                  <a:lnTo>
                    <a:pt x="4377055" y="25400"/>
                  </a:lnTo>
                  <a:lnTo>
                    <a:pt x="4368800" y="25400"/>
                  </a:lnTo>
                  <a:close/>
                  <a:moveTo>
                    <a:pt x="0" y="0"/>
                  </a:moveTo>
                  <a:lnTo>
                    <a:pt x="50800" y="0"/>
                  </a:lnTo>
                  <a:lnTo>
                    <a:pt x="50800" y="25400"/>
                  </a:lnTo>
                  <a:lnTo>
                    <a:pt x="0" y="25400"/>
                  </a:lnTo>
                  <a:close/>
                </a:path>
              </a:pathLst>
            </a:custGeom>
            <a:solidFill>
              <a:srgbClr val="FFFFFF"/>
            </a:solidFill>
          </p:spPr>
        </p:sp>
        <p:sp>
          <p:nvSpPr>
            <p:cNvPr name="Freeform 14" id="14"/>
            <p:cNvSpPr/>
            <p:nvPr/>
          </p:nvSpPr>
          <p:spPr>
            <a:xfrm flipH="false" flipV="false" rot="0">
              <a:off x="8030337" y="1208151"/>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21807"/>
            <a:ext cx="504428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Access an element of array</a:t>
            </a:r>
          </a:p>
        </p:txBody>
      </p:sp>
      <p:sp>
        <p:nvSpPr>
          <p:cNvPr name="TextBox 17" id="17"/>
          <p:cNvSpPr txBox="true"/>
          <p:nvPr/>
        </p:nvSpPr>
        <p:spPr>
          <a:xfrm rot="0">
            <a:off x="455428" y="1657388"/>
            <a:ext cx="4375204" cy="247612"/>
          </a:xfrm>
          <a:prstGeom prst="rect">
            <a:avLst/>
          </a:prstGeom>
        </p:spPr>
        <p:txBody>
          <a:bodyPr anchor="t" rtlCol="false" tIns="0" lIns="0" bIns="0" rIns="0">
            <a:spAutoFit/>
          </a:bodyPr>
          <a:lstStyle/>
          <a:p>
            <a:pPr algn="l">
              <a:lnSpc>
                <a:spcPts val="1999"/>
              </a:lnSpc>
            </a:pPr>
            <a:r>
              <a:rPr lang="en-US" sz="1700" spc="151">
                <a:solidFill>
                  <a:srgbClr val="569CD6"/>
                </a:solidFill>
                <a:latin typeface="Montserrat 2"/>
                <a:ea typeface="Montserrat 2"/>
                <a:cs typeface="Montserrat 2"/>
                <a:sym typeface="Montserrat 2"/>
              </a:rPr>
              <a:t>def</a:t>
            </a:r>
            <a:r>
              <a:rPr lang="en-US" sz="1700" spc="151">
                <a:solidFill>
                  <a:srgbClr val="D4D4D4"/>
                </a:solidFill>
                <a:latin typeface="Montserrat 2"/>
                <a:ea typeface="Montserrat 2"/>
                <a:cs typeface="Montserrat 2"/>
                <a:sym typeface="Montserrat 2"/>
              </a:rPr>
              <a:t> </a:t>
            </a:r>
            <a:r>
              <a:rPr lang="en-US" sz="1700" spc="151">
                <a:solidFill>
                  <a:srgbClr val="DCDCAA"/>
                </a:solidFill>
                <a:latin typeface="Montserrat 2"/>
                <a:ea typeface="Montserrat 2"/>
                <a:cs typeface="Montserrat 2"/>
                <a:sym typeface="Montserrat 2"/>
              </a:rPr>
              <a:t>accessElement</a:t>
            </a:r>
            <a:r>
              <a:rPr lang="en-US" sz="1700" spc="151">
                <a:solidFill>
                  <a:srgbClr val="D4D4D4"/>
                </a:solidFill>
                <a:latin typeface="Montserrat 2"/>
                <a:ea typeface="Montserrat 2"/>
                <a:cs typeface="Montserrat 2"/>
                <a:sym typeface="Montserrat 2"/>
              </a:rPr>
              <a:t>(</a:t>
            </a:r>
            <a:r>
              <a:rPr lang="en-US" sz="1700" spc="151">
                <a:solidFill>
                  <a:srgbClr val="9CDCFE"/>
                </a:solidFill>
                <a:latin typeface="Montserrat 2"/>
                <a:ea typeface="Montserrat 2"/>
                <a:cs typeface="Montserrat 2"/>
                <a:sym typeface="Montserrat 2"/>
              </a:rPr>
              <a:t>array</a:t>
            </a:r>
            <a:r>
              <a:rPr lang="en-US" sz="1700" spc="151">
                <a:solidFill>
                  <a:srgbClr val="D4D4D4"/>
                </a:solidFill>
                <a:latin typeface="Montserrat 2"/>
                <a:ea typeface="Montserrat 2"/>
                <a:cs typeface="Montserrat 2"/>
                <a:sym typeface="Montserrat 2"/>
              </a:rPr>
              <a:t>, </a:t>
            </a:r>
            <a:r>
              <a:rPr lang="en-US" sz="1700" spc="151">
                <a:solidFill>
                  <a:srgbClr val="9CDCFE"/>
                </a:solidFill>
                <a:latin typeface="Montserrat 2"/>
                <a:ea typeface="Montserrat 2"/>
                <a:cs typeface="Montserrat 2"/>
                <a:sym typeface="Montserrat 2"/>
              </a:rPr>
              <a:t>index</a:t>
            </a:r>
            <a:r>
              <a:rPr lang="en-US" sz="1700" spc="151">
                <a:solidFill>
                  <a:srgbClr val="D4D4D4"/>
                </a:solidFill>
                <a:latin typeface="Montserrat 2"/>
                <a:ea typeface="Montserrat 2"/>
                <a:cs typeface="Montserrat 2"/>
                <a:sym typeface="Montserrat 2"/>
              </a:rPr>
              <a:t>): </a:t>
            </a:r>
          </a:p>
        </p:txBody>
      </p:sp>
      <p:sp>
        <p:nvSpPr>
          <p:cNvPr name="TextBox 18" id="18"/>
          <p:cNvSpPr txBox="true"/>
          <p:nvPr/>
        </p:nvSpPr>
        <p:spPr>
          <a:xfrm rot="0">
            <a:off x="975360" y="1911391"/>
            <a:ext cx="3181969" cy="247612"/>
          </a:xfrm>
          <a:prstGeom prst="rect">
            <a:avLst/>
          </a:prstGeom>
        </p:spPr>
        <p:txBody>
          <a:bodyPr anchor="t" rtlCol="false" tIns="0" lIns="0" bIns="0" rIns="0">
            <a:spAutoFit/>
          </a:bodyPr>
          <a:lstStyle/>
          <a:p>
            <a:pPr algn="l">
              <a:lnSpc>
                <a:spcPts val="1999"/>
              </a:lnSpc>
            </a:pPr>
            <a:r>
              <a:rPr lang="en-US" sz="1700" spc="151">
                <a:solidFill>
                  <a:srgbClr val="C586C0"/>
                </a:solidFill>
                <a:latin typeface="Montserrat 2"/>
                <a:ea typeface="Montserrat 2"/>
                <a:cs typeface="Montserrat 2"/>
                <a:sym typeface="Montserrat 2"/>
              </a:rPr>
              <a:t>if</a:t>
            </a:r>
            <a:r>
              <a:rPr lang="en-US" sz="1700" spc="151">
                <a:solidFill>
                  <a:srgbClr val="D4D4D4"/>
                </a:solidFill>
                <a:latin typeface="Montserrat 2"/>
                <a:ea typeface="Montserrat 2"/>
                <a:cs typeface="Montserrat 2"/>
                <a:sym typeface="Montserrat 2"/>
              </a:rPr>
              <a:t> index &gt;= </a:t>
            </a:r>
            <a:r>
              <a:rPr lang="en-US" sz="1700" spc="151">
                <a:solidFill>
                  <a:srgbClr val="DCDCAA"/>
                </a:solidFill>
                <a:latin typeface="Montserrat 2"/>
                <a:ea typeface="Montserrat 2"/>
                <a:cs typeface="Montserrat 2"/>
                <a:sym typeface="Montserrat 2"/>
              </a:rPr>
              <a:t>len</a:t>
            </a:r>
            <a:r>
              <a:rPr lang="en-US" sz="1700" spc="151">
                <a:solidFill>
                  <a:srgbClr val="D4D4D4"/>
                </a:solidFill>
                <a:latin typeface="Montserrat 2"/>
                <a:ea typeface="Montserrat 2"/>
                <a:cs typeface="Montserrat 2"/>
                <a:sym typeface="Montserrat 2"/>
              </a:rPr>
              <a:t>(array): </a:t>
            </a:r>
          </a:p>
        </p:txBody>
      </p:sp>
      <p:sp>
        <p:nvSpPr>
          <p:cNvPr name="TextBox 19" id="19"/>
          <p:cNvSpPr txBox="true"/>
          <p:nvPr/>
        </p:nvSpPr>
        <p:spPr>
          <a:xfrm rot="0">
            <a:off x="1495292" y="2165385"/>
            <a:ext cx="6363948" cy="247612"/>
          </a:xfrm>
          <a:prstGeom prst="rect">
            <a:avLst/>
          </a:prstGeom>
        </p:spPr>
        <p:txBody>
          <a:bodyPr anchor="t" rtlCol="false" tIns="0" lIns="0" bIns="0" rIns="0">
            <a:spAutoFit/>
          </a:bodyPr>
          <a:lstStyle/>
          <a:p>
            <a:pPr algn="l">
              <a:lnSpc>
                <a:spcPts val="1999"/>
              </a:lnSpc>
            </a:pPr>
            <a:r>
              <a:rPr lang="en-US" sz="1700" spc="151">
                <a:solidFill>
                  <a:srgbClr val="DCDCAA"/>
                </a:solidFill>
                <a:latin typeface="Montserrat 2"/>
                <a:ea typeface="Montserrat 2"/>
                <a:cs typeface="Montserrat 2"/>
                <a:sym typeface="Montserrat 2"/>
              </a:rPr>
              <a:t>print</a:t>
            </a:r>
            <a:r>
              <a:rPr lang="en-US" sz="1700" spc="151">
                <a:solidFill>
                  <a:srgbClr val="D4D4D4"/>
                </a:solidFill>
                <a:latin typeface="Montserrat 2"/>
                <a:ea typeface="Montserrat 2"/>
                <a:cs typeface="Montserrat 2"/>
                <a:sym typeface="Montserrat 2"/>
              </a:rPr>
              <a:t>(</a:t>
            </a:r>
            <a:r>
              <a:rPr lang="en-US" sz="1700" spc="151">
                <a:solidFill>
                  <a:srgbClr val="CE9178"/>
                </a:solidFill>
                <a:latin typeface="Montserrat 2"/>
                <a:ea typeface="Montserrat 2"/>
                <a:cs typeface="Montserrat 2"/>
                <a:sym typeface="Montserrat 2"/>
              </a:rPr>
              <a:t>'There is not any element in this index'</a:t>
            </a:r>
            <a:r>
              <a:rPr lang="en-US" sz="1700" spc="151">
                <a:solidFill>
                  <a:srgbClr val="D4D4D4"/>
                </a:solidFill>
                <a:latin typeface="Montserrat 2"/>
                <a:ea typeface="Montserrat 2"/>
                <a:cs typeface="Montserrat 2"/>
                <a:sym typeface="Montserrat 2"/>
              </a:rPr>
              <a:t>) </a:t>
            </a:r>
          </a:p>
        </p:txBody>
      </p:sp>
      <p:sp>
        <p:nvSpPr>
          <p:cNvPr name="TextBox 20" id="20"/>
          <p:cNvSpPr txBox="true"/>
          <p:nvPr/>
        </p:nvSpPr>
        <p:spPr>
          <a:xfrm rot="0">
            <a:off x="975360" y="2419388"/>
            <a:ext cx="795480" cy="247612"/>
          </a:xfrm>
          <a:prstGeom prst="rect">
            <a:avLst/>
          </a:prstGeom>
        </p:spPr>
        <p:txBody>
          <a:bodyPr anchor="t" rtlCol="false" tIns="0" lIns="0" bIns="0" rIns="0">
            <a:spAutoFit/>
          </a:bodyPr>
          <a:lstStyle/>
          <a:p>
            <a:pPr algn="l">
              <a:lnSpc>
                <a:spcPts val="1999"/>
              </a:lnSpc>
            </a:pPr>
            <a:r>
              <a:rPr lang="en-US" sz="1700" spc="151">
                <a:solidFill>
                  <a:srgbClr val="C586C0"/>
                </a:solidFill>
                <a:latin typeface="Montserrat 2"/>
                <a:ea typeface="Montserrat 2"/>
                <a:cs typeface="Montserrat 2"/>
                <a:sym typeface="Montserrat 2"/>
              </a:rPr>
              <a:t>else</a:t>
            </a:r>
            <a:r>
              <a:rPr lang="en-US" sz="1700" spc="151">
                <a:solidFill>
                  <a:srgbClr val="D4D4D4"/>
                </a:solidFill>
                <a:latin typeface="Montserrat 2"/>
                <a:ea typeface="Montserrat 2"/>
                <a:cs typeface="Montserrat 2"/>
                <a:sym typeface="Montserrat 2"/>
              </a:rPr>
              <a:t>: </a:t>
            </a:r>
          </a:p>
        </p:txBody>
      </p:sp>
      <p:sp>
        <p:nvSpPr>
          <p:cNvPr name="TextBox 21" id="21"/>
          <p:cNvSpPr txBox="true"/>
          <p:nvPr/>
        </p:nvSpPr>
        <p:spPr>
          <a:xfrm rot="0">
            <a:off x="1495292" y="2673391"/>
            <a:ext cx="2651636" cy="247612"/>
          </a:xfrm>
          <a:prstGeom prst="rect">
            <a:avLst/>
          </a:prstGeom>
        </p:spPr>
        <p:txBody>
          <a:bodyPr anchor="t" rtlCol="false" tIns="0" lIns="0" bIns="0" rIns="0">
            <a:spAutoFit/>
          </a:bodyPr>
          <a:lstStyle/>
          <a:p>
            <a:pPr algn="l">
              <a:lnSpc>
                <a:spcPts val="1999"/>
              </a:lnSpc>
            </a:pPr>
            <a:r>
              <a:rPr lang="en-US" sz="1700" spc="151">
                <a:solidFill>
                  <a:srgbClr val="DCDCAA"/>
                </a:solidFill>
                <a:latin typeface="Montserrat 2"/>
                <a:ea typeface="Montserrat 2"/>
                <a:cs typeface="Montserrat 2"/>
                <a:sym typeface="Montserrat 2"/>
              </a:rPr>
              <a:t>print</a:t>
            </a:r>
            <a:r>
              <a:rPr lang="en-US" sz="1700" spc="151">
                <a:solidFill>
                  <a:srgbClr val="D4D4D4"/>
                </a:solidFill>
                <a:latin typeface="Montserrat 2"/>
                <a:ea typeface="Montserrat 2"/>
                <a:cs typeface="Montserrat 2"/>
                <a:sym typeface="Montserrat 2"/>
              </a:rPr>
              <a:t>(array[index]) </a:t>
            </a:r>
          </a:p>
        </p:txBody>
      </p:sp>
      <p:sp>
        <p:nvSpPr>
          <p:cNvPr name="TextBox 22" id="22"/>
          <p:cNvSpPr txBox="true"/>
          <p:nvPr/>
        </p:nvSpPr>
        <p:spPr>
          <a:xfrm rot="0">
            <a:off x="8585187" y="1915411"/>
            <a:ext cx="449094" cy="273863"/>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23" id="23"/>
          <p:cNvSpPr txBox="true"/>
          <p:nvPr/>
        </p:nvSpPr>
        <p:spPr>
          <a:xfrm rot="0">
            <a:off x="8597884" y="2182111"/>
            <a:ext cx="449094" cy="273863"/>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24" id="24"/>
          <p:cNvSpPr txBox="true"/>
          <p:nvPr/>
        </p:nvSpPr>
        <p:spPr>
          <a:xfrm rot="0">
            <a:off x="8597884" y="2461508"/>
            <a:ext cx="449094" cy="502463"/>
          </a:xfrm>
          <a:prstGeom prst="rect">
            <a:avLst/>
          </a:prstGeom>
        </p:spPr>
        <p:txBody>
          <a:bodyPr anchor="t" rtlCol="false" tIns="0" lIns="0" bIns="0" rIns="0">
            <a:spAutoFit/>
          </a:bodyPr>
          <a:lstStyle/>
          <a:p>
            <a:pPr algn="l">
              <a:lnSpc>
                <a:spcPts val="45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25" id="25"/>
          <p:cNvSpPr txBox="true"/>
          <p:nvPr/>
        </p:nvSpPr>
        <p:spPr>
          <a:xfrm rot="0">
            <a:off x="9753590" y="2259159"/>
            <a:ext cx="449094" cy="311963"/>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O(1)</a:t>
            </a:r>
          </a:p>
        </p:txBody>
      </p:sp>
      <p:sp>
        <p:nvSpPr>
          <p:cNvPr name="TextBox 26" id="26"/>
          <p:cNvSpPr txBox="true"/>
          <p:nvPr/>
        </p:nvSpPr>
        <p:spPr>
          <a:xfrm rot="0">
            <a:off x="8850773" y="1928241"/>
            <a:ext cx="707288" cy="1548403"/>
          </a:xfrm>
          <a:prstGeom prst="rect">
            <a:avLst/>
          </a:prstGeom>
        </p:spPr>
        <p:txBody>
          <a:bodyPr anchor="t" rtlCol="false" tIns="0" lIns="0" bIns="0" rIns="0">
            <a:spAutoFit/>
          </a:bodyPr>
          <a:lstStyle/>
          <a:p>
            <a:pPr algn="l">
              <a:lnSpc>
                <a:spcPts val="12740"/>
              </a:lnSpc>
            </a:pPr>
            <a:r>
              <a:rPr lang="en-US" sz="9100">
                <a:solidFill>
                  <a:srgbClr val="FFFFFF"/>
                </a:solidFill>
                <a:latin typeface="Courier New OS"/>
                <a:ea typeface="Courier New OS"/>
                <a:cs typeface="Courier New OS"/>
                <a:sym typeface="Courier New OS"/>
              </a:rPr>
              <a:t>}</a:t>
            </a:r>
          </a:p>
        </p:txBody>
      </p:sp>
      <p:sp>
        <p:nvSpPr>
          <p:cNvPr name="TextBox 27" id="27"/>
          <p:cNvSpPr txBox="true"/>
          <p:nvPr/>
        </p:nvSpPr>
        <p:spPr>
          <a:xfrm rot="0">
            <a:off x="717861" y="4400093"/>
            <a:ext cx="2758402" cy="425444"/>
          </a:xfrm>
          <a:prstGeom prst="rect">
            <a:avLst/>
          </a:prstGeom>
        </p:spPr>
        <p:txBody>
          <a:bodyPr anchor="t" rtlCol="false" tIns="0" lIns="0" bIns="0" rIns="0">
            <a:spAutoFit/>
          </a:bodyPr>
          <a:lstStyle/>
          <a:p>
            <a:pPr algn="l">
              <a:lnSpc>
                <a:spcPts val="3761"/>
              </a:lnSpc>
            </a:pPr>
            <a:r>
              <a:rPr lang="en-US" b="true" sz="1800" spc="-12">
                <a:solidFill>
                  <a:srgbClr val="000000"/>
                </a:solidFill>
                <a:latin typeface="Montserrat 2 Bold"/>
                <a:ea typeface="Montserrat 2 Bold"/>
                <a:cs typeface="Montserrat 2 Bold"/>
                <a:sym typeface="Montserrat 2 Bold"/>
              </a:rPr>
              <a:t>Time Complexity : O(1)</a:t>
            </a:r>
          </a:p>
        </p:txBody>
      </p:sp>
      <p:sp>
        <p:nvSpPr>
          <p:cNvPr name="TextBox 28" id="28"/>
          <p:cNvSpPr txBox="true"/>
          <p:nvPr/>
        </p:nvSpPr>
        <p:spPr>
          <a:xfrm rot="0">
            <a:off x="761905" y="4877857"/>
            <a:ext cx="2844489" cy="425444"/>
          </a:xfrm>
          <a:prstGeom prst="rect">
            <a:avLst/>
          </a:prstGeom>
        </p:spPr>
        <p:txBody>
          <a:bodyPr anchor="t" rtlCol="false" tIns="0" lIns="0" bIns="0" rIns="0">
            <a:spAutoFit/>
          </a:bodyPr>
          <a:lstStyle/>
          <a:p>
            <a:pPr algn="l">
              <a:lnSpc>
                <a:spcPts val="3761"/>
              </a:lnSpc>
            </a:pPr>
            <a:r>
              <a:rPr lang="en-US" b="true" sz="1800" spc="-12">
                <a:solidFill>
                  <a:srgbClr val="000000"/>
                </a:solidFill>
                <a:latin typeface="Montserrat 2 Bold"/>
                <a:ea typeface="Montserrat 2 Bold"/>
                <a:cs typeface="Montserrat 2 Bold"/>
                <a:sym typeface="Montserrat 2 Bold"/>
              </a:rPr>
              <a:t>Space Complexity : O(1)</a:t>
            </a:r>
          </a:p>
        </p:txBody>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4564361" y="5652964"/>
            <a:ext cx="5100685" cy="1804835"/>
          </a:xfrm>
          <a:custGeom>
            <a:avLst/>
            <a:gdLst/>
            <a:ahLst/>
            <a:cxnLst/>
            <a:rect r="r" b="b" t="t" l="l"/>
            <a:pathLst>
              <a:path h="1804835" w="5100685">
                <a:moveTo>
                  <a:pt x="0" y="0"/>
                </a:moveTo>
                <a:lnTo>
                  <a:pt x="5100685" y="0"/>
                </a:lnTo>
                <a:lnTo>
                  <a:pt x="5100685" y="1804835"/>
                </a:lnTo>
                <a:lnTo>
                  <a:pt x="0" y="18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504314" y="26562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“a” [0]</a:t>
            </a:r>
          </a:p>
        </p:txBody>
      </p:sp>
      <p:sp>
        <p:nvSpPr>
          <p:cNvPr name="TextBox 6" id="6"/>
          <p:cNvSpPr txBox="true"/>
          <p:nvPr/>
        </p:nvSpPr>
        <p:spPr>
          <a:xfrm rot="0">
            <a:off x="4745250" y="26562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“b” [1]</a:t>
            </a:r>
          </a:p>
        </p:txBody>
      </p:sp>
      <p:sp>
        <p:nvSpPr>
          <p:cNvPr name="TextBox 7" id="7"/>
          <p:cNvSpPr txBox="true"/>
          <p:nvPr/>
        </p:nvSpPr>
        <p:spPr>
          <a:xfrm rot="0">
            <a:off x="6002645" y="26562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“c” [2]</a:t>
            </a:r>
          </a:p>
        </p:txBody>
      </p:sp>
      <p:sp>
        <p:nvSpPr>
          <p:cNvPr name="TextBox 8" id="8"/>
          <p:cNvSpPr txBox="true"/>
          <p:nvPr/>
        </p:nvSpPr>
        <p:spPr>
          <a:xfrm rot="0">
            <a:off x="7243591" y="26562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“d” [3]</a:t>
            </a:r>
          </a:p>
        </p:txBody>
      </p:sp>
      <p:sp>
        <p:nvSpPr>
          <p:cNvPr name="TextBox 9" id="9"/>
          <p:cNvSpPr txBox="true"/>
          <p:nvPr/>
        </p:nvSpPr>
        <p:spPr>
          <a:xfrm rot="0">
            <a:off x="8500986" y="26562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“e” [4]</a:t>
            </a:r>
          </a:p>
        </p:txBody>
      </p:sp>
      <p:sp>
        <p:nvSpPr>
          <p:cNvPr name="TextBox 10" id="10"/>
          <p:cNvSpPr txBox="true"/>
          <p:nvPr/>
        </p:nvSpPr>
        <p:spPr>
          <a:xfrm rot="0">
            <a:off x="9745923" y="2656208"/>
            <a:ext cx="688696"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“h” [5]</a:t>
            </a:r>
          </a:p>
        </p:txBody>
      </p:sp>
      <p:sp>
        <p:nvSpPr>
          <p:cNvPr name="TextBox 11" id="1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2" id="12"/>
          <p:cNvSpPr txBox="true"/>
          <p:nvPr/>
        </p:nvSpPr>
        <p:spPr>
          <a:xfrm rot="0">
            <a:off x="800510" y="884368"/>
            <a:ext cx="352517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Finding an element</a:t>
            </a:r>
          </a:p>
        </p:txBody>
      </p:sp>
      <p:sp>
        <p:nvSpPr>
          <p:cNvPr name="TextBox 13" id="13"/>
          <p:cNvSpPr txBox="true"/>
          <p:nvPr/>
        </p:nvSpPr>
        <p:spPr>
          <a:xfrm rot="0">
            <a:off x="1042159" y="2753287"/>
            <a:ext cx="2018481" cy="607628"/>
          </a:xfrm>
          <a:prstGeom prst="rect">
            <a:avLst/>
          </a:prstGeom>
        </p:spPr>
        <p:txBody>
          <a:bodyPr anchor="t" rtlCol="false" tIns="0" lIns="0" bIns="0" rIns="0">
            <a:spAutoFit/>
          </a:bodyPr>
          <a:lstStyle/>
          <a:p>
            <a:pPr algn="l">
              <a:lnSpc>
                <a:spcPts val="4433"/>
              </a:lnSpc>
            </a:pPr>
            <a:r>
              <a:rPr lang="en-US" b="true" sz="3166">
                <a:solidFill>
                  <a:srgbClr val="000000"/>
                </a:solidFill>
                <a:latin typeface="Arial Bold"/>
                <a:ea typeface="Arial Bold"/>
                <a:cs typeface="Arial Bold"/>
                <a:sym typeface="Arial Bold"/>
              </a:rPr>
              <a:t>myArray =</a:t>
            </a:r>
          </a:p>
        </p:txBody>
      </p:sp>
      <p:sp>
        <p:nvSpPr>
          <p:cNvPr name="TextBox 14" id="14"/>
          <p:cNvSpPr txBox="true"/>
          <p:nvPr/>
        </p:nvSpPr>
        <p:spPr>
          <a:xfrm rot="0">
            <a:off x="969693" y="4739488"/>
            <a:ext cx="2166156" cy="607628"/>
          </a:xfrm>
          <a:prstGeom prst="rect">
            <a:avLst/>
          </a:prstGeom>
        </p:spPr>
        <p:txBody>
          <a:bodyPr anchor="t" rtlCol="false" tIns="0" lIns="0" bIns="0" rIns="0">
            <a:spAutoFit/>
          </a:bodyPr>
          <a:lstStyle/>
          <a:p>
            <a:pPr algn="l">
              <a:lnSpc>
                <a:spcPts val="4433"/>
              </a:lnSpc>
            </a:pPr>
            <a:r>
              <a:rPr lang="en-US" b="true" sz="3166">
                <a:solidFill>
                  <a:srgbClr val="000000"/>
                </a:solidFill>
                <a:latin typeface="Arial Bold"/>
                <a:ea typeface="Arial Bold"/>
                <a:cs typeface="Arial Bold"/>
                <a:sym typeface="Arial Bold"/>
              </a:rPr>
              <a:t>myArray[2]</a:t>
            </a:r>
          </a:p>
        </p:txBody>
      </p:sp>
      <p:sp>
        <p:nvSpPr>
          <p:cNvPr name="TextBox 15" id="15"/>
          <p:cNvSpPr txBox="true"/>
          <p:nvPr/>
        </p:nvSpPr>
        <p:spPr>
          <a:xfrm rot="0">
            <a:off x="4780178" y="6976015"/>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1</a:t>
            </a:r>
          </a:p>
        </p:txBody>
      </p:sp>
      <p:sp>
        <p:nvSpPr>
          <p:cNvPr name="TextBox 16" id="16"/>
          <p:cNvSpPr txBox="true"/>
          <p:nvPr/>
        </p:nvSpPr>
        <p:spPr>
          <a:xfrm rot="0">
            <a:off x="5344392" y="6979930"/>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2</a:t>
            </a:r>
          </a:p>
        </p:txBody>
      </p:sp>
      <p:sp>
        <p:nvSpPr>
          <p:cNvPr name="TextBox 17" id="17"/>
          <p:cNvSpPr txBox="true"/>
          <p:nvPr/>
        </p:nvSpPr>
        <p:spPr>
          <a:xfrm rot="0">
            <a:off x="5908605" y="6978891"/>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3</a:t>
            </a:r>
          </a:p>
        </p:txBody>
      </p:sp>
      <p:sp>
        <p:nvSpPr>
          <p:cNvPr name="TextBox 18" id="18"/>
          <p:cNvSpPr txBox="true"/>
          <p:nvPr/>
        </p:nvSpPr>
        <p:spPr>
          <a:xfrm rot="0">
            <a:off x="6472819" y="6981987"/>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4</a:t>
            </a:r>
          </a:p>
        </p:txBody>
      </p:sp>
      <p:sp>
        <p:nvSpPr>
          <p:cNvPr name="TextBox 19" id="19"/>
          <p:cNvSpPr txBox="true"/>
          <p:nvPr/>
        </p:nvSpPr>
        <p:spPr>
          <a:xfrm rot="0">
            <a:off x="7037032" y="6992179"/>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5</a:t>
            </a:r>
          </a:p>
        </p:txBody>
      </p:sp>
      <p:sp>
        <p:nvSpPr>
          <p:cNvPr name="TextBox 20" id="20"/>
          <p:cNvSpPr txBox="true"/>
          <p:nvPr/>
        </p:nvSpPr>
        <p:spPr>
          <a:xfrm rot="0">
            <a:off x="7601245" y="6993112"/>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6</a:t>
            </a:r>
          </a:p>
        </p:txBody>
      </p:sp>
      <p:sp>
        <p:nvSpPr>
          <p:cNvPr name="TextBox 21" id="21"/>
          <p:cNvSpPr txBox="true"/>
          <p:nvPr/>
        </p:nvSpPr>
        <p:spPr>
          <a:xfrm rot="0">
            <a:off x="8165459" y="6992617"/>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7</a:t>
            </a:r>
          </a:p>
        </p:txBody>
      </p:sp>
      <p:sp>
        <p:nvSpPr>
          <p:cNvPr name="TextBox 22" id="22"/>
          <p:cNvSpPr txBox="true"/>
          <p:nvPr/>
        </p:nvSpPr>
        <p:spPr>
          <a:xfrm rot="0">
            <a:off x="8729672" y="6993979"/>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8</a:t>
            </a:r>
          </a:p>
        </p:txBody>
      </p:sp>
      <p:sp>
        <p:nvSpPr>
          <p:cNvPr name="TextBox 23" id="23"/>
          <p:cNvSpPr txBox="true"/>
          <p:nvPr/>
        </p:nvSpPr>
        <p:spPr>
          <a:xfrm rot="0">
            <a:off x="9293876" y="6994236"/>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9</a:t>
            </a:r>
          </a:p>
        </p:txBody>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1828800" y="2414645"/>
            <a:ext cx="431797" cy="800100"/>
            <a:chOff x="0" y="0"/>
            <a:chExt cx="431800" cy="800100"/>
          </a:xfrm>
        </p:grpSpPr>
        <p:sp>
          <p:nvSpPr>
            <p:cNvPr name="Freeform 5" id="5"/>
            <p:cNvSpPr/>
            <p:nvPr/>
          </p:nvSpPr>
          <p:spPr>
            <a:xfrm flipH="false" flipV="false" rot="0">
              <a:off x="177800" y="63500"/>
              <a:ext cx="76200" cy="406400"/>
            </a:xfrm>
            <a:custGeom>
              <a:avLst/>
              <a:gdLst/>
              <a:ahLst/>
              <a:cxnLst/>
              <a:rect r="r" b="b" t="t" l="l"/>
              <a:pathLst>
                <a:path h="406400" w="76200">
                  <a:moveTo>
                    <a:pt x="0" y="406400"/>
                  </a:moveTo>
                  <a:lnTo>
                    <a:pt x="0" y="368300"/>
                  </a:lnTo>
                  <a:lnTo>
                    <a:pt x="38100" y="368300"/>
                  </a:lnTo>
                  <a:lnTo>
                    <a:pt x="0" y="368300"/>
                  </a:lnTo>
                  <a:lnTo>
                    <a:pt x="0" y="0"/>
                  </a:lnTo>
                  <a:lnTo>
                    <a:pt x="76200" y="0"/>
                  </a:lnTo>
                  <a:lnTo>
                    <a:pt x="76200" y="368300"/>
                  </a:lnTo>
                  <a:lnTo>
                    <a:pt x="76200" y="406400"/>
                  </a:lnTo>
                  <a:close/>
                </a:path>
              </a:pathLst>
            </a:custGeom>
            <a:solidFill>
              <a:srgbClr val="EE220C"/>
            </a:solidFill>
          </p:spPr>
        </p:sp>
        <p:sp>
          <p:nvSpPr>
            <p:cNvPr name="Freeform 6" id="6"/>
            <p:cNvSpPr/>
            <p:nvPr/>
          </p:nvSpPr>
          <p:spPr>
            <a:xfrm flipH="false" flipV="false" rot="0">
              <a:off x="63500" y="431800"/>
              <a:ext cx="304800" cy="304800"/>
            </a:xfrm>
            <a:custGeom>
              <a:avLst/>
              <a:gdLst/>
              <a:ahLst/>
              <a:cxnLst/>
              <a:rect r="r" b="b" t="t" l="l"/>
              <a:pathLst>
                <a:path h="304800" w="304800">
                  <a:moveTo>
                    <a:pt x="0" y="0"/>
                  </a:moveTo>
                  <a:lnTo>
                    <a:pt x="152400" y="304800"/>
                  </a:lnTo>
                  <a:lnTo>
                    <a:pt x="304800" y="0"/>
                  </a:lnTo>
                  <a:close/>
                </a:path>
              </a:pathLst>
            </a:custGeom>
            <a:solidFill>
              <a:srgbClr val="EE220C"/>
            </a:solidFill>
          </p:spPr>
        </p:sp>
      </p:grpSp>
      <p:sp>
        <p:nvSpPr>
          <p:cNvPr name="TextBox 7" id="7"/>
          <p:cNvSpPr txBox="true"/>
          <p:nvPr/>
        </p:nvSpPr>
        <p:spPr>
          <a:xfrm rot="0">
            <a:off x="1726311" y="34182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“a” [0]</a:t>
            </a:r>
          </a:p>
        </p:txBody>
      </p:sp>
      <p:sp>
        <p:nvSpPr>
          <p:cNvPr name="TextBox 8" id="8"/>
          <p:cNvSpPr txBox="true"/>
          <p:nvPr/>
        </p:nvSpPr>
        <p:spPr>
          <a:xfrm rot="0">
            <a:off x="2967257" y="34182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“b” [1]</a:t>
            </a:r>
          </a:p>
        </p:txBody>
      </p:sp>
      <p:sp>
        <p:nvSpPr>
          <p:cNvPr name="TextBox 9" id="9"/>
          <p:cNvSpPr txBox="true"/>
          <p:nvPr/>
        </p:nvSpPr>
        <p:spPr>
          <a:xfrm rot="0">
            <a:off x="4224642" y="34182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“c” [2]</a:t>
            </a:r>
          </a:p>
        </p:txBody>
      </p:sp>
      <p:sp>
        <p:nvSpPr>
          <p:cNvPr name="TextBox 10" id="10"/>
          <p:cNvSpPr txBox="true"/>
          <p:nvPr/>
        </p:nvSpPr>
        <p:spPr>
          <a:xfrm rot="0">
            <a:off x="5465588" y="34182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“d” [3]</a:t>
            </a:r>
          </a:p>
        </p:txBody>
      </p:sp>
      <p:sp>
        <p:nvSpPr>
          <p:cNvPr name="TextBox 11" id="11"/>
          <p:cNvSpPr txBox="true"/>
          <p:nvPr/>
        </p:nvSpPr>
        <p:spPr>
          <a:xfrm rot="0">
            <a:off x="6722983" y="34182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“e” [4]</a:t>
            </a:r>
          </a:p>
        </p:txBody>
      </p:sp>
      <p:sp>
        <p:nvSpPr>
          <p:cNvPr name="TextBox 12" id="12"/>
          <p:cNvSpPr txBox="true"/>
          <p:nvPr/>
        </p:nvSpPr>
        <p:spPr>
          <a:xfrm rot="0">
            <a:off x="7967929" y="3418208"/>
            <a:ext cx="688696"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“h” [5]</a:t>
            </a:r>
          </a:p>
        </p:txBody>
      </p:sp>
      <p:sp>
        <p:nvSpPr>
          <p:cNvPr name="TextBox 13" id="1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4" id="14"/>
          <p:cNvSpPr txBox="true"/>
          <p:nvPr/>
        </p:nvSpPr>
        <p:spPr>
          <a:xfrm rot="0">
            <a:off x="800510" y="884368"/>
            <a:ext cx="352517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Finding an element</a:t>
            </a:r>
          </a:p>
        </p:txBody>
      </p:sp>
      <p:sp>
        <p:nvSpPr>
          <p:cNvPr name="TextBox 15" id="15"/>
          <p:cNvSpPr txBox="true"/>
          <p:nvPr/>
        </p:nvSpPr>
        <p:spPr>
          <a:xfrm rot="0">
            <a:off x="2365448" y="2663038"/>
            <a:ext cx="2895067" cy="412775"/>
          </a:xfrm>
          <a:prstGeom prst="rect">
            <a:avLst/>
          </a:prstGeom>
        </p:spPr>
        <p:txBody>
          <a:bodyPr anchor="t" rtlCol="false" tIns="0" lIns="0" bIns="0" rIns="0">
            <a:spAutoFit/>
          </a:bodyPr>
          <a:lstStyle/>
          <a:p>
            <a:pPr algn="l">
              <a:lnSpc>
                <a:spcPts val="3359"/>
              </a:lnSpc>
            </a:pPr>
            <a:r>
              <a:rPr lang="en-US" b="true" sz="2400" spc="-7">
                <a:solidFill>
                  <a:srgbClr val="EE220C"/>
                </a:solidFill>
                <a:latin typeface="IBM Plex Sans Bold"/>
                <a:ea typeface="IBM Plex Sans Bold"/>
                <a:cs typeface="IBM Plex Sans Bold"/>
                <a:sym typeface="IBM Plex Sans Bold"/>
              </a:rPr>
              <a:t>Is this the element?</a:t>
            </a:r>
          </a:p>
        </p:txBody>
      </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588899" y="1631442"/>
              <a:ext cx="11467465" cy="1625600"/>
            </a:xfrm>
            <a:custGeom>
              <a:avLst/>
              <a:gdLst/>
              <a:ahLst/>
              <a:cxnLst/>
              <a:rect r="r" b="b" t="t" l="l"/>
              <a:pathLst>
                <a:path h="1625600" w="11467465">
                  <a:moveTo>
                    <a:pt x="0" y="1625600"/>
                  </a:moveTo>
                  <a:lnTo>
                    <a:pt x="11467465" y="1625600"/>
                  </a:lnTo>
                  <a:lnTo>
                    <a:pt x="11467465" y="0"/>
                  </a:lnTo>
                  <a:lnTo>
                    <a:pt x="0" y="0"/>
                  </a:lnTo>
                  <a:close/>
                </a:path>
              </a:pathLst>
            </a:custGeom>
            <a:solidFill>
              <a:srgbClr val="000000"/>
            </a:solidFill>
          </p:spPr>
        </p:sp>
      </p:gr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123848" y="1873748"/>
            <a:ext cx="5420373" cy="248917"/>
            <a:chOff x="0" y="0"/>
            <a:chExt cx="5420373" cy="248920"/>
          </a:xfrm>
        </p:grpSpPr>
        <p:sp>
          <p:nvSpPr>
            <p:cNvPr name="Freeform 7" id="7"/>
            <p:cNvSpPr/>
            <p:nvPr/>
          </p:nvSpPr>
          <p:spPr>
            <a:xfrm flipH="false" flipV="false" rot="0">
              <a:off x="63500" y="111760"/>
              <a:ext cx="5214620" cy="25400"/>
            </a:xfrm>
            <a:custGeom>
              <a:avLst/>
              <a:gdLst/>
              <a:ahLst/>
              <a:cxnLst/>
              <a:rect r="r" b="b" t="t" l="l"/>
              <a:pathLst>
                <a:path h="25400" w="521462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01920" y="0"/>
                  </a:lnTo>
                  <a:lnTo>
                    <a:pt x="5201920" y="12700"/>
                  </a:lnTo>
                  <a:lnTo>
                    <a:pt x="5201920" y="0"/>
                  </a:lnTo>
                  <a:lnTo>
                    <a:pt x="5214620" y="0"/>
                  </a:lnTo>
                  <a:lnTo>
                    <a:pt x="5214620" y="25400"/>
                  </a:lnTo>
                  <a:lnTo>
                    <a:pt x="5201920" y="25400"/>
                  </a:lnTo>
                  <a:lnTo>
                    <a:pt x="5181600" y="25400"/>
                  </a:lnTo>
                  <a:close/>
                  <a:moveTo>
                    <a:pt x="0" y="0"/>
                  </a:moveTo>
                  <a:lnTo>
                    <a:pt x="50800" y="0"/>
                  </a:lnTo>
                  <a:lnTo>
                    <a:pt x="50800" y="25400"/>
                  </a:lnTo>
                  <a:lnTo>
                    <a:pt x="0" y="25400"/>
                  </a:lnTo>
                  <a:close/>
                </a:path>
              </a:pathLst>
            </a:custGeom>
            <a:solidFill>
              <a:srgbClr val="FFFFFF"/>
            </a:solidFill>
          </p:spPr>
        </p:sp>
        <p:sp>
          <p:nvSpPr>
            <p:cNvPr name="Freeform 8" id="8"/>
            <p:cNvSpPr/>
            <p:nvPr/>
          </p:nvSpPr>
          <p:spPr>
            <a:xfrm flipH="false" flipV="false" rot="0">
              <a:off x="5234940"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9" id="9"/>
          <p:cNvGrpSpPr>
            <a:grpSpLocks noChangeAspect="true"/>
          </p:cNvGrpSpPr>
          <p:nvPr/>
        </p:nvGrpSpPr>
        <p:grpSpPr>
          <a:xfrm rot="0">
            <a:off x="7611037" y="2648445"/>
            <a:ext cx="945890" cy="248917"/>
            <a:chOff x="0" y="0"/>
            <a:chExt cx="945883" cy="248920"/>
          </a:xfrm>
        </p:grpSpPr>
        <p:sp>
          <p:nvSpPr>
            <p:cNvPr name="Freeform 10" id="10"/>
            <p:cNvSpPr/>
            <p:nvPr/>
          </p:nvSpPr>
          <p:spPr>
            <a:xfrm flipH="false" flipV="false" rot="0">
              <a:off x="63500" y="111760"/>
              <a:ext cx="740156" cy="25400"/>
            </a:xfrm>
            <a:custGeom>
              <a:avLst/>
              <a:gdLst/>
              <a:ahLst/>
              <a:cxnLst/>
              <a:rect r="r" b="b" t="t" l="l"/>
              <a:pathLst>
                <a:path h="25400" w="740156">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27456" y="0"/>
                  </a:lnTo>
                  <a:lnTo>
                    <a:pt x="727456" y="12700"/>
                  </a:lnTo>
                  <a:lnTo>
                    <a:pt x="727456" y="0"/>
                  </a:lnTo>
                  <a:lnTo>
                    <a:pt x="740156" y="0"/>
                  </a:lnTo>
                  <a:lnTo>
                    <a:pt x="740156" y="25400"/>
                  </a:lnTo>
                  <a:lnTo>
                    <a:pt x="727456" y="25400"/>
                  </a:lnTo>
                  <a:lnTo>
                    <a:pt x="711200" y="25400"/>
                  </a:lnTo>
                  <a:close/>
                  <a:moveTo>
                    <a:pt x="0" y="0"/>
                  </a:moveTo>
                  <a:lnTo>
                    <a:pt x="50800" y="0"/>
                  </a:lnTo>
                  <a:lnTo>
                    <a:pt x="50800" y="25400"/>
                  </a:lnTo>
                  <a:lnTo>
                    <a:pt x="0" y="25400"/>
                  </a:lnTo>
                  <a:close/>
                </a:path>
              </a:pathLst>
            </a:custGeom>
            <a:solidFill>
              <a:srgbClr val="FFFFFF"/>
            </a:solidFill>
          </p:spPr>
        </p:sp>
        <p:sp>
          <p:nvSpPr>
            <p:cNvPr name="Freeform 11" id="11"/>
            <p:cNvSpPr/>
            <p:nvPr/>
          </p:nvSpPr>
          <p:spPr>
            <a:xfrm flipH="false" flipV="false" rot="0">
              <a:off x="76047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12" id="12"/>
          <p:cNvGrpSpPr>
            <a:grpSpLocks noChangeAspect="true"/>
          </p:cNvGrpSpPr>
          <p:nvPr/>
        </p:nvGrpSpPr>
        <p:grpSpPr>
          <a:xfrm rot="0">
            <a:off x="3588315" y="2140448"/>
            <a:ext cx="4968611" cy="477517"/>
            <a:chOff x="0" y="0"/>
            <a:chExt cx="4968608" cy="477520"/>
          </a:xfrm>
        </p:grpSpPr>
        <p:sp>
          <p:nvSpPr>
            <p:cNvPr name="Freeform 13" id="13"/>
            <p:cNvSpPr/>
            <p:nvPr/>
          </p:nvSpPr>
          <p:spPr>
            <a:xfrm flipH="false" flipV="false" rot="0">
              <a:off x="63500" y="111760"/>
              <a:ext cx="4724400" cy="25400"/>
            </a:xfrm>
            <a:custGeom>
              <a:avLst/>
              <a:gdLst/>
              <a:ahLst/>
              <a:cxnLst/>
              <a:rect r="r" b="b" t="t" l="l"/>
              <a:pathLst>
                <a:path h="25400" w="47244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0" y="0"/>
                  </a:moveTo>
                  <a:lnTo>
                    <a:pt x="50800" y="0"/>
                  </a:lnTo>
                  <a:lnTo>
                    <a:pt x="50800" y="25400"/>
                  </a:lnTo>
                  <a:lnTo>
                    <a:pt x="0" y="25400"/>
                  </a:lnTo>
                  <a:close/>
                </a:path>
              </a:pathLst>
            </a:custGeom>
            <a:solidFill>
              <a:srgbClr val="FFFFFF"/>
            </a:solidFill>
          </p:spPr>
        </p:sp>
        <p:sp>
          <p:nvSpPr>
            <p:cNvPr name="Freeform 14" id="14"/>
            <p:cNvSpPr/>
            <p:nvPr/>
          </p:nvSpPr>
          <p:spPr>
            <a:xfrm flipH="false" flipV="false" rot="0">
              <a:off x="478320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5" id="15"/>
            <p:cNvSpPr/>
            <p:nvPr/>
          </p:nvSpPr>
          <p:spPr>
            <a:xfrm flipH="false" flipV="false" rot="0">
              <a:off x="1548638" y="340360"/>
              <a:ext cx="3277743" cy="25400"/>
            </a:xfrm>
            <a:custGeom>
              <a:avLst/>
              <a:gdLst/>
              <a:ahLst/>
              <a:cxnLst/>
              <a:rect r="r" b="b" t="t" l="l"/>
              <a:pathLst>
                <a:path h="25400" w="3277743">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265043" y="0"/>
                  </a:lnTo>
                  <a:lnTo>
                    <a:pt x="3265043" y="12700"/>
                  </a:lnTo>
                  <a:lnTo>
                    <a:pt x="3265043" y="0"/>
                  </a:lnTo>
                  <a:lnTo>
                    <a:pt x="3277743" y="0"/>
                  </a:lnTo>
                  <a:lnTo>
                    <a:pt x="3277743" y="25400"/>
                  </a:lnTo>
                  <a:lnTo>
                    <a:pt x="3265043" y="25400"/>
                  </a:lnTo>
                  <a:lnTo>
                    <a:pt x="3251200" y="25400"/>
                  </a:lnTo>
                  <a:close/>
                  <a:moveTo>
                    <a:pt x="0" y="0"/>
                  </a:moveTo>
                  <a:lnTo>
                    <a:pt x="50800" y="0"/>
                  </a:lnTo>
                  <a:lnTo>
                    <a:pt x="50800" y="25400"/>
                  </a:lnTo>
                  <a:lnTo>
                    <a:pt x="0" y="25400"/>
                  </a:lnTo>
                  <a:close/>
                </a:path>
              </a:pathLst>
            </a:custGeom>
            <a:solidFill>
              <a:srgbClr val="FFFFFF"/>
            </a:solidFill>
          </p:spPr>
        </p:sp>
        <p:sp>
          <p:nvSpPr>
            <p:cNvPr name="Freeform 16" id="16"/>
            <p:cNvSpPr/>
            <p:nvPr/>
          </p:nvSpPr>
          <p:spPr>
            <a:xfrm flipH="false" flipV="false" rot="0">
              <a:off x="4783201" y="2921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17" id="17"/>
          <p:cNvGrpSpPr>
            <a:grpSpLocks noChangeAspect="true"/>
          </p:cNvGrpSpPr>
          <p:nvPr/>
        </p:nvGrpSpPr>
        <p:grpSpPr>
          <a:xfrm rot="0">
            <a:off x="9302391" y="2256263"/>
            <a:ext cx="472611" cy="248917"/>
            <a:chOff x="0" y="0"/>
            <a:chExt cx="472605" cy="248920"/>
          </a:xfrm>
        </p:grpSpPr>
        <p:sp>
          <p:nvSpPr>
            <p:cNvPr name="Freeform 18" id="18"/>
            <p:cNvSpPr/>
            <p:nvPr/>
          </p:nvSpPr>
          <p:spPr>
            <a:xfrm flipH="false" flipV="false" rot="0">
              <a:off x="63500" y="111760"/>
              <a:ext cx="254000" cy="25400"/>
            </a:xfrm>
            <a:custGeom>
              <a:avLst/>
              <a:gdLst/>
              <a:ahLst/>
              <a:cxnLst/>
              <a:rect r="r" b="b" t="t" l="l"/>
              <a:pathLst>
                <a:path h="25400" w="254000">
                  <a:moveTo>
                    <a:pt x="101600" y="0"/>
                  </a:moveTo>
                  <a:lnTo>
                    <a:pt x="152400" y="0"/>
                  </a:lnTo>
                  <a:lnTo>
                    <a:pt x="152400" y="25400"/>
                  </a:lnTo>
                  <a:lnTo>
                    <a:pt x="101600" y="25400"/>
                  </a:lnTo>
                  <a:close/>
                  <a:moveTo>
                    <a:pt x="203200" y="0"/>
                  </a:moveTo>
                  <a:lnTo>
                    <a:pt x="254000" y="0"/>
                  </a:lnTo>
                  <a:lnTo>
                    <a:pt x="254000" y="25400"/>
                  </a:lnTo>
                  <a:lnTo>
                    <a:pt x="203200" y="25400"/>
                  </a:lnTo>
                  <a:close/>
                  <a:moveTo>
                    <a:pt x="0" y="0"/>
                  </a:moveTo>
                  <a:lnTo>
                    <a:pt x="50800" y="0"/>
                  </a:lnTo>
                  <a:lnTo>
                    <a:pt x="50800" y="25400"/>
                  </a:lnTo>
                  <a:lnTo>
                    <a:pt x="0" y="25400"/>
                  </a:lnTo>
                  <a:close/>
                </a:path>
              </a:pathLst>
            </a:custGeom>
            <a:solidFill>
              <a:srgbClr val="FFFFFF"/>
            </a:solidFill>
          </p:spPr>
        </p:sp>
        <p:sp>
          <p:nvSpPr>
            <p:cNvPr name="Freeform 19" id="19"/>
            <p:cNvSpPr/>
            <p:nvPr/>
          </p:nvSpPr>
          <p:spPr>
            <a:xfrm flipH="false" flipV="false" rot="0">
              <a:off x="287147"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sp>
        <p:nvSpPr>
          <p:cNvPr name="Freeform 20" id="20"/>
          <p:cNvSpPr/>
          <p:nvPr/>
        </p:nvSpPr>
        <p:spPr>
          <a:xfrm flipH="false" flipV="false" rot="0">
            <a:off x="442884" y="5708647"/>
            <a:ext cx="10782300" cy="1968503"/>
          </a:xfrm>
          <a:custGeom>
            <a:avLst/>
            <a:gdLst/>
            <a:ahLst/>
            <a:cxnLst/>
            <a:rect r="r" b="b" t="t" l="l"/>
            <a:pathLst>
              <a:path h="1968503" w="10782300">
                <a:moveTo>
                  <a:pt x="0" y="0"/>
                </a:moveTo>
                <a:lnTo>
                  <a:pt x="10782300" y="0"/>
                </a:lnTo>
                <a:lnTo>
                  <a:pt x="10782300" y="1968503"/>
                </a:lnTo>
                <a:lnTo>
                  <a:pt x="0" y="1968503"/>
                </a:lnTo>
                <a:lnTo>
                  <a:pt x="0" y="0"/>
                </a:lnTo>
                <a:close/>
              </a:path>
            </a:pathLst>
          </a:custGeom>
          <a:blipFill>
            <a:blip r:embed="rId3"/>
            <a:stretch>
              <a:fillRect l="0" t="0" r="0" b="0"/>
            </a:stretch>
          </a:blipFill>
        </p:spPr>
      </p:sp>
      <p:grpSp>
        <p:nvGrpSpPr>
          <p:cNvPr name="Group 21" id="21"/>
          <p:cNvGrpSpPr>
            <a:grpSpLocks noChangeAspect="true"/>
          </p:cNvGrpSpPr>
          <p:nvPr/>
        </p:nvGrpSpPr>
        <p:grpSpPr>
          <a:xfrm rot="0">
            <a:off x="3250854" y="6204442"/>
            <a:ext cx="5420373" cy="248917"/>
            <a:chOff x="0" y="0"/>
            <a:chExt cx="5420373" cy="248920"/>
          </a:xfrm>
        </p:grpSpPr>
        <p:sp>
          <p:nvSpPr>
            <p:cNvPr name="Freeform 22" id="22"/>
            <p:cNvSpPr/>
            <p:nvPr/>
          </p:nvSpPr>
          <p:spPr>
            <a:xfrm flipH="false" flipV="false" rot="0">
              <a:off x="63500" y="111760"/>
              <a:ext cx="5214620" cy="25400"/>
            </a:xfrm>
            <a:custGeom>
              <a:avLst/>
              <a:gdLst/>
              <a:ahLst/>
              <a:cxnLst/>
              <a:rect r="r" b="b" t="t" l="l"/>
              <a:pathLst>
                <a:path h="25400" w="521462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01920" y="0"/>
                  </a:lnTo>
                  <a:lnTo>
                    <a:pt x="5201920" y="12700"/>
                  </a:lnTo>
                  <a:lnTo>
                    <a:pt x="5201920" y="0"/>
                  </a:lnTo>
                  <a:lnTo>
                    <a:pt x="5214620" y="0"/>
                  </a:lnTo>
                  <a:lnTo>
                    <a:pt x="5214620" y="25400"/>
                  </a:lnTo>
                  <a:lnTo>
                    <a:pt x="5201920" y="25400"/>
                  </a:lnTo>
                  <a:lnTo>
                    <a:pt x="5181600" y="25400"/>
                  </a:lnTo>
                  <a:close/>
                  <a:moveTo>
                    <a:pt x="0" y="0"/>
                  </a:moveTo>
                  <a:lnTo>
                    <a:pt x="50800" y="0"/>
                  </a:lnTo>
                  <a:lnTo>
                    <a:pt x="50800" y="25400"/>
                  </a:lnTo>
                  <a:lnTo>
                    <a:pt x="0" y="25400"/>
                  </a:lnTo>
                  <a:close/>
                </a:path>
              </a:pathLst>
            </a:custGeom>
            <a:solidFill>
              <a:srgbClr val="FFFFFF"/>
            </a:solidFill>
          </p:spPr>
        </p:sp>
        <p:sp>
          <p:nvSpPr>
            <p:cNvPr name="Freeform 23" id="23"/>
            <p:cNvSpPr/>
            <p:nvPr/>
          </p:nvSpPr>
          <p:spPr>
            <a:xfrm flipH="false" flipV="false" rot="0">
              <a:off x="5234940"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24" id="24"/>
          <p:cNvGrpSpPr>
            <a:grpSpLocks noChangeAspect="true"/>
          </p:cNvGrpSpPr>
          <p:nvPr/>
        </p:nvGrpSpPr>
        <p:grpSpPr>
          <a:xfrm rot="0">
            <a:off x="3715312" y="6509242"/>
            <a:ext cx="4968611" cy="248917"/>
            <a:chOff x="0" y="0"/>
            <a:chExt cx="4968608" cy="248920"/>
          </a:xfrm>
        </p:grpSpPr>
        <p:sp>
          <p:nvSpPr>
            <p:cNvPr name="Freeform 25" id="25"/>
            <p:cNvSpPr/>
            <p:nvPr/>
          </p:nvSpPr>
          <p:spPr>
            <a:xfrm flipH="false" flipV="false" rot="0">
              <a:off x="63500" y="111760"/>
              <a:ext cx="4724400" cy="25400"/>
            </a:xfrm>
            <a:custGeom>
              <a:avLst/>
              <a:gdLst/>
              <a:ahLst/>
              <a:cxnLst/>
              <a:rect r="r" b="b" t="t" l="l"/>
              <a:pathLst>
                <a:path h="25400" w="47244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0" y="0"/>
                  </a:moveTo>
                  <a:lnTo>
                    <a:pt x="50800" y="0"/>
                  </a:lnTo>
                  <a:lnTo>
                    <a:pt x="50800" y="25400"/>
                  </a:lnTo>
                  <a:lnTo>
                    <a:pt x="0" y="25400"/>
                  </a:lnTo>
                  <a:close/>
                </a:path>
              </a:pathLst>
            </a:custGeom>
            <a:solidFill>
              <a:srgbClr val="FFFFFF"/>
            </a:solidFill>
          </p:spPr>
        </p:sp>
        <p:sp>
          <p:nvSpPr>
            <p:cNvPr name="Freeform 26" id="26"/>
            <p:cNvSpPr/>
            <p:nvPr/>
          </p:nvSpPr>
          <p:spPr>
            <a:xfrm flipH="false" flipV="false" rot="0">
              <a:off x="478320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27" id="27"/>
          <p:cNvGrpSpPr>
            <a:grpSpLocks noChangeAspect="true"/>
          </p:cNvGrpSpPr>
          <p:nvPr/>
        </p:nvGrpSpPr>
        <p:grpSpPr>
          <a:xfrm rot="0">
            <a:off x="7738034" y="7182345"/>
            <a:ext cx="945890" cy="248917"/>
            <a:chOff x="0" y="0"/>
            <a:chExt cx="945883" cy="248920"/>
          </a:xfrm>
        </p:grpSpPr>
        <p:sp>
          <p:nvSpPr>
            <p:cNvPr name="Freeform 28" id="28"/>
            <p:cNvSpPr/>
            <p:nvPr/>
          </p:nvSpPr>
          <p:spPr>
            <a:xfrm flipH="false" flipV="false" rot="0">
              <a:off x="63500" y="111760"/>
              <a:ext cx="740156" cy="25400"/>
            </a:xfrm>
            <a:custGeom>
              <a:avLst/>
              <a:gdLst/>
              <a:ahLst/>
              <a:cxnLst/>
              <a:rect r="r" b="b" t="t" l="l"/>
              <a:pathLst>
                <a:path h="25400" w="740156">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27456" y="0"/>
                  </a:lnTo>
                  <a:lnTo>
                    <a:pt x="727456" y="12700"/>
                  </a:lnTo>
                  <a:lnTo>
                    <a:pt x="727456" y="0"/>
                  </a:lnTo>
                  <a:lnTo>
                    <a:pt x="740156" y="0"/>
                  </a:lnTo>
                  <a:lnTo>
                    <a:pt x="740156" y="25400"/>
                  </a:lnTo>
                  <a:lnTo>
                    <a:pt x="727456" y="25400"/>
                  </a:lnTo>
                  <a:lnTo>
                    <a:pt x="711200" y="25400"/>
                  </a:lnTo>
                  <a:close/>
                  <a:moveTo>
                    <a:pt x="0" y="0"/>
                  </a:moveTo>
                  <a:lnTo>
                    <a:pt x="50800" y="0"/>
                  </a:lnTo>
                  <a:lnTo>
                    <a:pt x="50800" y="25400"/>
                  </a:lnTo>
                  <a:lnTo>
                    <a:pt x="0" y="25400"/>
                  </a:lnTo>
                  <a:close/>
                </a:path>
              </a:pathLst>
            </a:custGeom>
            <a:solidFill>
              <a:srgbClr val="FFFFFF"/>
            </a:solidFill>
          </p:spPr>
        </p:sp>
        <p:sp>
          <p:nvSpPr>
            <p:cNvPr name="Freeform 29" id="29"/>
            <p:cNvSpPr/>
            <p:nvPr/>
          </p:nvSpPr>
          <p:spPr>
            <a:xfrm flipH="false" flipV="false" rot="0">
              <a:off x="76047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30" id="30"/>
          <p:cNvGrpSpPr>
            <a:grpSpLocks noChangeAspect="true"/>
          </p:cNvGrpSpPr>
          <p:nvPr/>
        </p:nvGrpSpPr>
        <p:grpSpPr>
          <a:xfrm rot="0">
            <a:off x="5200402" y="6852142"/>
            <a:ext cx="3483521" cy="248917"/>
            <a:chOff x="0" y="0"/>
            <a:chExt cx="3483521" cy="248920"/>
          </a:xfrm>
        </p:grpSpPr>
        <p:sp>
          <p:nvSpPr>
            <p:cNvPr name="Freeform 31" id="31"/>
            <p:cNvSpPr/>
            <p:nvPr/>
          </p:nvSpPr>
          <p:spPr>
            <a:xfrm flipH="false" flipV="false" rot="0">
              <a:off x="63500" y="111760"/>
              <a:ext cx="3277743" cy="25400"/>
            </a:xfrm>
            <a:custGeom>
              <a:avLst/>
              <a:gdLst/>
              <a:ahLst/>
              <a:cxnLst/>
              <a:rect r="r" b="b" t="t" l="l"/>
              <a:pathLst>
                <a:path h="25400" w="3277743">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265043" y="0"/>
                  </a:lnTo>
                  <a:lnTo>
                    <a:pt x="3265043" y="12700"/>
                  </a:lnTo>
                  <a:lnTo>
                    <a:pt x="3265043" y="0"/>
                  </a:lnTo>
                  <a:lnTo>
                    <a:pt x="3277743" y="0"/>
                  </a:lnTo>
                  <a:lnTo>
                    <a:pt x="3277743" y="25400"/>
                  </a:lnTo>
                  <a:lnTo>
                    <a:pt x="3265043" y="25400"/>
                  </a:lnTo>
                  <a:lnTo>
                    <a:pt x="3251200" y="25400"/>
                  </a:lnTo>
                  <a:close/>
                  <a:moveTo>
                    <a:pt x="0" y="0"/>
                  </a:moveTo>
                  <a:lnTo>
                    <a:pt x="50800" y="0"/>
                  </a:lnTo>
                  <a:lnTo>
                    <a:pt x="50800" y="25400"/>
                  </a:lnTo>
                  <a:lnTo>
                    <a:pt x="0" y="25400"/>
                  </a:lnTo>
                  <a:close/>
                </a:path>
              </a:pathLst>
            </a:custGeom>
            <a:solidFill>
              <a:srgbClr val="FFFFFF"/>
            </a:solidFill>
          </p:spPr>
        </p:sp>
        <p:sp>
          <p:nvSpPr>
            <p:cNvPr name="Freeform 32" id="32"/>
            <p:cNvSpPr/>
            <p:nvPr/>
          </p:nvSpPr>
          <p:spPr>
            <a:xfrm flipH="false" flipV="false" rot="0">
              <a:off x="3298063"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sp>
        <p:nvSpPr>
          <p:cNvPr name="TextBox 33" id="33"/>
          <p:cNvSpPr txBox="true"/>
          <p:nvPr/>
        </p:nvSpPr>
        <p:spPr>
          <a:xfrm rot="0">
            <a:off x="576253" y="1658055"/>
            <a:ext cx="4375204" cy="247612"/>
          </a:xfrm>
          <a:prstGeom prst="rect">
            <a:avLst/>
          </a:prstGeom>
        </p:spPr>
        <p:txBody>
          <a:bodyPr anchor="t" rtlCol="false" tIns="0" lIns="0" bIns="0" rIns="0">
            <a:spAutoFit/>
          </a:bodyPr>
          <a:lstStyle/>
          <a:p>
            <a:pPr algn="l">
              <a:lnSpc>
                <a:spcPts val="1999"/>
              </a:lnSpc>
            </a:pPr>
            <a:r>
              <a:rPr lang="en-US" sz="1700" spc="151">
                <a:solidFill>
                  <a:srgbClr val="569CD6"/>
                </a:solidFill>
                <a:latin typeface="Montserrat 2"/>
                <a:ea typeface="Montserrat 2"/>
                <a:cs typeface="Montserrat 2"/>
                <a:sym typeface="Montserrat 2"/>
              </a:rPr>
              <a:t>def</a:t>
            </a:r>
            <a:r>
              <a:rPr lang="en-US" sz="1700" spc="151">
                <a:solidFill>
                  <a:srgbClr val="D4D4D4"/>
                </a:solidFill>
                <a:latin typeface="Montserrat 2"/>
                <a:ea typeface="Montserrat 2"/>
                <a:cs typeface="Montserrat 2"/>
                <a:sym typeface="Montserrat 2"/>
              </a:rPr>
              <a:t> </a:t>
            </a:r>
            <a:r>
              <a:rPr lang="en-US" sz="1700" spc="151">
                <a:solidFill>
                  <a:srgbClr val="DCDCAA"/>
                </a:solidFill>
                <a:latin typeface="Montserrat 2"/>
                <a:ea typeface="Montserrat 2"/>
                <a:cs typeface="Montserrat 2"/>
                <a:sym typeface="Montserrat 2"/>
              </a:rPr>
              <a:t>searchInArray</a:t>
            </a:r>
            <a:r>
              <a:rPr lang="en-US" sz="1700" spc="151">
                <a:solidFill>
                  <a:srgbClr val="D4D4D4"/>
                </a:solidFill>
                <a:latin typeface="Montserrat 2"/>
                <a:ea typeface="Montserrat 2"/>
                <a:cs typeface="Montserrat 2"/>
                <a:sym typeface="Montserrat 2"/>
              </a:rPr>
              <a:t>(</a:t>
            </a:r>
            <a:r>
              <a:rPr lang="en-US" sz="1700" spc="151">
                <a:solidFill>
                  <a:srgbClr val="9CDCFE"/>
                </a:solidFill>
                <a:latin typeface="Montserrat 2"/>
                <a:ea typeface="Montserrat 2"/>
                <a:cs typeface="Montserrat 2"/>
                <a:sym typeface="Montserrat 2"/>
              </a:rPr>
              <a:t>array</a:t>
            </a:r>
            <a:r>
              <a:rPr lang="en-US" sz="1700" spc="151">
                <a:solidFill>
                  <a:srgbClr val="D4D4D4"/>
                </a:solidFill>
                <a:latin typeface="Montserrat 2"/>
                <a:ea typeface="Montserrat 2"/>
                <a:cs typeface="Montserrat 2"/>
                <a:sym typeface="Montserrat 2"/>
              </a:rPr>
              <a:t>, </a:t>
            </a:r>
            <a:r>
              <a:rPr lang="en-US" sz="1700" spc="151">
                <a:solidFill>
                  <a:srgbClr val="9CDCFE"/>
                </a:solidFill>
                <a:latin typeface="Montserrat 2"/>
                <a:ea typeface="Montserrat 2"/>
                <a:cs typeface="Montserrat 2"/>
                <a:sym typeface="Montserrat 2"/>
              </a:rPr>
              <a:t>value</a:t>
            </a:r>
            <a:r>
              <a:rPr lang="en-US" sz="1700" spc="151">
                <a:solidFill>
                  <a:srgbClr val="D4D4D4"/>
                </a:solidFill>
                <a:latin typeface="Montserrat 2"/>
                <a:ea typeface="Montserrat 2"/>
                <a:cs typeface="Montserrat 2"/>
                <a:sym typeface="Montserrat 2"/>
              </a:rPr>
              <a:t>): </a:t>
            </a:r>
          </a:p>
        </p:txBody>
      </p:sp>
      <p:sp>
        <p:nvSpPr>
          <p:cNvPr name="TextBox 34" id="34"/>
          <p:cNvSpPr txBox="true"/>
          <p:nvPr/>
        </p:nvSpPr>
        <p:spPr>
          <a:xfrm rot="0">
            <a:off x="1096185" y="1912058"/>
            <a:ext cx="2121303" cy="247612"/>
          </a:xfrm>
          <a:prstGeom prst="rect">
            <a:avLst/>
          </a:prstGeom>
        </p:spPr>
        <p:txBody>
          <a:bodyPr anchor="t" rtlCol="false" tIns="0" lIns="0" bIns="0" rIns="0">
            <a:spAutoFit/>
          </a:bodyPr>
          <a:lstStyle/>
          <a:p>
            <a:pPr algn="l">
              <a:lnSpc>
                <a:spcPts val="1999"/>
              </a:lnSpc>
            </a:pPr>
            <a:r>
              <a:rPr lang="en-US" sz="1700" spc="151">
                <a:solidFill>
                  <a:srgbClr val="C586C0"/>
                </a:solidFill>
                <a:latin typeface="Montserrat 2"/>
                <a:ea typeface="Montserrat 2"/>
                <a:cs typeface="Montserrat 2"/>
                <a:sym typeface="Montserrat 2"/>
              </a:rPr>
              <a:t>for</a:t>
            </a:r>
            <a:r>
              <a:rPr lang="en-US" sz="1700" spc="151">
                <a:solidFill>
                  <a:srgbClr val="D4D4D4"/>
                </a:solidFill>
                <a:latin typeface="Montserrat 2"/>
                <a:ea typeface="Montserrat 2"/>
                <a:cs typeface="Montserrat 2"/>
                <a:sym typeface="Montserrat 2"/>
              </a:rPr>
              <a:t> i </a:t>
            </a:r>
            <a:r>
              <a:rPr lang="en-US" sz="1700" spc="151">
                <a:solidFill>
                  <a:srgbClr val="569CD6"/>
                </a:solidFill>
                <a:latin typeface="Montserrat 2"/>
                <a:ea typeface="Montserrat 2"/>
                <a:cs typeface="Montserrat 2"/>
                <a:sym typeface="Montserrat 2"/>
              </a:rPr>
              <a:t>in</a:t>
            </a:r>
            <a:r>
              <a:rPr lang="en-US" sz="1700" spc="151">
                <a:solidFill>
                  <a:srgbClr val="D4D4D4"/>
                </a:solidFill>
                <a:latin typeface="Montserrat 2"/>
                <a:ea typeface="Montserrat 2"/>
                <a:cs typeface="Montserrat 2"/>
                <a:sym typeface="Montserrat 2"/>
              </a:rPr>
              <a:t> array: </a:t>
            </a:r>
          </a:p>
        </p:txBody>
      </p:sp>
      <p:sp>
        <p:nvSpPr>
          <p:cNvPr name="TextBox 35" id="35"/>
          <p:cNvSpPr txBox="true"/>
          <p:nvPr/>
        </p:nvSpPr>
        <p:spPr>
          <a:xfrm rot="0">
            <a:off x="1616116" y="2166061"/>
            <a:ext cx="1988725" cy="247612"/>
          </a:xfrm>
          <a:prstGeom prst="rect">
            <a:avLst/>
          </a:prstGeom>
        </p:spPr>
        <p:txBody>
          <a:bodyPr anchor="t" rtlCol="false" tIns="0" lIns="0" bIns="0" rIns="0">
            <a:spAutoFit/>
          </a:bodyPr>
          <a:lstStyle/>
          <a:p>
            <a:pPr algn="l">
              <a:lnSpc>
                <a:spcPts val="1999"/>
              </a:lnSpc>
            </a:pPr>
            <a:r>
              <a:rPr lang="en-US" sz="1700" spc="151">
                <a:solidFill>
                  <a:srgbClr val="C586C0"/>
                </a:solidFill>
                <a:latin typeface="Montserrat 2"/>
                <a:ea typeface="Montserrat 2"/>
                <a:cs typeface="Montserrat 2"/>
                <a:sym typeface="Montserrat 2"/>
              </a:rPr>
              <a:t>if</a:t>
            </a:r>
            <a:r>
              <a:rPr lang="en-US" sz="1700" spc="151">
                <a:solidFill>
                  <a:srgbClr val="D4D4D4"/>
                </a:solidFill>
                <a:latin typeface="Montserrat 2"/>
                <a:ea typeface="Montserrat 2"/>
                <a:cs typeface="Montserrat 2"/>
                <a:sym typeface="Montserrat 2"/>
              </a:rPr>
              <a:t> i == value: </a:t>
            </a:r>
          </a:p>
        </p:txBody>
      </p:sp>
      <p:sp>
        <p:nvSpPr>
          <p:cNvPr name="TextBox 36" id="36"/>
          <p:cNvSpPr txBox="true"/>
          <p:nvPr/>
        </p:nvSpPr>
        <p:spPr>
          <a:xfrm rot="0">
            <a:off x="2136048" y="2420055"/>
            <a:ext cx="3181969" cy="247612"/>
          </a:xfrm>
          <a:prstGeom prst="rect">
            <a:avLst/>
          </a:prstGeom>
        </p:spPr>
        <p:txBody>
          <a:bodyPr anchor="t" rtlCol="false" tIns="0" lIns="0" bIns="0" rIns="0">
            <a:spAutoFit/>
          </a:bodyPr>
          <a:lstStyle/>
          <a:p>
            <a:pPr algn="l">
              <a:lnSpc>
                <a:spcPts val="1999"/>
              </a:lnSpc>
            </a:pPr>
            <a:r>
              <a:rPr lang="en-US" sz="1700" spc="151">
                <a:solidFill>
                  <a:srgbClr val="C586C0"/>
                </a:solidFill>
                <a:latin typeface="Montserrat 2"/>
                <a:ea typeface="Montserrat 2"/>
                <a:cs typeface="Montserrat 2"/>
                <a:sym typeface="Montserrat 2"/>
              </a:rPr>
              <a:t>return</a:t>
            </a:r>
            <a:r>
              <a:rPr lang="en-US" sz="1700" spc="151">
                <a:solidFill>
                  <a:srgbClr val="D4D4D4"/>
                </a:solidFill>
                <a:latin typeface="Montserrat 2"/>
                <a:ea typeface="Montserrat 2"/>
                <a:cs typeface="Montserrat 2"/>
                <a:sym typeface="Montserrat 2"/>
              </a:rPr>
              <a:t> arr.index(value) </a:t>
            </a:r>
          </a:p>
        </p:txBody>
      </p:sp>
      <p:sp>
        <p:nvSpPr>
          <p:cNvPr name="TextBox 37" id="37"/>
          <p:cNvSpPr txBox="true"/>
          <p:nvPr/>
        </p:nvSpPr>
        <p:spPr>
          <a:xfrm rot="0">
            <a:off x="1096185" y="2674058"/>
            <a:ext cx="6629114" cy="247612"/>
          </a:xfrm>
          <a:prstGeom prst="rect">
            <a:avLst/>
          </a:prstGeom>
        </p:spPr>
        <p:txBody>
          <a:bodyPr anchor="t" rtlCol="false" tIns="0" lIns="0" bIns="0" rIns="0">
            <a:spAutoFit/>
          </a:bodyPr>
          <a:lstStyle/>
          <a:p>
            <a:pPr algn="l">
              <a:lnSpc>
                <a:spcPts val="1999"/>
              </a:lnSpc>
            </a:pPr>
            <a:r>
              <a:rPr lang="en-US" sz="1700" spc="151">
                <a:solidFill>
                  <a:srgbClr val="C586C0"/>
                </a:solidFill>
                <a:latin typeface="Montserrat 2"/>
                <a:ea typeface="Montserrat 2"/>
                <a:cs typeface="Montserrat 2"/>
                <a:sym typeface="Montserrat 2"/>
              </a:rPr>
              <a:t>return</a:t>
            </a:r>
            <a:r>
              <a:rPr lang="en-US" sz="1700" spc="151">
                <a:solidFill>
                  <a:srgbClr val="D4D4D4"/>
                </a:solidFill>
                <a:latin typeface="Montserrat 2"/>
                <a:ea typeface="Montserrat 2"/>
                <a:cs typeface="Montserrat 2"/>
                <a:sym typeface="Montserrat 2"/>
              </a:rPr>
              <a:t> </a:t>
            </a:r>
            <a:r>
              <a:rPr lang="en-US" sz="1700" spc="151">
                <a:solidFill>
                  <a:srgbClr val="CE9178"/>
                </a:solidFill>
                <a:latin typeface="Montserrat 2"/>
                <a:ea typeface="Montserrat 2"/>
                <a:cs typeface="Montserrat 2"/>
                <a:sym typeface="Montserrat 2"/>
              </a:rPr>
              <a:t>"The element does not exist in this array"</a:t>
            </a:r>
            <a:r>
              <a:rPr lang="en-US" sz="1700" spc="151">
                <a:solidFill>
                  <a:srgbClr val="D4D4D4"/>
                </a:solidFill>
                <a:latin typeface="Montserrat 2"/>
                <a:ea typeface="Montserrat 2"/>
                <a:cs typeface="Montserrat 2"/>
                <a:sym typeface="Montserrat 2"/>
              </a:rPr>
              <a:t> </a:t>
            </a:r>
          </a:p>
        </p:txBody>
      </p:sp>
      <p:sp>
        <p:nvSpPr>
          <p:cNvPr name="TextBox 38" id="3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9" id="39"/>
          <p:cNvSpPr txBox="true"/>
          <p:nvPr/>
        </p:nvSpPr>
        <p:spPr>
          <a:xfrm rot="0">
            <a:off x="800510" y="884368"/>
            <a:ext cx="352517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Finding an element</a:t>
            </a:r>
          </a:p>
        </p:txBody>
      </p:sp>
      <p:sp>
        <p:nvSpPr>
          <p:cNvPr name="TextBox 40" id="40"/>
          <p:cNvSpPr txBox="true"/>
          <p:nvPr/>
        </p:nvSpPr>
        <p:spPr>
          <a:xfrm rot="0">
            <a:off x="8580958" y="1915411"/>
            <a:ext cx="457714" cy="273863"/>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O(n)</a:t>
            </a:r>
          </a:p>
        </p:txBody>
      </p:sp>
      <p:sp>
        <p:nvSpPr>
          <p:cNvPr name="TextBox 41" id="41"/>
          <p:cNvSpPr txBox="true"/>
          <p:nvPr/>
        </p:nvSpPr>
        <p:spPr>
          <a:xfrm rot="0">
            <a:off x="8597884" y="2182111"/>
            <a:ext cx="449094" cy="273863"/>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42" id="42"/>
          <p:cNvSpPr txBox="true"/>
          <p:nvPr/>
        </p:nvSpPr>
        <p:spPr>
          <a:xfrm rot="0">
            <a:off x="8593655" y="2477386"/>
            <a:ext cx="457714" cy="207188"/>
          </a:xfrm>
          <a:prstGeom prst="rect">
            <a:avLst/>
          </a:prstGeom>
        </p:spPr>
        <p:txBody>
          <a:bodyPr anchor="t" rtlCol="false" tIns="0" lIns="0" bIns="0" rIns="0">
            <a:spAutoFit/>
          </a:bodyPr>
          <a:lstStyle/>
          <a:p>
            <a:pPr algn="l">
              <a:lnSpc>
                <a:spcPts val="1499"/>
              </a:lnSpc>
            </a:pPr>
            <a:r>
              <a:rPr lang="en-US" b="true" sz="1800" spc="-5">
                <a:solidFill>
                  <a:srgbClr val="FFFFFF"/>
                </a:solidFill>
                <a:latin typeface="IBM Plex Sans Bold"/>
                <a:ea typeface="IBM Plex Sans Bold"/>
                <a:cs typeface="IBM Plex Sans Bold"/>
                <a:sym typeface="IBM Plex Sans Bold"/>
              </a:rPr>
              <a:t>O(n)</a:t>
            </a:r>
          </a:p>
        </p:txBody>
      </p:sp>
      <p:sp>
        <p:nvSpPr>
          <p:cNvPr name="TextBox 43" id="43"/>
          <p:cNvSpPr txBox="true"/>
          <p:nvPr/>
        </p:nvSpPr>
        <p:spPr>
          <a:xfrm rot="0">
            <a:off x="8597884" y="2623433"/>
            <a:ext cx="449094" cy="340538"/>
          </a:xfrm>
          <a:prstGeom prst="rect">
            <a:avLst/>
          </a:prstGeom>
        </p:spPr>
        <p:txBody>
          <a:bodyPr anchor="t" rtlCol="false" tIns="0" lIns="0" bIns="0" rIns="0">
            <a:spAutoFit/>
          </a:bodyPr>
          <a:lstStyle/>
          <a:p>
            <a:pPr algn="l">
              <a:lnSpc>
                <a:spcPts val="2899"/>
              </a:lnSpc>
            </a:pPr>
            <a:r>
              <a:rPr lang="en-US" b="true" sz="1800" spc="-5">
                <a:solidFill>
                  <a:srgbClr val="FFFFFF"/>
                </a:solidFill>
                <a:latin typeface="IBM Plex Sans Bold"/>
                <a:ea typeface="IBM Plex Sans Bold"/>
                <a:cs typeface="IBM Plex Sans Bold"/>
                <a:sym typeface="IBM Plex Sans Bold"/>
              </a:rPr>
              <a:t>O(1)</a:t>
            </a:r>
          </a:p>
        </p:txBody>
      </p:sp>
      <p:sp>
        <p:nvSpPr>
          <p:cNvPr name="TextBox 44" id="44"/>
          <p:cNvSpPr txBox="true"/>
          <p:nvPr/>
        </p:nvSpPr>
        <p:spPr>
          <a:xfrm rot="0">
            <a:off x="8707955" y="6227064"/>
            <a:ext cx="457714" cy="292913"/>
          </a:xfrm>
          <a:prstGeom prst="rect">
            <a:avLst/>
          </a:prstGeom>
        </p:spPr>
        <p:txBody>
          <a:bodyPr anchor="t" rtlCol="false" tIns="0" lIns="0" bIns="0" rIns="0">
            <a:spAutoFit/>
          </a:bodyPr>
          <a:lstStyle/>
          <a:p>
            <a:pPr algn="l">
              <a:lnSpc>
                <a:spcPts val="2399"/>
              </a:lnSpc>
            </a:pPr>
            <a:r>
              <a:rPr lang="en-US" b="true" sz="1800" spc="-5">
                <a:solidFill>
                  <a:srgbClr val="FFFFFF"/>
                </a:solidFill>
                <a:latin typeface="IBM Plex Sans Bold"/>
                <a:ea typeface="IBM Plex Sans Bold"/>
                <a:cs typeface="IBM Plex Sans Bold"/>
                <a:sym typeface="IBM Plex Sans Bold"/>
              </a:rPr>
              <a:t>O(n)</a:t>
            </a:r>
          </a:p>
        </p:txBody>
      </p:sp>
      <p:sp>
        <p:nvSpPr>
          <p:cNvPr name="TextBox 45" id="45"/>
          <p:cNvSpPr txBox="true"/>
          <p:nvPr/>
        </p:nvSpPr>
        <p:spPr>
          <a:xfrm rot="0">
            <a:off x="8724890" y="6531864"/>
            <a:ext cx="449094" cy="292913"/>
          </a:xfrm>
          <a:prstGeom prst="rect">
            <a:avLst/>
          </a:prstGeom>
        </p:spPr>
        <p:txBody>
          <a:bodyPr anchor="t" rtlCol="false" tIns="0" lIns="0" bIns="0" rIns="0">
            <a:spAutoFit/>
          </a:bodyPr>
          <a:lstStyle/>
          <a:p>
            <a:pPr algn="l">
              <a:lnSpc>
                <a:spcPts val="2399"/>
              </a:lnSpc>
            </a:pPr>
            <a:r>
              <a:rPr lang="en-US" b="true" sz="1800" spc="-5">
                <a:solidFill>
                  <a:srgbClr val="FFFFFF"/>
                </a:solidFill>
                <a:latin typeface="IBM Plex Sans Bold"/>
                <a:ea typeface="IBM Plex Sans Bold"/>
                <a:cs typeface="IBM Plex Sans Bold"/>
                <a:sym typeface="IBM Plex Sans Bold"/>
              </a:rPr>
              <a:t>O(1)</a:t>
            </a:r>
          </a:p>
        </p:txBody>
      </p:sp>
      <p:sp>
        <p:nvSpPr>
          <p:cNvPr name="TextBox 46" id="46"/>
          <p:cNvSpPr txBox="true"/>
          <p:nvPr/>
        </p:nvSpPr>
        <p:spPr>
          <a:xfrm rot="0">
            <a:off x="8724890" y="6808089"/>
            <a:ext cx="449094" cy="359588"/>
          </a:xfrm>
          <a:prstGeom prst="rect">
            <a:avLst/>
          </a:prstGeom>
        </p:spPr>
        <p:txBody>
          <a:bodyPr anchor="t" rtlCol="false" tIns="0" lIns="0" bIns="0" rIns="0">
            <a:spAutoFit/>
          </a:bodyPr>
          <a:lstStyle/>
          <a:p>
            <a:pPr algn="l">
              <a:lnSpc>
                <a:spcPts val="30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47" id="47"/>
          <p:cNvSpPr txBox="true"/>
          <p:nvPr/>
        </p:nvSpPr>
        <p:spPr>
          <a:xfrm rot="0">
            <a:off x="8724890" y="7224017"/>
            <a:ext cx="449094" cy="273863"/>
          </a:xfrm>
          <a:prstGeom prst="rect">
            <a:avLst/>
          </a:prstGeom>
        </p:spPr>
        <p:txBody>
          <a:bodyPr anchor="t" rtlCol="false" tIns="0" lIns="0" bIns="0" rIns="0">
            <a:spAutoFit/>
          </a:bodyPr>
          <a:lstStyle/>
          <a:p>
            <a:pPr algn="l">
              <a:lnSpc>
                <a:spcPts val="2199"/>
              </a:lnSpc>
            </a:pPr>
            <a:r>
              <a:rPr lang="en-US" b="true" sz="1800" spc="-5">
                <a:solidFill>
                  <a:srgbClr val="FFFFFF"/>
                </a:solidFill>
                <a:latin typeface="IBM Plex Sans Bold"/>
                <a:ea typeface="IBM Plex Sans Bold"/>
                <a:cs typeface="IBM Plex Sans Bold"/>
                <a:sym typeface="IBM Plex Sans Bold"/>
              </a:rPr>
              <a:t>O(1)</a:t>
            </a:r>
          </a:p>
        </p:txBody>
      </p:sp>
      <p:sp>
        <p:nvSpPr>
          <p:cNvPr name="TextBox 48" id="48"/>
          <p:cNvSpPr txBox="true"/>
          <p:nvPr/>
        </p:nvSpPr>
        <p:spPr>
          <a:xfrm rot="0">
            <a:off x="9749361" y="6691455"/>
            <a:ext cx="457714" cy="311963"/>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O(n)</a:t>
            </a:r>
          </a:p>
        </p:txBody>
      </p:sp>
      <p:sp>
        <p:nvSpPr>
          <p:cNvPr name="TextBox 49" id="49"/>
          <p:cNvSpPr txBox="true"/>
          <p:nvPr/>
        </p:nvSpPr>
        <p:spPr>
          <a:xfrm rot="0">
            <a:off x="9808635" y="2259159"/>
            <a:ext cx="727262" cy="311963"/>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O(n^2)</a:t>
            </a:r>
          </a:p>
        </p:txBody>
      </p:sp>
      <p:sp>
        <p:nvSpPr>
          <p:cNvPr name="TextBox 50" id="50"/>
          <p:cNvSpPr txBox="true"/>
          <p:nvPr/>
        </p:nvSpPr>
        <p:spPr>
          <a:xfrm rot="0">
            <a:off x="8850773" y="1928241"/>
            <a:ext cx="707288" cy="1548403"/>
          </a:xfrm>
          <a:prstGeom prst="rect">
            <a:avLst/>
          </a:prstGeom>
        </p:spPr>
        <p:txBody>
          <a:bodyPr anchor="t" rtlCol="false" tIns="0" lIns="0" bIns="0" rIns="0">
            <a:spAutoFit/>
          </a:bodyPr>
          <a:lstStyle/>
          <a:p>
            <a:pPr algn="l">
              <a:lnSpc>
                <a:spcPts val="12740"/>
              </a:lnSpc>
            </a:pPr>
            <a:r>
              <a:rPr lang="en-US" sz="9100">
                <a:solidFill>
                  <a:srgbClr val="FFFFFF"/>
                </a:solidFill>
                <a:latin typeface="Courier New OS"/>
                <a:ea typeface="Courier New OS"/>
                <a:cs typeface="Courier New OS"/>
                <a:sym typeface="Courier New OS"/>
              </a:rPr>
              <a:t>}</a:t>
            </a:r>
          </a:p>
        </p:txBody>
      </p:sp>
      <p:sp>
        <p:nvSpPr>
          <p:cNvPr name="TextBox 51" id="51"/>
          <p:cNvSpPr txBox="true"/>
          <p:nvPr/>
        </p:nvSpPr>
        <p:spPr>
          <a:xfrm rot="0">
            <a:off x="717861" y="4400093"/>
            <a:ext cx="2757697" cy="425444"/>
          </a:xfrm>
          <a:prstGeom prst="rect">
            <a:avLst/>
          </a:prstGeom>
        </p:spPr>
        <p:txBody>
          <a:bodyPr anchor="t" rtlCol="false" tIns="0" lIns="0" bIns="0" rIns="0">
            <a:spAutoFit/>
          </a:bodyPr>
          <a:lstStyle/>
          <a:p>
            <a:pPr algn="l">
              <a:lnSpc>
                <a:spcPts val="3761"/>
              </a:lnSpc>
            </a:pPr>
            <a:r>
              <a:rPr lang="en-US" b="true" sz="1800" spc="-12">
                <a:solidFill>
                  <a:srgbClr val="000000"/>
                </a:solidFill>
                <a:latin typeface="Montserrat 2 Bold"/>
                <a:ea typeface="Montserrat 2 Bold"/>
                <a:cs typeface="Montserrat 2 Bold"/>
                <a:sym typeface="Montserrat 2 Bold"/>
              </a:rPr>
              <a:t>Time Complexity : O(n)</a:t>
            </a:r>
          </a:p>
        </p:txBody>
      </p:sp>
      <p:sp>
        <p:nvSpPr>
          <p:cNvPr name="TextBox 52" id="52"/>
          <p:cNvSpPr txBox="true"/>
          <p:nvPr/>
        </p:nvSpPr>
        <p:spPr>
          <a:xfrm rot="0">
            <a:off x="761905" y="4877857"/>
            <a:ext cx="2844489" cy="425444"/>
          </a:xfrm>
          <a:prstGeom prst="rect">
            <a:avLst/>
          </a:prstGeom>
        </p:spPr>
        <p:txBody>
          <a:bodyPr anchor="t" rtlCol="false" tIns="0" lIns="0" bIns="0" rIns="0">
            <a:spAutoFit/>
          </a:bodyPr>
          <a:lstStyle/>
          <a:p>
            <a:pPr algn="l">
              <a:lnSpc>
                <a:spcPts val="3761"/>
              </a:lnSpc>
            </a:pPr>
            <a:r>
              <a:rPr lang="en-US" b="true" sz="1800" spc="-12">
                <a:solidFill>
                  <a:srgbClr val="000000"/>
                </a:solidFill>
                <a:latin typeface="Montserrat 2 Bold"/>
                <a:ea typeface="Montserrat 2 Bold"/>
                <a:cs typeface="Montserrat 2 Bold"/>
                <a:sym typeface="Montserrat 2 Bold"/>
              </a:rPr>
              <a:t>Space Complexity : O(1)</a:t>
            </a:r>
          </a:p>
        </p:txBody>
      </p:sp>
      <p:sp>
        <p:nvSpPr>
          <p:cNvPr name="TextBox 53" id="53"/>
          <p:cNvSpPr txBox="true"/>
          <p:nvPr/>
        </p:nvSpPr>
        <p:spPr>
          <a:xfrm rot="0">
            <a:off x="9014593" y="6287757"/>
            <a:ext cx="839419" cy="1841954"/>
          </a:xfrm>
          <a:prstGeom prst="rect">
            <a:avLst/>
          </a:prstGeom>
        </p:spPr>
        <p:txBody>
          <a:bodyPr anchor="t" rtlCol="false" tIns="0" lIns="0" bIns="0" rIns="0">
            <a:spAutoFit/>
          </a:bodyPr>
          <a:lstStyle/>
          <a:p>
            <a:pPr algn="l">
              <a:lnSpc>
                <a:spcPts val="15119"/>
              </a:lnSpc>
            </a:pPr>
            <a:r>
              <a:rPr lang="en-US" sz="10800">
                <a:solidFill>
                  <a:srgbClr val="FFFFFF"/>
                </a:solidFill>
                <a:latin typeface="Courier New OS"/>
                <a:ea typeface="Courier New OS"/>
                <a:cs typeface="Courier New OS"/>
                <a:sym typeface="Courier New OS"/>
              </a:rPr>
              <a:t>}</a:t>
            </a:r>
          </a:p>
        </p:txBody>
      </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3187703" y="1617659"/>
            <a:ext cx="635003" cy="635003"/>
          </a:xfrm>
          <a:custGeom>
            <a:avLst/>
            <a:gdLst/>
            <a:ahLst/>
            <a:cxnLst/>
            <a:rect r="r" b="b" t="t" l="l"/>
            <a:pathLst>
              <a:path h="635003" w="635003">
                <a:moveTo>
                  <a:pt x="0" y="0"/>
                </a:moveTo>
                <a:lnTo>
                  <a:pt x="635003" y="0"/>
                </a:lnTo>
                <a:lnTo>
                  <a:pt x="635003" y="635003"/>
                </a:lnTo>
                <a:lnTo>
                  <a:pt x="0" y="635003"/>
                </a:lnTo>
                <a:lnTo>
                  <a:pt x="0" y="0"/>
                </a:lnTo>
                <a:close/>
              </a:path>
            </a:pathLst>
          </a:custGeom>
          <a:blipFill>
            <a:blip r:embed="rId5"/>
            <a:stretch>
              <a:fillRect l="0" t="0" r="0" b="0"/>
            </a:stretch>
          </a:blipFill>
        </p:spPr>
      </p:sp>
      <p:sp>
        <p:nvSpPr>
          <p:cNvPr name="Freeform 5" id="5"/>
          <p:cNvSpPr/>
          <p:nvPr/>
        </p:nvSpPr>
        <p:spPr>
          <a:xfrm flipH="false" flipV="false" rot="0">
            <a:off x="3117847" y="4977603"/>
            <a:ext cx="774697" cy="774697"/>
          </a:xfrm>
          <a:custGeom>
            <a:avLst/>
            <a:gdLst/>
            <a:ahLst/>
            <a:cxnLst/>
            <a:rect r="r" b="b" t="t" l="l"/>
            <a:pathLst>
              <a:path h="774697" w="774697">
                <a:moveTo>
                  <a:pt x="0" y="0"/>
                </a:moveTo>
                <a:lnTo>
                  <a:pt x="774697" y="0"/>
                </a:lnTo>
                <a:lnTo>
                  <a:pt x="774697" y="774697"/>
                </a:lnTo>
                <a:lnTo>
                  <a:pt x="0" y="774697"/>
                </a:lnTo>
                <a:lnTo>
                  <a:pt x="0" y="0"/>
                </a:lnTo>
                <a:close/>
              </a:path>
            </a:pathLst>
          </a:custGeom>
          <a:blipFill>
            <a:blip r:embed="rId6"/>
            <a:stretch>
              <a:fillRect l="0" t="0" r="0" b="0"/>
            </a:stretch>
          </a:blipFill>
        </p:spPr>
      </p:sp>
      <p:sp>
        <p:nvSpPr>
          <p:cNvPr name="Freeform 6" id="6"/>
          <p:cNvSpPr/>
          <p:nvPr/>
        </p:nvSpPr>
        <p:spPr>
          <a:xfrm flipH="false" flipV="false" rot="0">
            <a:off x="2831440" y="4718047"/>
            <a:ext cx="304800" cy="304800"/>
          </a:xfrm>
          <a:custGeom>
            <a:avLst/>
            <a:gdLst/>
            <a:ahLst/>
            <a:cxnLst/>
            <a:rect r="r" b="b" t="t" l="l"/>
            <a:pathLst>
              <a:path h="304800" w="304800">
                <a:moveTo>
                  <a:pt x="0" y="0"/>
                </a:moveTo>
                <a:lnTo>
                  <a:pt x="304800" y="0"/>
                </a:lnTo>
                <a:lnTo>
                  <a:pt x="304800" y="304800"/>
                </a:lnTo>
                <a:lnTo>
                  <a:pt x="0" y="304800"/>
                </a:lnTo>
                <a:lnTo>
                  <a:pt x="0" y="0"/>
                </a:lnTo>
                <a:close/>
              </a:path>
            </a:pathLst>
          </a:custGeom>
          <a:blipFill>
            <a:blip r:embed="rId7"/>
            <a:stretch>
              <a:fillRect l="0" t="0" r="0" b="0"/>
            </a:stretch>
          </a:blipFill>
        </p:spPr>
      </p:sp>
      <p:sp>
        <p:nvSpPr>
          <p:cNvPr name="TextBox 7" id="7"/>
          <p:cNvSpPr txBox="true"/>
          <p:nvPr/>
        </p:nvSpPr>
        <p:spPr>
          <a:xfrm rot="0">
            <a:off x="1726311"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“a” [0]</a:t>
            </a:r>
          </a:p>
        </p:txBody>
      </p:sp>
      <p:sp>
        <p:nvSpPr>
          <p:cNvPr name="TextBox 8" id="8"/>
          <p:cNvSpPr txBox="true"/>
          <p:nvPr/>
        </p:nvSpPr>
        <p:spPr>
          <a:xfrm rot="0">
            <a:off x="1726311" y="5513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“a” [0]</a:t>
            </a:r>
          </a:p>
        </p:txBody>
      </p:sp>
      <p:sp>
        <p:nvSpPr>
          <p:cNvPr name="TextBox 9" id="9"/>
          <p:cNvSpPr txBox="true"/>
          <p:nvPr/>
        </p:nvSpPr>
        <p:spPr>
          <a:xfrm rot="0">
            <a:off x="2967257" y="2084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“b” [1]</a:t>
            </a:r>
          </a:p>
        </p:txBody>
      </p:sp>
      <p:sp>
        <p:nvSpPr>
          <p:cNvPr name="TextBox 10" id="10"/>
          <p:cNvSpPr txBox="true"/>
          <p:nvPr/>
        </p:nvSpPr>
        <p:spPr>
          <a:xfrm rot="0">
            <a:off x="3037265" y="6564630"/>
            <a:ext cx="554041"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1" id="11"/>
          <p:cNvSpPr txBox="true"/>
          <p:nvPr/>
        </p:nvSpPr>
        <p:spPr>
          <a:xfrm rot="0">
            <a:off x="4224642"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“c” [2]</a:t>
            </a:r>
          </a:p>
        </p:txBody>
      </p:sp>
      <p:sp>
        <p:nvSpPr>
          <p:cNvPr name="TextBox 12" id="12"/>
          <p:cNvSpPr txBox="true"/>
          <p:nvPr/>
        </p:nvSpPr>
        <p:spPr>
          <a:xfrm rot="0">
            <a:off x="4224642" y="5513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“c” [2]</a:t>
            </a:r>
          </a:p>
        </p:txBody>
      </p:sp>
      <p:sp>
        <p:nvSpPr>
          <p:cNvPr name="TextBox 13" id="13"/>
          <p:cNvSpPr txBox="true"/>
          <p:nvPr/>
        </p:nvSpPr>
        <p:spPr>
          <a:xfrm rot="0">
            <a:off x="5465588" y="2084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“d” [3]</a:t>
            </a:r>
          </a:p>
        </p:txBody>
      </p:sp>
      <p:sp>
        <p:nvSpPr>
          <p:cNvPr name="TextBox 14" id="14"/>
          <p:cNvSpPr txBox="true"/>
          <p:nvPr/>
        </p:nvSpPr>
        <p:spPr>
          <a:xfrm rot="0">
            <a:off x="5465588" y="5513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“d” [3]</a:t>
            </a:r>
          </a:p>
        </p:txBody>
      </p:sp>
      <p:sp>
        <p:nvSpPr>
          <p:cNvPr name="TextBox 15" id="15"/>
          <p:cNvSpPr txBox="true"/>
          <p:nvPr/>
        </p:nvSpPr>
        <p:spPr>
          <a:xfrm rot="0">
            <a:off x="6722983"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“e” [4]</a:t>
            </a:r>
          </a:p>
        </p:txBody>
      </p:sp>
      <p:sp>
        <p:nvSpPr>
          <p:cNvPr name="TextBox 16" id="16"/>
          <p:cNvSpPr txBox="true"/>
          <p:nvPr/>
        </p:nvSpPr>
        <p:spPr>
          <a:xfrm rot="0">
            <a:off x="6722983" y="5513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“e” [4]</a:t>
            </a:r>
          </a:p>
        </p:txBody>
      </p:sp>
      <p:sp>
        <p:nvSpPr>
          <p:cNvPr name="TextBox 17" id="17"/>
          <p:cNvSpPr txBox="true"/>
          <p:nvPr/>
        </p:nvSpPr>
        <p:spPr>
          <a:xfrm rot="0">
            <a:off x="7967929" y="2084708"/>
            <a:ext cx="688696"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“h” [5]</a:t>
            </a:r>
          </a:p>
        </p:txBody>
      </p:sp>
      <p:sp>
        <p:nvSpPr>
          <p:cNvPr name="TextBox 18" id="18"/>
          <p:cNvSpPr txBox="true"/>
          <p:nvPr/>
        </p:nvSpPr>
        <p:spPr>
          <a:xfrm rot="0">
            <a:off x="7967929" y="5513708"/>
            <a:ext cx="688696"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“h” [5]</a:t>
            </a:r>
          </a:p>
        </p:txBody>
      </p:sp>
      <p:sp>
        <p:nvSpPr>
          <p:cNvPr name="TextBox 19" id="1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0" id="20"/>
          <p:cNvSpPr txBox="true"/>
          <p:nvPr/>
        </p:nvSpPr>
        <p:spPr>
          <a:xfrm rot="0">
            <a:off x="800510" y="884368"/>
            <a:ext cx="153932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Deletion</a:t>
            </a:r>
          </a:p>
        </p:txBody>
      </p:sp>
      <p:sp>
        <p:nvSpPr>
          <p:cNvPr name="TextBox 21" id="21"/>
          <p:cNvSpPr txBox="true"/>
          <p:nvPr/>
        </p:nvSpPr>
        <p:spPr>
          <a:xfrm rot="0">
            <a:off x="3187703" y="1270121"/>
            <a:ext cx="647700" cy="894159"/>
          </a:xfrm>
          <a:prstGeom prst="rect">
            <a:avLst/>
          </a:prstGeom>
        </p:spPr>
        <p:txBody>
          <a:bodyPr anchor="t" rtlCol="false" tIns="0" lIns="0" bIns="0" rIns="0">
            <a:spAutoFit/>
          </a:bodyPr>
          <a:lstStyle/>
          <a:p>
            <a:pPr algn="l">
              <a:lnSpc>
                <a:spcPts val="6999"/>
              </a:lnSpc>
            </a:pPr>
            <a:r>
              <a:rPr lang="en-US" sz="4999">
                <a:solidFill>
                  <a:srgbClr val="000000"/>
                </a:solidFill>
                <a:latin typeface="Arimo"/>
                <a:ea typeface="Arimo"/>
                <a:cs typeface="Arimo"/>
                <a:sym typeface="Arimo"/>
              </a:rPr>
              <a:t>❌</a:t>
            </a:r>
          </a:p>
        </p:txBody>
      </p:sp>
      <p:sp>
        <p:nvSpPr>
          <p:cNvPr name="TextBox 22" id="22"/>
          <p:cNvSpPr txBox="true"/>
          <p:nvPr/>
        </p:nvSpPr>
        <p:spPr>
          <a:xfrm rot="0">
            <a:off x="3117847" y="4541539"/>
            <a:ext cx="790194" cy="1094308"/>
          </a:xfrm>
          <a:prstGeom prst="rect">
            <a:avLst/>
          </a:prstGeom>
        </p:spPr>
        <p:txBody>
          <a:bodyPr anchor="t" rtlCol="false" tIns="0" lIns="0" bIns="0" rIns="0">
            <a:spAutoFit/>
          </a:bodyPr>
          <a:lstStyle/>
          <a:p>
            <a:pPr algn="l">
              <a:lnSpc>
                <a:spcPts val="8540"/>
              </a:lnSpc>
            </a:pPr>
            <a:r>
              <a:rPr lang="en-US" sz="6100">
                <a:solidFill>
                  <a:srgbClr val="000000"/>
                </a:solidFill>
                <a:latin typeface="Arimo"/>
                <a:ea typeface="Arimo"/>
                <a:cs typeface="Arimo"/>
                <a:sym typeface="Arimo"/>
              </a:rPr>
              <a:t>🚫</a:t>
            </a:r>
          </a:p>
        </p:txBody>
      </p:sp>
      <p:sp>
        <p:nvSpPr>
          <p:cNvPr name="TextBox 23" id="23"/>
          <p:cNvSpPr txBox="true"/>
          <p:nvPr/>
        </p:nvSpPr>
        <p:spPr>
          <a:xfrm rot="0">
            <a:off x="1096213" y="4719495"/>
            <a:ext cx="1766506" cy="412775"/>
          </a:xfrm>
          <a:prstGeom prst="rect">
            <a:avLst/>
          </a:prstGeom>
        </p:spPr>
        <p:txBody>
          <a:bodyPr anchor="t" rtlCol="false" tIns="0" lIns="0" bIns="0" rIns="0">
            <a:spAutoFit/>
          </a:bodyPr>
          <a:lstStyle/>
          <a:p>
            <a:pPr algn="l">
              <a:lnSpc>
                <a:spcPts val="3359"/>
              </a:lnSpc>
            </a:pPr>
            <a:r>
              <a:rPr lang="en-US" b="true" sz="2400" spc="-7">
                <a:solidFill>
                  <a:srgbClr val="EE220C"/>
                </a:solidFill>
                <a:latin typeface="IBM Plex Sans Bold"/>
                <a:ea typeface="IBM Plex Sans Bold"/>
                <a:cs typeface="IBM Plex Sans Bold"/>
                <a:sym typeface="IBM Plex Sans Bold"/>
              </a:rPr>
              <a:t>Not allowed</a:t>
            </a:r>
          </a:p>
        </p:txBody>
      </p:sp>
      <p:sp>
        <p:nvSpPr>
          <p:cNvPr name="TextBox 24" id="24"/>
          <p:cNvSpPr txBox="true"/>
          <p:nvPr/>
        </p:nvSpPr>
        <p:spPr>
          <a:xfrm rot="0">
            <a:off x="2828087" y="4547416"/>
            <a:ext cx="310896" cy="431482"/>
          </a:xfrm>
          <a:prstGeom prst="rect">
            <a:avLst/>
          </a:prstGeom>
        </p:spPr>
        <p:txBody>
          <a:bodyPr anchor="t" rtlCol="false" tIns="0" lIns="0" bIns="0" rIns="0">
            <a:spAutoFit/>
          </a:bodyPr>
          <a:lstStyle/>
          <a:p>
            <a:pPr algn="l">
              <a:lnSpc>
                <a:spcPts val="3359"/>
              </a:lnSpc>
            </a:pPr>
            <a:r>
              <a:rPr lang="en-US" sz="2400">
                <a:solidFill>
                  <a:srgbClr val="000000"/>
                </a:solidFill>
                <a:latin typeface="Arimo"/>
                <a:ea typeface="Arimo"/>
                <a:cs typeface="Arimo"/>
                <a:sym typeface="Arimo"/>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43273" y="2526649"/>
            <a:ext cx="8414890" cy="6402105"/>
          </a:xfrm>
          <a:custGeom>
            <a:avLst/>
            <a:gdLst/>
            <a:ahLst/>
            <a:cxnLst/>
            <a:rect r="r" b="b" t="t" l="l"/>
            <a:pathLst>
              <a:path h="6402105" w="8414890">
                <a:moveTo>
                  <a:pt x="0" y="0"/>
                </a:moveTo>
                <a:lnTo>
                  <a:pt x="8414890" y="0"/>
                </a:lnTo>
                <a:lnTo>
                  <a:pt x="8414890" y="6402105"/>
                </a:lnTo>
                <a:lnTo>
                  <a:pt x="0" y="6402105"/>
                </a:lnTo>
                <a:lnTo>
                  <a:pt x="0" y="0"/>
                </a:lnTo>
                <a:close/>
              </a:path>
            </a:pathLst>
          </a:custGeom>
          <a:blipFill>
            <a:blip r:embed="rId3"/>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798166" y="652872"/>
            <a:ext cx="10953902"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Sample algorithms that are used by big companies</a:t>
            </a:r>
          </a:p>
        </p:txBody>
      </p:sp>
      <p:sp>
        <p:nvSpPr>
          <p:cNvPr name="TextBox 8" id="8"/>
          <p:cNvSpPr txBox="true"/>
          <p:nvPr/>
        </p:nvSpPr>
        <p:spPr>
          <a:xfrm rot="0">
            <a:off x="1016003" y="1946577"/>
            <a:ext cx="157782" cy="596141"/>
          </a:xfrm>
          <a:prstGeom prst="rect">
            <a:avLst/>
          </a:prstGeom>
        </p:spPr>
        <p:txBody>
          <a:bodyPr anchor="t" rtlCol="false" tIns="0" lIns="0" bIns="0" rIns="0">
            <a:spAutoFit/>
          </a:bodyPr>
          <a:lstStyle/>
          <a:p>
            <a:pPr algn="l">
              <a:lnSpc>
                <a:spcPts val="4871"/>
              </a:lnSpc>
            </a:pPr>
            <a:r>
              <a:rPr lang="en-US" b="true" sz="3479" spc="-10">
                <a:solidFill>
                  <a:srgbClr val="000000"/>
                </a:solidFill>
                <a:latin typeface="IBM Plex Sans Bold"/>
                <a:ea typeface="IBM Plex Sans Bold"/>
                <a:cs typeface="IBM Plex Sans Bold"/>
                <a:sym typeface="IBM Plex Sans Bold"/>
              </a:rPr>
              <a:t>•</a:t>
            </a:r>
          </a:p>
        </p:txBody>
      </p:sp>
      <p:sp>
        <p:nvSpPr>
          <p:cNvPr name="TextBox 9" id="9"/>
          <p:cNvSpPr txBox="true"/>
          <p:nvPr/>
        </p:nvSpPr>
        <p:spPr>
          <a:xfrm rot="0">
            <a:off x="1349378" y="2006403"/>
            <a:ext cx="570027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How to ﬁnd shortest path on the map?</a:t>
            </a:r>
          </a:p>
        </p:txBody>
      </p:sp>
      <p:sp>
        <p:nvSpPr>
          <p:cNvPr name="TextBox 10" id="10"/>
          <p:cNvSpPr txBox="true"/>
          <p:nvPr/>
        </p:nvSpPr>
        <p:spPr>
          <a:xfrm rot="0">
            <a:off x="4086968" y="2732322"/>
            <a:ext cx="4984699" cy="622602"/>
          </a:xfrm>
          <a:prstGeom prst="rect">
            <a:avLst/>
          </a:prstGeom>
        </p:spPr>
        <p:txBody>
          <a:bodyPr anchor="t" rtlCol="false" tIns="0" lIns="0" bIns="0" rIns="0">
            <a:spAutoFit/>
          </a:bodyPr>
          <a:lstStyle/>
          <a:p>
            <a:pPr algn="l">
              <a:lnSpc>
                <a:spcPts val="4573"/>
              </a:lnSpc>
            </a:pPr>
            <a:r>
              <a:rPr lang="en-US" b="true" sz="3266">
                <a:solidFill>
                  <a:srgbClr val="FFFFFF"/>
                </a:solidFill>
                <a:latin typeface="Arial Bold"/>
                <a:ea typeface="Arial Bold"/>
                <a:cs typeface="Arial Bold"/>
                <a:sym typeface="Arial Bold"/>
              </a:rPr>
              <a:t>Compression algorithms</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2870197" y="1541459"/>
            <a:ext cx="635003" cy="635003"/>
          </a:xfrm>
          <a:custGeom>
            <a:avLst/>
            <a:gdLst/>
            <a:ahLst/>
            <a:cxnLst/>
            <a:rect r="r" b="b" t="t" l="l"/>
            <a:pathLst>
              <a:path h="635003" w="635003">
                <a:moveTo>
                  <a:pt x="0" y="0"/>
                </a:moveTo>
                <a:lnTo>
                  <a:pt x="635003" y="0"/>
                </a:lnTo>
                <a:lnTo>
                  <a:pt x="635003" y="635003"/>
                </a:lnTo>
                <a:lnTo>
                  <a:pt x="0" y="635003"/>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3515325" y="1230173"/>
            <a:ext cx="1172194" cy="648376"/>
            <a:chOff x="0" y="0"/>
            <a:chExt cx="1172197" cy="648373"/>
          </a:xfrm>
        </p:grpSpPr>
        <p:sp>
          <p:nvSpPr>
            <p:cNvPr name="Freeform 6" id="6"/>
            <p:cNvSpPr/>
            <p:nvPr/>
          </p:nvSpPr>
          <p:spPr>
            <a:xfrm flipH="false" flipV="false" rot="0">
              <a:off x="132461" y="63500"/>
              <a:ext cx="976249" cy="496951"/>
            </a:xfrm>
            <a:custGeom>
              <a:avLst/>
              <a:gdLst/>
              <a:ahLst/>
              <a:cxnLst/>
              <a:rect r="r" b="b" t="t" l="l"/>
              <a:pathLst>
                <a:path h="496951" w="976249">
                  <a:moveTo>
                    <a:pt x="0" y="389763"/>
                  </a:moveTo>
                  <a:lnTo>
                    <a:pt x="10414" y="373761"/>
                  </a:lnTo>
                  <a:lnTo>
                    <a:pt x="10668" y="373380"/>
                  </a:lnTo>
                  <a:lnTo>
                    <a:pt x="10922" y="372999"/>
                  </a:lnTo>
                  <a:cubicBezTo>
                    <a:pt x="227584" y="73025"/>
                    <a:pt x="460248" y="0"/>
                    <a:pt x="701421" y="174244"/>
                  </a:cubicBezTo>
                  <a:cubicBezTo>
                    <a:pt x="792734" y="240157"/>
                    <a:pt x="884301" y="340995"/>
                    <a:pt x="976249" y="475488"/>
                  </a:cubicBezTo>
                  <a:lnTo>
                    <a:pt x="944753" y="496951"/>
                  </a:lnTo>
                  <a:cubicBezTo>
                    <a:pt x="854202" y="364617"/>
                    <a:pt x="765556" y="267589"/>
                    <a:pt x="679069" y="205105"/>
                  </a:cubicBezTo>
                  <a:cubicBezTo>
                    <a:pt x="461772" y="48133"/>
                    <a:pt x="251841" y="104648"/>
                    <a:pt x="41783" y="395351"/>
                  </a:cubicBezTo>
                  <a:lnTo>
                    <a:pt x="26289" y="384175"/>
                  </a:lnTo>
                  <a:lnTo>
                    <a:pt x="42291" y="394589"/>
                  </a:lnTo>
                  <a:lnTo>
                    <a:pt x="31877" y="410591"/>
                  </a:lnTo>
                  <a:close/>
                </a:path>
              </a:pathLst>
            </a:custGeom>
            <a:solidFill>
              <a:srgbClr val="B51700"/>
            </a:solidFill>
          </p:spPr>
        </p:sp>
        <p:sp>
          <p:nvSpPr>
            <p:cNvPr name="Freeform 7" id="7"/>
            <p:cNvSpPr/>
            <p:nvPr/>
          </p:nvSpPr>
          <p:spPr>
            <a:xfrm flipH="false" flipV="false" rot="0">
              <a:off x="63500" y="401320"/>
              <a:ext cx="174117" cy="183515"/>
            </a:xfrm>
            <a:custGeom>
              <a:avLst/>
              <a:gdLst/>
              <a:ahLst/>
              <a:cxnLst/>
              <a:rect r="r" b="b" t="t" l="l"/>
              <a:pathLst>
                <a:path h="183515" w="174117">
                  <a:moveTo>
                    <a:pt x="44069" y="1397"/>
                  </a:moveTo>
                  <a:lnTo>
                    <a:pt x="38354" y="164211"/>
                  </a:lnTo>
                  <a:lnTo>
                    <a:pt x="19304" y="163576"/>
                  </a:lnTo>
                  <a:lnTo>
                    <a:pt x="10922" y="146431"/>
                  </a:lnTo>
                  <a:lnTo>
                    <a:pt x="157353" y="74930"/>
                  </a:lnTo>
                  <a:lnTo>
                    <a:pt x="174117" y="109220"/>
                  </a:lnTo>
                  <a:lnTo>
                    <a:pt x="27686" y="180594"/>
                  </a:lnTo>
                  <a:cubicBezTo>
                    <a:pt x="21717" y="183515"/>
                    <a:pt x="14605" y="183134"/>
                    <a:pt x="8890" y="179451"/>
                  </a:cubicBezTo>
                  <a:cubicBezTo>
                    <a:pt x="3175" y="175768"/>
                    <a:pt x="0" y="169545"/>
                    <a:pt x="254" y="162814"/>
                  </a:cubicBezTo>
                  <a:lnTo>
                    <a:pt x="5969" y="0"/>
                  </a:lnTo>
                  <a:close/>
                  <a:moveTo>
                    <a:pt x="111252" y="56769"/>
                  </a:moveTo>
                  <a:lnTo>
                    <a:pt x="35306" y="173863"/>
                  </a:lnTo>
                  <a:lnTo>
                    <a:pt x="3302" y="153162"/>
                  </a:lnTo>
                  <a:lnTo>
                    <a:pt x="79375" y="35941"/>
                  </a:lnTo>
                  <a:close/>
                </a:path>
              </a:pathLst>
            </a:custGeom>
            <a:solidFill>
              <a:srgbClr val="B51700"/>
            </a:solidFill>
          </p:spPr>
        </p:sp>
      </p:grpSp>
      <p:grpSp>
        <p:nvGrpSpPr>
          <p:cNvPr name="Group 8" id="8"/>
          <p:cNvGrpSpPr>
            <a:grpSpLocks noChangeAspect="true"/>
          </p:cNvGrpSpPr>
          <p:nvPr/>
        </p:nvGrpSpPr>
        <p:grpSpPr>
          <a:xfrm rot="0">
            <a:off x="4747231" y="1222610"/>
            <a:ext cx="1172194" cy="648376"/>
            <a:chOff x="0" y="0"/>
            <a:chExt cx="1172197" cy="648373"/>
          </a:xfrm>
        </p:grpSpPr>
        <p:sp>
          <p:nvSpPr>
            <p:cNvPr name="Freeform 9" id="9"/>
            <p:cNvSpPr/>
            <p:nvPr/>
          </p:nvSpPr>
          <p:spPr>
            <a:xfrm flipH="false" flipV="false" rot="0">
              <a:off x="132461" y="63500"/>
              <a:ext cx="976249" cy="496951"/>
            </a:xfrm>
            <a:custGeom>
              <a:avLst/>
              <a:gdLst/>
              <a:ahLst/>
              <a:cxnLst/>
              <a:rect r="r" b="b" t="t" l="l"/>
              <a:pathLst>
                <a:path h="496951" w="976249">
                  <a:moveTo>
                    <a:pt x="0" y="389763"/>
                  </a:moveTo>
                  <a:lnTo>
                    <a:pt x="10414" y="373761"/>
                  </a:lnTo>
                  <a:lnTo>
                    <a:pt x="10668" y="373380"/>
                  </a:lnTo>
                  <a:lnTo>
                    <a:pt x="10922" y="372999"/>
                  </a:lnTo>
                  <a:cubicBezTo>
                    <a:pt x="227584" y="73025"/>
                    <a:pt x="460248" y="0"/>
                    <a:pt x="701421" y="174244"/>
                  </a:cubicBezTo>
                  <a:cubicBezTo>
                    <a:pt x="792734" y="240157"/>
                    <a:pt x="884301" y="340995"/>
                    <a:pt x="976249" y="475488"/>
                  </a:cubicBezTo>
                  <a:lnTo>
                    <a:pt x="944753" y="496951"/>
                  </a:lnTo>
                  <a:cubicBezTo>
                    <a:pt x="854202" y="364617"/>
                    <a:pt x="765556" y="267589"/>
                    <a:pt x="679069" y="205105"/>
                  </a:cubicBezTo>
                  <a:cubicBezTo>
                    <a:pt x="461772" y="48133"/>
                    <a:pt x="251841" y="104648"/>
                    <a:pt x="41783" y="395351"/>
                  </a:cubicBezTo>
                  <a:lnTo>
                    <a:pt x="26289" y="384175"/>
                  </a:lnTo>
                  <a:lnTo>
                    <a:pt x="42291" y="394589"/>
                  </a:lnTo>
                  <a:lnTo>
                    <a:pt x="31877" y="410591"/>
                  </a:lnTo>
                  <a:close/>
                </a:path>
              </a:pathLst>
            </a:custGeom>
            <a:solidFill>
              <a:srgbClr val="B51700"/>
            </a:solidFill>
          </p:spPr>
        </p:sp>
        <p:sp>
          <p:nvSpPr>
            <p:cNvPr name="Freeform 10" id="10"/>
            <p:cNvSpPr/>
            <p:nvPr/>
          </p:nvSpPr>
          <p:spPr>
            <a:xfrm flipH="false" flipV="false" rot="0">
              <a:off x="63500" y="401320"/>
              <a:ext cx="174117" cy="183515"/>
            </a:xfrm>
            <a:custGeom>
              <a:avLst/>
              <a:gdLst/>
              <a:ahLst/>
              <a:cxnLst/>
              <a:rect r="r" b="b" t="t" l="l"/>
              <a:pathLst>
                <a:path h="183515" w="174117">
                  <a:moveTo>
                    <a:pt x="44069" y="1397"/>
                  </a:moveTo>
                  <a:lnTo>
                    <a:pt x="38354" y="164211"/>
                  </a:lnTo>
                  <a:lnTo>
                    <a:pt x="19304" y="163576"/>
                  </a:lnTo>
                  <a:lnTo>
                    <a:pt x="10922" y="146431"/>
                  </a:lnTo>
                  <a:lnTo>
                    <a:pt x="157353" y="74930"/>
                  </a:lnTo>
                  <a:lnTo>
                    <a:pt x="174117" y="109220"/>
                  </a:lnTo>
                  <a:lnTo>
                    <a:pt x="27686" y="180594"/>
                  </a:lnTo>
                  <a:cubicBezTo>
                    <a:pt x="21717" y="183515"/>
                    <a:pt x="14605" y="183134"/>
                    <a:pt x="8890" y="179451"/>
                  </a:cubicBezTo>
                  <a:cubicBezTo>
                    <a:pt x="3175" y="175768"/>
                    <a:pt x="0" y="169545"/>
                    <a:pt x="254" y="162814"/>
                  </a:cubicBezTo>
                  <a:lnTo>
                    <a:pt x="5969" y="0"/>
                  </a:lnTo>
                  <a:close/>
                  <a:moveTo>
                    <a:pt x="111252" y="56769"/>
                  </a:moveTo>
                  <a:lnTo>
                    <a:pt x="35306" y="173863"/>
                  </a:lnTo>
                  <a:lnTo>
                    <a:pt x="3302" y="153162"/>
                  </a:lnTo>
                  <a:lnTo>
                    <a:pt x="79375" y="35941"/>
                  </a:lnTo>
                  <a:close/>
                </a:path>
              </a:pathLst>
            </a:custGeom>
            <a:solidFill>
              <a:srgbClr val="B51700"/>
            </a:solidFill>
          </p:spPr>
        </p:sp>
      </p:grpSp>
      <p:grpSp>
        <p:nvGrpSpPr>
          <p:cNvPr name="Group 11" id="11"/>
          <p:cNvGrpSpPr>
            <a:grpSpLocks noChangeAspect="true"/>
          </p:cNvGrpSpPr>
          <p:nvPr/>
        </p:nvGrpSpPr>
        <p:grpSpPr>
          <a:xfrm rot="0">
            <a:off x="5979128" y="1222610"/>
            <a:ext cx="1172194" cy="648376"/>
            <a:chOff x="0" y="0"/>
            <a:chExt cx="1172197" cy="648373"/>
          </a:xfrm>
        </p:grpSpPr>
        <p:sp>
          <p:nvSpPr>
            <p:cNvPr name="Freeform 12" id="12"/>
            <p:cNvSpPr/>
            <p:nvPr/>
          </p:nvSpPr>
          <p:spPr>
            <a:xfrm flipH="false" flipV="false" rot="0">
              <a:off x="132461" y="63500"/>
              <a:ext cx="976249" cy="496951"/>
            </a:xfrm>
            <a:custGeom>
              <a:avLst/>
              <a:gdLst/>
              <a:ahLst/>
              <a:cxnLst/>
              <a:rect r="r" b="b" t="t" l="l"/>
              <a:pathLst>
                <a:path h="496951" w="976249">
                  <a:moveTo>
                    <a:pt x="0" y="389763"/>
                  </a:moveTo>
                  <a:lnTo>
                    <a:pt x="10414" y="373761"/>
                  </a:lnTo>
                  <a:lnTo>
                    <a:pt x="10668" y="373380"/>
                  </a:lnTo>
                  <a:lnTo>
                    <a:pt x="10922" y="372999"/>
                  </a:lnTo>
                  <a:cubicBezTo>
                    <a:pt x="227584" y="73025"/>
                    <a:pt x="460248" y="0"/>
                    <a:pt x="701421" y="174244"/>
                  </a:cubicBezTo>
                  <a:cubicBezTo>
                    <a:pt x="792734" y="240157"/>
                    <a:pt x="884301" y="340995"/>
                    <a:pt x="976249" y="475488"/>
                  </a:cubicBezTo>
                  <a:lnTo>
                    <a:pt x="944753" y="496951"/>
                  </a:lnTo>
                  <a:cubicBezTo>
                    <a:pt x="854202" y="364617"/>
                    <a:pt x="765556" y="267589"/>
                    <a:pt x="679069" y="205105"/>
                  </a:cubicBezTo>
                  <a:cubicBezTo>
                    <a:pt x="461772" y="48133"/>
                    <a:pt x="251841" y="104648"/>
                    <a:pt x="41783" y="395351"/>
                  </a:cubicBezTo>
                  <a:lnTo>
                    <a:pt x="26289" y="384175"/>
                  </a:lnTo>
                  <a:lnTo>
                    <a:pt x="42291" y="394589"/>
                  </a:lnTo>
                  <a:lnTo>
                    <a:pt x="31877" y="410591"/>
                  </a:lnTo>
                  <a:close/>
                </a:path>
              </a:pathLst>
            </a:custGeom>
            <a:solidFill>
              <a:srgbClr val="B51700"/>
            </a:solidFill>
          </p:spPr>
        </p:sp>
        <p:sp>
          <p:nvSpPr>
            <p:cNvPr name="Freeform 13" id="13"/>
            <p:cNvSpPr/>
            <p:nvPr/>
          </p:nvSpPr>
          <p:spPr>
            <a:xfrm flipH="false" flipV="false" rot="0">
              <a:off x="63500" y="401320"/>
              <a:ext cx="174117" cy="183515"/>
            </a:xfrm>
            <a:custGeom>
              <a:avLst/>
              <a:gdLst/>
              <a:ahLst/>
              <a:cxnLst/>
              <a:rect r="r" b="b" t="t" l="l"/>
              <a:pathLst>
                <a:path h="183515" w="174117">
                  <a:moveTo>
                    <a:pt x="44069" y="1397"/>
                  </a:moveTo>
                  <a:lnTo>
                    <a:pt x="38354" y="164211"/>
                  </a:lnTo>
                  <a:lnTo>
                    <a:pt x="19304" y="163576"/>
                  </a:lnTo>
                  <a:lnTo>
                    <a:pt x="10922" y="146431"/>
                  </a:lnTo>
                  <a:lnTo>
                    <a:pt x="157353" y="74930"/>
                  </a:lnTo>
                  <a:lnTo>
                    <a:pt x="174117" y="109220"/>
                  </a:lnTo>
                  <a:lnTo>
                    <a:pt x="27686" y="180594"/>
                  </a:lnTo>
                  <a:cubicBezTo>
                    <a:pt x="21717" y="183515"/>
                    <a:pt x="14605" y="183134"/>
                    <a:pt x="8890" y="179451"/>
                  </a:cubicBezTo>
                  <a:cubicBezTo>
                    <a:pt x="3175" y="175768"/>
                    <a:pt x="0" y="169545"/>
                    <a:pt x="254" y="162814"/>
                  </a:cubicBezTo>
                  <a:lnTo>
                    <a:pt x="5969" y="0"/>
                  </a:lnTo>
                  <a:close/>
                  <a:moveTo>
                    <a:pt x="111252" y="56769"/>
                  </a:moveTo>
                  <a:lnTo>
                    <a:pt x="35306" y="173863"/>
                  </a:lnTo>
                  <a:lnTo>
                    <a:pt x="3302" y="153162"/>
                  </a:lnTo>
                  <a:lnTo>
                    <a:pt x="79375" y="35941"/>
                  </a:lnTo>
                  <a:close/>
                </a:path>
              </a:pathLst>
            </a:custGeom>
            <a:solidFill>
              <a:srgbClr val="B51700"/>
            </a:solidFill>
          </p:spPr>
        </p:sp>
      </p:grpSp>
      <p:grpSp>
        <p:nvGrpSpPr>
          <p:cNvPr name="Group 14" id="14"/>
          <p:cNvGrpSpPr>
            <a:grpSpLocks noChangeAspect="true"/>
          </p:cNvGrpSpPr>
          <p:nvPr/>
        </p:nvGrpSpPr>
        <p:grpSpPr>
          <a:xfrm rot="0">
            <a:off x="7211025" y="1222610"/>
            <a:ext cx="1172194" cy="648376"/>
            <a:chOff x="0" y="0"/>
            <a:chExt cx="1172197" cy="648373"/>
          </a:xfrm>
        </p:grpSpPr>
        <p:sp>
          <p:nvSpPr>
            <p:cNvPr name="Freeform 15" id="15"/>
            <p:cNvSpPr/>
            <p:nvPr/>
          </p:nvSpPr>
          <p:spPr>
            <a:xfrm flipH="false" flipV="false" rot="0">
              <a:off x="132461" y="63500"/>
              <a:ext cx="976249" cy="496951"/>
            </a:xfrm>
            <a:custGeom>
              <a:avLst/>
              <a:gdLst/>
              <a:ahLst/>
              <a:cxnLst/>
              <a:rect r="r" b="b" t="t" l="l"/>
              <a:pathLst>
                <a:path h="496951" w="976249">
                  <a:moveTo>
                    <a:pt x="0" y="389763"/>
                  </a:moveTo>
                  <a:lnTo>
                    <a:pt x="10414" y="373761"/>
                  </a:lnTo>
                  <a:lnTo>
                    <a:pt x="10668" y="373380"/>
                  </a:lnTo>
                  <a:lnTo>
                    <a:pt x="10922" y="372999"/>
                  </a:lnTo>
                  <a:cubicBezTo>
                    <a:pt x="227584" y="73025"/>
                    <a:pt x="460248" y="0"/>
                    <a:pt x="701421" y="174244"/>
                  </a:cubicBezTo>
                  <a:cubicBezTo>
                    <a:pt x="792734" y="240157"/>
                    <a:pt x="884301" y="340995"/>
                    <a:pt x="976249" y="475488"/>
                  </a:cubicBezTo>
                  <a:lnTo>
                    <a:pt x="944753" y="496951"/>
                  </a:lnTo>
                  <a:cubicBezTo>
                    <a:pt x="854202" y="364617"/>
                    <a:pt x="765556" y="267589"/>
                    <a:pt x="679069" y="205105"/>
                  </a:cubicBezTo>
                  <a:cubicBezTo>
                    <a:pt x="461772" y="48133"/>
                    <a:pt x="251841" y="104648"/>
                    <a:pt x="41783" y="395351"/>
                  </a:cubicBezTo>
                  <a:lnTo>
                    <a:pt x="26289" y="384175"/>
                  </a:lnTo>
                  <a:lnTo>
                    <a:pt x="42291" y="394589"/>
                  </a:lnTo>
                  <a:lnTo>
                    <a:pt x="31877" y="410591"/>
                  </a:lnTo>
                  <a:close/>
                </a:path>
              </a:pathLst>
            </a:custGeom>
            <a:solidFill>
              <a:srgbClr val="B51700"/>
            </a:solidFill>
          </p:spPr>
        </p:sp>
        <p:sp>
          <p:nvSpPr>
            <p:cNvPr name="Freeform 16" id="16"/>
            <p:cNvSpPr/>
            <p:nvPr/>
          </p:nvSpPr>
          <p:spPr>
            <a:xfrm flipH="false" flipV="false" rot="0">
              <a:off x="63500" y="401320"/>
              <a:ext cx="174117" cy="183515"/>
            </a:xfrm>
            <a:custGeom>
              <a:avLst/>
              <a:gdLst/>
              <a:ahLst/>
              <a:cxnLst/>
              <a:rect r="r" b="b" t="t" l="l"/>
              <a:pathLst>
                <a:path h="183515" w="174117">
                  <a:moveTo>
                    <a:pt x="44069" y="1397"/>
                  </a:moveTo>
                  <a:lnTo>
                    <a:pt x="38354" y="164211"/>
                  </a:lnTo>
                  <a:lnTo>
                    <a:pt x="19304" y="163576"/>
                  </a:lnTo>
                  <a:lnTo>
                    <a:pt x="10922" y="146431"/>
                  </a:lnTo>
                  <a:lnTo>
                    <a:pt x="157353" y="74930"/>
                  </a:lnTo>
                  <a:lnTo>
                    <a:pt x="174117" y="109220"/>
                  </a:lnTo>
                  <a:lnTo>
                    <a:pt x="27686" y="180594"/>
                  </a:lnTo>
                  <a:cubicBezTo>
                    <a:pt x="21717" y="183515"/>
                    <a:pt x="14605" y="183134"/>
                    <a:pt x="8890" y="179451"/>
                  </a:cubicBezTo>
                  <a:cubicBezTo>
                    <a:pt x="3175" y="175768"/>
                    <a:pt x="0" y="169545"/>
                    <a:pt x="254" y="162814"/>
                  </a:cubicBezTo>
                  <a:lnTo>
                    <a:pt x="5969" y="0"/>
                  </a:lnTo>
                  <a:close/>
                  <a:moveTo>
                    <a:pt x="111252" y="56769"/>
                  </a:moveTo>
                  <a:lnTo>
                    <a:pt x="35306" y="173863"/>
                  </a:lnTo>
                  <a:lnTo>
                    <a:pt x="3302" y="153162"/>
                  </a:lnTo>
                  <a:lnTo>
                    <a:pt x="79375" y="35941"/>
                  </a:lnTo>
                  <a:close/>
                </a:path>
              </a:pathLst>
            </a:custGeom>
            <a:solidFill>
              <a:srgbClr val="B51700"/>
            </a:solidFill>
          </p:spPr>
        </p:sp>
      </p:grpSp>
      <p:sp>
        <p:nvSpPr>
          <p:cNvPr name="TextBox 17" id="17"/>
          <p:cNvSpPr txBox="true"/>
          <p:nvPr/>
        </p:nvSpPr>
        <p:spPr>
          <a:xfrm rot="0">
            <a:off x="1726311"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“a” [0]</a:t>
            </a:r>
          </a:p>
        </p:txBody>
      </p:sp>
      <p:sp>
        <p:nvSpPr>
          <p:cNvPr name="TextBox 18" id="18"/>
          <p:cNvSpPr txBox="true"/>
          <p:nvPr/>
        </p:nvSpPr>
        <p:spPr>
          <a:xfrm rot="0">
            <a:off x="1726311" y="5513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“a” [0]</a:t>
            </a:r>
          </a:p>
        </p:txBody>
      </p:sp>
      <p:sp>
        <p:nvSpPr>
          <p:cNvPr name="TextBox 19" id="19"/>
          <p:cNvSpPr txBox="true"/>
          <p:nvPr/>
        </p:nvSpPr>
        <p:spPr>
          <a:xfrm rot="0">
            <a:off x="2967257" y="2084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“b” [1]</a:t>
            </a:r>
          </a:p>
        </p:txBody>
      </p:sp>
      <p:sp>
        <p:nvSpPr>
          <p:cNvPr name="TextBox 20" id="20"/>
          <p:cNvSpPr txBox="true"/>
          <p:nvPr/>
        </p:nvSpPr>
        <p:spPr>
          <a:xfrm rot="0">
            <a:off x="2975477" y="5513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“c” [1]</a:t>
            </a:r>
          </a:p>
        </p:txBody>
      </p:sp>
      <p:sp>
        <p:nvSpPr>
          <p:cNvPr name="TextBox 21" id="21"/>
          <p:cNvSpPr txBox="true"/>
          <p:nvPr/>
        </p:nvSpPr>
        <p:spPr>
          <a:xfrm rot="0">
            <a:off x="4224642"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“c” [2]</a:t>
            </a:r>
          </a:p>
        </p:txBody>
      </p:sp>
      <p:sp>
        <p:nvSpPr>
          <p:cNvPr name="TextBox 22" id="22"/>
          <p:cNvSpPr txBox="true"/>
          <p:nvPr/>
        </p:nvSpPr>
        <p:spPr>
          <a:xfrm rot="0">
            <a:off x="4216422" y="5513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“d” [2]</a:t>
            </a:r>
          </a:p>
        </p:txBody>
      </p:sp>
      <p:sp>
        <p:nvSpPr>
          <p:cNvPr name="TextBox 23" id="23"/>
          <p:cNvSpPr txBox="true"/>
          <p:nvPr/>
        </p:nvSpPr>
        <p:spPr>
          <a:xfrm rot="0">
            <a:off x="5465588" y="2084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“d” [3]</a:t>
            </a:r>
          </a:p>
        </p:txBody>
      </p:sp>
      <p:sp>
        <p:nvSpPr>
          <p:cNvPr name="TextBox 24" id="24"/>
          <p:cNvSpPr txBox="true"/>
          <p:nvPr/>
        </p:nvSpPr>
        <p:spPr>
          <a:xfrm rot="0">
            <a:off x="5473817" y="5513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“e” [3]</a:t>
            </a:r>
          </a:p>
        </p:txBody>
      </p:sp>
      <p:sp>
        <p:nvSpPr>
          <p:cNvPr name="TextBox 25" id="25"/>
          <p:cNvSpPr txBox="true"/>
          <p:nvPr/>
        </p:nvSpPr>
        <p:spPr>
          <a:xfrm rot="0">
            <a:off x="6722983"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“e” [4]</a:t>
            </a:r>
          </a:p>
        </p:txBody>
      </p:sp>
      <p:sp>
        <p:nvSpPr>
          <p:cNvPr name="TextBox 26" id="26"/>
          <p:cNvSpPr txBox="true"/>
          <p:nvPr/>
        </p:nvSpPr>
        <p:spPr>
          <a:xfrm rot="0">
            <a:off x="6718764" y="5513708"/>
            <a:ext cx="688696"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“h” [4]</a:t>
            </a:r>
          </a:p>
        </p:txBody>
      </p:sp>
      <p:sp>
        <p:nvSpPr>
          <p:cNvPr name="TextBox 27" id="27"/>
          <p:cNvSpPr txBox="true"/>
          <p:nvPr/>
        </p:nvSpPr>
        <p:spPr>
          <a:xfrm rot="0">
            <a:off x="7967929" y="2084708"/>
            <a:ext cx="688696"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“h” [5]</a:t>
            </a:r>
          </a:p>
        </p:txBody>
      </p:sp>
      <p:sp>
        <p:nvSpPr>
          <p:cNvPr name="TextBox 28" id="28"/>
          <p:cNvSpPr txBox="true"/>
          <p:nvPr/>
        </p:nvSpPr>
        <p:spPr>
          <a:xfrm rot="0">
            <a:off x="8030766" y="6564630"/>
            <a:ext cx="554041"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800510" y="884368"/>
            <a:ext cx="153932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Deletion</a:t>
            </a:r>
          </a:p>
        </p:txBody>
      </p:sp>
      <p:sp>
        <p:nvSpPr>
          <p:cNvPr name="TextBox 31" id="31"/>
          <p:cNvSpPr txBox="true"/>
          <p:nvPr/>
        </p:nvSpPr>
        <p:spPr>
          <a:xfrm rot="0">
            <a:off x="2870197" y="1193921"/>
            <a:ext cx="647700" cy="894159"/>
          </a:xfrm>
          <a:prstGeom prst="rect">
            <a:avLst/>
          </a:prstGeom>
        </p:spPr>
        <p:txBody>
          <a:bodyPr anchor="t" rtlCol="false" tIns="0" lIns="0" bIns="0" rIns="0">
            <a:spAutoFit/>
          </a:bodyPr>
          <a:lstStyle/>
          <a:p>
            <a:pPr algn="l">
              <a:lnSpc>
                <a:spcPts val="6999"/>
              </a:lnSpc>
            </a:pPr>
            <a:r>
              <a:rPr lang="en-US" sz="4999">
                <a:solidFill>
                  <a:srgbClr val="000000"/>
                </a:solidFill>
                <a:latin typeface="Arimo"/>
                <a:ea typeface="Arimo"/>
                <a:cs typeface="Arimo"/>
                <a:sym typeface="Arimo"/>
              </a:rPr>
              <a:t>❌</a:t>
            </a:r>
          </a:p>
        </p:txBody>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2870197" y="1541459"/>
            <a:ext cx="635003" cy="635003"/>
          </a:xfrm>
          <a:custGeom>
            <a:avLst/>
            <a:gdLst/>
            <a:ahLst/>
            <a:cxnLst/>
            <a:rect r="r" b="b" t="t" l="l"/>
            <a:pathLst>
              <a:path h="635003" w="635003">
                <a:moveTo>
                  <a:pt x="0" y="0"/>
                </a:moveTo>
                <a:lnTo>
                  <a:pt x="635003" y="0"/>
                </a:lnTo>
                <a:lnTo>
                  <a:pt x="635003" y="635003"/>
                </a:lnTo>
                <a:lnTo>
                  <a:pt x="0" y="635003"/>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3515325" y="1230173"/>
            <a:ext cx="1172194" cy="648376"/>
            <a:chOff x="0" y="0"/>
            <a:chExt cx="1172197" cy="648373"/>
          </a:xfrm>
        </p:grpSpPr>
        <p:sp>
          <p:nvSpPr>
            <p:cNvPr name="Freeform 6" id="6"/>
            <p:cNvSpPr/>
            <p:nvPr/>
          </p:nvSpPr>
          <p:spPr>
            <a:xfrm flipH="false" flipV="false" rot="0">
              <a:off x="132461" y="63500"/>
              <a:ext cx="976249" cy="496951"/>
            </a:xfrm>
            <a:custGeom>
              <a:avLst/>
              <a:gdLst/>
              <a:ahLst/>
              <a:cxnLst/>
              <a:rect r="r" b="b" t="t" l="l"/>
              <a:pathLst>
                <a:path h="496951" w="976249">
                  <a:moveTo>
                    <a:pt x="0" y="389763"/>
                  </a:moveTo>
                  <a:lnTo>
                    <a:pt x="10414" y="373761"/>
                  </a:lnTo>
                  <a:lnTo>
                    <a:pt x="10668" y="373380"/>
                  </a:lnTo>
                  <a:lnTo>
                    <a:pt x="10922" y="372999"/>
                  </a:lnTo>
                  <a:cubicBezTo>
                    <a:pt x="227584" y="73025"/>
                    <a:pt x="460248" y="0"/>
                    <a:pt x="701421" y="174244"/>
                  </a:cubicBezTo>
                  <a:cubicBezTo>
                    <a:pt x="792734" y="240157"/>
                    <a:pt x="884301" y="340995"/>
                    <a:pt x="976249" y="475488"/>
                  </a:cubicBezTo>
                  <a:lnTo>
                    <a:pt x="944753" y="496951"/>
                  </a:lnTo>
                  <a:cubicBezTo>
                    <a:pt x="854202" y="364617"/>
                    <a:pt x="765556" y="267589"/>
                    <a:pt x="679069" y="205105"/>
                  </a:cubicBezTo>
                  <a:cubicBezTo>
                    <a:pt x="461772" y="48133"/>
                    <a:pt x="251841" y="104648"/>
                    <a:pt x="41783" y="395351"/>
                  </a:cubicBezTo>
                  <a:lnTo>
                    <a:pt x="26289" y="384175"/>
                  </a:lnTo>
                  <a:lnTo>
                    <a:pt x="42291" y="394589"/>
                  </a:lnTo>
                  <a:lnTo>
                    <a:pt x="31877" y="410591"/>
                  </a:lnTo>
                  <a:close/>
                </a:path>
              </a:pathLst>
            </a:custGeom>
            <a:solidFill>
              <a:srgbClr val="B51700"/>
            </a:solidFill>
          </p:spPr>
        </p:sp>
        <p:sp>
          <p:nvSpPr>
            <p:cNvPr name="Freeform 7" id="7"/>
            <p:cNvSpPr/>
            <p:nvPr/>
          </p:nvSpPr>
          <p:spPr>
            <a:xfrm flipH="false" flipV="false" rot="0">
              <a:off x="63500" y="401320"/>
              <a:ext cx="174117" cy="183515"/>
            </a:xfrm>
            <a:custGeom>
              <a:avLst/>
              <a:gdLst/>
              <a:ahLst/>
              <a:cxnLst/>
              <a:rect r="r" b="b" t="t" l="l"/>
              <a:pathLst>
                <a:path h="183515" w="174117">
                  <a:moveTo>
                    <a:pt x="44069" y="1397"/>
                  </a:moveTo>
                  <a:lnTo>
                    <a:pt x="38354" y="164211"/>
                  </a:lnTo>
                  <a:lnTo>
                    <a:pt x="19304" y="163576"/>
                  </a:lnTo>
                  <a:lnTo>
                    <a:pt x="10922" y="146431"/>
                  </a:lnTo>
                  <a:lnTo>
                    <a:pt x="157353" y="74930"/>
                  </a:lnTo>
                  <a:lnTo>
                    <a:pt x="174117" y="109220"/>
                  </a:lnTo>
                  <a:lnTo>
                    <a:pt x="27686" y="180594"/>
                  </a:lnTo>
                  <a:cubicBezTo>
                    <a:pt x="21717" y="183515"/>
                    <a:pt x="14605" y="183134"/>
                    <a:pt x="8890" y="179451"/>
                  </a:cubicBezTo>
                  <a:cubicBezTo>
                    <a:pt x="3175" y="175768"/>
                    <a:pt x="0" y="169545"/>
                    <a:pt x="254" y="162814"/>
                  </a:cubicBezTo>
                  <a:lnTo>
                    <a:pt x="5969" y="0"/>
                  </a:lnTo>
                  <a:close/>
                  <a:moveTo>
                    <a:pt x="111252" y="56769"/>
                  </a:moveTo>
                  <a:lnTo>
                    <a:pt x="35306" y="173863"/>
                  </a:lnTo>
                  <a:lnTo>
                    <a:pt x="3302" y="153162"/>
                  </a:lnTo>
                  <a:lnTo>
                    <a:pt x="79375" y="35941"/>
                  </a:lnTo>
                  <a:close/>
                </a:path>
              </a:pathLst>
            </a:custGeom>
            <a:solidFill>
              <a:srgbClr val="B51700"/>
            </a:solidFill>
          </p:spPr>
        </p:sp>
      </p:grpSp>
      <p:grpSp>
        <p:nvGrpSpPr>
          <p:cNvPr name="Group 8" id="8"/>
          <p:cNvGrpSpPr>
            <a:grpSpLocks noChangeAspect="true"/>
          </p:cNvGrpSpPr>
          <p:nvPr/>
        </p:nvGrpSpPr>
        <p:grpSpPr>
          <a:xfrm rot="0">
            <a:off x="4747231" y="1222610"/>
            <a:ext cx="1172194" cy="648376"/>
            <a:chOff x="0" y="0"/>
            <a:chExt cx="1172197" cy="648373"/>
          </a:xfrm>
        </p:grpSpPr>
        <p:sp>
          <p:nvSpPr>
            <p:cNvPr name="Freeform 9" id="9"/>
            <p:cNvSpPr/>
            <p:nvPr/>
          </p:nvSpPr>
          <p:spPr>
            <a:xfrm flipH="false" flipV="false" rot="0">
              <a:off x="132461" y="63500"/>
              <a:ext cx="976249" cy="496951"/>
            </a:xfrm>
            <a:custGeom>
              <a:avLst/>
              <a:gdLst/>
              <a:ahLst/>
              <a:cxnLst/>
              <a:rect r="r" b="b" t="t" l="l"/>
              <a:pathLst>
                <a:path h="496951" w="976249">
                  <a:moveTo>
                    <a:pt x="0" y="389763"/>
                  </a:moveTo>
                  <a:lnTo>
                    <a:pt x="10414" y="373761"/>
                  </a:lnTo>
                  <a:lnTo>
                    <a:pt x="10668" y="373380"/>
                  </a:lnTo>
                  <a:lnTo>
                    <a:pt x="10922" y="372999"/>
                  </a:lnTo>
                  <a:cubicBezTo>
                    <a:pt x="227584" y="73025"/>
                    <a:pt x="460248" y="0"/>
                    <a:pt x="701421" y="174244"/>
                  </a:cubicBezTo>
                  <a:cubicBezTo>
                    <a:pt x="792734" y="240157"/>
                    <a:pt x="884301" y="340995"/>
                    <a:pt x="976249" y="475488"/>
                  </a:cubicBezTo>
                  <a:lnTo>
                    <a:pt x="944753" y="496951"/>
                  </a:lnTo>
                  <a:cubicBezTo>
                    <a:pt x="854202" y="364617"/>
                    <a:pt x="765556" y="267589"/>
                    <a:pt x="679069" y="205105"/>
                  </a:cubicBezTo>
                  <a:cubicBezTo>
                    <a:pt x="461772" y="48133"/>
                    <a:pt x="251841" y="104648"/>
                    <a:pt x="41783" y="395351"/>
                  </a:cubicBezTo>
                  <a:lnTo>
                    <a:pt x="26289" y="384175"/>
                  </a:lnTo>
                  <a:lnTo>
                    <a:pt x="42291" y="394589"/>
                  </a:lnTo>
                  <a:lnTo>
                    <a:pt x="31877" y="410591"/>
                  </a:lnTo>
                  <a:close/>
                </a:path>
              </a:pathLst>
            </a:custGeom>
            <a:solidFill>
              <a:srgbClr val="B51700"/>
            </a:solidFill>
          </p:spPr>
        </p:sp>
        <p:sp>
          <p:nvSpPr>
            <p:cNvPr name="Freeform 10" id="10"/>
            <p:cNvSpPr/>
            <p:nvPr/>
          </p:nvSpPr>
          <p:spPr>
            <a:xfrm flipH="false" flipV="false" rot="0">
              <a:off x="63500" y="401320"/>
              <a:ext cx="174117" cy="183515"/>
            </a:xfrm>
            <a:custGeom>
              <a:avLst/>
              <a:gdLst/>
              <a:ahLst/>
              <a:cxnLst/>
              <a:rect r="r" b="b" t="t" l="l"/>
              <a:pathLst>
                <a:path h="183515" w="174117">
                  <a:moveTo>
                    <a:pt x="44069" y="1397"/>
                  </a:moveTo>
                  <a:lnTo>
                    <a:pt x="38354" y="164211"/>
                  </a:lnTo>
                  <a:lnTo>
                    <a:pt x="19304" y="163576"/>
                  </a:lnTo>
                  <a:lnTo>
                    <a:pt x="10922" y="146431"/>
                  </a:lnTo>
                  <a:lnTo>
                    <a:pt x="157353" y="74930"/>
                  </a:lnTo>
                  <a:lnTo>
                    <a:pt x="174117" y="109220"/>
                  </a:lnTo>
                  <a:lnTo>
                    <a:pt x="27686" y="180594"/>
                  </a:lnTo>
                  <a:cubicBezTo>
                    <a:pt x="21717" y="183515"/>
                    <a:pt x="14605" y="183134"/>
                    <a:pt x="8890" y="179451"/>
                  </a:cubicBezTo>
                  <a:cubicBezTo>
                    <a:pt x="3175" y="175768"/>
                    <a:pt x="0" y="169545"/>
                    <a:pt x="254" y="162814"/>
                  </a:cubicBezTo>
                  <a:lnTo>
                    <a:pt x="5969" y="0"/>
                  </a:lnTo>
                  <a:close/>
                  <a:moveTo>
                    <a:pt x="111252" y="56769"/>
                  </a:moveTo>
                  <a:lnTo>
                    <a:pt x="35306" y="173863"/>
                  </a:lnTo>
                  <a:lnTo>
                    <a:pt x="3302" y="153162"/>
                  </a:lnTo>
                  <a:lnTo>
                    <a:pt x="79375" y="35941"/>
                  </a:lnTo>
                  <a:close/>
                </a:path>
              </a:pathLst>
            </a:custGeom>
            <a:solidFill>
              <a:srgbClr val="B51700"/>
            </a:solidFill>
          </p:spPr>
        </p:sp>
      </p:grpSp>
      <p:grpSp>
        <p:nvGrpSpPr>
          <p:cNvPr name="Group 11" id="11"/>
          <p:cNvGrpSpPr>
            <a:grpSpLocks noChangeAspect="true"/>
          </p:cNvGrpSpPr>
          <p:nvPr/>
        </p:nvGrpSpPr>
        <p:grpSpPr>
          <a:xfrm rot="0">
            <a:off x="5979128" y="1222610"/>
            <a:ext cx="1172194" cy="648376"/>
            <a:chOff x="0" y="0"/>
            <a:chExt cx="1172197" cy="648373"/>
          </a:xfrm>
        </p:grpSpPr>
        <p:sp>
          <p:nvSpPr>
            <p:cNvPr name="Freeform 12" id="12"/>
            <p:cNvSpPr/>
            <p:nvPr/>
          </p:nvSpPr>
          <p:spPr>
            <a:xfrm flipH="false" flipV="false" rot="0">
              <a:off x="132461" y="63500"/>
              <a:ext cx="976249" cy="496951"/>
            </a:xfrm>
            <a:custGeom>
              <a:avLst/>
              <a:gdLst/>
              <a:ahLst/>
              <a:cxnLst/>
              <a:rect r="r" b="b" t="t" l="l"/>
              <a:pathLst>
                <a:path h="496951" w="976249">
                  <a:moveTo>
                    <a:pt x="0" y="389763"/>
                  </a:moveTo>
                  <a:lnTo>
                    <a:pt x="10414" y="373761"/>
                  </a:lnTo>
                  <a:lnTo>
                    <a:pt x="10668" y="373380"/>
                  </a:lnTo>
                  <a:lnTo>
                    <a:pt x="10922" y="372999"/>
                  </a:lnTo>
                  <a:cubicBezTo>
                    <a:pt x="227584" y="73025"/>
                    <a:pt x="460248" y="0"/>
                    <a:pt x="701421" y="174244"/>
                  </a:cubicBezTo>
                  <a:cubicBezTo>
                    <a:pt x="792734" y="240157"/>
                    <a:pt x="884301" y="340995"/>
                    <a:pt x="976249" y="475488"/>
                  </a:cubicBezTo>
                  <a:lnTo>
                    <a:pt x="944753" y="496951"/>
                  </a:lnTo>
                  <a:cubicBezTo>
                    <a:pt x="854202" y="364617"/>
                    <a:pt x="765556" y="267589"/>
                    <a:pt x="679069" y="205105"/>
                  </a:cubicBezTo>
                  <a:cubicBezTo>
                    <a:pt x="461772" y="48133"/>
                    <a:pt x="251841" y="104648"/>
                    <a:pt x="41783" y="395351"/>
                  </a:cubicBezTo>
                  <a:lnTo>
                    <a:pt x="26289" y="384175"/>
                  </a:lnTo>
                  <a:lnTo>
                    <a:pt x="42291" y="394589"/>
                  </a:lnTo>
                  <a:lnTo>
                    <a:pt x="31877" y="410591"/>
                  </a:lnTo>
                  <a:close/>
                </a:path>
              </a:pathLst>
            </a:custGeom>
            <a:solidFill>
              <a:srgbClr val="B51700"/>
            </a:solidFill>
          </p:spPr>
        </p:sp>
        <p:sp>
          <p:nvSpPr>
            <p:cNvPr name="Freeform 13" id="13"/>
            <p:cNvSpPr/>
            <p:nvPr/>
          </p:nvSpPr>
          <p:spPr>
            <a:xfrm flipH="false" flipV="false" rot="0">
              <a:off x="63500" y="401320"/>
              <a:ext cx="174117" cy="183515"/>
            </a:xfrm>
            <a:custGeom>
              <a:avLst/>
              <a:gdLst/>
              <a:ahLst/>
              <a:cxnLst/>
              <a:rect r="r" b="b" t="t" l="l"/>
              <a:pathLst>
                <a:path h="183515" w="174117">
                  <a:moveTo>
                    <a:pt x="44069" y="1397"/>
                  </a:moveTo>
                  <a:lnTo>
                    <a:pt x="38354" y="164211"/>
                  </a:lnTo>
                  <a:lnTo>
                    <a:pt x="19304" y="163576"/>
                  </a:lnTo>
                  <a:lnTo>
                    <a:pt x="10922" y="146431"/>
                  </a:lnTo>
                  <a:lnTo>
                    <a:pt x="157353" y="74930"/>
                  </a:lnTo>
                  <a:lnTo>
                    <a:pt x="174117" y="109220"/>
                  </a:lnTo>
                  <a:lnTo>
                    <a:pt x="27686" y="180594"/>
                  </a:lnTo>
                  <a:cubicBezTo>
                    <a:pt x="21717" y="183515"/>
                    <a:pt x="14605" y="183134"/>
                    <a:pt x="8890" y="179451"/>
                  </a:cubicBezTo>
                  <a:cubicBezTo>
                    <a:pt x="3175" y="175768"/>
                    <a:pt x="0" y="169545"/>
                    <a:pt x="254" y="162814"/>
                  </a:cubicBezTo>
                  <a:lnTo>
                    <a:pt x="5969" y="0"/>
                  </a:lnTo>
                  <a:close/>
                  <a:moveTo>
                    <a:pt x="111252" y="56769"/>
                  </a:moveTo>
                  <a:lnTo>
                    <a:pt x="35306" y="173863"/>
                  </a:lnTo>
                  <a:lnTo>
                    <a:pt x="3302" y="153162"/>
                  </a:lnTo>
                  <a:lnTo>
                    <a:pt x="79375" y="35941"/>
                  </a:lnTo>
                  <a:close/>
                </a:path>
              </a:pathLst>
            </a:custGeom>
            <a:solidFill>
              <a:srgbClr val="B51700"/>
            </a:solidFill>
          </p:spPr>
        </p:sp>
      </p:grpSp>
      <p:grpSp>
        <p:nvGrpSpPr>
          <p:cNvPr name="Group 14" id="14"/>
          <p:cNvGrpSpPr>
            <a:grpSpLocks noChangeAspect="true"/>
          </p:cNvGrpSpPr>
          <p:nvPr/>
        </p:nvGrpSpPr>
        <p:grpSpPr>
          <a:xfrm rot="0">
            <a:off x="7211025" y="1222610"/>
            <a:ext cx="1172194" cy="648376"/>
            <a:chOff x="0" y="0"/>
            <a:chExt cx="1172197" cy="648373"/>
          </a:xfrm>
        </p:grpSpPr>
        <p:sp>
          <p:nvSpPr>
            <p:cNvPr name="Freeform 15" id="15"/>
            <p:cNvSpPr/>
            <p:nvPr/>
          </p:nvSpPr>
          <p:spPr>
            <a:xfrm flipH="false" flipV="false" rot="0">
              <a:off x="132461" y="63500"/>
              <a:ext cx="976249" cy="496951"/>
            </a:xfrm>
            <a:custGeom>
              <a:avLst/>
              <a:gdLst/>
              <a:ahLst/>
              <a:cxnLst/>
              <a:rect r="r" b="b" t="t" l="l"/>
              <a:pathLst>
                <a:path h="496951" w="976249">
                  <a:moveTo>
                    <a:pt x="0" y="389763"/>
                  </a:moveTo>
                  <a:lnTo>
                    <a:pt x="10414" y="373761"/>
                  </a:lnTo>
                  <a:lnTo>
                    <a:pt x="10668" y="373380"/>
                  </a:lnTo>
                  <a:lnTo>
                    <a:pt x="10922" y="372999"/>
                  </a:lnTo>
                  <a:cubicBezTo>
                    <a:pt x="227584" y="73025"/>
                    <a:pt x="460248" y="0"/>
                    <a:pt x="701421" y="174244"/>
                  </a:cubicBezTo>
                  <a:cubicBezTo>
                    <a:pt x="792734" y="240157"/>
                    <a:pt x="884301" y="340995"/>
                    <a:pt x="976249" y="475488"/>
                  </a:cubicBezTo>
                  <a:lnTo>
                    <a:pt x="944753" y="496951"/>
                  </a:lnTo>
                  <a:cubicBezTo>
                    <a:pt x="854202" y="364617"/>
                    <a:pt x="765556" y="267589"/>
                    <a:pt x="679069" y="205105"/>
                  </a:cubicBezTo>
                  <a:cubicBezTo>
                    <a:pt x="461772" y="48133"/>
                    <a:pt x="251841" y="104648"/>
                    <a:pt x="41783" y="395351"/>
                  </a:cubicBezTo>
                  <a:lnTo>
                    <a:pt x="26289" y="384175"/>
                  </a:lnTo>
                  <a:lnTo>
                    <a:pt x="42291" y="394589"/>
                  </a:lnTo>
                  <a:lnTo>
                    <a:pt x="31877" y="410591"/>
                  </a:lnTo>
                  <a:close/>
                </a:path>
              </a:pathLst>
            </a:custGeom>
            <a:solidFill>
              <a:srgbClr val="B51700"/>
            </a:solidFill>
          </p:spPr>
        </p:sp>
        <p:sp>
          <p:nvSpPr>
            <p:cNvPr name="Freeform 16" id="16"/>
            <p:cNvSpPr/>
            <p:nvPr/>
          </p:nvSpPr>
          <p:spPr>
            <a:xfrm flipH="false" flipV="false" rot="0">
              <a:off x="63500" y="401320"/>
              <a:ext cx="174117" cy="183515"/>
            </a:xfrm>
            <a:custGeom>
              <a:avLst/>
              <a:gdLst/>
              <a:ahLst/>
              <a:cxnLst/>
              <a:rect r="r" b="b" t="t" l="l"/>
              <a:pathLst>
                <a:path h="183515" w="174117">
                  <a:moveTo>
                    <a:pt x="44069" y="1397"/>
                  </a:moveTo>
                  <a:lnTo>
                    <a:pt x="38354" y="164211"/>
                  </a:lnTo>
                  <a:lnTo>
                    <a:pt x="19304" y="163576"/>
                  </a:lnTo>
                  <a:lnTo>
                    <a:pt x="10922" y="146431"/>
                  </a:lnTo>
                  <a:lnTo>
                    <a:pt x="157353" y="74930"/>
                  </a:lnTo>
                  <a:lnTo>
                    <a:pt x="174117" y="109220"/>
                  </a:lnTo>
                  <a:lnTo>
                    <a:pt x="27686" y="180594"/>
                  </a:lnTo>
                  <a:cubicBezTo>
                    <a:pt x="21717" y="183515"/>
                    <a:pt x="14605" y="183134"/>
                    <a:pt x="8890" y="179451"/>
                  </a:cubicBezTo>
                  <a:cubicBezTo>
                    <a:pt x="3175" y="175768"/>
                    <a:pt x="0" y="169545"/>
                    <a:pt x="254" y="162814"/>
                  </a:cubicBezTo>
                  <a:lnTo>
                    <a:pt x="5969" y="0"/>
                  </a:lnTo>
                  <a:close/>
                  <a:moveTo>
                    <a:pt x="111252" y="56769"/>
                  </a:moveTo>
                  <a:lnTo>
                    <a:pt x="35306" y="173863"/>
                  </a:lnTo>
                  <a:lnTo>
                    <a:pt x="3302" y="153162"/>
                  </a:lnTo>
                  <a:lnTo>
                    <a:pt x="79375" y="35941"/>
                  </a:lnTo>
                  <a:close/>
                </a:path>
              </a:pathLst>
            </a:custGeom>
            <a:solidFill>
              <a:srgbClr val="B51700"/>
            </a:solidFill>
          </p:spPr>
        </p:sp>
      </p:grpSp>
      <p:sp>
        <p:nvSpPr>
          <p:cNvPr name="TextBox 17" id="17"/>
          <p:cNvSpPr txBox="true"/>
          <p:nvPr/>
        </p:nvSpPr>
        <p:spPr>
          <a:xfrm rot="0">
            <a:off x="1726311"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“a” [0]</a:t>
            </a:r>
          </a:p>
        </p:txBody>
      </p:sp>
      <p:sp>
        <p:nvSpPr>
          <p:cNvPr name="TextBox 18" id="18"/>
          <p:cNvSpPr txBox="true"/>
          <p:nvPr/>
        </p:nvSpPr>
        <p:spPr>
          <a:xfrm rot="0">
            <a:off x="2967257" y="2084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“b” [1]</a:t>
            </a:r>
          </a:p>
        </p:txBody>
      </p:sp>
      <p:sp>
        <p:nvSpPr>
          <p:cNvPr name="TextBox 19" id="19"/>
          <p:cNvSpPr txBox="true"/>
          <p:nvPr/>
        </p:nvSpPr>
        <p:spPr>
          <a:xfrm rot="0">
            <a:off x="4224642"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“c” [2]</a:t>
            </a:r>
          </a:p>
        </p:txBody>
      </p:sp>
      <p:sp>
        <p:nvSpPr>
          <p:cNvPr name="TextBox 20" id="20"/>
          <p:cNvSpPr txBox="true"/>
          <p:nvPr/>
        </p:nvSpPr>
        <p:spPr>
          <a:xfrm rot="0">
            <a:off x="5465588" y="2084708"/>
            <a:ext cx="696859"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“d” [3]</a:t>
            </a:r>
          </a:p>
        </p:txBody>
      </p:sp>
      <p:sp>
        <p:nvSpPr>
          <p:cNvPr name="TextBox 21" id="21"/>
          <p:cNvSpPr txBox="true"/>
          <p:nvPr/>
        </p:nvSpPr>
        <p:spPr>
          <a:xfrm rot="0">
            <a:off x="6722983" y="2084708"/>
            <a:ext cx="680085"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“e” [4]</a:t>
            </a:r>
          </a:p>
        </p:txBody>
      </p:sp>
      <p:sp>
        <p:nvSpPr>
          <p:cNvPr name="TextBox 22" id="22"/>
          <p:cNvSpPr txBox="true"/>
          <p:nvPr/>
        </p:nvSpPr>
        <p:spPr>
          <a:xfrm rot="0">
            <a:off x="7967929" y="2084708"/>
            <a:ext cx="688696" cy="1659636"/>
          </a:xfrm>
          <a:prstGeom prst="rect">
            <a:avLst/>
          </a:prstGeom>
        </p:spPr>
        <p:txBody>
          <a:bodyPr anchor="t" rtlCol="false" tIns="0" lIns="0" bIns="0" rIns="0">
            <a:spAutoFit/>
          </a:bodyPr>
          <a:lstStyle/>
          <a:p>
            <a:pPr algn="ctr">
              <a:lnSpc>
                <a:spcPts val="6849"/>
              </a:lnSpc>
            </a:pPr>
            <a:r>
              <a:rPr lang="en-US" b="true" sz="3500" spc="-10">
                <a:solidFill>
                  <a:srgbClr val="000000"/>
                </a:solidFill>
                <a:latin typeface="IBM Plex Sans Bold"/>
                <a:ea typeface="IBM Plex Sans Bold"/>
                <a:cs typeface="IBM Plex Sans Bold"/>
                <a:sym typeface="IBM Plex Sans Bold"/>
              </a:rPr>
              <a:t>“h” [5]</a:t>
            </a:r>
          </a:p>
        </p:txBody>
      </p:sp>
      <p:sp>
        <p:nvSpPr>
          <p:cNvPr name="TextBox 23" id="2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4" id="24"/>
          <p:cNvSpPr txBox="true"/>
          <p:nvPr/>
        </p:nvSpPr>
        <p:spPr>
          <a:xfrm rot="0">
            <a:off x="800510" y="884368"/>
            <a:ext cx="153932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Deletion</a:t>
            </a:r>
          </a:p>
        </p:txBody>
      </p:sp>
      <p:sp>
        <p:nvSpPr>
          <p:cNvPr name="TextBox 25" id="25"/>
          <p:cNvSpPr txBox="true"/>
          <p:nvPr/>
        </p:nvSpPr>
        <p:spPr>
          <a:xfrm rot="0">
            <a:off x="2870197" y="1193921"/>
            <a:ext cx="647700" cy="894159"/>
          </a:xfrm>
          <a:prstGeom prst="rect">
            <a:avLst/>
          </a:prstGeom>
        </p:spPr>
        <p:txBody>
          <a:bodyPr anchor="t" rtlCol="false" tIns="0" lIns="0" bIns="0" rIns="0">
            <a:spAutoFit/>
          </a:bodyPr>
          <a:lstStyle/>
          <a:p>
            <a:pPr algn="l">
              <a:lnSpc>
                <a:spcPts val="6999"/>
              </a:lnSpc>
            </a:pPr>
            <a:r>
              <a:rPr lang="en-US" sz="4999">
                <a:solidFill>
                  <a:srgbClr val="000000"/>
                </a:solidFill>
                <a:latin typeface="Arimo"/>
                <a:ea typeface="Arimo"/>
                <a:cs typeface="Arimo"/>
                <a:sym typeface="Arimo"/>
              </a:rPr>
              <a:t>❌</a:t>
            </a:r>
          </a:p>
        </p:txBody>
      </p:sp>
      <p:sp>
        <p:nvSpPr>
          <p:cNvPr name="TextBox 26" id="26"/>
          <p:cNvSpPr txBox="true"/>
          <p:nvPr/>
        </p:nvSpPr>
        <p:spPr>
          <a:xfrm rot="0">
            <a:off x="1485614" y="4400093"/>
            <a:ext cx="2757707" cy="425444"/>
          </a:xfrm>
          <a:prstGeom prst="rect">
            <a:avLst/>
          </a:prstGeom>
        </p:spPr>
        <p:txBody>
          <a:bodyPr anchor="t" rtlCol="false" tIns="0" lIns="0" bIns="0" rIns="0">
            <a:spAutoFit/>
          </a:bodyPr>
          <a:lstStyle/>
          <a:p>
            <a:pPr algn="l">
              <a:lnSpc>
                <a:spcPts val="3761"/>
              </a:lnSpc>
            </a:pPr>
            <a:r>
              <a:rPr lang="en-US" b="true" sz="1800" spc="-12">
                <a:solidFill>
                  <a:srgbClr val="000000"/>
                </a:solidFill>
                <a:latin typeface="Montserrat 2 Bold"/>
                <a:ea typeface="Montserrat 2 Bold"/>
                <a:cs typeface="Montserrat 2 Bold"/>
                <a:sym typeface="Montserrat 2 Bold"/>
              </a:rPr>
              <a:t>Time Complexity : O(n)</a:t>
            </a:r>
          </a:p>
        </p:txBody>
      </p:sp>
      <p:sp>
        <p:nvSpPr>
          <p:cNvPr name="TextBox 27" id="27"/>
          <p:cNvSpPr txBox="true"/>
          <p:nvPr/>
        </p:nvSpPr>
        <p:spPr>
          <a:xfrm rot="0">
            <a:off x="1516961" y="4877857"/>
            <a:ext cx="2844489" cy="425444"/>
          </a:xfrm>
          <a:prstGeom prst="rect">
            <a:avLst/>
          </a:prstGeom>
        </p:spPr>
        <p:txBody>
          <a:bodyPr anchor="t" rtlCol="false" tIns="0" lIns="0" bIns="0" rIns="0">
            <a:spAutoFit/>
          </a:bodyPr>
          <a:lstStyle/>
          <a:p>
            <a:pPr algn="l">
              <a:lnSpc>
                <a:spcPts val="3761"/>
              </a:lnSpc>
            </a:pPr>
            <a:r>
              <a:rPr lang="en-US" b="true" sz="1800" spc="-12">
                <a:solidFill>
                  <a:srgbClr val="000000"/>
                </a:solidFill>
                <a:latin typeface="Montserrat 2 Bold"/>
                <a:ea typeface="Montserrat 2 Bold"/>
                <a:cs typeface="Montserrat 2 Bold"/>
                <a:sym typeface="Montserrat 2 Bold"/>
              </a:rPr>
              <a:t>Space Complexity : O(1)</a:t>
            </a: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9150" y="1657350"/>
            <a:ext cx="5239493" cy="2223468"/>
            <a:chOff x="0" y="0"/>
            <a:chExt cx="5239499" cy="2223465"/>
          </a:xfrm>
        </p:grpSpPr>
        <p:sp>
          <p:nvSpPr>
            <p:cNvPr name="Freeform 7" id="7"/>
            <p:cNvSpPr/>
            <p:nvPr/>
          </p:nvSpPr>
          <p:spPr>
            <a:xfrm flipH="false" flipV="false" rot="0">
              <a:off x="69850" y="69850"/>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8" id="8"/>
            <p:cNvSpPr/>
            <p:nvPr/>
          </p:nvSpPr>
          <p:spPr>
            <a:xfrm flipH="false" flipV="false" rot="0">
              <a:off x="1344803" y="69850"/>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9" id="9"/>
            <p:cNvSpPr/>
            <p:nvPr/>
          </p:nvSpPr>
          <p:spPr>
            <a:xfrm flipH="false" flipV="false" rot="0">
              <a:off x="2619756" y="69850"/>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0" id="10"/>
            <p:cNvSpPr/>
            <p:nvPr/>
          </p:nvSpPr>
          <p:spPr>
            <a:xfrm flipH="false" flipV="false" rot="0">
              <a:off x="3894709" y="69850"/>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1" id="11"/>
            <p:cNvSpPr/>
            <p:nvPr/>
          </p:nvSpPr>
          <p:spPr>
            <a:xfrm flipH="false" flipV="false" rot="0">
              <a:off x="69850" y="590804"/>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2" id="12"/>
            <p:cNvSpPr/>
            <p:nvPr/>
          </p:nvSpPr>
          <p:spPr>
            <a:xfrm flipH="false" flipV="false" rot="0">
              <a:off x="1344803" y="590804"/>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3" id="13"/>
            <p:cNvSpPr/>
            <p:nvPr/>
          </p:nvSpPr>
          <p:spPr>
            <a:xfrm flipH="false" flipV="false" rot="0">
              <a:off x="2619756" y="590804"/>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4" id="14"/>
            <p:cNvSpPr/>
            <p:nvPr/>
          </p:nvSpPr>
          <p:spPr>
            <a:xfrm flipH="false" flipV="false" rot="0">
              <a:off x="3894709" y="590804"/>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5" id="15"/>
            <p:cNvSpPr/>
            <p:nvPr/>
          </p:nvSpPr>
          <p:spPr>
            <a:xfrm flipH="false" flipV="false" rot="0">
              <a:off x="69850" y="1111758"/>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6" id="16"/>
            <p:cNvSpPr/>
            <p:nvPr/>
          </p:nvSpPr>
          <p:spPr>
            <a:xfrm flipH="false" flipV="false" rot="0">
              <a:off x="1344803" y="1111758"/>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7" id="17"/>
            <p:cNvSpPr/>
            <p:nvPr/>
          </p:nvSpPr>
          <p:spPr>
            <a:xfrm flipH="false" flipV="false" rot="0">
              <a:off x="2619756" y="1111758"/>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8" id="18"/>
            <p:cNvSpPr/>
            <p:nvPr/>
          </p:nvSpPr>
          <p:spPr>
            <a:xfrm flipH="false" flipV="false" rot="0">
              <a:off x="3894709" y="1111758"/>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19" id="19"/>
            <p:cNvSpPr/>
            <p:nvPr/>
          </p:nvSpPr>
          <p:spPr>
            <a:xfrm flipH="false" flipV="false" rot="0">
              <a:off x="69850" y="1632712"/>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20" id="20"/>
            <p:cNvSpPr/>
            <p:nvPr/>
          </p:nvSpPr>
          <p:spPr>
            <a:xfrm flipH="false" flipV="false" rot="0">
              <a:off x="1344803" y="1632712"/>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21" id="21"/>
            <p:cNvSpPr/>
            <p:nvPr/>
          </p:nvSpPr>
          <p:spPr>
            <a:xfrm flipH="false" flipV="false" rot="0">
              <a:off x="2619756" y="1632712"/>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22" id="22"/>
            <p:cNvSpPr/>
            <p:nvPr/>
          </p:nvSpPr>
          <p:spPr>
            <a:xfrm flipH="false" flipV="false" rot="0">
              <a:off x="3894709" y="1632712"/>
              <a:ext cx="1274953" cy="520954"/>
            </a:xfrm>
            <a:custGeom>
              <a:avLst/>
              <a:gdLst/>
              <a:ahLst/>
              <a:cxnLst/>
              <a:rect r="r" b="b" t="t" l="l"/>
              <a:pathLst>
                <a:path h="520954" w="1274953">
                  <a:moveTo>
                    <a:pt x="0" y="0"/>
                  </a:moveTo>
                  <a:lnTo>
                    <a:pt x="1274953" y="0"/>
                  </a:lnTo>
                  <a:lnTo>
                    <a:pt x="1274953" y="520954"/>
                  </a:lnTo>
                  <a:lnTo>
                    <a:pt x="0" y="520954"/>
                  </a:lnTo>
                  <a:close/>
                </a:path>
              </a:pathLst>
            </a:custGeom>
            <a:solidFill>
              <a:srgbClr val="FFFFFF"/>
            </a:solidFill>
          </p:spPr>
        </p:sp>
        <p:sp>
          <p:nvSpPr>
            <p:cNvPr name="Freeform 23" id="23"/>
            <p:cNvSpPr/>
            <p:nvPr/>
          </p:nvSpPr>
          <p:spPr>
            <a:xfrm flipH="false" flipV="false" rot="0">
              <a:off x="1338453" y="63500"/>
              <a:ext cx="12700" cy="2096516"/>
            </a:xfrm>
            <a:custGeom>
              <a:avLst/>
              <a:gdLst/>
              <a:ahLst/>
              <a:cxnLst/>
              <a:rect r="r" b="b" t="t" l="l"/>
              <a:pathLst>
                <a:path h="2096516" w="12700">
                  <a:moveTo>
                    <a:pt x="12700" y="0"/>
                  </a:moveTo>
                  <a:lnTo>
                    <a:pt x="12700" y="2096516"/>
                  </a:lnTo>
                  <a:lnTo>
                    <a:pt x="0" y="2096516"/>
                  </a:lnTo>
                  <a:lnTo>
                    <a:pt x="0" y="0"/>
                  </a:lnTo>
                  <a:close/>
                </a:path>
              </a:pathLst>
            </a:custGeom>
            <a:solidFill>
              <a:srgbClr val="000000"/>
            </a:solidFill>
          </p:spPr>
        </p:sp>
        <p:sp>
          <p:nvSpPr>
            <p:cNvPr name="Freeform 24" id="24"/>
            <p:cNvSpPr/>
            <p:nvPr/>
          </p:nvSpPr>
          <p:spPr>
            <a:xfrm flipH="false" flipV="false" rot="0">
              <a:off x="2613406" y="63500"/>
              <a:ext cx="12700" cy="2096516"/>
            </a:xfrm>
            <a:custGeom>
              <a:avLst/>
              <a:gdLst/>
              <a:ahLst/>
              <a:cxnLst/>
              <a:rect r="r" b="b" t="t" l="l"/>
              <a:pathLst>
                <a:path h="2096516" w="12700">
                  <a:moveTo>
                    <a:pt x="12700" y="0"/>
                  </a:moveTo>
                  <a:lnTo>
                    <a:pt x="12700" y="2096516"/>
                  </a:lnTo>
                  <a:lnTo>
                    <a:pt x="0" y="2096516"/>
                  </a:lnTo>
                  <a:lnTo>
                    <a:pt x="0" y="0"/>
                  </a:lnTo>
                  <a:close/>
                </a:path>
              </a:pathLst>
            </a:custGeom>
            <a:solidFill>
              <a:srgbClr val="000000"/>
            </a:solidFill>
          </p:spPr>
        </p:sp>
        <p:sp>
          <p:nvSpPr>
            <p:cNvPr name="Freeform 25" id="25"/>
            <p:cNvSpPr/>
            <p:nvPr/>
          </p:nvSpPr>
          <p:spPr>
            <a:xfrm flipH="false" flipV="false" rot="0">
              <a:off x="3888359" y="63500"/>
              <a:ext cx="12700" cy="2096516"/>
            </a:xfrm>
            <a:custGeom>
              <a:avLst/>
              <a:gdLst/>
              <a:ahLst/>
              <a:cxnLst/>
              <a:rect r="r" b="b" t="t" l="l"/>
              <a:pathLst>
                <a:path h="2096516" w="12700">
                  <a:moveTo>
                    <a:pt x="12700" y="0"/>
                  </a:moveTo>
                  <a:lnTo>
                    <a:pt x="12700" y="2096516"/>
                  </a:lnTo>
                  <a:lnTo>
                    <a:pt x="0" y="2096516"/>
                  </a:lnTo>
                  <a:lnTo>
                    <a:pt x="0" y="0"/>
                  </a:lnTo>
                  <a:close/>
                </a:path>
              </a:pathLst>
            </a:custGeom>
            <a:solidFill>
              <a:srgbClr val="000000"/>
            </a:solidFill>
          </p:spPr>
        </p:sp>
        <p:sp>
          <p:nvSpPr>
            <p:cNvPr name="Freeform 26" id="26"/>
            <p:cNvSpPr/>
            <p:nvPr/>
          </p:nvSpPr>
          <p:spPr>
            <a:xfrm flipH="false" flipV="false" rot="0">
              <a:off x="63500" y="584454"/>
              <a:ext cx="5112512" cy="12700"/>
            </a:xfrm>
            <a:custGeom>
              <a:avLst/>
              <a:gdLst/>
              <a:ahLst/>
              <a:cxnLst/>
              <a:rect r="r" b="b" t="t" l="l"/>
              <a:pathLst>
                <a:path h="12700" w="5112512">
                  <a:moveTo>
                    <a:pt x="0" y="0"/>
                  </a:moveTo>
                  <a:lnTo>
                    <a:pt x="5112512" y="0"/>
                  </a:lnTo>
                  <a:lnTo>
                    <a:pt x="5112512" y="12700"/>
                  </a:lnTo>
                  <a:lnTo>
                    <a:pt x="0" y="12700"/>
                  </a:lnTo>
                  <a:close/>
                </a:path>
              </a:pathLst>
            </a:custGeom>
            <a:solidFill>
              <a:srgbClr val="000000"/>
            </a:solidFill>
          </p:spPr>
        </p:sp>
        <p:sp>
          <p:nvSpPr>
            <p:cNvPr name="Freeform 27" id="27"/>
            <p:cNvSpPr/>
            <p:nvPr/>
          </p:nvSpPr>
          <p:spPr>
            <a:xfrm flipH="false" flipV="false" rot="0">
              <a:off x="63500" y="1105408"/>
              <a:ext cx="5112512" cy="12700"/>
            </a:xfrm>
            <a:custGeom>
              <a:avLst/>
              <a:gdLst/>
              <a:ahLst/>
              <a:cxnLst/>
              <a:rect r="r" b="b" t="t" l="l"/>
              <a:pathLst>
                <a:path h="12700" w="5112512">
                  <a:moveTo>
                    <a:pt x="0" y="0"/>
                  </a:moveTo>
                  <a:lnTo>
                    <a:pt x="5112512" y="0"/>
                  </a:lnTo>
                  <a:lnTo>
                    <a:pt x="5112512" y="12700"/>
                  </a:lnTo>
                  <a:lnTo>
                    <a:pt x="0" y="12700"/>
                  </a:lnTo>
                  <a:close/>
                </a:path>
              </a:pathLst>
            </a:custGeom>
            <a:solidFill>
              <a:srgbClr val="000000"/>
            </a:solidFill>
          </p:spPr>
        </p:sp>
        <p:sp>
          <p:nvSpPr>
            <p:cNvPr name="Freeform 28" id="28"/>
            <p:cNvSpPr/>
            <p:nvPr/>
          </p:nvSpPr>
          <p:spPr>
            <a:xfrm flipH="false" flipV="false" rot="0">
              <a:off x="63500" y="1626362"/>
              <a:ext cx="5112512" cy="12700"/>
            </a:xfrm>
            <a:custGeom>
              <a:avLst/>
              <a:gdLst/>
              <a:ahLst/>
              <a:cxnLst/>
              <a:rect r="r" b="b" t="t" l="l"/>
              <a:pathLst>
                <a:path h="12700" w="5112512">
                  <a:moveTo>
                    <a:pt x="0" y="0"/>
                  </a:moveTo>
                  <a:lnTo>
                    <a:pt x="5112512" y="0"/>
                  </a:lnTo>
                  <a:lnTo>
                    <a:pt x="5112512" y="12700"/>
                  </a:lnTo>
                  <a:lnTo>
                    <a:pt x="0" y="12700"/>
                  </a:lnTo>
                  <a:close/>
                </a:path>
              </a:pathLst>
            </a:custGeom>
            <a:solidFill>
              <a:srgbClr val="000000"/>
            </a:solidFill>
          </p:spPr>
        </p:sp>
        <p:sp>
          <p:nvSpPr>
            <p:cNvPr name="Freeform 29" id="29"/>
            <p:cNvSpPr/>
            <p:nvPr/>
          </p:nvSpPr>
          <p:spPr>
            <a:xfrm flipH="false" flipV="false" rot="0">
              <a:off x="63500" y="63500"/>
              <a:ext cx="12700" cy="2096516"/>
            </a:xfrm>
            <a:custGeom>
              <a:avLst/>
              <a:gdLst/>
              <a:ahLst/>
              <a:cxnLst/>
              <a:rect r="r" b="b" t="t" l="l"/>
              <a:pathLst>
                <a:path h="2096516" w="12700">
                  <a:moveTo>
                    <a:pt x="12700" y="0"/>
                  </a:moveTo>
                  <a:lnTo>
                    <a:pt x="12700" y="2096516"/>
                  </a:lnTo>
                  <a:lnTo>
                    <a:pt x="0" y="2096516"/>
                  </a:lnTo>
                  <a:lnTo>
                    <a:pt x="0" y="0"/>
                  </a:lnTo>
                  <a:close/>
                </a:path>
              </a:pathLst>
            </a:custGeom>
            <a:solidFill>
              <a:srgbClr val="000000"/>
            </a:solidFill>
          </p:spPr>
        </p:sp>
        <p:sp>
          <p:nvSpPr>
            <p:cNvPr name="Freeform 30" id="30"/>
            <p:cNvSpPr/>
            <p:nvPr/>
          </p:nvSpPr>
          <p:spPr>
            <a:xfrm flipH="false" flipV="false" rot="0">
              <a:off x="5163312" y="63500"/>
              <a:ext cx="12700" cy="2096516"/>
            </a:xfrm>
            <a:custGeom>
              <a:avLst/>
              <a:gdLst/>
              <a:ahLst/>
              <a:cxnLst/>
              <a:rect r="r" b="b" t="t" l="l"/>
              <a:pathLst>
                <a:path h="2096516" w="12700">
                  <a:moveTo>
                    <a:pt x="12700" y="0"/>
                  </a:moveTo>
                  <a:lnTo>
                    <a:pt x="12700" y="2096516"/>
                  </a:lnTo>
                  <a:lnTo>
                    <a:pt x="0" y="2096516"/>
                  </a:lnTo>
                  <a:lnTo>
                    <a:pt x="0" y="0"/>
                  </a:lnTo>
                  <a:close/>
                </a:path>
              </a:pathLst>
            </a:custGeom>
            <a:solidFill>
              <a:srgbClr val="000000"/>
            </a:solidFill>
          </p:spPr>
        </p:sp>
        <p:sp>
          <p:nvSpPr>
            <p:cNvPr name="Freeform 31" id="31"/>
            <p:cNvSpPr/>
            <p:nvPr/>
          </p:nvSpPr>
          <p:spPr>
            <a:xfrm flipH="false" flipV="false" rot="0">
              <a:off x="63500" y="63500"/>
              <a:ext cx="5112512" cy="12700"/>
            </a:xfrm>
            <a:custGeom>
              <a:avLst/>
              <a:gdLst/>
              <a:ahLst/>
              <a:cxnLst/>
              <a:rect r="r" b="b" t="t" l="l"/>
              <a:pathLst>
                <a:path h="12700" w="5112512">
                  <a:moveTo>
                    <a:pt x="0" y="0"/>
                  </a:moveTo>
                  <a:lnTo>
                    <a:pt x="5112512" y="0"/>
                  </a:lnTo>
                  <a:lnTo>
                    <a:pt x="5112512" y="12700"/>
                  </a:lnTo>
                  <a:lnTo>
                    <a:pt x="0" y="12700"/>
                  </a:lnTo>
                  <a:close/>
                </a:path>
              </a:pathLst>
            </a:custGeom>
            <a:solidFill>
              <a:srgbClr val="000000"/>
            </a:solidFill>
          </p:spPr>
        </p:sp>
        <p:sp>
          <p:nvSpPr>
            <p:cNvPr name="Freeform 32" id="32"/>
            <p:cNvSpPr/>
            <p:nvPr/>
          </p:nvSpPr>
          <p:spPr>
            <a:xfrm flipH="false" flipV="false" rot="0">
              <a:off x="63500" y="2147316"/>
              <a:ext cx="5112512" cy="12700"/>
            </a:xfrm>
            <a:custGeom>
              <a:avLst/>
              <a:gdLst/>
              <a:ahLst/>
              <a:cxnLst/>
              <a:rect r="r" b="b" t="t" l="l"/>
              <a:pathLst>
                <a:path h="12700" w="5112512">
                  <a:moveTo>
                    <a:pt x="0" y="0"/>
                  </a:moveTo>
                  <a:lnTo>
                    <a:pt x="5112512" y="0"/>
                  </a:lnTo>
                  <a:lnTo>
                    <a:pt x="5112512" y="12700"/>
                  </a:lnTo>
                  <a:lnTo>
                    <a:pt x="0" y="12700"/>
                  </a:lnTo>
                  <a:close/>
                </a:path>
              </a:pathLst>
            </a:custGeom>
            <a:solidFill>
              <a:srgbClr val="000000"/>
            </a:solidFill>
          </p:spPr>
        </p:sp>
      </p:grpSp>
      <p:sp>
        <p:nvSpPr>
          <p:cNvPr name="TextBox 33" id="3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4" id="34"/>
          <p:cNvSpPr txBox="true"/>
          <p:nvPr/>
        </p:nvSpPr>
        <p:spPr>
          <a:xfrm rot="0">
            <a:off x="800510" y="884368"/>
            <a:ext cx="774170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Inserting a value to two dimensional array</a:t>
            </a:r>
          </a:p>
        </p:txBody>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66750" y="1638300"/>
            <a:ext cx="8488794" cy="4801124"/>
          </a:xfrm>
          <a:custGeom>
            <a:avLst/>
            <a:gdLst/>
            <a:ahLst/>
            <a:cxnLst/>
            <a:rect r="r" b="b" t="t" l="l"/>
            <a:pathLst>
              <a:path h="4801124" w="8488794">
                <a:moveTo>
                  <a:pt x="0" y="0"/>
                </a:moveTo>
                <a:lnTo>
                  <a:pt x="8488794" y="0"/>
                </a:lnTo>
                <a:lnTo>
                  <a:pt x="8488794" y="4801124"/>
                </a:lnTo>
                <a:lnTo>
                  <a:pt x="0" y="4801124"/>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603247" y="6540503"/>
            <a:ext cx="8615791" cy="2489197"/>
            <a:chOff x="0" y="0"/>
            <a:chExt cx="8615794" cy="2489200"/>
          </a:xfrm>
        </p:grpSpPr>
        <p:sp>
          <p:nvSpPr>
            <p:cNvPr name="Freeform 8" id="8"/>
            <p:cNvSpPr/>
            <p:nvPr/>
          </p:nvSpPr>
          <p:spPr>
            <a:xfrm flipH="false" flipV="false" rot="0">
              <a:off x="63500" y="63500"/>
              <a:ext cx="8488807" cy="2362200"/>
            </a:xfrm>
            <a:custGeom>
              <a:avLst/>
              <a:gdLst/>
              <a:ahLst/>
              <a:cxnLst/>
              <a:rect r="r" b="b" t="t" l="l"/>
              <a:pathLst>
                <a:path h="2362200" w="8488807">
                  <a:moveTo>
                    <a:pt x="0" y="2362200"/>
                  </a:moveTo>
                  <a:lnTo>
                    <a:pt x="8488807" y="2362200"/>
                  </a:lnTo>
                  <a:lnTo>
                    <a:pt x="8488807" y="0"/>
                  </a:lnTo>
                  <a:lnTo>
                    <a:pt x="0" y="0"/>
                  </a:lnTo>
                  <a:close/>
                </a:path>
              </a:pathLst>
            </a:custGeom>
            <a:solidFill>
              <a:srgbClr val="FFFFFF"/>
            </a:solidFill>
          </p:spPr>
        </p:sp>
        <p:sp>
          <p:nvSpPr>
            <p:cNvPr name="Freeform 9" id="9"/>
            <p:cNvSpPr/>
            <p:nvPr/>
          </p:nvSpPr>
          <p:spPr>
            <a:xfrm flipH="false" flipV="false" rot="0">
              <a:off x="114300" y="114300"/>
              <a:ext cx="586994" cy="284480"/>
            </a:xfrm>
            <a:custGeom>
              <a:avLst/>
              <a:gdLst/>
              <a:ahLst/>
              <a:cxnLst/>
              <a:rect r="r" b="b" t="t" l="l"/>
              <a:pathLst>
                <a:path h="284480" w="586994">
                  <a:moveTo>
                    <a:pt x="0" y="0"/>
                  </a:moveTo>
                  <a:lnTo>
                    <a:pt x="586994" y="0"/>
                  </a:lnTo>
                  <a:lnTo>
                    <a:pt x="586994" y="284480"/>
                  </a:lnTo>
                  <a:lnTo>
                    <a:pt x="0" y="284480"/>
                  </a:lnTo>
                  <a:close/>
                </a:path>
              </a:pathLst>
            </a:custGeom>
            <a:solidFill>
              <a:srgbClr val="FFFFFF"/>
            </a:solidFill>
          </p:spPr>
        </p:sp>
        <p:sp>
          <p:nvSpPr>
            <p:cNvPr name="Freeform 10" id="10"/>
            <p:cNvSpPr/>
            <p:nvPr/>
          </p:nvSpPr>
          <p:spPr>
            <a:xfrm flipH="false" flipV="false" rot="0">
              <a:off x="701294" y="114300"/>
              <a:ext cx="430530" cy="284480"/>
            </a:xfrm>
            <a:custGeom>
              <a:avLst/>
              <a:gdLst/>
              <a:ahLst/>
              <a:cxnLst/>
              <a:rect r="r" b="b" t="t" l="l"/>
              <a:pathLst>
                <a:path h="284480" w="430530">
                  <a:moveTo>
                    <a:pt x="0" y="0"/>
                  </a:moveTo>
                  <a:lnTo>
                    <a:pt x="430530" y="0"/>
                  </a:lnTo>
                  <a:lnTo>
                    <a:pt x="430530" y="284480"/>
                  </a:lnTo>
                  <a:lnTo>
                    <a:pt x="0" y="284480"/>
                  </a:lnTo>
                  <a:close/>
                </a:path>
              </a:pathLst>
            </a:custGeom>
            <a:solidFill>
              <a:srgbClr val="ECF0F3"/>
            </a:solidFill>
          </p:spPr>
        </p:sp>
        <p:sp>
          <p:nvSpPr>
            <p:cNvPr name="Freeform 11" id="11"/>
            <p:cNvSpPr/>
            <p:nvPr/>
          </p:nvSpPr>
          <p:spPr>
            <a:xfrm flipH="false" flipV="false" rot="0">
              <a:off x="1131824" y="114300"/>
              <a:ext cx="7369683" cy="284480"/>
            </a:xfrm>
            <a:custGeom>
              <a:avLst/>
              <a:gdLst/>
              <a:ahLst/>
              <a:cxnLst/>
              <a:rect r="r" b="b" t="t" l="l"/>
              <a:pathLst>
                <a:path h="284480" w="7369683">
                  <a:moveTo>
                    <a:pt x="0" y="0"/>
                  </a:moveTo>
                  <a:lnTo>
                    <a:pt x="7369683" y="0"/>
                  </a:lnTo>
                  <a:lnTo>
                    <a:pt x="7369683" y="284480"/>
                  </a:lnTo>
                  <a:lnTo>
                    <a:pt x="0" y="284480"/>
                  </a:lnTo>
                  <a:close/>
                </a:path>
              </a:pathLst>
            </a:custGeom>
            <a:solidFill>
              <a:srgbClr val="FFFFFF"/>
            </a:solidFill>
          </p:spPr>
        </p:sp>
        <p:sp>
          <p:nvSpPr>
            <p:cNvPr name="Freeform 12" id="12"/>
            <p:cNvSpPr/>
            <p:nvPr/>
          </p:nvSpPr>
          <p:spPr>
            <a:xfrm flipH="false" flipV="false" rot="0">
              <a:off x="114300" y="398780"/>
              <a:ext cx="8387207" cy="284480"/>
            </a:xfrm>
            <a:custGeom>
              <a:avLst/>
              <a:gdLst/>
              <a:ahLst/>
              <a:cxnLst/>
              <a:rect r="r" b="b" t="t" l="l"/>
              <a:pathLst>
                <a:path h="284480" w="8387207">
                  <a:moveTo>
                    <a:pt x="0" y="0"/>
                  </a:moveTo>
                  <a:lnTo>
                    <a:pt x="8387207" y="0"/>
                  </a:lnTo>
                  <a:lnTo>
                    <a:pt x="8387207" y="284480"/>
                  </a:lnTo>
                  <a:lnTo>
                    <a:pt x="0" y="284480"/>
                  </a:lnTo>
                  <a:close/>
                </a:path>
              </a:pathLst>
            </a:custGeom>
            <a:solidFill>
              <a:srgbClr val="FFFFFF"/>
            </a:solidFill>
          </p:spPr>
        </p:sp>
        <p:sp>
          <p:nvSpPr>
            <p:cNvPr name="Freeform 13" id="13"/>
            <p:cNvSpPr/>
            <p:nvPr/>
          </p:nvSpPr>
          <p:spPr>
            <a:xfrm flipH="false" flipV="false" rot="0">
              <a:off x="114300" y="683260"/>
              <a:ext cx="430530" cy="487680"/>
            </a:xfrm>
            <a:custGeom>
              <a:avLst/>
              <a:gdLst/>
              <a:ahLst/>
              <a:cxnLst/>
              <a:rect r="r" b="b" t="t" l="l"/>
              <a:pathLst>
                <a:path h="487680" w="430530">
                  <a:moveTo>
                    <a:pt x="0" y="0"/>
                  </a:moveTo>
                  <a:lnTo>
                    <a:pt x="430530" y="0"/>
                  </a:lnTo>
                  <a:lnTo>
                    <a:pt x="430530" y="487680"/>
                  </a:lnTo>
                  <a:lnTo>
                    <a:pt x="0" y="487680"/>
                  </a:lnTo>
                  <a:close/>
                </a:path>
              </a:pathLst>
            </a:custGeom>
            <a:solidFill>
              <a:srgbClr val="FFFFFF"/>
            </a:solidFill>
          </p:spPr>
        </p:sp>
        <p:sp>
          <p:nvSpPr>
            <p:cNvPr name="Freeform 14" id="14"/>
            <p:cNvSpPr/>
            <p:nvPr/>
          </p:nvSpPr>
          <p:spPr>
            <a:xfrm flipH="false" flipV="false" rot="0">
              <a:off x="114300" y="1170940"/>
              <a:ext cx="353060" cy="487680"/>
            </a:xfrm>
            <a:custGeom>
              <a:avLst/>
              <a:gdLst/>
              <a:ahLst/>
              <a:cxnLst/>
              <a:rect r="r" b="b" t="t" l="l"/>
              <a:pathLst>
                <a:path h="487680" w="353060">
                  <a:moveTo>
                    <a:pt x="0" y="0"/>
                  </a:moveTo>
                  <a:lnTo>
                    <a:pt x="353060" y="0"/>
                  </a:lnTo>
                  <a:lnTo>
                    <a:pt x="353060" y="487680"/>
                  </a:lnTo>
                  <a:lnTo>
                    <a:pt x="0" y="487680"/>
                  </a:lnTo>
                  <a:close/>
                </a:path>
              </a:pathLst>
            </a:custGeom>
            <a:solidFill>
              <a:srgbClr val="ECF0F3"/>
            </a:solidFill>
          </p:spPr>
        </p:sp>
        <p:sp>
          <p:nvSpPr>
            <p:cNvPr name="Freeform 15" id="15"/>
            <p:cNvSpPr/>
            <p:nvPr/>
          </p:nvSpPr>
          <p:spPr>
            <a:xfrm flipH="false" flipV="false" rot="0">
              <a:off x="467360" y="1170940"/>
              <a:ext cx="6153023" cy="487680"/>
            </a:xfrm>
            <a:custGeom>
              <a:avLst/>
              <a:gdLst/>
              <a:ahLst/>
              <a:cxnLst/>
              <a:rect r="r" b="b" t="t" l="l"/>
              <a:pathLst>
                <a:path h="487680" w="6153023">
                  <a:moveTo>
                    <a:pt x="0" y="0"/>
                  </a:moveTo>
                  <a:lnTo>
                    <a:pt x="6153023" y="0"/>
                  </a:lnTo>
                  <a:lnTo>
                    <a:pt x="6153023" y="487680"/>
                  </a:lnTo>
                  <a:lnTo>
                    <a:pt x="0" y="487680"/>
                  </a:lnTo>
                  <a:close/>
                </a:path>
              </a:pathLst>
            </a:custGeom>
            <a:solidFill>
              <a:srgbClr val="FFFFFF"/>
            </a:solidFill>
          </p:spPr>
        </p:sp>
        <p:sp>
          <p:nvSpPr>
            <p:cNvPr name="Freeform 16" id="16"/>
            <p:cNvSpPr/>
            <p:nvPr/>
          </p:nvSpPr>
          <p:spPr>
            <a:xfrm flipH="false" flipV="false" rot="0">
              <a:off x="114300" y="1658620"/>
              <a:ext cx="6023991" cy="487680"/>
            </a:xfrm>
            <a:custGeom>
              <a:avLst/>
              <a:gdLst/>
              <a:ahLst/>
              <a:cxnLst/>
              <a:rect r="r" b="b" t="t" l="l"/>
              <a:pathLst>
                <a:path h="487680" w="6023991">
                  <a:moveTo>
                    <a:pt x="0" y="0"/>
                  </a:moveTo>
                  <a:lnTo>
                    <a:pt x="6023991" y="0"/>
                  </a:lnTo>
                  <a:lnTo>
                    <a:pt x="6023991" y="487680"/>
                  </a:lnTo>
                  <a:lnTo>
                    <a:pt x="0" y="487680"/>
                  </a:lnTo>
                  <a:close/>
                </a:path>
              </a:pathLst>
            </a:custGeom>
            <a:solidFill>
              <a:srgbClr val="FFFFFF"/>
            </a:solidFill>
          </p:spPr>
        </p:sp>
      </p:gr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498094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 type codes in Python</a:t>
            </a:r>
          </a:p>
        </p:txBody>
      </p:sp>
      <p:sp>
        <p:nvSpPr>
          <p:cNvPr name="TextBox 19" id="19"/>
          <p:cNvSpPr txBox="true"/>
          <p:nvPr/>
        </p:nvSpPr>
        <p:spPr>
          <a:xfrm rot="0">
            <a:off x="717547" y="6701685"/>
            <a:ext cx="8620516" cy="859269"/>
          </a:xfrm>
          <a:prstGeom prst="rect">
            <a:avLst/>
          </a:prstGeom>
        </p:spPr>
        <p:txBody>
          <a:bodyPr anchor="t" rtlCol="false" tIns="0" lIns="0" bIns="0" rIns="0">
            <a:spAutoFit/>
          </a:bodyPr>
          <a:lstStyle/>
          <a:p>
            <a:pPr algn="just">
              <a:lnSpc>
                <a:spcPts val="2201"/>
              </a:lnSpc>
            </a:pPr>
            <a:r>
              <a:rPr lang="en-US" sz="1600" spc="-11">
                <a:solidFill>
                  <a:srgbClr val="222222"/>
                </a:solidFill>
                <a:latin typeface="Montserrat 2"/>
                <a:ea typeface="Montserrat 2"/>
                <a:cs typeface="Montserrat 2"/>
                <a:sym typeface="Montserrat 2"/>
                <a:hlinkClick r:id="rId4" tooltip="https://docs.python.org/3/c-api/unicode.html#c.Py_UNICODE"/>
              </a:rPr>
              <a:t>The </a:t>
            </a:r>
            <a:r>
              <a:rPr lang="en-US" sz="1600" spc="-11">
                <a:solidFill>
                  <a:srgbClr val="222222"/>
                </a:solidFill>
                <a:latin typeface="Montserrat 2"/>
                <a:ea typeface="Montserrat 2"/>
                <a:cs typeface="Montserrat 2"/>
                <a:sym typeface="Montserrat 2"/>
              </a:rPr>
              <a:t>'u'</a:t>
            </a:r>
            <a:r>
              <a:rPr lang="en-US" sz="1600" spc="-11">
                <a:solidFill>
                  <a:srgbClr val="222222"/>
                </a:solidFill>
                <a:latin typeface="Montserrat 2"/>
                <a:ea typeface="Montserrat 2"/>
                <a:cs typeface="Montserrat 2"/>
                <a:sym typeface="Montserrat 2"/>
                <a:hlinkClick r:id="rId5" tooltip="https://docs.python.org/3/c-api/unicode.html#c.Py_UNICODE"/>
              </a:rPr>
              <a:t> ty</a:t>
            </a:r>
            <a:r>
              <a:rPr lang="en-US" sz="1600" spc="-11">
                <a:solidFill>
                  <a:srgbClr val="222222"/>
                </a:solidFill>
                <a:latin typeface="Montserrat 2"/>
                <a:ea typeface="Montserrat 2"/>
                <a:cs typeface="Montserrat 2"/>
                <a:sym typeface="Montserrat 2"/>
              </a:rPr>
              <a:t>pe code corresponds to Python’s obsolete unicode character (</a:t>
            </a:r>
            <a:r>
              <a:rPr lang="en-US" sz="1600" spc="-11">
                <a:solidFill>
                  <a:srgbClr val="6363BB"/>
                </a:solidFill>
                <a:latin typeface="Montserrat 2"/>
                <a:ea typeface="Montserrat 2"/>
                <a:cs typeface="Montserrat 2"/>
                <a:sym typeface="Montserrat 2"/>
                <a:hlinkClick r:id="rId6" tooltip="https://docs.python.org/3/c-api/unicode.html#c.Py_UNICODE"/>
              </a:rPr>
              <a:t>Py_UNICODE</a:t>
            </a:r>
            <a:r>
              <a:rPr lang="en-US" sz="1600" spc="-11">
                <a:solidFill>
                  <a:srgbClr val="222222"/>
                </a:solidFill>
                <a:latin typeface="Montserrat 2"/>
                <a:ea typeface="Montserrat 2"/>
                <a:cs typeface="Montserrat 2"/>
                <a:sym typeface="Montserrat 2"/>
              </a:rPr>
              <a:t> which is wchar_t). Depending on the platform, it can be 16 bits or 32 bits.</a:t>
            </a:r>
          </a:p>
        </p:txBody>
      </p:sp>
      <p:sp>
        <p:nvSpPr>
          <p:cNvPr name="TextBox 20" id="20"/>
          <p:cNvSpPr txBox="true"/>
          <p:nvPr/>
        </p:nvSpPr>
        <p:spPr>
          <a:xfrm rot="0">
            <a:off x="717547" y="7573861"/>
            <a:ext cx="360055" cy="425529"/>
          </a:xfrm>
          <a:prstGeom prst="rect">
            <a:avLst/>
          </a:prstGeom>
        </p:spPr>
        <p:txBody>
          <a:bodyPr anchor="t" rtlCol="false" tIns="0" lIns="0" bIns="0" rIns="0">
            <a:spAutoFit/>
          </a:bodyPr>
          <a:lstStyle/>
          <a:p>
            <a:pPr algn="l">
              <a:lnSpc>
                <a:spcPts val="3859"/>
              </a:lnSpc>
            </a:pPr>
            <a:r>
              <a:rPr lang="en-US" sz="1543">
                <a:solidFill>
                  <a:srgbClr val="222222"/>
                </a:solidFill>
                <a:latin typeface="Courier New OS"/>
                <a:ea typeface="Courier New OS"/>
                <a:cs typeface="Courier New OS"/>
                <a:sym typeface="Courier New OS"/>
              </a:rPr>
              <a:t>'u'</a:t>
            </a:r>
          </a:p>
        </p:txBody>
      </p:sp>
      <p:sp>
        <p:nvSpPr>
          <p:cNvPr name="TextBox 21" id="21"/>
          <p:cNvSpPr txBox="true"/>
          <p:nvPr/>
        </p:nvSpPr>
        <p:spPr>
          <a:xfrm rot="0">
            <a:off x="1070562" y="7891672"/>
            <a:ext cx="6275899" cy="164268"/>
          </a:xfrm>
          <a:prstGeom prst="rect">
            <a:avLst/>
          </a:prstGeom>
        </p:spPr>
        <p:txBody>
          <a:bodyPr anchor="t" rtlCol="false" tIns="0" lIns="0" bIns="0" rIns="0">
            <a:spAutoFit/>
          </a:bodyPr>
          <a:lstStyle/>
          <a:p>
            <a:pPr algn="l">
              <a:lnSpc>
                <a:spcPts val="800"/>
              </a:lnSpc>
            </a:pPr>
            <a:r>
              <a:rPr lang="en-US" sz="1600" spc="-11">
                <a:solidFill>
                  <a:srgbClr val="222222"/>
                </a:solidFill>
                <a:latin typeface="Montserrat 2"/>
                <a:ea typeface="Montserrat 2"/>
                <a:cs typeface="Montserrat 2"/>
                <a:sym typeface="Montserrat 2"/>
              </a:rPr>
              <a:t> will be removed together with the rest of the</a:t>
            </a:r>
            <a:r>
              <a:rPr lang="en-US" sz="1600" spc="-11">
                <a:solidFill>
                  <a:srgbClr val="222222"/>
                </a:solidFill>
                <a:latin typeface="Montserrat 2"/>
                <a:ea typeface="Montserrat 2"/>
                <a:cs typeface="Montserrat 2"/>
                <a:sym typeface="Montserrat 2"/>
                <a:hlinkClick r:id="rId7" tooltip="https://docs.python.org/3/c-api/unicode.html#c.Py_UNICODE"/>
              </a:rPr>
              <a:t> </a:t>
            </a:r>
            <a:r>
              <a:rPr lang="en-US" sz="1600" spc="-11">
                <a:solidFill>
                  <a:srgbClr val="6363BB"/>
                </a:solidFill>
                <a:latin typeface="Montserrat 2"/>
                <a:ea typeface="Montserrat 2"/>
                <a:cs typeface="Montserrat 2"/>
                <a:sym typeface="Montserrat 2"/>
                <a:hlinkClick r:id="rId8" tooltip="https://docs.python.org/3/c-api/unicode.html#c.Py_UNICODE"/>
              </a:rPr>
              <a:t>Py_UNICODE</a:t>
            </a:r>
            <a:r>
              <a:rPr lang="en-US" sz="1600" spc="-11">
                <a:solidFill>
                  <a:srgbClr val="222222"/>
                </a:solidFill>
                <a:latin typeface="Montserrat 2"/>
                <a:ea typeface="Montserrat 2"/>
                <a:cs typeface="Montserrat 2"/>
                <a:sym typeface="Montserrat 2"/>
              </a:rPr>
              <a:t> API.</a:t>
            </a:r>
          </a:p>
        </p:txBody>
      </p:sp>
      <p:sp>
        <p:nvSpPr>
          <p:cNvPr name="TextBox 22" id="22"/>
          <p:cNvSpPr txBox="true"/>
          <p:nvPr/>
        </p:nvSpPr>
        <p:spPr>
          <a:xfrm rot="0">
            <a:off x="717547" y="8093583"/>
            <a:ext cx="6144377" cy="442732"/>
          </a:xfrm>
          <a:prstGeom prst="rect">
            <a:avLst/>
          </a:prstGeom>
        </p:spPr>
        <p:txBody>
          <a:bodyPr anchor="t" rtlCol="false" tIns="0" lIns="0" bIns="0" rIns="0">
            <a:spAutoFit/>
          </a:bodyPr>
          <a:lstStyle/>
          <a:p>
            <a:pPr algn="l">
              <a:lnSpc>
                <a:spcPts val="4000"/>
              </a:lnSpc>
            </a:pPr>
            <a:r>
              <a:rPr lang="en-US" sz="1600" spc="-11">
                <a:solidFill>
                  <a:srgbClr val="222222"/>
                </a:solidFill>
                <a:latin typeface="Montserrat 2"/>
                <a:ea typeface="Montserrat 2"/>
                <a:cs typeface="Montserrat 2"/>
                <a:sym typeface="Montserrat 2"/>
              </a:rPr>
              <a:t>Deprecated since version 3.3, will be removed in version 4.0.</a:t>
            </a:r>
          </a:p>
        </p:txBody>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1727197"/>
            <a:ext cx="1269997" cy="560451"/>
            <a:chOff x="0" y="0"/>
            <a:chExt cx="1270000" cy="560451"/>
          </a:xfrm>
        </p:grpSpPr>
        <p:sp>
          <p:nvSpPr>
            <p:cNvPr name="Freeform 7" id="7"/>
            <p:cNvSpPr/>
            <p:nvPr/>
          </p:nvSpPr>
          <p:spPr>
            <a:xfrm flipH="false" flipV="false" rot="0">
              <a:off x="0" y="0"/>
              <a:ext cx="1270000" cy="560451"/>
            </a:xfrm>
            <a:custGeom>
              <a:avLst/>
              <a:gdLst/>
              <a:ahLst/>
              <a:cxnLst/>
              <a:rect r="r" b="b" t="t" l="l"/>
              <a:pathLst>
                <a:path h="560451" w="1270000">
                  <a:moveTo>
                    <a:pt x="0" y="560451"/>
                  </a:moveTo>
                  <a:lnTo>
                    <a:pt x="1270000" y="560451"/>
                  </a:lnTo>
                  <a:lnTo>
                    <a:pt x="1270000" y="0"/>
                  </a:lnTo>
                  <a:lnTo>
                    <a:pt x="0" y="0"/>
                  </a:lnTo>
                  <a:close/>
                </a:path>
              </a:pathLst>
            </a:custGeom>
            <a:solidFill>
              <a:srgbClr val="00A2FF"/>
            </a:solidFill>
          </p:spPr>
        </p:sp>
      </p:grpSp>
      <p:grpSp>
        <p:nvGrpSpPr>
          <p:cNvPr name="Group 8" id="8"/>
          <p:cNvGrpSpPr>
            <a:grpSpLocks noChangeAspect="true"/>
          </p:cNvGrpSpPr>
          <p:nvPr/>
        </p:nvGrpSpPr>
        <p:grpSpPr>
          <a:xfrm rot="0">
            <a:off x="2463803" y="1727197"/>
            <a:ext cx="5590032" cy="560451"/>
            <a:chOff x="0" y="0"/>
            <a:chExt cx="5590032" cy="560451"/>
          </a:xfrm>
        </p:grpSpPr>
        <p:sp>
          <p:nvSpPr>
            <p:cNvPr name="Freeform 9" id="9"/>
            <p:cNvSpPr/>
            <p:nvPr/>
          </p:nvSpPr>
          <p:spPr>
            <a:xfrm flipH="false" flipV="false" rot="0">
              <a:off x="0" y="0"/>
              <a:ext cx="5590032" cy="560451"/>
            </a:xfrm>
            <a:custGeom>
              <a:avLst/>
              <a:gdLst/>
              <a:ahLst/>
              <a:cxnLst/>
              <a:rect r="r" b="b" t="t" l="l"/>
              <a:pathLst>
                <a:path h="560451" w="5590032">
                  <a:moveTo>
                    <a:pt x="0" y="560451"/>
                  </a:moveTo>
                  <a:lnTo>
                    <a:pt x="5590032" y="560451"/>
                  </a:lnTo>
                  <a:lnTo>
                    <a:pt x="5590032" y="0"/>
                  </a:lnTo>
                  <a:lnTo>
                    <a:pt x="0" y="0"/>
                  </a:lnTo>
                  <a:close/>
                </a:path>
              </a:pathLst>
            </a:custGeom>
            <a:solidFill>
              <a:srgbClr val="00A2FF"/>
            </a:solidFill>
          </p:spPr>
        </p:sp>
      </p:gr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669980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Built in functions of arrays in Python</a:t>
            </a:r>
          </a:p>
        </p:txBody>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63553" y="2724150"/>
            <a:ext cx="12069966" cy="3191075"/>
          </a:xfrm>
          <a:custGeom>
            <a:avLst/>
            <a:gdLst/>
            <a:ahLst/>
            <a:cxnLst/>
            <a:rect r="r" b="b" t="t" l="l"/>
            <a:pathLst>
              <a:path h="3191075" w="12069966">
                <a:moveTo>
                  <a:pt x="0" y="0"/>
                </a:moveTo>
                <a:lnTo>
                  <a:pt x="12069966" y="0"/>
                </a:lnTo>
                <a:lnTo>
                  <a:pt x="12069966" y="3191075"/>
                </a:lnTo>
                <a:lnTo>
                  <a:pt x="0" y="3191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1018728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in One Dimensional Arrays</a:t>
            </a:r>
          </a:p>
        </p:txBody>
      </p:sp>
      <p:sp>
        <p:nvSpPr>
          <p:cNvPr name="TextBox 9" id="9"/>
          <p:cNvSpPr txBox="true"/>
          <p:nvPr/>
        </p:nvSpPr>
        <p:spPr>
          <a:xfrm rot="0">
            <a:off x="2517448" y="2837755"/>
            <a:ext cx="1464726" cy="409927"/>
          </a:xfrm>
          <a:prstGeom prst="rect">
            <a:avLst/>
          </a:prstGeom>
        </p:spPr>
        <p:txBody>
          <a:bodyPr anchor="t" rtlCol="false" tIns="0" lIns="0" bIns="0" rIns="0">
            <a:spAutoFit/>
          </a:bodyPr>
          <a:lstStyle/>
          <a:p>
            <a:pPr algn="l">
              <a:lnSpc>
                <a:spcPts val="3432"/>
              </a:lnSpc>
            </a:pPr>
            <a:r>
              <a:rPr lang="en-US" b="true" sz="2200" spc="-15">
                <a:solidFill>
                  <a:srgbClr val="000000"/>
                </a:solidFill>
                <a:latin typeface="Montserrat 2 Bold"/>
                <a:ea typeface="Montserrat 2 Bold"/>
                <a:cs typeface="Montserrat 2 Bold"/>
                <a:sym typeface="Montserrat 2 Bold"/>
              </a:rPr>
              <a:t>Operation</a:t>
            </a:r>
          </a:p>
        </p:txBody>
      </p:sp>
      <p:sp>
        <p:nvSpPr>
          <p:cNvPr name="TextBox 10" id="10"/>
          <p:cNvSpPr txBox="true"/>
          <p:nvPr/>
        </p:nvSpPr>
        <p:spPr>
          <a:xfrm rot="0">
            <a:off x="590550" y="3356648"/>
            <a:ext cx="3844519" cy="2589476"/>
          </a:xfrm>
          <a:prstGeom prst="rect">
            <a:avLst/>
          </a:prstGeom>
        </p:spPr>
        <p:txBody>
          <a:bodyPr anchor="t" rtlCol="false" tIns="0" lIns="0" bIns="0" rIns="0">
            <a:spAutoFit/>
          </a:bodyPr>
          <a:lstStyle/>
          <a:p>
            <a:pPr algn="l">
              <a:lnSpc>
                <a:spcPts val="3432"/>
              </a:lnSpc>
            </a:pPr>
            <a:r>
              <a:rPr lang="en-US" sz="2200" spc="-15">
                <a:solidFill>
                  <a:srgbClr val="000000"/>
                </a:solidFill>
                <a:latin typeface="Montserrat 2"/>
                <a:ea typeface="Montserrat 2"/>
                <a:cs typeface="Montserrat 2"/>
                <a:sym typeface="Montserrat 2"/>
              </a:rPr>
              <a:t>Creating an empty array Inserting a value in an array Traversing a given array Accessing a given cell Searching a given value Deleting a given value</a:t>
            </a:r>
          </a:p>
        </p:txBody>
      </p:sp>
      <p:sp>
        <p:nvSpPr>
          <p:cNvPr name="TextBox 11" id="11"/>
          <p:cNvSpPr txBox="true"/>
          <p:nvPr/>
        </p:nvSpPr>
        <p:spPr>
          <a:xfrm rot="0">
            <a:off x="6399619" y="2837755"/>
            <a:ext cx="2427703" cy="3108369"/>
          </a:xfrm>
          <a:prstGeom prst="rect">
            <a:avLst/>
          </a:prstGeom>
        </p:spPr>
        <p:txBody>
          <a:bodyPr anchor="t" rtlCol="false" tIns="0" lIns="0" bIns="0" rIns="0">
            <a:spAutoFit/>
          </a:bodyPr>
          <a:lstStyle/>
          <a:p>
            <a:pPr algn="ctr">
              <a:lnSpc>
                <a:spcPts val="3432"/>
              </a:lnSpc>
            </a:pPr>
            <a:r>
              <a:rPr lang="en-US" b="true" sz="2200" spc="-15">
                <a:solidFill>
                  <a:srgbClr val="000000"/>
                </a:solidFill>
                <a:latin typeface="Montserrat 2 Bold"/>
                <a:ea typeface="Montserrat 2 Bold"/>
                <a:cs typeface="Montserrat 2 Bold"/>
                <a:sym typeface="Montserrat 2 Bold"/>
              </a:rPr>
              <a:t>Time complexity </a:t>
            </a:r>
            <a:r>
              <a:rPr lang="en-US" sz="2200" spc="-15">
                <a:solidFill>
                  <a:srgbClr val="000000"/>
                </a:solidFill>
                <a:latin typeface="Montserrat 2"/>
                <a:ea typeface="Montserrat 2"/>
                <a:cs typeface="Montserrat 2"/>
                <a:sym typeface="Montserrat 2"/>
              </a:rPr>
              <a:t>O(1) O(1)/O(n) O(n) O(1) O(n) O(1)/O(n)</a:t>
            </a:r>
          </a:p>
        </p:txBody>
      </p:sp>
      <p:sp>
        <p:nvSpPr>
          <p:cNvPr name="TextBox 12" id="12"/>
          <p:cNvSpPr txBox="true"/>
          <p:nvPr/>
        </p:nvSpPr>
        <p:spPr>
          <a:xfrm rot="0">
            <a:off x="9611068" y="2837755"/>
            <a:ext cx="2532831" cy="3108369"/>
          </a:xfrm>
          <a:prstGeom prst="rect">
            <a:avLst/>
          </a:prstGeom>
        </p:spPr>
        <p:txBody>
          <a:bodyPr anchor="t" rtlCol="false" tIns="0" lIns="0" bIns="0" rIns="0">
            <a:spAutoFit/>
          </a:bodyPr>
          <a:lstStyle/>
          <a:p>
            <a:pPr algn="ctr">
              <a:lnSpc>
                <a:spcPts val="3432"/>
              </a:lnSpc>
            </a:pPr>
            <a:r>
              <a:rPr lang="en-US" b="true" sz="2200" spc="-15">
                <a:solidFill>
                  <a:srgbClr val="000000"/>
                </a:solidFill>
                <a:latin typeface="Montserrat 2 Bold"/>
                <a:ea typeface="Montserrat 2 Bold"/>
                <a:cs typeface="Montserrat 2 Bold"/>
                <a:sym typeface="Montserrat 2 Bold"/>
              </a:rPr>
              <a:t>Space complexity </a:t>
            </a:r>
            <a:r>
              <a:rPr lang="en-US" sz="2200" spc="-15">
                <a:solidFill>
                  <a:srgbClr val="000000"/>
                </a:solidFill>
                <a:latin typeface="Montserrat 2"/>
                <a:ea typeface="Montserrat 2"/>
                <a:cs typeface="Montserrat 2"/>
                <a:sym typeface="Montserrat 2"/>
              </a:rPr>
              <a:t>O(n) O(1) O(1) O(1) O(1) O(1)</a:t>
            </a:r>
          </a:p>
        </p:txBody>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016003" y="4241797"/>
            <a:ext cx="2806351" cy="1269997"/>
            <a:chOff x="0" y="0"/>
            <a:chExt cx="2806357" cy="1270000"/>
          </a:xfrm>
        </p:grpSpPr>
        <p:sp>
          <p:nvSpPr>
            <p:cNvPr name="Freeform 7" id="7"/>
            <p:cNvSpPr/>
            <p:nvPr/>
          </p:nvSpPr>
          <p:spPr>
            <a:xfrm flipH="false" flipV="false" rot="0">
              <a:off x="0" y="0"/>
              <a:ext cx="2806319" cy="1270000"/>
            </a:xfrm>
            <a:custGeom>
              <a:avLst/>
              <a:gdLst/>
              <a:ahLst/>
              <a:cxnLst/>
              <a:rect r="r" b="b" t="t" l="l"/>
              <a:pathLst>
                <a:path h="1270000" w="2806319">
                  <a:moveTo>
                    <a:pt x="0" y="1270000"/>
                  </a:moveTo>
                  <a:lnTo>
                    <a:pt x="2806319" y="1270000"/>
                  </a:lnTo>
                  <a:lnTo>
                    <a:pt x="2806319" y="0"/>
                  </a:lnTo>
                  <a:lnTo>
                    <a:pt x="0" y="0"/>
                  </a:lnTo>
                  <a:close/>
                </a:path>
              </a:pathLst>
            </a:custGeom>
            <a:solidFill>
              <a:srgbClr val="FFFFFF"/>
            </a:solidFill>
          </p:spPr>
        </p:sp>
      </p:grpSp>
      <p:sp>
        <p:nvSpPr>
          <p:cNvPr name="Freeform 8" id="8"/>
          <p:cNvSpPr/>
          <p:nvPr/>
        </p:nvSpPr>
        <p:spPr>
          <a:xfrm flipH="false" flipV="false" rot="0">
            <a:off x="990600" y="2527297"/>
            <a:ext cx="7525845" cy="1310516"/>
          </a:xfrm>
          <a:custGeom>
            <a:avLst/>
            <a:gdLst/>
            <a:ahLst/>
            <a:cxnLst/>
            <a:rect r="r" b="b" t="t" l="l"/>
            <a:pathLst>
              <a:path h="1310516" w="7525845">
                <a:moveTo>
                  <a:pt x="0" y="0"/>
                </a:moveTo>
                <a:lnTo>
                  <a:pt x="7525845" y="0"/>
                </a:lnTo>
                <a:lnTo>
                  <a:pt x="7525845" y="1310516"/>
                </a:lnTo>
                <a:lnTo>
                  <a:pt x="0" y="1310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20865"/>
            <a:ext cx="425150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Two Dimensional Array</a:t>
            </a:r>
          </a:p>
        </p:txBody>
      </p:sp>
      <p:sp>
        <p:nvSpPr>
          <p:cNvPr name="TextBox 11" id="11"/>
          <p:cNvSpPr txBox="true"/>
          <p:nvPr/>
        </p:nvSpPr>
        <p:spPr>
          <a:xfrm rot="0">
            <a:off x="1066295" y="1454801"/>
            <a:ext cx="6706438" cy="365884"/>
          </a:xfrm>
          <a:prstGeom prst="rect">
            <a:avLst/>
          </a:prstGeom>
        </p:spPr>
        <p:txBody>
          <a:bodyPr anchor="t" rtlCol="false" tIns="0" lIns="0" bIns="0" rIns="0">
            <a:spAutoFit/>
          </a:bodyPr>
          <a:lstStyle/>
          <a:p>
            <a:pPr algn="l">
              <a:lnSpc>
                <a:spcPts val="3264"/>
              </a:lnSpc>
            </a:pPr>
            <a:r>
              <a:rPr lang="en-US" sz="1600" spc="-4">
                <a:solidFill>
                  <a:srgbClr val="000000"/>
                </a:solidFill>
                <a:latin typeface="IBM Plex Sans"/>
                <a:ea typeface="IBM Plex Sans"/>
                <a:cs typeface="IBM Plex Sans"/>
                <a:sym typeface="IBM Plex Sans"/>
              </a:rPr>
              <a:t>An array with a bunch of values having been declared with double index.</a:t>
            </a:r>
          </a:p>
        </p:txBody>
      </p:sp>
      <p:sp>
        <p:nvSpPr>
          <p:cNvPr name="TextBox 12" id="12"/>
          <p:cNvSpPr txBox="true"/>
          <p:nvPr/>
        </p:nvSpPr>
        <p:spPr>
          <a:xfrm rot="0">
            <a:off x="1110224" y="1865843"/>
            <a:ext cx="3290735" cy="367255"/>
          </a:xfrm>
          <a:prstGeom prst="rect">
            <a:avLst/>
          </a:prstGeom>
        </p:spPr>
        <p:txBody>
          <a:bodyPr anchor="t" rtlCol="false" tIns="0" lIns="0" bIns="0" rIns="0">
            <a:spAutoFit/>
          </a:bodyPr>
          <a:lstStyle/>
          <a:p>
            <a:pPr algn="l">
              <a:lnSpc>
                <a:spcPts val="3264"/>
              </a:lnSpc>
            </a:pPr>
            <a:r>
              <a:rPr lang="en-US" b="true" sz="1600" spc="-4">
                <a:solidFill>
                  <a:srgbClr val="000000"/>
                </a:solidFill>
                <a:latin typeface="IBM Plex Sans Bold"/>
                <a:ea typeface="IBM Plex Sans Bold"/>
                <a:cs typeface="IBM Plex Sans Bold"/>
                <a:sym typeface="IBM Plex Sans Bold"/>
              </a:rPr>
              <a:t>a[i][j] —&gt; i and j between 0 and n</a:t>
            </a:r>
          </a:p>
        </p:txBody>
      </p:sp>
      <p:sp>
        <p:nvSpPr>
          <p:cNvPr name="TextBox 13" id="13"/>
          <p:cNvSpPr txBox="true"/>
          <p:nvPr/>
        </p:nvSpPr>
        <p:spPr>
          <a:xfrm rot="0">
            <a:off x="1321089" y="2703576"/>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14" id="14"/>
          <p:cNvSpPr txBox="true"/>
          <p:nvPr/>
        </p:nvSpPr>
        <p:spPr>
          <a:xfrm rot="0">
            <a:off x="2140363" y="2703576"/>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33 4 50</a:t>
            </a:r>
          </a:p>
        </p:txBody>
      </p:sp>
      <p:sp>
        <p:nvSpPr>
          <p:cNvPr name="TextBox 15" id="15"/>
          <p:cNvSpPr txBox="true"/>
          <p:nvPr/>
        </p:nvSpPr>
        <p:spPr>
          <a:xfrm rot="0">
            <a:off x="2959637" y="2703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55 10 37</a:t>
            </a:r>
          </a:p>
        </p:txBody>
      </p:sp>
      <p:sp>
        <p:nvSpPr>
          <p:cNvPr name="TextBox 16" id="16"/>
          <p:cNvSpPr txBox="true"/>
          <p:nvPr/>
        </p:nvSpPr>
        <p:spPr>
          <a:xfrm rot="0">
            <a:off x="3778901" y="2703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91 11 40</a:t>
            </a:r>
          </a:p>
        </p:txBody>
      </p:sp>
      <p:sp>
        <p:nvSpPr>
          <p:cNvPr name="TextBox 17" id="17"/>
          <p:cNvSpPr txBox="true"/>
          <p:nvPr/>
        </p:nvSpPr>
        <p:spPr>
          <a:xfrm rot="0">
            <a:off x="4598175" y="2703576"/>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20 8 48</a:t>
            </a:r>
          </a:p>
        </p:txBody>
      </p:sp>
      <p:sp>
        <p:nvSpPr>
          <p:cNvPr name="TextBox 18" id="18"/>
          <p:cNvSpPr txBox="true"/>
          <p:nvPr/>
        </p:nvSpPr>
        <p:spPr>
          <a:xfrm rot="0">
            <a:off x="5417449" y="2703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51 11 30</a:t>
            </a:r>
          </a:p>
        </p:txBody>
      </p:sp>
      <p:sp>
        <p:nvSpPr>
          <p:cNvPr name="TextBox 19" id="19"/>
          <p:cNvSpPr txBox="true"/>
          <p:nvPr/>
        </p:nvSpPr>
        <p:spPr>
          <a:xfrm rot="0">
            <a:off x="6236713" y="2703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62 68 59</a:t>
            </a:r>
          </a:p>
        </p:txBody>
      </p:sp>
      <p:sp>
        <p:nvSpPr>
          <p:cNvPr name="TextBox 20" id="20"/>
          <p:cNvSpPr txBox="true"/>
          <p:nvPr/>
        </p:nvSpPr>
        <p:spPr>
          <a:xfrm rot="0">
            <a:off x="7055987" y="2703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74 87 81</a:t>
            </a:r>
          </a:p>
        </p:txBody>
      </p:sp>
      <p:sp>
        <p:nvSpPr>
          <p:cNvPr name="TextBox 21" id="21"/>
          <p:cNvSpPr txBox="true"/>
          <p:nvPr/>
        </p:nvSpPr>
        <p:spPr>
          <a:xfrm rot="0">
            <a:off x="7875260" y="2703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13 12 93</a:t>
            </a:r>
          </a:p>
        </p:txBody>
      </p:sp>
      <p:sp>
        <p:nvSpPr>
          <p:cNvPr name="TextBox 22" id="22"/>
          <p:cNvSpPr txBox="true"/>
          <p:nvPr/>
        </p:nvSpPr>
        <p:spPr>
          <a:xfrm rot="0">
            <a:off x="1066800" y="4351144"/>
            <a:ext cx="2746096" cy="1170165"/>
          </a:xfrm>
          <a:prstGeom prst="rect">
            <a:avLst/>
          </a:prstGeom>
        </p:spPr>
        <p:txBody>
          <a:bodyPr anchor="t" rtlCol="false" tIns="0" lIns="0" bIns="0" rIns="0">
            <a:spAutoFit/>
          </a:bodyPr>
          <a:lstStyle/>
          <a:p>
            <a:pPr algn="just">
              <a:lnSpc>
                <a:spcPts val="2300"/>
              </a:lnSpc>
            </a:pPr>
            <a:r>
              <a:rPr lang="en-US" b="true" sz="2000" spc="-14">
                <a:solidFill>
                  <a:srgbClr val="000000"/>
                </a:solidFill>
                <a:latin typeface="Montserrat 2 Bold"/>
                <a:ea typeface="Montserrat 2 Bold"/>
                <a:cs typeface="Montserrat 2 Bold"/>
                <a:sym typeface="Montserrat 2 Bold"/>
              </a:rPr>
              <a:t>Day 1 - 11, 15, 10, 6 Day 2 - 10, 14, 11, 5 Day 3 - 12, 17, 12, 8 Day 4 - 15, 18, 14, 9</a:t>
            </a:r>
          </a:p>
        </p:txBody>
      </p:sp>
      <p:sp>
        <p:nvSpPr>
          <p:cNvPr name="TextBox 23" id="23"/>
          <p:cNvSpPr txBox="true"/>
          <p:nvPr/>
        </p:nvSpPr>
        <p:spPr>
          <a:xfrm rot="0">
            <a:off x="1033367" y="5981938"/>
            <a:ext cx="7022135" cy="1453525"/>
          </a:xfrm>
          <a:prstGeom prst="rect">
            <a:avLst/>
          </a:prstGeom>
        </p:spPr>
        <p:txBody>
          <a:bodyPr anchor="t" rtlCol="false" tIns="0" lIns="0" bIns="0" rIns="0">
            <a:spAutoFit/>
          </a:bodyPr>
          <a:lstStyle/>
          <a:p>
            <a:pPr algn="l">
              <a:lnSpc>
                <a:spcPts val="3219"/>
              </a:lnSpc>
            </a:pPr>
            <a:r>
              <a:rPr lang="en-US" b="true" sz="2300">
                <a:solidFill>
                  <a:srgbClr val="000000"/>
                </a:solidFill>
                <a:latin typeface="Arial Bold"/>
                <a:ea typeface="Arial Bold"/>
                <a:cs typeface="Arial Bold"/>
                <a:sym typeface="Arial Bold"/>
              </a:rPr>
              <a:t>When we create an array , we:</a:t>
            </a:r>
          </a:p>
          <a:p>
            <a:pPr algn="l">
              <a:lnSpc>
                <a:spcPts val="2700"/>
              </a:lnSpc>
            </a:pPr>
            <a:r>
              <a:rPr lang="en-US" sz="2300">
                <a:solidFill>
                  <a:srgbClr val="000000"/>
                </a:solidFill>
                <a:latin typeface="Arial"/>
                <a:ea typeface="Arial"/>
                <a:cs typeface="Arial"/>
                <a:sym typeface="Arial"/>
              </a:rPr>
              <a:t>•Assign it to a variable •Define the type of elements that it will store •Define its size (the maximum numbers of elements)</a:t>
            </a:r>
          </a:p>
        </p:txBody>
      </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38200" y="1714500"/>
            <a:ext cx="3310385" cy="1830238"/>
            <a:chOff x="0" y="0"/>
            <a:chExt cx="3310382" cy="1830235"/>
          </a:xfrm>
        </p:grpSpPr>
        <p:sp>
          <p:nvSpPr>
            <p:cNvPr name="Freeform 7" id="7"/>
            <p:cNvSpPr/>
            <p:nvPr/>
          </p:nvSpPr>
          <p:spPr>
            <a:xfrm flipH="false" flipV="false" rot="0">
              <a:off x="76200"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8" id="8"/>
            <p:cNvSpPr/>
            <p:nvPr/>
          </p:nvSpPr>
          <p:spPr>
            <a:xfrm flipH="false" flipV="false" rot="0">
              <a:off x="1128903"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9" id="9"/>
            <p:cNvSpPr/>
            <p:nvPr/>
          </p:nvSpPr>
          <p:spPr>
            <a:xfrm flipH="false" flipV="false" rot="0">
              <a:off x="2181479"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0" id="10"/>
            <p:cNvSpPr/>
            <p:nvPr/>
          </p:nvSpPr>
          <p:spPr>
            <a:xfrm flipH="false" flipV="false" rot="0">
              <a:off x="76200"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1" id="11"/>
            <p:cNvSpPr/>
            <p:nvPr/>
          </p:nvSpPr>
          <p:spPr>
            <a:xfrm flipH="false" flipV="false" rot="0">
              <a:off x="1128903"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2" id="12"/>
            <p:cNvSpPr/>
            <p:nvPr/>
          </p:nvSpPr>
          <p:spPr>
            <a:xfrm flipH="false" flipV="false" rot="0">
              <a:off x="2181479"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3" id="13"/>
            <p:cNvSpPr/>
            <p:nvPr/>
          </p:nvSpPr>
          <p:spPr>
            <a:xfrm flipH="false" flipV="false" rot="0">
              <a:off x="76200"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4" id="14"/>
            <p:cNvSpPr/>
            <p:nvPr/>
          </p:nvSpPr>
          <p:spPr>
            <a:xfrm flipH="false" flipV="false" rot="0">
              <a:off x="1128903"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5" id="15"/>
            <p:cNvSpPr/>
            <p:nvPr/>
          </p:nvSpPr>
          <p:spPr>
            <a:xfrm flipH="false" flipV="false" rot="0">
              <a:off x="2181479"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6" id="16"/>
            <p:cNvSpPr/>
            <p:nvPr/>
          </p:nvSpPr>
          <p:spPr>
            <a:xfrm flipH="false" flipV="false" rot="0">
              <a:off x="1116203"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17" id="17"/>
            <p:cNvSpPr/>
            <p:nvPr/>
          </p:nvSpPr>
          <p:spPr>
            <a:xfrm flipH="false" flipV="false" rot="0">
              <a:off x="2168779"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18" id="18"/>
            <p:cNvSpPr/>
            <p:nvPr/>
          </p:nvSpPr>
          <p:spPr>
            <a:xfrm flipH="false" flipV="false" rot="0">
              <a:off x="2168779"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19" id="19"/>
            <p:cNvSpPr/>
            <p:nvPr/>
          </p:nvSpPr>
          <p:spPr>
            <a:xfrm flipH="false" flipV="false" rot="0">
              <a:off x="63500" y="622808"/>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20" id="20"/>
            <p:cNvSpPr/>
            <p:nvPr/>
          </p:nvSpPr>
          <p:spPr>
            <a:xfrm flipH="false" flipV="false" rot="0">
              <a:off x="2181479" y="622808"/>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21" id="21"/>
            <p:cNvSpPr/>
            <p:nvPr/>
          </p:nvSpPr>
          <p:spPr>
            <a:xfrm flipH="false" flipV="false" rot="0">
              <a:off x="63500" y="1182116"/>
              <a:ext cx="3183382" cy="25400"/>
            </a:xfrm>
            <a:custGeom>
              <a:avLst/>
              <a:gdLst/>
              <a:ahLst/>
              <a:cxnLst/>
              <a:rect r="r" b="b" t="t" l="l"/>
              <a:pathLst>
                <a:path h="25400" w="3183382">
                  <a:moveTo>
                    <a:pt x="0" y="0"/>
                  </a:moveTo>
                  <a:lnTo>
                    <a:pt x="3183382" y="0"/>
                  </a:lnTo>
                  <a:lnTo>
                    <a:pt x="3183382" y="25400"/>
                  </a:lnTo>
                  <a:lnTo>
                    <a:pt x="0" y="25400"/>
                  </a:lnTo>
                  <a:close/>
                </a:path>
              </a:pathLst>
            </a:custGeom>
            <a:solidFill>
              <a:srgbClr val="017100"/>
            </a:solidFill>
          </p:spPr>
        </p:sp>
        <p:sp>
          <p:nvSpPr>
            <p:cNvPr name="Freeform 22" id="22"/>
            <p:cNvSpPr/>
            <p:nvPr/>
          </p:nvSpPr>
          <p:spPr>
            <a:xfrm flipH="false" flipV="false" rot="0">
              <a:off x="63500"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23" id="23"/>
            <p:cNvSpPr/>
            <p:nvPr/>
          </p:nvSpPr>
          <p:spPr>
            <a:xfrm flipH="false" flipV="false" rot="0">
              <a:off x="3221482"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24" id="24"/>
            <p:cNvSpPr/>
            <p:nvPr/>
          </p:nvSpPr>
          <p:spPr>
            <a:xfrm flipH="false" flipV="false" rot="0">
              <a:off x="3221482"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25" id="25"/>
            <p:cNvSpPr/>
            <p:nvPr/>
          </p:nvSpPr>
          <p:spPr>
            <a:xfrm flipH="false" flipV="false" rot="0">
              <a:off x="63500" y="63500"/>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26" id="26"/>
            <p:cNvSpPr/>
            <p:nvPr/>
          </p:nvSpPr>
          <p:spPr>
            <a:xfrm flipH="false" flipV="false" rot="0">
              <a:off x="2181479" y="63500"/>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27" id="27"/>
            <p:cNvSpPr/>
            <p:nvPr/>
          </p:nvSpPr>
          <p:spPr>
            <a:xfrm flipH="false" flipV="false" rot="0">
              <a:off x="63500" y="1741297"/>
              <a:ext cx="3183382" cy="25400"/>
            </a:xfrm>
            <a:custGeom>
              <a:avLst/>
              <a:gdLst/>
              <a:ahLst/>
              <a:cxnLst/>
              <a:rect r="r" b="b" t="t" l="l"/>
              <a:pathLst>
                <a:path h="25400" w="3183382">
                  <a:moveTo>
                    <a:pt x="0" y="0"/>
                  </a:moveTo>
                  <a:lnTo>
                    <a:pt x="3183382" y="0"/>
                  </a:lnTo>
                  <a:lnTo>
                    <a:pt x="3183382" y="25400"/>
                  </a:lnTo>
                  <a:lnTo>
                    <a:pt x="0" y="25400"/>
                  </a:lnTo>
                  <a:close/>
                </a:path>
              </a:pathLst>
            </a:custGeom>
            <a:solidFill>
              <a:srgbClr val="017100"/>
            </a:solidFill>
          </p:spPr>
        </p:sp>
      </p:grpSp>
      <p:grpSp>
        <p:nvGrpSpPr>
          <p:cNvPr name="Group 28" id="28"/>
          <p:cNvGrpSpPr>
            <a:grpSpLocks noChangeAspect="true"/>
          </p:cNvGrpSpPr>
          <p:nvPr/>
        </p:nvGrpSpPr>
        <p:grpSpPr>
          <a:xfrm rot="0">
            <a:off x="4254503" y="1727197"/>
            <a:ext cx="1205065" cy="711679"/>
            <a:chOff x="0" y="0"/>
            <a:chExt cx="1205065" cy="711683"/>
          </a:xfrm>
        </p:grpSpPr>
        <p:sp>
          <p:nvSpPr>
            <p:cNvPr name="Freeform 29" id="29"/>
            <p:cNvSpPr/>
            <p:nvPr/>
          </p:nvSpPr>
          <p:spPr>
            <a:xfrm flipH="false" flipV="false" rot="0">
              <a:off x="76200"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30" id="30"/>
            <p:cNvSpPr/>
            <p:nvPr/>
          </p:nvSpPr>
          <p:spPr>
            <a:xfrm flipH="false" flipV="false" rot="0">
              <a:off x="63500" y="63500"/>
              <a:ext cx="25400" cy="584708"/>
            </a:xfrm>
            <a:custGeom>
              <a:avLst/>
              <a:gdLst/>
              <a:ahLst/>
              <a:cxnLst/>
              <a:rect r="r" b="b" t="t" l="l"/>
              <a:pathLst>
                <a:path h="584708" w="25400">
                  <a:moveTo>
                    <a:pt x="25400" y="0"/>
                  </a:moveTo>
                  <a:lnTo>
                    <a:pt x="25400" y="584708"/>
                  </a:lnTo>
                  <a:lnTo>
                    <a:pt x="0" y="584708"/>
                  </a:lnTo>
                  <a:lnTo>
                    <a:pt x="0" y="0"/>
                  </a:lnTo>
                  <a:close/>
                </a:path>
              </a:pathLst>
            </a:custGeom>
            <a:solidFill>
              <a:srgbClr val="017100"/>
            </a:solidFill>
          </p:spPr>
        </p:sp>
        <p:sp>
          <p:nvSpPr>
            <p:cNvPr name="Freeform 31" id="31"/>
            <p:cNvSpPr/>
            <p:nvPr/>
          </p:nvSpPr>
          <p:spPr>
            <a:xfrm flipH="false" flipV="false" rot="0">
              <a:off x="1116203" y="63500"/>
              <a:ext cx="25400" cy="584708"/>
            </a:xfrm>
            <a:custGeom>
              <a:avLst/>
              <a:gdLst/>
              <a:ahLst/>
              <a:cxnLst/>
              <a:rect r="r" b="b" t="t" l="l"/>
              <a:pathLst>
                <a:path h="584708" w="25400">
                  <a:moveTo>
                    <a:pt x="25400" y="0"/>
                  </a:moveTo>
                  <a:lnTo>
                    <a:pt x="25400" y="584708"/>
                  </a:lnTo>
                  <a:lnTo>
                    <a:pt x="0" y="584708"/>
                  </a:lnTo>
                  <a:lnTo>
                    <a:pt x="0" y="0"/>
                  </a:lnTo>
                  <a:close/>
                </a:path>
              </a:pathLst>
            </a:custGeom>
            <a:solidFill>
              <a:srgbClr val="017100"/>
            </a:solidFill>
          </p:spPr>
        </p:sp>
        <p:sp>
          <p:nvSpPr>
            <p:cNvPr name="Freeform 32" id="32"/>
            <p:cNvSpPr/>
            <p:nvPr/>
          </p:nvSpPr>
          <p:spPr>
            <a:xfrm flipH="false" flipV="false" rot="0">
              <a:off x="63500" y="63500"/>
              <a:ext cx="1078103" cy="25400"/>
            </a:xfrm>
            <a:custGeom>
              <a:avLst/>
              <a:gdLst/>
              <a:ahLst/>
              <a:cxnLst/>
              <a:rect r="r" b="b" t="t" l="l"/>
              <a:pathLst>
                <a:path h="25400" w="1078103">
                  <a:moveTo>
                    <a:pt x="0" y="0"/>
                  </a:moveTo>
                  <a:lnTo>
                    <a:pt x="1078103" y="0"/>
                  </a:lnTo>
                  <a:lnTo>
                    <a:pt x="1078103" y="25400"/>
                  </a:lnTo>
                  <a:lnTo>
                    <a:pt x="0" y="25400"/>
                  </a:lnTo>
                  <a:close/>
                </a:path>
              </a:pathLst>
            </a:custGeom>
            <a:solidFill>
              <a:srgbClr val="017100"/>
            </a:solidFill>
          </p:spPr>
        </p:sp>
        <p:sp>
          <p:nvSpPr>
            <p:cNvPr name="Freeform 33" id="33"/>
            <p:cNvSpPr/>
            <p:nvPr/>
          </p:nvSpPr>
          <p:spPr>
            <a:xfrm flipH="false" flipV="false" rot="0">
              <a:off x="63500" y="622808"/>
              <a:ext cx="1078103" cy="25400"/>
            </a:xfrm>
            <a:custGeom>
              <a:avLst/>
              <a:gdLst/>
              <a:ahLst/>
              <a:cxnLst/>
              <a:rect r="r" b="b" t="t" l="l"/>
              <a:pathLst>
                <a:path h="25400" w="1078103">
                  <a:moveTo>
                    <a:pt x="0" y="0"/>
                  </a:moveTo>
                  <a:lnTo>
                    <a:pt x="1078103" y="0"/>
                  </a:lnTo>
                  <a:lnTo>
                    <a:pt x="1078103" y="25400"/>
                  </a:lnTo>
                  <a:lnTo>
                    <a:pt x="0" y="25400"/>
                  </a:lnTo>
                  <a:close/>
                </a:path>
              </a:pathLst>
            </a:custGeom>
            <a:solidFill>
              <a:srgbClr val="017100"/>
            </a:solidFill>
          </p:spPr>
        </p:sp>
      </p:grpSp>
      <p:sp>
        <p:nvSpPr>
          <p:cNvPr name="Freeform 34" id="34"/>
          <p:cNvSpPr/>
          <p:nvPr/>
        </p:nvSpPr>
        <p:spPr>
          <a:xfrm flipH="false" flipV="false" rot="0">
            <a:off x="965197" y="4138374"/>
            <a:ext cx="7340327" cy="2657570"/>
          </a:xfrm>
          <a:custGeom>
            <a:avLst/>
            <a:gdLst/>
            <a:ahLst/>
            <a:cxnLst/>
            <a:rect r="r" b="b" t="t" l="l"/>
            <a:pathLst>
              <a:path h="2657570" w="7340327">
                <a:moveTo>
                  <a:pt x="0" y="0"/>
                </a:moveTo>
                <a:lnTo>
                  <a:pt x="7340327" y="0"/>
                </a:lnTo>
                <a:lnTo>
                  <a:pt x="7340327" y="2657571"/>
                </a:lnTo>
                <a:lnTo>
                  <a:pt x="0" y="26575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5" id="35"/>
          <p:cNvSpPr/>
          <p:nvPr/>
        </p:nvSpPr>
        <p:spPr>
          <a:xfrm flipH="false" flipV="false" rot="0">
            <a:off x="8458200" y="4965697"/>
            <a:ext cx="3969096" cy="1831953"/>
          </a:xfrm>
          <a:custGeom>
            <a:avLst/>
            <a:gdLst/>
            <a:ahLst/>
            <a:cxnLst/>
            <a:rect r="r" b="b" t="t" l="l"/>
            <a:pathLst>
              <a:path h="1831953" w="3969096">
                <a:moveTo>
                  <a:pt x="0" y="0"/>
                </a:moveTo>
                <a:lnTo>
                  <a:pt x="3969096" y="0"/>
                </a:lnTo>
                <a:lnTo>
                  <a:pt x="3969096" y="1831953"/>
                </a:lnTo>
                <a:lnTo>
                  <a:pt x="0" y="18319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6" id="3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7" id="37"/>
          <p:cNvSpPr txBox="true"/>
          <p:nvPr/>
        </p:nvSpPr>
        <p:spPr>
          <a:xfrm rot="0">
            <a:off x="800510" y="820865"/>
            <a:ext cx="621558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 Two Dimensional array</a:t>
            </a:r>
          </a:p>
        </p:txBody>
      </p:sp>
      <p:sp>
        <p:nvSpPr>
          <p:cNvPr name="TextBox 38" id="38"/>
          <p:cNvSpPr txBox="true"/>
          <p:nvPr/>
        </p:nvSpPr>
        <p:spPr>
          <a:xfrm rot="0">
            <a:off x="1285389" y="1808226"/>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39" id="39"/>
          <p:cNvSpPr txBox="true"/>
          <p:nvPr/>
        </p:nvSpPr>
        <p:spPr>
          <a:xfrm rot="0">
            <a:off x="1490062" y="5059423"/>
            <a:ext cx="158458" cy="1624727"/>
          </a:xfrm>
          <a:prstGeom prst="rect">
            <a:avLst/>
          </a:prstGeom>
        </p:spPr>
        <p:txBody>
          <a:bodyPr anchor="t" rtlCol="false" tIns="0" lIns="0" bIns="0" rIns="0">
            <a:spAutoFit/>
          </a:bodyPr>
          <a:lstStyle/>
          <a:p>
            <a:pPr algn="just">
              <a:lnSpc>
                <a:spcPts val="4404"/>
              </a:lnSpc>
            </a:pPr>
            <a:r>
              <a:rPr lang="en-US" b="true" sz="2200" spc="-6">
                <a:solidFill>
                  <a:srgbClr val="000000"/>
                </a:solidFill>
                <a:latin typeface="IBM Plex Sans Bold"/>
                <a:ea typeface="IBM Plex Sans Bold"/>
                <a:cs typeface="IBM Plex Sans Bold"/>
                <a:sym typeface="IBM Plex Sans Bold"/>
              </a:rPr>
              <a:t>3 6 9</a:t>
            </a:r>
          </a:p>
        </p:txBody>
      </p:sp>
      <p:sp>
        <p:nvSpPr>
          <p:cNvPr name="TextBox 40" id="40"/>
          <p:cNvSpPr txBox="true"/>
          <p:nvPr/>
        </p:nvSpPr>
        <p:spPr>
          <a:xfrm rot="0">
            <a:off x="2338045" y="1808226"/>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41" id="41"/>
          <p:cNvSpPr txBox="true"/>
          <p:nvPr/>
        </p:nvSpPr>
        <p:spPr>
          <a:xfrm rot="0">
            <a:off x="3390710" y="1808226"/>
            <a:ext cx="316906" cy="1624727"/>
          </a:xfrm>
          <a:prstGeom prst="rect">
            <a:avLst/>
          </a:prstGeom>
        </p:spPr>
        <p:txBody>
          <a:bodyPr anchor="t" rtlCol="false" tIns="0" lIns="0" bIns="0" rIns="0">
            <a:spAutoFit/>
          </a:bodyPr>
          <a:lstStyle/>
          <a:p>
            <a:pPr algn="just">
              <a:lnSpc>
                <a:spcPts val="4404"/>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42" id="42"/>
          <p:cNvSpPr txBox="true"/>
          <p:nvPr/>
        </p:nvSpPr>
        <p:spPr>
          <a:xfrm rot="0">
            <a:off x="3977783" y="5059423"/>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43" id="43"/>
          <p:cNvSpPr txBox="true"/>
          <p:nvPr/>
        </p:nvSpPr>
        <p:spPr>
          <a:xfrm rot="0">
            <a:off x="4701683" y="1954273"/>
            <a:ext cx="324831" cy="1411910"/>
          </a:xfrm>
          <a:prstGeom prst="rect">
            <a:avLst/>
          </a:prstGeom>
        </p:spPr>
        <p:txBody>
          <a:bodyPr anchor="t" rtlCol="false" tIns="0" lIns="0" bIns="0" rIns="0">
            <a:spAutoFit/>
          </a:bodyPr>
          <a:lstStyle/>
          <a:p>
            <a:pPr algn="just">
              <a:lnSpc>
                <a:spcPts val="3079"/>
              </a:lnSpc>
            </a:pPr>
            <a:r>
              <a:rPr lang="en-US" b="true" sz="2200" spc="-6">
                <a:solidFill>
                  <a:srgbClr val="000000"/>
                </a:solidFill>
                <a:latin typeface="IBM Plex Sans Bold"/>
                <a:ea typeface="IBM Plex Sans Bold"/>
                <a:cs typeface="IBM Plex Sans Bold"/>
                <a:sym typeface="IBM Plex Sans Bold"/>
              </a:rPr>
              <a:t>15</a:t>
            </a:r>
          </a:p>
          <a:p>
            <a:pPr algn="just">
              <a:lnSpc>
                <a:spcPts val="2899"/>
              </a:lnSpc>
            </a:pPr>
            <a:r>
              <a:rPr lang="en-US" b="true" sz="2400" spc="-7">
                <a:solidFill>
                  <a:srgbClr val="000000"/>
                </a:solidFill>
                <a:latin typeface="IBM Plex Sans Bold"/>
                <a:ea typeface="IBM Plex Sans Bold"/>
                <a:cs typeface="IBM Plex Sans Bold"/>
                <a:sym typeface="IBM Plex Sans Bold"/>
              </a:rPr>
              <a:t>? ?</a:t>
            </a:r>
          </a:p>
        </p:txBody>
      </p:sp>
      <p:sp>
        <p:nvSpPr>
          <p:cNvPr name="TextBox 44" id="44"/>
          <p:cNvSpPr txBox="true"/>
          <p:nvPr/>
        </p:nvSpPr>
        <p:spPr>
          <a:xfrm rot="0">
            <a:off x="5030448" y="5059423"/>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45" id="45"/>
          <p:cNvSpPr txBox="true"/>
          <p:nvPr/>
        </p:nvSpPr>
        <p:spPr>
          <a:xfrm rot="0">
            <a:off x="6083103" y="5059423"/>
            <a:ext cx="316906" cy="1624727"/>
          </a:xfrm>
          <a:prstGeom prst="rect">
            <a:avLst/>
          </a:prstGeom>
        </p:spPr>
        <p:txBody>
          <a:bodyPr anchor="t" rtlCol="false" tIns="0" lIns="0" bIns="0" rIns="0">
            <a:spAutoFit/>
          </a:bodyPr>
          <a:lstStyle/>
          <a:p>
            <a:pPr algn="just">
              <a:lnSpc>
                <a:spcPts val="4404"/>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46" id="46"/>
          <p:cNvSpPr txBox="true"/>
          <p:nvPr/>
        </p:nvSpPr>
        <p:spPr>
          <a:xfrm rot="0">
            <a:off x="8933812" y="5059423"/>
            <a:ext cx="158458" cy="1625870"/>
          </a:xfrm>
          <a:prstGeom prst="rect">
            <a:avLst/>
          </a:prstGeom>
        </p:spPr>
        <p:txBody>
          <a:bodyPr anchor="t" rtlCol="false" tIns="0" lIns="0" bIns="0" rIns="0">
            <a:spAutoFit/>
          </a:bodyPr>
          <a:lstStyle/>
          <a:p>
            <a:pPr algn="just">
              <a:lnSpc>
                <a:spcPts val="4408"/>
              </a:lnSpc>
            </a:pPr>
            <a:r>
              <a:rPr lang="en-US" b="true" sz="2200" spc="-6">
                <a:solidFill>
                  <a:srgbClr val="000000"/>
                </a:solidFill>
                <a:latin typeface="IBM Plex Sans Bold"/>
                <a:ea typeface="IBM Plex Sans Bold"/>
                <a:cs typeface="IBM Plex Sans Bold"/>
                <a:sym typeface="IBM Plex Sans Bold"/>
              </a:rPr>
              <a:t>3 6 9</a:t>
            </a:r>
          </a:p>
        </p:txBody>
      </p:sp>
      <p:sp>
        <p:nvSpPr>
          <p:cNvPr name="TextBox 47" id="47"/>
          <p:cNvSpPr txBox="true"/>
          <p:nvPr/>
        </p:nvSpPr>
        <p:spPr>
          <a:xfrm rot="0">
            <a:off x="9810312" y="5059423"/>
            <a:ext cx="316906" cy="1625870"/>
          </a:xfrm>
          <a:prstGeom prst="rect">
            <a:avLst/>
          </a:prstGeom>
        </p:spPr>
        <p:txBody>
          <a:bodyPr anchor="t" rtlCol="false" tIns="0" lIns="0" bIns="0" rIns="0">
            <a:spAutoFit/>
          </a:bodyPr>
          <a:lstStyle/>
          <a:p>
            <a:pPr algn="ctr">
              <a:lnSpc>
                <a:spcPts val="4408"/>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48" id="48"/>
          <p:cNvSpPr txBox="true"/>
          <p:nvPr/>
        </p:nvSpPr>
        <p:spPr>
          <a:xfrm rot="0">
            <a:off x="10764488" y="5059423"/>
            <a:ext cx="316906" cy="1625870"/>
          </a:xfrm>
          <a:prstGeom prst="rect">
            <a:avLst/>
          </a:prstGeom>
        </p:spPr>
        <p:txBody>
          <a:bodyPr anchor="t" rtlCol="false" tIns="0" lIns="0" bIns="0" rIns="0">
            <a:spAutoFit/>
          </a:bodyPr>
          <a:lstStyle/>
          <a:p>
            <a:pPr algn="ctr">
              <a:lnSpc>
                <a:spcPts val="4408"/>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49" id="49"/>
          <p:cNvSpPr txBox="true"/>
          <p:nvPr/>
        </p:nvSpPr>
        <p:spPr>
          <a:xfrm rot="0">
            <a:off x="11718665" y="5059423"/>
            <a:ext cx="316906" cy="1625870"/>
          </a:xfrm>
          <a:prstGeom prst="rect">
            <a:avLst/>
          </a:prstGeom>
        </p:spPr>
        <p:txBody>
          <a:bodyPr anchor="t" rtlCol="false" tIns="0" lIns="0" bIns="0" rIns="0">
            <a:spAutoFit/>
          </a:bodyPr>
          <a:lstStyle/>
          <a:p>
            <a:pPr algn="just">
              <a:lnSpc>
                <a:spcPts val="4408"/>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50" id="50"/>
          <p:cNvSpPr txBox="true"/>
          <p:nvPr/>
        </p:nvSpPr>
        <p:spPr>
          <a:xfrm rot="0">
            <a:off x="965197" y="3950103"/>
            <a:ext cx="2483939"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Adding Column</a:t>
            </a:r>
          </a:p>
        </p:txBody>
      </p:sp>
      <p:sp>
        <p:nvSpPr>
          <p:cNvPr name="TextBox 51" id="51"/>
          <p:cNvSpPr txBox="true"/>
          <p:nvPr/>
        </p:nvSpPr>
        <p:spPr>
          <a:xfrm rot="0">
            <a:off x="965197" y="7528770"/>
            <a:ext cx="3284525"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Time Complexity = O(mn)</a:t>
            </a:r>
          </a:p>
        </p:txBody>
      </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38200" y="1714500"/>
            <a:ext cx="3310385" cy="1830238"/>
            <a:chOff x="0" y="0"/>
            <a:chExt cx="3310382" cy="1830235"/>
          </a:xfrm>
        </p:grpSpPr>
        <p:sp>
          <p:nvSpPr>
            <p:cNvPr name="Freeform 7" id="7"/>
            <p:cNvSpPr/>
            <p:nvPr/>
          </p:nvSpPr>
          <p:spPr>
            <a:xfrm flipH="false" flipV="false" rot="0">
              <a:off x="76200"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8" id="8"/>
            <p:cNvSpPr/>
            <p:nvPr/>
          </p:nvSpPr>
          <p:spPr>
            <a:xfrm flipH="false" flipV="false" rot="0">
              <a:off x="1128903"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9" id="9"/>
            <p:cNvSpPr/>
            <p:nvPr/>
          </p:nvSpPr>
          <p:spPr>
            <a:xfrm flipH="false" flipV="false" rot="0">
              <a:off x="2181479"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0" id="10"/>
            <p:cNvSpPr/>
            <p:nvPr/>
          </p:nvSpPr>
          <p:spPr>
            <a:xfrm flipH="false" flipV="false" rot="0">
              <a:off x="76200"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1" id="11"/>
            <p:cNvSpPr/>
            <p:nvPr/>
          </p:nvSpPr>
          <p:spPr>
            <a:xfrm flipH="false" flipV="false" rot="0">
              <a:off x="1128903"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2" id="12"/>
            <p:cNvSpPr/>
            <p:nvPr/>
          </p:nvSpPr>
          <p:spPr>
            <a:xfrm flipH="false" flipV="false" rot="0">
              <a:off x="2181479"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3" id="13"/>
            <p:cNvSpPr/>
            <p:nvPr/>
          </p:nvSpPr>
          <p:spPr>
            <a:xfrm flipH="false" flipV="false" rot="0">
              <a:off x="76200"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4" id="14"/>
            <p:cNvSpPr/>
            <p:nvPr/>
          </p:nvSpPr>
          <p:spPr>
            <a:xfrm flipH="false" flipV="false" rot="0">
              <a:off x="1128903"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5" id="15"/>
            <p:cNvSpPr/>
            <p:nvPr/>
          </p:nvSpPr>
          <p:spPr>
            <a:xfrm flipH="false" flipV="false" rot="0">
              <a:off x="2181479"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6" id="16"/>
            <p:cNvSpPr/>
            <p:nvPr/>
          </p:nvSpPr>
          <p:spPr>
            <a:xfrm flipH="false" flipV="false" rot="0">
              <a:off x="1116203"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17" id="17"/>
            <p:cNvSpPr/>
            <p:nvPr/>
          </p:nvSpPr>
          <p:spPr>
            <a:xfrm flipH="false" flipV="false" rot="0">
              <a:off x="2168779"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18" id="18"/>
            <p:cNvSpPr/>
            <p:nvPr/>
          </p:nvSpPr>
          <p:spPr>
            <a:xfrm flipH="false" flipV="false" rot="0">
              <a:off x="2168779"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19" id="19"/>
            <p:cNvSpPr/>
            <p:nvPr/>
          </p:nvSpPr>
          <p:spPr>
            <a:xfrm flipH="false" flipV="false" rot="0">
              <a:off x="63500" y="622808"/>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20" id="20"/>
            <p:cNvSpPr/>
            <p:nvPr/>
          </p:nvSpPr>
          <p:spPr>
            <a:xfrm flipH="false" flipV="false" rot="0">
              <a:off x="2181479" y="622808"/>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21" id="21"/>
            <p:cNvSpPr/>
            <p:nvPr/>
          </p:nvSpPr>
          <p:spPr>
            <a:xfrm flipH="false" flipV="false" rot="0">
              <a:off x="63500" y="1182116"/>
              <a:ext cx="3183382" cy="25400"/>
            </a:xfrm>
            <a:custGeom>
              <a:avLst/>
              <a:gdLst/>
              <a:ahLst/>
              <a:cxnLst/>
              <a:rect r="r" b="b" t="t" l="l"/>
              <a:pathLst>
                <a:path h="25400" w="3183382">
                  <a:moveTo>
                    <a:pt x="0" y="0"/>
                  </a:moveTo>
                  <a:lnTo>
                    <a:pt x="3183382" y="0"/>
                  </a:lnTo>
                  <a:lnTo>
                    <a:pt x="3183382" y="25400"/>
                  </a:lnTo>
                  <a:lnTo>
                    <a:pt x="0" y="25400"/>
                  </a:lnTo>
                  <a:close/>
                </a:path>
              </a:pathLst>
            </a:custGeom>
            <a:solidFill>
              <a:srgbClr val="017100"/>
            </a:solidFill>
          </p:spPr>
        </p:sp>
        <p:sp>
          <p:nvSpPr>
            <p:cNvPr name="Freeform 22" id="22"/>
            <p:cNvSpPr/>
            <p:nvPr/>
          </p:nvSpPr>
          <p:spPr>
            <a:xfrm flipH="false" flipV="false" rot="0">
              <a:off x="63500"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23" id="23"/>
            <p:cNvSpPr/>
            <p:nvPr/>
          </p:nvSpPr>
          <p:spPr>
            <a:xfrm flipH="false" flipV="false" rot="0">
              <a:off x="3221482"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24" id="24"/>
            <p:cNvSpPr/>
            <p:nvPr/>
          </p:nvSpPr>
          <p:spPr>
            <a:xfrm flipH="false" flipV="false" rot="0">
              <a:off x="3221482"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25" id="25"/>
            <p:cNvSpPr/>
            <p:nvPr/>
          </p:nvSpPr>
          <p:spPr>
            <a:xfrm flipH="false" flipV="false" rot="0">
              <a:off x="63500" y="63500"/>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26" id="26"/>
            <p:cNvSpPr/>
            <p:nvPr/>
          </p:nvSpPr>
          <p:spPr>
            <a:xfrm flipH="false" flipV="false" rot="0">
              <a:off x="2181479" y="63500"/>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27" id="27"/>
            <p:cNvSpPr/>
            <p:nvPr/>
          </p:nvSpPr>
          <p:spPr>
            <a:xfrm flipH="false" flipV="false" rot="0">
              <a:off x="63500" y="1741297"/>
              <a:ext cx="3183382" cy="25400"/>
            </a:xfrm>
            <a:custGeom>
              <a:avLst/>
              <a:gdLst/>
              <a:ahLst/>
              <a:cxnLst/>
              <a:rect r="r" b="b" t="t" l="l"/>
              <a:pathLst>
                <a:path h="25400" w="3183382">
                  <a:moveTo>
                    <a:pt x="0" y="0"/>
                  </a:moveTo>
                  <a:lnTo>
                    <a:pt x="3183382" y="0"/>
                  </a:lnTo>
                  <a:lnTo>
                    <a:pt x="3183382" y="25400"/>
                  </a:lnTo>
                  <a:lnTo>
                    <a:pt x="0" y="25400"/>
                  </a:lnTo>
                  <a:close/>
                </a:path>
              </a:pathLst>
            </a:custGeom>
            <a:solidFill>
              <a:srgbClr val="017100"/>
            </a:solidFill>
          </p:spPr>
        </p:sp>
      </p:grpSp>
      <p:grpSp>
        <p:nvGrpSpPr>
          <p:cNvPr name="Group 28" id="28"/>
          <p:cNvGrpSpPr>
            <a:grpSpLocks noChangeAspect="true"/>
          </p:cNvGrpSpPr>
          <p:nvPr/>
        </p:nvGrpSpPr>
        <p:grpSpPr>
          <a:xfrm rot="0">
            <a:off x="4254503" y="1727197"/>
            <a:ext cx="1205065" cy="711679"/>
            <a:chOff x="0" y="0"/>
            <a:chExt cx="1205065" cy="711683"/>
          </a:xfrm>
        </p:grpSpPr>
        <p:sp>
          <p:nvSpPr>
            <p:cNvPr name="Freeform 29" id="29"/>
            <p:cNvSpPr/>
            <p:nvPr/>
          </p:nvSpPr>
          <p:spPr>
            <a:xfrm flipH="false" flipV="false" rot="0">
              <a:off x="76200"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30" id="30"/>
            <p:cNvSpPr/>
            <p:nvPr/>
          </p:nvSpPr>
          <p:spPr>
            <a:xfrm flipH="false" flipV="false" rot="0">
              <a:off x="63500" y="63500"/>
              <a:ext cx="25400" cy="584708"/>
            </a:xfrm>
            <a:custGeom>
              <a:avLst/>
              <a:gdLst/>
              <a:ahLst/>
              <a:cxnLst/>
              <a:rect r="r" b="b" t="t" l="l"/>
              <a:pathLst>
                <a:path h="584708" w="25400">
                  <a:moveTo>
                    <a:pt x="25400" y="0"/>
                  </a:moveTo>
                  <a:lnTo>
                    <a:pt x="25400" y="584708"/>
                  </a:lnTo>
                  <a:lnTo>
                    <a:pt x="0" y="584708"/>
                  </a:lnTo>
                  <a:lnTo>
                    <a:pt x="0" y="0"/>
                  </a:lnTo>
                  <a:close/>
                </a:path>
              </a:pathLst>
            </a:custGeom>
            <a:solidFill>
              <a:srgbClr val="017100"/>
            </a:solidFill>
          </p:spPr>
        </p:sp>
        <p:sp>
          <p:nvSpPr>
            <p:cNvPr name="Freeform 31" id="31"/>
            <p:cNvSpPr/>
            <p:nvPr/>
          </p:nvSpPr>
          <p:spPr>
            <a:xfrm flipH="false" flipV="false" rot="0">
              <a:off x="1116203" y="63500"/>
              <a:ext cx="25400" cy="584708"/>
            </a:xfrm>
            <a:custGeom>
              <a:avLst/>
              <a:gdLst/>
              <a:ahLst/>
              <a:cxnLst/>
              <a:rect r="r" b="b" t="t" l="l"/>
              <a:pathLst>
                <a:path h="584708" w="25400">
                  <a:moveTo>
                    <a:pt x="25400" y="0"/>
                  </a:moveTo>
                  <a:lnTo>
                    <a:pt x="25400" y="584708"/>
                  </a:lnTo>
                  <a:lnTo>
                    <a:pt x="0" y="584708"/>
                  </a:lnTo>
                  <a:lnTo>
                    <a:pt x="0" y="0"/>
                  </a:lnTo>
                  <a:close/>
                </a:path>
              </a:pathLst>
            </a:custGeom>
            <a:solidFill>
              <a:srgbClr val="017100"/>
            </a:solidFill>
          </p:spPr>
        </p:sp>
        <p:sp>
          <p:nvSpPr>
            <p:cNvPr name="Freeform 32" id="32"/>
            <p:cNvSpPr/>
            <p:nvPr/>
          </p:nvSpPr>
          <p:spPr>
            <a:xfrm flipH="false" flipV="false" rot="0">
              <a:off x="63500" y="63500"/>
              <a:ext cx="1078103" cy="25400"/>
            </a:xfrm>
            <a:custGeom>
              <a:avLst/>
              <a:gdLst/>
              <a:ahLst/>
              <a:cxnLst/>
              <a:rect r="r" b="b" t="t" l="l"/>
              <a:pathLst>
                <a:path h="25400" w="1078103">
                  <a:moveTo>
                    <a:pt x="0" y="0"/>
                  </a:moveTo>
                  <a:lnTo>
                    <a:pt x="1078103" y="0"/>
                  </a:lnTo>
                  <a:lnTo>
                    <a:pt x="1078103" y="25400"/>
                  </a:lnTo>
                  <a:lnTo>
                    <a:pt x="0" y="25400"/>
                  </a:lnTo>
                  <a:close/>
                </a:path>
              </a:pathLst>
            </a:custGeom>
            <a:solidFill>
              <a:srgbClr val="017100"/>
            </a:solidFill>
          </p:spPr>
        </p:sp>
        <p:sp>
          <p:nvSpPr>
            <p:cNvPr name="Freeform 33" id="33"/>
            <p:cNvSpPr/>
            <p:nvPr/>
          </p:nvSpPr>
          <p:spPr>
            <a:xfrm flipH="false" flipV="false" rot="0">
              <a:off x="63500" y="622808"/>
              <a:ext cx="1078103" cy="25400"/>
            </a:xfrm>
            <a:custGeom>
              <a:avLst/>
              <a:gdLst/>
              <a:ahLst/>
              <a:cxnLst/>
              <a:rect r="r" b="b" t="t" l="l"/>
              <a:pathLst>
                <a:path h="25400" w="1078103">
                  <a:moveTo>
                    <a:pt x="0" y="0"/>
                  </a:moveTo>
                  <a:lnTo>
                    <a:pt x="1078103" y="0"/>
                  </a:lnTo>
                  <a:lnTo>
                    <a:pt x="1078103" y="25400"/>
                  </a:lnTo>
                  <a:lnTo>
                    <a:pt x="0" y="25400"/>
                  </a:lnTo>
                  <a:close/>
                </a:path>
              </a:pathLst>
            </a:custGeom>
            <a:solidFill>
              <a:srgbClr val="017100"/>
            </a:solidFill>
          </p:spPr>
        </p:sp>
      </p:grpSp>
      <p:sp>
        <p:nvSpPr>
          <p:cNvPr name="Freeform 34" id="34"/>
          <p:cNvSpPr/>
          <p:nvPr/>
        </p:nvSpPr>
        <p:spPr>
          <a:xfrm flipH="false" flipV="false" rot="0">
            <a:off x="266700" y="4288526"/>
            <a:ext cx="8038833" cy="2649283"/>
          </a:xfrm>
          <a:custGeom>
            <a:avLst/>
            <a:gdLst/>
            <a:ahLst/>
            <a:cxnLst/>
            <a:rect r="r" b="b" t="t" l="l"/>
            <a:pathLst>
              <a:path h="2649283" w="8038833">
                <a:moveTo>
                  <a:pt x="0" y="0"/>
                </a:moveTo>
                <a:lnTo>
                  <a:pt x="8038833" y="0"/>
                </a:lnTo>
                <a:lnTo>
                  <a:pt x="8038833" y="2649284"/>
                </a:lnTo>
                <a:lnTo>
                  <a:pt x="0" y="2649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5" id="35"/>
          <p:cNvSpPr/>
          <p:nvPr/>
        </p:nvSpPr>
        <p:spPr>
          <a:xfrm flipH="false" flipV="false" rot="0">
            <a:off x="8458200" y="4965697"/>
            <a:ext cx="3969096" cy="2320119"/>
          </a:xfrm>
          <a:custGeom>
            <a:avLst/>
            <a:gdLst/>
            <a:ahLst/>
            <a:cxnLst/>
            <a:rect r="r" b="b" t="t" l="l"/>
            <a:pathLst>
              <a:path h="2320119" w="3969096">
                <a:moveTo>
                  <a:pt x="0" y="0"/>
                </a:moveTo>
                <a:lnTo>
                  <a:pt x="3969096" y="0"/>
                </a:lnTo>
                <a:lnTo>
                  <a:pt x="3969096" y="2320118"/>
                </a:lnTo>
                <a:lnTo>
                  <a:pt x="0" y="2320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6" id="3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7" id="37"/>
          <p:cNvSpPr txBox="true"/>
          <p:nvPr/>
        </p:nvSpPr>
        <p:spPr>
          <a:xfrm rot="0">
            <a:off x="800510" y="820865"/>
            <a:ext cx="621558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 Two Dimensional array</a:t>
            </a:r>
          </a:p>
        </p:txBody>
      </p:sp>
      <p:sp>
        <p:nvSpPr>
          <p:cNvPr name="TextBox 38" id="38"/>
          <p:cNvSpPr txBox="true"/>
          <p:nvPr/>
        </p:nvSpPr>
        <p:spPr>
          <a:xfrm rot="0">
            <a:off x="792032" y="52054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3</a:t>
            </a:r>
          </a:p>
        </p:txBody>
      </p:sp>
      <p:sp>
        <p:nvSpPr>
          <p:cNvPr name="TextBox 39" id="39"/>
          <p:cNvSpPr txBox="true"/>
          <p:nvPr/>
        </p:nvSpPr>
        <p:spPr>
          <a:xfrm rot="0">
            <a:off x="1285389" y="1808226"/>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40" id="40"/>
          <p:cNvSpPr txBox="true"/>
          <p:nvPr/>
        </p:nvSpPr>
        <p:spPr>
          <a:xfrm rot="0">
            <a:off x="1845659" y="52054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6</a:t>
            </a:r>
          </a:p>
        </p:txBody>
      </p:sp>
      <p:sp>
        <p:nvSpPr>
          <p:cNvPr name="TextBox 41" id="41"/>
          <p:cNvSpPr txBox="true"/>
          <p:nvPr/>
        </p:nvSpPr>
        <p:spPr>
          <a:xfrm rot="0">
            <a:off x="2338045" y="1808226"/>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42" id="42"/>
          <p:cNvSpPr txBox="true"/>
          <p:nvPr/>
        </p:nvSpPr>
        <p:spPr>
          <a:xfrm rot="0">
            <a:off x="2899277" y="52054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9</a:t>
            </a:r>
          </a:p>
        </p:txBody>
      </p:sp>
      <p:sp>
        <p:nvSpPr>
          <p:cNvPr name="TextBox 43" id="43"/>
          <p:cNvSpPr txBox="true"/>
          <p:nvPr/>
        </p:nvSpPr>
        <p:spPr>
          <a:xfrm rot="0">
            <a:off x="3390710" y="1808226"/>
            <a:ext cx="316906" cy="1624727"/>
          </a:xfrm>
          <a:prstGeom prst="rect">
            <a:avLst/>
          </a:prstGeom>
        </p:spPr>
        <p:txBody>
          <a:bodyPr anchor="t" rtlCol="false" tIns="0" lIns="0" bIns="0" rIns="0">
            <a:spAutoFit/>
          </a:bodyPr>
          <a:lstStyle/>
          <a:p>
            <a:pPr algn="just">
              <a:lnSpc>
                <a:spcPts val="4404"/>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44" id="44"/>
          <p:cNvSpPr txBox="true"/>
          <p:nvPr/>
        </p:nvSpPr>
        <p:spPr>
          <a:xfrm rot="0">
            <a:off x="4485789" y="5059423"/>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45" id="45"/>
          <p:cNvSpPr txBox="true"/>
          <p:nvPr/>
        </p:nvSpPr>
        <p:spPr>
          <a:xfrm rot="0">
            <a:off x="4701683" y="1954273"/>
            <a:ext cx="324831" cy="1411910"/>
          </a:xfrm>
          <a:prstGeom prst="rect">
            <a:avLst/>
          </a:prstGeom>
        </p:spPr>
        <p:txBody>
          <a:bodyPr anchor="t" rtlCol="false" tIns="0" lIns="0" bIns="0" rIns="0">
            <a:spAutoFit/>
          </a:bodyPr>
          <a:lstStyle/>
          <a:p>
            <a:pPr algn="just">
              <a:lnSpc>
                <a:spcPts val="3079"/>
              </a:lnSpc>
            </a:pPr>
            <a:r>
              <a:rPr lang="en-US" b="true" sz="2200" spc="-6">
                <a:solidFill>
                  <a:srgbClr val="000000"/>
                </a:solidFill>
                <a:latin typeface="IBM Plex Sans Bold"/>
                <a:ea typeface="IBM Plex Sans Bold"/>
                <a:cs typeface="IBM Plex Sans Bold"/>
                <a:sym typeface="IBM Plex Sans Bold"/>
              </a:rPr>
              <a:t>15</a:t>
            </a:r>
          </a:p>
          <a:p>
            <a:pPr algn="just">
              <a:lnSpc>
                <a:spcPts val="2899"/>
              </a:lnSpc>
            </a:pPr>
            <a:r>
              <a:rPr lang="en-US" b="true" sz="2400" spc="-7">
                <a:solidFill>
                  <a:srgbClr val="000000"/>
                </a:solidFill>
                <a:latin typeface="IBM Plex Sans Bold"/>
                <a:ea typeface="IBM Plex Sans Bold"/>
                <a:cs typeface="IBM Plex Sans Bold"/>
                <a:sym typeface="IBM Plex Sans Bold"/>
              </a:rPr>
              <a:t>? ?</a:t>
            </a:r>
          </a:p>
        </p:txBody>
      </p:sp>
      <p:sp>
        <p:nvSpPr>
          <p:cNvPr name="TextBox 46" id="46"/>
          <p:cNvSpPr txBox="true"/>
          <p:nvPr/>
        </p:nvSpPr>
        <p:spPr>
          <a:xfrm rot="0">
            <a:off x="5538445" y="5059423"/>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47" id="47"/>
          <p:cNvSpPr txBox="true"/>
          <p:nvPr/>
        </p:nvSpPr>
        <p:spPr>
          <a:xfrm rot="0">
            <a:off x="6591110" y="5059423"/>
            <a:ext cx="316906" cy="1624727"/>
          </a:xfrm>
          <a:prstGeom prst="rect">
            <a:avLst/>
          </a:prstGeom>
        </p:spPr>
        <p:txBody>
          <a:bodyPr anchor="t" rtlCol="false" tIns="0" lIns="0" bIns="0" rIns="0">
            <a:spAutoFit/>
          </a:bodyPr>
          <a:lstStyle/>
          <a:p>
            <a:pPr algn="just">
              <a:lnSpc>
                <a:spcPts val="4404"/>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48" id="48"/>
          <p:cNvSpPr txBox="true"/>
          <p:nvPr/>
        </p:nvSpPr>
        <p:spPr>
          <a:xfrm rot="0">
            <a:off x="9015174" y="5065776"/>
            <a:ext cx="316906" cy="2112912"/>
          </a:xfrm>
          <a:prstGeom prst="rect">
            <a:avLst/>
          </a:prstGeom>
        </p:spPr>
        <p:txBody>
          <a:bodyPr anchor="t" rtlCol="false" tIns="0" lIns="0" bIns="0" rIns="0">
            <a:spAutoFit/>
          </a:bodyPr>
          <a:lstStyle/>
          <a:p>
            <a:pPr algn="ctr">
              <a:lnSpc>
                <a:spcPts val="4268"/>
              </a:lnSpc>
            </a:pPr>
            <a:r>
              <a:rPr lang="en-US" b="true" sz="2200" spc="-6">
                <a:solidFill>
                  <a:srgbClr val="000000"/>
                </a:solidFill>
                <a:latin typeface="IBM Plex Sans Bold"/>
                <a:ea typeface="IBM Plex Sans Bold"/>
                <a:cs typeface="IBM Plex Sans Bold"/>
                <a:sym typeface="IBM Plex Sans Bold"/>
              </a:rPr>
              <a:t>3 1 5 24</a:t>
            </a:r>
          </a:p>
        </p:txBody>
      </p:sp>
      <p:sp>
        <p:nvSpPr>
          <p:cNvPr name="TextBox 49" id="49"/>
          <p:cNvSpPr txBox="true"/>
          <p:nvPr/>
        </p:nvSpPr>
        <p:spPr>
          <a:xfrm rot="0">
            <a:off x="10287400" y="5065776"/>
            <a:ext cx="316906" cy="2112912"/>
          </a:xfrm>
          <a:prstGeom prst="rect">
            <a:avLst/>
          </a:prstGeom>
        </p:spPr>
        <p:txBody>
          <a:bodyPr anchor="t" rtlCol="false" tIns="0" lIns="0" bIns="0" rIns="0">
            <a:spAutoFit/>
          </a:bodyPr>
          <a:lstStyle/>
          <a:p>
            <a:pPr algn="ctr">
              <a:lnSpc>
                <a:spcPts val="4268"/>
              </a:lnSpc>
            </a:pPr>
            <a:r>
              <a:rPr lang="en-US" b="true" sz="2200" spc="-6">
                <a:solidFill>
                  <a:srgbClr val="000000"/>
                </a:solidFill>
                <a:latin typeface="IBM Plex Sans Bold"/>
                <a:ea typeface="IBM Plex Sans Bold"/>
                <a:cs typeface="IBM Plex Sans Bold"/>
                <a:sym typeface="IBM Plex Sans Bold"/>
              </a:rPr>
              <a:t>6 10 4 50</a:t>
            </a:r>
          </a:p>
        </p:txBody>
      </p:sp>
      <p:sp>
        <p:nvSpPr>
          <p:cNvPr name="TextBox 50" id="50"/>
          <p:cNvSpPr txBox="true"/>
          <p:nvPr/>
        </p:nvSpPr>
        <p:spPr>
          <a:xfrm rot="0">
            <a:off x="11559635" y="5065776"/>
            <a:ext cx="316906" cy="2112912"/>
          </a:xfrm>
          <a:prstGeom prst="rect">
            <a:avLst/>
          </a:prstGeom>
        </p:spPr>
        <p:txBody>
          <a:bodyPr anchor="t" rtlCol="false" tIns="0" lIns="0" bIns="0" rIns="0">
            <a:spAutoFit/>
          </a:bodyPr>
          <a:lstStyle/>
          <a:p>
            <a:pPr algn="ctr">
              <a:lnSpc>
                <a:spcPts val="4268"/>
              </a:lnSpc>
            </a:pPr>
            <a:r>
              <a:rPr lang="en-US" b="true" sz="2200" spc="-6">
                <a:solidFill>
                  <a:srgbClr val="000000"/>
                </a:solidFill>
                <a:latin typeface="IBM Plex Sans Bold"/>
                <a:ea typeface="IBM Plex Sans Bold"/>
                <a:cs typeface="IBM Plex Sans Bold"/>
                <a:sym typeface="IBM Plex Sans Bold"/>
              </a:rPr>
              <a:t>9 11 10 37</a:t>
            </a:r>
          </a:p>
        </p:txBody>
      </p:sp>
      <p:sp>
        <p:nvSpPr>
          <p:cNvPr name="TextBox 51" id="51"/>
          <p:cNvSpPr txBox="true"/>
          <p:nvPr/>
        </p:nvSpPr>
        <p:spPr>
          <a:xfrm rot="0">
            <a:off x="965197" y="3950103"/>
            <a:ext cx="193461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Adding Row</a:t>
            </a:r>
          </a:p>
        </p:txBody>
      </p:sp>
      <p:sp>
        <p:nvSpPr>
          <p:cNvPr name="TextBox 52" id="52"/>
          <p:cNvSpPr txBox="true"/>
          <p:nvPr/>
        </p:nvSpPr>
        <p:spPr>
          <a:xfrm rot="0">
            <a:off x="965197" y="7528770"/>
            <a:ext cx="3284525"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Time Complexity = O(mn)</a:t>
            </a:r>
          </a:p>
        </p:txBody>
      </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23900" y="2387603"/>
            <a:ext cx="7525845" cy="663150"/>
            <a:chOff x="0" y="0"/>
            <a:chExt cx="7525842" cy="663156"/>
          </a:xfrm>
        </p:grpSpPr>
        <p:sp>
          <p:nvSpPr>
            <p:cNvPr name="Freeform 7" id="7"/>
            <p:cNvSpPr/>
            <p:nvPr/>
          </p:nvSpPr>
          <p:spPr>
            <a:xfrm flipH="false" flipV="false" rot="0">
              <a:off x="76200"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8" id="8"/>
            <p:cNvSpPr/>
            <p:nvPr/>
          </p:nvSpPr>
          <p:spPr>
            <a:xfrm flipH="false" flipV="false" rot="0">
              <a:off x="895477"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9" id="9"/>
            <p:cNvSpPr/>
            <p:nvPr/>
          </p:nvSpPr>
          <p:spPr>
            <a:xfrm flipH="false" flipV="false" rot="0">
              <a:off x="1714754"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0" id="10"/>
            <p:cNvSpPr/>
            <p:nvPr/>
          </p:nvSpPr>
          <p:spPr>
            <a:xfrm flipH="false" flipV="false" rot="0">
              <a:off x="2534031"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1" id="11"/>
            <p:cNvSpPr/>
            <p:nvPr/>
          </p:nvSpPr>
          <p:spPr>
            <a:xfrm flipH="false" flipV="false" rot="0">
              <a:off x="3353308"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2" id="12"/>
            <p:cNvSpPr/>
            <p:nvPr/>
          </p:nvSpPr>
          <p:spPr>
            <a:xfrm flipH="false" flipV="false" rot="0">
              <a:off x="4172585"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3" id="13"/>
            <p:cNvSpPr/>
            <p:nvPr/>
          </p:nvSpPr>
          <p:spPr>
            <a:xfrm flipH="false" flipV="false" rot="0">
              <a:off x="4991862"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4" id="14"/>
            <p:cNvSpPr/>
            <p:nvPr/>
          </p:nvSpPr>
          <p:spPr>
            <a:xfrm flipH="false" flipV="false" rot="0">
              <a:off x="5811139"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5" id="15"/>
            <p:cNvSpPr/>
            <p:nvPr/>
          </p:nvSpPr>
          <p:spPr>
            <a:xfrm flipH="false" flipV="false" rot="0">
              <a:off x="6630416"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6" id="16"/>
            <p:cNvSpPr/>
            <p:nvPr/>
          </p:nvSpPr>
          <p:spPr>
            <a:xfrm flipH="false" flipV="false" rot="0">
              <a:off x="882777"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17" id="17"/>
            <p:cNvSpPr/>
            <p:nvPr/>
          </p:nvSpPr>
          <p:spPr>
            <a:xfrm flipH="false" flipV="false" rot="0">
              <a:off x="1702054"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18" id="18"/>
            <p:cNvSpPr/>
            <p:nvPr/>
          </p:nvSpPr>
          <p:spPr>
            <a:xfrm flipH="false" flipV="false" rot="0">
              <a:off x="2521331"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19" id="19"/>
            <p:cNvSpPr/>
            <p:nvPr/>
          </p:nvSpPr>
          <p:spPr>
            <a:xfrm flipH="false" flipV="false" rot="0">
              <a:off x="3340608"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0" id="20"/>
            <p:cNvSpPr/>
            <p:nvPr/>
          </p:nvSpPr>
          <p:spPr>
            <a:xfrm flipH="false" flipV="false" rot="0">
              <a:off x="4159885"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1" id="21"/>
            <p:cNvSpPr/>
            <p:nvPr/>
          </p:nvSpPr>
          <p:spPr>
            <a:xfrm flipH="false" flipV="false" rot="0">
              <a:off x="4979162"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2" id="22"/>
            <p:cNvSpPr/>
            <p:nvPr/>
          </p:nvSpPr>
          <p:spPr>
            <a:xfrm flipH="false" flipV="false" rot="0">
              <a:off x="5798439"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3" id="23"/>
            <p:cNvSpPr/>
            <p:nvPr/>
          </p:nvSpPr>
          <p:spPr>
            <a:xfrm flipH="false" flipV="false" rot="0">
              <a:off x="6617716"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4" id="24"/>
            <p:cNvSpPr/>
            <p:nvPr/>
          </p:nvSpPr>
          <p:spPr>
            <a:xfrm flipH="false" flipV="false" rot="0">
              <a:off x="63500"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5" id="25"/>
            <p:cNvSpPr/>
            <p:nvPr/>
          </p:nvSpPr>
          <p:spPr>
            <a:xfrm flipH="false" flipV="false" rot="0">
              <a:off x="7436993"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6" id="26"/>
            <p:cNvSpPr/>
            <p:nvPr/>
          </p:nvSpPr>
          <p:spPr>
            <a:xfrm flipH="false" flipV="false" rot="0">
              <a:off x="63500" y="63500"/>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sp>
          <p:nvSpPr>
            <p:cNvPr name="Freeform 27" id="27"/>
            <p:cNvSpPr/>
            <p:nvPr/>
          </p:nvSpPr>
          <p:spPr>
            <a:xfrm flipH="false" flipV="false" rot="0">
              <a:off x="63500" y="574294"/>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grpSp>
      <p:sp>
        <p:nvSpPr>
          <p:cNvPr name="Freeform 28" id="28"/>
          <p:cNvSpPr/>
          <p:nvPr/>
        </p:nvSpPr>
        <p:spPr>
          <a:xfrm flipH="false" flipV="false" rot="0">
            <a:off x="723900" y="5553389"/>
            <a:ext cx="7525845" cy="1909201"/>
          </a:xfrm>
          <a:custGeom>
            <a:avLst/>
            <a:gdLst/>
            <a:ahLst/>
            <a:cxnLst/>
            <a:rect r="r" b="b" t="t" l="l"/>
            <a:pathLst>
              <a:path h="1909201" w="7525845">
                <a:moveTo>
                  <a:pt x="0" y="0"/>
                </a:moveTo>
                <a:lnTo>
                  <a:pt x="7525845" y="0"/>
                </a:lnTo>
                <a:lnTo>
                  <a:pt x="7525845" y="1909201"/>
                </a:lnTo>
                <a:lnTo>
                  <a:pt x="0" y="19092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800510" y="820865"/>
            <a:ext cx="8345614" cy="112655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Access an element of Two Dimensional Array</a:t>
            </a:r>
          </a:p>
          <a:p>
            <a:pPr algn="l">
              <a:lnSpc>
                <a:spcPts val="2800"/>
              </a:lnSpc>
            </a:pPr>
            <a:r>
              <a:rPr lang="en-US" b="true" sz="2000" spc="-14">
                <a:solidFill>
                  <a:srgbClr val="000000"/>
                </a:solidFill>
                <a:latin typeface="Montserrat 2 Bold"/>
                <a:ea typeface="Montserrat 2 Bold"/>
                <a:cs typeface="Montserrat 2 Bold"/>
                <a:sym typeface="Montserrat 2 Bold"/>
              </a:rPr>
              <a:t>One dimensional array</a:t>
            </a:r>
          </a:p>
        </p:txBody>
      </p:sp>
      <p:sp>
        <p:nvSpPr>
          <p:cNvPr name="TextBox 31" id="31"/>
          <p:cNvSpPr txBox="true"/>
          <p:nvPr/>
        </p:nvSpPr>
        <p:spPr>
          <a:xfrm rot="0">
            <a:off x="1054389" y="6132576"/>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32" id="32"/>
          <p:cNvSpPr txBox="true"/>
          <p:nvPr/>
        </p:nvSpPr>
        <p:spPr>
          <a:xfrm rot="0">
            <a:off x="1873663" y="6132576"/>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33 4 50</a:t>
            </a:r>
          </a:p>
        </p:txBody>
      </p:sp>
      <p:sp>
        <p:nvSpPr>
          <p:cNvPr name="TextBox 33" id="33"/>
          <p:cNvSpPr txBox="true"/>
          <p:nvPr/>
        </p:nvSpPr>
        <p:spPr>
          <a:xfrm rot="0">
            <a:off x="2637949" y="2589276"/>
            <a:ext cx="372989" cy="751894"/>
          </a:xfrm>
          <a:prstGeom prst="rect">
            <a:avLst/>
          </a:prstGeom>
        </p:spPr>
        <p:txBody>
          <a:bodyPr anchor="t" rtlCol="false" tIns="0" lIns="0" bIns="0" rIns="0">
            <a:spAutoFit/>
          </a:bodyPr>
          <a:lstStyle/>
          <a:p>
            <a:pPr algn="r">
              <a:lnSpc>
                <a:spcPts val="3079"/>
              </a:lnSpc>
            </a:pPr>
            <a:r>
              <a:rPr lang="en-US" b="true" sz="2200" spc="-6">
                <a:solidFill>
                  <a:srgbClr val="000000"/>
                </a:solidFill>
                <a:latin typeface="IBM Plex Sans Bold"/>
                <a:ea typeface="IBM Plex Sans Bold"/>
                <a:cs typeface="IBM Plex Sans Bold"/>
                <a:sym typeface="IBM Plex Sans Bold"/>
              </a:rPr>
              <a:t>10</a:t>
            </a:r>
          </a:p>
          <a:p>
            <a:pPr algn="r">
              <a:lnSpc>
                <a:spcPts val="2800"/>
              </a:lnSpc>
            </a:pPr>
            <a:r>
              <a:rPr lang="en-US" b="true" sz="2000" spc="-14">
                <a:solidFill>
                  <a:srgbClr val="B51700"/>
                </a:solidFill>
                <a:latin typeface="Montserrat 2 Bold"/>
                <a:ea typeface="Montserrat 2 Bold"/>
                <a:cs typeface="Montserrat 2 Bold"/>
                <a:sym typeface="Montserrat 2 Bold"/>
              </a:rPr>
              <a:t>[2]</a:t>
            </a:r>
          </a:p>
        </p:txBody>
      </p:sp>
      <p:sp>
        <p:nvSpPr>
          <p:cNvPr name="TextBox 34" id="34"/>
          <p:cNvSpPr txBox="true"/>
          <p:nvPr/>
        </p:nvSpPr>
        <p:spPr>
          <a:xfrm rot="0">
            <a:off x="2692937" y="6132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55 10 37</a:t>
            </a:r>
          </a:p>
        </p:txBody>
      </p:sp>
      <p:sp>
        <p:nvSpPr>
          <p:cNvPr name="TextBox 35" id="35"/>
          <p:cNvSpPr txBox="true"/>
          <p:nvPr/>
        </p:nvSpPr>
        <p:spPr>
          <a:xfrm rot="0">
            <a:off x="3488007" y="2589276"/>
            <a:ext cx="363026" cy="751894"/>
          </a:xfrm>
          <a:prstGeom prst="rect">
            <a:avLst/>
          </a:prstGeom>
        </p:spPr>
        <p:txBody>
          <a:bodyPr anchor="t" rtlCol="false" tIns="0" lIns="0" bIns="0" rIns="0">
            <a:spAutoFit/>
          </a:bodyPr>
          <a:lstStyle/>
          <a:p>
            <a:pPr algn="ctr">
              <a:lnSpc>
                <a:spcPts val="3079"/>
              </a:lnSpc>
            </a:pPr>
            <a:r>
              <a:rPr lang="en-US" b="true" sz="2200" spc="-6">
                <a:solidFill>
                  <a:srgbClr val="000000"/>
                </a:solidFill>
                <a:latin typeface="IBM Plex Sans Bold"/>
                <a:ea typeface="IBM Plex Sans Bold"/>
                <a:cs typeface="IBM Plex Sans Bold"/>
                <a:sym typeface="IBM Plex Sans Bold"/>
              </a:rPr>
              <a:t>11</a:t>
            </a:r>
          </a:p>
          <a:p>
            <a:pPr algn="ctr">
              <a:lnSpc>
                <a:spcPts val="2800"/>
              </a:lnSpc>
            </a:pPr>
            <a:r>
              <a:rPr lang="en-US" b="true" sz="2000" spc="-14">
                <a:solidFill>
                  <a:srgbClr val="B51700"/>
                </a:solidFill>
                <a:latin typeface="Montserrat 2 Bold"/>
                <a:ea typeface="Montserrat 2 Bold"/>
                <a:cs typeface="Montserrat 2 Bold"/>
                <a:sym typeface="Montserrat 2 Bold"/>
              </a:rPr>
              <a:t>[3]</a:t>
            </a:r>
          </a:p>
        </p:txBody>
      </p:sp>
      <p:sp>
        <p:nvSpPr>
          <p:cNvPr name="TextBox 36" id="36"/>
          <p:cNvSpPr txBox="true"/>
          <p:nvPr/>
        </p:nvSpPr>
        <p:spPr>
          <a:xfrm rot="0">
            <a:off x="3512201" y="6132576"/>
            <a:ext cx="316906" cy="1144895"/>
          </a:xfrm>
          <a:prstGeom prst="rect">
            <a:avLst/>
          </a:prstGeom>
        </p:spPr>
        <p:txBody>
          <a:bodyPr anchor="t" rtlCol="false" tIns="0" lIns="0" bIns="0" rIns="0">
            <a:spAutoFit/>
          </a:bodyPr>
          <a:lstStyle/>
          <a:p>
            <a:pPr algn="l">
              <a:lnSpc>
                <a:spcPts val="3040"/>
              </a:lnSpc>
            </a:pPr>
            <a:r>
              <a:rPr lang="en-US" b="true" sz="2200" spc="-6">
                <a:solidFill>
                  <a:srgbClr val="000000"/>
                </a:solidFill>
                <a:latin typeface="IBM Plex Sans Bold"/>
                <a:ea typeface="IBM Plex Sans Bold"/>
                <a:cs typeface="IBM Plex Sans Bold"/>
                <a:sym typeface="IBM Plex Sans Bold"/>
              </a:rPr>
              <a:t>91 11 40</a:t>
            </a:r>
          </a:p>
        </p:txBody>
      </p:sp>
      <p:sp>
        <p:nvSpPr>
          <p:cNvPr name="TextBox 37" id="37"/>
          <p:cNvSpPr txBox="true"/>
          <p:nvPr/>
        </p:nvSpPr>
        <p:spPr>
          <a:xfrm rot="0">
            <a:off x="4331475" y="6132576"/>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20 8 48</a:t>
            </a:r>
          </a:p>
        </p:txBody>
      </p:sp>
      <p:sp>
        <p:nvSpPr>
          <p:cNvPr name="TextBox 38" id="38"/>
          <p:cNvSpPr txBox="true"/>
          <p:nvPr/>
        </p:nvSpPr>
        <p:spPr>
          <a:xfrm rot="0">
            <a:off x="5150749" y="258927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39" id="39"/>
          <p:cNvSpPr txBox="true"/>
          <p:nvPr/>
        </p:nvSpPr>
        <p:spPr>
          <a:xfrm rot="0">
            <a:off x="5150749" y="6132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51 11 30</a:t>
            </a:r>
          </a:p>
        </p:txBody>
      </p:sp>
      <p:sp>
        <p:nvSpPr>
          <p:cNvPr name="TextBox 40" id="40"/>
          <p:cNvSpPr txBox="true"/>
          <p:nvPr/>
        </p:nvSpPr>
        <p:spPr>
          <a:xfrm rot="0">
            <a:off x="5970013" y="2589276"/>
            <a:ext cx="378838" cy="751894"/>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68</a:t>
            </a:r>
          </a:p>
          <a:p>
            <a:pPr algn="l">
              <a:lnSpc>
                <a:spcPts val="2800"/>
              </a:lnSpc>
            </a:pPr>
            <a:r>
              <a:rPr lang="en-US" b="true" sz="2000" spc="-14">
                <a:solidFill>
                  <a:srgbClr val="B51700"/>
                </a:solidFill>
                <a:latin typeface="Montserrat 2 Bold"/>
                <a:ea typeface="Montserrat 2 Bold"/>
                <a:cs typeface="Montserrat 2 Bold"/>
                <a:sym typeface="Montserrat 2 Bold"/>
              </a:rPr>
              <a:t>[6]</a:t>
            </a:r>
          </a:p>
        </p:txBody>
      </p:sp>
      <p:sp>
        <p:nvSpPr>
          <p:cNvPr name="TextBox 41" id="41"/>
          <p:cNvSpPr txBox="true"/>
          <p:nvPr/>
        </p:nvSpPr>
        <p:spPr>
          <a:xfrm rot="0">
            <a:off x="5970013" y="6132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62 68 59</a:t>
            </a:r>
          </a:p>
        </p:txBody>
      </p:sp>
      <p:sp>
        <p:nvSpPr>
          <p:cNvPr name="TextBox 42" id="42"/>
          <p:cNvSpPr txBox="true"/>
          <p:nvPr/>
        </p:nvSpPr>
        <p:spPr>
          <a:xfrm rot="0">
            <a:off x="6789287" y="258927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87</a:t>
            </a:r>
          </a:p>
        </p:txBody>
      </p:sp>
      <p:sp>
        <p:nvSpPr>
          <p:cNvPr name="TextBox 43" id="43"/>
          <p:cNvSpPr txBox="true"/>
          <p:nvPr/>
        </p:nvSpPr>
        <p:spPr>
          <a:xfrm rot="0">
            <a:off x="6789287" y="6132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74 87 81</a:t>
            </a:r>
          </a:p>
        </p:txBody>
      </p:sp>
      <p:sp>
        <p:nvSpPr>
          <p:cNvPr name="TextBox 44" id="44"/>
          <p:cNvSpPr txBox="true"/>
          <p:nvPr/>
        </p:nvSpPr>
        <p:spPr>
          <a:xfrm rot="0">
            <a:off x="7608560" y="258927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12</a:t>
            </a:r>
          </a:p>
        </p:txBody>
      </p:sp>
      <p:sp>
        <p:nvSpPr>
          <p:cNvPr name="TextBox 45" id="45"/>
          <p:cNvSpPr txBox="true"/>
          <p:nvPr/>
        </p:nvSpPr>
        <p:spPr>
          <a:xfrm rot="0">
            <a:off x="7608560" y="6132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13 12 93</a:t>
            </a:r>
          </a:p>
        </p:txBody>
      </p:sp>
      <p:sp>
        <p:nvSpPr>
          <p:cNvPr name="TextBox 46" id="46"/>
          <p:cNvSpPr txBox="true"/>
          <p:nvPr/>
        </p:nvSpPr>
        <p:spPr>
          <a:xfrm rot="0">
            <a:off x="380581" y="6026306"/>
            <a:ext cx="363026" cy="1159878"/>
          </a:xfrm>
          <a:prstGeom prst="rect">
            <a:avLst/>
          </a:prstGeom>
        </p:spPr>
        <p:txBody>
          <a:bodyPr anchor="t" rtlCol="false" tIns="0" lIns="0" bIns="0" rIns="0">
            <a:spAutoFit/>
          </a:bodyPr>
          <a:lstStyle/>
          <a:p>
            <a:pPr algn="just">
              <a:lnSpc>
                <a:spcPts val="3110"/>
              </a:lnSpc>
            </a:pPr>
            <a:r>
              <a:rPr lang="en-US" b="true" sz="2000" spc="-14">
                <a:solidFill>
                  <a:srgbClr val="B51700"/>
                </a:solidFill>
                <a:latin typeface="Montserrat 2 Bold"/>
                <a:ea typeface="Montserrat 2 Bold"/>
                <a:cs typeface="Montserrat 2 Bold"/>
                <a:sym typeface="Montserrat 2 Bold"/>
              </a:rPr>
              <a:t>[0] [1] [2]</a:t>
            </a:r>
          </a:p>
        </p:txBody>
      </p:sp>
      <p:sp>
        <p:nvSpPr>
          <p:cNvPr name="TextBox 47" id="47"/>
          <p:cNvSpPr txBox="true"/>
          <p:nvPr/>
        </p:nvSpPr>
        <p:spPr>
          <a:xfrm rot="0">
            <a:off x="1132065" y="2551176"/>
            <a:ext cx="158458" cy="410918"/>
          </a:xfrm>
          <a:prstGeom prst="rect">
            <a:avLst/>
          </a:prstGeom>
        </p:spPr>
        <p:txBody>
          <a:bodyPr anchor="t" rtlCol="false" tIns="0" lIns="0" bIns="0" rIns="0">
            <a:spAutoFit/>
          </a:bodyPr>
          <a:lstStyle/>
          <a:p>
            <a:pPr algn="l">
              <a:lnSpc>
                <a:spcPts val="3421"/>
              </a:lnSpc>
            </a:pPr>
            <a:r>
              <a:rPr lang="en-US" b="true" sz="2200" spc="-6">
                <a:solidFill>
                  <a:srgbClr val="000000"/>
                </a:solidFill>
                <a:latin typeface="IBM Plex Sans Bold"/>
                <a:ea typeface="IBM Plex Sans Bold"/>
                <a:cs typeface="IBM Plex Sans Bold"/>
                <a:sym typeface="IBM Plex Sans Bold"/>
              </a:rPr>
              <a:t>5</a:t>
            </a:r>
          </a:p>
        </p:txBody>
      </p:sp>
      <p:sp>
        <p:nvSpPr>
          <p:cNvPr name="TextBox 48" id="48"/>
          <p:cNvSpPr txBox="true"/>
          <p:nvPr/>
        </p:nvSpPr>
        <p:spPr>
          <a:xfrm rot="0">
            <a:off x="990486" y="2972391"/>
            <a:ext cx="363026" cy="370065"/>
          </a:xfrm>
          <a:prstGeom prst="rect">
            <a:avLst/>
          </a:prstGeom>
        </p:spPr>
        <p:txBody>
          <a:bodyPr anchor="t" rtlCol="false" tIns="0" lIns="0" bIns="0" rIns="0">
            <a:spAutoFit/>
          </a:bodyPr>
          <a:lstStyle/>
          <a:p>
            <a:pPr algn="l">
              <a:lnSpc>
                <a:spcPts val="3110"/>
              </a:lnSpc>
            </a:pPr>
            <a:r>
              <a:rPr lang="en-US" b="true" sz="2000" spc="-14">
                <a:solidFill>
                  <a:srgbClr val="B51700"/>
                </a:solidFill>
                <a:latin typeface="Montserrat 2 Bold"/>
                <a:ea typeface="Montserrat 2 Bold"/>
                <a:cs typeface="Montserrat 2 Bold"/>
                <a:sym typeface="Montserrat 2 Bold"/>
              </a:rPr>
              <a:t>[0]</a:t>
            </a:r>
          </a:p>
        </p:txBody>
      </p:sp>
      <p:sp>
        <p:nvSpPr>
          <p:cNvPr name="TextBox 49" id="49"/>
          <p:cNvSpPr txBox="true"/>
          <p:nvPr/>
        </p:nvSpPr>
        <p:spPr>
          <a:xfrm rot="0">
            <a:off x="1014965" y="5704465"/>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[0]</a:t>
            </a:r>
          </a:p>
        </p:txBody>
      </p:sp>
      <p:sp>
        <p:nvSpPr>
          <p:cNvPr name="TextBox 50" id="50"/>
          <p:cNvSpPr txBox="true"/>
          <p:nvPr/>
        </p:nvSpPr>
        <p:spPr>
          <a:xfrm rot="0">
            <a:off x="1863147" y="2551176"/>
            <a:ext cx="363026" cy="789994"/>
          </a:xfrm>
          <a:prstGeom prst="rect">
            <a:avLst/>
          </a:prstGeom>
        </p:spPr>
        <p:txBody>
          <a:bodyPr anchor="t" rtlCol="false" tIns="0" lIns="0" bIns="0" rIns="0">
            <a:spAutoFit/>
          </a:bodyPr>
          <a:lstStyle/>
          <a:p>
            <a:pPr algn="ctr">
              <a:lnSpc>
                <a:spcPts val="3421"/>
              </a:lnSpc>
            </a:pPr>
            <a:r>
              <a:rPr lang="en-US" b="true" sz="2200" spc="-6">
                <a:solidFill>
                  <a:srgbClr val="000000"/>
                </a:solidFill>
                <a:latin typeface="IBM Plex Sans Bold"/>
                <a:ea typeface="IBM Plex Sans Bold"/>
                <a:cs typeface="IBM Plex Sans Bold"/>
                <a:sym typeface="IBM Plex Sans Bold"/>
              </a:rPr>
              <a:t>4</a:t>
            </a:r>
          </a:p>
          <a:p>
            <a:pPr algn="ctr">
              <a:lnSpc>
                <a:spcPts val="3110"/>
              </a:lnSpc>
            </a:pPr>
            <a:r>
              <a:rPr lang="en-US" b="true" sz="2000" spc="-14">
                <a:solidFill>
                  <a:srgbClr val="B51700"/>
                </a:solidFill>
                <a:latin typeface="Montserrat 2 Bold"/>
                <a:ea typeface="Montserrat 2 Bold"/>
                <a:cs typeface="Montserrat 2 Bold"/>
                <a:sym typeface="Montserrat 2 Bold"/>
              </a:rPr>
              <a:t>[1]</a:t>
            </a:r>
          </a:p>
        </p:txBody>
      </p:sp>
      <p:sp>
        <p:nvSpPr>
          <p:cNvPr name="TextBox 51" id="51"/>
          <p:cNvSpPr txBox="true"/>
          <p:nvPr/>
        </p:nvSpPr>
        <p:spPr>
          <a:xfrm rot="0">
            <a:off x="1887617" y="5704465"/>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[1]</a:t>
            </a:r>
          </a:p>
        </p:txBody>
      </p:sp>
      <p:sp>
        <p:nvSpPr>
          <p:cNvPr name="TextBox 52" id="52"/>
          <p:cNvSpPr txBox="true"/>
          <p:nvPr/>
        </p:nvSpPr>
        <p:spPr>
          <a:xfrm rot="0">
            <a:off x="2662418" y="5704465"/>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[2]</a:t>
            </a:r>
          </a:p>
        </p:txBody>
      </p:sp>
      <p:sp>
        <p:nvSpPr>
          <p:cNvPr name="TextBox 53" id="53"/>
          <p:cNvSpPr txBox="true"/>
          <p:nvPr/>
        </p:nvSpPr>
        <p:spPr>
          <a:xfrm rot="0">
            <a:off x="790356" y="4062546"/>
            <a:ext cx="5311712" cy="882272"/>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Two dimensional array</a:t>
            </a:r>
          </a:p>
          <a:p>
            <a:pPr algn="l">
              <a:lnSpc>
                <a:spcPts val="2379"/>
              </a:lnSpc>
            </a:pPr>
            <a:r>
              <a:rPr lang="en-US" b="true" sz="1700" spc="-11">
                <a:solidFill>
                  <a:srgbClr val="000000"/>
                </a:solidFill>
                <a:latin typeface="Montserrat 2 Bold"/>
                <a:ea typeface="Montserrat 2 Bold"/>
                <a:cs typeface="Montserrat 2 Bold"/>
                <a:sym typeface="Montserrat 2 Bold"/>
              </a:rPr>
              <a:t>a[i][j] —&gt; i is row index and j is column index</a:t>
            </a:r>
          </a:p>
        </p:txBody>
      </p:sp>
      <p:sp>
        <p:nvSpPr>
          <p:cNvPr name="TextBox 54" id="54"/>
          <p:cNvSpPr txBox="true"/>
          <p:nvPr/>
        </p:nvSpPr>
        <p:spPr>
          <a:xfrm rot="0">
            <a:off x="3512477" y="5704465"/>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[3]</a:t>
            </a:r>
          </a:p>
        </p:txBody>
      </p:sp>
      <p:sp>
        <p:nvSpPr>
          <p:cNvPr name="TextBox 55" id="55"/>
          <p:cNvSpPr txBox="true"/>
          <p:nvPr/>
        </p:nvSpPr>
        <p:spPr>
          <a:xfrm rot="0">
            <a:off x="4409151" y="2551176"/>
            <a:ext cx="158458" cy="410918"/>
          </a:xfrm>
          <a:prstGeom prst="rect">
            <a:avLst/>
          </a:prstGeom>
        </p:spPr>
        <p:txBody>
          <a:bodyPr anchor="t" rtlCol="false" tIns="0" lIns="0" bIns="0" rIns="0">
            <a:spAutoFit/>
          </a:bodyPr>
          <a:lstStyle/>
          <a:p>
            <a:pPr algn="l">
              <a:lnSpc>
                <a:spcPts val="3421"/>
              </a:lnSpc>
            </a:pPr>
            <a:r>
              <a:rPr lang="en-US" b="true" sz="2200" spc="-6">
                <a:solidFill>
                  <a:srgbClr val="000000"/>
                </a:solidFill>
                <a:latin typeface="IBM Plex Sans Bold"/>
                <a:ea typeface="IBM Plex Sans Bold"/>
                <a:cs typeface="IBM Plex Sans Bold"/>
                <a:sym typeface="IBM Plex Sans Bold"/>
              </a:rPr>
              <a:t>8</a:t>
            </a:r>
          </a:p>
        </p:txBody>
      </p:sp>
      <p:sp>
        <p:nvSpPr>
          <p:cNvPr name="TextBox 56" id="56"/>
          <p:cNvSpPr txBox="true"/>
          <p:nvPr/>
        </p:nvSpPr>
        <p:spPr>
          <a:xfrm rot="0">
            <a:off x="4336209" y="2972391"/>
            <a:ext cx="363026" cy="370065"/>
          </a:xfrm>
          <a:prstGeom prst="rect">
            <a:avLst/>
          </a:prstGeom>
        </p:spPr>
        <p:txBody>
          <a:bodyPr anchor="t" rtlCol="false" tIns="0" lIns="0" bIns="0" rIns="0">
            <a:spAutoFit/>
          </a:bodyPr>
          <a:lstStyle/>
          <a:p>
            <a:pPr algn="l">
              <a:lnSpc>
                <a:spcPts val="3110"/>
              </a:lnSpc>
            </a:pPr>
            <a:r>
              <a:rPr lang="en-US" b="true" sz="2000" spc="-14">
                <a:solidFill>
                  <a:srgbClr val="B51700"/>
                </a:solidFill>
                <a:latin typeface="Montserrat 2 Bold"/>
                <a:ea typeface="Montserrat 2 Bold"/>
                <a:cs typeface="Montserrat 2 Bold"/>
                <a:sym typeface="Montserrat 2 Bold"/>
              </a:rPr>
              <a:t>[4]</a:t>
            </a:r>
          </a:p>
        </p:txBody>
      </p:sp>
      <p:sp>
        <p:nvSpPr>
          <p:cNvPr name="TextBox 57" id="57"/>
          <p:cNvSpPr txBox="true"/>
          <p:nvPr/>
        </p:nvSpPr>
        <p:spPr>
          <a:xfrm rot="0">
            <a:off x="4360678" y="5704465"/>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[4]</a:t>
            </a:r>
          </a:p>
        </p:txBody>
      </p:sp>
      <p:sp>
        <p:nvSpPr>
          <p:cNvPr name="TextBox 58" id="58"/>
          <p:cNvSpPr txBox="true"/>
          <p:nvPr/>
        </p:nvSpPr>
        <p:spPr>
          <a:xfrm rot="0">
            <a:off x="5186258" y="3000966"/>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[5]</a:t>
            </a:r>
          </a:p>
        </p:txBody>
      </p:sp>
      <p:sp>
        <p:nvSpPr>
          <p:cNvPr name="TextBox 59" id="59"/>
          <p:cNvSpPr txBox="true"/>
          <p:nvPr/>
        </p:nvSpPr>
        <p:spPr>
          <a:xfrm rot="0">
            <a:off x="5210737" y="5704465"/>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[5]</a:t>
            </a:r>
          </a:p>
        </p:txBody>
      </p:sp>
      <p:sp>
        <p:nvSpPr>
          <p:cNvPr name="TextBox 60" id="60"/>
          <p:cNvSpPr txBox="true"/>
          <p:nvPr/>
        </p:nvSpPr>
        <p:spPr>
          <a:xfrm rot="0">
            <a:off x="6009989" y="5704465"/>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[6]</a:t>
            </a:r>
          </a:p>
        </p:txBody>
      </p:sp>
      <p:sp>
        <p:nvSpPr>
          <p:cNvPr name="TextBox 61" id="61"/>
          <p:cNvSpPr txBox="true"/>
          <p:nvPr/>
        </p:nvSpPr>
        <p:spPr>
          <a:xfrm rot="0">
            <a:off x="6809261" y="3000966"/>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[7]</a:t>
            </a:r>
          </a:p>
        </p:txBody>
      </p:sp>
      <p:sp>
        <p:nvSpPr>
          <p:cNvPr name="TextBox 62" id="62"/>
          <p:cNvSpPr txBox="true"/>
          <p:nvPr/>
        </p:nvSpPr>
        <p:spPr>
          <a:xfrm rot="0">
            <a:off x="6833740" y="5704465"/>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[7]</a:t>
            </a:r>
          </a:p>
        </p:txBody>
      </p:sp>
      <p:sp>
        <p:nvSpPr>
          <p:cNvPr name="TextBox 63" id="63"/>
          <p:cNvSpPr txBox="true"/>
          <p:nvPr/>
        </p:nvSpPr>
        <p:spPr>
          <a:xfrm rot="0">
            <a:off x="7632973" y="3000966"/>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[8]</a:t>
            </a:r>
          </a:p>
        </p:txBody>
      </p:sp>
      <p:sp>
        <p:nvSpPr>
          <p:cNvPr name="TextBox 64" id="64"/>
          <p:cNvSpPr txBox="true"/>
          <p:nvPr/>
        </p:nvSpPr>
        <p:spPr>
          <a:xfrm rot="0">
            <a:off x="7657452" y="5704465"/>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[8]</a:t>
            </a:r>
          </a:p>
        </p:txBody>
      </p:sp>
      <p:sp>
        <p:nvSpPr>
          <p:cNvPr name="TextBox 65" id="65"/>
          <p:cNvSpPr txBox="true"/>
          <p:nvPr/>
        </p:nvSpPr>
        <p:spPr>
          <a:xfrm rot="0">
            <a:off x="4912509" y="5374215"/>
            <a:ext cx="664616" cy="287226"/>
          </a:xfrm>
          <a:prstGeom prst="rect">
            <a:avLst/>
          </a:prstGeom>
        </p:spPr>
        <p:txBody>
          <a:bodyPr anchor="t" rtlCol="false" tIns="0" lIns="0" bIns="0" rIns="0">
            <a:spAutoFit/>
          </a:bodyPr>
          <a:lstStyle/>
          <a:p>
            <a:pPr algn="r">
              <a:lnSpc>
                <a:spcPts val="2379"/>
              </a:lnSpc>
            </a:pPr>
            <a:r>
              <a:rPr lang="en-US" b="true" sz="1700" spc="-5">
                <a:solidFill>
                  <a:srgbClr val="000000"/>
                </a:solidFill>
                <a:latin typeface="IBM Plex Sans Bold"/>
                <a:ea typeface="IBM Plex Sans Bold"/>
                <a:cs typeface="IBM Plex Sans Bold"/>
                <a:sym typeface="IBM Plex Sans Bold"/>
              </a:rPr>
              <a:t>a[0][4]</a:t>
            </a:r>
          </a:p>
        </p:txBody>
      </p:sp>
      <p:sp>
        <p:nvSpPr>
          <p:cNvPr name="TextBox 66" id="66"/>
          <p:cNvSpPr txBox="true"/>
          <p:nvPr/>
        </p:nvSpPr>
        <p:spPr>
          <a:xfrm rot="0">
            <a:off x="7266794" y="5403304"/>
            <a:ext cx="664616"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a[2][5]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2850813" y="3276438"/>
            <a:ext cx="6879507" cy="5106800"/>
          </a:xfrm>
          <a:custGeom>
            <a:avLst/>
            <a:gdLst/>
            <a:ahLst/>
            <a:cxnLst/>
            <a:rect r="r" b="b" t="t" l="l"/>
            <a:pathLst>
              <a:path h="5106800" w="6879507">
                <a:moveTo>
                  <a:pt x="0" y="0"/>
                </a:moveTo>
                <a:lnTo>
                  <a:pt x="6879508" y="0"/>
                </a:lnTo>
                <a:lnTo>
                  <a:pt x="6879508" y="5106800"/>
                </a:lnTo>
                <a:lnTo>
                  <a:pt x="0" y="5106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798166" y="652872"/>
            <a:ext cx="10953902"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Sample algorithms that are used by big companies</a:t>
            </a:r>
          </a:p>
        </p:txBody>
      </p:sp>
      <p:sp>
        <p:nvSpPr>
          <p:cNvPr name="TextBox 8" id="8"/>
          <p:cNvSpPr txBox="true"/>
          <p:nvPr/>
        </p:nvSpPr>
        <p:spPr>
          <a:xfrm rot="0">
            <a:off x="1016003" y="1946577"/>
            <a:ext cx="157782" cy="596141"/>
          </a:xfrm>
          <a:prstGeom prst="rect">
            <a:avLst/>
          </a:prstGeom>
        </p:spPr>
        <p:txBody>
          <a:bodyPr anchor="t" rtlCol="false" tIns="0" lIns="0" bIns="0" rIns="0">
            <a:spAutoFit/>
          </a:bodyPr>
          <a:lstStyle/>
          <a:p>
            <a:pPr algn="l">
              <a:lnSpc>
                <a:spcPts val="4871"/>
              </a:lnSpc>
            </a:pPr>
            <a:r>
              <a:rPr lang="en-US" b="true" sz="3479" spc="-10">
                <a:solidFill>
                  <a:srgbClr val="000000"/>
                </a:solidFill>
                <a:latin typeface="IBM Plex Sans Bold"/>
                <a:ea typeface="IBM Plex Sans Bold"/>
                <a:cs typeface="IBM Plex Sans Bold"/>
                <a:sym typeface="IBM Plex Sans Bold"/>
              </a:rPr>
              <a:t>•</a:t>
            </a:r>
          </a:p>
        </p:txBody>
      </p:sp>
      <p:sp>
        <p:nvSpPr>
          <p:cNvPr name="TextBox 9" id="9"/>
          <p:cNvSpPr txBox="true"/>
          <p:nvPr/>
        </p:nvSpPr>
        <p:spPr>
          <a:xfrm rot="0">
            <a:off x="4605766" y="3467833"/>
            <a:ext cx="583092" cy="930983"/>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min</a:t>
            </a:r>
          </a:p>
          <a:p>
            <a:pPr algn="l">
              <a:lnSpc>
                <a:spcPts val="3499"/>
              </a:lnSpc>
            </a:pPr>
            <a:r>
              <a:rPr lang="en-US" b="true" sz="2499" spc="-7">
                <a:solidFill>
                  <a:srgbClr val="FFFFFF"/>
                </a:solidFill>
                <a:latin typeface="IBM Plex Sans Bold"/>
                <a:ea typeface="IBM Plex Sans Bold"/>
                <a:cs typeface="IBM Plex Sans Bold"/>
                <a:sym typeface="IBM Plex Sans Bold"/>
              </a:rPr>
              <a:t>B </a:t>
            </a:r>
            <a:r>
              <a:rPr lang="en-US" b="true" sz="2499" spc="-7">
                <a:solidFill>
                  <a:srgbClr val="017100"/>
                </a:solidFill>
                <a:latin typeface="IBM Plex Sans Bold"/>
                <a:ea typeface="IBM Plex Sans Bold"/>
                <a:cs typeface="IBM Plex Sans Bold"/>
                <a:sym typeface="IBM Plex Sans Bold"/>
              </a:rPr>
              <a:t>v</a:t>
            </a:r>
            <a:r>
              <a:rPr lang="en-US" sz="2499" spc="-7">
                <a:solidFill>
                  <a:srgbClr val="FFFFFF"/>
                </a:solidFill>
                <a:latin typeface="IBM Plex Sans"/>
                <a:ea typeface="IBM Plex Sans"/>
                <a:cs typeface="IBM Plex Sans"/>
                <a:sym typeface="IBM Plex Sans"/>
              </a:rPr>
              <a:t>B</a:t>
            </a:r>
            <a:r>
              <a:rPr lang="en-US" b="true" sz="2499" spc="-7">
                <a:solidFill>
                  <a:srgbClr val="B51700"/>
                </a:solidFill>
                <a:latin typeface="IBM Plex Sans Bold"/>
                <a:ea typeface="IBM Plex Sans Bold"/>
                <a:cs typeface="IBM Plex Sans Bold"/>
                <a:sym typeface="IBM Plex Sans Bold"/>
              </a:rPr>
              <a:t>v</a:t>
            </a:r>
            <a:r>
              <a:rPr lang="en-US" b="true" sz="2499" spc="-7">
                <a:solidFill>
                  <a:srgbClr val="FFFFFF"/>
                </a:solidFill>
                <a:latin typeface="IBM Plex Sans Bold"/>
                <a:ea typeface="IBM Plex Sans Bold"/>
                <a:cs typeface="IBM Plex Sans Bold"/>
                <a:sym typeface="IBM Plex Sans Bold"/>
              </a:rPr>
              <a:t> ∞2</a:t>
            </a:r>
          </a:p>
        </p:txBody>
      </p:sp>
      <p:sp>
        <p:nvSpPr>
          <p:cNvPr name="TextBox 10" id="10"/>
          <p:cNvSpPr txBox="true"/>
          <p:nvPr/>
        </p:nvSpPr>
        <p:spPr>
          <a:xfrm rot="0">
            <a:off x="4605766" y="8422081"/>
            <a:ext cx="54624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min</a:t>
            </a:r>
          </a:p>
        </p:txBody>
      </p:sp>
      <p:sp>
        <p:nvSpPr>
          <p:cNvPr name="TextBox 11" id="11"/>
          <p:cNvSpPr txBox="true"/>
          <p:nvPr/>
        </p:nvSpPr>
        <p:spPr>
          <a:xfrm rot="0">
            <a:off x="5958116" y="5414115"/>
            <a:ext cx="546240" cy="422300"/>
          </a:xfrm>
          <a:prstGeom prst="rect">
            <a:avLst/>
          </a:prstGeom>
        </p:spPr>
        <p:txBody>
          <a:bodyPr anchor="t" rtlCol="false" tIns="0" lIns="0" bIns="0" rIns="0">
            <a:spAutoFit/>
          </a:bodyPr>
          <a:lstStyle/>
          <a:p>
            <a:pPr algn="l">
              <a:lnSpc>
                <a:spcPts val="3468"/>
              </a:lnSpc>
            </a:pPr>
            <a:r>
              <a:rPr lang="en-US" b="true" sz="2400" spc="-7">
                <a:solidFill>
                  <a:srgbClr val="000000"/>
                </a:solidFill>
                <a:latin typeface="IBM Plex Sans Bold"/>
                <a:ea typeface="IBM Plex Sans Bold"/>
                <a:cs typeface="IBM Plex Sans Bold"/>
                <a:sym typeface="IBM Plex Sans Bold"/>
              </a:rPr>
              <a:t>min</a:t>
            </a:r>
          </a:p>
        </p:txBody>
      </p:sp>
      <p:sp>
        <p:nvSpPr>
          <p:cNvPr name="TextBox 12" id="12"/>
          <p:cNvSpPr txBox="true"/>
          <p:nvPr/>
        </p:nvSpPr>
        <p:spPr>
          <a:xfrm rot="0">
            <a:off x="6178591" y="5851522"/>
            <a:ext cx="266529" cy="447037"/>
          </a:xfrm>
          <a:prstGeom prst="rect">
            <a:avLst/>
          </a:prstGeom>
        </p:spPr>
        <p:txBody>
          <a:bodyPr anchor="t" rtlCol="false" tIns="0" lIns="0" bIns="0" rIns="0">
            <a:spAutoFit/>
          </a:bodyPr>
          <a:lstStyle/>
          <a:p>
            <a:pPr algn="l">
              <a:lnSpc>
                <a:spcPts val="3612"/>
              </a:lnSpc>
            </a:pPr>
            <a:r>
              <a:rPr lang="en-US" b="true" sz="2499" spc="-7">
                <a:solidFill>
                  <a:srgbClr val="FFFFFF"/>
                </a:solidFill>
                <a:latin typeface="IBM Plex Sans Bold"/>
                <a:ea typeface="IBM Plex Sans Bold"/>
                <a:cs typeface="IBM Plex Sans Bold"/>
                <a:sym typeface="IBM Plex Sans Bold"/>
              </a:rPr>
              <a:t>∞</a:t>
            </a:r>
          </a:p>
        </p:txBody>
      </p:sp>
      <p:sp>
        <p:nvSpPr>
          <p:cNvPr name="TextBox 13" id="13"/>
          <p:cNvSpPr txBox="true"/>
          <p:nvPr/>
        </p:nvSpPr>
        <p:spPr>
          <a:xfrm rot="0">
            <a:off x="1349378" y="2006403"/>
            <a:ext cx="570027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How to ﬁnd shortest path on the map?</a:t>
            </a:r>
          </a:p>
        </p:txBody>
      </p:sp>
      <p:sp>
        <p:nvSpPr>
          <p:cNvPr name="TextBox 14" id="14"/>
          <p:cNvSpPr txBox="true"/>
          <p:nvPr/>
        </p:nvSpPr>
        <p:spPr>
          <a:xfrm rot="0">
            <a:off x="7120366" y="3467833"/>
            <a:ext cx="575120" cy="926306"/>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min</a:t>
            </a:r>
          </a:p>
          <a:p>
            <a:pPr algn="l">
              <a:lnSpc>
                <a:spcPts val="3499"/>
              </a:lnSpc>
            </a:pPr>
            <a:r>
              <a:rPr lang="en-US" b="true" sz="2499" spc="-7">
                <a:solidFill>
                  <a:srgbClr val="FFFFFF"/>
                </a:solidFill>
                <a:latin typeface="IBM Plex Sans Bold"/>
                <a:ea typeface="IBM Plex Sans Bold"/>
                <a:cs typeface="IBM Plex Sans Bold"/>
                <a:sym typeface="IBM Plex Sans Bold"/>
              </a:rPr>
              <a:t>E </a:t>
            </a:r>
            <a:r>
              <a:rPr lang="en-US" b="true" sz="2499" spc="-7">
                <a:solidFill>
                  <a:srgbClr val="00A2FF"/>
                </a:solidFill>
                <a:latin typeface="IBM Plex Sans Bold"/>
                <a:ea typeface="IBM Plex Sans Bold"/>
                <a:cs typeface="IBM Plex Sans Bold"/>
                <a:sym typeface="IBM Plex Sans Bold"/>
              </a:rPr>
              <a:t>v</a:t>
            </a:r>
            <a:r>
              <a:rPr lang="en-US" sz="2499" spc="-7">
                <a:solidFill>
                  <a:srgbClr val="FFFFFF"/>
                </a:solidFill>
                <a:latin typeface="IBM Plex Sans"/>
                <a:ea typeface="IBM Plex Sans"/>
                <a:cs typeface="IBM Plex Sans"/>
                <a:sym typeface="IBM Plex Sans"/>
              </a:rPr>
              <a:t>E</a:t>
            </a:r>
            <a:r>
              <a:rPr lang="en-US" b="true" sz="2499" spc="-7">
                <a:solidFill>
                  <a:srgbClr val="B51700"/>
                </a:solidFill>
                <a:latin typeface="IBM Plex Sans Bold"/>
                <a:ea typeface="IBM Plex Sans Bold"/>
                <a:cs typeface="IBM Plex Sans Bold"/>
                <a:sym typeface="IBM Plex Sans Bold"/>
              </a:rPr>
              <a:t>v</a:t>
            </a:r>
            <a:r>
              <a:rPr lang="en-US" b="true" sz="2499" spc="-7">
                <a:solidFill>
                  <a:srgbClr val="FFFFFF"/>
                </a:solidFill>
                <a:latin typeface="IBM Plex Sans Bold"/>
                <a:ea typeface="IBM Plex Sans Bold"/>
                <a:cs typeface="IBM Plex Sans Bold"/>
                <a:sym typeface="IBM Plex Sans Bold"/>
              </a:rPr>
              <a:t> ∞5</a:t>
            </a:r>
          </a:p>
        </p:txBody>
      </p:sp>
      <p:sp>
        <p:nvSpPr>
          <p:cNvPr name="TextBox 15" id="15"/>
          <p:cNvSpPr txBox="true"/>
          <p:nvPr/>
        </p:nvSpPr>
        <p:spPr>
          <a:xfrm rot="0">
            <a:off x="7190889" y="8422081"/>
            <a:ext cx="54624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min</a:t>
            </a:r>
          </a:p>
        </p:txBody>
      </p:sp>
      <p:sp>
        <p:nvSpPr>
          <p:cNvPr name="TextBox 16" id="16"/>
          <p:cNvSpPr txBox="true"/>
          <p:nvPr/>
        </p:nvSpPr>
        <p:spPr>
          <a:xfrm rot="0">
            <a:off x="4086968" y="2732322"/>
            <a:ext cx="3934873" cy="622602"/>
          </a:xfrm>
          <a:prstGeom prst="rect">
            <a:avLst/>
          </a:prstGeom>
        </p:spPr>
        <p:txBody>
          <a:bodyPr anchor="t" rtlCol="false" tIns="0" lIns="0" bIns="0" rIns="0">
            <a:spAutoFit/>
          </a:bodyPr>
          <a:lstStyle/>
          <a:p>
            <a:pPr algn="l">
              <a:lnSpc>
                <a:spcPts val="4573"/>
              </a:lnSpc>
            </a:pPr>
            <a:r>
              <a:rPr lang="en-US" b="true" sz="3266">
                <a:solidFill>
                  <a:srgbClr val="FFFFFF"/>
                </a:solidFill>
                <a:latin typeface="Arial Bold"/>
                <a:ea typeface="Arial Bold"/>
                <a:cs typeface="Arial Bold"/>
                <a:sym typeface="Arial Bold"/>
              </a:rPr>
              <a:t>Dijkstra’s algorithm</a:t>
            </a:r>
          </a:p>
        </p:txBody>
      </p:sp>
      <p:sp>
        <p:nvSpPr>
          <p:cNvPr name="TextBox 17" id="17"/>
          <p:cNvSpPr txBox="true"/>
          <p:nvPr/>
        </p:nvSpPr>
        <p:spPr>
          <a:xfrm rot="0">
            <a:off x="3368707" y="5836453"/>
            <a:ext cx="496738" cy="427644"/>
          </a:xfrm>
          <a:prstGeom prst="rect">
            <a:avLst/>
          </a:prstGeom>
        </p:spPr>
        <p:txBody>
          <a:bodyPr anchor="t" rtlCol="false" tIns="0" lIns="0" bIns="0" rIns="0">
            <a:spAutoFit/>
          </a:bodyPr>
          <a:lstStyle/>
          <a:p>
            <a:pPr algn="l">
              <a:lnSpc>
                <a:spcPts val="3079"/>
              </a:lnSpc>
            </a:pPr>
            <a:r>
              <a:rPr lang="en-US" b="true" sz="2200" spc="-6">
                <a:solidFill>
                  <a:srgbClr val="FFFFFF"/>
                </a:solidFill>
                <a:latin typeface="IBM Plex Sans Bold"/>
                <a:ea typeface="IBM Plex Sans Bold"/>
                <a:cs typeface="IBM Plex Sans Bold"/>
                <a:sym typeface="IBM Plex Sans Bold"/>
              </a:rPr>
              <a:t>A</a:t>
            </a:r>
            <a:r>
              <a:rPr lang="en-US" sz="2200" spc="-6">
                <a:solidFill>
                  <a:srgbClr val="FFFFFF"/>
                </a:solidFill>
                <a:latin typeface="IBM Plex Sans"/>
                <a:ea typeface="IBM Plex Sans"/>
                <a:cs typeface="IBM Plex Sans"/>
                <a:sym typeface="IBM Plex Sans"/>
              </a:rPr>
              <a:t>A</a:t>
            </a:r>
            <a:r>
              <a:rPr lang="en-US" b="true" sz="2200" spc="-6">
                <a:solidFill>
                  <a:srgbClr val="FF9300"/>
                </a:solidFill>
                <a:latin typeface="IBM Plex Sans Bold"/>
                <a:ea typeface="IBM Plex Sans Bold"/>
                <a:cs typeface="IBM Plex Sans Bold"/>
                <a:sym typeface="IBM Plex Sans Bold"/>
              </a:rPr>
              <a:t>v</a:t>
            </a:r>
            <a:r>
              <a:rPr lang="en-US" b="true" sz="2200" spc="-6">
                <a:solidFill>
                  <a:srgbClr val="FFFFFF"/>
                </a:solidFill>
                <a:latin typeface="IBM Plex Sans Bold"/>
                <a:ea typeface="IBM Plex Sans Bold"/>
                <a:cs typeface="IBM Plex Sans Bold"/>
                <a:sym typeface="IBM Plex Sans Bold"/>
              </a:rPr>
              <a:t>0</a:t>
            </a:r>
          </a:p>
        </p:txBody>
      </p:sp>
      <p:sp>
        <p:nvSpPr>
          <p:cNvPr name="TextBox 18" id="18"/>
          <p:cNvSpPr txBox="true"/>
          <p:nvPr/>
        </p:nvSpPr>
        <p:spPr>
          <a:xfrm rot="0">
            <a:off x="4150062" y="4915262"/>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2</a:t>
            </a:r>
          </a:p>
        </p:txBody>
      </p:sp>
      <p:sp>
        <p:nvSpPr>
          <p:cNvPr name="TextBox 19" id="19"/>
          <p:cNvSpPr txBox="true"/>
          <p:nvPr/>
        </p:nvSpPr>
        <p:spPr>
          <a:xfrm rot="0">
            <a:off x="4150062" y="6844817"/>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5</a:t>
            </a:r>
          </a:p>
        </p:txBody>
      </p:sp>
      <p:sp>
        <p:nvSpPr>
          <p:cNvPr name="TextBox 20" id="20"/>
          <p:cNvSpPr txBox="true"/>
          <p:nvPr/>
        </p:nvSpPr>
        <p:spPr>
          <a:xfrm rot="0">
            <a:off x="4789513" y="5907538"/>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6</a:t>
            </a:r>
          </a:p>
        </p:txBody>
      </p:sp>
      <p:sp>
        <p:nvSpPr>
          <p:cNvPr name="TextBox 21" id="21"/>
          <p:cNvSpPr txBox="true"/>
          <p:nvPr/>
        </p:nvSpPr>
        <p:spPr>
          <a:xfrm rot="0">
            <a:off x="4622025" y="7872251"/>
            <a:ext cx="565309" cy="458819"/>
          </a:xfrm>
          <a:prstGeom prst="rect">
            <a:avLst/>
          </a:prstGeom>
        </p:spPr>
        <p:txBody>
          <a:bodyPr anchor="t" rtlCol="false" tIns="0" lIns="0" bIns="0" rIns="0">
            <a:spAutoFit/>
          </a:bodyPr>
          <a:lstStyle/>
          <a:p>
            <a:pPr algn="l">
              <a:lnSpc>
                <a:spcPts val="3499"/>
              </a:lnSpc>
            </a:pPr>
            <a:r>
              <a:rPr lang="en-US" b="true" sz="2499" spc="-7">
                <a:solidFill>
                  <a:srgbClr val="FFFFFF"/>
                </a:solidFill>
                <a:latin typeface="IBM Plex Sans Bold"/>
                <a:ea typeface="IBM Plex Sans Bold"/>
                <a:cs typeface="IBM Plex Sans Bold"/>
                <a:sym typeface="IBM Plex Sans Bold"/>
              </a:rPr>
              <a:t>C </a:t>
            </a:r>
            <a:r>
              <a:rPr lang="en-US" b="true" sz="2499" spc="-7">
                <a:solidFill>
                  <a:srgbClr val="017100"/>
                </a:solidFill>
                <a:latin typeface="IBM Plex Sans Bold"/>
                <a:ea typeface="IBM Plex Sans Bold"/>
                <a:cs typeface="IBM Plex Sans Bold"/>
                <a:sym typeface="IBM Plex Sans Bold"/>
              </a:rPr>
              <a:t>v</a:t>
            </a:r>
            <a:r>
              <a:rPr lang="en-US" sz="2499" spc="-7">
                <a:solidFill>
                  <a:srgbClr val="FFFFFF"/>
                </a:solidFill>
                <a:latin typeface="IBM Plex Sans"/>
                <a:ea typeface="IBM Plex Sans"/>
                <a:cs typeface="IBM Plex Sans"/>
                <a:sym typeface="IBM Plex Sans"/>
              </a:rPr>
              <a:t>C</a:t>
            </a:r>
            <a:r>
              <a:rPr lang="en-US" b="true" sz="2499" spc="-7">
                <a:solidFill>
                  <a:srgbClr val="B51700"/>
                </a:solidFill>
                <a:latin typeface="IBM Plex Sans Bold"/>
                <a:ea typeface="IBM Plex Sans Bold"/>
                <a:cs typeface="IBM Plex Sans Bold"/>
                <a:sym typeface="IBM Plex Sans Bold"/>
              </a:rPr>
              <a:t>v</a:t>
            </a:r>
            <a:r>
              <a:rPr lang="en-US" b="true" sz="2499" spc="-7">
                <a:solidFill>
                  <a:srgbClr val="FFFFFF"/>
                </a:solidFill>
                <a:latin typeface="IBM Plex Sans Bold"/>
                <a:ea typeface="IBM Plex Sans Bold"/>
                <a:cs typeface="IBM Plex Sans Bold"/>
                <a:sym typeface="IBM Plex Sans Bold"/>
              </a:rPr>
              <a:t> ∞5</a:t>
            </a:r>
          </a:p>
        </p:txBody>
      </p:sp>
      <p:sp>
        <p:nvSpPr>
          <p:cNvPr name="TextBox 22" id="22"/>
          <p:cNvSpPr txBox="true"/>
          <p:nvPr/>
        </p:nvSpPr>
        <p:spPr>
          <a:xfrm rot="0">
            <a:off x="5436813" y="4915262"/>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1</a:t>
            </a:r>
          </a:p>
        </p:txBody>
      </p:sp>
      <p:sp>
        <p:nvSpPr>
          <p:cNvPr name="TextBox 23" id="23"/>
          <p:cNvSpPr txBox="true"/>
          <p:nvPr/>
        </p:nvSpPr>
        <p:spPr>
          <a:xfrm rot="0">
            <a:off x="6046813" y="3939045"/>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3</a:t>
            </a:r>
          </a:p>
        </p:txBody>
      </p:sp>
      <p:sp>
        <p:nvSpPr>
          <p:cNvPr name="TextBox 24" id="24"/>
          <p:cNvSpPr txBox="true"/>
          <p:nvPr/>
        </p:nvSpPr>
        <p:spPr>
          <a:xfrm rot="0">
            <a:off x="6059510" y="7876042"/>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8</a:t>
            </a:r>
          </a:p>
        </p:txBody>
      </p:sp>
      <p:sp>
        <p:nvSpPr>
          <p:cNvPr name="TextBox 25" id="25"/>
          <p:cNvSpPr txBox="true"/>
          <p:nvPr/>
        </p:nvSpPr>
        <p:spPr>
          <a:xfrm rot="0">
            <a:off x="5885278" y="5849150"/>
            <a:ext cx="517827" cy="430968"/>
          </a:xfrm>
          <a:prstGeom prst="rect">
            <a:avLst/>
          </a:prstGeom>
        </p:spPr>
        <p:txBody>
          <a:bodyPr anchor="t" rtlCol="false" tIns="0" lIns="0" bIns="0" rIns="0">
            <a:spAutoFit/>
          </a:bodyPr>
          <a:lstStyle/>
          <a:p>
            <a:pPr algn="l">
              <a:lnSpc>
                <a:spcPts val="3079"/>
              </a:lnSpc>
            </a:pPr>
            <a:r>
              <a:rPr lang="en-US" b="true" sz="2200" spc="-6">
                <a:solidFill>
                  <a:srgbClr val="FFFFFF"/>
                </a:solidFill>
                <a:latin typeface="IBM Plex Sans Bold"/>
                <a:ea typeface="IBM Plex Sans Bold"/>
                <a:cs typeface="IBM Plex Sans Bold"/>
                <a:sym typeface="IBM Plex Sans Bold"/>
              </a:rPr>
              <a:t>D</a:t>
            </a:r>
            <a:r>
              <a:rPr lang="en-US" sz="2200" spc="-6">
                <a:solidFill>
                  <a:srgbClr val="FFFFFF"/>
                </a:solidFill>
                <a:latin typeface="IBM Plex Sans"/>
                <a:ea typeface="IBM Plex Sans"/>
                <a:cs typeface="IBM Plex Sans"/>
                <a:sym typeface="IBM Plex Sans"/>
              </a:rPr>
              <a:t>D</a:t>
            </a:r>
            <a:r>
              <a:rPr lang="en-US" b="true" sz="2200" spc="-6">
                <a:solidFill>
                  <a:srgbClr val="00A2FF"/>
                </a:solidFill>
                <a:latin typeface="IBM Plex Sans Bold"/>
                <a:ea typeface="IBM Plex Sans Bold"/>
                <a:cs typeface="IBM Plex Sans Bold"/>
                <a:sym typeface="IBM Plex Sans Bold"/>
              </a:rPr>
              <a:t>v</a:t>
            </a:r>
            <a:r>
              <a:rPr lang="en-US" b="true" sz="2200" spc="-6">
                <a:solidFill>
                  <a:srgbClr val="B51700"/>
                </a:solidFill>
                <a:latin typeface="IBM Plex Sans Bold"/>
                <a:ea typeface="IBM Plex Sans Bold"/>
                <a:cs typeface="IBM Plex Sans Bold"/>
                <a:sym typeface="IBM Plex Sans Bold"/>
              </a:rPr>
              <a:t>v</a:t>
            </a:r>
            <a:r>
              <a:rPr lang="en-US" b="true" sz="2200" spc="-6">
                <a:solidFill>
                  <a:srgbClr val="FFFFFF"/>
                </a:solidFill>
                <a:latin typeface="IBM Plex Sans Bold"/>
                <a:ea typeface="IBM Plex Sans Bold"/>
                <a:cs typeface="IBM Plex Sans Bold"/>
                <a:sym typeface="IBM Plex Sans Bold"/>
              </a:rPr>
              <a:t>3</a:t>
            </a:r>
          </a:p>
        </p:txBody>
      </p:sp>
      <p:sp>
        <p:nvSpPr>
          <p:cNvPr name="TextBox 26" id="26"/>
          <p:cNvSpPr txBox="true"/>
          <p:nvPr/>
        </p:nvSpPr>
        <p:spPr>
          <a:xfrm rot="0">
            <a:off x="6632762" y="4915262"/>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4</a:t>
            </a:r>
          </a:p>
        </p:txBody>
      </p:sp>
      <p:sp>
        <p:nvSpPr>
          <p:cNvPr name="TextBox 27" id="27"/>
          <p:cNvSpPr txBox="true"/>
          <p:nvPr/>
        </p:nvSpPr>
        <p:spPr>
          <a:xfrm rot="0">
            <a:off x="7121338" y="7865297"/>
            <a:ext cx="634098" cy="465772"/>
          </a:xfrm>
          <a:prstGeom prst="rect">
            <a:avLst/>
          </a:prstGeom>
        </p:spPr>
        <p:txBody>
          <a:bodyPr anchor="t" rtlCol="false" tIns="0" lIns="0" bIns="0" rIns="0">
            <a:spAutoFit/>
          </a:bodyPr>
          <a:lstStyle/>
          <a:p>
            <a:pPr algn="r">
              <a:lnSpc>
                <a:spcPts val="3499"/>
              </a:lnSpc>
            </a:pPr>
            <a:r>
              <a:rPr lang="en-US" b="true" sz="2499" spc="-7">
                <a:solidFill>
                  <a:srgbClr val="FFFFFF"/>
                </a:solidFill>
                <a:latin typeface="IBM Plex Sans Bold"/>
                <a:ea typeface="IBM Plex Sans Bold"/>
                <a:cs typeface="IBM Plex Sans Bold"/>
                <a:sym typeface="IBM Plex Sans Bold"/>
              </a:rPr>
              <a:t>F</a:t>
            </a:r>
            <a:r>
              <a:rPr lang="en-US" b="true" sz="2499" spc="-7">
                <a:solidFill>
                  <a:srgbClr val="B51700"/>
                </a:solidFill>
                <a:latin typeface="IBM Plex Sans Bold"/>
                <a:ea typeface="IBM Plex Sans Bold"/>
                <a:cs typeface="IBM Plex Sans Bold"/>
                <a:sym typeface="IBM Plex Sans Bold"/>
              </a:rPr>
              <a:t>v</a:t>
            </a:r>
            <a:r>
              <a:rPr lang="en-US" sz="2499" spc="-7">
                <a:solidFill>
                  <a:srgbClr val="FFFFFF"/>
                </a:solidFill>
                <a:latin typeface="IBM Plex Sans"/>
                <a:ea typeface="IBM Plex Sans"/>
                <a:cs typeface="IBM Plex Sans"/>
                <a:sym typeface="IBM Plex Sans"/>
              </a:rPr>
              <a:t>F</a:t>
            </a:r>
            <a:r>
              <a:rPr lang="en-US" b="true" sz="2499" spc="-7">
                <a:solidFill>
                  <a:srgbClr val="FFFFFF"/>
                </a:solidFill>
                <a:latin typeface="IBM Plex Sans Bold"/>
                <a:ea typeface="IBM Plex Sans Bold"/>
                <a:cs typeface="IBM Plex Sans Bold"/>
                <a:sym typeface="IBM Plex Sans Bold"/>
              </a:rPr>
              <a:t>∞13</a:t>
            </a:r>
          </a:p>
        </p:txBody>
      </p:sp>
      <p:sp>
        <p:nvSpPr>
          <p:cNvPr name="TextBox 28" id="28"/>
          <p:cNvSpPr txBox="true"/>
          <p:nvPr/>
        </p:nvSpPr>
        <p:spPr>
          <a:xfrm rot="0">
            <a:off x="7976816" y="4924349"/>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9</a:t>
            </a:r>
          </a:p>
        </p:txBody>
      </p:sp>
      <p:sp>
        <p:nvSpPr>
          <p:cNvPr name="TextBox 29" id="29"/>
          <p:cNvSpPr txBox="true"/>
          <p:nvPr/>
        </p:nvSpPr>
        <p:spPr>
          <a:xfrm rot="0">
            <a:off x="7976816" y="6857524"/>
            <a:ext cx="15845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7</a:t>
            </a:r>
          </a:p>
        </p:txBody>
      </p:sp>
      <p:sp>
        <p:nvSpPr>
          <p:cNvPr name="TextBox 30" id="30"/>
          <p:cNvSpPr txBox="true"/>
          <p:nvPr/>
        </p:nvSpPr>
        <p:spPr>
          <a:xfrm rot="0">
            <a:off x="8307381" y="5839625"/>
            <a:ext cx="681409" cy="458819"/>
          </a:xfrm>
          <a:prstGeom prst="rect">
            <a:avLst/>
          </a:prstGeom>
        </p:spPr>
        <p:txBody>
          <a:bodyPr anchor="t" rtlCol="false" tIns="0" lIns="0" bIns="0" rIns="0">
            <a:spAutoFit/>
          </a:bodyPr>
          <a:lstStyle/>
          <a:p>
            <a:pPr algn="l">
              <a:lnSpc>
                <a:spcPts val="3499"/>
              </a:lnSpc>
            </a:pPr>
            <a:r>
              <a:rPr lang="en-US" b="true" sz="2499" spc="-7">
                <a:solidFill>
                  <a:srgbClr val="FFFFFF"/>
                </a:solidFill>
                <a:latin typeface="IBM Plex Sans Bold"/>
                <a:ea typeface="IBM Plex Sans Bold"/>
                <a:cs typeface="IBM Plex Sans Bold"/>
                <a:sym typeface="IBM Plex Sans Bold"/>
              </a:rPr>
              <a:t>G</a:t>
            </a:r>
            <a:r>
              <a:rPr lang="en-US" b="true" sz="2499" spc="-7">
                <a:solidFill>
                  <a:srgbClr val="B51700"/>
                </a:solidFill>
                <a:latin typeface="IBM Plex Sans Bold"/>
                <a:ea typeface="IBM Plex Sans Bold"/>
                <a:cs typeface="IBM Plex Sans Bold"/>
                <a:sym typeface="IBM Plex Sans Bold"/>
              </a:rPr>
              <a:t>v</a:t>
            </a:r>
            <a:r>
              <a:rPr lang="en-US" sz="2499" spc="-7">
                <a:solidFill>
                  <a:srgbClr val="FFFFFF"/>
                </a:solidFill>
                <a:latin typeface="IBM Plex Sans"/>
                <a:ea typeface="IBM Plex Sans"/>
                <a:cs typeface="IBM Plex Sans"/>
                <a:sym typeface="IBM Plex Sans"/>
              </a:rPr>
              <a:t>G</a:t>
            </a:r>
            <a:r>
              <a:rPr lang="en-US" b="true" sz="2499" spc="-7">
                <a:solidFill>
                  <a:srgbClr val="FFFFFF"/>
                </a:solidFill>
                <a:latin typeface="IBM Plex Sans Bold"/>
                <a:ea typeface="IBM Plex Sans Bold"/>
                <a:cs typeface="IBM Plex Sans Bold"/>
                <a:sym typeface="IBM Plex Sans Bold"/>
              </a:rPr>
              <a:t>1∞4</a:t>
            </a:r>
          </a:p>
        </p:txBody>
      </p:sp>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85800" y="1650997"/>
            <a:ext cx="7575242" cy="2087604"/>
          </a:xfrm>
          <a:custGeom>
            <a:avLst/>
            <a:gdLst/>
            <a:ahLst/>
            <a:cxnLst/>
            <a:rect r="r" b="b" t="t" l="l"/>
            <a:pathLst>
              <a:path h="2087604" w="7575242">
                <a:moveTo>
                  <a:pt x="0" y="0"/>
                </a:moveTo>
                <a:lnTo>
                  <a:pt x="7575242" y="0"/>
                </a:lnTo>
                <a:lnTo>
                  <a:pt x="7575242" y="2087604"/>
                </a:lnTo>
                <a:lnTo>
                  <a:pt x="0" y="20876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20865"/>
            <a:ext cx="628865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Traversing Two Dimensional Array</a:t>
            </a:r>
          </a:p>
        </p:txBody>
      </p:sp>
      <p:sp>
        <p:nvSpPr>
          <p:cNvPr name="TextBox 9" id="9"/>
          <p:cNvSpPr txBox="true"/>
          <p:nvPr/>
        </p:nvSpPr>
        <p:spPr>
          <a:xfrm rot="0">
            <a:off x="1545622" y="1751076"/>
            <a:ext cx="316906" cy="1836525"/>
          </a:xfrm>
          <a:prstGeom prst="rect">
            <a:avLst/>
          </a:prstGeom>
        </p:spPr>
        <p:txBody>
          <a:bodyPr anchor="t" rtlCol="false" tIns="0" lIns="0" bIns="0" rIns="0">
            <a:spAutoFit/>
          </a:bodyPr>
          <a:lstStyle/>
          <a:p>
            <a:pPr algn="ctr">
              <a:lnSpc>
                <a:spcPts val="5011"/>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10" id="10"/>
          <p:cNvSpPr txBox="true"/>
          <p:nvPr/>
        </p:nvSpPr>
        <p:spPr>
          <a:xfrm rot="0">
            <a:off x="3398158" y="1751076"/>
            <a:ext cx="316906" cy="1836525"/>
          </a:xfrm>
          <a:prstGeom prst="rect">
            <a:avLst/>
          </a:prstGeom>
        </p:spPr>
        <p:txBody>
          <a:bodyPr anchor="t" rtlCol="false" tIns="0" lIns="0" bIns="0" rIns="0">
            <a:spAutoFit/>
          </a:bodyPr>
          <a:lstStyle/>
          <a:p>
            <a:pPr algn="ctr">
              <a:lnSpc>
                <a:spcPts val="5011"/>
              </a:lnSpc>
            </a:pPr>
            <a:r>
              <a:rPr lang="en-US" b="true" sz="2200" spc="-6">
                <a:solidFill>
                  <a:srgbClr val="000000"/>
                </a:solidFill>
                <a:latin typeface="IBM Plex Sans Bold"/>
                <a:ea typeface="IBM Plex Sans Bold"/>
                <a:cs typeface="IBM Plex Sans Bold"/>
                <a:sym typeface="IBM Plex Sans Bold"/>
              </a:rPr>
              <a:t>33 4 50</a:t>
            </a:r>
          </a:p>
        </p:txBody>
      </p:sp>
      <p:sp>
        <p:nvSpPr>
          <p:cNvPr name="TextBox 11" id="11"/>
          <p:cNvSpPr txBox="true"/>
          <p:nvPr/>
        </p:nvSpPr>
        <p:spPr>
          <a:xfrm rot="0">
            <a:off x="5250694" y="1751076"/>
            <a:ext cx="316906" cy="1836525"/>
          </a:xfrm>
          <a:prstGeom prst="rect">
            <a:avLst/>
          </a:prstGeom>
        </p:spPr>
        <p:txBody>
          <a:bodyPr anchor="t" rtlCol="false" tIns="0" lIns="0" bIns="0" rIns="0">
            <a:spAutoFit/>
          </a:bodyPr>
          <a:lstStyle/>
          <a:p>
            <a:pPr algn="just">
              <a:lnSpc>
                <a:spcPts val="5011"/>
              </a:lnSpc>
            </a:pPr>
            <a:r>
              <a:rPr lang="en-US" b="true" sz="2200" spc="-6">
                <a:solidFill>
                  <a:srgbClr val="000000"/>
                </a:solidFill>
                <a:latin typeface="IBM Plex Sans Bold"/>
                <a:ea typeface="IBM Plex Sans Bold"/>
                <a:cs typeface="IBM Plex Sans Bold"/>
                <a:sym typeface="IBM Plex Sans Bold"/>
              </a:rPr>
              <a:t>55 10 37</a:t>
            </a:r>
          </a:p>
        </p:txBody>
      </p:sp>
      <p:sp>
        <p:nvSpPr>
          <p:cNvPr name="TextBox 12" id="12"/>
          <p:cNvSpPr txBox="true"/>
          <p:nvPr/>
        </p:nvSpPr>
        <p:spPr>
          <a:xfrm rot="0">
            <a:off x="7103231" y="1751076"/>
            <a:ext cx="316906" cy="1836525"/>
          </a:xfrm>
          <a:prstGeom prst="rect">
            <a:avLst/>
          </a:prstGeom>
        </p:spPr>
        <p:txBody>
          <a:bodyPr anchor="t" rtlCol="false" tIns="0" lIns="0" bIns="0" rIns="0">
            <a:spAutoFit/>
          </a:bodyPr>
          <a:lstStyle/>
          <a:p>
            <a:pPr algn="just">
              <a:lnSpc>
                <a:spcPts val="5011"/>
              </a:lnSpc>
            </a:pPr>
            <a:r>
              <a:rPr lang="en-US" b="true" sz="2200" spc="-6">
                <a:solidFill>
                  <a:srgbClr val="000000"/>
                </a:solidFill>
                <a:latin typeface="IBM Plex Sans Bold"/>
                <a:ea typeface="IBM Plex Sans Bold"/>
                <a:cs typeface="IBM Plex Sans Bold"/>
                <a:sym typeface="IBM Plex Sans Bold"/>
              </a:rPr>
              <a:t>91 11 40</a:t>
            </a:r>
          </a:p>
        </p:txBody>
      </p:sp>
      <p:sp>
        <p:nvSpPr>
          <p:cNvPr name="TextBox 13" id="13"/>
          <p:cNvSpPr txBox="true"/>
          <p:nvPr/>
        </p:nvSpPr>
        <p:spPr>
          <a:xfrm rot="0">
            <a:off x="791566" y="4293337"/>
            <a:ext cx="842220" cy="933479"/>
          </a:xfrm>
          <a:prstGeom prst="rect">
            <a:avLst/>
          </a:prstGeom>
        </p:spPr>
        <p:txBody>
          <a:bodyPr anchor="t" rtlCol="false" tIns="0" lIns="0" bIns="0" rIns="0">
            <a:spAutoFit/>
          </a:bodyPr>
          <a:lstStyle/>
          <a:p>
            <a:pPr algn="l">
              <a:lnSpc>
                <a:spcPts val="3799"/>
              </a:lnSpc>
            </a:pPr>
            <a:r>
              <a:rPr lang="en-US" b="true" sz="2400" spc="-7">
                <a:solidFill>
                  <a:srgbClr val="000000"/>
                </a:solidFill>
                <a:latin typeface="IBM Plex Sans Bold"/>
                <a:ea typeface="IBM Plex Sans Bold"/>
                <a:cs typeface="IBM Plex Sans Bold"/>
                <a:sym typeface="IBM Plex Sans Bold"/>
              </a:rPr>
              <a:t>133 54</a:t>
            </a:r>
          </a:p>
        </p:txBody>
      </p:sp>
      <p:sp>
        <p:nvSpPr>
          <p:cNvPr name="TextBox 14" id="14"/>
          <p:cNvSpPr txBox="true"/>
          <p:nvPr/>
        </p:nvSpPr>
        <p:spPr>
          <a:xfrm rot="0">
            <a:off x="732234" y="5258533"/>
            <a:ext cx="915695" cy="450875"/>
          </a:xfrm>
          <a:prstGeom prst="rect">
            <a:avLst/>
          </a:prstGeom>
        </p:spPr>
        <p:txBody>
          <a:bodyPr anchor="t" rtlCol="false" tIns="0" lIns="0" bIns="0" rIns="0">
            <a:spAutoFit/>
          </a:bodyPr>
          <a:lstStyle/>
          <a:p>
            <a:pPr algn="l">
              <a:lnSpc>
                <a:spcPts val="3799"/>
              </a:lnSpc>
            </a:pPr>
            <a:r>
              <a:rPr lang="en-US" b="true" sz="2400" spc="-7">
                <a:solidFill>
                  <a:srgbClr val="000000"/>
                </a:solidFill>
                <a:latin typeface="IBM Plex Sans Bold"/>
                <a:ea typeface="IBM Plex Sans Bold"/>
                <a:cs typeface="IBM Plex Sans Bold"/>
                <a:sym typeface="IBM Plex Sans Bold"/>
              </a:rPr>
              <a:t>2450</a:t>
            </a:r>
          </a:p>
        </p:txBody>
      </p:sp>
      <p:sp>
        <p:nvSpPr>
          <p:cNvPr name="TextBox 15" id="15"/>
          <p:cNvSpPr txBox="true"/>
          <p:nvPr/>
        </p:nvSpPr>
        <p:spPr>
          <a:xfrm rot="0">
            <a:off x="1909162" y="4293337"/>
            <a:ext cx="941603" cy="1416072"/>
          </a:xfrm>
          <a:prstGeom prst="rect">
            <a:avLst/>
          </a:prstGeom>
        </p:spPr>
        <p:txBody>
          <a:bodyPr anchor="t" rtlCol="false" tIns="0" lIns="0" bIns="0" rIns="0">
            <a:spAutoFit/>
          </a:bodyPr>
          <a:lstStyle/>
          <a:p>
            <a:pPr algn="just">
              <a:lnSpc>
                <a:spcPts val="3799"/>
              </a:lnSpc>
            </a:pPr>
            <a:r>
              <a:rPr lang="en-US" b="true" sz="2400" spc="-7">
                <a:solidFill>
                  <a:srgbClr val="000000"/>
                </a:solidFill>
                <a:latin typeface="IBM Plex Sans Bold"/>
                <a:ea typeface="IBM Plex Sans Bold"/>
                <a:cs typeface="IBM Plex Sans Bold"/>
                <a:sym typeface="IBM Plex Sans Bold"/>
              </a:rPr>
              <a:t>5591 1011 3740</a:t>
            </a:r>
          </a:p>
        </p:txBody>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762000" y="2135248"/>
            <a:ext cx="7562545" cy="2784462"/>
          </a:xfrm>
          <a:custGeom>
            <a:avLst/>
            <a:gdLst/>
            <a:ahLst/>
            <a:cxnLst/>
            <a:rect r="r" b="b" t="t" l="l"/>
            <a:pathLst>
              <a:path h="2784462" w="7562545">
                <a:moveTo>
                  <a:pt x="0" y="0"/>
                </a:moveTo>
                <a:lnTo>
                  <a:pt x="7562545" y="0"/>
                </a:lnTo>
                <a:lnTo>
                  <a:pt x="7562545" y="2784462"/>
                </a:lnTo>
                <a:lnTo>
                  <a:pt x="0" y="2784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20865"/>
            <a:ext cx="628865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Traversing Two Dimensional Array</a:t>
            </a:r>
          </a:p>
        </p:txBody>
      </p:sp>
      <p:sp>
        <p:nvSpPr>
          <p:cNvPr name="TextBox 9" id="9"/>
          <p:cNvSpPr txBox="true"/>
          <p:nvPr/>
        </p:nvSpPr>
        <p:spPr>
          <a:xfrm rot="0">
            <a:off x="1609125" y="2932176"/>
            <a:ext cx="316906" cy="1836525"/>
          </a:xfrm>
          <a:prstGeom prst="rect">
            <a:avLst/>
          </a:prstGeom>
        </p:spPr>
        <p:txBody>
          <a:bodyPr anchor="t" rtlCol="false" tIns="0" lIns="0" bIns="0" rIns="0">
            <a:spAutoFit/>
          </a:bodyPr>
          <a:lstStyle/>
          <a:p>
            <a:pPr algn="ctr">
              <a:lnSpc>
                <a:spcPts val="5011"/>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10" id="10"/>
          <p:cNvSpPr txBox="true"/>
          <p:nvPr/>
        </p:nvSpPr>
        <p:spPr>
          <a:xfrm rot="0">
            <a:off x="3461661" y="2932176"/>
            <a:ext cx="316906" cy="1836525"/>
          </a:xfrm>
          <a:prstGeom prst="rect">
            <a:avLst/>
          </a:prstGeom>
        </p:spPr>
        <p:txBody>
          <a:bodyPr anchor="t" rtlCol="false" tIns="0" lIns="0" bIns="0" rIns="0">
            <a:spAutoFit/>
          </a:bodyPr>
          <a:lstStyle/>
          <a:p>
            <a:pPr algn="ctr">
              <a:lnSpc>
                <a:spcPts val="5011"/>
              </a:lnSpc>
            </a:pPr>
            <a:r>
              <a:rPr lang="en-US" b="true" sz="2200" spc="-6">
                <a:solidFill>
                  <a:srgbClr val="000000"/>
                </a:solidFill>
                <a:latin typeface="IBM Plex Sans Bold"/>
                <a:ea typeface="IBM Plex Sans Bold"/>
                <a:cs typeface="IBM Plex Sans Bold"/>
                <a:sym typeface="IBM Plex Sans Bold"/>
              </a:rPr>
              <a:t>33 4 50</a:t>
            </a:r>
          </a:p>
        </p:txBody>
      </p:sp>
      <p:sp>
        <p:nvSpPr>
          <p:cNvPr name="TextBox 11" id="11"/>
          <p:cNvSpPr txBox="true"/>
          <p:nvPr/>
        </p:nvSpPr>
        <p:spPr>
          <a:xfrm rot="0">
            <a:off x="5314198" y="2932176"/>
            <a:ext cx="316906" cy="1836525"/>
          </a:xfrm>
          <a:prstGeom prst="rect">
            <a:avLst/>
          </a:prstGeom>
        </p:spPr>
        <p:txBody>
          <a:bodyPr anchor="t" rtlCol="false" tIns="0" lIns="0" bIns="0" rIns="0">
            <a:spAutoFit/>
          </a:bodyPr>
          <a:lstStyle/>
          <a:p>
            <a:pPr algn="just">
              <a:lnSpc>
                <a:spcPts val="5011"/>
              </a:lnSpc>
            </a:pPr>
            <a:r>
              <a:rPr lang="en-US" b="true" sz="2200" spc="-6">
                <a:solidFill>
                  <a:srgbClr val="000000"/>
                </a:solidFill>
                <a:latin typeface="IBM Plex Sans Bold"/>
                <a:ea typeface="IBM Plex Sans Bold"/>
                <a:cs typeface="IBM Plex Sans Bold"/>
                <a:sym typeface="IBM Plex Sans Bold"/>
              </a:rPr>
              <a:t>55 44 37</a:t>
            </a:r>
          </a:p>
        </p:txBody>
      </p:sp>
      <p:sp>
        <p:nvSpPr>
          <p:cNvPr name="TextBox 12" id="12"/>
          <p:cNvSpPr txBox="true"/>
          <p:nvPr/>
        </p:nvSpPr>
        <p:spPr>
          <a:xfrm rot="0">
            <a:off x="7166734" y="2932176"/>
            <a:ext cx="316906" cy="1836525"/>
          </a:xfrm>
          <a:prstGeom prst="rect">
            <a:avLst/>
          </a:prstGeom>
        </p:spPr>
        <p:txBody>
          <a:bodyPr anchor="t" rtlCol="false" tIns="0" lIns="0" bIns="0" rIns="0">
            <a:spAutoFit/>
          </a:bodyPr>
          <a:lstStyle/>
          <a:p>
            <a:pPr algn="just">
              <a:lnSpc>
                <a:spcPts val="5011"/>
              </a:lnSpc>
            </a:pPr>
            <a:r>
              <a:rPr lang="en-US" b="true" sz="2200" spc="-6">
                <a:solidFill>
                  <a:srgbClr val="000000"/>
                </a:solidFill>
                <a:latin typeface="IBM Plex Sans Bold"/>
                <a:ea typeface="IBM Plex Sans Bold"/>
                <a:cs typeface="IBM Plex Sans Bold"/>
                <a:sym typeface="IBM Plex Sans Bold"/>
              </a:rPr>
              <a:t>91 11 40</a:t>
            </a:r>
          </a:p>
        </p:txBody>
      </p:sp>
      <p:sp>
        <p:nvSpPr>
          <p:cNvPr name="TextBox 13" id="13"/>
          <p:cNvSpPr txBox="true"/>
          <p:nvPr/>
        </p:nvSpPr>
        <p:spPr>
          <a:xfrm rot="0">
            <a:off x="1269997" y="6109440"/>
            <a:ext cx="3102435"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The element is found</a:t>
            </a:r>
          </a:p>
        </p:txBody>
      </p:sp>
      <p:sp>
        <p:nvSpPr>
          <p:cNvPr name="TextBox 14" id="14"/>
          <p:cNvSpPr txBox="true"/>
          <p:nvPr/>
        </p:nvSpPr>
        <p:spPr>
          <a:xfrm rot="0">
            <a:off x="2098748" y="2383631"/>
            <a:ext cx="2895067" cy="412775"/>
          </a:xfrm>
          <a:prstGeom prst="rect">
            <a:avLst/>
          </a:prstGeom>
        </p:spPr>
        <p:txBody>
          <a:bodyPr anchor="t" rtlCol="false" tIns="0" lIns="0" bIns="0" rIns="0">
            <a:spAutoFit/>
          </a:bodyPr>
          <a:lstStyle/>
          <a:p>
            <a:pPr algn="l">
              <a:lnSpc>
                <a:spcPts val="3359"/>
              </a:lnSpc>
            </a:pPr>
            <a:r>
              <a:rPr lang="en-US" b="true" sz="2400" spc="-7">
                <a:solidFill>
                  <a:srgbClr val="EE220C"/>
                </a:solidFill>
                <a:latin typeface="IBM Plex Sans Bold"/>
                <a:ea typeface="IBM Plex Sans Bold"/>
                <a:cs typeface="IBM Plex Sans Bold"/>
                <a:sym typeface="IBM Plex Sans Bold"/>
              </a:rPr>
              <a:t>Is this the element?</a:t>
            </a:r>
          </a:p>
        </p:txBody>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689097" y="5003797"/>
            <a:ext cx="1205065" cy="1830238"/>
            <a:chOff x="0" y="0"/>
            <a:chExt cx="1205065" cy="1830235"/>
          </a:xfrm>
        </p:grpSpPr>
        <p:sp>
          <p:nvSpPr>
            <p:cNvPr name="Freeform 7" id="7"/>
            <p:cNvSpPr/>
            <p:nvPr/>
          </p:nvSpPr>
          <p:spPr>
            <a:xfrm flipH="false" flipV="false" rot="0">
              <a:off x="76200"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8" id="8"/>
            <p:cNvSpPr/>
            <p:nvPr/>
          </p:nvSpPr>
          <p:spPr>
            <a:xfrm flipH="false" flipV="false" rot="0">
              <a:off x="76200"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9" id="9"/>
            <p:cNvSpPr/>
            <p:nvPr/>
          </p:nvSpPr>
          <p:spPr>
            <a:xfrm flipH="false" flipV="false" rot="0">
              <a:off x="76200"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0" id="10"/>
            <p:cNvSpPr/>
            <p:nvPr/>
          </p:nvSpPr>
          <p:spPr>
            <a:xfrm flipH="false" flipV="false" rot="0">
              <a:off x="63500" y="622808"/>
              <a:ext cx="1078103" cy="25400"/>
            </a:xfrm>
            <a:custGeom>
              <a:avLst/>
              <a:gdLst/>
              <a:ahLst/>
              <a:cxnLst/>
              <a:rect r="r" b="b" t="t" l="l"/>
              <a:pathLst>
                <a:path h="25400" w="1078103">
                  <a:moveTo>
                    <a:pt x="0" y="0"/>
                  </a:moveTo>
                  <a:lnTo>
                    <a:pt x="1078103" y="0"/>
                  </a:lnTo>
                  <a:lnTo>
                    <a:pt x="1078103" y="25400"/>
                  </a:lnTo>
                  <a:lnTo>
                    <a:pt x="0" y="25400"/>
                  </a:lnTo>
                  <a:close/>
                </a:path>
              </a:pathLst>
            </a:custGeom>
            <a:solidFill>
              <a:srgbClr val="017100"/>
            </a:solidFill>
          </p:spPr>
        </p:sp>
        <p:sp>
          <p:nvSpPr>
            <p:cNvPr name="Freeform 11" id="11"/>
            <p:cNvSpPr/>
            <p:nvPr/>
          </p:nvSpPr>
          <p:spPr>
            <a:xfrm flipH="false" flipV="false" rot="0">
              <a:off x="63500" y="1182116"/>
              <a:ext cx="1078103" cy="25400"/>
            </a:xfrm>
            <a:custGeom>
              <a:avLst/>
              <a:gdLst/>
              <a:ahLst/>
              <a:cxnLst/>
              <a:rect r="r" b="b" t="t" l="l"/>
              <a:pathLst>
                <a:path h="25400" w="1078103">
                  <a:moveTo>
                    <a:pt x="0" y="0"/>
                  </a:moveTo>
                  <a:lnTo>
                    <a:pt x="1078103" y="0"/>
                  </a:lnTo>
                  <a:lnTo>
                    <a:pt x="1078103" y="25400"/>
                  </a:lnTo>
                  <a:lnTo>
                    <a:pt x="0" y="25400"/>
                  </a:lnTo>
                  <a:close/>
                </a:path>
              </a:pathLst>
            </a:custGeom>
            <a:solidFill>
              <a:srgbClr val="017100"/>
            </a:solidFill>
          </p:spPr>
        </p:sp>
        <p:sp>
          <p:nvSpPr>
            <p:cNvPr name="Freeform 12" id="12"/>
            <p:cNvSpPr/>
            <p:nvPr/>
          </p:nvSpPr>
          <p:spPr>
            <a:xfrm flipH="false" flipV="false" rot="0">
              <a:off x="63500"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13" id="13"/>
            <p:cNvSpPr/>
            <p:nvPr/>
          </p:nvSpPr>
          <p:spPr>
            <a:xfrm flipH="false" flipV="false" rot="0">
              <a:off x="1116203"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14" id="14"/>
            <p:cNvSpPr/>
            <p:nvPr/>
          </p:nvSpPr>
          <p:spPr>
            <a:xfrm flipH="false" flipV="false" rot="0">
              <a:off x="63500" y="63500"/>
              <a:ext cx="1078103" cy="25400"/>
            </a:xfrm>
            <a:custGeom>
              <a:avLst/>
              <a:gdLst/>
              <a:ahLst/>
              <a:cxnLst/>
              <a:rect r="r" b="b" t="t" l="l"/>
              <a:pathLst>
                <a:path h="25400" w="1078103">
                  <a:moveTo>
                    <a:pt x="0" y="0"/>
                  </a:moveTo>
                  <a:lnTo>
                    <a:pt x="1078103" y="0"/>
                  </a:lnTo>
                  <a:lnTo>
                    <a:pt x="1078103" y="25400"/>
                  </a:lnTo>
                  <a:lnTo>
                    <a:pt x="0" y="25400"/>
                  </a:lnTo>
                  <a:close/>
                </a:path>
              </a:pathLst>
            </a:custGeom>
            <a:solidFill>
              <a:srgbClr val="017100"/>
            </a:solidFill>
          </p:spPr>
        </p:sp>
        <p:sp>
          <p:nvSpPr>
            <p:cNvPr name="Freeform 15" id="15"/>
            <p:cNvSpPr/>
            <p:nvPr/>
          </p:nvSpPr>
          <p:spPr>
            <a:xfrm flipH="false" flipV="false" rot="0">
              <a:off x="63500" y="1741297"/>
              <a:ext cx="1078103" cy="25400"/>
            </a:xfrm>
            <a:custGeom>
              <a:avLst/>
              <a:gdLst/>
              <a:ahLst/>
              <a:cxnLst/>
              <a:rect r="r" b="b" t="t" l="l"/>
              <a:pathLst>
                <a:path h="25400" w="1078103">
                  <a:moveTo>
                    <a:pt x="0" y="0"/>
                  </a:moveTo>
                  <a:lnTo>
                    <a:pt x="1078103" y="0"/>
                  </a:lnTo>
                  <a:lnTo>
                    <a:pt x="1078103" y="25400"/>
                  </a:lnTo>
                  <a:lnTo>
                    <a:pt x="0" y="25400"/>
                  </a:lnTo>
                  <a:close/>
                </a:path>
              </a:pathLst>
            </a:custGeom>
            <a:solidFill>
              <a:srgbClr val="017100"/>
            </a:solidFill>
          </p:spPr>
        </p:sp>
      </p:grpSp>
      <p:grpSp>
        <p:nvGrpSpPr>
          <p:cNvPr name="Group 16" id="16"/>
          <p:cNvGrpSpPr>
            <a:grpSpLocks noChangeAspect="true"/>
          </p:cNvGrpSpPr>
          <p:nvPr/>
        </p:nvGrpSpPr>
        <p:grpSpPr>
          <a:xfrm rot="0">
            <a:off x="838200" y="1714500"/>
            <a:ext cx="3310385" cy="1830238"/>
            <a:chOff x="0" y="0"/>
            <a:chExt cx="3310382" cy="1830235"/>
          </a:xfrm>
        </p:grpSpPr>
        <p:sp>
          <p:nvSpPr>
            <p:cNvPr name="Freeform 17" id="17"/>
            <p:cNvSpPr/>
            <p:nvPr/>
          </p:nvSpPr>
          <p:spPr>
            <a:xfrm flipH="false" flipV="false" rot="0">
              <a:off x="76200"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8" id="18"/>
            <p:cNvSpPr/>
            <p:nvPr/>
          </p:nvSpPr>
          <p:spPr>
            <a:xfrm flipH="false" flipV="false" rot="0">
              <a:off x="1128903"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9" id="19"/>
            <p:cNvSpPr/>
            <p:nvPr/>
          </p:nvSpPr>
          <p:spPr>
            <a:xfrm flipH="false" flipV="false" rot="0">
              <a:off x="2181479"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0" id="20"/>
            <p:cNvSpPr/>
            <p:nvPr/>
          </p:nvSpPr>
          <p:spPr>
            <a:xfrm flipH="false" flipV="false" rot="0">
              <a:off x="76200"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1" id="21"/>
            <p:cNvSpPr/>
            <p:nvPr/>
          </p:nvSpPr>
          <p:spPr>
            <a:xfrm flipH="false" flipV="false" rot="0">
              <a:off x="1128903"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2" id="22"/>
            <p:cNvSpPr/>
            <p:nvPr/>
          </p:nvSpPr>
          <p:spPr>
            <a:xfrm flipH="false" flipV="false" rot="0">
              <a:off x="2181479"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3" id="23"/>
            <p:cNvSpPr/>
            <p:nvPr/>
          </p:nvSpPr>
          <p:spPr>
            <a:xfrm flipH="false" flipV="false" rot="0">
              <a:off x="76200"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4" id="24"/>
            <p:cNvSpPr/>
            <p:nvPr/>
          </p:nvSpPr>
          <p:spPr>
            <a:xfrm flipH="false" flipV="false" rot="0">
              <a:off x="1128903"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5" id="25"/>
            <p:cNvSpPr/>
            <p:nvPr/>
          </p:nvSpPr>
          <p:spPr>
            <a:xfrm flipH="false" flipV="false" rot="0">
              <a:off x="2181479"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6" id="26"/>
            <p:cNvSpPr/>
            <p:nvPr/>
          </p:nvSpPr>
          <p:spPr>
            <a:xfrm flipH="false" flipV="false" rot="0">
              <a:off x="1116203"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27" id="27"/>
            <p:cNvSpPr/>
            <p:nvPr/>
          </p:nvSpPr>
          <p:spPr>
            <a:xfrm flipH="false" flipV="false" rot="0">
              <a:off x="2168779"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28" id="28"/>
            <p:cNvSpPr/>
            <p:nvPr/>
          </p:nvSpPr>
          <p:spPr>
            <a:xfrm flipH="false" flipV="false" rot="0">
              <a:off x="2168779"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29" id="29"/>
            <p:cNvSpPr/>
            <p:nvPr/>
          </p:nvSpPr>
          <p:spPr>
            <a:xfrm flipH="false" flipV="false" rot="0">
              <a:off x="63500" y="622808"/>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30" id="30"/>
            <p:cNvSpPr/>
            <p:nvPr/>
          </p:nvSpPr>
          <p:spPr>
            <a:xfrm flipH="false" flipV="false" rot="0">
              <a:off x="2181479" y="622808"/>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31" id="31"/>
            <p:cNvSpPr/>
            <p:nvPr/>
          </p:nvSpPr>
          <p:spPr>
            <a:xfrm flipH="false" flipV="false" rot="0">
              <a:off x="63500" y="1182116"/>
              <a:ext cx="3183382" cy="25400"/>
            </a:xfrm>
            <a:custGeom>
              <a:avLst/>
              <a:gdLst/>
              <a:ahLst/>
              <a:cxnLst/>
              <a:rect r="r" b="b" t="t" l="l"/>
              <a:pathLst>
                <a:path h="25400" w="3183382">
                  <a:moveTo>
                    <a:pt x="0" y="0"/>
                  </a:moveTo>
                  <a:lnTo>
                    <a:pt x="3183382" y="0"/>
                  </a:lnTo>
                  <a:lnTo>
                    <a:pt x="3183382" y="25400"/>
                  </a:lnTo>
                  <a:lnTo>
                    <a:pt x="0" y="25400"/>
                  </a:lnTo>
                  <a:close/>
                </a:path>
              </a:pathLst>
            </a:custGeom>
            <a:solidFill>
              <a:srgbClr val="017100"/>
            </a:solidFill>
          </p:spPr>
        </p:sp>
        <p:sp>
          <p:nvSpPr>
            <p:cNvPr name="Freeform 32" id="32"/>
            <p:cNvSpPr/>
            <p:nvPr/>
          </p:nvSpPr>
          <p:spPr>
            <a:xfrm flipH="false" flipV="false" rot="0">
              <a:off x="63500"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33" id="33"/>
            <p:cNvSpPr/>
            <p:nvPr/>
          </p:nvSpPr>
          <p:spPr>
            <a:xfrm flipH="false" flipV="false" rot="0">
              <a:off x="3221482"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34" id="34"/>
            <p:cNvSpPr/>
            <p:nvPr/>
          </p:nvSpPr>
          <p:spPr>
            <a:xfrm flipH="false" flipV="false" rot="0">
              <a:off x="3221482"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35" id="35"/>
            <p:cNvSpPr/>
            <p:nvPr/>
          </p:nvSpPr>
          <p:spPr>
            <a:xfrm flipH="false" flipV="false" rot="0">
              <a:off x="63500" y="63500"/>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36" id="36"/>
            <p:cNvSpPr/>
            <p:nvPr/>
          </p:nvSpPr>
          <p:spPr>
            <a:xfrm flipH="false" flipV="false" rot="0">
              <a:off x="2181479" y="63500"/>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37" id="37"/>
            <p:cNvSpPr/>
            <p:nvPr/>
          </p:nvSpPr>
          <p:spPr>
            <a:xfrm flipH="false" flipV="false" rot="0">
              <a:off x="63500" y="1741297"/>
              <a:ext cx="3183382" cy="25400"/>
            </a:xfrm>
            <a:custGeom>
              <a:avLst/>
              <a:gdLst/>
              <a:ahLst/>
              <a:cxnLst/>
              <a:rect r="r" b="b" t="t" l="l"/>
              <a:pathLst>
                <a:path h="25400" w="3183382">
                  <a:moveTo>
                    <a:pt x="0" y="0"/>
                  </a:moveTo>
                  <a:lnTo>
                    <a:pt x="3183382" y="0"/>
                  </a:lnTo>
                  <a:lnTo>
                    <a:pt x="3183382" y="25400"/>
                  </a:lnTo>
                  <a:lnTo>
                    <a:pt x="0" y="25400"/>
                  </a:lnTo>
                  <a:close/>
                </a:path>
              </a:pathLst>
            </a:custGeom>
            <a:solidFill>
              <a:srgbClr val="017100"/>
            </a:solidFill>
          </p:spPr>
        </p:sp>
      </p:grpSp>
      <p:grpSp>
        <p:nvGrpSpPr>
          <p:cNvPr name="Group 38" id="38"/>
          <p:cNvGrpSpPr>
            <a:grpSpLocks noChangeAspect="true"/>
          </p:cNvGrpSpPr>
          <p:nvPr/>
        </p:nvGrpSpPr>
        <p:grpSpPr>
          <a:xfrm rot="0">
            <a:off x="3530603" y="4558341"/>
            <a:ext cx="3310385" cy="2237594"/>
            <a:chOff x="0" y="0"/>
            <a:chExt cx="3310382" cy="2237600"/>
          </a:xfrm>
        </p:grpSpPr>
        <p:sp>
          <p:nvSpPr>
            <p:cNvPr name="Freeform 39" id="39"/>
            <p:cNvSpPr/>
            <p:nvPr/>
          </p:nvSpPr>
          <p:spPr>
            <a:xfrm flipH="false" flipV="false" rot="0">
              <a:off x="76200" y="483616"/>
              <a:ext cx="1052703" cy="559181"/>
            </a:xfrm>
            <a:custGeom>
              <a:avLst/>
              <a:gdLst/>
              <a:ahLst/>
              <a:cxnLst/>
              <a:rect r="r" b="b" t="t" l="l"/>
              <a:pathLst>
                <a:path h="559181" w="1052703">
                  <a:moveTo>
                    <a:pt x="0" y="0"/>
                  </a:moveTo>
                  <a:lnTo>
                    <a:pt x="1052703" y="0"/>
                  </a:lnTo>
                  <a:lnTo>
                    <a:pt x="1052703" y="559181"/>
                  </a:lnTo>
                  <a:lnTo>
                    <a:pt x="0" y="559181"/>
                  </a:lnTo>
                  <a:close/>
                </a:path>
              </a:pathLst>
            </a:custGeom>
            <a:solidFill>
              <a:srgbClr val="73FDEA"/>
            </a:solidFill>
          </p:spPr>
        </p:sp>
        <p:sp>
          <p:nvSpPr>
            <p:cNvPr name="Freeform 40" id="40"/>
            <p:cNvSpPr/>
            <p:nvPr/>
          </p:nvSpPr>
          <p:spPr>
            <a:xfrm flipH="false" flipV="false" rot="0">
              <a:off x="1128903" y="483616"/>
              <a:ext cx="1052703" cy="559181"/>
            </a:xfrm>
            <a:custGeom>
              <a:avLst/>
              <a:gdLst/>
              <a:ahLst/>
              <a:cxnLst/>
              <a:rect r="r" b="b" t="t" l="l"/>
              <a:pathLst>
                <a:path h="559181" w="1052703">
                  <a:moveTo>
                    <a:pt x="0" y="0"/>
                  </a:moveTo>
                  <a:lnTo>
                    <a:pt x="1052703" y="0"/>
                  </a:lnTo>
                  <a:lnTo>
                    <a:pt x="1052703" y="559181"/>
                  </a:lnTo>
                  <a:lnTo>
                    <a:pt x="0" y="559181"/>
                  </a:lnTo>
                  <a:close/>
                </a:path>
              </a:pathLst>
            </a:custGeom>
            <a:solidFill>
              <a:srgbClr val="73FDEA"/>
            </a:solidFill>
          </p:spPr>
        </p:sp>
        <p:sp>
          <p:nvSpPr>
            <p:cNvPr name="Freeform 41" id="41"/>
            <p:cNvSpPr/>
            <p:nvPr/>
          </p:nvSpPr>
          <p:spPr>
            <a:xfrm flipH="false" flipV="false" rot="0">
              <a:off x="2181479" y="483616"/>
              <a:ext cx="1052703" cy="559181"/>
            </a:xfrm>
            <a:custGeom>
              <a:avLst/>
              <a:gdLst/>
              <a:ahLst/>
              <a:cxnLst/>
              <a:rect r="r" b="b" t="t" l="l"/>
              <a:pathLst>
                <a:path h="559181" w="1052703">
                  <a:moveTo>
                    <a:pt x="0" y="0"/>
                  </a:moveTo>
                  <a:lnTo>
                    <a:pt x="1052703" y="0"/>
                  </a:lnTo>
                  <a:lnTo>
                    <a:pt x="1052703" y="559181"/>
                  </a:lnTo>
                  <a:lnTo>
                    <a:pt x="0" y="559181"/>
                  </a:lnTo>
                  <a:close/>
                </a:path>
              </a:pathLst>
            </a:custGeom>
            <a:solidFill>
              <a:srgbClr val="73FDEA"/>
            </a:solidFill>
          </p:spPr>
        </p:sp>
        <p:sp>
          <p:nvSpPr>
            <p:cNvPr name="Freeform 42" id="42"/>
            <p:cNvSpPr/>
            <p:nvPr/>
          </p:nvSpPr>
          <p:spPr>
            <a:xfrm flipH="false" flipV="false" rot="0">
              <a:off x="76200" y="1042797"/>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3" id="43"/>
            <p:cNvSpPr/>
            <p:nvPr/>
          </p:nvSpPr>
          <p:spPr>
            <a:xfrm flipH="false" flipV="false" rot="0">
              <a:off x="1128903" y="1042797"/>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4" id="44"/>
            <p:cNvSpPr/>
            <p:nvPr/>
          </p:nvSpPr>
          <p:spPr>
            <a:xfrm flipH="false" flipV="false" rot="0">
              <a:off x="2181479" y="1042797"/>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5" id="45"/>
            <p:cNvSpPr/>
            <p:nvPr/>
          </p:nvSpPr>
          <p:spPr>
            <a:xfrm flipH="false" flipV="false" rot="0">
              <a:off x="76200" y="1602105"/>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6" id="46"/>
            <p:cNvSpPr/>
            <p:nvPr/>
          </p:nvSpPr>
          <p:spPr>
            <a:xfrm flipH="false" flipV="false" rot="0">
              <a:off x="1128903" y="1602105"/>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7" id="47"/>
            <p:cNvSpPr/>
            <p:nvPr/>
          </p:nvSpPr>
          <p:spPr>
            <a:xfrm flipH="false" flipV="false" rot="0">
              <a:off x="2181479" y="1602105"/>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8" id="48"/>
            <p:cNvSpPr/>
            <p:nvPr/>
          </p:nvSpPr>
          <p:spPr>
            <a:xfrm flipH="false" flipV="false" rot="0">
              <a:off x="1116203" y="470916"/>
              <a:ext cx="25400" cy="1703197"/>
            </a:xfrm>
            <a:custGeom>
              <a:avLst/>
              <a:gdLst/>
              <a:ahLst/>
              <a:cxnLst/>
              <a:rect r="r" b="b" t="t" l="l"/>
              <a:pathLst>
                <a:path h="1703197" w="25400">
                  <a:moveTo>
                    <a:pt x="0" y="0"/>
                  </a:moveTo>
                  <a:lnTo>
                    <a:pt x="0" y="1703197"/>
                  </a:lnTo>
                  <a:lnTo>
                    <a:pt x="25400" y="1703197"/>
                  </a:lnTo>
                  <a:lnTo>
                    <a:pt x="25400" y="0"/>
                  </a:lnTo>
                  <a:close/>
                </a:path>
              </a:pathLst>
            </a:custGeom>
            <a:solidFill>
              <a:srgbClr val="017100"/>
            </a:solidFill>
          </p:spPr>
        </p:sp>
        <p:sp>
          <p:nvSpPr>
            <p:cNvPr name="Freeform 49" id="49"/>
            <p:cNvSpPr/>
            <p:nvPr/>
          </p:nvSpPr>
          <p:spPr>
            <a:xfrm flipH="false" flipV="false" rot="0">
              <a:off x="2168779" y="470916"/>
              <a:ext cx="25400" cy="571881"/>
            </a:xfrm>
            <a:custGeom>
              <a:avLst/>
              <a:gdLst/>
              <a:ahLst/>
              <a:cxnLst/>
              <a:rect r="r" b="b" t="t" l="l"/>
              <a:pathLst>
                <a:path h="571881" w="25400">
                  <a:moveTo>
                    <a:pt x="25400" y="0"/>
                  </a:moveTo>
                  <a:lnTo>
                    <a:pt x="25400" y="571881"/>
                  </a:lnTo>
                  <a:lnTo>
                    <a:pt x="0" y="571881"/>
                  </a:lnTo>
                  <a:lnTo>
                    <a:pt x="0" y="0"/>
                  </a:lnTo>
                  <a:close/>
                </a:path>
              </a:pathLst>
            </a:custGeom>
            <a:solidFill>
              <a:srgbClr val="017100"/>
            </a:solidFill>
          </p:spPr>
        </p:sp>
        <p:sp>
          <p:nvSpPr>
            <p:cNvPr name="Freeform 50" id="50"/>
            <p:cNvSpPr/>
            <p:nvPr/>
          </p:nvSpPr>
          <p:spPr>
            <a:xfrm flipH="false" flipV="false" rot="0">
              <a:off x="2168779" y="1042797"/>
              <a:ext cx="25400" cy="1131316"/>
            </a:xfrm>
            <a:custGeom>
              <a:avLst/>
              <a:gdLst/>
              <a:ahLst/>
              <a:cxnLst/>
              <a:rect r="r" b="b" t="t" l="l"/>
              <a:pathLst>
                <a:path h="1131316" w="25400">
                  <a:moveTo>
                    <a:pt x="0" y="0"/>
                  </a:moveTo>
                  <a:lnTo>
                    <a:pt x="0" y="1131316"/>
                  </a:lnTo>
                  <a:lnTo>
                    <a:pt x="25400" y="1131316"/>
                  </a:lnTo>
                  <a:lnTo>
                    <a:pt x="25400" y="0"/>
                  </a:lnTo>
                  <a:close/>
                </a:path>
              </a:pathLst>
            </a:custGeom>
            <a:solidFill>
              <a:srgbClr val="017100"/>
            </a:solidFill>
          </p:spPr>
        </p:sp>
        <p:sp>
          <p:nvSpPr>
            <p:cNvPr name="Freeform 51" id="51"/>
            <p:cNvSpPr/>
            <p:nvPr/>
          </p:nvSpPr>
          <p:spPr>
            <a:xfrm flipH="false" flipV="false" rot="0">
              <a:off x="63500" y="1030097"/>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52" id="52"/>
            <p:cNvSpPr/>
            <p:nvPr/>
          </p:nvSpPr>
          <p:spPr>
            <a:xfrm flipH="false" flipV="false" rot="0">
              <a:off x="1128903" y="1030097"/>
              <a:ext cx="1052703" cy="25400"/>
            </a:xfrm>
            <a:custGeom>
              <a:avLst/>
              <a:gdLst/>
              <a:ahLst/>
              <a:cxnLst/>
              <a:rect r="r" b="b" t="t" l="l"/>
              <a:pathLst>
                <a:path h="25400" w="1052703">
                  <a:moveTo>
                    <a:pt x="0" y="0"/>
                  </a:moveTo>
                  <a:lnTo>
                    <a:pt x="1052703" y="0"/>
                  </a:lnTo>
                  <a:lnTo>
                    <a:pt x="1052703" y="25400"/>
                  </a:lnTo>
                  <a:lnTo>
                    <a:pt x="0" y="25400"/>
                  </a:lnTo>
                  <a:close/>
                </a:path>
              </a:pathLst>
            </a:custGeom>
            <a:solidFill>
              <a:srgbClr val="017100"/>
            </a:solidFill>
          </p:spPr>
        </p:sp>
        <p:sp>
          <p:nvSpPr>
            <p:cNvPr name="Freeform 53" id="53"/>
            <p:cNvSpPr/>
            <p:nvPr/>
          </p:nvSpPr>
          <p:spPr>
            <a:xfrm flipH="false" flipV="false" rot="0">
              <a:off x="2181479" y="1030097"/>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54" id="54"/>
            <p:cNvSpPr/>
            <p:nvPr/>
          </p:nvSpPr>
          <p:spPr>
            <a:xfrm flipH="false" flipV="false" rot="0">
              <a:off x="63500" y="1589405"/>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55" id="55"/>
            <p:cNvSpPr/>
            <p:nvPr/>
          </p:nvSpPr>
          <p:spPr>
            <a:xfrm flipH="false" flipV="false" rot="0">
              <a:off x="1128903" y="1589405"/>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56" id="56"/>
            <p:cNvSpPr/>
            <p:nvPr/>
          </p:nvSpPr>
          <p:spPr>
            <a:xfrm flipH="false" flipV="false" rot="0">
              <a:off x="63500" y="470916"/>
              <a:ext cx="25400" cy="1703197"/>
            </a:xfrm>
            <a:custGeom>
              <a:avLst/>
              <a:gdLst/>
              <a:ahLst/>
              <a:cxnLst/>
              <a:rect r="r" b="b" t="t" l="l"/>
              <a:pathLst>
                <a:path h="1703197" w="25400">
                  <a:moveTo>
                    <a:pt x="0" y="0"/>
                  </a:moveTo>
                  <a:lnTo>
                    <a:pt x="0" y="1703197"/>
                  </a:lnTo>
                  <a:lnTo>
                    <a:pt x="25400" y="1703197"/>
                  </a:lnTo>
                  <a:lnTo>
                    <a:pt x="25400" y="0"/>
                  </a:lnTo>
                  <a:close/>
                </a:path>
              </a:pathLst>
            </a:custGeom>
            <a:solidFill>
              <a:srgbClr val="017100"/>
            </a:solidFill>
          </p:spPr>
        </p:sp>
        <p:sp>
          <p:nvSpPr>
            <p:cNvPr name="Freeform 57" id="57"/>
            <p:cNvSpPr/>
            <p:nvPr/>
          </p:nvSpPr>
          <p:spPr>
            <a:xfrm flipH="false" flipV="false" rot="0">
              <a:off x="3221482" y="470916"/>
              <a:ext cx="25400" cy="571881"/>
            </a:xfrm>
            <a:custGeom>
              <a:avLst/>
              <a:gdLst/>
              <a:ahLst/>
              <a:cxnLst/>
              <a:rect r="r" b="b" t="t" l="l"/>
              <a:pathLst>
                <a:path h="571881" w="25400">
                  <a:moveTo>
                    <a:pt x="25400" y="0"/>
                  </a:moveTo>
                  <a:lnTo>
                    <a:pt x="25400" y="571881"/>
                  </a:lnTo>
                  <a:lnTo>
                    <a:pt x="0" y="571881"/>
                  </a:lnTo>
                  <a:lnTo>
                    <a:pt x="0" y="0"/>
                  </a:lnTo>
                  <a:close/>
                </a:path>
              </a:pathLst>
            </a:custGeom>
            <a:solidFill>
              <a:srgbClr val="017100"/>
            </a:solidFill>
          </p:spPr>
        </p:sp>
        <p:sp>
          <p:nvSpPr>
            <p:cNvPr name="Freeform 58" id="58"/>
            <p:cNvSpPr/>
            <p:nvPr/>
          </p:nvSpPr>
          <p:spPr>
            <a:xfrm flipH="false" flipV="false" rot="0">
              <a:off x="3221482" y="1042797"/>
              <a:ext cx="25400" cy="1131316"/>
            </a:xfrm>
            <a:custGeom>
              <a:avLst/>
              <a:gdLst/>
              <a:ahLst/>
              <a:cxnLst/>
              <a:rect r="r" b="b" t="t" l="l"/>
              <a:pathLst>
                <a:path h="1131316" w="25400">
                  <a:moveTo>
                    <a:pt x="0" y="0"/>
                  </a:moveTo>
                  <a:lnTo>
                    <a:pt x="0" y="1131316"/>
                  </a:lnTo>
                  <a:lnTo>
                    <a:pt x="25400" y="1131316"/>
                  </a:lnTo>
                  <a:lnTo>
                    <a:pt x="25400" y="0"/>
                  </a:lnTo>
                  <a:close/>
                </a:path>
              </a:pathLst>
            </a:custGeom>
            <a:solidFill>
              <a:srgbClr val="017100"/>
            </a:solidFill>
          </p:spPr>
        </p:sp>
        <p:sp>
          <p:nvSpPr>
            <p:cNvPr name="Freeform 59" id="59"/>
            <p:cNvSpPr/>
            <p:nvPr/>
          </p:nvSpPr>
          <p:spPr>
            <a:xfrm flipH="false" flipV="false" rot="0">
              <a:off x="63500" y="470916"/>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60" id="60"/>
            <p:cNvSpPr/>
            <p:nvPr/>
          </p:nvSpPr>
          <p:spPr>
            <a:xfrm flipH="false" flipV="false" rot="0">
              <a:off x="1128903" y="470916"/>
              <a:ext cx="1052703" cy="25400"/>
            </a:xfrm>
            <a:custGeom>
              <a:avLst/>
              <a:gdLst/>
              <a:ahLst/>
              <a:cxnLst/>
              <a:rect r="r" b="b" t="t" l="l"/>
              <a:pathLst>
                <a:path h="25400" w="1052703">
                  <a:moveTo>
                    <a:pt x="0" y="0"/>
                  </a:moveTo>
                  <a:lnTo>
                    <a:pt x="1052703" y="0"/>
                  </a:lnTo>
                  <a:lnTo>
                    <a:pt x="1052703" y="25400"/>
                  </a:lnTo>
                  <a:lnTo>
                    <a:pt x="0" y="25400"/>
                  </a:lnTo>
                  <a:close/>
                </a:path>
              </a:pathLst>
            </a:custGeom>
            <a:solidFill>
              <a:srgbClr val="017100"/>
            </a:solidFill>
          </p:spPr>
        </p:sp>
        <p:sp>
          <p:nvSpPr>
            <p:cNvPr name="Freeform 61" id="61"/>
            <p:cNvSpPr/>
            <p:nvPr/>
          </p:nvSpPr>
          <p:spPr>
            <a:xfrm flipH="false" flipV="false" rot="0">
              <a:off x="2181479" y="470916"/>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62" id="62"/>
            <p:cNvSpPr/>
            <p:nvPr/>
          </p:nvSpPr>
          <p:spPr>
            <a:xfrm flipH="false" flipV="false" rot="0">
              <a:off x="63500" y="2148713"/>
              <a:ext cx="1065403" cy="25400"/>
            </a:xfrm>
            <a:custGeom>
              <a:avLst/>
              <a:gdLst/>
              <a:ahLst/>
              <a:cxnLst/>
              <a:rect r="r" b="b" t="t" l="l"/>
              <a:pathLst>
                <a:path h="25400" w="1065403">
                  <a:moveTo>
                    <a:pt x="0" y="0"/>
                  </a:moveTo>
                  <a:lnTo>
                    <a:pt x="0" y="25400"/>
                  </a:lnTo>
                  <a:lnTo>
                    <a:pt x="1065403" y="25400"/>
                  </a:lnTo>
                  <a:lnTo>
                    <a:pt x="1065403" y="0"/>
                  </a:lnTo>
                  <a:close/>
                </a:path>
              </a:pathLst>
            </a:custGeom>
            <a:solidFill>
              <a:srgbClr val="017100"/>
            </a:solidFill>
          </p:spPr>
        </p:sp>
        <p:sp>
          <p:nvSpPr>
            <p:cNvPr name="Freeform 63" id="63"/>
            <p:cNvSpPr/>
            <p:nvPr/>
          </p:nvSpPr>
          <p:spPr>
            <a:xfrm flipH="false" flipV="false" rot="0">
              <a:off x="1128903" y="2148713"/>
              <a:ext cx="2117979" cy="25400"/>
            </a:xfrm>
            <a:custGeom>
              <a:avLst/>
              <a:gdLst/>
              <a:ahLst/>
              <a:cxnLst/>
              <a:rect r="r" b="b" t="t" l="l"/>
              <a:pathLst>
                <a:path h="25400" w="2117979">
                  <a:moveTo>
                    <a:pt x="0" y="0"/>
                  </a:moveTo>
                  <a:lnTo>
                    <a:pt x="0" y="25400"/>
                  </a:lnTo>
                  <a:lnTo>
                    <a:pt x="2117979" y="25400"/>
                  </a:lnTo>
                  <a:lnTo>
                    <a:pt x="2117979" y="0"/>
                  </a:lnTo>
                  <a:close/>
                </a:path>
              </a:pathLst>
            </a:custGeom>
            <a:solidFill>
              <a:srgbClr val="017100"/>
            </a:solidFill>
          </p:spPr>
        </p:sp>
        <p:sp>
          <p:nvSpPr>
            <p:cNvPr name="Freeform 64" id="64"/>
            <p:cNvSpPr/>
            <p:nvPr/>
          </p:nvSpPr>
          <p:spPr>
            <a:xfrm flipH="false" flipV="false" rot="0">
              <a:off x="549910" y="63500"/>
              <a:ext cx="815721" cy="366776"/>
            </a:xfrm>
            <a:custGeom>
              <a:avLst/>
              <a:gdLst/>
              <a:ahLst/>
              <a:cxnLst/>
              <a:rect r="r" b="b" t="t" l="l"/>
              <a:pathLst>
                <a:path h="366776" w="815721">
                  <a:moveTo>
                    <a:pt x="740918" y="304927"/>
                  </a:moveTo>
                  <a:cubicBezTo>
                    <a:pt x="733425" y="294640"/>
                    <a:pt x="725805" y="284607"/>
                    <a:pt x="718312" y="274828"/>
                  </a:cubicBezTo>
                  <a:lnTo>
                    <a:pt x="748411" y="251587"/>
                  </a:lnTo>
                  <a:cubicBezTo>
                    <a:pt x="756158" y="261620"/>
                    <a:pt x="763905" y="271907"/>
                    <a:pt x="771652" y="282448"/>
                  </a:cubicBezTo>
                  <a:close/>
                  <a:moveTo>
                    <a:pt x="694944" y="245491"/>
                  </a:moveTo>
                  <a:cubicBezTo>
                    <a:pt x="686816" y="235585"/>
                    <a:pt x="678815" y="226060"/>
                    <a:pt x="670687" y="216916"/>
                  </a:cubicBezTo>
                  <a:lnTo>
                    <a:pt x="699262" y="191770"/>
                  </a:lnTo>
                  <a:cubicBezTo>
                    <a:pt x="707644" y="201295"/>
                    <a:pt x="716026" y="211074"/>
                    <a:pt x="724281" y="221361"/>
                  </a:cubicBezTo>
                  <a:close/>
                  <a:moveTo>
                    <a:pt x="645541" y="189357"/>
                  </a:moveTo>
                  <a:cubicBezTo>
                    <a:pt x="636778" y="180086"/>
                    <a:pt x="628015" y="171323"/>
                    <a:pt x="619252" y="162941"/>
                  </a:cubicBezTo>
                  <a:lnTo>
                    <a:pt x="645668" y="135509"/>
                  </a:lnTo>
                  <a:cubicBezTo>
                    <a:pt x="654812" y="144272"/>
                    <a:pt x="663956" y="153543"/>
                    <a:pt x="673100" y="163195"/>
                  </a:cubicBezTo>
                  <a:close/>
                  <a:moveTo>
                    <a:pt x="591820" y="137922"/>
                  </a:moveTo>
                  <a:cubicBezTo>
                    <a:pt x="582168" y="129667"/>
                    <a:pt x="572643" y="121793"/>
                    <a:pt x="563245" y="114554"/>
                  </a:cubicBezTo>
                  <a:lnTo>
                    <a:pt x="586359" y="84328"/>
                  </a:lnTo>
                  <a:cubicBezTo>
                    <a:pt x="596519" y="92075"/>
                    <a:pt x="606679" y="100330"/>
                    <a:pt x="616839" y="109093"/>
                  </a:cubicBezTo>
                  <a:close/>
                  <a:moveTo>
                    <a:pt x="533273" y="93345"/>
                  </a:moveTo>
                  <a:cubicBezTo>
                    <a:pt x="522732" y="86487"/>
                    <a:pt x="512318" y="80264"/>
                    <a:pt x="502031" y="74676"/>
                  </a:cubicBezTo>
                  <a:lnTo>
                    <a:pt x="520065" y="41148"/>
                  </a:lnTo>
                  <a:cubicBezTo>
                    <a:pt x="531495" y="47244"/>
                    <a:pt x="542798" y="54102"/>
                    <a:pt x="554228" y="61468"/>
                  </a:cubicBezTo>
                  <a:close/>
                  <a:moveTo>
                    <a:pt x="469392" y="59182"/>
                  </a:moveTo>
                  <a:cubicBezTo>
                    <a:pt x="457962" y="54483"/>
                    <a:pt x="446659" y="50546"/>
                    <a:pt x="435356" y="47498"/>
                  </a:cubicBezTo>
                  <a:lnTo>
                    <a:pt x="445516" y="10795"/>
                  </a:lnTo>
                  <a:cubicBezTo>
                    <a:pt x="458343" y="14351"/>
                    <a:pt x="471170" y="18669"/>
                    <a:pt x="483870" y="24003"/>
                  </a:cubicBezTo>
                  <a:close/>
                  <a:moveTo>
                    <a:pt x="400685" y="40386"/>
                  </a:moveTo>
                  <a:cubicBezTo>
                    <a:pt x="388874" y="38862"/>
                    <a:pt x="377190" y="38100"/>
                    <a:pt x="365633" y="38354"/>
                  </a:cubicBezTo>
                  <a:lnTo>
                    <a:pt x="364998" y="254"/>
                  </a:lnTo>
                  <a:cubicBezTo>
                    <a:pt x="378587" y="0"/>
                    <a:pt x="392049" y="889"/>
                    <a:pt x="405765" y="2667"/>
                  </a:cubicBezTo>
                  <a:close/>
                  <a:moveTo>
                    <a:pt x="330581" y="41529"/>
                  </a:moveTo>
                  <a:cubicBezTo>
                    <a:pt x="319151" y="43434"/>
                    <a:pt x="307721" y="46228"/>
                    <a:pt x="296291" y="49911"/>
                  </a:cubicBezTo>
                  <a:lnTo>
                    <a:pt x="284734" y="13589"/>
                  </a:lnTo>
                  <a:cubicBezTo>
                    <a:pt x="297815" y="9398"/>
                    <a:pt x="311023" y="6223"/>
                    <a:pt x="324358" y="3937"/>
                  </a:cubicBezTo>
                  <a:close/>
                  <a:moveTo>
                    <a:pt x="263271" y="62865"/>
                  </a:moveTo>
                  <a:cubicBezTo>
                    <a:pt x="252730" y="67818"/>
                    <a:pt x="242062" y="73533"/>
                    <a:pt x="231521" y="80010"/>
                  </a:cubicBezTo>
                  <a:lnTo>
                    <a:pt x="211582" y="47498"/>
                  </a:lnTo>
                  <a:cubicBezTo>
                    <a:pt x="223393" y="40259"/>
                    <a:pt x="235204" y="33909"/>
                    <a:pt x="247142" y="28321"/>
                  </a:cubicBezTo>
                  <a:close/>
                  <a:moveTo>
                    <a:pt x="201422" y="100457"/>
                  </a:moveTo>
                  <a:cubicBezTo>
                    <a:pt x="192024" y="107569"/>
                    <a:pt x="182499" y="115316"/>
                    <a:pt x="173101" y="123571"/>
                  </a:cubicBezTo>
                  <a:lnTo>
                    <a:pt x="147828" y="94996"/>
                  </a:lnTo>
                  <a:cubicBezTo>
                    <a:pt x="157988" y="85979"/>
                    <a:pt x="168148" y="77724"/>
                    <a:pt x="178562" y="69977"/>
                  </a:cubicBezTo>
                  <a:close/>
                  <a:moveTo>
                    <a:pt x="146304" y="148844"/>
                  </a:moveTo>
                  <a:cubicBezTo>
                    <a:pt x="137922" y="157353"/>
                    <a:pt x="129413" y="166370"/>
                    <a:pt x="121031" y="175895"/>
                  </a:cubicBezTo>
                  <a:lnTo>
                    <a:pt x="92456" y="150622"/>
                  </a:lnTo>
                  <a:cubicBezTo>
                    <a:pt x="101346" y="140589"/>
                    <a:pt x="110236" y="131064"/>
                    <a:pt x="119253" y="122047"/>
                  </a:cubicBezTo>
                  <a:close/>
                  <a:moveTo>
                    <a:pt x="97155" y="204343"/>
                  </a:moveTo>
                  <a:cubicBezTo>
                    <a:pt x="89535" y="213741"/>
                    <a:pt x="82042" y="223647"/>
                    <a:pt x="74422" y="233934"/>
                  </a:cubicBezTo>
                  <a:lnTo>
                    <a:pt x="43688" y="211328"/>
                  </a:lnTo>
                  <a:cubicBezTo>
                    <a:pt x="51562" y="200660"/>
                    <a:pt x="59436" y="190373"/>
                    <a:pt x="67310" y="180467"/>
                  </a:cubicBezTo>
                  <a:close/>
                  <a:moveTo>
                    <a:pt x="52832" y="264541"/>
                  </a:moveTo>
                  <a:cubicBezTo>
                    <a:pt x="47244" y="272669"/>
                    <a:pt x="41783" y="281051"/>
                    <a:pt x="36195" y="289687"/>
                  </a:cubicBezTo>
                  <a:lnTo>
                    <a:pt x="20193" y="279400"/>
                  </a:lnTo>
                  <a:lnTo>
                    <a:pt x="36703" y="289052"/>
                  </a:lnTo>
                  <a:lnTo>
                    <a:pt x="32893" y="295529"/>
                  </a:lnTo>
                  <a:lnTo>
                    <a:pt x="0" y="276352"/>
                  </a:lnTo>
                  <a:lnTo>
                    <a:pt x="3810" y="269875"/>
                  </a:lnTo>
                  <a:lnTo>
                    <a:pt x="4064" y="269494"/>
                  </a:lnTo>
                  <a:lnTo>
                    <a:pt x="4318" y="269113"/>
                  </a:lnTo>
                  <a:cubicBezTo>
                    <a:pt x="10033" y="260223"/>
                    <a:pt x="15748" y="251587"/>
                    <a:pt x="21463" y="243205"/>
                  </a:cubicBezTo>
                  <a:close/>
                  <a:moveTo>
                    <a:pt x="783971" y="366776"/>
                  </a:moveTo>
                  <a:cubicBezTo>
                    <a:pt x="776859" y="356108"/>
                    <a:pt x="769874" y="345694"/>
                    <a:pt x="762762" y="335661"/>
                  </a:cubicBezTo>
                  <a:lnTo>
                    <a:pt x="794004" y="313944"/>
                  </a:lnTo>
                  <a:cubicBezTo>
                    <a:pt x="801243" y="324358"/>
                    <a:pt x="808482" y="334899"/>
                    <a:pt x="815721" y="345821"/>
                  </a:cubicBezTo>
                  <a:close/>
                </a:path>
              </a:pathLst>
            </a:custGeom>
            <a:solidFill>
              <a:srgbClr val="B51700"/>
            </a:solidFill>
          </p:spPr>
        </p:sp>
        <p:sp>
          <p:nvSpPr>
            <p:cNvPr name="Freeform 65" id="65"/>
            <p:cNvSpPr/>
            <p:nvPr/>
          </p:nvSpPr>
          <p:spPr>
            <a:xfrm flipH="false" flipV="false" rot="0">
              <a:off x="506730" y="264414"/>
              <a:ext cx="156845" cy="187071"/>
            </a:xfrm>
            <a:custGeom>
              <a:avLst/>
              <a:gdLst/>
              <a:ahLst/>
              <a:cxnLst/>
              <a:rect r="r" b="b" t="t" l="l"/>
              <a:pathLst>
                <a:path h="187071" w="156845">
                  <a:moveTo>
                    <a:pt x="12065" y="0"/>
                  </a:moveTo>
                  <a:lnTo>
                    <a:pt x="0" y="187071"/>
                  </a:lnTo>
                  <a:lnTo>
                    <a:pt x="156845" y="84582"/>
                  </a:lnTo>
                  <a:lnTo>
                    <a:pt x="63373" y="78486"/>
                  </a:lnTo>
                  <a:close/>
                </a:path>
              </a:pathLst>
            </a:custGeom>
            <a:solidFill>
              <a:srgbClr val="B51700"/>
            </a:solidFill>
          </p:spPr>
        </p:sp>
        <p:sp>
          <p:nvSpPr>
            <p:cNvPr name="Freeform 66" id="66"/>
            <p:cNvSpPr/>
            <p:nvPr/>
          </p:nvSpPr>
          <p:spPr>
            <a:xfrm flipH="false" flipV="false" rot="0">
              <a:off x="1714373" y="63500"/>
              <a:ext cx="815721" cy="366776"/>
            </a:xfrm>
            <a:custGeom>
              <a:avLst/>
              <a:gdLst/>
              <a:ahLst/>
              <a:cxnLst/>
              <a:rect r="r" b="b" t="t" l="l"/>
              <a:pathLst>
                <a:path h="366776" w="815721">
                  <a:moveTo>
                    <a:pt x="740791" y="304927"/>
                  </a:moveTo>
                  <a:cubicBezTo>
                    <a:pt x="733298" y="294640"/>
                    <a:pt x="725678" y="284607"/>
                    <a:pt x="718185" y="274828"/>
                  </a:cubicBezTo>
                  <a:lnTo>
                    <a:pt x="748284" y="251587"/>
                  </a:lnTo>
                  <a:cubicBezTo>
                    <a:pt x="756031" y="261620"/>
                    <a:pt x="763778" y="271907"/>
                    <a:pt x="771525" y="282448"/>
                  </a:cubicBezTo>
                  <a:close/>
                  <a:moveTo>
                    <a:pt x="694817" y="245491"/>
                  </a:moveTo>
                  <a:cubicBezTo>
                    <a:pt x="686689" y="235585"/>
                    <a:pt x="678688" y="226060"/>
                    <a:pt x="670560" y="216916"/>
                  </a:cubicBezTo>
                  <a:lnTo>
                    <a:pt x="699135" y="191770"/>
                  </a:lnTo>
                  <a:cubicBezTo>
                    <a:pt x="707517" y="201295"/>
                    <a:pt x="715899" y="211074"/>
                    <a:pt x="724154" y="221361"/>
                  </a:cubicBezTo>
                  <a:close/>
                  <a:moveTo>
                    <a:pt x="645414" y="189357"/>
                  </a:moveTo>
                  <a:cubicBezTo>
                    <a:pt x="636651" y="180086"/>
                    <a:pt x="627888" y="171323"/>
                    <a:pt x="619125" y="162941"/>
                  </a:cubicBezTo>
                  <a:lnTo>
                    <a:pt x="645541" y="135509"/>
                  </a:lnTo>
                  <a:cubicBezTo>
                    <a:pt x="654685" y="144272"/>
                    <a:pt x="663829" y="153543"/>
                    <a:pt x="672973" y="163195"/>
                  </a:cubicBezTo>
                  <a:close/>
                  <a:moveTo>
                    <a:pt x="591820" y="137922"/>
                  </a:moveTo>
                  <a:cubicBezTo>
                    <a:pt x="582168" y="129667"/>
                    <a:pt x="572643" y="121793"/>
                    <a:pt x="563245" y="114554"/>
                  </a:cubicBezTo>
                  <a:lnTo>
                    <a:pt x="586359" y="84328"/>
                  </a:lnTo>
                  <a:cubicBezTo>
                    <a:pt x="596519" y="92075"/>
                    <a:pt x="606679" y="100330"/>
                    <a:pt x="616839" y="109093"/>
                  </a:cubicBezTo>
                  <a:close/>
                  <a:moveTo>
                    <a:pt x="533273" y="93345"/>
                  </a:moveTo>
                  <a:cubicBezTo>
                    <a:pt x="522732" y="86487"/>
                    <a:pt x="512318" y="80264"/>
                    <a:pt x="502031" y="74676"/>
                  </a:cubicBezTo>
                  <a:lnTo>
                    <a:pt x="520065" y="41148"/>
                  </a:lnTo>
                  <a:cubicBezTo>
                    <a:pt x="531495" y="47244"/>
                    <a:pt x="542798" y="54102"/>
                    <a:pt x="554228" y="61468"/>
                  </a:cubicBezTo>
                  <a:close/>
                  <a:moveTo>
                    <a:pt x="469392" y="59182"/>
                  </a:moveTo>
                  <a:cubicBezTo>
                    <a:pt x="457962" y="54483"/>
                    <a:pt x="446659" y="50546"/>
                    <a:pt x="435356" y="47498"/>
                  </a:cubicBezTo>
                  <a:lnTo>
                    <a:pt x="445516" y="10795"/>
                  </a:lnTo>
                  <a:cubicBezTo>
                    <a:pt x="458343" y="14351"/>
                    <a:pt x="471170" y="18669"/>
                    <a:pt x="483870" y="24003"/>
                  </a:cubicBezTo>
                  <a:close/>
                  <a:moveTo>
                    <a:pt x="400685" y="40386"/>
                  </a:moveTo>
                  <a:cubicBezTo>
                    <a:pt x="388874" y="38862"/>
                    <a:pt x="377190" y="38100"/>
                    <a:pt x="365633" y="38354"/>
                  </a:cubicBezTo>
                  <a:lnTo>
                    <a:pt x="364998" y="254"/>
                  </a:lnTo>
                  <a:cubicBezTo>
                    <a:pt x="378587" y="0"/>
                    <a:pt x="392049" y="889"/>
                    <a:pt x="405765" y="2667"/>
                  </a:cubicBezTo>
                  <a:close/>
                  <a:moveTo>
                    <a:pt x="330581" y="41529"/>
                  </a:moveTo>
                  <a:cubicBezTo>
                    <a:pt x="319151" y="43434"/>
                    <a:pt x="307721" y="46228"/>
                    <a:pt x="296291" y="49911"/>
                  </a:cubicBezTo>
                  <a:lnTo>
                    <a:pt x="284734" y="13589"/>
                  </a:lnTo>
                  <a:cubicBezTo>
                    <a:pt x="297815" y="9398"/>
                    <a:pt x="311023" y="6223"/>
                    <a:pt x="324358" y="3937"/>
                  </a:cubicBezTo>
                  <a:close/>
                  <a:moveTo>
                    <a:pt x="263271" y="62865"/>
                  </a:moveTo>
                  <a:cubicBezTo>
                    <a:pt x="252730" y="67818"/>
                    <a:pt x="242062" y="73533"/>
                    <a:pt x="231521" y="80010"/>
                  </a:cubicBezTo>
                  <a:lnTo>
                    <a:pt x="211582" y="47498"/>
                  </a:lnTo>
                  <a:cubicBezTo>
                    <a:pt x="223393" y="40259"/>
                    <a:pt x="235204" y="33909"/>
                    <a:pt x="247142" y="28321"/>
                  </a:cubicBezTo>
                  <a:close/>
                  <a:moveTo>
                    <a:pt x="201422" y="100457"/>
                  </a:moveTo>
                  <a:cubicBezTo>
                    <a:pt x="192024" y="107569"/>
                    <a:pt x="182499" y="115316"/>
                    <a:pt x="173101" y="123571"/>
                  </a:cubicBezTo>
                  <a:lnTo>
                    <a:pt x="147828" y="94996"/>
                  </a:lnTo>
                  <a:cubicBezTo>
                    <a:pt x="157988" y="85979"/>
                    <a:pt x="168148" y="77724"/>
                    <a:pt x="178562" y="69977"/>
                  </a:cubicBezTo>
                  <a:close/>
                  <a:moveTo>
                    <a:pt x="146304" y="148844"/>
                  </a:moveTo>
                  <a:cubicBezTo>
                    <a:pt x="137922" y="157353"/>
                    <a:pt x="129413" y="166370"/>
                    <a:pt x="121031" y="175895"/>
                  </a:cubicBezTo>
                  <a:lnTo>
                    <a:pt x="92456" y="150622"/>
                  </a:lnTo>
                  <a:cubicBezTo>
                    <a:pt x="101346" y="140589"/>
                    <a:pt x="110236" y="131064"/>
                    <a:pt x="119253" y="122047"/>
                  </a:cubicBezTo>
                  <a:close/>
                  <a:moveTo>
                    <a:pt x="97155" y="204343"/>
                  </a:moveTo>
                  <a:cubicBezTo>
                    <a:pt x="89535" y="213741"/>
                    <a:pt x="82042" y="223647"/>
                    <a:pt x="74422" y="233934"/>
                  </a:cubicBezTo>
                  <a:lnTo>
                    <a:pt x="43688" y="211328"/>
                  </a:lnTo>
                  <a:cubicBezTo>
                    <a:pt x="51562" y="200660"/>
                    <a:pt x="59436" y="190373"/>
                    <a:pt x="67310" y="180467"/>
                  </a:cubicBezTo>
                  <a:close/>
                  <a:moveTo>
                    <a:pt x="52832" y="264541"/>
                  </a:moveTo>
                  <a:cubicBezTo>
                    <a:pt x="47244" y="272669"/>
                    <a:pt x="41783" y="281051"/>
                    <a:pt x="36195" y="289687"/>
                  </a:cubicBezTo>
                  <a:lnTo>
                    <a:pt x="20193" y="279400"/>
                  </a:lnTo>
                  <a:lnTo>
                    <a:pt x="36703" y="289052"/>
                  </a:lnTo>
                  <a:lnTo>
                    <a:pt x="32893" y="295529"/>
                  </a:lnTo>
                  <a:lnTo>
                    <a:pt x="0" y="276352"/>
                  </a:lnTo>
                  <a:lnTo>
                    <a:pt x="3810" y="269875"/>
                  </a:lnTo>
                  <a:lnTo>
                    <a:pt x="4064" y="269494"/>
                  </a:lnTo>
                  <a:lnTo>
                    <a:pt x="4318" y="269113"/>
                  </a:lnTo>
                  <a:cubicBezTo>
                    <a:pt x="10033" y="260223"/>
                    <a:pt x="15748" y="251587"/>
                    <a:pt x="21463" y="243205"/>
                  </a:cubicBezTo>
                  <a:close/>
                  <a:moveTo>
                    <a:pt x="783971" y="366776"/>
                  </a:moveTo>
                  <a:cubicBezTo>
                    <a:pt x="776859" y="356108"/>
                    <a:pt x="769874" y="345694"/>
                    <a:pt x="762762" y="335661"/>
                  </a:cubicBezTo>
                  <a:lnTo>
                    <a:pt x="794004" y="313944"/>
                  </a:lnTo>
                  <a:cubicBezTo>
                    <a:pt x="801243" y="324358"/>
                    <a:pt x="808482" y="334899"/>
                    <a:pt x="815721" y="345821"/>
                  </a:cubicBezTo>
                  <a:close/>
                </a:path>
              </a:pathLst>
            </a:custGeom>
            <a:solidFill>
              <a:srgbClr val="B51700"/>
            </a:solidFill>
          </p:spPr>
        </p:sp>
        <p:sp>
          <p:nvSpPr>
            <p:cNvPr name="Freeform 67" id="67"/>
            <p:cNvSpPr/>
            <p:nvPr/>
          </p:nvSpPr>
          <p:spPr>
            <a:xfrm flipH="false" flipV="false" rot="0">
              <a:off x="1670939" y="264414"/>
              <a:ext cx="156845" cy="187071"/>
            </a:xfrm>
            <a:custGeom>
              <a:avLst/>
              <a:gdLst/>
              <a:ahLst/>
              <a:cxnLst/>
              <a:rect r="r" b="b" t="t" l="l"/>
              <a:pathLst>
                <a:path h="187071" w="156845">
                  <a:moveTo>
                    <a:pt x="12192" y="0"/>
                  </a:moveTo>
                  <a:lnTo>
                    <a:pt x="0" y="187071"/>
                  </a:lnTo>
                  <a:lnTo>
                    <a:pt x="156845" y="84582"/>
                  </a:lnTo>
                  <a:lnTo>
                    <a:pt x="63373" y="78486"/>
                  </a:lnTo>
                  <a:close/>
                </a:path>
              </a:pathLst>
            </a:custGeom>
            <a:solidFill>
              <a:srgbClr val="B51700"/>
            </a:solidFill>
          </p:spPr>
        </p:sp>
      </p:grpSp>
      <p:grpSp>
        <p:nvGrpSpPr>
          <p:cNvPr name="Group 68" id="68"/>
          <p:cNvGrpSpPr>
            <a:grpSpLocks noChangeAspect="true"/>
          </p:cNvGrpSpPr>
          <p:nvPr/>
        </p:nvGrpSpPr>
        <p:grpSpPr>
          <a:xfrm rot="0">
            <a:off x="6993655" y="5732783"/>
            <a:ext cx="1311878" cy="294637"/>
            <a:chOff x="0" y="0"/>
            <a:chExt cx="1311872" cy="294640"/>
          </a:xfrm>
        </p:grpSpPr>
        <p:sp>
          <p:nvSpPr>
            <p:cNvPr name="Freeform 69" id="69"/>
            <p:cNvSpPr/>
            <p:nvPr/>
          </p:nvSpPr>
          <p:spPr>
            <a:xfrm flipH="false" flipV="false" rot="0">
              <a:off x="63500" y="128270"/>
              <a:ext cx="1078230" cy="38100"/>
            </a:xfrm>
            <a:custGeom>
              <a:avLst/>
              <a:gdLst/>
              <a:ahLst/>
              <a:cxnLst/>
              <a:rect r="r" b="b" t="t" l="l"/>
              <a:pathLst>
                <a:path h="38100" w="1078230">
                  <a:moveTo>
                    <a:pt x="152400" y="0"/>
                  </a:moveTo>
                  <a:lnTo>
                    <a:pt x="228600" y="0"/>
                  </a:lnTo>
                  <a:lnTo>
                    <a:pt x="228600" y="38100"/>
                  </a:lnTo>
                  <a:lnTo>
                    <a:pt x="152400" y="38100"/>
                  </a:lnTo>
                  <a:close/>
                  <a:moveTo>
                    <a:pt x="304800" y="0"/>
                  </a:moveTo>
                  <a:lnTo>
                    <a:pt x="381000" y="0"/>
                  </a:lnTo>
                  <a:lnTo>
                    <a:pt x="381000" y="38100"/>
                  </a:lnTo>
                  <a:lnTo>
                    <a:pt x="304800" y="38100"/>
                  </a:lnTo>
                  <a:close/>
                  <a:moveTo>
                    <a:pt x="457200" y="0"/>
                  </a:moveTo>
                  <a:lnTo>
                    <a:pt x="533400" y="0"/>
                  </a:lnTo>
                  <a:lnTo>
                    <a:pt x="533400" y="38100"/>
                  </a:lnTo>
                  <a:lnTo>
                    <a:pt x="457200" y="38100"/>
                  </a:lnTo>
                  <a:close/>
                  <a:moveTo>
                    <a:pt x="609600" y="0"/>
                  </a:moveTo>
                  <a:lnTo>
                    <a:pt x="685800" y="0"/>
                  </a:lnTo>
                  <a:lnTo>
                    <a:pt x="685800" y="38100"/>
                  </a:lnTo>
                  <a:lnTo>
                    <a:pt x="609600" y="38100"/>
                  </a:lnTo>
                  <a:close/>
                  <a:moveTo>
                    <a:pt x="762000" y="0"/>
                  </a:moveTo>
                  <a:lnTo>
                    <a:pt x="838200" y="0"/>
                  </a:lnTo>
                  <a:lnTo>
                    <a:pt x="838200" y="38100"/>
                  </a:lnTo>
                  <a:lnTo>
                    <a:pt x="762000" y="38100"/>
                  </a:lnTo>
                  <a:close/>
                  <a:moveTo>
                    <a:pt x="914400" y="0"/>
                  </a:moveTo>
                  <a:lnTo>
                    <a:pt x="990600" y="0"/>
                  </a:lnTo>
                  <a:lnTo>
                    <a:pt x="990600" y="38100"/>
                  </a:lnTo>
                  <a:lnTo>
                    <a:pt x="914400" y="38100"/>
                  </a:lnTo>
                  <a:close/>
                  <a:moveTo>
                    <a:pt x="1066800" y="0"/>
                  </a:moveTo>
                  <a:lnTo>
                    <a:pt x="1078230" y="0"/>
                  </a:lnTo>
                  <a:lnTo>
                    <a:pt x="1078230" y="38100"/>
                  </a:lnTo>
                  <a:lnTo>
                    <a:pt x="1066800" y="38100"/>
                  </a:lnTo>
                  <a:close/>
                  <a:moveTo>
                    <a:pt x="0" y="0"/>
                  </a:moveTo>
                  <a:lnTo>
                    <a:pt x="76200" y="0"/>
                  </a:lnTo>
                  <a:lnTo>
                    <a:pt x="76200" y="38100"/>
                  </a:lnTo>
                  <a:lnTo>
                    <a:pt x="0" y="38100"/>
                  </a:lnTo>
                  <a:close/>
                </a:path>
              </a:pathLst>
            </a:custGeom>
            <a:solidFill>
              <a:srgbClr val="000000"/>
            </a:solidFill>
          </p:spPr>
        </p:sp>
        <p:sp>
          <p:nvSpPr>
            <p:cNvPr name="Freeform 70" id="70"/>
            <p:cNvSpPr/>
            <p:nvPr/>
          </p:nvSpPr>
          <p:spPr>
            <a:xfrm flipH="false" flipV="false" rot="0">
              <a:off x="1080770" y="63500"/>
              <a:ext cx="167640" cy="167640"/>
            </a:xfrm>
            <a:custGeom>
              <a:avLst/>
              <a:gdLst/>
              <a:ahLst/>
              <a:cxnLst/>
              <a:rect r="r" b="b" t="t" l="l"/>
              <a:pathLst>
                <a:path h="167640" w="167640">
                  <a:moveTo>
                    <a:pt x="0" y="167640"/>
                  </a:moveTo>
                  <a:lnTo>
                    <a:pt x="167640" y="83820"/>
                  </a:lnTo>
                  <a:lnTo>
                    <a:pt x="0" y="0"/>
                  </a:lnTo>
                  <a:lnTo>
                    <a:pt x="41910" y="83820"/>
                  </a:lnTo>
                  <a:close/>
                </a:path>
              </a:pathLst>
            </a:custGeom>
            <a:solidFill>
              <a:srgbClr val="000000"/>
            </a:solidFill>
          </p:spPr>
        </p:sp>
      </p:grpSp>
      <p:grpSp>
        <p:nvGrpSpPr>
          <p:cNvPr name="Group 71" id="71"/>
          <p:cNvGrpSpPr>
            <a:grpSpLocks noChangeAspect="true"/>
          </p:cNvGrpSpPr>
          <p:nvPr/>
        </p:nvGrpSpPr>
        <p:grpSpPr>
          <a:xfrm rot="0">
            <a:off x="8458200" y="4965697"/>
            <a:ext cx="2511076" cy="1921707"/>
            <a:chOff x="0" y="0"/>
            <a:chExt cx="2511082" cy="1921700"/>
          </a:xfrm>
        </p:grpSpPr>
        <p:sp>
          <p:nvSpPr>
            <p:cNvPr name="Freeform 72" id="72"/>
            <p:cNvSpPr/>
            <p:nvPr/>
          </p:nvSpPr>
          <p:spPr>
            <a:xfrm flipH="false" flipV="false" rot="0">
              <a:off x="76200" y="76200"/>
              <a:ext cx="1179322" cy="589788"/>
            </a:xfrm>
            <a:custGeom>
              <a:avLst/>
              <a:gdLst/>
              <a:ahLst/>
              <a:cxnLst/>
              <a:rect r="r" b="b" t="t" l="l"/>
              <a:pathLst>
                <a:path h="589788" w="1179322">
                  <a:moveTo>
                    <a:pt x="0" y="0"/>
                  </a:moveTo>
                  <a:lnTo>
                    <a:pt x="1179322" y="0"/>
                  </a:lnTo>
                  <a:lnTo>
                    <a:pt x="1179322" y="589788"/>
                  </a:lnTo>
                  <a:lnTo>
                    <a:pt x="0" y="589788"/>
                  </a:lnTo>
                  <a:close/>
                </a:path>
              </a:pathLst>
            </a:custGeom>
            <a:solidFill>
              <a:srgbClr val="73FDEA"/>
            </a:solidFill>
          </p:spPr>
        </p:sp>
        <p:sp>
          <p:nvSpPr>
            <p:cNvPr name="Freeform 73" id="73"/>
            <p:cNvSpPr/>
            <p:nvPr/>
          </p:nvSpPr>
          <p:spPr>
            <a:xfrm flipH="false" flipV="false" rot="0">
              <a:off x="1255522" y="76200"/>
              <a:ext cx="1179322" cy="589788"/>
            </a:xfrm>
            <a:custGeom>
              <a:avLst/>
              <a:gdLst/>
              <a:ahLst/>
              <a:cxnLst/>
              <a:rect r="r" b="b" t="t" l="l"/>
              <a:pathLst>
                <a:path h="589788" w="1179322">
                  <a:moveTo>
                    <a:pt x="0" y="0"/>
                  </a:moveTo>
                  <a:lnTo>
                    <a:pt x="1179322" y="0"/>
                  </a:lnTo>
                  <a:lnTo>
                    <a:pt x="1179322" y="589788"/>
                  </a:lnTo>
                  <a:lnTo>
                    <a:pt x="0" y="589788"/>
                  </a:lnTo>
                  <a:close/>
                </a:path>
              </a:pathLst>
            </a:custGeom>
            <a:solidFill>
              <a:srgbClr val="73FDEA"/>
            </a:solidFill>
          </p:spPr>
        </p:sp>
        <p:sp>
          <p:nvSpPr>
            <p:cNvPr name="Freeform 74" id="74"/>
            <p:cNvSpPr/>
            <p:nvPr/>
          </p:nvSpPr>
          <p:spPr>
            <a:xfrm flipH="false" flipV="false" rot="0">
              <a:off x="76200" y="665988"/>
              <a:ext cx="1179322" cy="589788"/>
            </a:xfrm>
            <a:custGeom>
              <a:avLst/>
              <a:gdLst/>
              <a:ahLst/>
              <a:cxnLst/>
              <a:rect r="r" b="b" t="t" l="l"/>
              <a:pathLst>
                <a:path h="589788" w="1179322">
                  <a:moveTo>
                    <a:pt x="0" y="0"/>
                  </a:moveTo>
                  <a:lnTo>
                    <a:pt x="1179322" y="0"/>
                  </a:lnTo>
                  <a:lnTo>
                    <a:pt x="1179322" y="589788"/>
                  </a:lnTo>
                  <a:lnTo>
                    <a:pt x="0" y="589788"/>
                  </a:lnTo>
                  <a:close/>
                </a:path>
              </a:pathLst>
            </a:custGeom>
            <a:solidFill>
              <a:srgbClr val="73FDEA"/>
            </a:solidFill>
          </p:spPr>
        </p:sp>
        <p:sp>
          <p:nvSpPr>
            <p:cNvPr name="Freeform 75" id="75"/>
            <p:cNvSpPr/>
            <p:nvPr/>
          </p:nvSpPr>
          <p:spPr>
            <a:xfrm flipH="false" flipV="false" rot="0">
              <a:off x="1255522" y="665988"/>
              <a:ext cx="1179322" cy="589788"/>
            </a:xfrm>
            <a:custGeom>
              <a:avLst/>
              <a:gdLst/>
              <a:ahLst/>
              <a:cxnLst/>
              <a:rect r="r" b="b" t="t" l="l"/>
              <a:pathLst>
                <a:path h="589788" w="1179322">
                  <a:moveTo>
                    <a:pt x="0" y="0"/>
                  </a:moveTo>
                  <a:lnTo>
                    <a:pt x="1179322" y="0"/>
                  </a:lnTo>
                  <a:lnTo>
                    <a:pt x="1179322" y="589788"/>
                  </a:lnTo>
                  <a:lnTo>
                    <a:pt x="0" y="589788"/>
                  </a:lnTo>
                  <a:close/>
                </a:path>
              </a:pathLst>
            </a:custGeom>
            <a:solidFill>
              <a:srgbClr val="73FDEA"/>
            </a:solidFill>
          </p:spPr>
        </p:sp>
        <p:sp>
          <p:nvSpPr>
            <p:cNvPr name="Freeform 76" id="76"/>
            <p:cNvSpPr/>
            <p:nvPr/>
          </p:nvSpPr>
          <p:spPr>
            <a:xfrm flipH="false" flipV="false" rot="0">
              <a:off x="76200" y="1255776"/>
              <a:ext cx="1179322" cy="589788"/>
            </a:xfrm>
            <a:custGeom>
              <a:avLst/>
              <a:gdLst/>
              <a:ahLst/>
              <a:cxnLst/>
              <a:rect r="r" b="b" t="t" l="l"/>
              <a:pathLst>
                <a:path h="589788" w="1179322">
                  <a:moveTo>
                    <a:pt x="0" y="0"/>
                  </a:moveTo>
                  <a:lnTo>
                    <a:pt x="1179322" y="0"/>
                  </a:lnTo>
                  <a:lnTo>
                    <a:pt x="1179322" y="589788"/>
                  </a:lnTo>
                  <a:lnTo>
                    <a:pt x="0" y="589788"/>
                  </a:lnTo>
                  <a:close/>
                </a:path>
              </a:pathLst>
            </a:custGeom>
            <a:solidFill>
              <a:srgbClr val="73FDEA"/>
            </a:solidFill>
          </p:spPr>
        </p:sp>
        <p:sp>
          <p:nvSpPr>
            <p:cNvPr name="Freeform 77" id="77"/>
            <p:cNvSpPr/>
            <p:nvPr/>
          </p:nvSpPr>
          <p:spPr>
            <a:xfrm flipH="false" flipV="false" rot="0">
              <a:off x="1255522" y="1255776"/>
              <a:ext cx="1179322" cy="589788"/>
            </a:xfrm>
            <a:custGeom>
              <a:avLst/>
              <a:gdLst/>
              <a:ahLst/>
              <a:cxnLst/>
              <a:rect r="r" b="b" t="t" l="l"/>
              <a:pathLst>
                <a:path h="589788" w="1179322">
                  <a:moveTo>
                    <a:pt x="0" y="0"/>
                  </a:moveTo>
                  <a:lnTo>
                    <a:pt x="1179322" y="0"/>
                  </a:lnTo>
                  <a:lnTo>
                    <a:pt x="1179322" y="589788"/>
                  </a:lnTo>
                  <a:lnTo>
                    <a:pt x="0" y="589788"/>
                  </a:lnTo>
                  <a:close/>
                </a:path>
              </a:pathLst>
            </a:custGeom>
            <a:solidFill>
              <a:srgbClr val="73FDEA"/>
            </a:solidFill>
          </p:spPr>
        </p:sp>
        <p:sp>
          <p:nvSpPr>
            <p:cNvPr name="Freeform 78" id="78"/>
            <p:cNvSpPr/>
            <p:nvPr/>
          </p:nvSpPr>
          <p:spPr>
            <a:xfrm flipH="false" flipV="false" rot="0">
              <a:off x="1242822" y="63500"/>
              <a:ext cx="25400" cy="602488"/>
            </a:xfrm>
            <a:custGeom>
              <a:avLst/>
              <a:gdLst/>
              <a:ahLst/>
              <a:cxnLst/>
              <a:rect r="r" b="b" t="t" l="l"/>
              <a:pathLst>
                <a:path h="602488" w="25400">
                  <a:moveTo>
                    <a:pt x="25400" y="0"/>
                  </a:moveTo>
                  <a:lnTo>
                    <a:pt x="25400" y="602488"/>
                  </a:lnTo>
                  <a:lnTo>
                    <a:pt x="0" y="602488"/>
                  </a:lnTo>
                  <a:lnTo>
                    <a:pt x="0" y="0"/>
                  </a:lnTo>
                  <a:close/>
                </a:path>
              </a:pathLst>
            </a:custGeom>
            <a:solidFill>
              <a:srgbClr val="017100"/>
            </a:solidFill>
          </p:spPr>
        </p:sp>
        <p:sp>
          <p:nvSpPr>
            <p:cNvPr name="Freeform 79" id="79"/>
            <p:cNvSpPr/>
            <p:nvPr/>
          </p:nvSpPr>
          <p:spPr>
            <a:xfrm flipH="false" flipV="false" rot="0">
              <a:off x="1242822" y="665988"/>
              <a:ext cx="25400" cy="1192276"/>
            </a:xfrm>
            <a:custGeom>
              <a:avLst/>
              <a:gdLst/>
              <a:ahLst/>
              <a:cxnLst/>
              <a:rect r="r" b="b" t="t" l="l"/>
              <a:pathLst>
                <a:path h="1192276" w="25400">
                  <a:moveTo>
                    <a:pt x="25400" y="0"/>
                  </a:moveTo>
                  <a:lnTo>
                    <a:pt x="25400" y="1192276"/>
                  </a:lnTo>
                  <a:lnTo>
                    <a:pt x="0" y="1192276"/>
                  </a:lnTo>
                  <a:lnTo>
                    <a:pt x="0" y="0"/>
                  </a:lnTo>
                  <a:close/>
                </a:path>
              </a:pathLst>
            </a:custGeom>
            <a:solidFill>
              <a:srgbClr val="017100"/>
            </a:solidFill>
          </p:spPr>
        </p:sp>
        <p:sp>
          <p:nvSpPr>
            <p:cNvPr name="Freeform 80" id="80"/>
            <p:cNvSpPr/>
            <p:nvPr/>
          </p:nvSpPr>
          <p:spPr>
            <a:xfrm flipH="false" flipV="false" rot="0">
              <a:off x="63500" y="653288"/>
              <a:ext cx="1192022" cy="25400"/>
            </a:xfrm>
            <a:custGeom>
              <a:avLst/>
              <a:gdLst/>
              <a:ahLst/>
              <a:cxnLst/>
              <a:rect r="r" b="b" t="t" l="l"/>
              <a:pathLst>
                <a:path h="25400" w="1192022">
                  <a:moveTo>
                    <a:pt x="0" y="0"/>
                  </a:moveTo>
                  <a:lnTo>
                    <a:pt x="1192022" y="0"/>
                  </a:lnTo>
                  <a:lnTo>
                    <a:pt x="1192022" y="25400"/>
                  </a:lnTo>
                  <a:lnTo>
                    <a:pt x="0" y="25400"/>
                  </a:lnTo>
                  <a:close/>
                </a:path>
              </a:pathLst>
            </a:custGeom>
            <a:solidFill>
              <a:srgbClr val="017100"/>
            </a:solidFill>
          </p:spPr>
        </p:sp>
        <p:sp>
          <p:nvSpPr>
            <p:cNvPr name="Freeform 81" id="81"/>
            <p:cNvSpPr/>
            <p:nvPr/>
          </p:nvSpPr>
          <p:spPr>
            <a:xfrm flipH="false" flipV="false" rot="0">
              <a:off x="1255522" y="653288"/>
              <a:ext cx="1192022" cy="25400"/>
            </a:xfrm>
            <a:custGeom>
              <a:avLst/>
              <a:gdLst/>
              <a:ahLst/>
              <a:cxnLst/>
              <a:rect r="r" b="b" t="t" l="l"/>
              <a:pathLst>
                <a:path h="25400" w="1192022">
                  <a:moveTo>
                    <a:pt x="0" y="0"/>
                  </a:moveTo>
                  <a:lnTo>
                    <a:pt x="1192022" y="0"/>
                  </a:lnTo>
                  <a:lnTo>
                    <a:pt x="1192022" y="25400"/>
                  </a:lnTo>
                  <a:lnTo>
                    <a:pt x="0" y="25400"/>
                  </a:lnTo>
                  <a:close/>
                </a:path>
              </a:pathLst>
            </a:custGeom>
            <a:solidFill>
              <a:srgbClr val="017100"/>
            </a:solidFill>
          </p:spPr>
        </p:sp>
        <p:sp>
          <p:nvSpPr>
            <p:cNvPr name="Freeform 82" id="82"/>
            <p:cNvSpPr/>
            <p:nvPr/>
          </p:nvSpPr>
          <p:spPr>
            <a:xfrm flipH="false" flipV="false" rot="0">
              <a:off x="63500" y="1243076"/>
              <a:ext cx="2384044" cy="25400"/>
            </a:xfrm>
            <a:custGeom>
              <a:avLst/>
              <a:gdLst/>
              <a:ahLst/>
              <a:cxnLst/>
              <a:rect r="r" b="b" t="t" l="l"/>
              <a:pathLst>
                <a:path h="25400" w="2384044">
                  <a:moveTo>
                    <a:pt x="0" y="0"/>
                  </a:moveTo>
                  <a:lnTo>
                    <a:pt x="2384044" y="0"/>
                  </a:lnTo>
                  <a:lnTo>
                    <a:pt x="2384044" y="25400"/>
                  </a:lnTo>
                  <a:lnTo>
                    <a:pt x="0" y="25400"/>
                  </a:lnTo>
                  <a:close/>
                </a:path>
              </a:pathLst>
            </a:custGeom>
            <a:solidFill>
              <a:srgbClr val="017100"/>
            </a:solidFill>
          </p:spPr>
        </p:sp>
        <p:sp>
          <p:nvSpPr>
            <p:cNvPr name="Freeform 83" id="83"/>
            <p:cNvSpPr/>
            <p:nvPr/>
          </p:nvSpPr>
          <p:spPr>
            <a:xfrm flipH="false" flipV="false" rot="0">
              <a:off x="63500" y="63500"/>
              <a:ext cx="25400" cy="1794764"/>
            </a:xfrm>
            <a:custGeom>
              <a:avLst/>
              <a:gdLst/>
              <a:ahLst/>
              <a:cxnLst/>
              <a:rect r="r" b="b" t="t" l="l"/>
              <a:pathLst>
                <a:path h="1794764" w="25400">
                  <a:moveTo>
                    <a:pt x="25400" y="0"/>
                  </a:moveTo>
                  <a:lnTo>
                    <a:pt x="25400" y="1794764"/>
                  </a:lnTo>
                  <a:lnTo>
                    <a:pt x="0" y="1794764"/>
                  </a:lnTo>
                  <a:lnTo>
                    <a:pt x="0" y="0"/>
                  </a:lnTo>
                  <a:close/>
                </a:path>
              </a:pathLst>
            </a:custGeom>
            <a:solidFill>
              <a:srgbClr val="017100"/>
            </a:solidFill>
          </p:spPr>
        </p:sp>
        <p:sp>
          <p:nvSpPr>
            <p:cNvPr name="Freeform 84" id="84"/>
            <p:cNvSpPr/>
            <p:nvPr/>
          </p:nvSpPr>
          <p:spPr>
            <a:xfrm flipH="false" flipV="false" rot="0">
              <a:off x="2422144" y="63500"/>
              <a:ext cx="25400" cy="602488"/>
            </a:xfrm>
            <a:custGeom>
              <a:avLst/>
              <a:gdLst/>
              <a:ahLst/>
              <a:cxnLst/>
              <a:rect r="r" b="b" t="t" l="l"/>
              <a:pathLst>
                <a:path h="602488" w="25400">
                  <a:moveTo>
                    <a:pt x="25400" y="0"/>
                  </a:moveTo>
                  <a:lnTo>
                    <a:pt x="25400" y="602488"/>
                  </a:lnTo>
                  <a:lnTo>
                    <a:pt x="0" y="602488"/>
                  </a:lnTo>
                  <a:lnTo>
                    <a:pt x="0" y="0"/>
                  </a:lnTo>
                  <a:close/>
                </a:path>
              </a:pathLst>
            </a:custGeom>
            <a:solidFill>
              <a:srgbClr val="017100"/>
            </a:solidFill>
          </p:spPr>
        </p:sp>
        <p:sp>
          <p:nvSpPr>
            <p:cNvPr name="Freeform 85" id="85"/>
            <p:cNvSpPr/>
            <p:nvPr/>
          </p:nvSpPr>
          <p:spPr>
            <a:xfrm flipH="false" flipV="false" rot="0">
              <a:off x="2422144" y="665988"/>
              <a:ext cx="25400" cy="1192276"/>
            </a:xfrm>
            <a:custGeom>
              <a:avLst/>
              <a:gdLst/>
              <a:ahLst/>
              <a:cxnLst/>
              <a:rect r="r" b="b" t="t" l="l"/>
              <a:pathLst>
                <a:path h="1192276" w="25400">
                  <a:moveTo>
                    <a:pt x="25400" y="0"/>
                  </a:moveTo>
                  <a:lnTo>
                    <a:pt x="25400" y="1192276"/>
                  </a:lnTo>
                  <a:lnTo>
                    <a:pt x="0" y="1192276"/>
                  </a:lnTo>
                  <a:lnTo>
                    <a:pt x="0" y="0"/>
                  </a:lnTo>
                  <a:close/>
                </a:path>
              </a:pathLst>
            </a:custGeom>
            <a:solidFill>
              <a:srgbClr val="017100"/>
            </a:solidFill>
          </p:spPr>
        </p:sp>
        <p:sp>
          <p:nvSpPr>
            <p:cNvPr name="Freeform 86" id="86"/>
            <p:cNvSpPr/>
            <p:nvPr/>
          </p:nvSpPr>
          <p:spPr>
            <a:xfrm flipH="false" flipV="false" rot="0">
              <a:off x="63500" y="63500"/>
              <a:ext cx="1192022" cy="25400"/>
            </a:xfrm>
            <a:custGeom>
              <a:avLst/>
              <a:gdLst/>
              <a:ahLst/>
              <a:cxnLst/>
              <a:rect r="r" b="b" t="t" l="l"/>
              <a:pathLst>
                <a:path h="25400" w="1192022">
                  <a:moveTo>
                    <a:pt x="0" y="0"/>
                  </a:moveTo>
                  <a:lnTo>
                    <a:pt x="1192022" y="0"/>
                  </a:lnTo>
                  <a:lnTo>
                    <a:pt x="1192022" y="25400"/>
                  </a:lnTo>
                  <a:lnTo>
                    <a:pt x="0" y="25400"/>
                  </a:lnTo>
                  <a:close/>
                </a:path>
              </a:pathLst>
            </a:custGeom>
            <a:solidFill>
              <a:srgbClr val="017100"/>
            </a:solidFill>
          </p:spPr>
        </p:sp>
        <p:sp>
          <p:nvSpPr>
            <p:cNvPr name="Freeform 87" id="87"/>
            <p:cNvSpPr/>
            <p:nvPr/>
          </p:nvSpPr>
          <p:spPr>
            <a:xfrm flipH="false" flipV="false" rot="0">
              <a:off x="1255522" y="63500"/>
              <a:ext cx="1192022" cy="25400"/>
            </a:xfrm>
            <a:custGeom>
              <a:avLst/>
              <a:gdLst/>
              <a:ahLst/>
              <a:cxnLst/>
              <a:rect r="r" b="b" t="t" l="l"/>
              <a:pathLst>
                <a:path h="25400" w="1192022">
                  <a:moveTo>
                    <a:pt x="0" y="0"/>
                  </a:moveTo>
                  <a:lnTo>
                    <a:pt x="1192022" y="0"/>
                  </a:lnTo>
                  <a:lnTo>
                    <a:pt x="1192022" y="25400"/>
                  </a:lnTo>
                  <a:lnTo>
                    <a:pt x="0" y="25400"/>
                  </a:lnTo>
                  <a:close/>
                </a:path>
              </a:pathLst>
            </a:custGeom>
            <a:solidFill>
              <a:srgbClr val="017100"/>
            </a:solidFill>
          </p:spPr>
        </p:sp>
        <p:sp>
          <p:nvSpPr>
            <p:cNvPr name="Freeform 88" id="88"/>
            <p:cNvSpPr/>
            <p:nvPr/>
          </p:nvSpPr>
          <p:spPr>
            <a:xfrm flipH="false" flipV="false" rot="0">
              <a:off x="63500" y="1832864"/>
              <a:ext cx="2384044" cy="25400"/>
            </a:xfrm>
            <a:custGeom>
              <a:avLst/>
              <a:gdLst/>
              <a:ahLst/>
              <a:cxnLst/>
              <a:rect r="r" b="b" t="t" l="l"/>
              <a:pathLst>
                <a:path h="25400" w="2384044">
                  <a:moveTo>
                    <a:pt x="0" y="0"/>
                  </a:moveTo>
                  <a:lnTo>
                    <a:pt x="2384044" y="0"/>
                  </a:lnTo>
                  <a:lnTo>
                    <a:pt x="2384044" y="25400"/>
                  </a:lnTo>
                  <a:lnTo>
                    <a:pt x="0" y="25400"/>
                  </a:lnTo>
                  <a:close/>
                </a:path>
              </a:pathLst>
            </a:custGeom>
            <a:solidFill>
              <a:srgbClr val="017100"/>
            </a:solidFill>
          </p:spPr>
        </p:sp>
      </p:grpSp>
      <p:sp>
        <p:nvSpPr>
          <p:cNvPr name="Freeform 89" id="89"/>
          <p:cNvSpPr/>
          <p:nvPr/>
        </p:nvSpPr>
        <p:spPr>
          <a:xfrm flipH="false" flipV="false" rot="0">
            <a:off x="3365497" y="4754566"/>
            <a:ext cx="635003" cy="635003"/>
          </a:xfrm>
          <a:custGeom>
            <a:avLst/>
            <a:gdLst/>
            <a:ahLst/>
            <a:cxnLst/>
            <a:rect r="r" b="b" t="t" l="l"/>
            <a:pathLst>
              <a:path h="635003" w="635003">
                <a:moveTo>
                  <a:pt x="0" y="0"/>
                </a:moveTo>
                <a:lnTo>
                  <a:pt x="635003" y="0"/>
                </a:lnTo>
                <a:lnTo>
                  <a:pt x="635003" y="635003"/>
                </a:lnTo>
                <a:lnTo>
                  <a:pt x="0" y="635003"/>
                </a:lnTo>
                <a:lnTo>
                  <a:pt x="0" y="0"/>
                </a:lnTo>
                <a:close/>
              </a:path>
            </a:pathLst>
          </a:custGeom>
          <a:blipFill>
            <a:blip r:embed="rId3"/>
            <a:stretch>
              <a:fillRect l="0" t="0" r="0" b="0"/>
            </a:stretch>
          </a:blipFill>
        </p:spPr>
      </p:sp>
      <p:grpSp>
        <p:nvGrpSpPr>
          <p:cNvPr name="Group 90" id="90"/>
          <p:cNvGrpSpPr>
            <a:grpSpLocks noChangeAspect="true"/>
          </p:cNvGrpSpPr>
          <p:nvPr/>
        </p:nvGrpSpPr>
        <p:grpSpPr>
          <a:xfrm rot="0">
            <a:off x="4115067" y="5183943"/>
            <a:ext cx="63503" cy="1392307"/>
            <a:chOff x="0" y="0"/>
            <a:chExt cx="63500" cy="1392314"/>
          </a:xfrm>
        </p:grpSpPr>
        <p:sp>
          <p:nvSpPr>
            <p:cNvPr name="Freeform 91" id="91"/>
            <p:cNvSpPr/>
            <p:nvPr/>
          </p:nvSpPr>
          <p:spPr>
            <a:xfrm flipH="false" flipV="false" rot="0">
              <a:off x="0" y="0"/>
              <a:ext cx="63500" cy="1392301"/>
            </a:xfrm>
            <a:custGeom>
              <a:avLst/>
              <a:gdLst/>
              <a:ahLst/>
              <a:cxnLst/>
              <a:rect r="r" b="b" t="t" l="l"/>
              <a:pathLst>
                <a:path h="1392301" w="63500">
                  <a:moveTo>
                    <a:pt x="63500" y="0"/>
                  </a:moveTo>
                  <a:lnTo>
                    <a:pt x="63500" y="1392301"/>
                  </a:lnTo>
                  <a:lnTo>
                    <a:pt x="0" y="1392301"/>
                  </a:lnTo>
                  <a:lnTo>
                    <a:pt x="0" y="0"/>
                  </a:lnTo>
                  <a:close/>
                </a:path>
              </a:pathLst>
            </a:custGeom>
            <a:solidFill>
              <a:srgbClr val="EE220C"/>
            </a:solidFill>
          </p:spPr>
        </p:sp>
      </p:grpSp>
      <p:sp>
        <p:nvSpPr>
          <p:cNvPr name="TextBox 92" id="9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3" id="93"/>
          <p:cNvSpPr txBox="true"/>
          <p:nvPr/>
        </p:nvSpPr>
        <p:spPr>
          <a:xfrm rot="0">
            <a:off x="800510" y="820865"/>
            <a:ext cx="612192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Deletion - Two Dimensional array</a:t>
            </a:r>
          </a:p>
        </p:txBody>
      </p:sp>
      <p:sp>
        <p:nvSpPr>
          <p:cNvPr name="TextBox 94" id="94"/>
          <p:cNvSpPr txBox="true"/>
          <p:nvPr/>
        </p:nvSpPr>
        <p:spPr>
          <a:xfrm rot="0">
            <a:off x="1285389" y="1808226"/>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95" id="95"/>
          <p:cNvSpPr txBox="true"/>
          <p:nvPr/>
        </p:nvSpPr>
        <p:spPr>
          <a:xfrm rot="0">
            <a:off x="2136286" y="5097523"/>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96" id="96"/>
          <p:cNvSpPr txBox="true"/>
          <p:nvPr/>
        </p:nvSpPr>
        <p:spPr>
          <a:xfrm rot="0">
            <a:off x="2338045" y="1808226"/>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97" id="97"/>
          <p:cNvSpPr txBox="true"/>
          <p:nvPr/>
        </p:nvSpPr>
        <p:spPr>
          <a:xfrm rot="0">
            <a:off x="3390710" y="1808226"/>
            <a:ext cx="316906" cy="1624727"/>
          </a:xfrm>
          <a:prstGeom prst="rect">
            <a:avLst/>
          </a:prstGeom>
        </p:spPr>
        <p:txBody>
          <a:bodyPr anchor="t" rtlCol="false" tIns="0" lIns="0" bIns="0" rIns="0">
            <a:spAutoFit/>
          </a:bodyPr>
          <a:lstStyle/>
          <a:p>
            <a:pPr algn="l">
              <a:lnSpc>
                <a:spcPts val="4404"/>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98" id="98"/>
          <p:cNvSpPr txBox="true"/>
          <p:nvPr/>
        </p:nvSpPr>
        <p:spPr>
          <a:xfrm rot="0">
            <a:off x="3977783" y="5059423"/>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99" id="99"/>
          <p:cNvSpPr txBox="true"/>
          <p:nvPr/>
        </p:nvSpPr>
        <p:spPr>
          <a:xfrm rot="0">
            <a:off x="5030448" y="5059423"/>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100" id="100"/>
          <p:cNvSpPr txBox="true"/>
          <p:nvPr/>
        </p:nvSpPr>
        <p:spPr>
          <a:xfrm rot="0">
            <a:off x="6083103" y="5059423"/>
            <a:ext cx="316906" cy="1624727"/>
          </a:xfrm>
          <a:prstGeom prst="rect">
            <a:avLst/>
          </a:prstGeom>
        </p:spPr>
        <p:txBody>
          <a:bodyPr anchor="t" rtlCol="false" tIns="0" lIns="0" bIns="0" rIns="0">
            <a:spAutoFit/>
          </a:bodyPr>
          <a:lstStyle/>
          <a:p>
            <a:pPr algn="just">
              <a:lnSpc>
                <a:spcPts val="4404"/>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101" id="101"/>
          <p:cNvSpPr txBox="true"/>
          <p:nvPr/>
        </p:nvSpPr>
        <p:spPr>
          <a:xfrm rot="0">
            <a:off x="8968721" y="5053079"/>
            <a:ext cx="316906" cy="1704756"/>
          </a:xfrm>
          <a:prstGeom prst="rect">
            <a:avLst/>
          </a:prstGeom>
        </p:spPr>
        <p:txBody>
          <a:bodyPr anchor="t" rtlCol="false" tIns="0" lIns="0" bIns="0" rIns="0">
            <a:spAutoFit/>
          </a:bodyPr>
          <a:lstStyle/>
          <a:p>
            <a:pPr algn="ctr">
              <a:lnSpc>
                <a:spcPts val="4644"/>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102" id="102"/>
          <p:cNvSpPr txBox="true"/>
          <p:nvPr/>
        </p:nvSpPr>
        <p:spPr>
          <a:xfrm rot="0">
            <a:off x="10148059" y="5053079"/>
            <a:ext cx="316906" cy="1704756"/>
          </a:xfrm>
          <a:prstGeom prst="rect">
            <a:avLst/>
          </a:prstGeom>
        </p:spPr>
        <p:txBody>
          <a:bodyPr anchor="t" rtlCol="false" tIns="0" lIns="0" bIns="0" rIns="0">
            <a:spAutoFit/>
          </a:bodyPr>
          <a:lstStyle/>
          <a:p>
            <a:pPr algn="just">
              <a:lnSpc>
                <a:spcPts val="4644"/>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103" id="103"/>
          <p:cNvSpPr txBox="true"/>
          <p:nvPr/>
        </p:nvSpPr>
        <p:spPr>
          <a:xfrm rot="0">
            <a:off x="965197" y="3950103"/>
            <a:ext cx="2681849"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Deleting Column</a:t>
            </a:r>
          </a:p>
        </p:txBody>
      </p:sp>
      <p:sp>
        <p:nvSpPr>
          <p:cNvPr name="TextBox 104" id="104"/>
          <p:cNvSpPr txBox="true"/>
          <p:nvPr/>
        </p:nvSpPr>
        <p:spPr>
          <a:xfrm rot="0">
            <a:off x="965197" y="7528770"/>
            <a:ext cx="3284525"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Time Complexity = O(mn)</a:t>
            </a:r>
          </a:p>
        </p:txBody>
      </p:sp>
      <p:sp>
        <p:nvSpPr>
          <p:cNvPr name="TextBox 105" id="105"/>
          <p:cNvSpPr txBox="true"/>
          <p:nvPr/>
        </p:nvSpPr>
        <p:spPr>
          <a:xfrm rot="0">
            <a:off x="3365497" y="4407017"/>
            <a:ext cx="647700" cy="894159"/>
          </a:xfrm>
          <a:prstGeom prst="rect">
            <a:avLst/>
          </a:prstGeom>
        </p:spPr>
        <p:txBody>
          <a:bodyPr anchor="t" rtlCol="false" tIns="0" lIns="0" bIns="0" rIns="0">
            <a:spAutoFit/>
          </a:bodyPr>
          <a:lstStyle/>
          <a:p>
            <a:pPr algn="l">
              <a:lnSpc>
                <a:spcPts val="6999"/>
              </a:lnSpc>
            </a:pPr>
            <a:r>
              <a:rPr lang="en-US" sz="4999">
                <a:solidFill>
                  <a:srgbClr val="000000"/>
                </a:solidFill>
                <a:latin typeface="Arimo"/>
                <a:ea typeface="Arimo"/>
                <a:cs typeface="Arimo"/>
                <a:sym typeface="Arimo"/>
              </a:rPr>
              <a:t>❌</a:t>
            </a:r>
          </a:p>
        </p:txBody>
      </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66700" y="4965697"/>
            <a:ext cx="3313262" cy="737083"/>
            <a:chOff x="0" y="0"/>
            <a:chExt cx="3313265" cy="737083"/>
          </a:xfrm>
        </p:grpSpPr>
        <p:sp>
          <p:nvSpPr>
            <p:cNvPr name="Freeform 7" id="7"/>
            <p:cNvSpPr/>
            <p:nvPr/>
          </p:nvSpPr>
          <p:spPr>
            <a:xfrm flipH="false" flipV="false" rot="0">
              <a:off x="76200" y="76200"/>
              <a:ext cx="1053592" cy="584708"/>
            </a:xfrm>
            <a:custGeom>
              <a:avLst/>
              <a:gdLst/>
              <a:ahLst/>
              <a:cxnLst/>
              <a:rect r="r" b="b" t="t" l="l"/>
              <a:pathLst>
                <a:path h="584708" w="1053592">
                  <a:moveTo>
                    <a:pt x="0" y="0"/>
                  </a:moveTo>
                  <a:lnTo>
                    <a:pt x="1053592" y="0"/>
                  </a:lnTo>
                  <a:lnTo>
                    <a:pt x="1053592" y="584708"/>
                  </a:lnTo>
                  <a:lnTo>
                    <a:pt x="0" y="584708"/>
                  </a:lnTo>
                  <a:close/>
                </a:path>
              </a:pathLst>
            </a:custGeom>
            <a:solidFill>
              <a:srgbClr val="73FDEA"/>
            </a:solidFill>
          </p:spPr>
        </p:sp>
        <p:sp>
          <p:nvSpPr>
            <p:cNvPr name="Freeform 8" id="8"/>
            <p:cNvSpPr/>
            <p:nvPr/>
          </p:nvSpPr>
          <p:spPr>
            <a:xfrm flipH="false" flipV="false" rot="0">
              <a:off x="1129792" y="76200"/>
              <a:ext cx="1053592" cy="584708"/>
            </a:xfrm>
            <a:custGeom>
              <a:avLst/>
              <a:gdLst/>
              <a:ahLst/>
              <a:cxnLst/>
              <a:rect r="r" b="b" t="t" l="l"/>
              <a:pathLst>
                <a:path h="584708" w="1053592">
                  <a:moveTo>
                    <a:pt x="0" y="0"/>
                  </a:moveTo>
                  <a:lnTo>
                    <a:pt x="1053592" y="0"/>
                  </a:lnTo>
                  <a:lnTo>
                    <a:pt x="1053592" y="584708"/>
                  </a:lnTo>
                  <a:lnTo>
                    <a:pt x="0" y="584708"/>
                  </a:lnTo>
                  <a:close/>
                </a:path>
              </a:pathLst>
            </a:custGeom>
            <a:solidFill>
              <a:srgbClr val="73FDEA"/>
            </a:solidFill>
          </p:spPr>
        </p:sp>
        <p:sp>
          <p:nvSpPr>
            <p:cNvPr name="Freeform 9" id="9"/>
            <p:cNvSpPr/>
            <p:nvPr/>
          </p:nvSpPr>
          <p:spPr>
            <a:xfrm flipH="false" flipV="false" rot="0">
              <a:off x="2183384" y="76200"/>
              <a:ext cx="1053592" cy="584708"/>
            </a:xfrm>
            <a:custGeom>
              <a:avLst/>
              <a:gdLst/>
              <a:ahLst/>
              <a:cxnLst/>
              <a:rect r="r" b="b" t="t" l="l"/>
              <a:pathLst>
                <a:path h="584708" w="1053592">
                  <a:moveTo>
                    <a:pt x="0" y="0"/>
                  </a:moveTo>
                  <a:lnTo>
                    <a:pt x="1053592" y="0"/>
                  </a:lnTo>
                  <a:lnTo>
                    <a:pt x="1053592" y="584708"/>
                  </a:lnTo>
                  <a:lnTo>
                    <a:pt x="0" y="584708"/>
                  </a:lnTo>
                  <a:close/>
                </a:path>
              </a:pathLst>
            </a:custGeom>
            <a:solidFill>
              <a:srgbClr val="73FDEA"/>
            </a:solidFill>
          </p:spPr>
        </p:sp>
        <p:sp>
          <p:nvSpPr>
            <p:cNvPr name="Freeform 10" id="10"/>
            <p:cNvSpPr/>
            <p:nvPr/>
          </p:nvSpPr>
          <p:spPr>
            <a:xfrm flipH="false" flipV="false" rot="0">
              <a:off x="1117092" y="63500"/>
              <a:ext cx="25400" cy="610108"/>
            </a:xfrm>
            <a:custGeom>
              <a:avLst/>
              <a:gdLst/>
              <a:ahLst/>
              <a:cxnLst/>
              <a:rect r="r" b="b" t="t" l="l"/>
              <a:pathLst>
                <a:path h="610108" w="25400">
                  <a:moveTo>
                    <a:pt x="0" y="0"/>
                  </a:moveTo>
                  <a:lnTo>
                    <a:pt x="0" y="610108"/>
                  </a:lnTo>
                  <a:lnTo>
                    <a:pt x="25400" y="610108"/>
                  </a:lnTo>
                  <a:lnTo>
                    <a:pt x="25400" y="0"/>
                  </a:lnTo>
                  <a:close/>
                </a:path>
              </a:pathLst>
            </a:custGeom>
            <a:solidFill>
              <a:srgbClr val="017100"/>
            </a:solidFill>
          </p:spPr>
        </p:sp>
        <p:sp>
          <p:nvSpPr>
            <p:cNvPr name="Freeform 11" id="11"/>
            <p:cNvSpPr/>
            <p:nvPr/>
          </p:nvSpPr>
          <p:spPr>
            <a:xfrm flipH="false" flipV="false" rot="0">
              <a:off x="2170684" y="63500"/>
              <a:ext cx="25400" cy="610108"/>
            </a:xfrm>
            <a:custGeom>
              <a:avLst/>
              <a:gdLst/>
              <a:ahLst/>
              <a:cxnLst/>
              <a:rect r="r" b="b" t="t" l="l"/>
              <a:pathLst>
                <a:path h="610108" w="25400">
                  <a:moveTo>
                    <a:pt x="0" y="0"/>
                  </a:moveTo>
                  <a:lnTo>
                    <a:pt x="0" y="610108"/>
                  </a:lnTo>
                  <a:lnTo>
                    <a:pt x="25400" y="610108"/>
                  </a:lnTo>
                  <a:lnTo>
                    <a:pt x="25400" y="0"/>
                  </a:lnTo>
                  <a:close/>
                </a:path>
              </a:pathLst>
            </a:custGeom>
            <a:solidFill>
              <a:srgbClr val="017100"/>
            </a:solidFill>
          </p:spPr>
        </p:sp>
        <p:sp>
          <p:nvSpPr>
            <p:cNvPr name="Freeform 12" id="12"/>
            <p:cNvSpPr/>
            <p:nvPr/>
          </p:nvSpPr>
          <p:spPr>
            <a:xfrm flipH="false" flipV="false" rot="0">
              <a:off x="63500" y="63500"/>
              <a:ext cx="25400" cy="610108"/>
            </a:xfrm>
            <a:custGeom>
              <a:avLst/>
              <a:gdLst/>
              <a:ahLst/>
              <a:cxnLst/>
              <a:rect r="r" b="b" t="t" l="l"/>
              <a:pathLst>
                <a:path h="610108" w="25400">
                  <a:moveTo>
                    <a:pt x="0" y="0"/>
                  </a:moveTo>
                  <a:lnTo>
                    <a:pt x="0" y="610108"/>
                  </a:lnTo>
                  <a:lnTo>
                    <a:pt x="25400" y="610108"/>
                  </a:lnTo>
                  <a:lnTo>
                    <a:pt x="25400" y="0"/>
                  </a:lnTo>
                  <a:close/>
                </a:path>
              </a:pathLst>
            </a:custGeom>
            <a:solidFill>
              <a:srgbClr val="017100"/>
            </a:solidFill>
          </p:spPr>
        </p:sp>
        <p:sp>
          <p:nvSpPr>
            <p:cNvPr name="Freeform 13" id="13"/>
            <p:cNvSpPr/>
            <p:nvPr/>
          </p:nvSpPr>
          <p:spPr>
            <a:xfrm flipH="false" flipV="false" rot="0">
              <a:off x="3224403" y="63500"/>
              <a:ext cx="25400" cy="610108"/>
            </a:xfrm>
            <a:custGeom>
              <a:avLst/>
              <a:gdLst/>
              <a:ahLst/>
              <a:cxnLst/>
              <a:rect r="r" b="b" t="t" l="l"/>
              <a:pathLst>
                <a:path h="610108" w="25400">
                  <a:moveTo>
                    <a:pt x="0" y="0"/>
                  </a:moveTo>
                  <a:lnTo>
                    <a:pt x="0" y="610108"/>
                  </a:lnTo>
                  <a:lnTo>
                    <a:pt x="25400" y="610108"/>
                  </a:lnTo>
                  <a:lnTo>
                    <a:pt x="25400" y="0"/>
                  </a:lnTo>
                  <a:close/>
                </a:path>
              </a:pathLst>
            </a:custGeom>
            <a:solidFill>
              <a:srgbClr val="017100"/>
            </a:solidFill>
          </p:spPr>
        </p:sp>
        <p:sp>
          <p:nvSpPr>
            <p:cNvPr name="Freeform 14" id="14"/>
            <p:cNvSpPr/>
            <p:nvPr/>
          </p:nvSpPr>
          <p:spPr>
            <a:xfrm flipH="false" flipV="false" rot="0">
              <a:off x="63500" y="63500"/>
              <a:ext cx="3186303" cy="25400"/>
            </a:xfrm>
            <a:custGeom>
              <a:avLst/>
              <a:gdLst/>
              <a:ahLst/>
              <a:cxnLst/>
              <a:rect r="r" b="b" t="t" l="l"/>
              <a:pathLst>
                <a:path h="25400" w="3186303">
                  <a:moveTo>
                    <a:pt x="0" y="0"/>
                  </a:moveTo>
                  <a:lnTo>
                    <a:pt x="0" y="25400"/>
                  </a:lnTo>
                  <a:lnTo>
                    <a:pt x="3186303" y="25400"/>
                  </a:lnTo>
                  <a:lnTo>
                    <a:pt x="3186303" y="0"/>
                  </a:lnTo>
                  <a:close/>
                </a:path>
              </a:pathLst>
            </a:custGeom>
            <a:solidFill>
              <a:srgbClr val="017100"/>
            </a:solidFill>
          </p:spPr>
        </p:sp>
        <p:sp>
          <p:nvSpPr>
            <p:cNvPr name="Freeform 15" id="15"/>
            <p:cNvSpPr/>
            <p:nvPr/>
          </p:nvSpPr>
          <p:spPr>
            <a:xfrm flipH="false" flipV="false" rot="0">
              <a:off x="63500" y="648208"/>
              <a:ext cx="3186303" cy="25400"/>
            </a:xfrm>
            <a:custGeom>
              <a:avLst/>
              <a:gdLst/>
              <a:ahLst/>
              <a:cxnLst/>
              <a:rect r="r" b="b" t="t" l="l"/>
              <a:pathLst>
                <a:path h="25400" w="3186303">
                  <a:moveTo>
                    <a:pt x="0" y="0"/>
                  </a:moveTo>
                  <a:lnTo>
                    <a:pt x="3186303" y="0"/>
                  </a:lnTo>
                  <a:lnTo>
                    <a:pt x="3186303" y="25400"/>
                  </a:lnTo>
                  <a:lnTo>
                    <a:pt x="0" y="25400"/>
                  </a:lnTo>
                  <a:close/>
                </a:path>
              </a:pathLst>
            </a:custGeom>
            <a:solidFill>
              <a:srgbClr val="017100"/>
            </a:solidFill>
          </p:spPr>
        </p:sp>
      </p:grpSp>
      <p:grpSp>
        <p:nvGrpSpPr>
          <p:cNvPr name="Group 16" id="16"/>
          <p:cNvGrpSpPr>
            <a:grpSpLocks noChangeAspect="true"/>
          </p:cNvGrpSpPr>
          <p:nvPr/>
        </p:nvGrpSpPr>
        <p:grpSpPr>
          <a:xfrm rot="0">
            <a:off x="838200" y="1714500"/>
            <a:ext cx="3310385" cy="1830238"/>
            <a:chOff x="0" y="0"/>
            <a:chExt cx="3310382" cy="1830235"/>
          </a:xfrm>
        </p:grpSpPr>
        <p:sp>
          <p:nvSpPr>
            <p:cNvPr name="Freeform 17" id="17"/>
            <p:cNvSpPr/>
            <p:nvPr/>
          </p:nvSpPr>
          <p:spPr>
            <a:xfrm flipH="false" flipV="false" rot="0">
              <a:off x="76200"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8" id="18"/>
            <p:cNvSpPr/>
            <p:nvPr/>
          </p:nvSpPr>
          <p:spPr>
            <a:xfrm flipH="false" flipV="false" rot="0">
              <a:off x="1128903"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19" id="19"/>
            <p:cNvSpPr/>
            <p:nvPr/>
          </p:nvSpPr>
          <p:spPr>
            <a:xfrm flipH="false" flipV="false" rot="0">
              <a:off x="2181479"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0" id="20"/>
            <p:cNvSpPr/>
            <p:nvPr/>
          </p:nvSpPr>
          <p:spPr>
            <a:xfrm flipH="false" flipV="false" rot="0">
              <a:off x="76200"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1" id="21"/>
            <p:cNvSpPr/>
            <p:nvPr/>
          </p:nvSpPr>
          <p:spPr>
            <a:xfrm flipH="false" flipV="false" rot="0">
              <a:off x="1128903"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2" id="22"/>
            <p:cNvSpPr/>
            <p:nvPr/>
          </p:nvSpPr>
          <p:spPr>
            <a:xfrm flipH="false" flipV="false" rot="0">
              <a:off x="2181479"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3" id="23"/>
            <p:cNvSpPr/>
            <p:nvPr/>
          </p:nvSpPr>
          <p:spPr>
            <a:xfrm flipH="false" flipV="false" rot="0">
              <a:off x="76200"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4" id="24"/>
            <p:cNvSpPr/>
            <p:nvPr/>
          </p:nvSpPr>
          <p:spPr>
            <a:xfrm flipH="false" flipV="false" rot="0">
              <a:off x="1128903"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5" id="25"/>
            <p:cNvSpPr/>
            <p:nvPr/>
          </p:nvSpPr>
          <p:spPr>
            <a:xfrm flipH="false" flipV="false" rot="0">
              <a:off x="2181479"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26" id="26"/>
            <p:cNvSpPr/>
            <p:nvPr/>
          </p:nvSpPr>
          <p:spPr>
            <a:xfrm flipH="false" flipV="false" rot="0">
              <a:off x="1116203"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27" id="27"/>
            <p:cNvSpPr/>
            <p:nvPr/>
          </p:nvSpPr>
          <p:spPr>
            <a:xfrm flipH="false" flipV="false" rot="0">
              <a:off x="2168779"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28" id="28"/>
            <p:cNvSpPr/>
            <p:nvPr/>
          </p:nvSpPr>
          <p:spPr>
            <a:xfrm flipH="false" flipV="false" rot="0">
              <a:off x="2168779"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29" id="29"/>
            <p:cNvSpPr/>
            <p:nvPr/>
          </p:nvSpPr>
          <p:spPr>
            <a:xfrm flipH="false" flipV="false" rot="0">
              <a:off x="63500" y="622808"/>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30" id="30"/>
            <p:cNvSpPr/>
            <p:nvPr/>
          </p:nvSpPr>
          <p:spPr>
            <a:xfrm flipH="false" flipV="false" rot="0">
              <a:off x="2181479" y="622808"/>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31" id="31"/>
            <p:cNvSpPr/>
            <p:nvPr/>
          </p:nvSpPr>
          <p:spPr>
            <a:xfrm flipH="false" flipV="false" rot="0">
              <a:off x="63500" y="1182116"/>
              <a:ext cx="3183382" cy="25400"/>
            </a:xfrm>
            <a:custGeom>
              <a:avLst/>
              <a:gdLst/>
              <a:ahLst/>
              <a:cxnLst/>
              <a:rect r="r" b="b" t="t" l="l"/>
              <a:pathLst>
                <a:path h="25400" w="3183382">
                  <a:moveTo>
                    <a:pt x="0" y="0"/>
                  </a:moveTo>
                  <a:lnTo>
                    <a:pt x="3183382" y="0"/>
                  </a:lnTo>
                  <a:lnTo>
                    <a:pt x="3183382" y="25400"/>
                  </a:lnTo>
                  <a:lnTo>
                    <a:pt x="0" y="25400"/>
                  </a:lnTo>
                  <a:close/>
                </a:path>
              </a:pathLst>
            </a:custGeom>
            <a:solidFill>
              <a:srgbClr val="017100"/>
            </a:solidFill>
          </p:spPr>
        </p:sp>
        <p:sp>
          <p:nvSpPr>
            <p:cNvPr name="Freeform 32" id="32"/>
            <p:cNvSpPr/>
            <p:nvPr/>
          </p:nvSpPr>
          <p:spPr>
            <a:xfrm flipH="false" flipV="false" rot="0">
              <a:off x="63500"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33" id="33"/>
            <p:cNvSpPr/>
            <p:nvPr/>
          </p:nvSpPr>
          <p:spPr>
            <a:xfrm flipH="false" flipV="false" rot="0">
              <a:off x="3221482"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34" id="34"/>
            <p:cNvSpPr/>
            <p:nvPr/>
          </p:nvSpPr>
          <p:spPr>
            <a:xfrm flipH="false" flipV="false" rot="0">
              <a:off x="3221482"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35" id="35"/>
            <p:cNvSpPr/>
            <p:nvPr/>
          </p:nvSpPr>
          <p:spPr>
            <a:xfrm flipH="false" flipV="false" rot="0">
              <a:off x="63500" y="63500"/>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36" id="36"/>
            <p:cNvSpPr/>
            <p:nvPr/>
          </p:nvSpPr>
          <p:spPr>
            <a:xfrm flipH="false" flipV="false" rot="0">
              <a:off x="2181479" y="63500"/>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37" id="37"/>
            <p:cNvSpPr/>
            <p:nvPr/>
          </p:nvSpPr>
          <p:spPr>
            <a:xfrm flipH="false" flipV="false" rot="0">
              <a:off x="63500" y="1741297"/>
              <a:ext cx="3183382" cy="25400"/>
            </a:xfrm>
            <a:custGeom>
              <a:avLst/>
              <a:gdLst/>
              <a:ahLst/>
              <a:cxnLst/>
              <a:rect r="r" b="b" t="t" l="l"/>
              <a:pathLst>
                <a:path h="25400" w="3183382">
                  <a:moveTo>
                    <a:pt x="0" y="0"/>
                  </a:moveTo>
                  <a:lnTo>
                    <a:pt x="3183382" y="0"/>
                  </a:lnTo>
                  <a:lnTo>
                    <a:pt x="3183382" y="25400"/>
                  </a:lnTo>
                  <a:lnTo>
                    <a:pt x="0" y="25400"/>
                  </a:lnTo>
                  <a:close/>
                </a:path>
              </a:pathLst>
            </a:custGeom>
            <a:solidFill>
              <a:srgbClr val="017100"/>
            </a:solidFill>
          </p:spPr>
        </p:sp>
      </p:grpSp>
      <p:grpSp>
        <p:nvGrpSpPr>
          <p:cNvPr name="Group 38" id="38"/>
          <p:cNvGrpSpPr>
            <a:grpSpLocks noChangeAspect="true"/>
          </p:cNvGrpSpPr>
          <p:nvPr/>
        </p:nvGrpSpPr>
        <p:grpSpPr>
          <a:xfrm rot="0">
            <a:off x="3742915" y="4965697"/>
            <a:ext cx="4562618" cy="1830238"/>
            <a:chOff x="0" y="0"/>
            <a:chExt cx="4562615" cy="1830235"/>
          </a:xfrm>
        </p:grpSpPr>
        <p:sp>
          <p:nvSpPr>
            <p:cNvPr name="Freeform 39" id="39"/>
            <p:cNvSpPr/>
            <p:nvPr/>
          </p:nvSpPr>
          <p:spPr>
            <a:xfrm flipH="false" flipV="false" rot="0">
              <a:off x="371856"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0" id="40"/>
            <p:cNvSpPr/>
            <p:nvPr/>
          </p:nvSpPr>
          <p:spPr>
            <a:xfrm flipH="false" flipV="false" rot="0">
              <a:off x="1424559"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1" id="41"/>
            <p:cNvSpPr/>
            <p:nvPr/>
          </p:nvSpPr>
          <p:spPr>
            <a:xfrm flipH="false" flipV="false" rot="0">
              <a:off x="2477262" y="76200"/>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2" id="42"/>
            <p:cNvSpPr/>
            <p:nvPr/>
          </p:nvSpPr>
          <p:spPr>
            <a:xfrm flipH="false" flipV="false" rot="0">
              <a:off x="371856"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3" id="43"/>
            <p:cNvSpPr/>
            <p:nvPr/>
          </p:nvSpPr>
          <p:spPr>
            <a:xfrm flipH="false" flipV="false" rot="0">
              <a:off x="1424559"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4" id="44"/>
            <p:cNvSpPr/>
            <p:nvPr/>
          </p:nvSpPr>
          <p:spPr>
            <a:xfrm flipH="false" flipV="false" rot="0">
              <a:off x="2477262" y="635508"/>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5" id="45"/>
            <p:cNvSpPr/>
            <p:nvPr/>
          </p:nvSpPr>
          <p:spPr>
            <a:xfrm flipH="false" flipV="false" rot="0">
              <a:off x="371856"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6" id="46"/>
            <p:cNvSpPr/>
            <p:nvPr/>
          </p:nvSpPr>
          <p:spPr>
            <a:xfrm flipH="false" flipV="false" rot="0">
              <a:off x="1424559"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7" id="47"/>
            <p:cNvSpPr/>
            <p:nvPr/>
          </p:nvSpPr>
          <p:spPr>
            <a:xfrm flipH="false" flipV="false" rot="0">
              <a:off x="2477262" y="1194816"/>
              <a:ext cx="1052703" cy="559308"/>
            </a:xfrm>
            <a:custGeom>
              <a:avLst/>
              <a:gdLst/>
              <a:ahLst/>
              <a:cxnLst/>
              <a:rect r="r" b="b" t="t" l="l"/>
              <a:pathLst>
                <a:path h="559308" w="1052703">
                  <a:moveTo>
                    <a:pt x="0" y="0"/>
                  </a:moveTo>
                  <a:lnTo>
                    <a:pt x="1052703" y="0"/>
                  </a:lnTo>
                  <a:lnTo>
                    <a:pt x="1052703" y="559308"/>
                  </a:lnTo>
                  <a:lnTo>
                    <a:pt x="0" y="559308"/>
                  </a:lnTo>
                  <a:close/>
                </a:path>
              </a:pathLst>
            </a:custGeom>
            <a:solidFill>
              <a:srgbClr val="73FDEA"/>
            </a:solidFill>
          </p:spPr>
        </p:sp>
        <p:sp>
          <p:nvSpPr>
            <p:cNvPr name="Freeform 48" id="48"/>
            <p:cNvSpPr/>
            <p:nvPr/>
          </p:nvSpPr>
          <p:spPr>
            <a:xfrm flipH="false" flipV="false" rot="0">
              <a:off x="1411859" y="63500"/>
              <a:ext cx="25400" cy="1703197"/>
            </a:xfrm>
            <a:custGeom>
              <a:avLst/>
              <a:gdLst/>
              <a:ahLst/>
              <a:cxnLst/>
              <a:rect r="r" b="b" t="t" l="l"/>
              <a:pathLst>
                <a:path h="1703197" w="25400">
                  <a:moveTo>
                    <a:pt x="25400" y="0"/>
                  </a:moveTo>
                  <a:lnTo>
                    <a:pt x="25400" y="1703197"/>
                  </a:lnTo>
                  <a:lnTo>
                    <a:pt x="0" y="1703197"/>
                  </a:lnTo>
                  <a:lnTo>
                    <a:pt x="0" y="0"/>
                  </a:lnTo>
                  <a:close/>
                </a:path>
              </a:pathLst>
            </a:custGeom>
            <a:solidFill>
              <a:srgbClr val="017100"/>
            </a:solidFill>
          </p:spPr>
        </p:sp>
        <p:sp>
          <p:nvSpPr>
            <p:cNvPr name="Freeform 49" id="49"/>
            <p:cNvSpPr/>
            <p:nvPr/>
          </p:nvSpPr>
          <p:spPr>
            <a:xfrm flipH="false" flipV="false" rot="0">
              <a:off x="2464562"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50" id="50"/>
            <p:cNvSpPr/>
            <p:nvPr/>
          </p:nvSpPr>
          <p:spPr>
            <a:xfrm flipH="false" flipV="false" rot="0">
              <a:off x="2464562"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51" id="51"/>
            <p:cNvSpPr/>
            <p:nvPr/>
          </p:nvSpPr>
          <p:spPr>
            <a:xfrm flipH="false" flipV="false" rot="0">
              <a:off x="359156" y="622808"/>
              <a:ext cx="1065403" cy="25400"/>
            </a:xfrm>
            <a:custGeom>
              <a:avLst/>
              <a:gdLst/>
              <a:ahLst/>
              <a:cxnLst/>
              <a:rect r="r" b="b" t="t" l="l"/>
              <a:pathLst>
                <a:path h="25400" w="1065403">
                  <a:moveTo>
                    <a:pt x="0" y="0"/>
                  </a:moveTo>
                  <a:lnTo>
                    <a:pt x="0" y="25400"/>
                  </a:lnTo>
                  <a:lnTo>
                    <a:pt x="1065403" y="25400"/>
                  </a:lnTo>
                  <a:lnTo>
                    <a:pt x="1065403" y="0"/>
                  </a:lnTo>
                  <a:close/>
                </a:path>
              </a:pathLst>
            </a:custGeom>
            <a:solidFill>
              <a:srgbClr val="017100"/>
            </a:solidFill>
          </p:spPr>
        </p:sp>
        <p:sp>
          <p:nvSpPr>
            <p:cNvPr name="Freeform 52" id="52"/>
            <p:cNvSpPr/>
            <p:nvPr/>
          </p:nvSpPr>
          <p:spPr>
            <a:xfrm flipH="false" flipV="false" rot="0">
              <a:off x="1424559" y="622808"/>
              <a:ext cx="1052703" cy="25400"/>
            </a:xfrm>
            <a:custGeom>
              <a:avLst/>
              <a:gdLst/>
              <a:ahLst/>
              <a:cxnLst/>
              <a:rect r="r" b="b" t="t" l="l"/>
              <a:pathLst>
                <a:path h="25400" w="1052703">
                  <a:moveTo>
                    <a:pt x="0" y="0"/>
                  </a:moveTo>
                  <a:lnTo>
                    <a:pt x="1052703" y="0"/>
                  </a:lnTo>
                  <a:lnTo>
                    <a:pt x="1052703" y="25400"/>
                  </a:lnTo>
                  <a:lnTo>
                    <a:pt x="0" y="25400"/>
                  </a:lnTo>
                  <a:close/>
                </a:path>
              </a:pathLst>
            </a:custGeom>
            <a:solidFill>
              <a:srgbClr val="017100"/>
            </a:solidFill>
          </p:spPr>
        </p:sp>
        <p:sp>
          <p:nvSpPr>
            <p:cNvPr name="Freeform 53" id="53"/>
            <p:cNvSpPr/>
            <p:nvPr/>
          </p:nvSpPr>
          <p:spPr>
            <a:xfrm flipH="false" flipV="false" rot="0">
              <a:off x="2477262" y="622808"/>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54" id="54"/>
            <p:cNvSpPr/>
            <p:nvPr/>
          </p:nvSpPr>
          <p:spPr>
            <a:xfrm flipH="false" flipV="false" rot="0">
              <a:off x="359156" y="1182116"/>
              <a:ext cx="1065403" cy="25400"/>
            </a:xfrm>
            <a:custGeom>
              <a:avLst/>
              <a:gdLst/>
              <a:ahLst/>
              <a:cxnLst/>
              <a:rect r="r" b="b" t="t" l="l"/>
              <a:pathLst>
                <a:path h="25400" w="1065403">
                  <a:moveTo>
                    <a:pt x="0" y="0"/>
                  </a:moveTo>
                  <a:lnTo>
                    <a:pt x="0" y="25400"/>
                  </a:lnTo>
                  <a:lnTo>
                    <a:pt x="1065403" y="25400"/>
                  </a:lnTo>
                  <a:lnTo>
                    <a:pt x="1065403" y="0"/>
                  </a:lnTo>
                  <a:close/>
                </a:path>
              </a:pathLst>
            </a:custGeom>
            <a:solidFill>
              <a:srgbClr val="017100"/>
            </a:solidFill>
          </p:spPr>
        </p:sp>
        <p:sp>
          <p:nvSpPr>
            <p:cNvPr name="Freeform 55" id="55"/>
            <p:cNvSpPr/>
            <p:nvPr/>
          </p:nvSpPr>
          <p:spPr>
            <a:xfrm flipH="false" flipV="false" rot="0">
              <a:off x="1424559" y="1182116"/>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56" id="56"/>
            <p:cNvSpPr/>
            <p:nvPr/>
          </p:nvSpPr>
          <p:spPr>
            <a:xfrm flipH="false" flipV="false" rot="0">
              <a:off x="359156" y="63500"/>
              <a:ext cx="25400" cy="1703197"/>
            </a:xfrm>
            <a:custGeom>
              <a:avLst/>
              <a:gdLst/>
              <a:ahLst/>
              <a:cxnLst/>
              <a:rect r="r" b="b" t="t" l="l"/>
              <a:pathLst>
                <a:path h="1703197" w="25400">
                  <a:moveTo>
                    <a:pt x="0" y="0"/>
                  </a:moveTo>
                  <a:lnTo>
                    <a:pt x="0" y="1703197"/>
                  </a:lnTo>
                  <a:lnTo>
                    <a:pt x="25400" y="1703197"/>
                  </a:lnTo>
                  <a:lnTo>
                    <a:pt x="25400" y="0"/>
                  </a:lnTo>
                  <a:close/>
                </a:path>
              </a:pathLst>
            </a:custGeom>
            <a:solidFill>
              <a:srgbClr val="017100"/>
            </a:solidFill>
          </p:spPr>
        </p:sp>
        <p:sp>
          <p:nvSpPr>
            <p:cNvPr name="Freeform 57" id="57"/>
            <p:cNvSpPr/>
            <p:nvPr/>
          </p:nvSpPr>
          <p:spPr>
            <a:xfrm flipH="false" flipV="false" rot="0">
              <a:off x="3517138" y="63500"/>
              <a:ext cx="25400" cy="572008"/>
            </a:xfrm>
            <a:custGeom>
              <a:avLst/>
              <a:gdLst/>
              <a:ahLst/>
              <a:cxnLst/>
              <a:rect r="r" b="b" t="t" l="l"/>
              <a:pathLst>
                <a:path h="572008" w="25400">
                  <a:moveTo>
                    <a:pt x="25400" y="0"/>
                  </a:moveTo>
                  <a:lnTo>
                    <a:pt x="25400" y="572008"/>
                  </a:lnTo>
                  <a:lnTo>
                    <a:pt x="0" y="572008"/>
                  </a:lnTo>
                  <a:lnTo>
                    <a:pt x="0" y="0"/>
                  </a:lnTo>
                  <a:close/>
                </a:path>
              </a:pathLst>
            </a:custGeom>
            <a:solidFill>
              <a:srgbClr val="017100"/>
            </a:solidFill>
          </p:spPr>
        </p:sp>
        <p:sp>
          <p:nvSpPr>
            <p:cNvPr name="Freeform 58" id="58"/>
            <p:cNvSpPr/>
            <p:nvPr/>
          </p:nvSpPr>
          <p:spPr>
            <a:xfrm flipH="false" flipV="false" rot="0">
              <a:off x="3517138" y="635508"/>
              <a:ext cx="25400" cy="1131316"/>
            </a:xfrm>
            <a:custGeom>
              <a:avLst/>
              <a:gdLst/>
              <a:ahLst/>
              <a:cxnLst/>
              <a:rect r="r" b="b" t="t" l="l"/>
              <a:pathLst>
                <a:path h="1131316" w="25400">
                  <a:moveTo>
                    <a:pt x="25400" y="0"/>
                  </a:moveTo>
                  <a:lnTo>
                    <a:pt x="25400" y="1131316"/>
                  </a:lnTo>
                  <a:lnTo>
                    <a:pt x="0" y="1131316"/>
                  </a:lnTo>
                  <a:lnTo>
                    <a:pt x="0" y="0"/>
                  </a:lnTo>
                  <a:close/>
                </a:path>
              </a:pathLst>
            </a:custGeom>
            <a:solidFill>
              <a:srgbClr val="017100"/>
            </a:solidFill>
          </p:spPr>
        </p:sp>
        <p:sp>
          <p:nvSpPr>
            <p:cNvPr name="Freeform 59" id="59"/>
            <p:cNvSpPr/>
            <p:nvPr/>
          </p:nvSpPr>
          <p:spPr>
            <a:xfrm flipH="false" flipV="false" rot="0">
              <a:off x="359156" y="63500"/>
              <a:ext cx="1065403" cy="25400"/>
            </a:xfrm>
            <a:custGeom>
              <a:avLst/>
              <a:gdLst/>
              <a:ahLst/>
              <a:cxnLst/>
              <a:rect r="r" b="b" t="t" l="l"/>
              <a:pathLst>
                <a:path h="25400" w="1065403">
                  <a:moveTo>
                    <a:pt x="0" y="0"/>
                  </a:moveTo>
                  <a:lnTo>
                    <a:pt x="0" y="25400"/>
                  </a:lnTo>
                  <a:lnTo>
                    <a:pt x="1065403" y="25400"/>
                  </a:lnTo>
                  <a:lnTo>
                    <a:pt x="1065403" y="0"/>
                  </a:lnTo>
                  <a:close/>
                </a:path>
              </a:pathLst>
            </a:custGeom>
            <a:solidFill>
              <a:srgbClr val="017100"/>
            </a:solidFill>
          </p:spPr>
        </p:sp>
        <p:sp>
          <p:nvSpPr>
            <p:cNvPr name="Freeform 60" id="60"/>
            <p:cNvSpPr/>
            <p:nvPr/>
          </p:nvSpPr>
          <p:spPr>
            <a:xfrm flipH="false" flipV="false" rot="0">
              <a:off x="1424559" y="63500"/>
              <a:ext cx="1052703" cy="25400"/>
            </a:xfrm>
            <a:custGeom>
              <a:avLst/>
              <a:gdLst/>
              <a:ahLst/>
              <a:cxnLst/>
              <a:rect r="r" b="b" t="t" l="l"/>
              <a:pathLst>
                <a:path h="25400" w="1052703">
                  <a:moveTo>
                    <a:pt x="0" y="0"/>
                  </a:moveTo>
                  <a:lnTo>
                    <a:pt x="1052703" y="0"/>
                  </a:lnTo>
                  <a:lnTo>
                    <a:pt x="1052703" y="25400"/>
                  </a:lnTo>
                  <a:lnTo>
                    <a:pt x="0" y="25400"/>
                  </a:lnTo>
                  <a:close/>
                </a:path>
              </a:pathLst>
            </a:custGeom>
            <a:solidFill>
              <a:srgbClr val="017100"/>
            </a:solidFill>
          </p:spPr>
        </p:sp>
        <p:sp>
          <p:nvSpPr>
            <p:cNvPr name="Freeform 61" id="61"/>
            <p:cNvSpPr/>
            <p:nvPr/>
          </p:nvSpPr>
          <p:spPr>
            <a:xfrm flipH="false" flipV="false" rot="0">
              <a:off x="2477262" y="63500"/>
              <a:ext cx="1065403" cy="25400"/>
            </a:xfrm>
            <a:custGeom>
              <a:avLst/>
              <a:gdLst/>
              <a:ahLst/>
              <a:cxnLst/>
              <a:rect r="r" b="b" t="t" l="l"/>
              <a:pathLst>
                <a:path h="25400" w="1065403">
                  <a:moveTo>
                    <a:pt x="0" y="0"/>
                  </a:moveTo>
                  <a:lnTo>
                    <a:pt x="1065403" y="0"/>
                  </a:lnTo>
                  <a:lnTo>
                    <a:pt x="1065403" y="25400"/>
                  </a:lnTo>
                  <a:lnTo>
                    <a:pt x="0" y="25400"/>
                  </a:lnTo>
                  <a:close/>
                </a:path>
              </a:pathLst>
            </a:custGeom>
            <a:solidFill>
              <a:srgbClr val="017100"/>
            </a:solidFill>
          </p:spPr>
        </p:sp>
        <p:sp>
          <p:nvSpPr>
            <p:cNvPr name="Freeform 62" id="62"/>
            <p:cNvSpPr/>
            <p:nvPr/>
          </p:nvSpPr>
          <p:spPr>
            <a:xfrm flipH="false" flipV="false" rot="0">
              <a:off x="359156" y="1741297"/>
              <a:ext cx="1065403" cy="25400"/>
            </a:xfrm>
            <a:custGeom>
              <a:avLst/>
              <a:gdLst/>
              <a:ahLst/>
              <a:cxnLst/>
              <a:rect r="r" b="b" t="t" l="l"/>
              <a:pathLst>
                <a:path h="25400" w="1065403">
                  <a:moveTo>
                    <a:pt x="0" y="0"/>
                  </a:moveTo>
                  <a:lnTo>
                    <a:pt x="0" y="25400"/>
                  </a:lnTo>
                  <a:lnTo>
                    <a:pt x="1065403" y="25400"/>
                  </a:lnTo>
                  <a:lnTo>
                    <a:pt x="1065403" y="0"/>
                  </a:lnTo>
                  <a:close/>
                </a:path>
              </a:pathLst>
            </a:custGeom>
            <a:solidFill>
              <a:srgbClr val="017100"/>
            </a:solidFill>
          </p:spPr>
        </p:sp>
        <p:sp>
          <p:nvSpPr>
            <p:cNvPr name="Freeform 63" id="63"/>
            <p:cNvSpPr/>
            <p:nvPr/>
          </p:nvSpPr>
          <p:spPr>
            <a:xfrm flipH="false" flipV="false" rot="0">
              <a:off x="1424559" y="1741297"/>
              <a:ext cx="2117979" cy="25400"/>
            </a:xfrm>
            <a:custGeom>
              <a:avLst/>
              <a:gdLst/>
              <a:ahLst/>
              <a:cxnLst/>
              <a:rect r="r" b="b" t="t" l="l"/>
              <a:pathLst>
                <a:path h="25400" w="2117979">
                  <a:moveTo>
                    <a:pt x="0" y="0"/>
                  </a:moveTo>
                  <a:lnTo>
                    <a:pt x="2117979" y="0"/>
                  </a:lnTo>
                  <a:lnTo>
                    <a:pt x="2117979" y="25400"/>
                  </a:lnTo>
                  <a:lnTo>
                    <a:pt x="0" y="25400"/>
                  </a:lnTo>
                  <a:close/>
                </a:path>
              </a:pathLst>
            </a:custGeom>
            <a:solidFill>
              <a:srgbClr val="017100"/>
            </a:solidFill>
          </p:spPr>
        </p:sp>
        <p:sp>
          <p:nvSpPr>
            <p:cNvPr name="Freeform 64" id="64"/>
            <p:cNvSpPr/>
            <p:nvPr/>
          </p:nvSpPr>
          <p:spPr>
            <a:xfrm flipH="false" flipV="false" rot="0">
              <a:off x="3640201" y="895350"/>
              <a:ext cx="685800" cy="38100"/>
            </a:xfrm>
            <a:custGeom>
              <a:avLst/>
              <a:gdLst/>
              <a:ahLst/>
              <a:cxnLst/>
              <a:rect r="r" b="b" t="t" l="l"/>
              <a:pathLst>
                <a:path h="38100" w="685800">
                  <a:moveTo>
                    <a:pt x="152400" y="0"/>
                  </a:moveTo>
                  <a:lnTo>
                    <a:pt x="228600" y="0"/>
                  </a:lnTo>
                  <a:lnTo>
                    <a:pt x="228600" y="38100"/>
                  </a:lnTo>
                  <a:lnTo>
                    <a:pt x="152400" y="38100"/>
                  </a:lnTo>
                  <a:close/>
                  <a:moveTo>
                    <a:pt x="304800" y="0"/>
                  </a:moveTo>
                  <a:lnTo>
                    <a:pt x="381000" y="0"/>
                  </a:lnTo>
                  <a:lnTo>
                    <a:pt x="381000" y="38100"/>
                  </a:lnTo>
                  <a:lnTo>
                    <a:pt x="304800" y="38100"/>
                  </a:lnTo>
                  <a:close/>
                  <a:moveTo>
                    <a:pt x="457200" y="0"/>
                  </a:moveTo>
                  <a:lnTo>
                    <a:pt x="533400" y="0"/>
                  </a:lnTo>
                  <a:lnTo>
                    <a:pt x="533400" y="38100"/>
                  </a:lnTo>
                  <a:lnTo>
                    <a:pt x="457200" y="38100"/>
                  </a:lnTo>
                  <a:close/>
                  <a:moveTo>
                    <a:pt x="609600" y="0"/>
                  </a:moveTo>
                  <a:lnTo>
                    <a:pt x="685800" y="0"/>
                  </a:lnTo>
                  <a:lnTo>
                    <a:pt x="685800" y="38100"/>
                  </a:lnTo>
                  <a:lnTo>
                    <a:pt x="609600" y="38100"/>
                  </a:lnTo>
                  <a:close/>
                  <a:moveTo>
                    <a:pt x="0" y="0"/>
                  </a:moveTo>
                  <a:lnTo>
                    <a:pt x="76200" y="0"/>
                  </a:lnTo>
                  <a:lnTo>
                    <a:pt x="76200" y="38100"/>
                  </a:lnTo>
                  <a:lnTo>
                    <a:pt x="0" y="38100"/>
                  </a:lnTo>
                  <a:close/>
                </a:path>
              </a:pathLst>
            </a:custGeom>
            <a:solidFill>
              <a:srgbClr val="000000"/>
            </a:solidFill>
          </p:spPr>
        </p:sp>
        <p:sp>
          <p:nvSpPr>
            <p:cNvPr name="Freeform 65" id="65"/>
            <p:cNvSpPr/>
            <p:nvPr/>
          </p:nvSpPr>
          <p:spPr>
            <a:xfrm flipH="false" flipV="false" rot="0">
              <a:off x="4331462" y="830580"/>
              <a:ext cx="167640" cy="167640"/>
            </a:xfrm>
            <a:custGeom>
              <a:avLst/>
              <a:gdLst/>
              <a:ahLst/>
              <a:cxnLst/>
              <a:rect r="r" b="b" t="t" l="l"/>
              <a:pathLst>
                <a:path h="167640" w="167640">
                  <a:moveTo>
                    <a:pt x="0" y="167640"/>
                  </a:moveTo>
                  <a:lnTo>
                    <a:pt x="167640" y="83820"/>
                  </a:lnTo>
                  <a:lnTo>
                    <a:pt x="0" y="0"/>
                  </a:lnTo>
                  <a:lnTo>
                    <a:pt x="41910" y="83820"/>
                  </a:lnTo>
                  <a:close/>
                </a:path>
              </a:pathLst>
            </a:custGeom>
            <a:solidFill>
              <a:srgbClr val="000000"/>
            </a:solidFill>
          </p:spPr>
        </p:sp>
        <p:sp>
          <p:nvSpPr>
            <p:cNvPr name="Freeform 66" id="66"/>
            <p:cNvSpPr/>
            <p:nvPr/>
          </p:nvSpPr>
          <p:spPr>
            <a:xfrm flipH="false" flipV="false" rot="0">
              <a:off x="80645" y="447167"/>
              <a:ext cx="182499" cy="366903"/>
            </a:xfrm>
            <a:custGeom>
              <a:avLst/>
              <a:gdLst/>
              <a:ahLst/>
              <a:cxnLst/>
              <a:rect r="r" b="b" t="t" l="l"/>
              <a:pathLst>
                <a:path h="366903" w="182499">
                  <a:moveTo>
                    <a:pt x="95885" y="49784"/>
                  </a:moveTo>
                  <a:cubicBezTo>
                    <a:pt x="89281" y="55118"/>
                    <a:pt x="83058" y="60452"/>
                    <a:pt x="77343" y="65786"/>
                  </a:cubicBezTo>
                  <a:lnTo>
                    <a:pt x="59944" y="47244"/>
                  </a:lnTo>
                  <a:cubicBezTo>
                    <a:pt x="66167" y="41402"/>
                    <a:pt x="72771" y="35687"/>
                    <a:pt x="79883" y="29972"/>
                  </a:cubicBezTo>
                  <a:close/>
                  <a:moveTo>
                    <a:pt x="60579" y="83058"/>
                  </a:moveTo>
                  <a:cubicBezTo>
                    <a:pt x="55118" y="89408"/>
                    <a:pt x="50165" y="95631"/>
                    <a:pt x="46101" y="101854"/>
                  </a:cubicBezTo>
                  <a:lnTo>
                    <a:pt x="24892" y="87630"/>
                  </a:lnTo>
                  <a:cubicBezTo>
                    <a:pt x="29718" y="80391"/>
                    <a:pt x="35306" y="73279"/>
                    <a:pt x="41402" y="66294"/>
                  </a:cubicBezTo>
                  <a:close/>
                  <a:moveTo>
                    <a:pt x="34671" y="122047"/>
                  </a:moveTo>
                  <a:cubicBezTo>
                    <a:pt x="31369" y="129286"/>
                    <a:pt x="29083" y="136398"/>
                    <a:pt x="27559" y="143637"/>
                  </a:cubicBezTo>
                  <a:lnTo>
                    <a:pt x="2667" y="138303"/>
                  </a:lnTo>
                  <a:cubicBezTo>
                    <a:pt x="4572" y="129286"/>
                    <a:pt x="7493" y="120396"/>
                    <a:pt x="11430" y="111633"/>
                  </a:cubicBezTo>
                  <a:close/>
                  <a:moveTo>
                    <a:pt x="25400" y="165862"/>
                  </a:moveTo>
                  <a:cubicBezTo>
                    <a:pt x="25527" y="173228"/>
                    <a:pt x="26670" y="180594"/>
                    <a:pt x="28575" y="188087"/>
                  </a:cubicBezTo>
                  <a:lnTo>
                    <a:pt x="3937" y="194437"/>
                  </a:lnTo>
                  <a:cubicBezTo>
                    <a:pt x="1524" y="185166"/>
                    <a:pt x="254" y="175895"/>
                    <a:pt x="0" y="166497"/>
                  </a:cubicBezTo>
                  <a:close/>
                  <a:moveTo>
                    <a:pt x="36449" y="209677"/>
                  </a:moveTo>
                  <a:cubicBezTo>
                    <a:pt x="39624" y="216408"/>
                    <a:pt x="43434" y="223139"/>
                    <a:pt x="48133" y="230124"/>
                  </a:cubicBezTo>
                  <a:lnTo>
                    <a:pt x="27051" y="244221"/>
                  </a:lnTo>
                  <a:cubicBezTo>
                    <a:pt x="21844" y="236347"/>
                    <a:pt x="17272" y="228473"/>
                    <a:pt x="13589" y="220599"/>
                  </a:cubicBezTo>
                  <a:close/>
                  <a:moveTo>
                    <a:pt x="62484" y="249301"/>
                  </a:moveTo>
                  <a:cubicBezTo>
                    <a:pt x="67437" y="255270"/>
                    <a:pt x="72898" y="261239"/>
                    <a:pt x="78994" y="267208"/>
                  </a:cubicBezTo>
                  <a:lnTo>
                    <a:pt x="60960" y="285115"/>
                  </a:lnTo>
                  <a:cubicBezTo>
                    <a:pt x="54483" y="278638"/>
                    <a:pt x="48514" y="272161"/>
                    <a:pt x="43053" y="265684"/>
                  </a:cubicBezTo>
                  <a:close/>
                  <a:moveTo>
                    <a:pt x="96901" y="283972"/>
                  </a:moveTo>
                  <a:cubicBezTo>
                    <a:pt x="102870" y="289179"/>
                    <a:pt x="109220" y="294513"/>
                    <a:pt x="115951" y="299720"/>
                  </a:cubicBezTo>
                  <a:lnTo>
                    <a:pt x="100203" y="319659"/>
                  </a:lnTo>
                  <a:cubicBezTo>
                    <a:pt x="93091" y="314071"/>
                    <a:pt x="86487" y="308610"/>
                    <a:pt x="80137" y="303022"/>
                  </a:cubicBezTo>
                  <a:close/>
                  <a:moveTo>
                    <a:pt x="135763" y="314579"/>
                  </a:moveTo>
                  <a:cubicBezTo>
                    <a:pt x="142367" y="319278"/>
                    <a:pt x="149098" y="323977"/>
                    <a:pt x="156337" y="328676"/>
                  </a:cubicBezTo>
                  <a:lnTo>
                    <a:pt x="142367" y="349885"/>
                  </a:lnTo>
                  <a:cubicBezTo>
                    <a:pt x="135001" y="344932"/>
                    <a:pt x="127889" y="340106"/>
                    <a:pt x="121031" y="335280"/>
                  </a:cubicBezTo>
                  <a:close/>
                  <a:moveTo>
                    <a:pt x="177419" y="342138"/>
                  </a:moveTo>
                  <a:cubicBezTo>
                    <a:pt x="179070" y="343154"/>
                    <a:pt x="180848" y="344170"/>
                    <a:pt x="182499" y="345313"/>
                  </a:cubicBezTo>
                  <a:lnTo>
                    <a:pt x="169418" y="366903"/>
                  </a:lnTo>
                  <a:cubicBezTo>
                    <a:pt x="167640" y="365887"/>
                    <a:pt x="165862" y="364744"/>
                    <a:pt x="164211" y="363728"/>
                  </a:cubicBezTo>
                  <a:close/>
                  <a:moveTo>
                    <a:pt x="135890" y="22098"/>
                  </a:moveTo>
                  <a:lnTo>
                    <a:pt x="124841" y="28448"/>
                  </a:lnTo>
                  <a:lnTo>
                    <a:pt x="118491" y="17399"/>
                  </a:lnTo>
                  <a:lnTo>
                    <a:pt x="125603" y="27940"/>
                  </a:lnTo>
                  <a:cubicBezTo>
                    <a:pt x="122174" y="30226"/>
                    <a:pt x="118745" y="32639"/>
                    <a:pt x="115443" y="34925"/>
                  </a:cubicBezTo>
                  <a:lnTo>
                    <a:pt x="100711" y="14224"/>
                  </a:lnTo>
                  <a:cubicBezTo>
                    <a:pt x="104140" y="11811"/>
                    <a:pt x="107823" y="9271"/>
                    <a:pt x="111506" y="6858"/>
                  </a:cubicBezTo>
                  <a:lnTo>
                    <a:pt x="111887" y="6604"/>
                  </a:lnTo>
                  <a:lnTo>
                    <a:pt x="112268" y="6350"/>
                  </a:lnTo>
                  <a:lnTo>
                    <a:pt x="123317" y="0"/>
                  </a:lnTo>
                  <a:close/>
                </a:path>
              </a:pathLst>
            </a:custGeom>
            <a:solidFill>
              <a:srgbClr val="B51700"/>
            </a:solidFill>
          </p:spPr>
        </p:sp>
        <p:sp>
          <p:nvSpPr>
            <p:cNvPr name="Freeform 67" id="67"/>
            <p:cNvSpPr/>
            <p:nvPr/>
          </p:nvSpPr>
          <p:spPr>
            <a:xfrm flipH="false" flipV="false" rot="0">
              <a:off x="142494" y="419227"/>
              <a:ext cx="136144" cy="113411"/>
            </a:xfrm>
            <a:custGeom>
              <a:avLst/>
              <a:gdLst/>
              <a:ahLst/>
              <a:cxnLst/>
              <a:rect r="r" b="b" t="t" l="l"/>
              <a:pathLst>
                <a:path h="113411" w="136144">
                  <a:moveTo>
                    <a:pt x="60579" y="113411"/>
                  </a:moveTo>
                  <a:lnTo>
                    <a:pt x="136144" y="0"/>
                  </a:lnTo>
                  <a:lnTo>
                    <a:pt x="0" y="7493"/>
                  </a:lnTo>
                  <a:lnTo>
                    <a:pt x="56642" y="45339"/>
                  </a:lnTo>
                  <a:close/>
                </a:path>
              </a:pathLst>
            </a:custGeom>
            <a:solidFill>
              <a:srgbClr val="B51700"/>
            </a:solidFill>
          </p:spPr>
        </p:sp>
        <p:sp>
          <p:nvSpPr>
            <p:cNvPr name="Freeform 68" id="68"/>
            <p:cNvSpPr/>
            <p:nvPr/>
          </p:nvSpPr>
          <p:spPr>
            <a:xfrm flipH="false" flipV="false" rot="0">
              <a:off x="63500" y="999871"/>
              <a:ext cx="182499" cy="367030"/>
            </a:xfrm>
            <a:custGeom>
              <a:avLst/>
              <a:gdLst/>
              <a:ahLst/>
              <a:cxnLst/>
              <a:rect r="r" b="b" t="t" l="l"/>
              <a:pathLst>
                <a:path h="367030" w="182499">
                  <a:moveTo>
                    <a:pt x="95758" y="49784"/>
                  </a:moveTo>
                  <a:cubicBezTo>
                    <a:pt x="89154" y="55118"/>
                    <a:pt x="82931" y="60452"/>
                    <a:pt x="77216" y="65786"/>
                  </a:cubicBezTo>
                  <a:lnTo>
                    <a:pt x="59944" y="47117"/>
                  </a:lnTo>
                  <a:cubicBezTo>
                    <a:pt x="66167" y="41275"/>
                    <a:pt x="72771" y="35560"/>
                    <a:pt x="79883" y="29845"/>
                  </a:cubicBezTo>
                  <a:close/>
                  <a:moveTo>
                    <a:pt x="60452" y="83058"/>
                  </a:moveTo>
                  <a:cubicBezTo>
                    <a:pt x="54991" y="89408"/>
                    <a:pt x="50038" y="95631"/>
                    <a:pt x="45974" y="101854"/>
                  </a:cubicBezTo>
                  <a:lnTo>
                    <a:pt x="24892" y="87630"/>
                  </a:lnTo>
                  <a:cubicBezTo>
                    <a:pt x="29718" y="80391"/>
                    <a:pt x="35306" y="73279"/>
                    <a:pt x="41402" y="66294"/>
                  </a:cubicBezTo>
                  <a:close/>
                  <a:moveTo>
                    <a:pt x="34544" y="122047"/>
                  </a:moveTo>
                  <a:cubicBezTo>
                    <a:pt x="31242" y="129286"/>
                    <a:pt x="28956" y="136398"/>
                    <a:pt x="27432" y="143637"/>
                  </a:cubicBezTo>
                  <a:lnTo>
                    <a:pt x="2540" y="138303"/>
                  </a:lnTo>
                  <a:cubicBezTo>
                    <a:pt x="4445" y="129286"/>
                    <a:pt x="7366" y="120396"/>
                    <a:pt x="11303" y="111633"/>
                  </a:cubicBezTo>
                  <a:close/>
                  <a:moveTo>
                    <a:pt x="25400" y="165862"/>
                  </a:moveTo>
                  <a:cubicBezTo>
                    <a:pt x="25527" y="173228"/>
                    <a:pt x="26670" y="180594"/>
                    <a:pt x="28575" y="188087"/>
                  </a:cubicBezTo>
                  <a:lnTo>
                    <a:pt x="3937" y="194437"/>
                  </a:lnTo>
                  <a:cubicBezTo>
                    <a:pt x="1524" y="185166"/>
                    <a:pt x="254" y="175895"/>
                    <a:pt x="0" y="166497"/>
                  </a:cubicBezTo>
                  <a:close/>
                  <a:moveTo>
                    <a:pt x="36449" y="209677"/>
                  </a:moveTo>
                  <a:cubicBezTo>
                    <a:pt x="39624" y="216408"/>
                    <a:pt x="43434" y="223139"/>
                    <a:pt x="48133" y="230124"/>
                  </a:cubicBezTo>
                  <a:lnTo>
                    <a:pt x="26924" y="244094"/>
                  </a:lnTo>
                  <a:cubicBezTo>
                    <a:pt x="21717" y="236220"/>
                    <a:pt x="17145" y="228346"/>
                    <a:pt x="13462" y="220472"/>
                  </a:cubicBezTo>
                  <a:close/>
                  <a:moveTo>
                    <a:pt x="62484" y="249301"/>
                  </a:moveTo>
                  <a:cubicBezTo>
                    <a:pt x="67437" y="255270"/>
                    <a:pt x="72898" y="261239"/>
                    <a:pt x="78994" y="267208"/>
                  </a:cubicBezTo>
                  <a:lnTo>
                    <a:pt x="60960" y="285115"/>
                  </a:lnTo>
                  <a:cubicBezTo>
                    <a:pt x="54483" y="278638"/>
                    <a:pt x="48514" y="272161"/>
                    <a:pt x="43053" y="265684"/>
                  </a:cubicBezTo>
                  <a:close/>
                  <a:moveTo>
                    <a:pt x="96901" y="283972"/>
                  </a:moveTo>
                  <a:cubicBezTo>
                    <a:pt x="102870" y="289179"/>
                    <a:pt x="109220" y="294513"/>
                    <a:pt x="115951" y="299720"/>
                  </a:cubicBezTo>
                  <a:lnTo>
                    <a:pt x="100203" y="319659"/>
                  </a:lnTo>
                  <a:cubicBezTo>
                    <a:pt x="93091" y="314071"/>
                    <a:pt x="86487" y="308610"/>
                    <a:pt x="80137" y="303022"/>
                  </a:cubicBezTo>
                  <a:close/>
                  <a:moveTo>
                    <a:pt x="135763" y="314579"/>
                  </a:moveTo>
                  <a:cubicBezTo>
                    <a:pt x="142367" y="319278"/>
                    <a:pt x="149098" y="323977"/>
                    <a:pt x="156337" y="328676"/>
                  </a:cubicBezTo>
                  <a:lnTo>
                    <a:pt x="142367" y="349885"/>
                  </a:lnTo>
                  <a:cubicBezTo>
                    <a:pt x="135001" y="344932"/>
                    <a:pt x="127889" y="340106"/>
                    <a:pt x="121031" y="335280"/>
                  </a:cubicBezTo>
                  <a:close/>
                  <a:moveTo>
                    <a:pt x="177419" y="342138"/>
                  </a:moveTo>
                  <a:cubicBezTo>
                    <a:pt x="179070" y="343154"/>
                    <a:pt x="180848" y="344170"/>
                    <a:pt x="182499" y="345313"/>
                  </a:cubicBezTo>
                  <a:lnTo>
                    <a:pt x="169291" y="367030"/>
                  </a:lnTo>
                  <a:cubicBezTo>
                    <a:pt x="167513" y="366014"/>
                    <a:pt x="165735" y="364871"/>
                    <a:pt x="164084" y="363855"/>
                  </a:cubicBezTo>
                  <a:close/>
                  <a:moveTo>
                    <a:pt x="135890" y="22098"/>
                  </a:moveTo>
                  <a:lnTo>
                    <a:pt x="124841" y="28448"/>
                  </a:lnTo>
                  <a:lnTo>
                    <a:pt x="118491" y="17399"/>
                  </a:lnTo>
                  <a:lnTo>
                    <a:pt x="125603" y="27940"/>
                  </a:lnTo>
                  <a:cubicBezTo>
                    <a:pt x="122174" y="30226"/>
                    <a:pt x="118745" y="32639"/>
                    <a:pt x="115443" y="34925"/>
                  </a:cubicBezTo>
                  <a:lnTo>
                    <a:pt x="100711" y="14224"/>
                  </a:lnTo>
                  <a:cubicBezTo>
                    <a:pt x="104140" y="11811"/>
                    <a:pt x="107823" y="9271"/>
                    <a:pt x="111506" y="6858"/>
                  </a:cubicBezTo>
                  <a:lnTo>
                    <a:pt x="111887" y="6604"/>
                  </a:lnTo>
                  <a:lnTo>
                    <a:pt x="112268" y="6350"/>
                  </a:lnTo>
                  <a:lnTo>
                    <a:pt x="123317" y="0"/>
                  </a:lnTo>
                  <a:close/>
                </a:path>
              </a:pathLst>
            </a:custGeom>
            <a:solidFill>
              <a:srgbClr val="B51700"/>
            </a:solidFill>
          </p:spPr>
        </p:sp>
        <p:sp>
          <p:nvSpPr>
            <p:cNvPr name="Freeform 69" id="69"/>
            <p:cNvSpPr/>
            <p:nvPr/>
          </p:nvSpPr>
          <p:spPr>
            <a:xfrm flipH="false" flipV="false" rot="0">
              <a:off x="125349" y="971804"/>
              <a:ext cx="136144" cy="113411"/>
            </a:xfrm>
            <a:custGeom>
              <a:avLst/>
              <a:gdLst/>
              <a:ahLst/>
              <a:cxnLst/>
              <a:rect r="r" b="b" t="t" l="l"/>
              <a:pathLst>
                <a:path h="113411" w="136144">
                  <a:moveTo>
                    <a:pt x="60579" y="113411"/>
                  </a:moveTo>
                  <a:lnTo>
                    <a:pt x="136144" y="0"/>
                  </a:lnTo>
                  <a:lnTo>
                    <a:pt x="0" y="7493"/>
                  </a:lnTo>
                  <a:lnTo>
                    <a:pt x="56642" y="45339"/>
                  </a:lnTo>
                  <a:close/>
                </a:path>
              </a:pathLst>
            </a:custGeom>
            <a:solidFill>
              <a:srgbClr val="B51700"/>
            </a:solidFill>
          </p:spPr>
        </p:sp>
      </p:grpSp>
      <p:grpSp>
        <p:nvGrpSpPr>
          <p:cNvPr name="Group 70" id="70"/>
          <p:cNvGrpSpPr>
            <a:grpSpLocks noChangeAspect="true"/>
          </p:cNvGrpSpPr>
          <p:nvPr/>
        </p:nvGrpSpPr>
        <p:grpSpPr>
          <a:xfrm rot="0">
            <a:off x="8470897" y="5257800"/>
            <a:ext cx="4065537" cy="1236478"/>
            <a:chOff x="0" y="0"/>
            <a:chExt cx="4065537" cy="1236485"/>
          </a:xfrm>
        </p:grpSpPr>
        <p:sp>
          <p:nvSpPr>
            <p:cNvPr name="Freeform 71" id="71"/>
            <p:cNvSpPr/>
            <p:nvPr/>
          </p:nvSpPr>
          <p:spPr>
            <a:xfrm flipH="false" flipV="false" rot="0">
              <a:off x="76200" y="76200"/>
              <a:ext cx="1304417" cy="542036"/>
            </a:xfrm>
            <a:custGeom>
              <a:avLst/>
              <a:gdLst/>
              <a:ahLst/>
              <a:cxnLst/>
              <a:rect r="r" b="b" t="t" l="l"/>
              <a:pathLst>
                <a:path h="542036" w="1304417">
                  <a:moveTo>
                    <a:pt x="0" y="0"/>
                  </a:moveTo>
                  <a:lnTo>
                    <a:pt x="1304417" y="0"/>
                  </a:lnTo>
                  <a:lnTo>
                    <a:pt x="1304417" y="542036"/>
                  </a:lnTo>
                  <a:lnTo>
                    <a:pt x="0" y="542036"/>
                  </a:lnTo>
                  <a:close/>
                </a:path>
              </a:pathLst>
            </a:custGeom>
            <a:solidFill>
              <a:srgbClr val="73FDEA"/>
            </a:solidFill>
          </p:spPr>
        </p:sp>
        <p:sp>
          <p:nvSpPr>
            <p:cNvPr name="Freeform 72" id="72"/>
            <p:cNvSpPr/>
            <p:nvPr/>
          </p:nvSpPr>
          <p:spPr>
            <a:xfrm flipH="false" flipV="false" rot="0">
              <a:off x="1380617" y="76200"/>
              <a:ext cx="1304290" cy="542036"/>
            </a:xfrm>
            <a:custGeom>
              <a:avLst/>
              <a:gdLst/>
              <a:ahLst/>
              <a:cxnLst/>
              <a:rect r="r" b="b" t="t" l="l"/>
              <a:pathLst>
                <a:path h="542036" w="1304290">
                  <a:moveTo>
                    <a:pt x="0" y="0"/>
                  </a:moveTo>
                  <a:lnTo>
                    <a:pt x="1304290" y="0"/>
                  </a:lnTo>
                  <a:lnTo>
                    <a:pt x="1304290" y="542036"/>
                  </a:lnTo>
                  <a:lnTo>
                    <a:pt x="0" y="542036"/>
                  </a:lnTo>
                  <a:close/>
                </a:path>
              </a:pathLst>
            </a:custGeom>
            <a:solidFill>
              <a:srgbClr val="73FDEA"/>
            </a:solidFill>
          </p:spPr>
        </p:sp>
        <p:sp>
          <p:nvSpPr>
            <p:cNvPr name="Freeform 73" id="73"/>
            <p:cNvSpPr/>
            <p:nvPr/>
          </p:nvSpPr>
          <p:spPr>
            <a:xfrm flipH="false" flipV="false" rot="0">
              <a:off x="2684907" y="76200"/>
              <a:ext cx="1304417" cy="542036"/>
            </a:xfrm>
            <a:custGeom>
              <a:avLst/>
              <a:gdLst/>
              <a:ahLst/>
              <a:cxnLst/>
              <a:rect r="r" b="b" t="t" l="l"/>
              <a:pathLst>
                <a:path h="542036" w="1304417">
                  <a:moveTo>
                    <a:pt x="0" y="0"/>
                  </a:moveTo>
                  <a:lnTo>
                    <a:pt x="1304417" y="0"/>
                  </a:lnTo>
                  <a:lnTo>
                    <a:pt x="1304417" y="542036"/>
                  </a:lnTo>
                  <a:lnTo>
                    <a:pt x="0" y="542036"/>
                  </a:lnTo>
                  <a:close/>
                </a:path>
              </a:pathLst>
            </a:custGeom>
            <a:solidFill>
              <a:srgbClr val="73FDEA"/>
            </a:solidFill>
          </p:spPr>
        </p:sp>
        <p:sp>
          <p:nvSpPr>
            <p:cNvPr name="Freeform 74" id="74"/>
            <p:cNvSpPr/>
            <p:nvPr/>
          </p:nvSpPr>
          <p:spPr>
            <a:xfrm flipH="false" flipV="false" rot="0">
              <a:off x="76200" y="618236"/>
              <a:ext cx="1304417" cy="542036"/>
            </a:xfrm>
            <a:custGeom>
              <a:avLst/>
              <a:gdLst/>
              <a:ahLst/>
              <a:cxnLst/>
              <a:rect r="r" b="b" t="t" l="l"/>
              <a:pathLst>
                <a:path h="542036" w="1304417">
                  <a:moveTo>
                    <a:pt x="0" y="0"/>
                  </a:moveTo>
                  <a:lnTo>
                    <a:pt x="1304417" y="0"/>
                  </a:lnTo>
                  <a:lnTo>
                    <a:pt x="1304417" y="542036"/>
                  </a:lnTo>
                  <a:lnTo>
                    <a:pt x="0" y="542036"/>
                  </a:lnTo>
                  <a:close/>
                </a:path>
              </a:pathLst>
            </a:custGeom>
            <a:solidFill>
              <a:srgbClr val="73FDEA"/>
            </a:solidFill>
          </p:spPr>
        </p:sp>
        <p:sp>
          <p:nvSpPr>
            <p:cNvPr name="Freeform 75" id="75"/>
            <p:cNvSpPr/>
            <p:nvPr/>
          </p:nvSpPr>
          <p:spPr>
            <a:xfrm flipH="false" flipV="false" rot="0">
              <a:off x="1380617" y="618236"/>
              <a:ext cx="1304290" cy="542036"/>
            </a:xfrm>
            <a:custGeom>
              <a:avLst/>
              <a:gdLst/>
              <a:ahLst/>
              <a:cxnLst/>
              <a:rect r="r" b="b" t="t" l="l"/>
              <a:pathLst>
                <a:path h="542036" w="1304290">
                  <a:moveTo>
                    <a:pt x="0" y="0"/>
                  </a:moveTo>
                  <a:lnTo>
                    <a:pt x="1304290" y="0"/>
                  </a:lnTo>
                  <a:lnTo>
                    <a:pt x="1304290" y="542036"/>
                  </a:lnTo>
                  <a:lnTo>
                    <a:pt x="0" y="542036"/>
                  </a:lnTo>
                  <a:close/>
                </a:path>
              </a:pathLst>
            </a:custGeom>
            <a:solidFill>
              <a:srgbClr val="73FDEA"/>
            </a:solidFill>
          </p:spPr>
        </p:sp>
        <p:sp>
          <p:nvSpPr>
            <p:cNvPr name="Freeform 76" id="76"/>
            <p:cNvSpPr/>
            <p:nvPr/>
          </p:nvSpPr>
          <p:spPr>
            <a:xfrm flipH="false" flipV="false" rot="0">
              <a:off x="2684907" y="618236"/>
              <a:ext cx="1304417" cy="542036"/>
            </a:xfrm>
            <a:custGeom>
              <a:avLst/>
              <a:gdLst/>
              <a:ahLst/>
              <a:cxnLst/>
              <a:rect r="r" b="b" t="t" l="l"/>
              <a:pathLst>
                <a:path h="542036" w="1304417">
                  <a:moveTo>
                    <a:pt x="0" y="0"/>
                  </a:moveTo>
                  <a:lnTo>
                    <a:pt x="1304417" y="0"/>
                  </a:lnTo>
                  <a:lnTo>
                    <a:pt x="1304417" y="542036"/>
                  </a:lnTo>
                  <a:lnTo>
                    <a:pt x="0" y="542036"/>
                  </a:lnTo>
                  <a:close/>
                </a:path>
              </a:pathLst>
            </a:custGeom>
            <a:solidFill>
              <a:srgbClr val="73FDEA"/>
            </a:solidFill>
          </p:spPr>
        </p:sp>
        <p:sp>
          <p:nvSpPr>
            <p:cNvPr name="Freeform 77" id="77"/>
            <p:cNvSpPr/>
            <p:nvPr/>
          </p:nvSpPr>
          <p:spPr>
            <a:xfrm flipH="false" flipV="false" rot="0">
              <a:off x="1367917" y="63500"/>
              <a:ext cx="25400" cy="1109472"/>
            </a:xfrm>
            <a:custGeom>
              <a:avLst/>
              <a:gdLst/>
              <a:ahLst/>
              <a:cxnLst/>
              <a:rect r="r" b="b" t="t" l="l"/>
              <a:pathLst>
                <a:path h="1109472" w="25400">
                  <a:moveTo>
                    <a:pt x="0" y="0"/>
                  </a:moveTo>
                  <a:lnTo>
                    <a:pt x="0" y="1109472"/>
                  </a:lnTo>
                  <a:lnTo>
                    <a:pt x="25400" y="1109472"/>
                  </a:lnTo>
                  <a:lnTo>
                    <a:pt x="25400" y="0"/>
                  </a:lnTo>
                  <a:close/>
                </a:path>
              </a:pathLst>
            </a:custGeom>
            <a:solidFill>
              <a:srgbClr val="017100"/>
            </a:solidFill>
          </p:spPr>
        </p:sp>
        <p:sp>
          <p:nvSpPr>
            <p:cNvPr name="Freeform 78" id="78"/>
            <p:cNvSpPr/>
            <p:nvPr/>
          </p:nvSpPr>
          <p:spPr>
            <a:xfrm flipH="false" flipV="false" rot="0">
              <a:off x="2672207" y="63500"/>
              <a:ext cx="25400" cy="1109472"/>
            </a:xfrm>
            <a:custGeom>
              <a:avLst/>
              <a:gdLst/>
              <a:ahLst/>
              <a:cxnLst/>
              <a:rect r="r" b="b" t="t" l="l"/>
              <a:pathLst>
                <a:path h="1109472" w="25400">
                  <a:moveTo>
                    <a:pt x="0" y="0"/>
                  </a:moveTo>
                  <a:lnTo>
                    <a:pt x="0" y="1109472"/>
                  </a:lnTo>
                  <a:lnTo>
                    <a:pt x="25400" y="1109472"/>
                  </a:lnTo>
                  <a:lnTo>
                    <a:pt x="25400" y="0"/>
                  </a:lnTo>
                  <a:close/>
                </a:path>
              </a:pathLst>
            </a:custGeom>
            <a:solidFill>
              <a:srgbClr val="017100"/>
            </a:solidFill>
          </p:spPr>
        </p:sp>
        <p:sp>
          <p:nvSpPr>
            <p:cNvPr name="Freeform 79" id="79"/>
            <p:cNvSpPr/>
            <p:nvPr/>
          </p:nvSpPr>
          <p:spPr>
            <a:xfrm flipH="false" flipV="false" rot="0">
              <a:off x="63500" y="605536"/>
              <a:ext cx="1317117" cy="25400"/>
            </a:xfrm>
            <a:custGeom>
              <a:avLst/>
              <a:gdLst/>
              <a:ahLst/>
              <a:cxnLst/>
              <a:rect r="r" b="b" t="t" l="l"/>
              <a:pathLst>
                <a:path h="25400" w="1317117">
                  <a:moveTo>
                    <a:pt x="0" y="0"/>
                  </a:moveTo>
                  <a:lnTo>
                    <a:pt x="1317117" y="0"/>
                  </a:lnTo>
                  <a:lnTo>
                    <a:pt x="1317117" y="25400"/>
                  </a:lnTo>
                  <a:lnTo>
                    <a:pt x="0" y="25400"/>
                  </a:lnTo>
                  <a:close/>
                </a:path>
              </a:pathLst>
            </a:custGeom>
            <a:solidFill>
              <a:srgbClr val="017100"/>
            </a:solidFill>
          </p:spPr>
        </p:sp>
        <p:sp>
          <p:nvSpPr>
            <p:cNvPr name="Freeform 80" id="80"/>
            <p:cNvSpPr/>
            <p:nvPr/>
          </p:nvSpPr>
          <p:spPr>
            <a:xfrm flipH="false" flipV="false" rot="0">
              <a:off x="1380617" y="605536"/>
              <a:ext cx="2621407" cy="25400"/>
            </a:xfrm>
            <a:custGeom>
              <a:avLst/>
              <a:gdLst/>
              <a:ahLst/>
              <a:cxnLst/>
              <a:rect r="r" b="b" t="t" l="l"/>
              <a:pathLst>
                <a:path h="25400" w="2621407">
                  <a:moveTo>
                    <a:pt x="0" y="0"/>
                  </a:moveTo>
                  <a:lnTo>
                    <a:pt x="2621407" y="0"/>
                  </a:lnTo>
                  <a:lnTo>
                    <a:pt x="2621407" y="25400"/>
                  </a:lnTo>
                  <a:lnTo>
                    <a:pt x="0" y="25400"/>
                  </a:lnTo>
                  <a:close/>
                </a:path>
              </a:pathLst>
            </a:custGeom>
            <a:solidFill>
              <a:srgbClr val="017100"/>
            </a:solidFill>
          </p:spPr>
        </p:sp>
        <p:sp>
          <p:nvSpPr>
            <p:cNvPr name="Freeform 81" id="81"/>
            <p:cNvSpPr/>
            <p:nvPr/>
          </p:nvSpPr>
          <p:spPr>
            <a:xfrm flipH="false" flipV="false" rot="0">
              <a:off x="63500" y="63500"/>
              <a:ext cx="25400" cy="1109472"/>
            </a:xfrm>
            <a:custGeom>
              <a:avLst/>
              <a:gdLst/>
              <a:ahLst/>
              <a:cxnLst/>
              <a:rect r="r" b="b" t="t" l="l"/>
              <a:pathLst>
                <a:path h="1109472" w="25400">
                  <a:moveTo>
                    <a:pt x="0" y="0"/>
                  </a:moveTo>
                  <a:lnTo>
                    <a:pt x="0" y="1109472"/>
                  </a:lnTo>
                  <a:lnTo>
                    <a:pt x="25400" y="1109472"/>
                  </a:lnTo>
                  <a:lnTo>
                    <a:pt x="25400" y="0"/>
                  </a:lnTo>
                  <a:close/>
                </a:path>
              </a:pathLst>
            </a:custGeom>
            <a:solidFill>
              <a:srgbClr val="017100"/>
            </a:solidFill>
          </p:spPr>
        </p:sp>
        <p:sp>
          <p:nvSpPr>
            <p:cNvPr name="Freeform 82" id="82"/>
            <p:cNvSpPr/>
            <p:nvPr/>
          </p:nvSpPr>
          <p:spPr>
            <a:xfrm flipH="false" flipV="false" rot="0">
              <a:off x="3976624" y="63500"/>
              <a:ext cx="25400" cy="1109472"/>
            </a:xfrm>
            <a:custGeom>
              <a:avLst/>
              <a:gdLst/>
              <a:ahLst/>
              <a:cxnLst/>
              <a:rect r="r" b="b" t="t" l="l"/>
              <a:pathLst>
                <a:path h="1109472" w="25400">
                  <a:moveTo>
                    <a:pt x="0" y="0"/>
                  </a:moveTo>
                  <a:lnTo>
                    <a:pt x="0" y="1109472"/>
                  </a:lnTo>
                  <a:lnTo>
                    <a:pt x="25400" y="1109472"/>
                  </a:lnTo>
                  <a:lnTo>
                    <a:pt x="25400" y="0"/>
                  </a:lnTo>
                  <a:close/>
                </a:path>
              </a:pathLst>
            </a:custGeom>
            <a:solidFill>
              <a:srgbClr val="017100"/>
            </a:solidFill>
          </p:spPr>
        </p:sp>
        <p:sp>
          <p:nvSpPr>
            <p:cNvPr name="Freeform 83" id="83"/>
            <p:cNvSpPr/>
            <p:nvPr/>
          </p:nvSpPr>
          <p:spPr>
            <a:xfrm flipH="false" flipV="false" rot="0">
              <a:off x="63500" y="63500"/>
              <a:ext cx="1317117" cy="25400"/>
            </a:xfrm>
            <a:custGeom>
              <a:avLst/>
              <a:gdLst/>
              <a:ahLst/>
              <a:cxnLst/>
              <a:rect r="r" b="b" t="t" l="l"/>
              <a:pathLst>
                <a:path h="25400" w="1317117">
                  <a:moveTo>
                    <a:pt x="0" y="0"/>
                  </a:moveTo>
                  <a:lnTo>
                    <a:pt x="0" y="25400"/>
                  </a:lnTo>
                  <a:lnTo>
                    <a:pt x="1317117" y="25400"/>
                  </a:lnTo>
                  <a:lnTo>
                    <a:pt x="1317117" y="0"/>
                  </a:lnTo>
                  <a:close/>
                </a:path>
              </a:pathLst>
            </a:custGeom>
            <a:solidFill>
              <a:srgbClr val="017100"/>
            </a:solidFill>
          </p:spPr>
        </p:sp>
        <p:sp>
          <p:nvSpPr>
            <p:cNvPr name="Freeform 84" id="84"/>
            <p:cNvSpPr/>
            <p:nvPr/>
          </p:nvSpPr>
          <p:spPr>
            <a:xfrm flipH="false" flipV="false" rot="0">
              <a:off x="1380617" y="63500"/>
              <a:ext cx="2621407" cy="25400"/>
            </a:xfrm>
            <a:custGeom>
              <a:avLst/>
              <a:gdLst/>
              <a:ahLst/>
              <a:cxnLst/>
              <a:rect r="r" b="b" t="t" l="l"/>
              <a:pathLst>
                <a:path h="25400" w="2621407">
                  <a:moveTo>
                    <a:pt x="0" y="0"/>
                  </a:moveTo>
                  <a:lnTo>
                    <a:pt x="0" y="25400"/>
                  </a:lnTo>
                  <a:lnTo>
                    <a:pt x="2621407" y="25400"/>
                  </a:lnTo>
                  <a:lnTo>
                    <a:pt x="2621407" y="0"/>
                  </a:lnTo>
                  <a:close/>
                </a:path>
              </a:pathLst>
            </a:custGeom>
            <a:solidFill>
              <a:srgbClr val="017100"/>
            </a:solidFill>
          </p:spPr>
        </p:sp>
        <p:sp>
          <p:nvSpPr>
            <p:cNvPr name="Freeform 85" id="85"/>
            <p:cNvSpPr/>
            <p:nvPr/>
          </p:nvSpPr>
          <p:spPr>
            <a:xfrm flipH="false" flipV="false" rot="0">
              <a:off x="63500" y="1147572"/>
              <a:ext cx="1317117" cy="25400"/>
            </a:xfrm>
            <a:custGeom>
              <a:avLst/>
              <a:gdLst/>
              <a:ahLst/>
              <a:cxnLst/>
              <a:rect r="r" b="b" t="t" l="l"/>
              <a:pathLst>
                <a:path h="25400" w="1317117">
                  <a:moveTo>
                    <a:pt x="0" y="0"/>
                  </a:moveTo>
                  <a:lnTo>
                    <a:pt x="1317117" y="0"/>
                  </a:lnTo>
                  <a:lnTo>
                    <a:pt x="1317117" y="25400"/>
                  </a:lnTo>
                  <a:lnTo>
                    <a:pt x="0" y="25400"/>
                  </a:lnTo>
                  <a:close/>
                </a:path>
              </a:pathLst>
            </a:custGeom>
            <a:solidFill>
              <a:srgbClr val="017100"/>
            </a:solidFill>
          </p:spPr>
        </p:sp>
        <p:sp>
          <p:nvSpPr>
            <p:cNvPr name="Freeform 86" id="86"/>
            <p:cNvSpPr/>
            <p:nvPr/>
          </p:nvSpPr>
          <p:spPr>
            <a:xfrm flipH="false" flipV="false" rot="0">
              <a:off x="1380617" y="1147572"/>
              <a:ext cx="2621407" cy="25400"/>
            </a:xfrm>
            <a:custGeom>
              <a:avLst/>
              <a:gdLst/>
              <a:ahLst/>
              <a:cxnLst/>
              <a:rect r="r" b="b" t="t" l="l"/>
              <a:pathLst>
                <a:path h="25400" w="2621407">
                  <a:moveTo>
                    <a:pt x="0" y="0"/>
                  </a:moveTo>
                  <a:lnTo>
                    <a:pt x="2621407" y="0"/>
                  </a:lnTo>
                  <a:lnTo>
                    <a:pt x="2621407" y="25400"/>
                  </a:lnTo>
                  <a:lnTo>
                    <a:pt x="0" y="25400"/>
                  </a:lnTo>
                  <a:close/>
                </a:path>
              </a:pathLst>
            </a:custGeom>
            <a:solidFill>
              <a:srgbClr val="017100"/>
            </a:solidFill>
          </p:spPr>
        </p:sp>
      </p:grpSp>
      <p:sp>
        <p:nvSpPr>
          <p:cNvPr name="Freeform 87" id="87"/>
          <p:cNvSpPr/>
          <p:nvPr/>
        </p:nvSpPr>
        <p:spPr>
          <a:xfrm flipH="false" flipV="false" rot="0">
            <a:off x="3860797" y="4640266"/>
            <a:ext cx="635003" cy="635003"/>
          </a:xfrm>
          <a:custGeom>
            <a:avLst/>
            <a:gdLst/>
            <a:ahLst/>
            <a:cxnLst/>
            <a:rect r="r" b="b" t="t" l="l"/>
            <a:pathLst>
              <a:path h="635003" w="635003">
                <a:moveTo>
                  <a:pt x="0" y="0"/>
                </a:moveTo>
                <a:lnTo>
                  <a:pt x="635003" y="0"/>
                </a:lnTo>
                <a:lnTo>
                  <a:pt x="635003" y="635003"/>
                </a:lnTo>
                <a:lnTo>
                  <a:pt x="0" y="635003"/>
                </a:lnTo>
                <a:lnTo>
                  <a:pt x="0" y="0"/>
                </a:lnTo>
                <a:close/>
              </a:path>
            </a:pathLst>
          </a:custGeom>
          <a:blipFill>
            <a:blip r:embed="rId3"/>
            <a:stretch>
              <a:fillRect l="0" t="0" r="0" b="0"/>
            </a:stretch>
          </a:blipFill>
        </p:spPr>
      </p:sp>
      <p:grpSp>
        <p:nvGrpSpPr>
          <p:cNvPr name="Group 88" id="88"/>
          <p:cNvGrpSpPr>
            <a:grpSpLocks noChangeAspect="true"/>
          </p:cNvGrpSpPr>
          <p:nvPr/>
        </p:nvGrpSpPr>
        <p:grpSpPr>
          <a:xfrm rot="0">
            <a:off x="4388120" y="5301767"/>
            <a:ext cx="2611355" cy="63503"/>
            <a:chOff x="0" y="0"/>
            <a:chExt cx="2611349" cy="63500"/>
          </a:xfrm>
        </p:grpSpPr>
        <p:sp>
          <p:nvSpPr>
            <p:cNvPr name="Freeform 89" id="89"/>
            <p:cNvSpPr/>
            <p:nvPr/>
          </p:nvSpPr>
          <p:spPr>
            <a:xfrm flipH="false" flipV="false" rot="0">
              <a:off x="0" y="0"/>
              <a:ext cx="2611374" cy="63500"/>
            </a:xfrm>
            <a:custGeom>
              <a:avLst/>
              <a:gdLst/>
              <a:ahLst/>
              <a:cxnLst/>
              <a:rect r="r" b="b" t="t" l="l"/>
              <a:pathLst>
                <a:path h="63500" w="2611374">
                  <a:moveTo>
                    <a:pt x="0" y="0"/>
                  </a:moveTo>
                  <a:lnTo>
                    <a:pt x="2611374" y="0"/>
                  </a:lnTo>
                  <a:lnTo>
                    <a:pt x="2611374" y="63500"/>
                  </a:lnTo>
                  <a:lnTo>
                    <a:pt x="0" y="63500"/>
                  </a:lnTo>
                  <a:close/>
                </a:path>
              </a:pathLst>
            </a:custGeom>
            <a:solidFill>
              <a:srgbClr val="EE220C"/>
            </a:solidFill>
          </p:spPr>
        </p:sp>
      </p:grpSp>
      <p:sp>
        <p:nvSpPr>
          <p:cNvPr name="TextBox 90" id="9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1" id="91"/>
          <p:cNvSpPr txBox="true"/>
          <p:nvPr/>
        </p:nvSpPr>
        <p:spPr>
          <a:xfrm rot="0">
            <a:off x="800510" y="820865"/>
            <a:ext cx="612192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Deletion - Two Dimensional array</a:t>
            </a:r>
          </a:p>
        </p:txBody>
      </p:sp>
      <p:sp>
        <p:nvSpPr>
          <p:cNvPr name="TextBox 92" id="92"/>
          <p:cNvSpPr txBox="true"/>
          <p:nvPr/>
        </p:nvSpPr>
        <p:spPr>
          <a:xfrm rot="0">
            <a:off x="792032" y="52054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a:t>
            </a:r>
          </a:p>
        </p:txBody>
      </p:sp>
      <p:sp>
        <p:nvSpPr>
          <p:cNvPr name="TextBox 93" id="93"/>
          <p:cNvSpPr txBox="true"/>
          <p:nvPr/>
        </p:nvSpPr>
        <p:spPr>
          <a:xfrm rot="0">
            <a:off x="1285389" y="1808226"/>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94" id="94"/>
          <p:cNvSpPr txBox="true"/>
          <p:nvPr/>
        </p:nvSpPr>
        <p:spPr>
          <a:xfrm rot="0">
            <a:off x="1767983" y="52054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10</a:t>
            </a:r>
          </a:p>
        </p:txBody>
      </p:sp>
      <p:sp>
        <p:nvSpPr>
          <p:cNvPr name="TextBox 95" id="95"/>
          <p:cNvSpPr txBox="true"/>
          <p:nvPr/>
        </p:nvSpPr>
        <p:spPr>
          <a:xfrm rot="0">
            <a:off x="2338045" y="1808226"/>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96" id="96"/>
          <p:cNvSpPr txBox="true"/>
          <p:nvPr/>
        </p:nvSpPr>
        <p:spPr>
          <a:xfrm rot="0">
            <a:off x="2821600" y="52054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97" id="97"/>
          <p:cNvSpPr txBox="true"/>
          <p:nvPr/>
        </p:nvSpPr>
        <p:spPr>
          <a:xfrm rot="0">
            <a:off x="3390710" y="1808226"/>
            <a:ext cx="316906" cy="1624727"/>
          </a:xfrm>
          <a:prstGeom prst="rect">
            <a:avLst/>
          </a:prstGeom>
        </p:spPr>
        <p:txBody>
          <a:bodyPr anchor="t" rtlCol="false" tIns="0" lIns="0" bIns="0" rIns="0">
            <a:spAutoFit/>
          </a:bodyPr>
          <a:lstStyle/>
          <a:p>
            <a:pPr algn="just">
              <a:lnSpc>
                <a:spcPts val="4404"/>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98" id="98"/>
          <p:cNvSpPr txBox="true"/>
          <p:nvPr/>
        </p:nvSpPr>
        <p:spPr>
          <a:xfrm rot="0">
            <a:off x="4485789" y="5059423"/>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99" id="99"/>
          <p:cNvSpPr txBox="true"/>
          <p:nvPr/>
        </p:nvSpPr>
        <p:spPr>
          <a:xfrm rot="0">
            <a:off x="5538445" y="5059423"/>
            <a:ext cx="316906" cy="1624727"/>
          </a:xfrm>
          <a:prstGeom prst="rect">
            <a:avLst/>
          </a:prstGeom>
        </p:spPr>
        <p:txBody>
          <a:bodyPr anchor="t" rtlCol="false" tIns="0" lIns="0" bIns="0" rIns="0">
            <a:spAutoFit/>
          </a:bodyPr>
          <a:lstStyle/>
          <a:p>
            <a:pPr algn="ctr">
              <a:lnSpc>
                <a:spcPts val="4404"/>
              </a:lnSpc>
            </a:pPr>
            <a:r>
              <a:rPr lang="en-US" b="true" sz="2200" spc="-6">
                <a:solidFill>
                  <a:srgbClr val="000000"/>
                </a:solidFill>
                <a:latin typeface="IBM Plex Sans Bold"/>
                <a:ea typeface="IBM Plex Sans Bold"/>
                <a:cs typeface="IBM Plex Sans Bold"/>
                <a:sym typeface="IBM Plex Sans Bold"/>
              </a:rPr>
              <a:t>10 4 50</a:t>
            </a:r>
          </a:p>
        </p:txBody>
      </p:sp>
      <p:sp>
        <p:nvSpPr>
          <p:cNvPr name="TextBox 100" id="100"/>
          <p:cNvSpPr txBox="true"/>
          <p:nvPr/>
        </p:nvSpPr>
        <p:spPr>
          <a:xfrm rot="0">
            <a:off x="6591110" y="5059423"/>
            <a:ext cx="316906" cy="1624727"/>
          </a:xfrm>
          <a:prstGeom prst="rect">
            <a:avLst/>
          </a:prstGeom>
        </p:spPr>
        <p:txBody>
          <a:bodyPr anchor="t" rtlCol="false" tIns="0" lIns="0" bIns="0" rIns="0">
            <a:spAutoFit/>
          </a:bodyPr>
          <a:lstStyle/>
          <a:p>
            <a:pPr algn="just">
              <a:lnSpc>
                <a:spcPts val="4404"/>
              </a:lnSpc>
            </a:pPr>
            <a:r>
              <a:rPr lang="en-US" b="true" sz="2200" spc="-6">
                <a:solidFill>
                  <a:srgbClr val="000000"/>
                </a:solidFill>
                <a:latin typeface="IBM Plex Sans Bold"/>
                <a:ea typeface="IBM Plex Sans Bold"/>
                <a:cs typeface="IBM Plex Sans Bold"/>
                <a:sym typeface="IBM Plex Sans Bold"/>
              </a:rPr>
              <a:t>11 10 37</a:t>
            </a:r>
          </a:p>
        </p:txBody>
      </p:sp>
      <p:sp>
        <p:nvSpPr>
          <p:cNvPr name="TextBox 101" id="101"/>
          <p:cNvSpPr txBox="true"/>
          <p:nvPr/>
        </p:nvSpPr>
        <p:spPr>
          <a:xfrm rot="0">
            <a:off x="9043940" y="5357879"/>
            <a:ext cx="316906" cy="1029157"/>
          </a:xfrm>
          <a:prstGeom prst="rect">
            <a:avLst/>
          </a:prstGeom>
        </p:spPr>
        <p:txBody>
          <a:bodyPr anchor="t" rtlCol="false" tIns="0" lIns="0" bIns="0" rIns="0">
            <a:spAutoFit/>
          </a:bodyPr>
          <a:lstStyle/>
          <a:p>
            <a:pPr algn="ctr">
              <a:lnSpc>
                <a:spcPts val="4268"/>
              </a:lnSpc>
            </a:pPr>
            <a:r>
              <a:rPr lang="en-US" b="true" sz="2200" spc="-6">
                <a:solidFill>
                  <a:srgbClr val="000000"/>
                </a:solidFill>
                <a:latin typeface="IBM Plex Sans Bold"/>
                <a:ea typeface="IBM Plex Sans Bold"/>
                <a:cs typeface="IBM Plex Sans Bold"/>
                <a:sym typeface="IBM Plex Sans Bold"/>
              </a:rPr>
              <a:t>5 24</a:t>
            </a:r>
          </a:p>
        </p:txBody>
      </p:sp>
      <p:sp>
        <p:nvSpPr>
          <p:cNvPr name="TextBox 102" id="102"/>
          <p:cNvSpPr txBox="true"/>
          <p:nvPr/>
        </p:nvSpPr>
        <p:spPr>
          <a:xfrm rot="0">
            <a:off x="10348322" y="5357879"/>
            <a:ext cx="316906" cy="1029157"/>
          </a:xfrm>
          <a:prstGeom prst="rect">
            <a:avLst/>
          </a:prstGeom>
        </p:spPr>
        <p:txBody>
          <a:bodyPr anchor="t" rtlCol="false" tIns="0" lIns="0" bIns="0" rIns="0">
            <a:spAutoFit/>
          </a:bodyPr>
          <a:lstStyle/>
          <a:p>
            <a:pPr algn="ctr">
              <a:lnSpc>
                <a:spcPts val="4268"/>
              </a:lnSpc>
            </a:pPr>
            <a:r>
              <a:rPr lang="en-US" b="true" sz="2200" spc="-6">
                <a:solidFill>
                  <a:srgbClr val="000000"/>
                </a:solidFill>
                <a:latin typeface="IBM Plex Sans Bold"/>
                <a:ea typeface="IBM Plex Sans Bold"/>
                <a:cs typeface="IBM Plex Sans Bold"/>
                <a:sym typeface="IBM Plex Sans Bold"/>
              </a:rPr>
              <a:t>4 50</a:t>
            </a:r>
          </a:p>
        </p:txBody>
      </p:sp>
      <p:sp>
        <p:nvSpPr>
          <p:cNvPr name="TextBox 103" id="103"/>
          <p:cNvSpPr txBox="true"/>
          <p:nvPr/>
        </p:nvSpPr>
        <p:spPr>
          <a:xfrm rot="0">
            <a:off x="11652704" y="5357879"/>
            <a:ext cx="316906" cy="1029157"/>
          </a:xfrm>
          <a:prstGeom prst="rect">
            <a:avLst/>
          </a:prstGeom>
        </p:spPr>
        <p:txBody>
          <a:bodyPr anchor="t" rtlCol="false" tIns="0" lIns="0" bIns="0" rIns="0">
            <a:spAutoFit/>
          </a:bodyPr>
          <a:lstStyle/>
          <a:p>
            <a:pPr algn="just">
              <a:lnSpc>
                <a:spcPts val="4268"/>
              </a:lnSpc>
            </a:pPr>
            <a:r>
              <a:rPr lang="en-US" b="true" sz="2200" spc="-6">
                <a:solidFill>
                  <a:srgbClr val="000000"/>
                </a:solidFill>
                <a:latin typeface="IBM Plex Sans Bold"/>
                <a:ea typeface="IBM Plex Sans Bold"/>
                <a:cs typeface="IBM Plex Sans Bold"/>
                <a:sym typeface="IBM Plex Sans Bold"/>
              </a:rPr>
              <a:t>10 37</a:t>
            </a:r>
          </a:p>
        </p:txBody>
      </p:sp>
      <p:sp>
        <p:nvSpPr>
          <p:cNvPr name="TextBox 104" id="104"/>
          <p:cNvSpPr txBox="true"/>
          <p:nvPr/>
        </p:nvSpPr>
        <p:spPr>
          <a:xfrm rot="0">
            <a:off x="965197" y="3950103"/>
            <a:ext cx="213215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Deleting Row</a:t>
            </a:r>
          </a:p>
        </p:txBody>
      </p:sp>
      <p:sp>
        <p:nvSpPr>
          <p:cNvPr name="TextBox 105" id="105"/>
          <p:cNvSpPr txBox="true"/>
          <p:nvPr/>
        </p:nvSpPr>
        <p:spPr>
          <a:xfrm rot="0">
            <a:off x="965197" y="7528770"/>
            <a:ext cx="3284525"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Time Complexity = O(mn)</a:t>
            </a:r>
          </a:p>
        </p:txBody>
      </p:sp>
      <p:sp>
        <p:nvSpPr>
          <p:cNvPr name="TextBox 106" id="106"/>
          <p:cNvSpPr txBox="true"/>
          <p:nvPr/>
        </p:nvSpPr>
        <p:spPr>
          <a:xfrm rot="0">
            <a:off x="3860797" y="4292717"/>
            <a:ext cx="647700" cy="894159"/>
          </a:xfrm>
          <a:prstGeom prst="rect">
            <a:avLst/>
          </a:prstGeom>
        </p:spPr>
        <p:txBody>
          <a:bodyPr anchor="t" rtlCol="false" tIns="0" lIns="0" bIns="0" rIns="0">
            <a:spAutoFit/>
          </a:bodyPr>
          <a:lstStyle/>
          <a:p>
            <a:pPr algn="l">
              <a:lnSpc>
                <a:spcPts val="6999"/>
              </a:lnSpc>
            </a:pPr>
            <a:r>
              <a:rPr lang="en-US" sz="4999">
                <a:solidFill>
                  <a:srgbClr val="000000"/>
                </a:solidFill>
                <a:latin typeface="Arimo"/>
                <a:ea typeface="Arimo"/>
                <a:cs typeface="Arimo"/>
                <a:sym typeface="Arimo"/>
              </a:rPr>
              <a:t>❌</a:t>
            </a:r>
          </a:p>
        </p:txBody>
      </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63553" y="2724150"/>
            <a:ext cx="12069966" cy="3191075"/>
          </a:xfrm>
          <a:custGeom>
            <a:avLst/>
            <a:gdLst/>
            <a:ahLst/>
            <a:cxnLst/>
            <a:rect r="r" b="b" t="t" l="l"/>
            <a:pathLst>
              <a:path h="3191075" w="12069966">
                <a:moveTo>
                  <a:pt x="0" y="0"/>
                </a:moveTo>
                <a:lnTo>
                  <a:pt x="12069966" y="0"/>
                </a:lnTo>
                <a:lnTo>
                  <a:pt x="12069966" y="3191075"/>
                </a:lnTo>
                <a:lnTo>
                  <a:pt x="0" y="3191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53339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in 2D Arrays</a:t>
            </a:r>
          </a:p>
        </p:txBody>
      </p:sp>
      <p:sp>
        <p:nvSpPr>
          <p:cNvPr name="TextBox 9" id="9"/>
          <p:cNvSpPr txBox="true"/>
          <p:nvPr/>
        </p:nvSpPr>
        <p:spPr>
          <a:xfrm rot="0">
            <a:off x="2573341" y="2849623"/>
            <a:ext cx="1350845" cy="410918"/>
          </a:xfrm>
          <a:prstGeom prst="rect">
            <a:avLst/>
          </a:prstGeom>
        </p:spPr>
        <p:txBody>
          <a:bodyPr anchor="t" rtlCol="false" tIns="0" lIns="0" bIns="0" rIns="0">
            <a:spAutoFit/>
          </a:bodyPr>
          <a:lstStyle/>
          <a:p>
            <a:pPr algn="l">
              <a:lnSpc>
                <a:spcPts val="3434"/>
              </a:lnSpc>
            </a:pPr>
            <a:r>
              <a:rPr lang="en-US" b="true" sz="2200" spc="-6">
                <a:solidFill>
                  <a:srgbClr val="000000"/>
                </a:solidFill>
                <a:latin typeface="IBM Plex Sans Bold"/>
                <a:ea typeface="IBM Plex Sans Bold"/>
                <a:cs typeface="IBM Plex Sans Bold"/>
                <a:sym typeface="IBM Plex Sans Bold"/>
              </a:rPr>
              <a:t>Operation</a:t>
            </a:r>
          </a:p>
        </p:txBody>
      </p:sp>
      <p:sp>
        <p:nvSpPr>
          <p:cNvPr name="TextBox 10" id="10"/>
          <p:cNvSpPr txBox="true"/>
          <p:nvPr/>
        </p:nvSpPr>
        <p:spPr>
          <a:xfrm rot="0">
            <a:off x="590550" y="3291650"/>
            <a:ext cx="4322693" cy="2588590"/>
          </a:xfrm>
          <a:prstGeom prst="rect">
            <a:avLst/>
          </a:prstGeom>
        </p:spPr>
        <p:txBody>
          <a:bodyPr anchor="t" rtlCol="false" tIns="0" lIns="0" bIns="0" rIns="0">
            <a:spAutoFit/>
          </a:bodyPr>
          <a:lstStyle/>
          <a:p>
            <a:pPr algn="l">
              <a:lnSpc>
                <a:spcPts val="3434"/>
              </a:lnSpc>
            </a:pPr>
            <a:r>
              <a:rPr lang="en-US" sz="2200" spc="-6">
                <a:solidFill>
                  <a:srgbClr val="000000"/>
                </a:solidFill>
                <a:latin typeface="IBM Plex Sans"/>
                <a:ea typeface="IBM Plex Sans"/>
                <a:cs typeface="IBM Plex Sans"/>
                <a:sym typeface="IBM Plex Sans"/>
              </a:rPr>
              <a:t>Creating an empty array Inserting a column/row in an array Traversing a given array Accessing a given cell Searching a given value Deleting a given value</a:t>
            </a:r>
          </a:p>
        </p:txBody>
      </p:sp>
      <p:sp>
        <p:nvSpPr>
          <p:cNvPr name="TextBox 11" id="11"/>
          <p:cNvSpPr txBox="true"/>
          <p:nvPr/>
        </p:nvSpPr>
        <p:spPr>
          <a:xfrm rot="0">
            <a:off x="6496298" y="2849623"/>
            <a:ext cx="2230603" cy="3027778"/>
          </a:xfrm>
          <a:prstGeom prst="rect">
            <a:avLst/>
          </a:prstGeom>
        </p:spPr>
        <p:txBody>
          <a:bodyPr anchor="t" rtlCol="false" tIns="0" lIns="0" bIns="0" rIns="0">
            <a:spAutoFit/>
          </a:bodyPr>
          <a:lstStyle/>
          <a:p>
            <a:pPr algn="ctr">
              <a:lnSpc>
                <a:spcPts val="3434"/>
              </a:lnSpc>
            </a:pPr>
            <a:r>
              <a:rPr lang="en-US" b="true" sz="2200" spc="-6">
                <a:solidFill>
                  <a:srgbClr val="000000"/>
                </a:solidFill>
                <a:latin typeface="IBM Plex Sans Bold"/>
                <a:ea typeface="IBM Plex Sans Bold"/>
                <a:cs typeface="IBM Plex Sans Bold"/>
                <a:sym typeface="IBM Plex Sans Bold"/>
              </a:rPr>
              <a:t>Time complexity </a:t>
            </a:r>
            <a:r>
              <a:rPr lang="en-US" sz="2200" spc="-6">
                <a:solidFill>
                  <a:srgbClr val="000000"/>
                </a:solidFill>
                <a:latin typeface="IBM Plex Sans"/>
                <a:ea typeface="IBM Plex Sans"/>
                <a:cs typeface="IBM Plex Sans"/>
                <a:sym typeface="IBM Plex Sans"/>
              </a:rPr>
              <a:t>O(1) O(mn)/O(1) O(mn) O(1) O(mn) O(mn)/O(1)</a:t>
            </a:r>
          </a:p>
        </p:txBody>
      </p:sp>
      <p:sp>
        <p:nvSpPr>
          <p:cNvPr name="TextBox 12" id="12"/>
          <p:cNvSpPr txBox="true"/>
          <p:nvPr/>
        </p:nvSpPr>
        <p:spPr>
          <a:xfrm rot="0">
            <a:off x="9670885" y="2849623"/>
            <a:ext cx="2410997" cy="3027778"/>
          </a:xfrm>
          <a:prstGeom prst="rect">
            <a:avLst/>
          </a:prstGeom>
        </p:spPr>
        <p:txBody>
          <a:bodyPr anchor="t" rtlCol="false" tIns="0" lIns="0" bIns="0" rIns="0">
            <a:spAutoFit/>
          </a:bodyPr>
          <a:lstStyle/>
          <a:p>
            <a:pPr algn="ctr">
              <a:lnSpc>
                <a:spcPts val="3434"/>
              </a:lnSpc>
            </a:pPr>
            <a:r>
              <a:rPr lang="en-US" b="true" sz="2200" spc="-6">
                <a:solidFill>
                  <a:srgbClr val="000000"/>
                </a:solidFill>
                <a:latin typeface="IBM Plex Sans Bold"/>
                <a:ea typeface="IBM Plex Sans Bold"/>
                <a:cs typeface="IBM Plex Sans Bold"/>
                <a:sym typeface="IBM Plex Sans Bold"/>
              </a:rPr>
              <a:t>Space complexity </a:t>
            </a:r>
            <a:r>
              <a:rPr lang="en-US" sz="2200" spc="-6">
                <a:solidFill>
                  <a:srgbClr val="000000"/>
                </a:solidFill>
                <a:latin typeface="IBM Plex Sans"/>
                <a:ea typeface="IBM Plex Sans"/>
                <a:cs typeface="IBM Plex Sans"/>
                <a:sym typeface="IBM Plex Sans"/>
              </a:rPr>
              <a:t>O(mn) O(1) O(1) O(1) O(1) O(1)</a:t>
            </a:r>
          </a:p>
        </p:txBody>
      </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93778" y="5012626"/>
            <a:ext cx="2229298" cy="14888"/>
            <a:chOff x="0" y="0"/>
            <a:chExt cx="2229294" cy="14884"/>
          </a:xfrm>
        </p:grpSpPr>
        <p:sp>
          <p:nvSpPr>
            <p:cNvPr name="Freeform 7" id="7"/>
            <p:cNvSpPr/>
            <p:nvPr/>
          </p:nvSpPr>
          <p:spPr>
            <a:xfrm flipH="false" flipV="false" rot="0">
              <a:off x="0" y="0"/>
              <a:ext cx="2229358" cy="14859"/>
            </a:xfrm>
            <a:custGeom>
              <a:avLst/>
              <a:gdLst/>
              <a:ahLst/>
              <a:cxnLst/>
              <a:rect r="r" b="b" t="t" l="l"/>
              <a:pathLst>
                <a:path h="14859" w="2229358">
                  <a:moveTo>
                    <a:pt x="0" y="0"/>
                  </a:moveTo>
                  <a:lnTo>
                    <a:pt x="2229358" y="0"/>
                  </a:lnTo>
                  <a:lnTo>
                    <a:pt x="2229358" y="14859"/>
                  </a:lnTo>
                  <a:lnTo>
                    <a:pt x="0" y="14859"/>
                  </a:lnTo>
                  <a:close/>
                </a:path>
              </a:pathLst>
            </a:custGeom>
            <a:solidFill>
              <a:srgbClr val="000000"/>
            </a:solidFill>
          </p:spPr>
        </p:sp>
      </p:grpSp>
      <p:grpSp>
        <p:nvGrpSpPr>
          <p:cNvPr name="Group 8" id="8"/>
          <p:cNvGrpSpPr>
            <a:grpSpLocks noChangeAspect="true"/>
          </p:cNvGrpSpPr>
          <p:nvPr/>
        </p:nvGrpSpPr>
        <p:grpSpPr>
          <a:xfrm rot="0">
            <a:off x="906475" y="2218630"/>
            <a:ext cx="1924650" cy="14888"/>
            <a:chOff x="0" y="0"/>
            <a:chExt cx="1924647" cy="14884"/>
          </a:xfrm>
        </p:grpSpPr>
        <p:sp>
          <p:nvSpPr>
            <p:cNvPr name="Freeform 9" id="9"/>
            <p:cNvSpPr/>
            <p:nvPr/>
          </p:nvSpPr>
          <p:spPr>
            <a:xfrm flipH="false" flipV="false" rot="0">
              <a:off x="0" y="0"/>
              <a:ext cx="1924685" cy="14859"/>
            </a:xfrm>
            <a:custGeom>
              <a:avLst/>
              <a:gdLst/>
              <a:ahLst/>
              <a:cxnLst/>
              <a:rect r="r" b="b" t="t" l="l"/>
              <a:pathLst>
                <a:path h="14859" w="1924685">
                  <a:moveTo>
                    <a:pt x="0" y="0"/>
                  </a:moveTo>
                  <a:lnTo>
                    <a:pt x="1924685" y="0"/>
                  </a:lnTo>
                  <a:lnTo>
                    <a:pt x="1924685" y="14859"/>
                  </a:lnTo>
                  <a:lnTo>
                    <a:pt x="0" y="14859"/>
                  </a:lnTo>
                  <a:close/>
                </a:path>
              </a:pathLst>
            </a:custGeom>
            <a:solidFill>
              <a:srgbClr val="000000"/>
            </a:solidFill>
          </p:spPr>
        </p:sp>
      </p:gr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47578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When to use/avoid Arrays</a:t>
            </a:r>
          </a:p>
        </p:txBody>
      </p:sp>
      <p:sp>
        <p:nvSpPr>
          <p:cNvPr name="TextBox 12" id="12"/>
          <p:cNvSpPr txBox="true"/>
          <p:nvPr/>
        </p:nvSpPr>
        <p:spPr>
          <a:xfrm rot="0">
            <a:off x="906475" y="1930803"/>
            <a:ext cx="1963617"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When to use</a:t>
            </a:r>
          </a:p>
        </p:txBody>
      </p:sp>
      <p:sp>
        <p:nvSpPr>
          <p:cNvPr name="TextBox 13" id="13"/>
          <p:cNvSpPr txBox="true"/>
          <p:nvPr/>
        </p:nvSpPr>
        <p:spPr>
          <a:xfrm rot="0">
            <a:off x="893778" y="4724800"/>
            <a:ext cx="2274389"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When to avoid</a:t>
            </a:r>
          </a:p>
        </p:txBody>
      </p:sp>
      <p:sp>
        <p:nvSpPr>
          <p:cNvPr name="TextBox 14" id="14"/>
          <p:cNvSpPr txBox="true"/>
          <p:nvPr/>
        </p:nvSpPr>
        <p:spPr>
          <a:xfrm rot="0">
            <a:off x="1300172" y="5540673"/>
            <a:ext cx="3225232" cy="895760"/>
          </a:xfrm>
          <a:prstGeom prst="rect">
            <a:avLst/>
          </a:prstGeom>
        </p:spPr>
        <p:txBody>
          <a:bodyPr anchor="t" rtlCol="false" tIns="0" lIns="0" bIns="0" rIns="0">
            <a:spAutoFit/>
          </a:bodyPr>
          <a:lstStyle/>
          <a:p>
            <a:pPr algn="l">
              <a:lnSpc>
                <a:spcPts val="3702"/>
              </a:lnSpc>
            </a:pPr>
            <a:r>
              <a:rPr lang="en-US" b="true" sz="1800" spc="-12">
                <a:solidFill>
                  <a:srgbClr val="000000"/>
                </a:solidFill>
                <a:latin typeface="Montserrat 2 Bold"/>
                <a:ea typeface="Montserrat 2 Bold"/>
                <a:cs typeface="Montserrat 2 Bold"/>
                <a:sym typeface="Montserrat 2 Bold"/>
              </a:rPr>
              <a:t>- Same data type elements - Reserve memory</a:t>
            </a:r>
          </a:p>
        </p:txBody>
      </p:sp>
      <p:sp>
        <p:nvSpPr>
          <p:cNvPr name="TextBox 15" id="15"/>
          <p:cNvSpPr txBox="true"/>
          <p:nvPr/>
        </p:nvSpPr>
        <p:spPr>
          <a:xfrm rot="0">
            <a:off x="1300172" y="2416473"/>
            <a:ext cx="5698865" cy="895760"/>
          </a:xfrm>
          <a:prstGeom prst="rect">
            <a:avLst/>
          </a:prstGeom>
        </p:spPr>
        <p:txBody>
          <a:bodyPr anchor="t" rtlCol="false" tIns="0" lIns="0" bIns="0" rIns="0">
            <a:spAutoFit/>
          </a:bodyPr>
          <a:lstStyle/>
          <a:p>
            <a:pPr algn="l">
              <a:lnSpc>
                <a:spcPts val="3702"/>
              </a:lnSpc>
            </a:pPr>
            <a:r>
              <a:rPr lang="en-US" b="true" sz="1800" spc="-12">
                <a:solidFill>
                  <a:srgbClr val="000000"/>
                </a:solidFill>
                <a:latin typeface="Montserrat 2 Bold"/>
                <a:ea typeface="Montserrat 2 Bold"/>
                <a:cs typeface="Montserrat 2 Bold"/>
                <a:sym typeface="Montserrat 2 Bold"/>
              </a:rPr>
              <a:t>- To store multiple variables of same data type - Random access</a:t>
            </a:r>
          </a:p>
        </p:txBody>
      </p:sp>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17627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Summary</a:t>
            </a:r>
          </a:p>
        </p:txBody>
      </p:sp>
      <p:sp>
        <p:nvSpPr>
          <p:cNvPr name="TextBox 8" id="8"/>
          <p:cNvSpPr txBox="true"/>
          <p:nvPr/>
        </p:nvSpPr>
        <p:spPr>
          <a:xfrm rot="0">
            <a:off x="723900" y="2023843"/>
            <a:ext cx="164354" cy="4578134"/>
          </a:xfrm>
          <a:prstGeom prst="rect">
            <a:avLst/>
          </a:prstGeom>
        </p:spPr>
        <p:txBody>
          <a:bodyPr anchor="t" rtlCol="false" tIns="0" lIns="0" bIns="0" rIns="0">
            <a:spAutoFit/>
          </a:bodyPr>
          <a:lstStyle/>
          <a:p>
            <a:pPr algn="l">
              <a:lnSpc>
                <a:spcPts val="5658"/>
              </a:lnSpc>
            </a:pPr>
            <a:r>
              <a:rPr lang="en-US" b="true" sz="3625">
                <a:solidFill>
                  <a:srgbClr val="1B1B32"/>
                </a:solidFill>
                <a:latin typeface="Helvetica World Bold"/>
                <a:ea typeface="Helvetica World Bold"/>
                <a:cs typeface="Helvetica World Bold"/>
                <a:sym typeface="Helvetica World Bold"/>
              </a:rPr>
              <a:t>•</a:t>
            </a:r>
          </a:p>
          <a:p>
            <a:pPr algn="l">
              <a:lnSpc>
                <a:spcPts val="4839"/>
              </a:lnSpc>
            </a:pPr>
            <a:r>
              <a:rPr lang="en-US" b="true" sz="3099">
                <a:solidFill>
                  <a:srgbClr val="1B1B32"/>
                </a:solidFill>
                <a:latin typeface="Helvetica World Bold"/>
                <a:ea typeface="Helvetica World Bold"/>
                <a:cs typeface="Helvetica World Bold"/>
                <a:sym typeface="Helvetica World Bold"/>
              </a:rPr>
              <a:t>•</a:t>
            </a:r>
          </a:p>
          <a:p>
            <a:pPr algn="l">
              <a:lnSpc>
                <a:spcPts val="5143"/>
              </a:lnSpc>
            </a:pPr>
            <a:r>
              <a:rPr lang="en-US" b="true" sz="3625">
                <a:solidFill>
                  <a:srgbClr val="1B1B32"/>
                </a:solidFill>
                <a:latin typeface="Helvetica World Bold"/>
                <a:ea typeface="Helvetica World Bold"/>
                <a:cs typeface="Helvetica World Bold"/>
                <a:sym typeface="Helvetica World Bold"/>
              </a:rPr>
              <a:t>• • • • •</a:t>
            </a:r>
          </a:p>
        </p:txBody>
      </p:sp>
      <p:sp>
        <p:nvSpPr>
          <p:cNvPr name="TextBox 9" id="9"/>
          <p:cNvSpPr txBox="true"/>
          <p:nvPr/>
        </p:nvSpPr>
        <p:spPr>
          <a:xfrm rot="0">
            <a:off x="1185720" y="1934718"/>
            <a:ext cx="8759171" cy="4514793"/>
          </a:xfrm>
          <a:prstGeom prst="rect">
            <a:avLst/>
          </a:prstGeom>
        </p:spPr>
        <p:txBody>
          <a:bodyPr anchor="t" rtlCol="false" tIns="0" lIns="0" bIns="0" rIns="0">
            <a:spAutoFit/>
          </a:bodyPr>
          <a:lstStyle/>
          <a:p>
            <a:pPr algn="l">
              <a:lnSpc>
                <a:spcPts val="5149"/>
              </a:lnSpc>
            </a:pPr>
            <a:r>
              <a:rPr lang="en-US" b="true" sz="2499" spc="-7">
                <a:solidFill>
                  <a:srgbClr val="000000"/>
                </a:solidFill>
                <a:latin typeface="IBM Plex Sans Bold"/>
                <a:ea typeface="IBM Plex Sans Bold"/>
                <a:cs typeface="IBM Plex Sans Bold"/>
                <a:sym typeface="IBM Plex Sans Bold"/>
              </a:rPr>
              <a:t>Arrays are extremely powerful data structures Memory is allocated immediately Elements are located in contiguous locations in memory Indices start at 0 Inserting elements Removing elements. Finding elements</a:t>
            </a:r>
          </a:p>
        </p:txBody>
      </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999382" y="2388994"/>
            <a:ext cx="2953636" cy="1800701"/>
          </a:xfrm>
          <a:custGeom>
            <a:avLst/>
            <a:gdLst/>
            <a:ahLst/>
            <a:cxnLst/>
            <a:rect r="r" b="b" t="t" l="l"/>
            <a:pathLst>
              <a:path h="1800701" w="2953636">
                <a:moveTo>
                  <a:pt x="0" y="0"/>
                </a:moveTo>
                <a:lnTo>
                  <a:pt x="2953636" y="0"/>
                </a:lnTo>
                <a:lnTo>
                  <a:pt x="2953636" y="1800701"/>
                </a:lnTo>
                <a:lnTo>
                  <a:pt x="0" y="1800701"/>
                </a:lnTo>
                <a:lnTo>
                  <a:pt x="0" y="0"/>
                </a:lnTo>
                <a:close/>
              </a:path>
            </a:pathLst>
          </a:custGeom>
          <a:blipFill>
            <a:blip r:embed="rId3"/>
            <a:stretch>
              <a:fillRect l="0" t="0" r="-14078" b="-6716"/>
            </a:stretch>
          </a:blipFill>
        </p:spPr>
      </p:sp>
      <p:grpSp>
        <p:nvGrpSpPr>
          <p:cNvPr name="Group 7" id="7"/>
          <p:cNvGrpSpPr>
            <a:grpSpLocks noChangeAspect="true"/>
          </p:cNvGrpSpPr>
          <p:nvPr/>
        </p:nvGrpSpPr>
        <p:grpSpPr>
          <a:xfrm rot="0">
            <a:off x="2881608" y="5806440"/>
            <a:ext cx="3080547" cy="248917"/>
            <a:chOff x="0" y="0"/>
            <a:chExt cx="3080537" cy="248920"/>
          </a:xfrm>
        </p:grpSpPr>
        <p:sp>
          <p:nvSpPr>
            <p:cNvPr name="Freeform 8" id="8"/>
            <p:cNvSpPr/>
            <p:nvPr/>
          </p:nvSpPr>
          <p:spPr>
            <a:xfrm flipH="false" flipV="false" rot="0">
              <a:off x="63500" y="111760"/>
              <a:ext cx="2844292" cy="25400"/>
            </a:xfrm>
            <a:custGeom>
              <a:avLst/>
              <a:gdLst/>
              <a:ahLst/>
              <a:cxnLst/>
              <a:rect r="r" b="b" t="t" l="l"/>
              <a:pathLst>
                <a:path h="25400" w="2844292">
                  <a:moveTo>
                    <a:pt x="0" y="0"/>
                  </a:moveTo>
                  <a:lnTo>
                    <a:pt x="2831592" y="0"/>
                  </a:lnTo>
                  <a:lnTo>
                    <a:pt x="2831592" y="12700"/>
                  </a:lnTo>
                  <a:lnTo>
                    <a:pt x="2831592" y="0"/>
                  </a:lnTo>
                  <a:lnTo>
                    <a:pt x="2844292" y="0"/>
                  </a:lnTo>
                  <a:lnTo>
                    <a:pt x="2844292" y="25400"/>
                  </a:lnTo>
                  <a:lnTo>
                    <a:pt x="2831592" y="25400"/>
                  </a:lnTo>
                  <a:lnTo>
                    <a:pt x="0" y="25400"/>
                  </a:lnTo>
                  <a:close/>
                </a:path>
              </a:pathLst>
            </a:custGeom>
            <a:solidFill>
              <a:srgbClr val="FFFFFF"/>
            </a:solidFill>
          </p:spPr>
        </p:sp>
        <p:sp>
          <p:nvSpPr>
            <p:cNvPr name="Freeform 9" id="9"/>
            <p:cNvSpPr/>
            <p:nvPr/>
          </p:nvSpPr>
          <p:spPr>
            <a:xfrm flipH="false" flipV="false" rot="0">
              <a:off x="2895092" y="63500"/>
              <a:ext cx="121920" cy="121920"/>
            </a:xfrm>
            <a:custGeom>
              <a:avLst/>
              <a:gdLst/>
              <a:ahLst/>
              <a:cxnLst/>
              <a:rect r="r" b="b" t="t" l="l"/>
              <a:pathLst>
                <a:path h="121920" w="121920">
                  <a:moveTo>
                    <a:pt x="0" y="121920"/>
                  </a:moveTo>
                  <a:lnTo>
                    <a:pt x="121920" y="60960"/>
                  </a:lnTo>
                  <a:lnTo>
                    <a:pt x="0" y="0"/>
                  </a:lnTo>
                  <a:close/>
                </a:path>
              </a:pathLst>
            </a:custGeom>
            <a:solidFill>
              <a:srgbClr val="FFFFFF"/>
            </a:solidFill>
          </p:spPr>
        </p:sp>
      </p:grpSp>
      <p:grpSp>
        <p:nvGrpSpPr>
          <p:cNvPr name="Group 10" id="10"/>
          <p:cNvGrpSpPr>
            <a:grpSpLocks noChangeAspect="true"/>
          </p:cNvGrpSpPr>
          <p:nvPr/>
        </p:nvGrpSpPr>
        <p:grpSpPr>
          <a:xfrm rot="0">
            <a:off x="2559548" y="5272211"/>
            <a:ext cx="3415313" cy="248917"/>
            <a:chOff x="0" y="0"/>
            <a:chExt cx="3415309" cy="248920"/>
          </a:xfrm>
        </p:grpSpPr>
        <p:sp>
          <p:nvSpPr>
            <p:cNvPr name="Freeform 11" id="11"/>
            <p:cNvSpPr/>
            <p:nvPr/>
          </p:nvSpPr>
          <p:spPr>
            <a:xfrm flipH="false" flipV="false" rot="0">
              <a:off x="63500" y="111760"/>
              <a:ext cx="3179064" cy="25400"/>
            </a:xfrm>
            <a:custGeom>
              <a:avLst/>
              <a:gdLst/>
              <a:ahLst/>
              <a:cxnLst/>
              <a:rect r="r" b="b" t="t" l="l"/>
              <a:pathLst>
                <a:path h="25400" w="3179064">
                  <a:moveTo>
                    <a:pt x="0" y="0"/>
                  </a:moveTo>
                  <a:lnTo>
                    <a:pt x="3166364" y="0"/>
                  </a:lnTo>
                  <a:lnTo>
                    <a:pt x="3166364" y="12700"/>
                  </a:lnTo>
                  <a:lnTo>
                    <a:pt x="3166364" y="0"/>
                  </a:lnTo>
                  <a:lnTo>
                    <a:pt x="3179064" y="0"/>
                  </a:lnTo>
                  <a:lnTo>
                    <a:pt x="3179064" y="25400"/>
                  </a:lnTo>
                  <a:lnTo>
                    <a:pt x="3166364" y="25400"/>
                  </a:lnTo>
                  <a:lnTo>
                    <a:pt x="0" y="25400"/>
                  </a:lnTo>
                  <a:close/>
                </a:path>
              </a:pathLst>
            </a:custGeom>
            <a:solidFill>
              <a:srgbClr val="FFFFFF"/>
            </a:solidFill>
          </p:spPr>
        </p:sp>
        <p:sp>
          <p:nvSpPr>
            <p:cNvPr name="Freeform 12" id="12"/>
            <p:cNvSpPr/>
            <p:nvPr/>
          </p:nvSpPr>
          <p:spPr>
            <a:xfrm flipH="false" flipV="false" rot="0">
              <a:off x="3229864" y="63500"/>
              <a:ext cx="121920" cy="121920"/>
            </a:xfrm>
            <a:custGeom>
              <a:avLst/>
              <a:gdLst/>
              <a:ahLst/>
              <a:cxnLst/>
              <a:rect r="r" b="b" t="t" l="l"/>
              <a:pathLst>
                <a:path h="121920" w="121920">
                  <a:moveTo>
                    <a:pt x="0" y="121920"/>
                  </a:moveTo>
                  <a:lnTo>
                    <a:pt x="121920" y="60960"/>
                  </a:lnTo>
                  <a:lnTo>
                    <a:pt x="0" y="0"/>
                  </a:lnTo>
                  <a:close/>
                </a:path>
              </a:pathLst>
            </a:custGeom>
            <a:solidFill>
              <a:srgbClr val="FFFFFF"/>
            </a:solidFill>
          </p:spPr>
        </p:sp>
      </p:grpSp>
      <p:grpSp>
        <p:nvGrpSpPr>
          <p:cNvPr name="Group 13" id="13"/>
          <p:cNvGrpSpPr>
            <a:grpSpLocks noChangeAspect="true"/>
          </p:cNvGrpSpPr>
          <p:nvPr/>
        </p:nvGrpSpPr>
        <p:grpSpPr>
          <a:xfrm rot="0">
            <a:off x="3489465" y="6874888"/>
            <a:ext cx="2485387" cy="248917"/>
            <a:chOff x="0" y="0"/>
            <a:chExt cx="2485390" cy="248920"/>
          </a:xfrm>
        </p:grpSpPr>
        <p:sp>
          <p:nvSpPr>
            <p:cNvPr name="Freeform 14" id="14"/>
            <p:cNvSpPr/>
            <p:nvPr/>
          </p:nvSpPr>
          <p:spPr>
            <a:xfrm flipH="false" flipV="false" rot="0">
              <a:off x="63500" y="111760"/>
              <a:ext cx="2249170" cy="25400"/>
            </a:xfrm>
            <a:custGeom>
              <a:avLst/>
              <a:gdLst/>
              <a:ahLst/>
              <a:cxnLst/>
              <a:rect r="r" b="b" t="t" l="l"/>
              <a:pathLst>
                <a:path h="25400" w="2249170">
                  <a:moveTo>
                    <a:pt x="0" y="0"/>
                  </a:moveTo>
                  <a:lnTo>
                    <a:pt x="2236470" y="0"/>
                  </a:lnTo>
                  <a:lnTo>
                    <a:pt x="2236470" y="12700"/>
                  </a:lnTo>
                  <a:lnTo>
                    <a:pt x="2236470" y="0"/>
                  </a:lnTo>
                  <a:lnTo>
                    <a:pt x="2249170" y="0"/>
                  </a:lnTo>
                  <a:lnTo>
                    <a:pt x="2249170" y="25400"/>
                  </a:lnTo>
                  <a:lnTo>
                    <a:pt x="2236470" y="25400"/>
                  </a:lnTo>
                  <a:lnTo>
                    <a:pt x="0" y="25400"/>
                  </a:lnTo>
                  <a:close/>
                </a:path>
              </a:pathLst>
            </a:custGeom>
            <a:solidFill>
              <a:srgbClr val="FFFFFF"/>
            </a:solidFill>
          </p:spPr>
        </p:sp>
        <p:sp>
          <p:nvSpPr>
            <p:cNvPr name="Freeform 15" id="15"/>
            <p:cNvSpPr/>
            <p:nvPr/>
          </p:nvSpPr>
          <p:spPr>
            <a:xfrm flipH="false" flipV="false" rot="0">
              <a:off x="2299970" y="63500"/>
              <a:ext cx="121920" cy="121920"/>
            </a:xfrm>
            <a:custGeom>
              <a:avLst/>
              <a:gdLst/>
              <a:ahLst/>
              <a:cxnLst/>
              <a:rect r="r" b="b" t="t" l="l"/>
              <a:pathLst>
                <a:path h="121920" w="121920">
                  <a:moveTo>
                    <a:pt x="0" y="121920"/>
                  </a:moveTo>
                  <a:lnTo>
                    <a:pt x="121920" y="60960"/>
                  </a:lnTo>
                  <a:lnTo>
                    <a:pt x="0" y="0"/>
                  </a:lnTo>
                  <a:close/>
                </a:path>
              </a:pathLst>
            </a:custGeom>
            <a:solidFill>
              <a:srgbClr val="FFFFFF"/>
            </a:solidFill>
          </p:spPr>
        </p:sp>
      </p:grpSp>
      <p:grpSp>
        <p:nvGrpSpPr>
          <p:cNvPr name="Group 16" id="16"/>
          <p:cNvGrpSpPr>
            <a:grpSpLocks noChangeAspect="true"/>
          </p:cNvGrpSpPr>
          <p:nvPr/>
        </p:nvGrpSpPr>
        <p:grpSpPr>
          <a:xfrm rot="0">
            <a:off x="2856214" y="6340669"/>
            <a:ext cx="3131344" cy="248917"/>
            <a:chOff x="0" y="0"/>
            <a:chExt cx="3131350" cy="248920"/>
          </a:xfrm>
        </p:grpSpPr>
        <p:sp>
          <p:nvSpPr>
            <p:cNvPr name="Freeform 17" id="17"/>
            <p:cNvSpPr/>
            <p:nvPr/>
          </p:nvSpPr>
          <p:spPr>
            <a:xfrm flipH="false" flipV="false" rot="0">
              <a:off x="63500" y="111760"/>
              <a:ext cx="2895092" cy="25400"/>
            </a:xfrm>
            <a:custGeom>
              <a:avLst/>
              <a:gdLst/>
              <a:ahLst/>
              <a:cxnLst/>
              <a:rect r="r" b="b" t="t" l="l"/>
              <a:pathLst>
                <a:path h="25400" w="2895092">
                  <a:moveTo>
                    <a:pt x="0" y="0"/>
                  </a:moveTo>
                  <a:lnTo>
                    <a:pt x="2882392" y="0"/>
                  </a:lnTo>
                  <a:lnTo>
                    <a:pt x="2882392" y="12700"/>
                  </a:lnTo>
                  <a:lnTo>
                    <a:pt x="2882392" y="0"/>
                  </a:lnTo>
                  <a:lnTo>
                    <a:pt x="2895092" y="0"/>
                  </a:lnTo>
                  <a:lnTo>
                    <a:pt x="2895092" y="25400"/>
                  </a:lnTo>
                  <a:lnTo>
                    <a:pt x="2882392" y="25400"/>
                  </a:lnTo>
                  <a:lnTo>
                    <a:pt x="0" y="25400"/>
                  </a:lnTo>
                  <a:close/>
                </a:path>
              </a:pathLst>
            </a:custGeom>
            <a:solidFill>
              <a:srgbClr val="FFFFFF"/>
            </a:solidFill>
          </p:spPr>
        </p:sp>
        <p:sp>
          <p:nvSpPr>
            <p:cNvPr name="Freeform 18" id="18"/>
            <p:cNvSpPr/>
            <p:nvPr/>
          </p:nvSpPr>
          <p:spPr>
            <a:xfrm flipH="false" flipV="false" rot="0">
              <a:off x="2945892" y="63500"/>
              <a:ext cx="121920" cy="121920"/>
            </a:xfrm>
            <a:custGeom>
              <a:avLst/>
              <a:gdLst/>
              <a:ahLst/>
              <a:cxnLst/>
              <a:rect r="r" b="b" t="t" l="l"/>
              <a:pathLst>
                <a:path h="121920" w="121920">
                  <a:moveTo>
                    <a:pt x="0" y="121920"/>
                  </a:moveTo>
                  <a:lnTo>
                    <a:pt x="121920" y="60960"/>
                  </a:lnTo>
                  <a:lnTo>
                    <a:pt x="0" y="0"/>
                  </a:lnTo>
                  <a:close/>
                </a:path>
              </a:pathLst>
            </a:custGeom>
            <a:solidFill>
              <a:srgbClr val="FFFFFF"/>
            </a:solidFill>
          </p:spPr>
        </p:sp>
      </p:grpSp>
      <p:grpSp>
        <p:nvGrpSpPr>
          <p:cNvPr name="Group 19" id="19"/>
          <p:cNvGrpSpPr>
            <a:grpSpLocks noChangeAspect="true"/>
          </p:cNvGrpSpPr>
          <p:nvPr/>
        </p:nvGrpSpPr>
        <p:grpSpPr>
          <a:xfrm rot="0">
            <a:off x="5082188" y="3263608"/>
            <a:ext cx="1180729" cy="687343"/>
            <a:chOff x="0" y="0"/>
            <a:chExt cx="1180732" cy="687337"/>
          </a:xfrm>
        </p:grpSpPr>
        <p:sp>
          <p:nvSpPr>
            <p:cNvPr name="Freeform 20" id="20"/>
            <p:cNvSpPr/>
            <p:nvPr/>
          </p:nvSpPr>
          <p:spPr>
            <a:xfrm flipH="false" flipV="false" rot="0">
              <a:off x="147955" y="112395"/>
              <a:ext cx="765302" cy="511429"/>
            </a:xfrm>
            <a:custGeom>
              <a:avLst/>
              <a:gdLst/>
              <a:ahLst/>
              <a:cxnLst/>
              <a:rect r="r" b="b" t="t" l="l"/>
              <a:pathLst>
                <a:path h="511429" w="765302">
                  <a:moveTo>
                    <a:pt x="751459" y="511429"/>
                  </a:moveTo>
                  <a:lnTo>
                    <a:pt x="10668" y="28321"/>
                  </a:lnTo>
                  <a:lnTo>
                    <a:pt x="10668" y="28321"/>
                  </a:lnTo>
                  <a:lnTo>
                    <a:pt x="10668" y="28321"/>
                  </a:lnTo>
                  <a:lnTo>
                    <a:pt x="0" y="21336"/>
                  </a:lnTo>
                  <a:lnTo>
                    <a:pt x="13843" y="0"/>
                  </a:lnTo>
                  <a:lnTo>
                    <a:pt x="24511" y="6985"/>
                  </a:lnTo>
                  <a:lnTo>
                    <a:pt x="17526" y="17653"/>
                  </a:lnTo>
                  <a:lnTo>
                    <a:pt x="24511" y="6985"/>
                  </a:lnTo>
                  <a:lnTo>
                    <a:pt x="765302" y="490220"/>
                  </a:lnTo>
                  <a:close/>
                </a:path>
              </a:pathLst>
            </a:custGeom>
            <a:solidFill>
              <a:srgbClr val="FFFFFF"/>
            </a:solidFill>
          </p:spPr>
        </p:sp>
        <p:sp>
          <p:nvSpPr>
            <p:cNvPr name="Freeform 21" id="21"/>
            <p:cNvSpPr/>
            <p:nvPr/>
          </p:nvSpPr>
          <p:spPr>
            <a:xfrm flipH="false" flipV="false" rot="0">
              <a:off x="63500" y="63500"/>
              <a:ext cx="135382" cy="117602"/>
            </a:xfrm>
            <a:custGeom>
              <a:avLst/>
              <a:gdLst/>
              <a:ahLst/>
              <a:cxnLst/>
              <a:rect r="r" b="b" t="t" l="l"/>
              <a:pathLst>
                <a:path h="117602" w="135382">
                  <a:moveTo>
                    <a:pt x="135382" y="15494"/>
                  </a:moveTo>
                  <a:lnTo>
                    <a:pt x="0" y="0"/>
                  </a:lnTo>
                  <a:lnTo>
                    <a:pt x="68834" y="117602"/>
                  </a:lnTo>
                  <a:close/>
                </a:path>
              </a:pathLst>
            </a:custGeom>
            <a:solidFill>
              <a:srgbClr val="FFFFFF"/>
            </a:solidFill>
          </p:spPr>
        </p:sp>
        <p:sp>
          <p:nvSpPr>
            <p:cNvPr name="Freeform 22" id="22"/>
            <p:cNvSpPr/>
            <p:nvPr/>
          </p:nvSpPr>
          <p:spPr>
            <a:xfrm flipH="false" flipV="false" rot="0">
              <a:off x="923798" y="167132"/>
              <a:ext cx="151511" cy="400304"/>
            </a:xfrm>
            <a:custGeom>
              <a:avLst/>
              <a:gdLst/>
              <a:ahLst/>
              <a:cxnLst/>
              <a:rect r="r" b="b" t="t" l="l"/>
              <a:pathLst>
                <a:path h="400304" w="151511">
                  <a:moveTo>
                    <a:pt x="0" y="392430"/>
                  </a:moveTo>
                  <a:lnTo>
                    <a:pt x="123444" y="12065"/>
                  </a:lnTo>
                  <a:lnTo>
                    <a:pt x="123444" y="12065"/>
                  </a:lnTo>
                  <a:lnTo>
                    <a:pt x="123444" y="12065"/>
                  </a:lnTo>
                  <a:lnTo>
                    <a:pt x="127381" y="0"/>
                  </a:lnTo>
                  <a:lnTo>
                    <a:pt x="151511" y="7874"/>
                  </a:lnTo>
                  <a:lnTo>
                    <a:pt x="147574" y="19939"/>
                  </a:lnTo>
                  <a:lnTo>
                    <a:pt x="135509" y="16002"/>
                  </a:lnTo>
                  <a:lnTo>
                    <a:pt x="147574" y="19939"/>
                  </a:lnTo>
                  <a:lnTo>
                    <a:pt x="24130" y="400304"/>
                  </a:lnTo>
                  <a:close/>
                </a:path>
              </a:pathLst>
            </a:custGeom>
            <a:solidFill>
              <a:srgbClr val="FFFFFF"/>
            </a:solidFill>
          </p:spPr>
        </p:sp>
        <p:sp>
          <p:nvSpPr>
            <p:cNvPr name="Freeform 23" id="23"/>
            <p:cNvSpPr/>
            <p:nvPr/>
          </p:nvSpPr>
          <p:spPr>
            <a:xfrm flipH="false" flipV="false" rot="0">
              <a:off x="1001268" y="67056"/>
              <a:ext cx="115951" cy="134874"/>
            </a:xfrm>
            <a:custGeom>
              <a:avLst/>
              <a:gdLst/>
              <a:ahLst/>
              <a:cxnLst/>
              <a:rect r="r" b="b" t="t" l="l"/>
              <a:pathLst>
                <a:path h="134874" w="115951">
                  <a:moveTo>
                    <a:pt x="115951" y="134874"/>
                  </a:moveTo>
                  <a:lnTo>
                    <a:pt x="95631" y="0"/>
                  </a:lnTo>
                  <a:lnTo>
                    <a:pt x="0" y="97155"/>
                  </a:lnTo>
                  <a:close/>
                </a:path>
              </a:pathLst>
            </a:custGeom>
            <a:solidFill>
              <a:srgbClr val="FFFFFF"/>
            </a:solidFill>
          </p:spPr>
        </p:sp>
      </p:grpSp>
      <p:sp>
        <p:nvSpPr>
          <p:cNvPr name="TextBox 24" id="2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5" id="25"/>
          <p:cNvSpPr txBox="true"/>
          <p:nvPr/>
        </p:nvSpPr>
        <p:spPr>
          <a:xfrm rot="0">
            <a:off x="800510" y="884368"/>
            <a:ext cx="228897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Python Lists</a:t>
            </a:r>
          </a:p>
        </p:txBody>
      </p:sp>
      <p:sp>
        <p:nvSpPr>
          <p:cNvPr name="TextBox 26" id="26"/>
          <p:cNvSpPr txBox="true"/>
          <p:nvPr/>
        </p:nvSpPr>
        <p:spPr>
          <a:xfrm rot="0">
            <a:off x="881072" y="1724873"/>
            <a:ext cx="8381914"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A list is a data structure that holds an ordered collection of items.</a:t>
            </a:r>
          </a:p>
        </p:txBody>
      </p:sp>
      <p:sp>
        <p:nvSpPr>
          <p:cNvPr name="TextBox 27" id="27"/>
          <p:cNvSpPr txBox="true"/>
          <p:nvPr/>
        </p:nvSpPr>
        <p:spPr>
          <a:xfrm rot="0">
            <a:off x="1000554" y="5176837"/>
            <a:ext cx="1576245"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[10, 20, 30, 40]</a:t>
            </a:r>
          </a:p>
        </p:txBody>
      </p:sp>
      <p:sp>
        <p:nvSpPr>
          <p:cNvPr name="TextBox 28" id="28"/>
          <p:cNvSpPr txBox="true"/>
          <p:nvPr/>
        </p:nvSpPr>
        <p:spPr>
          <a:xfrm rot="0">
            <a:off x="994210" y="5711057"/>
            <a:ext cx="1893751"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['Edy, 'John’, 'Jane’]</a:t>
            </a:r>
          </a:p>
        </p:txBody>
      </p:sp>
      <p:sp>
        <p:nvSpPr>
          <p:cNvPr name="TextBox 29" id="29"/>
          <p:cNvSpPr txBox="true"/>
          <p:nvPr/>
        </p:nvSpPr>
        <p:spPr>
          <a:xfrm rot="0">
            <a:off x="1018070" y="6245285"/>
            <a:ext cx="1792748"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[‘spam’, 1, 2.0, 5]</a:t>
            </a:r>
          </a:p>
        </p:txBody>
      </p:sp>
      <p:sp>
        <p:nvSpPr>
          <p:cNvPr name="TextBox 30" id="30"/>
          <p:cNvSpPr txBox="true"/>
          <p:nvPr/>
        </p:nvSpPr>
        <p:spPr>
          <a:xfrm rot="0">
            <a:off x="1003640" y="6779504"/>
            <a:ext cx="2416140"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['spam', 2.0, 5, [10, 20]]</a:t>
            </a:r>
          </a:p>
        </p:txBody>
      </p:sp>
      <p:sp>
        <p:nvSpPr>
          <p:cNvPr name="TextBox 31" id="31"/>
          <p:cNvSpPr txBox="true"/>
          <p:nvPr/>
        </p:nvSpPr>
        <p:spPr>
          <a:xfrm rot="0">
            <a:off x="4576772" y="3025254"/>
            <a:ext cx="3001156" cy="311144"/>
          </a:xfrm>
          <a:prstGeom prst="rect">
            <a:avLst/>
          </a:prstGeom>
        </p:spPr>
        <p:txBody>
          <a:bodyPr anchor="t" rtlCol="false" tIns="0" lIns="0" bIns="0" rIns="0">
            <a:spAutoFit/>
          </a:bodyPr>
          <a:lstStyle/>
          <a:p>
            <a:pPr algn="l">
              <a:lnSpc>
                <a:spcPts val="2520"/>
              </a:lnSpc>
            </a:pPr>
            <a:r>
              <a:rPr lang="en-US" b="true" sz="1800" spc="-3">
                <a:solidFill>
                  <a:srgbClr val="B51700"/>
                </a:solidFill>
                <a:latin typeface="Montserrat 2 Bold"/>
                <a:ea typeface="Montserrat 2 Bold"/>
                <a:cs typeface="Montserrat 2 Bold"/>
                <a:sym typeface="Montserrat 2 Bold"/>
              </a:rPr>
              <a:t>[</a:t>
            </a:r>
            <a:r>
              <a:rPr lang="en-US" b="true" sz="1800" spc="-3">
                <a:solidFill>
                  <a:srgbClr val="000000"/>
                </a:solidFill>
                <a:latin typeface="Montserrat 2 Bold"/>
                <a:ea typeface="Montserrat 2 Bold"/>
                <a:cs typeface="Montserrat 2 Bold"/>
                <a:sym typeface="Montserrat 2 Bold"/>
              </a:rPr>
              <a:t>Milk, Eggs, Cheese, Butter</a:t>
            </a:r>
            <a:r>
              <a:rPr lang="en-US" b="true" sz="1800" spc="-3">
                <a:solidFill>
                  <a:srgbClr val="B51700"/>
                </a:solidFill>
                <a:latin typeface="Montserrat 2 Bold"/>
                <a:ea typeface="Montserrat 2 Bold"/>
                <a:cs typeface="Montserrat 2 Bold"/>
                <a:sym typeface="Montserrat 2 Bold"/>
              </a:rPr>
              <a:t>]</a:t>
            </a:r>
          </a:p>
        </p:txBody>
      </p:sp>
      <p:sp>
        <p:nvSpPr>
          <p:cNvPr name="TextBox 32" id="32"/>
          <p:cNvSpPr txBox="true"/>
          <p:nvPr/>
        </p:nvSpPr>
        <p:spPr>
          <a:xfrm rot="0">
            <a:off x="5551294" y="3903631"/>
            <a:ext cx="1927269" cy="271282"/>
          </a:xfrm>
          <a:prstGeom prst="rect">
            <a:avLst/>
          </a:prstGeom>
        </p:spPr>
        <p:txBody>
          <a:bodyPr anchor="t" rtlCol="false" tIns="0" lIns="0" bIns="0" rIns="0">
            <a:spAutoFit/>
          </a:bodyPr>
          <a:lstStyle/>
          <a:p>
            <a:pPr algn="l">
              <a:lnSpc>
                <a:spcPts val="2240"/>
              </a:lnSpc>
            </a:pPr>
            <a:r>
              <a:rPr lang="en-US" b="true" sz="1600" spc="-11">
                <a:solidFill>
                  <a:srgbClr val="FFFFFF"/>
                </a:solidFill>
                <a:latin typeface="Montserrat 2 Bold"/>
                <a:ea typeface="Montserrat 2 Bold"/>
                <a:cs typeface="Montserrat 2 Bold"/>
                <a:sym typeface="Montserrat 2 Bold"/>
              </a:rPr>
              <a:t>Elements or items</a:t>
            </a:r>
          </a:p>
        </p:txBody>
      </p:sp>
      <p:sp>
        <p:nvSpPr>
          <p:cNvPr name="TextBox 33" id="33"/>
          <p:cNvSpPr txBox="true"/>
          <p:nvPr/>
        </p:nvSpPr>
        <p:spPr>
          <a:xfrm rot="0">
            <a:off x="6054233" y="5176837"/>
            <a:ext cx="816540"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Integers</a:t>
            </a:r>
          </a:p>
        </p:txBody>
      </p:sp>
      <p:sp>
        <p:nvSpPr>
          <p:cNvPr name="TextBox 34" id="34"/>
          <p:cNvSpPr txBox="true"/>
          <p:nvPr/>
        </p:nvSpPr>
        <p:spPr>
          <a:xfrm rot="0">
            <a:off x="6041527" y="5711057"/>
            <a:ext cx="697440"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Strings</a:t>
            </a:r>
          </a:p>
        </p:txBody>
      </p:sp>
      <p:sp>
        <p:nvSpPr>
          <p:cNvPr name="TextBox 35" id="35"/>
          <p:cNvSpPr txBox="true"/>
          <p:nvPr/>
        </p:nvSpPr>
        <p:spPr>
          <a:xfrm rot="0">
            <a:off x="6066930" y="6245285"/>
            <a:ext cx="2018614"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String, integer, ﬂoat</a:t>
            </a:r>
          </a:p>
        </p:txBody>
      </p:sp>
      <p:sp>
        <p:nvSpPr>
          <p:cNvPr name="TextBox 36" id="36"/>
          <p:cNvSpPr txBox="true"/>
          <p:nvPr/>
        </p:nvSpPr>
        <p:spPr>
          <a:xfrm rot="0">
            <a:off x="6054233" y="6779504"/>
            <a:ext cx="3191542"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String, integer, ﬂoat, nested list</a:t>
            </a:r>
          </a:p>
        </p:txBody>
      </p:sp>
    </p:spTree>
  </p:cSld>
  <p:clrMapOvr>
    <a:masterClrMapping/>
  </p:clrMapOvr>
</p:sld>
</file>

<file path=ppt/slides/slide1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271373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Arrays vs Lists</a:t>
            </a:r>
          </a:p>
        </p:txBody>
      </p:sp>
      <p:sp>
        <p:nvSpPr>
          <p:cNvPr name="TextBox 8" id="8"/>
          <p:cNvSpPr txBox="true"/>
          <p:nvPr/>
        </p:nvSpPr>
        <p:spPr>
          <a:xfrm rot="0">
            <a:off x="881072" y="1724873"/>
            <a:ext cx="1419235"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Similarities</a:t>
            </a:r>
          </a:p>
        </p:txBody>
      </p:sp>
      <p:sp>
        <p:nvSpPr>
          <p:cNvPr name="TextBox 9" id="9"/>
          <p:cNvSpPr txBox="true"/>
          <p:nvPr/>
        </p:nvSpPr>
        <p:spPr>
          <a:xfrm rot="0">
            <a:off x="883663" y="3756870"/>
            <a:ext cx="1436399"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Differences</a:t>
            </a:r>
          </a:p>
        </p:txBody>
      </p:sp>
      <p:sp>
        <p:nvSpPr>
          <p:cNvPr name="TextBox 10" id="10"/>
          <p:cNvSpPr txBox="true"/>
          <p:nvPr/>
        </p:nvSpPr>
        <p:spPr>
          <a:xfrm rot="0">
            <a:off x="987857" y="2249481"/>
            <a:ext cx="1576245" cy="271282"/>
          </a:xfrm>
          <a:prstGeom prst="rect">
            <a:avLst/>
          </a:prstGeom>
        </p:spPr>
        <p:txBody>
          <a:bodyPr anchor="t" rtlCol="false" tIns="0" lIns="0" bIns="0" rIns="0">
            <a:spAutoFit/>
          </a:bodyPr>
          <a:lstStyle/>
          <a:p>
            <a:pPr algn="l">
              <a:lnSpc>
                <a:spcPts val="2240"/>
              </a:lnSpc>
            </a:pPr>
            <a:r>
              <a:rPr lang="en-US" sz="1600" spc="-11">
                <a:solidFill>
                  <a:srgbClr val="000000"/>
                </a:solidFill>
                <a:latin typeface="Montserrat 2"/>
                <a:ea typeface="Montserrat 2"/>
                <a:cs typeface="Montserrat 2"/>
                <a:sym typeface="Montserrat 2"/>
              </a:rPr>
              <a:t>[10, 20, 30, 40]</a:t>
            </a:r>
          </a:p>
        </p:txBody>
      </p:sp>
      <p:sp>
        <p:nvSpPr>
          <p:cNvPr name="TextBox 11" id="11"/>
          <p:cNvSpPr txBox="true"/>
          <p:nvPr/>
        </p:nvSpPr>
        <p:spPr>
          <a:xfrm rot="0">
            <a:off x="990448" y="4281487"/>
            <a:ext cx="1576245" cy="271282"/>
          </a:xfrm>
          <a:prstGeom prst="rect">
            <a:avLst/>
          </a:prstGeom>
        </p:spPr>
        <p:txBody>
          <a:bodyPr anchor="t" rtlCol="false" tIns="0" lIns="0" bIns="0" rIns="0">
            <a:spAutoFit/>
          </a:bodyPr>
          <a:lstStyle/>
          <a:p>
            <a:pPr algn="l">
              <a:lnSpc>
                <a:spcPts val="2240"/>
              </a:lnSpc>
            </a:pPr>
            <a:r>
              <a:rPr lang="en-US" sz="1600" spc="-11">
                <a:solidFill>
                  <a:srgbClr val="000000"/>
                </a:solidFill>
                <a:latin typeface="Montserrat 2"/>
                <a:ea typeface="Montserrat 2"/>
                <a:cs typeface="Montserrat 2"/>
                <a:sym typeface="Montserrat 2"/>
              </a:rPr>
              <a:t>[10, 20, 30, 40]</a:t>
            </a:r>
          </a:p>
        </p:txBody>
      </p:sp>
    </p:spTree>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63553" y="2724150"/>
            <a:ext cx="12069966" cy="3191075"/>
          </a:xfrm>
          <a:custGeom>
            <a:avLst/>
            <a:gdLst/>
            <a:ahLst/>
            <a:cxnLst/>
            <a:rect r="r" b="b" t="t" l="l"/>
            <a:pathLst>
              <a:path h="3191075" w="12069966">
                <a:moveTo>
                  <a:pt x="0" y="0"/>
                </a:moveTo>
                <a:lnTo>
                  <a:pt x="12069966" y="0"/>
                </a:lnTo>
                <a:lnTo>
                  <a:pt x="12069966" y="3191075"/>
                </a:lnTo>
                <a:lnTo>
                  <a:pt x="0" y="3191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800828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in Python Lists</a:t>
            </a:r>
          </a:p>
        </p:txBody>
      </p:sp>
      <p:sp>
        <p:nvSpPr>
          <p:cNvPr name="TextBox 9" id="9"/>
          <p:cNvSpPr txBox="true"/>
          <p:nvPr/>
        </p:nvSpPr>
        <p:spPr>
          <a:xfrm rot="0">
            <a:off x="2517448" y="2837755"/>
            <a:ext cx="1464726" cy="409927"/>
          </a:xfrm>
          <a:prstGeom prst="rect">
            <a:avLst/>
          </a:prstGeom>
        </p:spPr>
        <p:txBody>
          <a:bodyPr anchor="t" rtlCol="false" tIns="0" lIns="0" bIns="0" rIns="0">
            <a:spAutoFit/>
          </a:bodyPr>
          <a:lstStyle/>
          <a:p>
            <a:pPr algn="l">
              <a:lnSpc>
                <a:spcPts val="3432"/>
              </a:lnSpc>
            </a:pPr>
            <a:r>
              <a:rPr lang="en-US" b="true" sz="2200" spc="-15">
                <a:solidFill>
                  <a:srgbClr val="000000"/>
                </a:solidFill>
                <a:latin typeface="Montserrat 2 Bold"/>
                <a:ea typeface="Montserrat 2 Bold"/>
                <a:cs typeface="Montserrat 2 Bold"/>
                <a:sym typeface="Montserrat 2 Bold"/>
              </a:rPr>
              <a:t>Operation</a:t>
            </a:r>
          </a:p>
        </p:txBody>
      </p:sp>
      <p:sp>
        <p:nvSpPr>
          <p:cNvPr name="TextBox 10" id="10"/>
          <p:cNvSpPr txBox="true"/>
          <p:nvPr/>
        </p:nvSpPr>
        <p:spPr>
          <a:xfrm rot="0">
            <a:off x="590550" y="3356648"/>
            <a:ext cx="3457127" cy="2589476"/>
          </a:xfrm>
          <a:prstGeom prst="rect">
            <a:avLst/>
          </a:prstGeom>
        </p:spPr>
        <p:txBody>
          <a:bodyPr anchor="t" rtlCol="false" tIns="0" lIns="0" bIns="0" rIns="0">
            <a:spAutoFit/>
          </a:bodyPr>
          <a:lstStyle/>
          <a:p>
            <a:pPr algn="l">
              <a:lnSpc>
                <a:spcPts val="3432"/>
              </a:lnSpc>
            </a:pPr>
            <a:r>
              <a:rPr lang="en-US" sz="2200" spc="-15">
                <a:solidFill>
                  <a:srgbClr val="000000"/>
                </a:solidFill>
                <a:latin typeface="Montserrat 2"/>
                <a:ea typeface="Montserrat 2"/>
                <a:cs typeface="Montserrat 2"/>
                <a:sym typeface="Montserrat 2"/>
              </a:rPr>
              <a:t>Creating a List Inserting a value in a List Traversing a given List Accessing a given cell Searching a given value Deleting a given value</a:t>
            </a:r>
          </a:p>
        </p:txBody>
      </p:sp>
      <p:sp>
        <p:nvSpPr>
          <p:cNvPr name="TextBox 11" id="11"/>
          <p:cNvSpPr txBox="true"/>
          <p:nvPr/>
        </p:nvSpPr>
        <p:spPr>
          <a:xfrm rot="0">
            <a:off x="6399619" y="2837755"/>
            <a:ext cx="2427703" cy="3108369"/>
          </a:xfrm>
          <a:prstGeom prst="rect">
            <a:avLst/>
          </a:prstGeom>
        </p:spPr>
        <p:txBody>
          <a:bodyPr anchor="t" rtlCol="false" tIns="0" lIns="0" bIns="0" rIns="0">
            <a:spAutoFit/>
          </a:bodyPr>
          <a:lstStyle/>
          <a:p>
            <a:pPr algn="ctr">
              <a:lnSpc>
                <a:spcPts val="3432"/>
              </a:lnSpc>
            </a:pPr>
            <a:r>
              <a:rPr lang="en-US" b="true" sz="2200" spc="-15">
                <a:solidFill>
                  <a:srgbClr val="000000"/>
                </a:solidFill>
                <a:latin typeface="Montserrat 2 Bold"/>
                <a:ea typeface="Montserrat 2 Bold"/>
                <a:cs typeface="Montserrat 2 Bold"/>
                <a:sym typeface="Montserrat 2 Bold"/>
              </a:rPr>
              <a:t>Time complexity </a:t>
            </a:r>
            <a:r>
              <a:rPr lang="en-US" sz="2200" spc="-15">
                <a:solidFill>
                  <a:srgbClr val="000000"/>
                </a:solidFill>
                <a:latin typeface="Montserrat 2"/>
                <a:ea typeface="Montserrat 2"/>
                <a:cs typeface="Montserrat 2"/>
                <a:sym typeface="Montserrat 2"/>
              </a:rPr>
              <a:t>O(1) O(1)/O(n) O(n) O(1) O(n) O(1)/O(n)</a:t>
            </a:r>
          </a:p>
        </p:txBody>
      </p:sp>
      <p:sp>
        <p:nvSpPr>
          <p:cNvPr name="TextBox 12" id="12"/>
          <p:cNvSpPr txBox="true"/>
          <p:nvPr/>
        </p:nvSpPr>
        <p:spPr>
          <a:xfrm rot="0">
            <a:off x="9611068" y="2837755"/>
            <a:ext cx="2532831" cy="3108369"/>
          </a:xfrm>
          <a:prstGeom prst="rect">
            <a:avLst/>
          </a:prstGeom>
        </p:spPr>
        <p:txBody>
          <a:bodyPr anchor="t" rtlCol="false" tIns="0" lIns="0" bIns="0" rIns="0">
            <a:spAutoFit/>
          </a:bodyPr>
          <a:lstStyle/>
          <a:p>
            <a:pPr algn="ctr">
              <a:lnSpc>
                <a:spcPts val="3432"/>
              </a:lnSpc>
            </a:pPr>
            <a:r>
              <a:rPr lang="en-US" b="true" sz="2200" spc="-15">
                <a:solidFill>
                  <a:srgbClr val="000000"/>
                </a:solidFill>
                <a:latin typeface="Montserrat 2 Bold"/>
                <a:ea typeface="Montserrat 2 Bold"/>
                <a:cs typeface="Montserrat 2 Bold"/>
                <a:sym typeface="Montserrat 2 Bold"/>
              </a:rPr>
              <a:t>Space complexity </a:t>
            </a:r>
            <a:r>
              <a:rPr lang="en-US" sz="2200" spc="-15">
                <a:solidFill>
                  <a:srgbClr val="000000"/>
                </a:solidFill>
                <a:latin typeface="Montserrat 2"/>
                <a:ea typeface="Montserrat 2"/>
                <a:cs typeface="Montserrat 2"/>
                <a:sym typeface="Montserrat 2"/>
              </a:rPr>
              <a:t>O(n) O(1) O(1) O(1) O(1) O(1)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954091" y="2921146"/>
            <a:ext cx="8374561" cy="5572897"/>
          </a:xfrm>
          <a:custGeom>
            <a:avLst/>
            <a:gdLst/>
            <a:ahLst/>
            <a:cxnLst/>
            <a:rect r="r" b="b" t="t" l="l"/>
            <a:pathLst>
              <a:path h="5572897" w="8374561">
                <a:moveTo>
                  <a:pt x="0" y="0"/>
                </a:moveTo>
                <a:lnTo>
                  <a:pt x="8374561" y="0"/>
                </a:lnTo>
                <a:lnTo>
                  <a:pt x="8374561" y="5572897"/>
                </a:lnTo>
                <a:lnTo>
                  <a:pt x="0" y="5572897"/>
                </a:lnTo>
                <a:lnTo>
                  <a:pt x="0" y="0"/>
                </a:lnTo>
                <a:close/>
              </a:path>
            </a:pathLst>
          </a:custGeom>
          <a:blipFill>
            <a:blip r:embed="rId3"/>
            <a:stretch>
              <a:fillRect l="0" t="0" r="0" b="0"/>
            </a:stretch>
          </a:blipFill>
        </p:spPr>
      </p:sp>
      <p:sp>
        <p:nvSpPr>
          <p:cNvPr name="Freeform 6" id="6"/>
          <p:cNvSpPr/>
          <p:nvPr/>
        </p:nvSpPr>
        <p:spPr>
          <a:xfrm flipH="false" flipV="false" rot="0">
            <a:off x="247183" y="3395920"/>
            <a:ext cx="10503827" cy="5085902"/>
          </a:xfrm>
          <a:custGeom>
            <a:avLst/>
            <a:gdLst/>
            <a:ahLst/>
            <a:cxnLst/>
            <a:rect r="r" b="b" t="t" l="l"/>
            <a:pathLst>
              <a:path h="5085902" w="10503827">
                <a:moveTo>
                  <a:pt x="0" y="0"/>
                </a:moveTo>
                <a:lnTo>
                  <a:pt x="10503827" y="0"/>
                </a:lnTo>
                <a:lnTo>
                  <a:pt x="10503827" y="5085902"/>
                </a:lnTo>
                <a:lnTo>
                  <a:pt x="0" y="5085902"/>
                </a:lnTo>
                <a:lnTo>
                  <a:pt x="0" y="0"/>
                </a:lnTo>
                <a:close/>
              </a:path>
            </a:pathLst>
          </a:custGeom>
          <a:blipFill>
            <a:blip r:embed="rId4"/>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798166" y="652872"/>
            <a:ext cx="10953902"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Sample algorithms that are used by big companies</a:t>
            </a:r>
          </a:p>
        </p:txBody>
      </p:sp>
      <p:sp>
        <p:nvSpPr>
          <p:cNvPr name="TextBox 9" id="9"/>
          <p:cNvSpPr txBox="true"/>
          <p:nvPr/>
        </p:nvSpPr>
        <p:spPr>
          <a:xfrm rot="0">
            <a:off x="1016003" y="1946577"/>
            <a:ext cx="157782" cy="596141"/>
          </a:xfrm>
          <a:prstGeom prst="rect">
            <a:avLst/>
          </a:prstGeom>
        </p:spPr>
        <p:txBody>
          <a:bodyPr anchor="t" rtlCol="false" tIns="0" lIns="0" bIns="0" rIns="0">
            <a:spAutoFit/>
          </a:bodyPr>
          <a:lstStyle/>
          <a:p>
            <a:pPr algn="l">
              <a:lnSpc>
                <a:spcPts val="4871"/>
              </a:lnSpc>
            </a:pPr>
            <a:r>
              <a:rPr lang="en-US" b="true" sz="3479" spc="-10">
                <a:solidFill>
                  <a:srgbClr val="000000"/>
                </a:solidFill>
                <a:latin typeface="IBM Plex Sans Bold"/>
                <a:ea typeface="IBM Plex Sans Bold"/>
                <a:cs typeface="IBM Plex Sans Bold"/>
                <a:sym typeface="IBM Plex Sans Bold"/>
              </a:rPr>
              <a:t>•</a:t>
            </a:r>
          </a:p>
        </p:txBody>
      </p:sp>
      <p:sp>
        <p:nvSpPr>
          <p:cNvPr name="TextBox 10" id="10"/>
          <p:cNvSpPr txBox="true"/>
          <p:nvPr/>
        </p:nvSpPr>
        <p:spPr>
          <a:xfrm rot="0">
            <a:off x="1349378" y="2006403"/>
            <a:ext cx="9493206"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How to arrange solar panels on the International Space Station?</a:t>
            </a:r>
          </a:p>
        </p:txBody>
      </p:sp>
      <p:sp>
        <p:nvSpPr>
          <p:cNvPr name="TextBox 11" id="11"/>
          <p:cNvSpPr txBox="true"/>
          <p:nvPr/>
        </p:nvSpPr>
        <p:spPr>
          <a:xfrm rot="0">
            <a:off x="2543070" y="2770422"/>
            <a:ext cx="8063817" cy="622602"/>
          </a:xfrm>
          <a:prstGeom prst="rect">
            <a:avLst/>
          </a:prstGeom>
        </p:spPr>
        <p:txBody>
          <a:bodyPr anchor="t" rtlCol="false" tIns="0" lIns="0" bIns="0" rIns="0">
            <a:spAutoFit/>
          </a:bodyPr>
          <a:lstStyle/>
          <a:p>
            <a:pPr algn="l">
              <a:lnSpc>
                <a:spcPts val="4573"/>
              </a:lnSpc>
            </a:pPr>
            <a:r>
              <a:rPr lang="en-US" b="true" sz="3266">
                <a:solidFill>
                  <a:srgbClr val="FFFFFF"/>
                </a:solidFill>
                <a:latin typeface="Arial Bold"/>
                <a:ea typeface="Arial Bold"/>
                <a:cs typeface="Arial Bold"/>
                <a:sym typeface="Arial Bold"/>
              </a:rPr>
              <a:t>Optimization and scheduling algorithms</a:t>
            </a:r>
          </a:p>
        </p:txBody>
      </p:sp>
    </p:spTree>
  </p:cSld>
  <p:clrMapOvr>
    <a:masterClrMapping/>
  </p:clrMapOvr>
</p:sld>
</file>

<file path=ppt/slides/slide1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2822648" y="4008911"/>
            <a:ext cx="7247611" cy="1132913"/>
          </a:xfrm>
          <a:prstGeom prst="rect">
            <a:avLst/>
          </a:prstGeom>
        </p:spPr>
        <p:txBody>
          <a:bodyPr anchor="t" rtlCol="false" tIns="0" lIns="0" bIns="0" rIns="0">
            <a:spAutoFit/>
          </a:bodyPr>
          <a:lstStyle/>
          <a:p>
            <a:pPr algn="l">
              <a:lnSpc>
                <a:spcPts val="8960"/>
              </a:lnSpc>
            </a:pPr>
            <a:r>
              <a:rPr lang="en-US" b="true" sz="6400">
                <a:solidFill>
                  <a:srgbClr val="99195E"/>
                </a:solidFill>
                <a:latin typeface=" Avenir Next Arabic Heavy"/>
                <a:ea typeface=" Avenir Next Arabic Heavy"/>
                <a:cs typeface=" Avenir Next Arabic Heavy"/>
                <a:sym typeface=" Avenir Next Arabic Heavy"/>
              </a:rPr>
              <a:t>Array / List Project</a:t>
            </a:r>
          </a:p>
        </p:txBody>
      </p:sp>
    </p:spTree>
  </p:cSld>
  <p:clrMapOvr>
    <a:masterClrMapping/>
  </p:clrMapOvr>
</p:sld>
</file>

<file path=ppt/slides/slide1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36597" y="3187017"/>
            <a:ext cx="3160919" cy="505978"/>
            <a:chOff x="0" y="0"/>
            <a:chExt cx="3160916" cy="505981"/>
          </a:xfrm>
        </p:grpSpPr>
        <p:sp>
          <p:nvSpPr>
            <p:cNvPr name="Freeform 7" id="7"/>
            <p:cNvSpPr/>
            <p:nvPr/>
          </p:nvSpPr>
          <p:spPr>
            <a:xfrm flipH="false" flipV="false" rot="0">
              <a:off x="0" y="0"/>
              <a:ext cx="3160903" cy="505968"/>
            </a:xfrm>
            <a:custGeom>
              <a:avLst/>
              <a:gdLst/>
              <a:ahLst/>
              <a:cxnLst/>
              <a:rect r="r" b="b" t="t" l="l"/>
              <a:pathLst>
                <a:path h="505968" w="3160903">
                  <a:moveTo>
                    <a:pt x="0" y="505968"/>
                  </a:moveTo>
                  <a:lnTo>
                    <a:pt x="3160903" y="505968"/>
                  </a:lnTo>
                  <a:lnTo>
                    <a:pt x="3160903" y="0"/>
                  </a:lnTo>
                  <a:lnTo>
                    <a:pt x="0" y="0"/>
                  </a:lnTo>
                  <a:close/>
                </a:path>
              </a:pathLst>
            </a:custGeom>
            <a:solidFill>
              <a:srgbClr val="000000"/>
            </a:solidFill>
          </p:spPr>
        </p:sp>
      </p:grpSp>
      <p:grpSp>
        <p:nvGrpSpPr>
          <p:cNvPr name="Group 8" id="8"/>
          <p:cNvGrpSpPr>
            <a:grpSpLocks noChangeAspect="true"/>
          </p:cNvGrpSpPr>
          <p:nvPr/>
        </p:nvGrpSpPr>
        <p:grpSpPr>
          <a:xfrm rot="0">
            <a:off x="736597" y="4012521"/>
            <a:ext cx="3160919" cy="505978"/>
            <a:chOff x="0" y="0"/>
            <a:chExt cx="3160916" cy="505981"/>
          </a:xfrm>
        </p:grpSpPr>
        <p:sp>
          <p:nvSpPr>
            <p:cNvPr name="Freeform 9" id="9"/>
            <p:cNvSpPr/>
            <p:nvPr/>
          </p:nvSpPr>
          <p:spPr>
            <a:xfrm flipH="false" flipV="false" rot="0">
              <a:off x="0" y="0"/>
              <a:ext cx="3160903" cy="505968"/>
            </a:xfrm>
            <a:custGeom>
              <a:avLst/>
              <a:gdLst/>
              <a:ahLst/>
              <a:cxnLst/>
              <a:rect r="r" b="b" t="t" l="l"/>
              <a:pathLst>
                <a:path h="505968" w="3160903">
                  <a:moveTo>
                    <a:pt x="0" y="505968"/>
                  </a:moveTo>
                  <a:lnTo>
                    <a:pt x="3160903" y="505968"/>
                  </a:lnTo>
                  <a:lnTo>
                    <a:pt x="3160903" y="0"/>
                  </a:lnTo>
                  <a:lnTo>
                    <a:pt x="0" y="0"/>
                  </a:lnTo>
                  <a:close/>
                </a:path>
              </a:pathLst>
            </a:custGeom>
            <a:solidFill>
              <a:srgbClr val="000000"/>
            </a:solidFill>
          </p:spPr>
        </p:sp>
      </p:grpSp>
      <p:grpSp>
        <p:nvGrpSpPr>
          <p:cNvPr name="Group 10" id="10"/>
          <p:cNvGrpSpPr>
            <a:grpSpLocks noChangeAspect="true"/>
          </p:cNvGrpSpPr>
          <p:nvPr/>
        </p:nvGrpSpPr>
        <p:grpSpPr>
          <a:xfrm rot="0">
            <a:off x="698497" y="6031821"/>
            <a:ext cx="5786904" cy="1225363"/>
            <a:chOff x="0" y="0"/>
            <a:chExt cx="5786907" cy="1225360"/>
          </a:xfrm>
        </p:grpSpPr>
        <p:sp>
          <p:nvSpPr>
            <p:cNvPr name="Freeform 11" id="11"/>
            <p:cNvSpPr/>
            <p:nvPr/>
          </p:nvSpPr>
          <p:spPr>
            <a:xfrm flipH="false" flipV="false" rot="0">
              <a:off x="0" y="0"/>
              <a:ext cx="5786882" cy="1225423"/>
            </a:xfrm>
            <a:custGeom>
              <a:avLst/>
              <a:gdLst/>
              <a:ahLst/>
              <a:cxnLst/>
              <a:rect r="r" b="b" t="t" l="l"/>
              <a:pathLst>
                <a:path h="1225423" w="5786882">
                  <a:moveTo>
                    <a:pt x="0" y="1225423"/>
                  </a:moveTo>
                  <a:lnTo>
                    <a:pt x="5786882" y="1225423"/>
                  </a:lnTo>
                  <a:lnTo>
                    <a:pt x="5786882" y="0"/>
                  </a:lnTo>
                  <a:lnTo>
                    <a:pt x="0" y="0"/>
                  </a:lnTo>
                  <a:close/>
                </a:path>
              </a:pathLst>
            </a:custGeom>
            <a:solidFill>
              <a:srgbClr val="000000"/>
            </a:solidFill>
          </p:spPr>
        </p:sp>
      </p:grpSp>
      <p:grpSp>
        <p:nvGrpSpPr>
          <p:cNvPr name="Group 12" id="12"/>
          <p:cNvGrpSpPr>
            <a:grpSpLocks noChangeAspect="true"/>
          </p:cNvGrpSpPr>
          <p:nvPr/>
        </p:nvGrpSpPr>
        <p:grpSpPr>
          <a:xfrm rot="0">
            <a:off x="736597" y="2361514"/>
            <a:ext cx="6695599" cy="505978"/>
            <a:chOff x="0" y="0"/>
            <a:chExt cx="6695605" cy="505981"/>
          </a:xfrm>
        </p:grpSpPr>
        <p:sp>
          <p:nvSpPr>
            <p:cNvPr name="Freeform 13" id="13"/>
            <p:cNvSpPr/>
            <p:nvPr/>
          </p:nvSpPr>
          <p:spPr>
            <a:xfrm flipH="false" flipV="false" rot="0">
              <a:off x="0" y="0"/>
              <a:ext cx="6695567" cy="505968"/>
            </a:xfrm>
            <a:custGeom>
              <a:avLst/>
              <a:gdLst/>
              <a:ahLst/>
              <a:cxnLst/>
              <a:rect r="r" b="b" t="t" l="l"/>
              <a:pathLst>
                <a:path h="505968" w="6695567">
                  <a:moveTo>
                    <a:pt x="0" y="505968"/>
                  </a:moveTo>
                  <a:lnTo>
                    <a:pt x="6695567" y="505968"/>
                  </a:lnTo>
                  <a:lnTo>
                    <a:pt x="6695567" y="0"/>
                  </a:lnTo>
                  <a:lnTo>
                    <a:pt x="0" y="0"/>
                  </a:lnTo>
                  <a:close/>
                </a:path>
              </a:pathLst>
            </a:custGeom>
            <a:solidFill>
              <a:srgbClr val="000000"/>
            </a:solidFill>
          </p:spPr>
        </p:sp>
      </p:grpSp>
      <p:grpSp>
        <p:nvGrpSpPr>
          <p:cNvPr name="Group 14" id="14"/>
          <p:cNvGrpSpPr>
            <a:grpSpLocks noChangeAspect="true"/>
          </p:cNvGrpSpPr>
          <p:nvPr/>
        </p:nvGrpSpPr>
        <p:grpSpPr>
          <a:xfrm rot="0">
            <a:off x="4292603" y="3187017"/>
            <a:ext cx="351415" cy="505978"/>
            <a:chOff x="0" y="0"/>
            <a:chExt cx="351409" cy="505981"/>
          </a:xfrm>
        </p:grpSpPr>
        <p:sp>
          <p:nvSpPr>
            <p:cNvPr name="Freeform 15" id="15"/>
            <p:cNvSpPr/>
            <p:nvPr/>
          </p:nvSpPr>
          <p:spPr>
            <a:xfrm flipH="false" flipV="false" rot="0">
              <a:off x="0" y="0"/>
              <a:ext cx="351409" cy="505968"/>
            </a:xfrm>
            <a:custGeom>
              <a:avLst/>
              <a:gdLst/>
              <a:ahLst/>
              <a:cxnLst/>
              <a:rect r="r" b="b" t="t" l="l"/>
              <a:pathLst>
                <a:path h="505968" w="351409">
                  <a:moveTo>
                    <a:pt x="0" y="505968"/>
                  </a:moveTo>
                  <a:lnTo>
                    <a:pt x="351409" y="505968"/>
                  </a:lnTo>
                  <a:lnTo>
                    <a:pt x="351409" y="0"/>
                  </a:lnTo>
                  <a:lnTo>
                    <a:pt x="0" y="0"/>
                  </a:lnTo>
                  <a:close/>
                </a:path>
              </a:pathLst>
            </a:custGeom>
            <a:solidFill>
              <a:srgbClr val="000000"/>
            </a:solidFill>
          </p:spPr>
        </p:sp>
      </p:grpSp>
      <p:grpSp>
        <p:nvGrpSpPr>
          <p:cNvPr name="Group 16" id="16"/>
          <p:cNvGrpSpPr>
            <a:grpSpLocks noChangeAspect="true"/>
          </p:cNvGrpSpPr>
          <p:nvPr/>
        </p:nvGrpSpPr>
        <p:grpSpPr>
          <a:xfrm rot="0">
            <a:off x="4292603" y="4012521"/>
            <a:ext cx="351415" cy="505978"/>
            <a:chOff x="0" y="0"/>
            <a:chExt cx="351409" cy="505981"/>
          </a:xfrm>
        </p:grpSpPr>
        <p:sp>
          <p:nvSpPr>
            <p:cNvPr name="Freeform 17" id="17"/>
            <p:cNvSpPr/>
            <p:nvPr/>
          </p:nvSpPr>
          <p:spPr>
            <a:xfrm flipH="false" flipV="false" rot="0">
              <a:off x="0" y="0"/>
              <a:ext cx="351409" cy="505968"/>
            </a:xfrm>
            <a:custGeom>
              <a:avLst/>
              <a:gdLst/>
              <a:ahLst/>
              <a:cxnLst/>
              <a:rect r="r" b="b" t="t" l="l"/>
              <a:pathLst>
                <a:path h="505968" w="351409">
                  <a:moveTo>
                    <a:pt x="0" y="505968"/>
                  </a:moveTo>
                  <a:lnTo>
                    <a:pt x="351409" y="505968"/>
                  </a:lnTo>
                  <a:lnTo>
                    <a:pt x="351409" y="0"/>
                  </a:lnTo>
                  <a:lnTo>
                    <a:pt x="0" y="0"/>
                  </a:lnTo>
                  <a:close/>
                </a:path>
              </a:pathLst>
            </a:custGeom>
            <a:solidFill>
              <a:srgbClr val="000000"/>
            </a:solidFill>
          </p:spPr>
        </p:sp>
      </p:grpSp>
      <p:grpSp>
        <p:nvGrpSpPr>
          <p:cNvPr name="Group 18" id="18"/>
          <p:cNvGrpSpPr>
            <a:grpSpLocks noChangeAspect="true"/>
          </p:cNvGrpSpPr>
          <p:nvPr/>
        </p:nvGrpSpPr>
        <p:grpSpPr>
          <a:xfrm rot="0">
            <a:off x="7759703" y="2361514"/>
            <a:ext cx="351415" cy="505978"/>
            <a:chOff x="0" y="0"/>
            <a:chExt cx="351409" cy="505981"/>
          </a:xfrm>
        </p:grpSpPr>
        <p:sp>
          <p:nvSpPr>
            <p:cNvPr name="Freeform 19" id="19"/>
            <p:cNvSpPr/>
            <p:nvPr/>
          </p:nvSpPr>
          <p:spPr>
            <a:xfrm flipH="false" flipV="false" rot="0">
              <a:off x="0" y="0"/>
              <a:ext cx="351409" cy="505968"/>
            </a:xfrm>
            <a:custGeom>
              <a:avLst/>
              <a:gdLst/>
              <a:ahLst/>
              <a:cxnLst/>
              <a:rect r="r" b="b" t="t" l="l"/>
              <a:pathLst>
                <a:path h="505968" w="351409">
                  <a:moveTo>
                    <a:pt x="0" y="505968"/>
                  </a:moveTo>
                  <a:lnTo>
                    <a:pt x="351409" y="505968"/>
                  </a:lnTo>
                  <a:lnTo>
                    <a:pt x="351409" y="0"/>
                  </a:lnTo>
                  <a:lnTo>
                    <a:pt x="0" y="0"/>
                  </a:lnTo>
                  <a:close/>
                </a:path>
              </a:pathLst>
            </a:custGeom>
            <a:solidFill>
              <a:srgbClr val="000000"/>
            </a:solidFill>
          </p:spPr>
        </p:sp>
      </p:grpSp>
      <p:sp>
        <p:nvSpPr>
          <p:cNvPr name="TextBox 20" id="2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1" id="21"/>
          <p:cNvSpPr txBox="true"/>
          <p:nvPr/>
        </p:nvSpPr>
        <p:spPr>
          <a:xfrm rot="0">
            <a:off x="800510" y="789651"/>
            <a:ext cx="9247213" cy="539686"/>
          </a:xfrm>
          <a:prstGeom prst="rect">
            <a:avLst/>
          </a:prstGeom>
        </p:spPr>
        <p:txBody>
          <a:bodyPr anchor="t" rtlCol="false" tIns="0" lIns="0" bIns="0" rIns="0">
            <a:spAutoFit/>
          </a:bodyPr>
          <a:lstStyle/>
          <a:p>
            <a:pPr algn="l">
              <a:lnSpc>
                <a:spcPts val="4200"/>
              </a:lnSpc>
            </a:pPr>
            <a:r>
              <a:rPr lang="en-US" b="true" sz="3000">
                <a:solidFill>
                  <a:srgbClr val="FFFFFF"/>
                </a:solidFill>
                <a:latin typeface=" Avenir Next Arabic Heavy"/>
                <a:ea typeface=" Avenir Next Arabic Heavy"/>
                <a:cs typeface=" Avenir Next Arabic Heavy"/>
                <a:sym typeface=" Avenir Next Arabic Heavy"/>
              </a:rPr>
              <a:t>Find Number of Days Above Average Temperature</a:t>
            </a:r>
          </a:p>
        </p:txBody>
      </p:sp>
      <p:sp>
        <p:nvSpPr>
          <p:cNvPr name="TextBox 22" id="22"/>
          <p:cNvSpPr txBox="true"/>
          <p:nvPr/>
        </p:nvSpPr>
        <p:spPr>
          <a:xfrm rot="0">
            <a:off x="787403" y="2214267"/>
            <a:ext cx="4632941" cy="608990"/>
          </a:xfrm>
          <a:prstGeom prst="rect">
            <a:avLst/>
          </a:prstGeom>
        </p:spPr>
        <p:txBody>
          <a:bodyPr anchor="t" rtlCol="false" tIns="0" lIns="0" bIns="0" rIns="0">
            <a:spAutoFit/>
          </a:bodyPr>
          <a:lstStyle/>
          <a:p>
            <a:pPr algn="l">
              <a:lnSpc>
                <a:spcPts val="5500"/>
              </a:lnSpc>
            </a:pPr>
            <a:r>
              <a:rPr lang="en-US" sz="2200" spc="195">
                <a:solidFill>
                  <a:srgbClr val="FFFFFF"/>
                </a:solidFill>
                <a:latin typeface="Montserrat 2"/>
                <a:ea typeface="Montserrat 2"/>
                <a:cs typeface="Montserrat 2"/>
                <a:sym typeface="Montserrat 2"/>
              </a:rPr>
              <a:t>How many day's temperature?</a:t>
            </a:r>
          </a:p>
        </p:txBody>
      </p:sp>
      <p:sp>
        <p:nvSpPr>
          <p:cNvPr name="TextBox 23" id="23"/>
          <p:cNvSpPr txBox="true"/>
          <p:nvPr/>
        </p:nvSpPr>
        <p:spPr>
          <a:xfrm rot="0">
            <a:off x="787403" y="3039770"/>
            <a:ext cx="3088615" cy="608990"/>
          </a:xfrm>
          <a:prstGeom prst="rect">
            <a:avLst/>
          </a:prstGeom>
        </p:spPr>
        <p:txBody>
          <a:bodyPr anchor="t" rtlCol="false" tIns="0" lIns="0" bIns="0" rIns="0">
            <a:spAutoFit/>
          </a:bodyPr>
          <a:lstStyle/>
          <a:p>
            <a:pPr algn="l">
              <a:lnSpc>
                <a:spcPts val="5500"/>
              </a:lnSpc>
            </a:pPr>
            <a:r>
              <a:rPr lang="en-US" sz="2200" spc="195">
                <a:solidFill>
                  <a:srgbClr val="FFFFFF"/>
                </a:solidFill>
                <a:latin typeface="Montserrat 2"/>
                <a:ea typeface="Montserrat 2"/>
                <a:cs typeface="Montserrat 2"/>
                <a:sym typeface="Montserrat 2"/>
              </a:rPr>
              <a:t>Day 1’s high temp:</a:t>
            </a:r>
          </a:p>
        </p:txBody>
      </p:sp>
      <p:sp>
        <p:nvSpPr>
          <p:cNvPr name="TextBox 24" id="24"/>
          <p:cNvSpPr txBox="true"/>
          <p:nvPr/>
        </p:nvSpPr>
        <p:spPr>
          <a:xfrm rot="0">
            <a:off x="4343400" y="3039770"/>
            <a:ext cx="171564" cy="608990"/>
          </a:xfrm>
          <a:prstGeom prst="rect">
            <a:avLst/>
          </a:prstGeom>
        </p:spPr>
        <p:txBody>
          <a:bodyPr anchor="t" rtlCol="false" tIns="0" lIns="0" bIns="0" rIns="0">
            <a:spAutoFit/>
          </a:bodyPr>
          <a:lstStyle/>
          <a:p>
            <a:pPr algn="l">
              <a:lnSpc>
                <a:spcPts val="5500"/>
              </a:lnSpc>
            </a:pPr>
            <a:r>
              <a:rPr lang="en-US" sz="2200" spc="195">
                <a:solidFill>
                  <a:srgbClr val="FFFFFF"/>
                </a:solidFill>
                <a:latin typeface="Montserrat 2"/>
                <a:ea typeface="Montserrat 2"/>
                <a:cs typeface="Montserrat 2"/>
                <a:sym typeface="Montserrat 2"/>
              </a:rPr>
              <a:t>1</a:t>
            </a:r>
          </a:p>
        </p:txBody>
      </p:sp>
      <p:sp>
        <p:nvSpPr>
          <p:cNvPr name="TextBox 25" id="25"/>
          <p:cNvSpPr txBox="true"/>
          <p:nvPr/>
        </p:nvSpPr>
        <p:spPr>
          <a:xfrm rot="0">
            <a:off x="787403" y="3865264"/>
            <a:ext cx="3088615" cy="608990"/>
          </a:xfrm>
          <a:prstGeom prst="rect">
            <a:avLst/>
          </a:prstGeom>
        </p:spPr>
        <p:txBody>
          <a:bodyPr anchor="t" rtlCol="false" tIns="0" lIns="0" bIns="0" rIns="0">
            <a:spAutoFit/>
          </a:bodyPr>
          <a:lstStyle/>
          <a:p>
            <a:pPr algn="l">
              <a:lnSpc>
                <a:spcPts val="5500"/>
              </a:lnSpc>
            </a:pPr>
            <a:r>
              <a:rPr lang="en-US" sz="2200" spc="195">
                <a:solidFill>
                  <a:srgbClr val="FFFFFF"/>
                </a:solidFill>
                <a:latin typeface="Montserrat 2"/>
                <a:ea typeface="Montserrat 2"/>
                <a:cs typeface="Montserrat 2"/>
                <a:sym typeface="Montserrat 2"/>
              </a:rPr>
              <a:t>Day 2’s high temp:</a:t>
            </a:r>
          </a:p>
        </p:txBody>
      </p:sp>
      <p:sp>
        <p:nvSpPr>
          <p:cNvPr name="TextBox 26" id="26"/>
          <p:cNvSpPr txBox="true"/>
          <p:nvPr/>
        </p:nvSpPr>
        <p:spPr>
          <a:xfrm rot="0">
            <a:off x="4343400" y="3865264"/>
            <a:ext cx="171564" cy="608990"/>
          </a:xfrm>
          <a:prstGeom prst="rect">
            <a:avLst/>
          </a:prstGeom>
        </p:spPr>
        <p:txBody>
          <a:bodyPr anchor="t" rtlCol="false" tIns="0" lIns="0" bIns="0" rIns="0">
            <a:spAutoFit/>
          </a:bodyPr>
          <a:lstStyle/>
          <a:p>
            <a:pPr algn="l">
              <a:lnSpc>
                <a:spcPts val="5500"/>
              </a:lnSpc>
            </a:pPr>
            <a:r>
              <a:rPr lang="en-US" sz="2200" spc="195">
                <a:solidFill>
                  <a:srgbClr val="FFFFFF"/>
                </a:solidFill>
                <a:latin typeface="Montserrat 2"/>
                <a:ea typeface="Montserrat 2"/>
                <a:cs typeface="Montserrat 2"/>
                <a:sym typeface="Montserrat 2"/>
              </a:rPr>
              <a:t>2</a:t>
            </a:r>
          </a:p>
        </p:txBody>
      </p:sp>
      <p:sp>
        <p:nvSpPr>
          <p:cNvPr name="TextBox 27" id="27"/>
          <p:cNvSpPr txBox="true"/>
          <p:nvPr/>
        </p:nvSpPr>
        <p:spPr>
          <a:xfrm rot="0">
            <a:off x="7810500" y="2452392"/>
            <a:ext cx="171564" cy="370865"/>
          </a:xfrm>
          <a:prstGeom prst="rect">
            <a:avLst/>
          </a:prstGeom>
        </p:spPr>
        <p:txBody>
          <a:bodyPr anchor="t" rtlCol="false" tIns="0" lIns="0" bIns="0" rIns="0">
            <a:spAutoFit/>
          </a:bodyPr>
          <a:lstStyle/>
          <a:p>
            <a:pPr algn="l">
              <a:lnSpc>
                <a:spcPts val="3079"/>
              </a:lnSpc>
            </a:pPr>
            <a:r>
              <a:rPr lang="en-US" sz="2200" spc="195">
                <a:solidFill>
                  <a:srgbClr val="FFFFFF"/>
                </a:solidFill>
                <a:latin typeface="Montserrat 2"/>
                <a:ea typeface="Montserrat 2"/>
                <a:cs typeface="Montserrat 2"/>
                <a:sym typeface="Montserrat 2"/>
              </a:rPr>
              <a:t>2</a:t>
            </a:r>
          </a:p>
        </p:txBody>
      </p:sp>
      <p:sp>
        <p:nvSpPr>
          <p:cNvPr name="TextBox 28" id="28"/>
          <p:cNvSpPr txBox="true"/>
          <p:nvPr/>
        </p:nvSpPr>
        <p:spPr>
          <a:xfrm rot="0">
            <a:off x="749303" y="6334439"/>
            <a:ext cx="4118162" cy="709098"/>
          </a:xfrm>
          <a:prstGeom prst="rect">
            <a:avLst/>
          </a:prstGeom>
        </p:spPr>
        <p:txBody>
          <a:bodyPr anchor="t" rtlCol="false" tIns="0" lIns="0" bIns="0" rIns="0">
            <a:spAutoFit/>
          </a:bodyPr>
          <a:lstStyle/>
          <a:p>
            <a:pPr algn="l">
              <a:lnSpc>
                <a:spcPts val="2800"/>
              </a:lnSpc>
            </a:pPr>
            <a:r>
              <a:rPr lang="en-US" sz="2400" spc="213">
                <a:solidFill>
                  <a:srgbClr val="FFFFFF"/>
                </a:solidFill>
                <a:latin typeface="Montserrat 2"/>
                <a:ea typeface="Montserrat 2"/>
                <a:cs typeface="Montserrat 2"/>
                <a:sym typeface="Montserrat 2"/>
              </a:rPr>
              <a:t>Average = 1.5 1 day(s) above average</a:t>
            </a:r>
          </a:p>
        </p:txBody>
      </p:sp>
      <p:sp>
        <p:nvSpPr>
          <p:cNvPr name="TextBox 29" id="29"/>
          <p:cNvSpPr txBox="true"/>
          <p:nvPr/>
        </p:nvSpPr>
        <p:spPr>
          <a:xfrm rot="0">
            <a:off x="795680" y="5580926"/>
            <a:ext cx="1019432"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Output</a:t>
            </a:r>
          </a:p>
        </p:txBody>
      </p:sp>
    </p:spTree>
  </p:cSld>
  <p:clrMapOvr>
    <a:masterClrMapping/>
  </p:clrMapOvr>
</p:sld>
</file>

<file path=ppt/slides/slide1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385690" y="2463432"/>
            <a:ext cx="971207" cy="248917"/>
            <a:chOff x="0" y="0"/>
            <a:chExt cx="971207" cy="248920"/>
          </a:xfrm>
        </p:grpSpPr>
        <p:sp>
          <p:nvSpPr>
            <p:cNvPr name="Freeform 7" id="7"/>
            <p:cNvSpPr/>
            <p:nvPr/>
          </p:nvSpPr>
          <p:spPr>
            <a:xfrm flipH="false" flipV="false" rot="0">
              <a:off x="63500" y="111760"/>
              <a:ext cx="734949" cy="25400"/>
            </a:xfrm>
            <a:custGeom>
              <a:avLst/>
              <a:gdLst/>
              <a:ahLst/>
              <a:cxnLst/>
              <a:rect r="r" b="b" t="t" l="l"/>
              <a:pathLst>
                <a:path h="25400" w="734949">
                  <a:moveTo>
                    <a:pt x="0" y="0"/>
                  </a:moveTo>
                  <a:lnTo>
                    <a:pt x="722249" y="0"/>
                  </a:lnTo>
                  <a:lnTo>
                    <a:pt x="722249" y="12700"/>
                  </a:lnTo>
                  <a:lnTo>
                    <a:pt x="722249" y="0"/>
                  </a:lnTo>
                  <a:lnTo>
                    <a:pt x="734949" y="0"/>
                  </a:lnTo>
                  <a:lnTo>
                    <a:pt x="734949" y="25400"/>
                  </a:lnTo>
                  <a:lnTo>
                    <a:pt x="722249" y="25400"/>
                  </a:lnTo>
                  <a:lnTo>
                    <a:pt x="0" y="25400"/>
                  </a:lnTo>
                  <a:close/>
                </a:path>
              </a:pathLst>
            </a:custGeom>
            <a:solidFill>
              <a:srgbClr val="000000"/>
            </a:solidFill>
          </p:spPr>
        </p:sp>
        <p:sp>
          <p:nvSpPr>
            <p:cNvPr name="Freeform 8" id="8"/>
            <p:cNvSpPr/>
            <p:nvPr/>
          </p:nvSpPr>
          <p:spPr>
            <a:xfrm flipH="false" flipV="false" rot="0">
              <a:off x="78574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816140" y="1688020"/>
            <a:ext cx="8981913" cy="6744776"/>
          </a:xfrm>
          <a:custGeom>
            <a:avLst/>
            <a:gdLst/>
            <a:ahLst/>
            <a:cxnLst/>
            <a:rect r="r" b="b" t="t" l="l"/>
            <a:pathLst>
              <a:path h="6744776" w="8981913">
                <a:moveTo>
                  <a:pt x="0" y="0"/>
                </a:moveTo>
                <a:lnTo>
                  <a:pt x="8981913" y="0"/>
                </a:lnTo>
                <a:lnTo>
                  <a:pt x="8981913" y="6744777"/>
                </a:lnTo>
                <a:lnTo>
                  <a:pt x="0" y="6744777"/>
                </a:lnTo>
                <a:lnTo>
                  <a:pt x="0" y="0"/>
                </a:lnTo>
                <a:close/>
              </a:path>
            </a:pathLst>
          </a:custGeom>
          <a:blipFill>
            <a:blip r:embed="rId3"/>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8936784" cy="1168384"/>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Array/List Interview Questions - 2</a:t>
            </a:r>
          </a:p>
          <a:p>
            <a:pPr algn="l">
              <a:lnSpc>
                <a:spcPts val="2613"/>
              </a:lnSpc>
            </a:pPr>
            <a:r>
              <a:rPr lang="en-US" sz="1866">
                <a:solidFill>
                  <a:srgbClr val="000000"/>
                </a:solidFill>
                <a:latin typeface=" Avenir Next Arabic Thin"/>
                <a:ea typeface=" Avenir Next Arabic Thin"/>
                <a:cs typeface=" Avenir Next Arabic Thin"/>
                <a:sym typeface=" Avenir Next Arabic Thin"/>
              </a:rPr>
              <a:t>Write a program to find all pairs of integers whose sum is equal to a given number</a:t>
            </a:r>
            <a:r>
              <a:rPr lang="en-US" b="true" sz="1866">
                <a:solidFill>
                  <a:srgbClr val="000000"/>
                </a:solidFill>
                <a:latin typeface=" Avenir Next Arabic Bold"/>
                <a:ea typeface=" Avenir Next Arabic Bold"/>
                <a:cs typeface=" Avenir Next Arabic Bold"/>
                <a:sym typeface=" Avenir Next Arabic Bold"/>
              </a:rPr>
              <a:t>.</a:t>
            </a:r>
          </a:p>
        </p:txBody>
      </p:sp>
      <p:sp>
        <p:nvSpPr>
          <p:cNvPr name="TextBox 12" id="12"/>
          <p:cNvSpPr txBox="true"/>
          <p:nvPr/>
        </p:nvSpPr>
        <p:spPr>
          <a:xfrm rot="0">
            <a:off x="874766" y="2396538"/>
            <a:ext cx="1565948" cy="332422"/>
          </a:xfrm>
          <a:prstGeom prst="rect">
            <a:avLst/>
          </a:prstGeom>
        </p:spPr>
        <p:txBody>
          <a:bodyPr anchor="t" rtlCol="false" tIns="0" lIns="0" bIns="0" rIns="0">
            <a:spAutoFit/>
          </a:bodyPr>
          <a:lstStyle/>
          <a:p>
            <a:pPr algn="l">
              <a:lnSpc>
                <a:spcPts val="2613"/>
              </a:lnSpc>
            </a:pPr>
            <a:r>
              <a:rPr lang="en-US" b="true" sz="1866">
                <a:solidFill>
                  <a:srgbClr val="000000"/>
                </a:solidFill>
                <a:latin typeface=" Avenir Next Arabic Heavy"/>
                <a:ea typeface=" Avenir Next Arabic Heavy"/>
                <a:cs typeface=" Avenir Next Arabic Heavy"/>
                <a:sym typeface=" Avenir Next Arabic Heavy"/>
              </a:rPr>
              <a:t>[2, 6, 3, 9, 11]</a:t>
            </a:r>
          </a:p>
        </p:txBody>
      </p:sp>
      <p:sp>
        <p:nvSpPr>
          <p:cNvPr name="TextBox 13" id="13"/>
          <p:cNvSpPr txBox="true"/>
          <p:nvPr/>
        </p:nvSpPr>
        <p:spPr>
          <a:xfrm rot="0">
            <a:off x="3132696" y="2396538"/>
            <a:ext cx="143151" cy="332422"/>
          </a:xfrm>
          <a:prstGeom prst="rect">
            <a:avLst/>
          </a:prstGeom>
        </p:spPr>
        <p:txBody>
          <a:bodyPr anchor="t" rtlCol="false" tIns="0" lIns="0" bIns="0" rIns="0">
            <a:spAutoFit/>
          </a:bodyPr>
          <a:lstStyle/>
          <a:p>
            <a:pPr algn="l">
              <a:lnSpc>
                <a:spcPts val="2613"/>
              </a:lnSpc>
            </a:pPr>
            <a:r>
              <a:rPr lang="en-US" b="true" sz="1866">
                <a:solidFill>
                  <a:srgbClr val="000000"/>
                </a:solidFill>
                <a:latin typeface=" Avenir Next Arabic Heavy"/>
                <a:ea typeface=" Avenir Next Arabic Heavy"/>
                <a:cs typeface=" Avenir Next Arabic Heavy"/>
                <a:sym typeface=" Avenir Next Arabic Heavy"/>
              </a:rPr>
              <a:t>9</a:t>
            </a:r>
          </a:p>
        </p:txBody>
      </p:sp>
      <p:sp>
        <p:nvSpPr>
          <p:cNvPr name="TextBox 14" id="14"/>
          <p:cNvSpPr txBox="true"/>
          <p:nvPr/>
        </p:nvSpPr>
        <p:spPr>
          <a:xfrm rot="0">
            <a:off x="4440803" y="2396538"/>
            <a:ext cx="492319" cy="332422"/>
          </a:xfrm>
          <a:prstGeom prst="rect">
            <a:avLst/>
          </a:prstGeom>
        </p:spPr>
        <p:txBody>
          <a:bodyPr anchor="t" rtlCol="false" tIns="0" lIns="0" bIns="0" rIns="0">
            <a:spAutoFit/>
          </a:bodyPr>
          <a:lstStyle/>
          <a:p>
            <a:pPr algn="l">
              <a:lnSpc>
                <a:spcPts val="2613"/>
              </a:lnSpc>
            </a:pPr>
            <a:r>
              <a:rPr lang="en-US" b="true" sz="1866">
                <a:solidFill>
                  <a:srgbClr val="000000"/>
                </a:solidFill>
                <a:latin typeface=" Avenir Next Arabic Heavy"/>
                <a:ea typeface=" Avenir Next Arabic Heavy"/>
                <a:cs typeface=" Avenir Next Arabic Heavy"/>
                <a:sym typeface=" Avenir Next Arabic Heavy"/>
              </a:rPr>
              <a:t>[6,3]</a:t>
            </a:r>
          </a:p>
        </p:txBody>
      </p:sp>
    </p:spTree>
  </p:cSld>
  <p:clrMapOvr>
    <a:masterClrMapping/>
  </p:clrMapOvr>
</p:sld>
</file>

<file path=ppt/slides/slide1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385690" y="2463432"/>
            <a:ext cx="971207" cy="248917"/>
            <a:chOff x="0" y="0"/>
            <a:chExt cx="971207" cy="248920"/>
          </a:xfrm>
        </p:grpSpPr>
        <p:sp>
          <p:nvSpPr>
            <p:cNvPr name="Freeform 7" id="7"/>
            <p:cNvSpPr/>
            <p:nvPr/>
          </p:nvSpPr>
          <p:spPr>
            <a:xfrm flipH="false" flipV="false" rot="0">
              <a:off x="63500" y="111760"/>
              <a:ext cx="734949" cy="25400"/>
            </a:xfrm>
            <a:custGeom>
              <a:avLst/>
              <a:gdLst/>
              <a:ahLst/>
              <a:cxnLst/>
              <a:rect r="r" b="b" t="t" l="l"/>
              <a:pathLst>
                <a:path h="25400" w="734949">
                  <a:moveTo>
                    <a:pt x="0" y="0"/>
                  </a:moveTo>
                  <a:lnTo>
                    <a:pt x="722249" y="0"/>
                  </a:lnTo>
                  <a:lnTo>
                    <a:pt x="722249" y="12700"/>
                  </a:lnTo>
                  <a:lnTo>
                    <a:pt x="722249" y="0"/>
                  </a:lnTo>
                  <a:lnTo>
                    <a:pt x="734949" y="0"/>
                  </a:lnTo>
                  <a:lnTo>
                    <a:pt x="734949" y="25400"/>
                  </a:lnTo>
                  <a:lnTo>
                    <a:pt x="722249" y="25400"/>
                  </a:lnTo>
                  <a:lnTo>
                    <a:pt x="0" y="25400"/>
                  </a:lnTo>
                  <a:close/>
                </a:path>
              </a:pathLst>
            </a:custGeom>
            <a:solidFill>
              <a:srgbClr val="000000"/>
            </a:solidFill>
          </p:spPr>
        </p:sp>
        <p:sp>
          <p:nvSpPr>
            <p:cNvPr name="Freeform 8" id="8"/>
            <p:cNvSpPr/>
            <p:nvPr/>
          </p:nvSpPr>
          <p:spPr>
            <a:xfrm flipH="false" flipV="false" rot="0">
              <a:off x="78574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8936784" cy="1168384"/>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Array/List Interview Questions - 2</a:t>
            </a:r>
          </a:p>
          <a:p>
            <a:pPr algn="l">
              <a:lnSpc>
                <a:spcPts val="2613"/>
              </a:lnSpc>
            </a:pPr>
            <a:r>
              <a:rPr lang="en-US" sz="1866">
                <a:solidFill>
                  <a:srgbClr val="000000"/>
                </a:solidFill>
                <a:latin typeface=" Avenir Next Arabic Thin"/>
                <a:ea typeface=" Avenir Next Arabic Thin"/>
                <a:cs typeface=" Avenir Next Arabic Thin"/>
                <a:sym typeface=" Avenir Next Arabic Thin"/>
              </a:rPr>
              <a:t>Write a program to find all pairs of integers whose sum is equal to a given number</a:t>
            </a:r>
            <a:r>
              <a:rPr lang="en-US" b="true" sz="1866">
                <a:solidFill>
                  <a:srgbClr val="000000"/>
                </a:solidFill>
                <a:latin typeface=" Avenir Next Arabic Bold"/>
                <a:ea typeface=" Avenir Next Arabic Bold"/>
                <a:cs typeface=" Avenir Next Arabic Bold"/>
                <a:sym typeface=" Avenir Next Arabic Bold"/>
              </a:rPr>
              <a:t>.</a:t>
            </a:r>
          </a:p>
        </p:txBody>
      </p:sp>
      <p:sp>
        <p:nvSpPr>
          <p:cNvPr name="TextBox 11" id="11"/>
          <p:cNvSpPr txBox="true"/>
          <p:nvPr/>
        </p:nvSpPr>
        <p:spPr>
          <a:xfrm rot="0">
            <a:off x="874766" y="2396538"/>
            <a:ext cx="1565948" cy="332422"/>
          </a:xfrm>
          <a:prstGeom prst="rect">
            <a:avLst/>
          </a:prstGeom>
        </p:spPr>
        <p:txBody>
          <a:bodyPr anchor="t" rtlCol="false" tIns="0" lIns="0" bIns="0" rIns="0">
            <a:spAutoFit/>
          </a:bodyPr>
          <a:lstStyle/>
          <a:p>
            <a:pPr algn="l">
              <a:lnSpc>
                <a:spcPts val="2613"/>
              </a:lnSpc>
            </a:pPr>
            <a:r>
              <a:rPr lang="en-US" b="true" sz="1866">
                <a:solidFill>
                  <a:srgbClr val="000000"/>
                </a:solidFill>
                <a:latin typeface=" Avenir Next Arabic Heavy"/>
                <a:ea typeface=" Avenir Next Arabic Heavy"/>
                <a:cs typeface=" Avenir Next Arabic Heavy"/>
                <a:sym typeface=" Avenir Next Arabic Heavy"/>
              </a:rPr>
              <a:t>[2, 6, 3, 9, 11]</a:t>
            </a:r>
          </a:p>
        </p:txBody>
      </p:sp>
      <p:sp>
        <p:nvSpPr>
          <p:cNvPr name="TextBox 12" id="12"/>
          <p:cNvSpPr txBox="true"/>
          <p:nvPr/>
        </p:nvSpPr>
        <p:spPr>
          <a:xfrm rot="0">
            <a:off x="3132696" y="2396538"/>
            <a:ext cx="143151" cy="332422"/>
          </a:xfrm>
          <a:prstGeom prst="rect">
            <a:avLst/>
          </a:prstGeom>
        </p:spPr>
        <p:txBody>
          <a:bodyPr anchor="t" rtlCol="false" tIns="0" lIns="0" bIns="0" rIns="0">
            <a:spAutoFit/>
          </a:bodyPr>
          <a:lstStyle/>
          <a:p>
            <a:pPr algn="l">
              <a:lnSpc>
                <a:spcPts val="2613"/>
              </a:lnSpc>
            </a:pPr>
            <a:r>
              <a:rPr lang="en-US" b="true" sz="1866">
                <a:solidFill>
                  <a:srgbClr val="000000"/>
                </a:solidFill>
                <a:latin typeface=" Avenir Next Arabic Heavy"/>
                <a:ea typeface=" Avenir Next Arabic Heavy"/>
                <a:cs typeface=" Avenir Next Arabic Heavy"/>
                <a:sym typeface=" Avenir Next Arabic Heavy"/>
              </a:rPr>
              <a:t>9</a:t>
            </a:r>
          </a:p>
        </p:txBody>
      </p:sp>
      <p:sp>
        <p:nvSpPr>
          <p:cNvPr name="TextBox 13" id="13"/>
          <p:cNvSpPr txBox="true"/>
          <p:nvPr/>
        </p:nvSpPr>
        <p:spPr>
          <a:xfrm rot="0">
            <a:off x="4440803" y="2396538"/>
            <a:ext cx="492319" cy="332422"/>
          </a:xfrm>
          <a:prstGeom prst="rect">
            <a:avLst/>
          </a:prstGeom>
        </p:spPr>
        <p:txBody>
          <a:bodyPr anchor="t" rtlCol="false" tIns="0" lIns="0" bIns="0" rIns="0">
            <a:spAutoFit/>
          </a:bodyPr>
          <a:lstStyle/>
          <a:p>
            <a:pPr algn="l">
              <a:lnSpc>
                <a:spcPts val="2613"/>
              </a:lnSpc>
            </a:pPr>
            <a:r>
              <a:rPr lang="en-US" b="true" sz="1866">
                <a:solidFill>
                  <a:srgbClr val="000000"/>
                </a:solidFill>
                <a:latin typeface=" Avenir Next Arabic Heavy"/>
                <a:ea typeface=" Avenir Next Arabic Heavy"/>
                <a:cs typeface=" Avenir Next Arabic Heavy"/>
                <a:sym typeface=" Avenir Next Arabic Heavy"/>
              </a:rPr>
              <a:t>[6,3]</a:t>
            </a:r>
          </a:p>
        </p:txBody>
      </p:sp>
      <p:sp>
        <p:nvSpPr>
          <p:cNvPr name="TextBox 14" id="14"/>
          <p:cNvSpPr txBox="true"/>
          <p:nvPr/>
        </p:nvSpPr>
        <p:spPr>
          <a:xfrm rot="0">
            <a:off x="685124" y="3172454"/>
            <a:ext cx="75305" cy="1848536"/>
          </a:xfrm>
          <a:prstGeom prst="rect">
            <a:avLst/>
          </a:prstGeom>
        </p:spPr>
        <p:txBody>
          <a:bodyPr anchor="t" rtlCol="false" tIns="0" lIns="0" bIns="0" rIns="0">
            <a:spAutoFit/>
          </a:bodyPr>
          <a:lstStyle/>
          <a:p>
            <a:pPr algn="just">
              <a:lnSpc>
                <a:spcPts val="2984"/>
              </a:lnSpc>
            </a:pPr>
            <a:r>
              <a:rPr lang="en-US" sz="1584">
                <a:solidFill>
                  <a:srgbClr val="000000"/>
                </a:solidFill>
                <a:latin typeface="Trebuchet MS"/>
                <a:ea typeface="Trebuchet MS"/>
                <a:cs typeface="Trebuchet MS"/>
                <a:sym typeface="Trebuchet MS"/>
              </a:rPr>
              <a:t>- - - -</a:t>
            </a:r>
          </a:p>
          <a:p>
            <a:pPr algn="just">
              <a:lnSpc>
                <a:spcPts val="2569"/>
              </a:lnSpc>
            </a:pPr>
            <a:r>
              <a:rPr lang="en-US" sz="1584">
                <a:solidFill>
                  <a:srgbClr val="000000"/>
                </a:solidFill>
                <a:latin typeface="Trebuchet MS"/>
                <a:ea typeface="Trebuchet MS"/>
                <a:cs typeface="Trebuchet MS"/>
                <a:sym typeface="Trebuchet MS"/>
              </a:rPr>
              <a:t>-</a:t>
            </a:r>
          </a:p>
        </p:txBody>
      </p:sp>
      <p:sp>
        <p:nvSpPr>
          <p:cNvPr name="TextBox 15" id="15"/>
          <p:cNvSpPr txBox="true"/>
          <p:nvPr/>
        </p:nvSpPr>
        <p:spPr>
          <a:xfrm rot="0">
            <a:off x="875624" y="3193209"/>
            <a:ext cx="8899293" cy="1807388"/>
          </a:xfrm>
          <a:prstGeom prst="rect">
            <a:avLst/>
          </a:prstGeom>
        </p:spPr>
        <p:txBody>
          <a:bodyPr anchor="t" rtlCol="false" tIns="0" lIns="0" bIns="0" rIns="0">
            <a:spAutoFit/>
          </a:bodyPr>
          <a:lstStyle/>
          <a:p>
            <a:pPr algn="l">
              <a:lnSpc>
                <a:spcPts val="2867"/>
              </a:lnSpc>
            </a:pPr>
            <a:r>
              <a:rPr lang="en-US" b="true" sz="1600">
                <a:solidFill>
                  <a:srgbClr val="000000"/>
                </a:solidFill>
                <a:latin typeface=" Avenir Next Arabic Bold"/>
                <a:ea typeface=" Avenir Next Arabic Bold"/>
                <a:cs typeface=" Avenir Next Arabic Bold"/>
                <a:sym typeface=" Avenir Next Arabic Bold"/>
              </a:rPr>
              <a:t>Does array contain only positive or negative numbers? </a:t>
            </a:r>
          </a:p>
          <a:p>
            <a:pPr algn="l">
              <a:lnSpc>
                <a:spcPts val="3046"/>
              </a:lnSpc>
            </a:pPr>
            <a:r>
              <a:rPr lang="en-US" b="true" sz="1700">
                <a:solidFill>
                  <a:srgbClr val="000000"/>
                </a:solidFill>
                <a:latin typeface=" Avenir Next Arabic Bold"/>
                <a:ea typeface=" Avenir Next Arabic Bold"/>
                <a:cs typeface=" Avenir Next Arabic Bold"/>
                <a:sym typeface=" Avenir Next Arabic Bold"/>
              </a:rPr>
              <a:t>What if the same pair repeats twice, should we print it every time? </a:t>
            </a:r>
          </a:p>
          <a:p>
            <a:pPr algn="l">
              <a:lnSpc>
                <a:spcPts val="2867"/>
              </a:lnSpc>
            </a:pPr>
            <a:r>
              <a:rPr lang="en-US" b="true" sz="1600">
                <a:solidFill>
                  <a:srgbClr val="000000"/>
                </a:solidFill>
                <a:latin typeface=" Avenir Next Arabic Bold"/>
                <a:ea typeface=" Avenir Next Arabic Bold"/>
                <a:cs typeface=" Avenir Next Arabic Bold"/>
                <a:sym typeface=" Avenir Next Arabic Bold"/>
              </a:rPr>
              <a:t>If the reverse of the pair is acceptable e.g. can we print both (4,1) and (1,4) if the given sum is 5. </a:t>
            </a:r>
          </a:p>
          <a:p>
            <a:pPr algn="l">
              <a:lnSpc>
                <a:spcPts val="2694"/>
              </a:lnSpc>
            </a:pPr>
            <a:r>
              <a:rPr lang="en-US" b="true" sz="1600">
                <a:solidFill>
                  <a:srgbClr val="000000"/>
                </a:solidFill>
                <a:latin typeface=" Avenir Next Arabic Bold"/>
                <a:ea typeface=" Avenir Next Arabic Bold"/>
                <a:cs typeface=" Avenir Next Arabic Bold"/>
                <a:sym typeface=" Avenir Next Arabic Bold"/>
              </a:rPr>
              <a:t>Do we need to print only distinct pairs? does (3, 3) is a valid pair forgiven sum of 6? </a:t>
            </a:r>
          </a:p>
          <a:p>
            <a:pPr algn="l">
              <a:lnSpc>
                <a:spcPts val="3025"/>
              </a:lnSpc>
            </a:pPr>
            <a:r>
              <a:rPr lang="en-US" b="true" sz="1600">
                <a:solidFill>
                  <a:srgbClr val="000000"/>
                </a:solidFill>
                <a:latin typeface=" Avenir Next Arabic Bold"/>
                <a:ea typeface=" Avenir Next Arabic Bold"/>
                <a:cs typeface=" Avenir Next Arabic Bold"/>
                <a:sym typeface=" Avenir Next Arabic Bold"/>
              </a:rPr>
              <a:t>How big is the array?</a:t>
            </a:r>
          </a:p>
        </p:txBody>
      </p:sp>
    </p:spTree>
  </p:cSld>
  <p:clrMapOvr>
    <a:masterClrMapping/>
  </p:clrMapOvr>
</p:sld>
</file>

<file path=ppt/slides/slide1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876300" y="328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5" id="5"/>
            <p:cNvSpPr/>
            <p:nvPr/>
          </p:nvSpPr>
          <p:spPr>
            <a:xfrm flipH="false" flipV="false" rot="0">
              <a:off x="1511300" y="328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6" id="6"/>
            <p:cNvSpPr/>
            <p:nvPr/>
          </p:nvSpPr>
          <p:spPr>
            <a:xfrm flipH="false" flipV="false" rot="0">
              <a:off x="2146300" y="328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7" id="7"/>
            <p:cNvSpPr/>
            <p:nvPr/>
          </p:nvSpPr>
          <p:spPr>
            <a:xfrm flipH="false" flipV="false" rot="0">
              <a:off x="876300" y="3924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8" id="8"/>
            <p:cNvSpPr/>
            <p:nvPr/>
          </p:nvSpPr>
          <p:spPr>
            <a:xfrm flipH="false" flipV="false" rot="0">
              <a:off x="1511300" y="3924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9" id="9"/>
            <p:cNvSpPr/>
            <p:nvPr/>
          </p:nvSpPr>
          <p:spPr>
            <a:xfrm flipH="false" flipV="false" rot="0">
              <a:off x="2146300" y="3924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10" id="10"/>
            <p:cNvSpPr/>
            <p:nvPr/>
          </p:nvSpPr>
          <p:spPr>
            <a:xfrm flipH="false" flipV="false" rot="0">
              <a:off x="876300" y="455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11" id="11"/>
            <p:cNvSpPr/>
            <p:nvPr/>
          </p:nvSpPr>
          <p:spPr>
            <a:xfrm flipH="false" flipV="false" rot="0">
              <a:off x="1511300" y="455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12" id="12"/>
            <p:cNvSpPr/>
            <p:nvPr/>
          </p:nvSpPr>
          <p:spPr>
            <a:xfrm flipH="false" flipV="false" rot="0">
              <a:off x="2146300" y="455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13" id="13"/>
            <p:cNvSpPr/>
            <p:nvPr/>
          </p:nvSpPr>
          <p:spPr>
            <a:xfrm flipH="false" flipV="false" rot="0">
              <a:off x="1504950" y="32893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14" id="14"/>
            <p:cNvSpPr/>
            <p:nvPr/>
          </p:nvSpPr>
          <p:spPr>
            <a:xfrm flipH="false" flipV="false" rot="0">
              <a:off x="2139950" y="32893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15" id="15"/>
            <p:cNvSpPr/>
            <p:nvPr/>
          </p:nvSpPr>
          <p:spPr>
            <a:xfrm flipH="false" flipV="false" rot="0">
              <a:off x="876300" y="39179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sp>
          <p:nvSpPr>
            <p:cNvPr name="Freeform 16" id="16"/>
            <p:cNvSpPr/>
            <p:nvPr/>
          </p:nvSpPr>
          <p:spPr>
            <a:xfrm flipH="false" flipV="false" rot="0">
              <a:off x="876300" y="45529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grpSp>
      <p:sp>
        <p:nvSpPr>
          <p:cNvPr name="Freeform 17" id="17"/>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18" id="18"/>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19" id="19"/>
          <p:cNvGrpSpPr>
            <a:grpSpLocks noChangeAspect="true"/>
          </p:cNvGrpSpPr>
          <p:nvPr/>
        </p:nvGrpSpPr>
        <p:grpSpPr>
          <a:xfrm rot="0">
            <a:off x="749303" y="3162300"/>
            <a:ext cx="4615329" cy="2031997"/>
            <a:chOff x="0" y="0"/>
            <a:chExt cx="4615332" cy="2032000"/>
          </a:xfrm>
        </p:grpSpPr>
        <p:sp>
          <p:nvSpPr>
            <p:cNvPr name="Freeform 20" id="20"/>
            <p:cNvSpPr/>
            <p:nvPr/>
          </p:nvSpPr>
          <p:spPr>
            <a:xfrm flipH="false" flipV="false" rot="0">
              <a:off x="63500" y="6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1" id="21"/>
            <p:cNvSpPr/>
            <p:nvPr/>
          </p:nvSpPr>
          <p:spPr>
            <a:xfrm flipH="false" flipV="false" rot="0">
              <a:off x="698500" y="6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2" id="22"/>
            <p:cNvSpPr/>
            <p:nvPr/>
          </p:nvSpPr>
          <p:spPr>
            <a:xfrm flipH="false" flipV="false" rot="0">
              <a:off x="1333500" y="6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3" id="23"/>
            <p:cNvSpPr/>
            <p:nvPr/>
          </p:nvSpPr>
          <p:spPr>
            <a:xfrm flipH="false" flipV="false" rot="0">
              <a:off x="63500" y="698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4" id="24"/>
            <p:cNvSpPr/>
            <p:nvPr/>
          </p:nvSpPr>
          <p:spPr>
            <a:xfrm flipH="false" flipV="false" rot="0">
              <a:off x="698500" y="698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5" id="25"/>
            <p:cNvSpPr/>
            <p:nvPr/>
          </p:nvSpPr>
          <p:spPr>
            <a:xfrm flipH="false" flipV="false" rot="0">
              <a:off x="1333500" y="698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6" id="26"/>
            <p:cNvSpPr/>
            <p:nvPr/>
          </p:nvSpPr>
          <p:spPr>
            <a:xfrm flipH="false" flipV="false" rot="0">
              <a:off x="63500" y="133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7" id="27"/>
            <p:cNvSpPr/>
            <p:nvPr/>
          </p:nvSpPr>
          <p:spPr>
            <a:xfrm flipH="false" flipV="false" rot="0">
              <a:off x="698500" y="133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8" id="28"/>
            <p:cNvSpPr/>
            <p:nvPr/>
          </p:nvSpPr>
          <p:spPr>
            <a:xfrm flipH="false" flipV="false" rot="0">
              <a:off x="1333500" y="133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9" id="29"/>
            <p:cNvSpPr/>
            <p:nvPr/>
          </p:nvSpPr>
          <p:spPr>
            <a:xfrm flipH="false" flipV="false" rot="0">
              <a:off x="692150" y="635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30" id="30"/>
            <p:cNvSpPr/>
            <p:nvPr/>
          </p:nvSpPr>
          <p:spPr>
            <a:xfrm flipH="false" flipV="false" rot="0">
              <a:off x="1327150" y="635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31" id="31"/>
            <p:cNvSpPr/>
            <p:nvPr/>
          </p:nvSpPr>
          <p:spPr>
            <a:xfrm flipH="false" flipV="false" rot="0">
              <a:off x="63500" y="6921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sp>
          <p:nvSpPr>
            <p:cNvPr name="Freeform 32" id="32"/>
            <p:cNvSpPr/>
            <p:nvPr/>
          </p:nvSpPr>
          <p:spPr>
            <a:xfrm flipH="false" flipV="false" rot="0">
              <a:off x="63500" y="13271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sp>
          <p:nvSpPr>
            <p:cNvPr name="Freeform 33" id="33"/>
            <p:cNvSpPr/>
            <p:nvPr/>
          </p:nvSpPr>
          <p:spPr>
            <a:xfrm flipH="false" flipV="false" rot="0">
              <a:off x="2089404" y="1016000"/>
              <a:ext cx="2362200" cy="25400"/>
            </a:xfrm>
            <a:custGeom>
              <a:avLst/>
              <a:gdLst/>
              <a:ahLst/>
              <a:cxnLst/>
              <a:rect r="r" b="b" t="t" l="l"/>
              <a:pathLst>
                <a:path h="25400" w="23622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1066800" y="0"/>
                  </a:moveTo>
                  <a:lnTo>
                    <a:pt x="1092200" y="0"/>
                  </a:lnTo>
                  <a:lnTo>
                    <a:pt x="1092200" y="25400"/>
                  </a:lnTo>
                  <a:lnTo>
                    <a:pt x="1066800" y="25400"/>
                  </a:lnTo>
                  <a:close/>
                  <a:moveTo>
                    <a:pt x="1117600" y="0"/>
                  </a:moveTo>
                  <a:lnTo>
                    <a:pt x="1143000" y="0"/>
                  </a:lnTo>
                  <a:lnTo>
                    <a:pt x="1143000" y="25400"/>
                  </a:lnTo>
                  <a:lnTo>
                    <a:pt x="1117600" y="25400"/>
                  </a:lnTo>
                  <a:close/>
                  <a:moveTo>
                    <a:pt x="1168400" y="0"/>
                  </a:moveTo>
                  <a:lnTo>
                    <a:pt x="1193800" y="0"/>
                  </a:lnTo>
                  <a:lnTo>
                    <a:pt x="1193800" y="25400"/>
                  </a:lnTo>
                  <a:lnTo>
                    <a:pt x="1168400" y="25400"/>
                  </a:lnTo>
                  <a:close/>
                  <a:moveTo>
                    <a:pt x="1219200" y="0"/>
                  </a:moveTo>
                  <a:lnTo>
                    <a:pt x="1244600" y="0"/>
                  </a:lnTo>
                  <a:lnTo>
                    <a:pt x="1244600" y="25400"/>
                  </a:lnTo>
                  <a:lnTo>
                    <a:pt x="1219200" y="25400"/>
                  </a:lnTo>
                  <a:close/>
                  <a:moveTo>
                    <a:pt x="1270000" y="0"/>
                  </a:moveTo>
                  <a:lnTo>
                    <a:pt x="1295400" y="0"/>
                  </a:lnTo>
                  <a:lnTo>
                    <a:pt x="1295400" y="25400"/>
                  </a:lnTo>
                  <a:lnTo>
                    <a:pt x="1270000" y="25400"/>
                  </a:lnTo>
                  <a:close/>
                  <a:moveTo>
                    <a:pt x="1320800" y="0"/>
                  </a:moveTo>
                  <a:lnTo>
                    <a:pt x="1346200" y="0"/>
                  </a:lnTo>
                  <a:lnTo>
                    <a:pt x="1346200" y="25400"/>
                  </a:lnTo>
                  <a:lnTo>
                    <a:pt x="1320800" y="25400"/>
                  </a:lnTo>
                  <a:close/>
                  <a:moveTo>
                    <a:pt x="1371600" y="0"/>
                  </a:moveTo>
                  <a:lnTo>
                    <a:pt x="1397000" y="0"/>
                  </a:lnTo>
                  <a:lnTo>
                    <a:pt x="1397000" y="25400"/>
                  </a:lnTo>
                  <a:lnTo>
                    <a:pt x="1371600" y="25400"/>
                  </a:lnTo>
                  <a:close/>
                  <a:moveTo>
                    <a:pt x="1422400" y="0"/>
                  </a:moveTo>
                  <a:lnTo>
                    <a:pt x="1447800" y="0"/>
                  </a:lnTo>
                  <a:lnTo>
                    <a:pt x="1447800" y="25400"/>
                  </a:lnTo>
                  <a:lnTo>
                    <a:pt x="1422400" y="25400"/>
                  </a:lnTo>
                  <a:close/>
                  <a:moveTo>
                    <a:pt x="1473200" y="0"/>
                  </a:moveTo>
                  <a:lnTo>
                    <a:pt x="1498600" y="0"/>
                  </a:lnTo>
                  <a:lnTo>
                    <a:pt x="1498600" y="25400"/>
                  </a:lnTo>
                  <a:lnTo>
                    <a:pt x="1473200" y="25400"/>
                  </a:lnTo>
                  <a:close/>
                  <a:moveTo>
                    <a:pt x="1524000" y="0"/>
                  </a:moveTo>
                  <a:lnTo>
                    <a:pt x="1549400" y="0"/>
                  </a:lnTo>
                  <a:lnTo>
                    <a:pt x="1549400" y="25400"/>
                  </a:lnTo>
                  <a:lnTo>
                    <a:pt x="1524000" y="25400"/>
                  </a:lnTo>
                  <a:close/>
                  <a:moveTo>
                    <a:pt x="1574800" y="0"/>
                  </a:moveTo>
                  <a:lnTo>
                    <a:pt x="1600200" y="0"/>
                  </a:lnTo>
                  <a:lnTo>
                    <a:pt x="1600200" y="25400"/>
                  </a:lnTo>
                  <a:lnTo>
                    <a:pt x="1574800" y="25400"/>
                  </a:lnTo>
                  <a:close/>
                  <a:moveTo>
                    <a:pt x="1625600" y="0"/>
                  </a:moveTo>
                  <a:lnTo>
                    <a:pt x="1651000" y="0"/>
                  </a:lnTo>
                  <a:lnTo>
                    <a:pt x="1651000" y="25400"/>
                  </a:lnTo>
                  <a:lnTo>
                    <a:pt x="1625600" y="25400"/>
                  </a:lnTo>
                  <a:close/>
                  <a:moveTo>
                    <a:pt x="1676400" y="0"/>
                  </a:moveTo>
                  <a:lnTo>
                    <a:pt x="1701800" y="0"/>
                  </a:lnTo>
                  <a:lnTo>
                    <a:pt x="1701800" y="25400"/>
                  </a:lnTo>
                  <a:lnTo>
                    <a:pt x="1676400" y="25400"/>
                  </a:lnTo>
                  <a:close/>
                  <a:moveTo>
                    <a:pt x="1727200" y="0"/>
                  </a:moveTo>
                  <a:lnTo>
                    <a:pt x="1752600" y="0"/>
                  </a:lnTo>
                  <a:lnTo>
                    <a:pt x="1752600" y="25400"/>
                  </a:lnTo>
                  <a:lnTo>
                    <a:pt x="1727200" y="25400"/>
                  </a:lnTo>
                  <a:close/>
                  <a:moveTo>
                    <a:pt x="1778000" y="0"/>
                  </a:moveTo>
                  <a:lnTo>
                    <a:pt x="1803400" y="0"/>
                  </a:lnTo>
                  <a:lnTo>
                    <a:pt x="1803400" y="25400"/>
                  </a:lnTo>
                  <a:lnTo>
                    <a:pt x="1778000" y="25400"/>
                  </a:lnTo>
                  <a:close/>
                  <a:moveTo>
                    <a:pt x="1828800" y="0"/>
                  </a:moveTo>
                  <a:lnTo>
                    <a:pt x="1854200" y="0"/>
                  </a:lnTo>
                  <a:lnTo>
                    <a:pt x="1854200" y="25400"/>
                  </a:lnTo>
                  <a:lnTo>
                    <a:pt x="1828800" y="25400"/>
                  </a:lnTo>
                  <a:close/>
                  <a:moveTo>
                    <a:pt x="1879600" y="0"/>
                  </a:moveTo>
                  <a:lnTo>
                    <a:pt x="1905000" y="0"/>
                  </a:lnTo>
                  <a:lnTo>
                    <a:pt x="1905000" y="25400"/>
                  </a:lnTo>
                  <a:lnTo>
                    <a:pt x="1879600" y="25400"/>
                  </a:lnTo>
                  <a:close/>
                  <a:moveTo>
                    <a:pt x="1930400" y="0"/>
                  </a:moveTo>
                  <a:lnTo>
                    <a:pt x="1955800" y="0"/>
                  </a:lnTo>
                  <a:lnTo>
                    <a:pt x="1955800" y="25400"/>
                  </a:lnTo>
                  <a:lnTo>
                    <a:pt x="1930400" y="25400"/>
                  </a:lnTo>
                  <a:close/>
                  <a:moveTo>
                    <a:pt x="1981200" y="0"/>
                  </a:moveTo>
                  <a:lnTo>
                    <a:pt x="2006600" y="0"/>
                  </a:lnTo>
                  <a:lnTo>
                    <a:pt x="2006600" y="25400"/>
                  </a:lnTo>
                  <a:lnTo>
                    <a:pt x="1981200" y="25400"/>
                  </a:lnTo>
                  <a:close/>
                  <a:moveTo>
                    <a:pt x="2032000" y="0"/>
                  </a:moveTo>
                  <a:lnTo>
                    <a:pt x="2057400" y="0"/>
                  </a:lnTo>
                  <a:lnTo>
                    <a:pt x="2057400" y="25400"/>
                  </a:lnTo>
                  <a:lnTo>
                    <a:pt x="2032000" y="25400"/>
                  </a:lnTo>
                  <a:close/>
                  <a:moveTo>
                    <a:pt x="2082800" y="0"/>
                  </a:moveTo>
                  <a:lnTo>
                    <a:pt x="2108200" y="0"/>
                  </a:lnTo>
                  <a:lnTo>
                    <a:pt x="2108200" y="25400"/>
                  </a:lnTo>
                  <a:lnTo>
                    <a:pt x="2082800" y="25400"/>
                  </a:lnTo>
                  <a:close/>
                  <a:moveTo>
                    <a:pt x="2133600" y="0"/>
                  </a:moveTo>
                  <a:lnTo>
                    <a:pt x="2159000" y="0"/>
                  </a:lnTo>
                  <a:lnTo>
                    <a:pt x="2159000" y="25400"/>
                  </a:lnTo>
                  <a:lnTo>
                    <a:pt x="2133600" y="25400"/>
                  </a:lnTo>
                  <a:close/>
                  <a:moveTo>
                    <a:pt x="2184400" y="0"/>
                  </a:moveTo>
                  <a:lnTo>
                    <a:pt x="2209800" y="0"/>
                  </a:lnTo>
                  <a:lnTo>
                    <a:pt x="2209800" y="25400"/>
                  </a:lnTo>
                  <a:lnTo>
                    <a:pt x="2184400" y="25400"/>
                  </a:lnTo>
                  <a:close/>
                  <a:moveTo>
                    <a:pt x="2235200" y="0"/>
                  </a:moveTo>
                  <a:lnTo>
                    <a:pt x="2260600" y="0"/>
                  </a:lnTo>
                  <a:lnTo>
                    <a:pt x="2260600" y="25400"/>
                  </a:lnTo>
                  <a:lnTo>
                    <a:pt x="2235200" y="25400"/>
                  </a:lnTo>
                  <a:close/>
                  <a:moveTo>
                    <a:pt x="2286000" y="0"/>
                  </a:moveTo>
                  <a:lnTo>
                    <a:pt x="2311400" y="0"/>
                  </a:lnTo>
                  <a:lnTo>
                    <a:pt x="2311400" y="25400"/>
                  </a:lnTo>
                  <a:lnTo>
                    <a:pt x="2286000" y="25400"/>
                  </a:lnTo>
                  <a:close/>
                  <a:moveTo>
                    <a:pt x="2336800" y="0"/>
                  </a:moveTo>
                  <a:lnTo>
                    <a:pt x="2362200" y="0"/>
                  </a:lnTo>
                  <a:lnTo>
                    <a:pt x="2362200" y="25400"/>
                  </a:lnTo>
                  <a:lnTo>
                    <a:pt x="2336800" y="25400"/>
                  </a:lnTo>
                  <a:close/>
                  <a:moveTo>
                    <a:pt x="0" y="0"/>
                  </a:moveTo>
                  <a:lnTo>
                    <a:pt x="25400" y="0"/>
                  </a:lnTo>
                  <a:lnTo>
                    <a:pt x="25400" y="25400"/>
                  </a:lnTo>
                  <a:lnTo>
                    <a:pt x="0" y="25400"/>
                  </a:lnTo>
                  <a:close/>
                </a:path>
              </a:pathLst>
            </a:custGeom>
            <a:solidFill>
              <a:srgbClr val="EE220C"/>
            </a:solidFill>
          </p:spPr>
        </p:sp>
        <p:sp>
          <p:nvSpPr>
            <p:cNvPr name="Freeform 34" id="34"/>
            <p:cNvSpPr/>
            <p:nvPr/>
          </p:nvSpPr>
          <p:spPr>
            <a:xfrm flipH="false" flipV="false" rot="0">
              <a:off x="4429887" y="96774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EE220C"/>
            </a:solidFill>
          </p:spPr>
        </p:sp>
      </p:grpSp>
      <p:sp>
        <p:nvSpPr>
          <p:cNvPr name="TextBox 35" id="35"/>
          <p:cNvSpPr txBox="true"/>
          <p:nvPr/>
        </p:nvSpPr>
        <p:spPr>
          <a:xfrm rot="0">
            <a:off x="1049455"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1 4 7</a:t>
            </a:r>
          </a:p>
        </p:txBody>
      </p:sp>
      <p:sp>
        <p:nvSpPr>
          <p:cNvPr name="TextBox 36" id="36"/>
          <p:cNvSpPr txBox="true"/>
          <p:nvPr/>
        </p:nvSpPr>
        <p:spPr>
          <a:xfrm rot="0">
            <a:off x="1687630"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2 5 8</a:t>
            </a:r>
          </a:p>
        </p:txBody>
      </p:sp>
      <p:sp>
        <p:nvSpPr>
          <p:cNvPr name="TextBox 37" id="37"/>
          <p:cNvSpPr txBox="true"/>
          <p:nvPr/>
        </p:nvSpPr>
        <p:spPr>
          <a:xfrm rot="0">
            <a:off x="2325805"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3 6 9</a:t>
            </a:r>
          </a:p>
        </p:txBody>
      </p:sp>
      <p:sp>
        <p:nvSpPr>
          <p:cNvPr name="TextBox 38" id="3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9" id="39"/>
          <p:cNvSpPr txBox="true"/>
          <p:nvPr/>
        </p:nvSpPr>
        <p:spPr>
          <a:xfrm rot="0">
            <a:off x="800510" y="884368"/>
            <a:ext cx="608812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Array/List Interview Questions -7</a:t>
            </a:r>
          </a:p>
        </p:txBody>
      </p:sp>
      <p:sp>
        <p:nvSpPr>
          <p:cNvPr name="TextBox 40" id="40"/>
          <p:cNvSpPr txBox="true"/>
          <p:nvPr/>
        </p:nvSpPr>
        <p:spPr>
          <a:xfrm rot="0">
            <a:off x="707784" y="1781023"/>
            <a:ext cx="1501359" cy="137932"/>
          </a:xfrm>
          <a:prstGeom prst="rect">
            <a:avLst/>
          </a:prstGeom>
        </p:spPr>
        <p:txBody>
          <a:bodyPr anchor="t" rtlCol="false" tIns="0" lIns="0" bIns="0" rIns="0">
            <a:spAutoFit/>
          </a:bodyPr>
          <a:lstStyle/>
          <a:p>
            <a:pPr algn="l">
              <a:lnSpc>
                <a:spcPts val="800"/>
              </a:lnSpc>
            </a:pPr>
            <a:r>
              <a:rPr lang="en-US" b="true" sz="1600" spc="-11">
                <a:solidFill>
                  <a:srgbClr val="000000"/>
                </a:solidFill>
                <a:latin typeface="Montserrat 2 Bold"/>
                <a:ea typeface="Montserrat 2 Bold"/>
                <a:cs typeface="Montserrat 2 Bold"/>
                <a:sym typeface="Montserrat 2 Bold"/>
              </a:rPr>
              <a:t>Rotate Matrix </a:t>
            </a:r>
          </a:p>
        </p:txBody>
      </p:sp>
      <p:sp>
        <p:nvSpPr>
          <p:cNvPr name="TextBox 41" id="41"/>
          <p:cNvSpPr txBox="true"/>
          <p:nvPr/>
        </p:nvSpPr>
        <p:spPr>
          <a:xfrm rot="0">
            <a:off x="2179691" y="1841373"/>
            <a:ext cx="7418060" cy="137932"/>
          </a:xfrm>
          <a:prstGeom prst="rect">
            <a:avLst/>
          </a:prstGeom>
        </p:spPr>
        <p:txBody>
          <a:bodyPr anchor="t" rtlCol="false" tIns="0" lIns="0" bIns="0" rIns="0">
            <a:spAutoFit/>
          </a:bodyPr>
          <a:lstStyle/>
          <a:p>
            <a:pPr algn="l">
              <a:lnSpc>
                <a:spcPts val="800"/>
              </a:lnSpc>
            </a:pPr>
            <a:r>
              <a:rPr lang="en-US" sz="1600" spc="-11">
                <a:solidFill>
                  <a:srgbClr val="000000"/>
                </a:solidFill>
                <a:latin typeface="Montserrat 2"/>
                <a:ea typeface="Montserrat 2"/>
                <a:cs typeface="Montserrat 2"/>
                <a:sym typeface="Montserrat 2"/>
              </a:rPr>
              <a:t>- Given an image represented by an NxN matrix write a method to rotate </a:t>
            </a:r>
          </a:p>
        </p:txBody>
      </p:sp>
      <p:sp>
        <p:nvSpPr>
          <p:cNvPr name="TextBox 42" id="42"/>
          <p:cNvSpPr txBox="true"/>
          <p:nvPr/>
        </p:nvSpPr>
        <p:spPr>
          <a:xfrm rot="0">
            <a:off x="707784" y="1852803"/>
            <a:ext cx="2559396" cy="423682"/>
          </a:xfrm>
          <a:prstGeom prst="rect">
            <a:avLst/>
          </a:prstGeom>
        </p:spPr>
        <p:txBody>
          <a:bodyPr anchor="t" rtlCol="false" tIns="0" lIns="0" bIns="0" rIns="0">
            <a:spAutoFit/>
          </a:bodyPr>
          <a:lstStyle/>
          <a:p>
            <a:pPr algn="l">
              <a:lnSpc>
                <a:spcPts val="3879"/>
              </a:lnSpc>
            </a:pPr>
            <a:r>
              <a:rPr lang="en-US" sz="1600" spc="-11">
                <a:solidFill>
                  <a:srgbClr val="000000"/>
                </a:solidFill>
                <a:latin typeface="Montserrat 2"/>
                <a:ea typeface="Montserrat 2"/>
                <a:cs typeface="Montserrat 2"/>
                <a:sym typeface="Montserrat 2"/>
              </a:rPr>
              <a:t>the image by 90 degrees.</a:t>
            </a:r>
          </a:p>
        </p:txBody>
      </p:sp>
      <p:sp>
        <p:nvSpPr>
          <p:cNvPr name="TextBox 43" id="43"/>
          <p:cNvSpPr txBox="true"/>
          <p:nvPr/>
        </p:nvSpPr>
        <p:spPr>
          <a:xfrm rot="0">
            <a:off x="3339798" y="3939159"/>
            <a:ext cx="1489462" cy="225781"/>
          </a:xfrm>
          <a:prstGeom prst="rect">
            <a:avLst/>
          </a:prstGeom>
        </p:spPr>
        <p:txBody>
          <a:bodyPr anchor="t" rtlCol="false" tIns="0" lIns="0" bIns="0" rIns="0">
            <a:spAutoFit/>
          </a:bodyPr>
          <a:lstStyle/>
          <a:p>
            <a:pPr algn="l">
              <a:lnSpc>
                <a:spcPts val="1820"/>
              </a:lnSpc>
            </a:pPr>
            <a:r>
              <a:rPr lang="en-US" sz="1300" spc="-9">
                <a:solidFill>
                  <a:srgbClr val="EE220C"/>
                </a:solidFill>
                <a:latin typeface="Montserrat 2"/>
                <a:ea typeface="Montserrat 2"/>
                <a:cs typeface="Montserrat 2"/>
                <a:sym typeface="Montserrat 2"/>
              </a:rPr>
              <a:t>Rotate 90 degrees</a:t>
            </a:r>
          </a:p>
        </p:txBody>
      </p:sp>
    </p:spTree>
  </p:cSld>
  <p:clrMapOvr>
    <a:masterClrMapping/>
  </p:clrMapOvr>
</p:sld>
</file>

<file path=ppt/slides/slide1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876300" y="328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5" id="5"/>
            <p:cNvSpPr/>
            <p:nvPr/>
          </p:nvSpPr>
          <p:spPr>
            <a:xfrm flipH="false" flipV="false" rot="0">
              <a:off x="1511300" y="328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6" id="6"/>
            <p:cNvSpPr/>
            <p:nvPr/>
          </p:nvSpPr>
          <p:spPr>
            <a:xfrm flipH="false" flipV="false" rot="0">
              <a:off x="2146300" y="328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7" id="7"/>
            <p:cNvSpPr/>
            <p:nvPr/>
          </p:nvSpPr>
          <p:spPr>
            <a:xfrm flipH="false" flipV="false" rot="0">
              <a:off x="876300" y="3924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8" id="8"/>
            <p:cNvSpPr/>
            <p:nvPr/>
          </p:nvSpPr>
          <p:spPr>
            <a:xfrm flipH="false" flipV="false" rot="0">
              <a:off x="1511300" y="3924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9" id="9"/>
            <p:cNvSpPr/>
            <p:nvPr/>
          </p:nvSpPr>
          <p:spPr>
            <a:xfrm flipH="false" flipV="false" rot="0">
              <a:off x="2146300" y="3924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10" id="10"/>
            <p:cNvSpPr/>
            <p:nvPr/>
          </p:nvSpPr>
          <p:spPr>
            <a:xfrm flipH="false" flipV="false" rot="0">
              <a:off x="876300" y="455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11" id="11"/>
            <p:cNvSpPr/>
            <p:nvPr/>
          </p:nvSpPr>
          <p:spPr>
            <a:xfrm flipH="false" flipV="false" rot="0">
              <a:off x="1511300" y="455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12" id="12"/>
            <p:cNvSpPr/>
            <p:nvPr/>
          </p:nvSpPr>
          <p:spPr>
            <a:xfrm flipH="false" flipV="false" rot="0">
              <a:off x="2146300" y="45593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13" id="13"/>
            <p:cNvSpPr/>
            <p:nvPr/>
          </p:nvSpPr>
          <p:spPr>
            <a:xfrm flipH="false" flipV="false" rot="0">
              <a:off x="1504950" y="32893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14" id="14"/>
            <p:cNvSpPr/>
            <p:nvPr/>
          </p:nvSpPr>
          <p:spPr>
            <a:xfrm flipH="false" flipV="false" rot="0">
              <a:off x="2139950" y="32893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15" id="15"/>
            <p:cNvSpPr/>
            <p:nvPr/>
          </p:nvSpPr>
          <p:spPr>
            <a:xfrm flipH="false" flipV="false" rot="0">
              <a:off x="876300" y="39179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sp>
          <p:nvSpPr>
            <p:cNvPr name="Freeform 16" id="16"/>
            <p:cNvSpPr/>
            <p:nvPr/>
          </p:nvSpPr>
          <p:spPr>
            <a:xfrm flipH="false" flipV="false" rot="0">
              <a:off x="876300" y="45529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grpSp>
      <p:sp>
        <p:nvSpPr>
          <p:cNvPr name="Freeform 17" id="17"/>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18" id="18"/>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19" id="19"/>
          <p:cNvSpPr/>
          <p:nvPr/>
        </p:nvSpPr>
        <p:spPr>
          <a:xfrm flipH="false" flipV="false" rot="0">
            <a:off x="325336" y="2771737"/>
            <a:ext cx="2875226" cy="2829878"/>
          </a:xfrm>
          <a:custGeom>
            <a:avLst/>
            <a:gdLst/>
            <a:ahLst/>
            <a:cxnLst/>
            <a:rect r="r" b="b" t="t" l="l"/>
            <a:pathLst>
              <a:path h="2829878" w="2875226">
                <a:moveTo>
                  <a:pt x="0" y="0"/>
                </a:moveTo>
                <a:lnTo>
                  <a:pt x="2875226" y="0"/>
                </a:lnTo>
                <a:lnTo>
                  <a:pt x="2875226" y="2829877"/>
                </a:lnTo>
                <a:lnTo>
                  <a:pt x="0" y="28298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a:grpSpLocks noChangeAspect="true"/>
          </p:cNvGrpSpPr>
          <p:nvPr/>
        </p:nvGrpSpPr>
        <p:grpSpPr>
          <a:xfrm rot="0">
            <a:off x="3462052" y="4066537"/>
            <a:ext cx="1902590" cy="248917"/>
            <a:chOff x="0" y="0"/>
            <a:chExt cx="1902587" cy="248920"/>
          </a:xfrm>
        </p:grpSpPr>
        <p:sp>
          <p:nvSpPr>
            <p:cNvPr name="Freeform 21" id="21"/>
            <p:cNvSpPr/>
            <p:nvPr/>
          </p:nvSpPr>
          <p:spPr>
            <a:xfrm flipH="false" flipV="false" rot="0">
              <a:off x="63500" y="111760"/>
              <a:ext cx="1696847" cy="25400"/>
            </a:xfrm>
            <a:custGeom>
              <a:avLst/>
              <a:gdLst/>
              <a:ahLst/>
              <a:cxnLst/>
              <a:rect r="r" b="b" t="t" l="l"/>
              <a:pathLst>
                <a:path h="25400" w="1696847">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1066800" y="0"/>
                  </a:moveTo>
                  <a:lnTo>
                    <a:pt x="1092200" y="0"/>
                  </a:lnTo>
                  <a:lnTo>
                    <a:pt x="1092200" y="25400"/>
                  </a:lnTo>
                  <a:lnTo>
                    <a:pt x="1066800" y="25400"/>
                  </a:lnTo>
                  <a:close/>
                  <a:moveTo>
                    <a:pt x="1117600" y="0"/>
                  </a:moveTo>
                  <a:lnTo>
                    <a:pt x="1143000" y="0"/>
                  </a:lnTo>
                  <a:lnTo>
                    <a:pt x="1143000" y="25400"/>
                  </a:lnTo>
                  <a:lnTo>
                    <a:pt x="1117600" y="25400"/>
                  </a:lnTo>
                  <a:close/>
                  <a:moveTo>
                    <a:pt x="1168400" y="0"/>
                  </a:moveTo>
                  <a:lnTo>
                    <a:pt x="1193800" y="0"/>
                  </a:lnTo>
                  <a:lnTo>
                    <a:pt x="1193800" y="25400"/>
                  </a:lnTo>
                  <a:lnTo>
                    <a:pt x="1168400" y="25400"/>
                  </a:lnTo>
                  <a:close/>
                  <a:moveTo>
                    <a:pt x="1219200" y="0"/>
                  </a:moveTo>
                  <a:lnTo>
                    <a:pt x="1244600" y="0"/>
                  </a:lnTo>
                  <a:lnTo>
                    <a:pt x="1244600" y="25400"/>
                  </a:lnTo>
                  <a:lnTo>
                    <a:pt x="1219200" y="25400"/>
                  </a:lnTo>
                  <a:close/>
                  <a:moveTo>
                    <a:pt x="1270000" y="0"/>
                  </a:moveTo>
                  <a:lnTo>
                    <a:pt x="1295400" y="0"/>
                  </a:lnTo>
                  <a:lnTo>
                    <a:pt x="1295400" y="25400"/>
                  </a:lnTo>
                  <a:lnTo>
                    <a:pt x="1270000" y="25400"/>
                  </a:lnTo>
                  <a:close/>
                  <a:moveTo>
                    <a:pt x="1320800" y="0"/>
                  </a:moveTo>
                  <a:lnTo>
                    <a:pt x="1346200" y="0"/>
                  </a:lnTo>
                  <a:lnTo>
                    <a:pt x="1346200" y="25400"/>
                  </a:lnTo>
                  <a:lnTo>
                    <a:pt x="1320800" y="25400"/>
                  </a:lnTo>
                  <a:close/>
                  <a:moveTo>
                    <a:pt x="1371600" y="0"/>
                  </a:moveTo>
                  <a:lnTo>
                    <a:pt x="1397000" y="0"/>
                  </a:lnTo>
                  <a:lnTo>
                    <a:pt x="1397000" y="25400"/>
                  </a:lnTo>
                  <a:lnTo>
                    <a:pt x="1371600" y="25400"/>
                  </a:lnTo>
                  <a:close/>
                  <a:moveTo>
                    <a:pt x="1422400" y="0"/>
                  </a:moveTo>
                  <a:lnTo>
                    <a:pt x="1447800" y="0"/>
                  </a:lnTo>
                  <a:lnTo>
                    <a:pt x="1447800" y="25400"/>
                  </a:lnTo>
                  <a:lnTo>
                    <a:pt x="1422400" y="25400"/>
                  </a:lnTo>
                  <a:close/>
                  <a:moveTo>
                    <a:pt x="1473200" y="0"/>
                  </a:moveTo>
                  <a:lnTo>
                    <a:pt x="1498600" y="0"/>
                  </a:lnTo>
                  <a:lnTo>
                    <a:pt x="1498600" y="25400"/>
                  </a:lnTo>
                  <a:lnTo>
                    <a:pt x="1473200" y="25400"/>
                  </a:lnTo>
                  <a:close/>
                  <a:moveTo>
                    <a:pt x="1524000" y="0"/>
                  </a:moveTo>
                  <a:lnTo>
                    <a:pt x="1549400" y="0"/>
                  </a:lnTo>
                  <a:lnTo>
                    <a:pt x="1549400" y="25400"/>
                  </a:lnTo>
                  <a:lnTo>
                    <a:pt x="1524000" y="25400"/>
                  </a:lnTo>
                  <a:close/>
                  <a:moveTo>
                    <a:pt x="1574800" y="0"/>
                  </a:moveTo>
                  <a:lnTo>
                    <a:pt x="1600200" y="0"/>
                  </a:lnTo>
                  <a:lnTo>
                    <a:pt x="1600200" y="25400"/>
                  </a:lnTo>
                  <a:lnTo>
                    <a:pt x="1574800" y="25400"/>
                  </a:lnTo>
                  <a:close/>
                  <a:moveTo>
                    <a:pt x="1625600" y="0"/>
                  </a:moveTo>
                  <a:lnTo>
                    <a:pt x="1651000" y="0"/>
                  </a:lnTo>
                  <a:lnTo>
                    <a:pt x="1651000" y="25400"/>
                  </a:lnTo>
                  <a:lnTo>
                    <a:pt x="1625600" y="25400"/>
                  </a:lnTo>
                  <a:close/>
                  <a:moveTo>
                    <a:pt x="1676400" y="0"/>
                  </a:moveTo>
                  <a:lnTo>
                    <a:pt x="1684147" y="0"/>
                  </a:lnTo>
                  <a:lnTo>
                    <a:pt x="1684147" y="12700"/>
                  </a:lnTo>
                  <a:lnTo>
                    <a:pt x="1684147" y="0"/>
                  </a:lnTo>
                  <a:lnTo>
                    <a:pt x="1696847" y="0"/>
                  </a:lnTo>
                  <a:lnTo>
                    <a:pt x="1696847" y="25400"/>
                  </a:lnTo>
                  <a:lnTo>
                    <a:pt x="1684147" y="25400"/>
                  </a:lnTo>
                  <a:lnTo>
                    <a:pt x="1676400" y="25400"/>
                  </a:lnTo>
                  <a:close/>
                  <a:moveTo>
                    <a:pt x="0" y="0"/>
                  </a:moveTo>
                  <a:lnTo>
                    <a:pt x="25400" y="0"/>
                  </a:lnTo>
                  <a:lnTo>
                    <a:pt x="25400" y="25400"/>
                  </a:lnTo>
                  <a:lnTo>
                    <a:pt x="0" y="25400"/>
                  </a:lnTo>
                  <a:close/>
                </a:path>
              </a:pathLst>
            </a:custGeom>
            <a:solidFill>
              <a:srgbClr val="EE220C"/>
            </a:solidFill>
          </p:spPr>
        </p:sp>
        <p:sp>
          <p:nvSpPr>
            <p:cNvPr name="Freeform 22" id="22"/>
            <p:cNvSpPr/>
            <p:nvPr/>
          </p:nvSpPr>
          <p:spPr>
            <a:xfrm flipH="false" flipV="false" rot="0">
              <a:off x="1717167"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EE220C"/>
            </a:solidFill>
          </p:spPr>
        </p:sp>
      </p:grpSp>
      <p:grpSp>
        <p:nvGrpSpPr>
          <p:cNvPr name="Group 23" id="23"/>
          <p:cNvGrpSpPr>
            <a:grpSpLocks noChangeAspect="true"/>
          </p:cNvGrpSpPr>
          <p:nvPr/>
        </p:nvGrpSpPr>
        <p:grpSpPr>
          <a:xfrm rot="0">
            <a:off x="5397503" y="3162300"/>
            <a:ext cx="2031997" cy="2031997"/>
            <a:chOff x="0" y="0"/>
            <a:chExt cx="2032000" cy="2032000"/>
          </a:xfrm>
        </p:grpSpPr>
        <p:sp>
          <p:nvSpPr>
            <p:cNvPr name="Freeform 24" id="24"/>
            <p:cNvSpPr/>
            <p:nvPr/>
          </p:nvSpPr>
          <p:spPr>
            <a:xfrm flipH="false" flipV="false" rot="0">
              <a:off x="63500" y="6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5" id="25"/>
            <p:cNvSpPr/>
            <p:nvPr/>
          </p:nvSpPr>
          <p:spPr>
            <a:xfrm flipH="false" flipV="false" rot="0">
              <a:off x="698500" y="6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6" id="26"/>
            <p:cNvSpPr/>
            <p:nvPr/>
          </p:nvSpPr>
          <p:spPr>
            <a:xfrm flipH="false" flipV="false" rot="0">
              <a:off x="1333500" y="6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7" id="27"/>
            <p:cNvSpPr/>
            <p:nvPr/>
          </p:nvSpPr>
          <p:spPr>
            <a:xfrm flipH="false" flipV="false" rot="0">
              <a:off x="63500" y="698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8" id="28"/>
            <p:cNvSpPr/>
            <p:nvPr/>
          </p:nvSpPr>
          <p:spPr>
            <a:xfrm flipH="false" flipV="false" rot="0">
              <a:off x="698500" y="698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29" id="29"/>
            <p:cNvSpPr/>
            <p:nvPr/>
          </p:nvSpPr>
          <p:spPr>
            <a:xfrm flipH="false" flipV="false" rot="0">
              <a:off x="1333500" y="698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30" id="30"/>
            <p:cNvSpPr/>
            <p:nvPr/>
          </p:nvSpPr>
          <p:spPr>
            <a:xfrm flipH="false" flipV="false" rot="0">
              <a:off x="63500" y="133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31" id="31"/>
            <p:cNvSpPr/>
            <p:nvPr/>
          </p:nvSpPr>
          <p:spPr>
            <a:xfrm flipH="false" flipV="false" rot="0">
              <a:off x="698500" y="133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32" id="32"/>
            <p:cNvSpPr/>
            <p:nvPr/>
          </p:nvSpPr>
          <p:spPr>
            <a:xfrm flipH="false" flipV="false" rot="0">
              <a:off x="1333500" y="133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33" id="33"/>
            <p:cNvSpPr/>
            <p:nvPr/>
          </p:nvSpPr>
          <p:spPr>
            <a:xfrm flipH="false" flipV="false" rot="0">
              <a:off x="692150" y="635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34" id="34"/>
            <p:cNvSpPr/>
            <p:nvPr/>
          </p:nvSpPr>
          <p:spPr>
            <a:xfrm flipH="false" flipV="false" rot="0">
              <a:off x="1327150" y="635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35" id="35"/>
            <p:cNvSpPr/>
            <p:nvPr/>
          </p:nvSpPr>
          <p:spPr>
            <a:xfrm flipH="false" flipV="false" rot="0">
              <a:off x="63500" y="6921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sp>
          <p:nvSpPr>
            <p:cNvPr name="Freeform 36" id="36"/>
            <p:cNvSpPr/>
            <p:nvPr/>
          </p:nvSpPr>
          <p:spPr>
            <a:xfrm flipH="false" flipV="false" rot="0">
              <a:off x="63500" y="13271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sp>
          <p:nvSpPr>
            <p:cNvPr name="Freeform 37" id="37"/>
            <p:cNvSpPr/>
            <p:nvPr/>
          </p:nvSpPr>
          <p:spPr>
            <a:xfrm flipH="false" flipV="false" rot="0">
              <a:off x="369189" y="381889"/>
              <a:ext cx="1293622" cy="1293622"/>
            </a:xfrm>
            <a:custGeom>
              <a:avLst/>
              <a:gdLst/>
              <a:ahLst/>
              <a:cxnLst/>
              <a:rect r="r" b="b" t="t" l="l"/>
              <a:pathLst>
                <a:path h="1293622" w="1293622">
                  <a:moveTo>
                    <a:pt x="13462" y="638429"/>
                  </a:moveTo>
                  <a:lnTo>
                    <a:pt x="638429" y="13462"/>
                  </a:lnTo>
                  <a:lnTo>
                    <a:pt x="651891" y="0"/>
                  </a:lnTo>
                  <a:lnTo>
                    <a:pt x="665353" y="13462"/>
                  </a:lnTo>
                  <a:lnTo>
                    <a:pt x="1280160" y="628269"/>
                  </a:lnTo>
                  <a:lnTo>
                    <a:pt x="1293622" y="641731"/>
                  </a:lnTo>
                  <a:lnTo>
                    <a:pt x="1280160" y="655193"/>
                  </a:lnTo>
                  <a:lnTo>
                    <a:pt x="655193" y="1280160"/>
                  </a:lnTo>
                  <a:lnTo>
                    <a:pt x="641731" y="1293622"/>
                  </a:lnTo>
                  <a:lnTo>
                    <a:pt x="628269" y="1280160"/>
                  </a:lnTo>
                  <a:lnTo>
                    <a:pt x="13462" y="665353"/>
                  </a:lnTo>
                  <a:lnTo>
                    <a:pt x="0" y="651891"/>
                  </a:lnTo>
                  <a:lnTo>
                    <a:pt x="13462" y="638429"/>
                  </a:lnTo>
                  <a:moveTo>
                    <a:pt x="40386" y="665353"/>
                  </a:moveTo>
                  <a:lnTo>
                    <a:pt x="26924" y="651891"/>
                  </a:lnTo>
                  <a:lnTo>
                    <a:pt x="40386" y="638429"/>
                  </a:lnTo>
                  <a:lnTo>
                    <a:pt x="655193" y="1253236"/>
                  </a:lnTo>
                  <a:lnTo>
                    <a:pt x="641731" y="1266698"/>
                  </a:lnTo>
                  <a:lnTo>
                    <a:pt x="628269" y="1253236"/>
                  </a:lnTo>
                  <a:lnTo>
                    <a:pt x="1253236" y="628269"/>
                  </a:lnTo>
                  <a:lnTo>
                    <a:pt x="1266698" y="641731"/>
                  </a:lnTo>
                  <a:lnTo>
                    <a:pt x="1253236" y="655193"/>
                  </a:lnTo>
                  <a:lnTo>
                    <a:pt x="638429" y="40386"/>
                  </a:lnTo>
                  <a:lnTo>
                    <a:pt x="651891" y="26924"/>
                  </a:lnTo>
                  <a:lnTo>
                    <a:pt x="665353" y="40386"/>
                  </a:lnTo>
                  <a:lnTo>
                    <a:pt x="40386" y="665353"/>
                  </a:lnTo>
                  <a:close/>
                </a:path>
              </a:pathLst>
            </a:custGeom>
            <a:solidFill>
              <a:srgbClr val="EE220C"/>
            </a:solidFill>
          </p:spPr>
        </p:sp>
      </p:grpSp>
      <p:grpSp>
        <p:nvGrpSpPr>
          <p:cNvPr name="Group 38" id="38"/>
          <p:cNvGrpSpPr>
            <a:grpSpLocks noChangeAspect="true"/>
          </p:cNvGrpSpPr>
          <p:nvPr/>
        </p:nvGrpSpPr>
        <p:grpSpPr>
          <a:xfrm rot="0">
            <a:off x="7576671" y="4066537"/>
            <a:ext cx="1902590" cy="248917"/>
            <a:chOff x="0" y="0"/>
            <a:chExt cx="1902587" cy="248920"/>
          </a:xfrm>
        </p:grpSpPr>
        <p:sp>
          <p:nvSpPr>
            <p:cNvPr name="Freeform 39" id="39"/>
            <p:cNvSpPr/>
            <p:nvPr/>
          </p:nvSpPr>
          <p:spPr>
            <a:xfrm flipH="false" flipV="false" rot="0">
              <a:off x="63500" y="111760"/>
              <a:ext cx="1696847" cy="25400"/>
            </a:xfrm>
            <a:custGeom>
              <a:avLst/>
              <a:gdLst/>
              <a:ahLst/>
              <a:cxnLst/>
              <a:rect r="r" b="b" t="t" l="l"/>
              <a:pathLst>
                <a:path h="25400" w="1696847">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1066800" y="0"/>
                  </a:moveTo>
                  <a:lnTo>
                    <a:pt x="1092200" y="0"/>
                  </a:lnTo>
                  <a:lnTo>
                    <a:pt x="1092200" y="25400"/>
                  </a:lnTo>
                  <a:lnTo>
                    <a:pt x="1066800" y="25400"/>
                  </a:lnTo>
                  <a:close/>
                  <a:moveTo>
                    <a:pt x="1117600" y="0"/>
                  </a:moveTo>
                  <a:lnTo>
                    <a:pt x="1143000" y="0"/>
                  </a:lnTo>
                  <a:lnTo>
                    <a:pt x="1143000" y="25400"/>
                  </a:lnTo>
                  <a:lnTo>
                    <a:pt x="1117600" y="25400"/>
                  </a:lnTo>
                  <a:close/>
                  <a:moveTo>
                    <a:pt x="1168400" y="0"/>
                  </a:moveTo>
                  <a:lnTo>
                    <a:pt x="1193800" y="0"/>
                  </a:lnTo>
                  <a:lnTo>
                    <a:pt x="1193800" y="25400"/>
                  </a:lnTo>
                  <a:lnTo>
                    <a:pt x="1168400" y="25400"/>
                  </a:lnTo>
                  <a:close/>
                  <a:moveTo>
                    <a:pt x="1219200" y="0"/>
                  </a:moveTo>
                  <a:lnTo>
                    <a:pt x="1244600" y="0"/>
                  </a:lnTo>
                  <a:lnTo>
                    <a:pt x="1244600" y="25400"/>
                  </a:lnTo>
                  <a:lnTo>
                    <a:pt x="1219200" y="25400"/>
                  </a:lnTo>
                  <a:close/>
                  <a:moveTo>
                    <a:pt x="1270000" y="0"/>
                  </a:moveTo>
                  <a:lnTo>
                    <a:pt x="1295400" y="0"/>
                  </a:lnTo>
                  <a:lnTo>
                    <a:pt x="1295400" y="25400"/>
                  </a:lnTo>
                  <a:lnTo>
                    <a:pt x="1270000" y="25400"/>
                  </a:lnTo>
                  <a:close/>
                  <a:moveTo>
                    <a:pt x="1320800" y="0"/>
                  </a:moveTo>
                  <a:lnTo>
                    <a:pt x="1346200" y="0"/>
                  </a:lnTo>
                  <a:lnTo>
                    <a:pt x="1346200" y="25400"/>
                  </a:lnTo>
                  <a:lnTo>
                    <a:pt x="1320800" y="25400"/>
                  </a:lnTo>
                  <a:close/>
                  <a:moveTo>
                    <a:pt x="1371600" y="0"/>
                  </a:moveTo>
                  <a:lnTo>
                    <a:pt x="1397000" y="0"/>
                  </a:lnTo>
                  <a:lnTo>
                    <a:pt x="1397000" y="25400"/>
                  </a:lnTo>
                  <a:lnTo>
                    <a:pt x="1371600" y="25400"/>
                  </a:lnTo>
                  <a:close/>
                  <a:moveTo>
                    <a:pt x="1422400" y="0"/>
                  </a:moveTo>
                  <a:lnTo>
                    <a:pt x="1447800" y="0"/>
                  </a:lnTo>
                  <a:lnTo>
                    <a:pt x="1447800" y="25400"/>
                  </a:lnTo>
                  <a:lnTo>
                    <a:pt x="1422400" y="25400"/>
                  </a:lnTo>
                  <a:close/>
                  <a:moveTo>
                    <a:pt x="1473200" y="0"/>
                  </a:moveTo>
                  <a:lnTo>
                    <a:pt x="1498600" y="0"/>
                  </a:lnTo>
                  <a:lnTo>
                    <a:pt x="1498600" y="25400"/>
                  </a:lnTo>
                  <a:lnTo>
                    <a:pt x="1473200" y="25400"/>
                  </a:lnTo>
                  <a:close/>
                  <a:moveTo>
                    <a:pt x="1524000" y="0"/>
                  </a:moveTo>
                  <a:lnTo>
                    <a:pt x="1549400" y="0"/>
                  </a:lnTo>
                  <a:lnTo>
                    <a:pt x="1549400" y="25400"/>
                  </a:lnTo>
                  <a:lnTo>
                    <a:pt x="1524000" y="25400"/>
                  </a:lnTo>
                  <a:close/>
                  <a:moveTo>
                    <a:pt x="1574800" y="0"/>
                  </a:moveTo>
                  <a:lnTo>
                    <a:pt x="1600200" y="0"/>
                  </a:lnTo>
                  <a:lnTo>
                    <a:pt x="1600200" y="25400"/>
                  </a:lnTo>
                  <a:lnTo>
                    <a:pt x="1574800" y="25400"/>
                  </a:lnTo>
                  <a:close/>
                  <a:moveTo>
                    <a:pt x="1625600" y="0"/>
                  </a:moveTo>
                  <a:lnTo>
                    <a:pt x="1651000" y="0"/>
                  </a:lnTo>
                  <a:lnTo>
                    <a:pt x="1651000" y="25400"/>
                  </a:lnTo>
                  <a:lnTo>
                    <a:pt x="1625600" y="25400"/>
                  </a:lnTo>
                  <a:close/>
                  <a:moveTo>
                    <a:pt x="1676400" y="0"/>
                  </a:moveTo>
                  <a:lnTo>
                    <a:pt x="1684147" y="0"/>
                  </a:lnTo>
                  <a:lnTo>
                    <a:pt x="1684147" y="12700"/>
                  </a:lnTo>
                  <a:lnTo>
                    <a:pt x="1684147" y="0"/>
                  </a:lnTo>
                  <a:lnTo>
                    <a:pt x="1696847" y="0"/>
                  </a:lnTo>
                  <a:lnTo>
                    <a:pt x="1696847" y="25400"/>
                  </a:lnTo>
                  <a:lnTo>
                    <a:pt x="1684147" y="25400"/>
                  </a:lnTo>
                  <a:lnTo>
                    <a:pt x="1676400" y="25400"/>
                  </a:lnTo>
                  <a:close/>
                  <a:moveTo>
                    <a:pt x="0" y="0"/>
                  </a:moveTo>
                  <a:lnTo>
                    <a:pt x="25400" y="0"/>
                  </a:lnTo>
                  <a:lnTo>
                    <a:pt x="25400" y="25400"/>
                  </a:lnTo>
                  <a:lnTo>
                    <a:pt x="0" y="25400"/>
                  </a:lnTo>
                  <a:close/>
                </a:path>
              </a:pathLst>
            </a:custGeom>
            <a:solidFill>
              <a:srgbClr val="EE220C"/>
            </a:solidFill>
          </p:spPr>
        </p:sp>
        <p:sp>
          <p:nvSpPr>
            <p:cNvPr name="Freeform 40" id="40"/>
            <p:cNvSpPr/>
            <p:nvPr/>
          </p:nvSpPr>
          <p:spPr>
            <a:xfrm flipH="false" flipV="false" rot="0">
              <a:off x="1717167"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EE220C"/>
            </a:solidFill>
          </p:spPr>
        </p:sp>
      </p:grpSp>
      <p:grpSp>
        <p:nvGrpSpPr>
          <p:cNvPr name="Group 41" id="41"/>
          <p:cNvGrpSpPr>
            <a:grpSpLocks noChangeAspect="true"/>
          </p:cNvGrpSpPr>
          <p:nvPr/>
        </p:nvGrpSpPr>
        <p:grpSpPr>
          <a:xfrm rot="0">
            <a:off x="9626603" y="3162300"/>
            <a:ext cx="2031997" cy="2031997"/>
            <a:chOff x="0" y="0"/>
            <a:chExt cx="2032000" cy="2032000"/>
          </a:xfrm>
        </p:grpSpPr>
        <p:sp>
          <p:nvSpPr>
            <p:cNvPr name="Freeform 42" id="42"/>
            <p:cNvSpPr/>
            <p:nvPr/>
          </p:nvSpPr>
          <p:spPr>
            <a:xfrm flipH="false" flipV="false" rot="0">
              <a:off x="63500" y="6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43" id="43"/>
            <p:cNvSpPr/>
            <p:nvPr/>
          </p:nvSpPr>
          <p:spPr>
            <a:xfrm flipH="false" flipV="false" rot="0">
              <a:off x="698500" y="6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44" id="44"/>
            <p:cNvSpPr/>
            <p:nvPr/>
          </p:nvSpPr>
          <p:spPr>
            <a:xfrm flipH="false" flipV="false" rot="0">
              <a:off x="1333500" y="6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45" id="45"/>
            <p:cNvSpPr/>
            <p:nvPr/>
          </p:nvSpPr>
          <p:spPr>
            <a:xfrm flipH="false" flipV="false" rot="0">
              <a:off x="63500" y="698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46" id="46"/>
            <p:cNvSpPr/>
            <p:nvPr/>
          </p:nvSpPr>
          <p:spPr>
            <a:xfrm flipH="false" flipV="false" rot="0">
              <a:off x="698500" y="698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47" id="47"/>
            <p:cNvSpPr/>
            <p:nvPr/>
          </p:nvSpPr>
          <p:spPr>
            <a:xfrm flipH="false" flipV="false" rot="0">
              <a:off x="1333500" y="698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48" id="48"/>
            <p:cNvSpPr/>
            <p:nvPr/>
          </p:nvSpPr>
          <p:spPr>
            <a:xfrm flipH="false" flipV="false" rot="0">
              <a:off x="63500" y="133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49" id="49"/>
            <p:cNvSpPr/>
            <p:nvPr/>
          </p:nvSpPr>
          <p:spPr>
            <a:xfrm flipH="false" flipV="false" rot="0">
              <a:off x="698500" y="133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50" id="50"/>
            <p:cNvSpPr/>
            <p:nvPr/>
          </p:nvSpPr>
          <p:spPr>
            <a:xfrm flipH="false" flipV="false" rot="0">
              <a:off x="1333500" y="1333500"/>
              <a:ext cx="635000" cy="635000"/>
            </a:xfrm>
            <a:custGeom>
              <a:avLst/>
              <a:gdLst/>
              <a:ahLst/>
              <a:cxnLst/>
              <a:rect r="r" b="b" t="t" l="l"/>
              <a:pathLst>
                <a:path h="635000" w="635000">
                  <a:moveTo>
                    <a:pt x="0" y="0"/>
                  </a:moveTo>
                  <a:lnTo>
                    <a:pt x="635000" y="0"/>
                  </a:lnTo>
                  <a:lnTo>
                    <a:pt x="635000" y="635000"/>
                  </a:lnTo>
                  <a:lnTo>
                    <a:pt x="0" y="635000"/>
                  </a:lnTo>
                  <a:close/>
                </a:path>
              </a:pathLst>
            </a:custGeom>
            <a:solidFill>
              <a:srgbClr val="FFFFFF"/>
            </a:solidFill>
          </p:spPr>
        </p:sp>
        <p:sp>
          <p:nvSpPr>
            <p:cNvPr name="Freeform 51" id="51"/>
            <p:cNvSpPr/>
            <p:nvPr/>
          </p:nvSpPr>
          <p:spPr>
            <a:xfrm flipH="false" flipV="false" rot="0">
              <a:off x="692150" y="635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52" id="52"/>
            <p:cNvSpPr/>
            <p:nvPr/>
          </p:nvSpPr>
          <p:spPr>
            <a:xfrm flipH="false" flipV="false" rot="0">
              <a:off x="1327150" y="63500"/>
              <a:ext cx="12700" cy="1905000"/>
            </a:xfrm>
            <a:custGeom>
              <a:avLst/>
              <a:gdLst/>
              <a:ahLst/>
              <a:cxnLst/>
              <a:rect r="r" b="b" t="t" l="l"/>
              <a:pathLst>
                <a:path h="1905000" w="12700">
                  <a:moveTo>
                    <a:pt x="12700" y="50800"/>
                  </a:moveTo>
                  <a:lnTo>
                    <a:pt x="12700" y="76200"/>
                  </a:lnTo>
                  <a:lnTo>
                    <a:pt x="0" y="76200"/>
                  </a:lnTo>
                  <a:lnTo>
                    <a:pt x="0" y="50800"/>
                  </a:lnTo>
                  <a:close/>
                  <a:moveTo>
                    <a:pt x="12700" y="101600"/>
                  </a:moveTo>
                  <a:lnTo>
                    <a:pt x="12700" y="127000"/>
                  </a:lnTo>
                  <a:lnTo>
                    <a:pt x="0" y="127000"/>
                  </a:lnTo>
                  <a:lnTo>
                    <a:pt x="0" y="101600"/>
                  </a:lnTo>
                  <a:close/>
                  <a:moveTo>
                    <a:pt x="12700" y="152400"/>
                  </a:moveTo>
                  <a:lnTo>
                    <a:pt x="12700" y="177800"/>
                  </a:lnTo>
                  <a:lnTo>
                    <a:pt x="0" y="177800"/>
                  </a:lnTo>
                  <a:lnTo>
                    <a:pt x="0" y="152400"/>
                  </a:lnTo>
                  <a:close/>
                  <a:moveTo>
                    <a:pt x="12700" y="203200"/>
                  </a:moveTo>
                  <a:lnTo>
                    <a:pt x="12700" y="228600"/>
                  </a:lnTo>
                  <a:lnTo>
                    <a:pt x="0" y="228600"/>
                  </a:lnTo>
                  <a:lnTo>
                    <a:pt x="0" y="203200"/>
                  </a:lnTo>
                  <a:close/>
                  <a:moveTo>
                    <a:pt x="12700" y="254000"/>
                  </a:moveTo>
                  <a:lnTo>
                    <a:pt x="12700" y="279400"/>
                  </a:lnTo>
                  <a:lnTo>
                    <a:pt x="0" y="279400"/>
                  </a:lnTo>
                  <a:lnTo>
                    <a:pt x="0" y="254000"/>
                  </a:lnTo>
                  <a:close/>
                  <a:moveTo>
                    <a:pt x="12700" y="304800"/>
                  </a:moveTo>
                  <a:lnTo>
                    <a:pt x="12700" y="330200"/>
                  </a:lnTo>
                  <a:lnTo>
                    <a:pt x="0" y="330200"/>
                  </a:lnTo>
                  <a:lnTo>
                    <a:pt x="0" y="304800"/>
                  </a:lnTo>
                  <a:close/>
                  <a:moveTo>
                    <a:pt x="12700" y="355600"/>
                  </a:moveTo>
                  <a:lnTo>
                    <a:pt x="12700" y="381000"/>
                  </a:lnTo>
                  <a:lnTo>
                    <a:pt x="0" y="381000"/>
                  </a:lnTo>
                  <a:lnTo>
                    <a:pt x="0" y="355600"/>
                  </a:lnTo>
                  <a:close/>
                  <a:moveTo>
                    <a:pt x="12700" y="406400"/>
                  </a:moveTo>
                  <a:lnTo>
                    <a:pt x="12700" y="431800"/>
                  </a:lnTo>
                  <a:lnTo>
                    <a:pt x="0" y="431800"/>
                  </a:lnTo>
                  <a:lnTo>
                    <a:pt x="0" y="406400"/>
                  </a:lnTo>
                  <a:close/>
                  <a:moveTo>
                    <a:pt x="12700" y="457200"/>
                  </a:moveTo>
                  <a:lnTo>
                    <a:pt x="12700" y="482600"/>
                  </a:lnTo>
                  <a:lnTo>
                    <a:pt x="0" y="482600"/>
                  </a:lnTo>
                  <a:lnTo>
                    <a:pt x="0" y="457200"/>
                  </a:lnTo>
                  <a:close/>
                  <a:moveTo>
                    <a:pt x="12700" y="508000"/>
                  </a:moveTo>
                  <a:lnTo>
                    <a:pt x="12700" y="533400"/>
                  </a:lnTo>
                  <a:lnTo>
                    <a:pt x="0" y="533400"/>
                  </a:lnTo>
                  <a:lnTo>
                    <a:pt x="0" y="508000"/>
                  </a:lnTo>
                  <a:close/>
                  <a:moveTo>
                    <a:pt x="12700" y="558800"/>
                  </a:moveTo>
                  <a:lnTo>
                    <a:pt x="12700" y="584200"/>
                  </a:lnTo>
                  <a:lnTo>
                    <a:pt x="0" y="584200"/>
                  </a:lnTo>
                  <a:lnTo>
                    <a:pt x="0" y="558800"/>
                  </a:lnTo>
                  <a:close/>
                  <a:moveTo>
                    <a:pt x="12700" y="609600"/>
                  </a:moveTo>
                  <a:lnTo>
                    <a:pt x="12700" y="635000"/>
                  </a:lnTo>
                  <a:lnTo>
                    <a:pt x="0" y="635000"/>
                  </a:lnTo>
                  <a:lnTo>
                    <a:pt x="0" y="609600"/>
                  </a:lnTo>
                  <a:close/>
                  <a:moveTo>
                    <a:pt x="12700" y="660400"/>
                  </a:moveTo>
                  <a:lnTo>
                    <a:pt x="12700" y="685800"/>
                  </a:lnTo>
                  <a:lnTo>
                    <a:pt x="0" y="685800"/>
                  </a:lnTo>
                  <a:lnTo>
                    <a:pt x="0" y="660400"/>
                  </a:lnTo>
                  <a:close/>
                  <a:moveTo>
                    <a:pt x="12700" y="711200"/>
                  </a:moveTo>
                  <a:lnTo>
                    <a:pt x="12700" y="736600"/>
                  </a:lnTo>
                  <a:lnTo>
                    <a:pt x="0" y="736600"/>
                  </a:lnTo>
                  <a:lnTo>
                    <a:pt x="0" y="711200"/>
                  </a:lnTo>
                  <a:close/>
                  <a:moveTo>
                    <a:pt x="12700" y="762000"/>
                  </a:moveTo>
                  <a:lnTo>
                    <a:pt x="12700" y="787400"/>
                  </a:lnTo>
                  <a:lnTo>
                    <a:pt x="0" y="787400"/>
                  </a:lnTo>
                  <a:lnTo>
                    <a:pt x="0" y="762000"/>
                  </a:lnTo>
                  <a:close/>
                  <a:moveTo>
                    <a:pt x="12700" y="812800"/>
                  </a:moveTo>
                  <a:lnTo>
                    <a:pt x="12700" y="838200"/>
                  </a:lnTo>
                  <a:lnTo>
                    <a:pt x="0" y="838200"/>
                  </a:lnTo>
                  <a:lnTo>
                    <a:pt x="0" y="812800"/>
                  </a:lnTo>
                  <a:close/>
                  <a:moveTo>
                    <a:pt x="12700" y="863600"/>
                  </a:moveTo>
                  <a:lnTo>
                    <a:pt x="12700" y="889000"/>
                  </a:lnTo>
                  <a:lnTo>
                    <a:pt x="0" y="889000"/>
                  </a:lnTo>
                  <a:lnTo>
                    <a:pt x="0" y="863600"/>
                  </a:lnTo>
                  <a:close/>
                  <a:moveTo>
                    <a:pt x="12700" y="914400"/>
                  </a:moveTo>
                  <a:lnTo>
                    <a:pt x="12700" y="939800"/>
                  </a:lnTo>
                  <a:lnTo>
                    <a:pt x="0" y="939800"/>
                  </a:lnTo>
                  <a:lnTo>
                    <a:pt x="0" y="914400"/>
                  </a:lnTo>
                  <a:close/>
                  <a:moveTo>
                    <a:pt x="12700" y="965200"/>
                  </a:moveTo>
                  <a:lnTo>
                    <a:pt x="12700" y="990600"/>
                  </a:lnTo>
                  <a:lnTo>
                    <a:pt x="0" y="990600"/>
                  </a:lnTo>
                  <a:lnTo>
                    <a:pt x="0" y="965200"/>
                  </a:lnTo>
                  <a:close/>
                  <a:moveTo>
                    <a:pt x="12700" y="1016000"/>
                  </a:moveTo>
                  <a:lnTo>
                    <a:pt x="12700" y="1041400"/>
                  </a:lnTo>
                  <a:lnTo>
                    <a:pt x="0" y="1041400"/>
                  </a:lnTo>
                  <a:lnTo>
                    <a:pt x="0" y="1016000"/>
                  </a:lnTo>
                  <a:close/>
                  <a:moveTo>
                    <a:pt x="12700" y="1066800"/>
                  </a:moveTo>
                  <a:lnTo>
                    <a:pt x="12700" y="1092200"/>
                  </a:lnTo>
                  <a:lnTo>
                    <a:pt x="0" y="1092200"/>
                  </a:lnTo>
                  <a:lnTo>
                    <a:pt x="0" y="1066800"/>
                  </a:lnTo>
                  <a:close/>
                  <a:moveTo>
                    <a:pt x="12700" y="1117600"/>
                  </a:moveTo>
                  <a:lnTo>
                    <a:pt x="12700" y="1143000"/>
                  </a:lnTo>
                  <a:lnTo>
                    <a:pt x="0" y="1143000"/>
                  </a:lnTo>
                  <a:lnTo>
                    <a:pt x="0" y="1117600"/>
                  </a:lnTo>
                  <a:close/>
                  <a:moveTo>
                    <a:pt x="12700" y="1168400"/>
                  </a:moveTo>
                  <a:lnTo>
                    <a:pt x="12700" y="1193800"/>
                  </a:lnTo>
                  <a:lnTo>
                    <a:pt x="0" y="1193800"/>
                  </a:lnTo>
                  <a:lnTo>
                    <a:pt x="0" y="1168400"/>
                  </a:lnTo>
                  <a:close/>
                  <a:moveTo>
                    <a:pt x="12700" y="1219200"/>
                  </a:moveTo>
                  <a:lnTo>
                    <a:pt x="12700" y="1244600"/>
                  </a:lnTo>
                  <a:lnTo>
                    <a:pt x="0" y="1244600"/>
                  </a:lnTo>
                  <a:lnTo>
                    <a:pt x="0" y="1219200"/>
                  </a:lnTo>
                  <a:close/>
                  <a:moveTo>
                    <a:pt x="12700" y="1270000"/>
                  </a:moveTo>
                  <a:lnTo>
                    <a:pt x="12700" y="1295400"/>
                  </a:lnTo>
                  <a:lnTo>
                    <a:pt x="0" y="1295400"/>
                  </a:lnTo>
                  <a:lnTo>
                    <a:pt x="0" y="1270000"/>
                  </a:lnTo>
                  <a:close/>
                  <a:moveTo>
                    <a:pt x="12700" y="1320800"/>
                  </a:moveTo>
                  <a:lnTo>
                    <a:pt x="12700" y="1346200"/>
                  </a:lnTo>
                  <a:lnTo>
                    <a:pt x="0" y="1346200"/>
                  </a:lnTo>
                  <a:lnTo>
                    <a:pt x="0" y="1320800"/>
                  </a:lnTo>
                  <a:close/>
                  <a:moveTo>
                    <a:pt x="12700" y="1371600"/>
                  </a:moveTo>
                  <a:lnTo>
                    <a:pt x="12700" y="1397000"/>
                  </a:lnTo>
                  <a:lnTo>
                    <a:pt x="0" y="1397000"/>
                  </a:lnTo>
                  <a:lnTo>
                    <a:pt x="0" y="1371600"/>
                  </a:lnTo>
                  <a:close/>
                  <a:moveTo>
                    <a:pt x="12700" y="1422400"/>
                  </a:moveTo>
                  <a:lnTo>
                    <a:pt x="12700" y="1447800"/>
                  </a:lnTo>
                  <a:lnTo>
                    <a:pt x="0" y="1447800"/>
                  </a:lnTo>
                  <a:lnTo>
                    <a:pt x="0" y="1422400"/>
                  </a:lnTo>
                  <a:close/>
                  <a:moveTo>
                    <a:pt x="12700" y="1473200"/>
                  </a:moveTo>
                  <a:lnTo>
                    <a:pt x="12700" y="1498600"/>
                  </a:lnTo>
                  <a:lnTo>
                    <a:pt x="0" y="1498600"/>
                  </a:lnTo>
                  <a:lnTo>
                    <a:pt x="0" y="1473200"/>
                  </a:lnTo>
                  <a:close/>
                  <a:moveTo>
                    <a:pt x="12700" y="1524000"/>
                  </a:moveTo>
                  <a:lnTo>
                    <a:pt x="12700" y="1549400"/>
                  </a:lnTo>
                  <a:lnTo>
                    <a:pt x="0" y="1549400"/>
                  </a:lnTo>
                  <a:lnTo>
                    <a:pt x="0" y="1524000"/>
                  </a:lnTo>
                  <a:close/>
                  <a:moveTo>
                    <a:pt x="12700" y="1574800"/>
                  </a:moveTo>
                  <a:lnTo>
                    <a:pt x="12700" y="1600200"/>
                  </a:lnTo>
                  <a:lnTo>
                    <a:pt x="0" y="1600200"/>
                  </a:lnTo>
                  <a:lnTo>
                    <a:pt x="0" y="1574800"/>
                  </a:lnTo>
                  <a:close/>
                  <a:moveTo>
                    <a:pt x="12700" y="1625600"/>
                  </a:moveTo>
                  <a:lnTo>
                    <a:pt x="12700" y="1651000"/>
                  </a:lnTo>
                  <a:lnTo>
                    <a:pt x="0" y="1651000"/>
                  </a:lnTo>
                  <a:lnTo>
                    <a:pt x="0" y="1625600"/>
                  </a:lnTo>
                  <a:close/>
                  <a:moveTo>
                    <a:pt x="12700" y="1676400"/>
                  </a:moveTo>
                  <a:lnTo>
                    <a:pt x="12700" y="1701800"/>
                  </a:lnTo>
                  <a:lnTo>
                    <a:pt x="0" y="1701800"/>
                  </a:lnTo>
                  <a:lnTo>
                    <a:pt x="0" y="1676400"/>
                  </a:lnTo>
                  <a:close/>
                  <a:moveTo>
                    <a:pt x="12700" y="1727200"/>
                  </a:moveTo>
                  <a:lnTo>
                    <a:pt x="12700" y="1752600"/>
                  </a:lnTo>
                  <a:lnTo>
                    <a:pt x="0" y="1752600"/>
                  </a:lnTo>
                  <a:lnTo>
                    <a:pt x="0" y="1727200"/>
                  </a:lnTo>
                  <a:close/>
                  <a:moveTo>
                    <a:pt x="12700" y="1778000"/>
                  </a:moveTo>
                  <a:lnTo>
                    <a:pt x="12700" y="1803400"/>
                  </a:lnTo>
                  <a:lnTo>
                    <a:pt x="0" y="1803400"/>
                  </a:lnTo>
                  <a:lnTo>
                    <a:pt x="0" y="1778000"/>
                  </a:lnTo>
                  <a:close/>
                  <a:moveTo>
                    <a:pt x="12700" y="1828800"/>
                  </a:moveTo>
                  <a:lnTo>
                    <a:pt x="12700" y="1854200"/>
                  </a:lnTo>
                  <a:lnTo>
                    <a:pt x="0" y="1854200"/>
                  </a:lnTo>
                  <a:lnTo>
                    <a:pt x="0" y="1828800"/>
                  </a:lnTo>
                  <a:close/>
                  <a:moveTo>
                    <a:pt x="12700" y="1879600"/>
                  </a:moveTo>
                  <a:lnTo>
                    <a:pt x="12700" y="1905000"/>
                  </a:lnTo>
                  <a:lnTo>
                    <a:pt x="0" y="1905000"/>
                  </a:lnTo>
                  <a:lnTo>
                    <a:pt x="0" y="1879600"/>
                  </a:lnTo>
                  <a:close/>
                  <a:moveTo>
                    <a:pt x="12700" y="0"/>
                  </a:moveTo>
                  <a:lnTo>
                    <a:pt x="12700" y="25400"/>
                  </a:lnTo>
                  <a:lnTo>
                    <a:pt x="0" y="25400"/>
                  </a:lnTo>
                  <a:lnTo>
                    <a:pt x="0" y="0"/>
                  </a:lnTo>
                  <a:close/>
                </a:path>
              </a:pathLst>
            </a:custGeom>
            <a:solidFill>
              <a:srgbClr val="000000"/>
            </a:solidFill>
          </p:spPr>
        </p:sp>
        <p:sp>
          <p:nvSpPr>
            <p:cNvPr name="Freeform 53" id="53"/>
            <p:cNvSpPr/>
            <p:nvPr/>
          </p:nvSpPr>
          <p:spPr>
            <a:xfrm flipH="false" flipV="false" rot="0">
              <a:off x="63500" y="6921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sp>
          <p:nvSpPr>
            <p:cNvPr name="Freeform 54" id="54"/>
            <p:cNvSpPr/>
            <p:nvPr/>
          </p:nvSpPr>
          <p:spPr>
            <a:xfrm flipH="false" flipV="false" rot="0">
              <a:off x="63500" y="1327150"/>
              <a:ext cx="1905000" cy="12700"/>
            </a:xfrm>
            <a:custGeom>
              <a:avLst/>
              <a:gdLst/>
              <a:ahLst/>
              <a:cxnLst/>
              <a:rect r="r" b="b" t="t" l="l"/>
              <a:pathLst>
                <a:path h="12700" w="1905000">
                  <a:moveTo>
                    <a:pt x="50800" y="0"/>
                  </a:moveTo>
                  <a:lnTo>
                    <a:pt x="76200" y="0"/>
                  </a:lnTo>
                  <a:lnTo>
                    <a:pt x="76200" y="12700"/>
                  </a:lnTo>
                  <a:lnTo>
                    <a:pt x="50800" y="12700"/>
                  </a:lnTo>
                  <a:close/>
                  <a:moveTo>
                    <a:pt x="101600" y="0"/>
                  </a:moveTo>
                  <a:lnTo>
                    <a:pt x="127000" y="0"/>
                  </a:lnTo>
                  <a:lnTo>
                    <a:pt x="127000" y="12700"/>
                  </a:lnTo>
                  <a:lnTo>
                    <a:pt x="101600" y="12700"/>
                  </a:lnTo>
                  <a:close/>
                  <a:moveTo>
                    <a:pt x="152400" y="0"/>
                  </a:moveTo>
                  <a:lnTo>
                    <a:pt x="177800" y="0"/>
                  </a:lnTo>
                  <a:lnTo>
                    <a:pt x="177800" y="12700"/>
                  </a:lnTo>
                  <a:lnTo>
                    <a:pt x="152400" y="12700"/>
                  </a:lnTo>
                  <a:close/>
                  <a:moveTo>
                    <a:pt x="203200" y="0"/>
                  </a:moveTo>
                  <a:lnTo>
                    <a:pt x="228600" y="0"/>
                  </a:lnTo>
                  <a:lnTo>
                    <a:pt x="228600" y="12700"/>
                  </a:lnTo>
                  <a:lnTo>
                    <a:pt x="203200" y="12700"/>
                  </a:lnTo>
                  <a:close/>
                  <a:moveTo>
                    <a:pt x="254000" y="0"/>
                  </a:moveTo>
                  <a:lnTo>
                    <a:pt x="279400" y="0"/>
                  </a:lnTo>
                  <a:lnTo>
                    <a:pt x="279400" y="12700"/>
                  </a:lnTo>
                  <a:lnTo>
                    <a:pt x="254000" y="12700"/>
                  </a:lnTo>
                  <a:close/>
                  <a:moveTo>
                    <a:pt x="304800" y="0"/>
                  </a:moveTo>
                  <a:lnTo>
                    <a:pt x="330200" y="0"/>
                  </a:lnTo>
                  <a:lnTo>
                    <a:pt x="330200" y="12700"/>
                  </a:lnTo>
                  <a:lnTo>
                    <a:pt x="304800" y="12700"/>
                  </a:lnTo>
                  <a:close/>
                  <a:moveTo>
                    <a:pt x="355600" y="0"/>
                  </a:moveTo>
                  <a:lnTo>
                    <a:pt x="381000" y="0"/>
                  </a:lnTo>
                  <a:lnTo>
                    <a:pt x="381000" y="12700"/>
                  </a:lnTo>
                  <a:lnTo>
                    <a:pt x="355600" y="12700"/>
                  </a:lnTo>
                  <a:close/>
                  <a:moveTo>
                    <a:pt x="406400" y="0"/>
                  </a:moveTo>
                  <a:lnTo>
                    <a:pt x="431800" y="0"/>
                  </a:lnTo>
                  <a:lnTo>
                    <a:pt x="431800" y="12700"/>
                  </a:lnTo>
                  <a:lnTo>
                    <a:pt x="406400" y="12700"/>
                  </a:lnTo>
                  <a:close/>
                  <a:moveTo>
                    <a:pt x="457200" y="0"/>
                  </a:moveTo>
                  <a:lnTo>
                    <a:pt x="482600" y="0"/>
                  </a:lnTo>
                  <a:lnTo>
                    <a:pt x="482600" y="12700"/>
                  </a:lnTo>
                  <a:lnTo>
                    <a:pt x="457200" y="12700"/>
                  </a:lnTo>
                  <a:close/>
                  <a:moveTo>
                    <a:pt x="508000" y="0"/>
                  </a:moveTo>
                  <a:lnTo>
                    <a:pt x="533400" y="0"/>
                  </a:lnTo>
                  <a:lnTo>
                    <a:pt x="533400" y="12700"/>
                  </a:lnTo>
                  <a:lnTo>
                    <a:pt x="508000" y="12700"/>
                  </a:lnTo>
                  <a:close/>
                  <a:moveTo>
                    <a:pt x="558800" y="0"/>
                  </a:moveTo>
                  <a:lnTo>
                    <a:pt x="584200" y="0"/>
                  </a:lnTo>
                  <a:lnTo>
                    <a:pt x="584200" y="12700"/>
                  </a:lnTo>
                  <a:lnTo>
                    <a:pt x="558800" y="12700"/>
                  </a:lnTo>
                  <a:close/>
                  <a:moveTo>
                    <a:pt x="609600" y="0"/>
                  </a:moveTo>
                  <a:lnTo>
                    <a:pt x="635000" y="0"/>
                  </a:lnTo>
                  <a:lnTo>
                    <a:pt x="635000" y="12700"/>
                  </a:lnTo>
                  <a:lnTo>
                    <a:pt x="609600" y="12700"/>
                  </a:lnTo>
                  <a:close/>
                  <a:moveTo>
                    <a:pt x="660400" y="0"/>
                  </a:moveTo>
                  <a:lnTo>
                    <a:pt x="685800" y="0"/>
                  </a:lnTo>
                  <a:lnTo>
                    <a:pt x="685800" y="12700"/>
                  </a:lnTo>
                  <a:lnTo>
                    <a:pt x="660400" y="12700"/>
                  </a:lnTo>
                  <a:close/>
                  <a:moveTo>
                    <a:pt x="711200" y="0"/>
                  </a:moveTo>
                  <a:lnTo>
                    <a:pt x="736600" y="0"/>
                  </a:lnTo>
                  <a:lnTo>
                    <a:pt x="736600" y="12700"/>
                  </a:lnTo>
                  <a:lnTo>
                    <a:pt x="711200" y="12700"/>
                  </a:lnTo>
                  <a:close/>
                  <a:moveTo>
                    <a:pt x="762000" y="0"/>
                  </a:moveTo>
                  <a:lnTo>
                    <a:pt x="787400" y="0"/>
                  </a:lnTo>
                  <a:lnTo>
                    <a:pt x="787400" y="12700"/>
                  </a:lnTo>
                  <a:lnTo>
                    <a:pt x="762000" y="12700"/>
                  </a:lnTo>
                  <a:close/>
                  <a:moveTo>
                    <a:pt x="812800" y="0"/>
                  </a:moveTo>
                  <a:lnTo>
                    <a:pt x="838200" y="0"/>
                  </a:lnTo>
                  <a:lnTo>
                    <a:pt x="838200" y="12700"/>
                  </a:lnTo>
                  <a:lnTo>
                    <a:pt x="812800" y="12700"/>
                  </a:lnTo>
                  <a:close/>
                  <a:moveTo>
                    <a:pt x="863600" y="0"/>
                  </a:moveTo>
                  <a:lnTo>
                    <a:pt x="889000" y="0"/>
                  </a:lnTo>
                  <a:lnTo>
                    <a:pt x="889000" y="12700"/>
                  </a:lnTo>
                  <a:lnTo>
                    <a:pt x="863600" y="12700"/>
                  </a:lnTo>
                  <a:close/>
                  <a:moveTo>
                    <a:pt x="914400" y="0"/>
                  </a:moveTo>
                  <a:lnTo>
                    <a:pt x="939800" y="0"/>
                  </a:lnTo>
                  <a:lnTo>
                    <a:pt x="939800" y="12700"/>
                  </a:lnTo>
                  <a:lnTo>
                    <a:pt x="914400" y="12700"/>
                  </a:lnTo>
                  <a:close/>
                  <a:moveTo>
                    <a:pt x="965200" y="0"/>
                  </a:moveTo>
                  <a:lnTo>
                    <a:pt x="990600" y="0"/>
                  </a:lnTo>
                  <a:lnTo>
                    <a:pt x="990600" y="12700"/>
                  </a:lnTo>
                  <a:lnTo>
                    <a:pt x="965200" y="12700"/>
                  </a:lnTo>
                  <a:close/>
                  <a:moveTo>
                    <a:pt x="1016000" y="0"/>
                  </a:moveTo>
                  <a:lnTo>
                    <a:pt x="1041400" y="0"/>
                  </a:lnTo>
                  <a:lnTo>
                    <a:pt x="1041400" y="12700"/>
                  </a:lnTo>
                  <a:lnTo>
                    <a:pt x="1016000" y="12700"/>
                  </a:lnTo>
                  <a:close/>
                  <a:moveTo>
                    <a:pt x="1066800" y="0"/>
                  </a:moveTo>
                  <a:lnTo>
                    <a:pt x="1092200" y="0"/>
                  </a:lnTo>
                  <a:lnTo>
                    <a:pt x="1092200" y="12700"/>
                  </a:lnTo>
                  <a:lnTo>
                    <a:pt x="1066800" y="12700"/>
                  </a:lnTo>
                  <a:close/>
                  <a:moveTo>
                    <a:pt x="1117600" y="0"/>
                  </a:moveTo>
                  <a:lnTo>
                    <a:pt x="1143000" y="0"/>
                  </a:lnTo>
                  <a:lnTo>
                    <a:pt x="1143000" y="12700"/>
                  </a:lnTo>
                  <a:lnTo>
                    <a:pt x="1117600" y="12700"/>
                  </a:lnTo>
                  <a:close/>
                  <a:moveTo>
                    <a:pt x="1168400" y="0"/>
                  </a:moveTo>
                  <a:lnTo>
                    <a:pt x="1193800" y="0"/>
                  </a:lnTo>
                  <a:lnTo>
                    <a:pt x="1193800" y="12700"/>
                  </a:lnTo>
                  <a:lnTo>
                    <a:pt x="1168400" y="12700"/>
                  </a:lnTo>
                  <a:close/>
                  <a:moveTo>
                    <a:pt x="1219200" y="0"/>
                  </a:moveTo>
                  <a:lnTo>
                    <a:pt x="1244600" y="0"/>
                  </a:lnTo>
                  <a:lnTo>
                    <a:pt x="1244600" y="12700"/>
                  </a:lnTo>
                  <a:lnTo>
                    <a:pt x="1219200" y="12700"/>
                  </a:lnTo>
                  <a:close/>
                  <a:moveTo>
                    <a:pt x="1270000" y="0"/>
                  </a:moveTo>
                  <a:lnTo>
                    <a:pt x="1295400" y="0"/>
                  </a:lnTo>
                  <a:lnTo>
                    <a:pt x="1295400" y="12700"/>
                  </a:lnTo>
                  <a:lnTo>
                    <a:pt x="1270000" y="12700"/>
                  </a:lnTo>
                  <a:close/>
                  <a:moveTo>
                    <a:pt x="1320800" y="0"/>
                  </a:moveTo>
                  <a:lnTo>
                    <a:pt x="1346200" y="0"/>
                  </a:lnTo>
                  <a:lnTo>
                    <a:pt x="1346200" y="12700"/>
                  </a:lnTo>
                  <a:lnTo>
                    <a:pt x="1320800" y="12700"/>
                  </a:lnTo>
                  <a:close/>
                  <a:moveTo>
                    <a:pt x="1371600" y="0"/>
                  </a:moveTo>
                  <a:lnTo>
                    <a:pt x="1397000" y="0"/>
                  </a:lnTo>
                  <a:lnTo>
                    <a:pt x="1397000" y="12700"/>
                  </a:lnTo>
                  <a:lnTo>
                    <a:pt x="1371600" y="12700"/>
                  </a:lnTo>
                  <a:close/>
                  <a:moveTo>
                    <a:pt x="1422400" y="0"/>
                  </a:moveTo>
                  <a:lnTo>
                    <a:pt x="1447800" y="0"/>
                  </a:lnTo>
                  <a:lnTo>
                    <a:pt x="1447800" y="12700"/>
                  </a:lnTo>
                  <a:lnTo>
                    <a:pt x="1422400" y="12700"/>
                  </a:lnTo>
                  <a:close/>
                  <a:moveTo>
                    <a:pt x="1473200" y="0"/>
                  </a:moveTo>
                  <a:lnTo>
                    <a:pt x="1498600" y="0"/>
                  </a:lnTo>
                  <a:lnTo>
                    <a:pt x="1498600" y="12700"/>
                  </a:lnTo>
                  <a:lnTo>
                    <a:pt x="1473200" y="12700"/>
                  </a:lnTo>
                  <a:close/>
                  <a:moveTo>
                    <a:pt x="1524000" y="0"/>
                  </a:moveTo>
                  <a:lnTo>
                    <a:pt x="1549400" y="0"/>
                  </a:lnTo>
                  <a:lnTo>
                    <a:pt x="1549400" y="12700"/>
                  </a:lnTo>
                  <a:lnTo>
                    <a:pt x="1524000" y="12700"/>
                  </a:lnTo>
                  <a:close/>
                  <a:moveTo>
                    <a:pt x="1574800" y="0"/>
                  </a:moveTo>
                  <a:lnTo>
                    <a:pt x="1600200" y="0"/>
                  </a:lnTo>
                  <a:lnTo>
                    <a:pt x="1600200" y="12700"/>
                  </a:lnTo>
                  <a:lnTo>
                    <a:pt x="1574800" y="12700"/>
                  </a:lnTo>
                  <a:close/>
                  <a:moveTo>
                    <a:pt x="1625600" y="0"/>
                  </a:moveTo>
                  <a:lnTo>
                    <a:pt x="1651000" y="0"/>
                  </a:lnTo>
                  <a:lnTo>
                    <a:pt x="1651000" y="12700"/>
                  </a:lnTo>
                  <a:lnTo>
                    <a:pt x="1625600" y="12700"/>
                  </a:lnTo>
                  <a:close/>
                  <a:moveTo>
                    <a:pt x="1676400" y="0"/>
                  </a:moveTo>
                  <a:lnTo>
                    <a:pt x="1701800" y="0"/>
                  </a:lnTo>
                  <a:lnTo>
                    <a:pt x="1701800" y="12700"/>
                  </a:lnTo>
                  <a:lnTo>
                    <a:pt x="1676400" y="12700"/>
                  </a:lnTo>
                  <a:close/>
                  <a:moveTo>
                    <a:pt x="1727200" y="0"/>
                  </a:moveTo>
                  <a:lnTo>
                    <a:pt x="1752600" y="0"/>
                  </a:lnTo>
                  <a:lnTo>
                    <a:pt x="1752600" y="12700"/>
                  </a:lnTo>
                  <a:lnTo>
                    <a:pt x="1727200" y="12700"/>
                  </a:lnTo>
                  <a:close/>
                  <a:moveTo>
                    <a:pt x="1778000" y="0"/>
                  </a:moveTo>
                  <a:lnTo>
                    <a:pt x="1803400" y="0"/>
                  </a:lnTo>
                  <a:lnTo>
                    <a:pt x="1803400" y="12700"/>
                  </a:lnTo>
                  <a:lnTo>
                    <a:pt x="1778000" y="12700"/>
                  </a:lnTo>
                  <a:close/>
                  <a:moveTo>
                    <a:pt x="1828800" y="0"/>
                  </a:moveTo>
                  <a:lnTo>
                    <a:pt x="1854200" y="0"/>
                  </a:lnTo>
                  <a:lnTo>
                    <a:pt x="1854200" y="12700"/>
                  </a:lnTo>
                  <a:lnTo>
                    <a:pt x="1828800" y="12700"/>
                  </a:lnTo>
                  <a:close/>
                  <a:moveTo>
                    <a:pt x="1879600" y="0"/>
                  </a:moveTo>
                  <a:lnTo>
                    <a:pt x="1905000" y="0"/>
                  </a:lnTo>
                  <a:lnTo>
                    <a:pt x="1905000" y="12700"/>
                  </a:lnTo>
                  <a:lnTo>
                    <a:pt x="1879600" y="12700"/>
                  </a:lnTo>
                  <a:close/>
                  <a:moveTo>
                    <a:pt x="0" y="0"/>
                  </a:moveTo>
                  <a:lnTo>
                    <a:pt x="25400" y="0"/>
                  </a:lnTo>
                  <a:lnTo>
                    <a:pt x="25400" y="12700"/>
                  </a:lnTo>
                  <a:lnTo>
                    <a:pt x="0" y="12700"/>
                  </a:lnTo>
                  <a:close/>
                </a:path>
              </a:pathLst>
            </a:custGeom>
            <a:solidFill>
              <a:srgbClr val="000000"/>
            </a:solidFill>
          </p:spPr>
        </p:sp>
      </p:grpSp>
      <p:sp>
        <p:nvSpPr>
          <p:cNvPr name="TextBox 55" id="55"/>
          <p:cNvSpPr txBox="true"/>
          <p:nvPr/>
        </p:nvSpPr>
        <p:spPr>
          <a:xfrm rot="0">
            <a:off x="1049455"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1 4 7</a:t>
            </a:r>
          </a:p>
        </p:txBody>
      </p:sp>
      <p:sp>
        <p:nvSpPr>
          <p:cNvPr name="TextBox 56" id="56"/>
          <p:cNvSpPr txBox="true"/>
          <p:nvPr/>
        </p:nvSpPr>
        <p:spPr>
          <a:xfrm rot="0">
            <a:off x="1687630"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2 5 8</a:t>
            </a:r>
          </a:p>
        </p:txBody>
      </p:sp>
      <p:sp>
        <p:nvSpPr>
          <p:cNvPr name="TextBox 57" id="57"/>
          <p:cNvSpPr txBox="true"/>
          <p:nvPr/>
        </p:nvSpPr>
        <p:spPr>
          <a:xfrm rot="0">
            <a:off x="2325805"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3 6 9</a:t>
            </a:r>
          </a:p>
        </p:txBody>
      </p:sp>
      <p:sp>
        <p:nvSpPr>
          <p:cNvPr name="TextBox 58" id="58"/>
          <p:cNvSpPr txBox="true"/>
          <p:nvPr/>
        </p:nvSpPr>
        <p:spPr>
          <a:xfrm rot="0">
            <a:off x="5697655"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7 4 9</a:t>
            </a:r>
          </a:p>
        </p:txBody>
      </p:sp>
      <p:sp>
        <p:nvSpPr>
          <p:cNvPr name="TextBox 59" id="59"/>
          <p:cNvSpPr txBox="true"/>
          <p:nvPr/>
        </p:nvSpPr>
        <p:spPr>
          <a:xfrm rot="0">
            <a:off x="6335830"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2 5 8</a:t>
            </a:r>
          </a:p>
        </p:txBody>
      </p:sp>
      <p:sp>
        <p:nvSpPr>
          <p:cNvPr name="TextBox 60" id="60"/>
          <p:cNvSpPr txBox="true"/>
          <p:nvPr/>
        </p:nvSpPr>
        <p:spPr>
          <a:xfrm rot="0">
            <a:off x="6974005"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1 6 3</a:t>
            </a:r>
          </a:p>
        </p:txBody>
      </p:sp>
      <p:sp>
        <p:nvSpPr>
          <p:cNvPr name="TextBox 61" id="61"/>
          <p:cNvSpPr txBox="true"/>
          <p:nvPr/>
        </p:nvSpPr>
        <p:spPr>
          <a:xfrm rot="0">
            <a:off x="9926755"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7 8 9</a:t>
            </a:r>
          </a:p>
        </p:txBody>
      </p:sp>
      <p:sp>
        <p:nvSpPr>
          <p:cNvPr name="TextBox 62" id="62"/>
          <p:cNvSpPr txBox="true"/>
          <p:nvPr/>
        </p:nvSpPr>
        <p:spPr>
          <a:xfrm rot="0">
            <a:off x="10564930"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4 5 6</a:t>
            </a:r>
          </a:p>
        </p:txBody>
      </p:sp>
      <p:sp>
        <p:nvSpPr>
          <p:cNvPr name="TextBox 63" id="63"/>
          <p:cNvSpPr txBox="true"/>
          <p:nvPr/>
        </p:nvSpPr>
        <p:spPr>
          <a:xfrm rot="0">
            <a:off x="11203105" y="3230385"/>
            <a:ext cx="158458" cy="1837782"/>
          </a:xfrm>
          <a:prstGeom prst="rect">
            <a:avLst/>
          </a:prstGeom>
        </p:spPr>
        <p:txBody>
          <a:bodyPr anchor="t" rtlCol="false" tIns="0" lIns="0" bIns="0" rIns="0">
            <a:spAutoFit/>
          </a:bodyPr>
          <a:lstStyle/>
          <a:p>
            <a:pPr algn="just">
              <a:lnSpc>
                <a:spcPts val="5048"/>
              </a:lnSpc>
            </a:pPr>
            <a:r>
              <a:rPr lang="en-US" sz="2200" spc="-6">
                <a:solidFill>
                  <a:srgbClr val="000000"/>
                </a:solidFill>
                <a:latin typeface="IBM Plex Sans"/>
                <a:ea typeface="IBM Plex Sans"/>
                <a:cs typeface="IBM Plex Sans"/>
                <a:sym typeface="IBM Plex Sans"/>
              </a:rPr>
              <a:t>1 2 3</a:t>
            </a:r>
          </a:p>
        </p:txBody>
      </p:sp>
      <p:sp>
        <p:nvSpPr>
          <p:cNvPr name="TextBox 64" id="6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5" id="65"/>
          <p:cNvSpPr txBox="true"/>
          <p:nvPr/>
        </p:nvSpPr>
        <p:spPr>
          <a:xfrm rot="0">
            <a:off x="800510" y="884368"/>
            <a:ext cx="608812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Array/List Interview Questions -7</a:t>
            </a:r>
          </a:p>
        </p:txBody>
      </p:sp>
      <p:sp>
        <p:nvSpPr>
          <p:cNvPr name="TextBox 66" id="66"/>
          <p:cNvSpPr txBox="true"/>
          <p:nvPr/>
        </p:nvSpPr>
        <p:spPr>
          <a:xfrm rot="0">
            <a:off x="611381" y="6292720"/>
            <a:ext cx="1305516" cy="233182"/>
          </a:xfrm>
          <a:prstGeom prst="rect">
            <a:avLst/>
          </a:prstGeom>
        </p:spPr>
        <p:txBody>
          <a:bodyPr anchor="t" rtlCol="false" tIns="0" lIns="0" bIns="0" rIns="0">
            <a:spAutoFit/>
          </a:bodyPr>
          <a:lstStyle/>
          <a:p>
            <a:pPr algn="l">
              <a:lnSpc>
                <a:spcPts val="1800"/>
              </a:lnSpc>
            </a:pPr>
            <a:r>
              <a:rPr lang="en-US" sz="1600" spc="-11">
                <a:solidFill>
                  <a:srgbClr val="000000"/>
                </a:solidFill>
                <a:latin typeface="Montserrat 2"/>
                <a:ea typeface="Montserrat 2"/>
                <a:cs typeface="Montserrat 2"/>
                <a:sym typeface="Montserrat 2"/>
              </a:rPr>
              <a:t>for i = 0 to n</a:t>
            </a:r>
          </a:p>
        </p:txBody>
      </p:sp>
      <p:sp>
        <p:nvSpPr>
          <p:cNvPr name="TextBox 67" id="67"/>
          <p:cNvSpPr txBox="true"/>
          <p:nvPr/>
        </p:nvSpPr>
        <p:spPr>
          <a:xfrm rot="0">
            <a:off x="611381" y="6521320"/>
            <a:ext cx="65494" cy="1147582"/>
          </a:xfrm>
          <a:prstGeom prst="rect">
            <a:avLst/>
          </a:prstGeom>
        </p:spPr>
        <p:txBody>
          <a:bodyPr anchor="t" rtlCol="false" tIns="0" lIns="0" bIns="0" rIns="0">
            <a:spAutoFit/>
          </a:bodyPr>
          <a:lstStyle/>
          <a:p>
            <a:pPr algn="just">
              <a:lnSpc>
                <a:spcPts val="1800"/>
              </a:lnSpc>
            </a:pPr>
            <a:r>
              <a:rPr lang="en-US" sz="1600" spc="-11">
                <a:solidFill>
                  <a:srgbClr val="000000"/>
                </a:solidFill>
                <a:latin typeface="Montserrat 2"/>
                <a:ea typeface="Montserrat 2"/>
                <a:cs typeface="Montserrat 2"/>
                <a:sym typeface="Montserrat 2"/>
              </a:rPr>
              <a:t> </a:t>
            </a:r>
          </a:p>
          <a:p>
            <a:pPr algn="just">
              <a:lnSpc>
                <a:spcPts val="1800"/>
              </a:lnSpc>
            </a:pPr>
            <a:r>
              <a:rPr lang="en-US" sz="1600" spc="-11">
                <a:solidFill>
                  <a:srgbClr val="000000"/>
                </a:solidFill>
                <a:latin typeface="Montserrat 2"/>
                <a:ea typeface="Montserrat 2"/>
                <a:cs typeface="Montserrat 2"/>
                <a:sym typeface="Montserrat 2"/>
              </a:rPr>
              <a:t> </a:t>
            </a:r>
          </a:p>
          <a:p>
            <a:pPr algn="just">
              <a:lnSpc>
                <a:spcPts val="1800"/>
              </a:lnSpc>
            </a:pPr>
            <a:r>
              <a:rPr lang="en-US" sz="1600" spc="-11">
                <a:solidFill>
                  <a:srgbClr val="000000"/>
                </a:solidFill>
                <a:latin typeface="Montserrat 2"/>
                <a:ea typeface="Montserrat 2"/>
                <a:cs typeface="Montserrat 2"/>
                <a:sym typeface="Montserrat 2"/>
              </a:rPr>
              <a:t> </a:t>
            </a:r>
          </a:p>
          <a:p>
            <a:pPr algn="just">
              <a:lnSpc>
                <a:spcPts val="1800"/>
              </a:lnSpc>
            </a:pPr>
            <a:r>
              <a:rPr lang="en-US" sz="1600" spc="-11">
                <a:solidFill>
                  <a:srgbClr val="000000"/>
                </a:solidFill>
                <a:latin typeface="Montserrat 2"/>
                <a:ea typeface="Montserrat 2"/>
                <a:cs typeface="Montserrat 2"/>
                <a:sym typeface="Montserrat 2"/>
              </a:rPr>
              <a:t> </a:t>
            </a:r>
          </a:p>
        </p:txBody>
      </p:sp>
      <p:sp>
        <p:nvSpPr>
          <p:cNvPr name="TextBox 68" id="68"/>
          <p:cNvSpPr txBox="true"/>
          <p:nvPr/>
        </p:nvSpPr>
        <p:spPr>
          <a:xfrm rot="0">
            <a:off x="932850" y="6521320"/>
            <a:ext cx="1899056" cy="1147582"/>
          </a:xfrm>
          <a:prstGeom prst="rect">
            <a:avLst/>
          </a:prstGeom>
        </p:spPr>
        <p:txBody>
          <a:bodyPr anchor="t" rtlCol="false" tIns="0" lIns="0" bIns="0" rIns="0">
            <a:spAutoFit/>
          </a:bodyPr>
          <a:lstStyle/>
          <a:p>
            <a:pPr algn="l">
              <a:lnSpc>
                <a:spcPts val="1800"/>
              </a:lnSpc>
            </a:pPr>
            <a:r>
              <a:rPr lang="en-US" sz="1600" spc="-11">
                <a:solidFill>
                  <a:srgbClr val="000000"/>
                </a:solidFill>
                <a:latin typeface="Montserrat 2"/>
                <a:ea typeface="Montserrat 2"/>
                <a:cs typeface="Montserrat 2"/>
                <a:sym typeface="Montserrat 2"/>
              </a:rPr>
              <a:t>temp = top[i] top[i] = left[i] left[i] = bottom[i] bottom[i] = right[i] right[i] = temp</a:t>
            </a:r>
          </a:p>
        </p:txBody>
      </p:sp>
      <p:sp>
        <p:nvSpPr>
          <p:cNvPr name="TextBox 69" id="69"/>
          <p:cNvSpPr txBox="true"/>
          <p:nvPr/>
        </p:nvSpPr>
        <p:spPr>
          <a:xfrm rot="0">
            <a:off x="707784" y="1781023"/>
            <a:ext cx="1501359" cy="137932"/>
          </a:xfrm>
          <a:prstGeom prst="rect">
            <a:avLst/>
          </a:prstGeom>
        </p:spPr>
        <p:txBody>
          <a:bodyPr anchor="t" rtlCol="false" tIns="0" lIns="0" bIns="0" rIns="0">
            <a:spAutoFit/>
          </a:bodyPr>
          <a:lstStyle/>
          <a:p>
            <a:pPr algn="l">
              <a:lnSpc>
                <a:spcPts val="800"/>
              </a:lnSpc>
            </a:pPr>
            <a:r>
              <a:rPr lang="en-US" b="true" sz="1600" spc="-11">
                <a:solidFill>
                  <a:srgbClr val="000000"/>
                </a:solidFill>
                <a:latin typeface="Montserrat 2 Bold"/>
                <a:ea typeface="Montserrat 2 Bold"/>
                <a:cs typeface="Montserrat 2 Bold"/>
                <a:sym typeface="Montserrat 2 Bold"/>
              </a:rPr>
              <a:t>Rotate Matrix </a:t>
            </a:r>
          </a:p>
        </p:txBody>
      </p:sp>
      <p:sp>
        <p:nvSpPr>
          <p:cNvPr name="TextBox 70" id="70"/>
          <p:cNvSpPr txBox="true"/>
          <p:nvPr/>
        </p:nvSpPr>
        <p:spPr>
          <a:xfrm rot="0">
            <a:off x="2179691" y="1841373"/>
            <a:ext cx="7418060" cy="137932"/>
          </a:xfrm>
          <a:prstGeom prst="rect">
            <a:avLst/>
          </a:prstGeom>
        </p:spPr>
        <p:txBody>
          <a:bodyPr anchor="t" rtlCol="false" tIns="0" lIns="0" bIns="0" rIns="0">
            <a:spAutoFit/>
          </a:bodyPr>
          <a:lstStyle/>
          <a:p>
            <a:pPr algn="l">
              <a:lnSpc>
                <a:spcPts val="800"/>
              </a:lnSpc>
            </a:pPr>
            <a:r>
              <a:rPr lang="en-US" sz="1600" spc="-11">
                <a:solidFill>
                  <a:srgbClr val="000000"/>
                </a:solidFill>
                <a:latin typeface="Montserrat 2"/>
                <a:ea typeface="Montserrat 2"/>
                <a:cs typeface="Montserrat 2"/>
                <a:sym typeface="Montserrat 2"/>
              </a:rPr>
              <a:t>- Given an image represented by an NxN matrix write a method to rotate </a:t>
            </a:r>
          </a:p>
        </p:txBody>
      </p:sp>
      <p:sp>
        <p:nvSpPr>
          <p:cNvPr name="TextBox 71" id="71"/>
          <p:cNvSpPr txBox="true"/>
          <p:nvPr/>
        </p:nvSpPr>
        <p:spPr>
          <a:xfrm rot="0">
            <a:off x="707784" y="1852803"/>
            <a:ext cx="2559396" cy="423682"/>
          </a:xfrm>
          <a:prstGeom prst="rect">
            <a:avLst/>
          </a:prstGeom>
        </p:spPr>
        <p:txBody>
          <a:bodyPr anchor="t" rtlCol="false" tIns="0" lIns="0" bIns="0" rIns="0">
            <a:spAutoFit/>
          </a:bodyPr>
          <a:lstStyle/>
          <a:p>
            <a:pPr algn="l">
              <a:lnSpc>
                <a:spcPts val="3879"/>
              </a:lnSpc>
            </a:pPr>
            <a:r>
              <a:rPr lang="en-US" sz="1600" spc="-11">
                <a:solidFill>
                  <a:srgbClr val="000000"/>
                </a:solidFill>
                <a:latin typeface="Montserrat 2"/>
                <a:ea typeface="Montserrat 2"/>
                <a:cs typeface="Montserrat 2"/>
                <a:sym typeface="Montserrat 2"/>
              </a:rPr>
              <a:t>the image by 90 degrees.</a:t>
            </a:r>
          </a:p>
        </p:txBody>
      </p:sp>
    </p:spTree>
  </p:cSld>
  <p:clrMapOvr>
    <a:masterClrMapping/>
  </p:clrMapOvr>
</p:sld>
</file>

<file path=ppt/slides/slide1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33730" y="7300855"/>
            <a:ext cx="3032617" cy="457200"/>
            <a:chOff x="0" y="0"/>
            <a:chExt cx="3032620" cy="457200"/>
          </a:xfrm>
        </p:grpSpPr>
        <p:sp>
          <p:nvSpPr>
            <p:cNvPr name="Freeform 7" id="7"/>
            <p:cNvSpPr/>
            <p:nvPr/>
          </p:nvSpPr>
          <p:spPr>
            <a:xfrm flipH="false" flipV="false" rot="0">
              <a:off x="63500" y="63500"/>
              <a:ext cx="1688973" cy="330200"/>
            </a:xfrm>
            <a:custGeom>
              <a:avLst/>
              <a:gdLst/>
              <a:ahLst/>
              <a:cxnLst/>
              <a:rect r="r" b="b" t="t" l="l"/>
              <a:pathLst>
                <a:path h="330200" w="1688973">
                  <a:moveTo>
                    <a:pt x="0" y="330200"/>
                  </a:moveTo>
                  <a:lnTo>
                    <a:pt x="1688973" y="330200"/>
                  </a:lnTo>
                  <a:lnTo>
                    <a:pt x="1688973" y="0"/>
                  </a:lnTo>
                  <a:lnTo>
                    <a:pt x="0" y="0"/>
                  </a:lnTo>
                  <a:close/>
                </a:path>
              </a:pathLst>
            </a:custGeom>
            <a:solidFill>
              <a:srgbClr val="FFFFFF"/>
            </a:solidFill>
          </p:spPr>
        </p:sp>
        <p:sp>
          <p:nvSpPr>
            <p:cNvPr name="Freeform 8" id="8"/>
            <p:cNvSpPr/>
            <p:nvPr/>
          </p:nvSpPr>
          <p:spPr>
            <a:xfrm flipH="false" flipV="false" rot="0">
              <a:off x="1808226" y="218313"/>
              <a:ext cx="1082167" cy="25400"/>
            </a:xfrm>
            <a:custGeom>
              <a:avLst/>
              <a:gdLst/>
              <a:ahLst/>
              <a:cxnLst/>
              <a:rect r="r" b="b" t="t" l="l"/>
              <a:pathLst>
                <a:path h="25400" w="1082167">
                  <a:moveTo>
                    <a:pt x="0" y="0"/>
                  </a:moveTo>
                  <a:lnTo>
                    <a:pt x="1069467" y="0"/>
                  </a:lnTo>
                  <a:lnTo>
                    <a:pt x="1069467" y="12700"/>
                  </a:lnTo>
                  <a:lnTo>
                    <a:pt x="1069467" y="0"/>
                  </a:lnTo>
                  <a:lnTo>
                    <a:pt x="1082167" y="0"/>
                  </a:lnTo>
                  <a:lnTo>
                    <a:pt x="1082167" y="25400"/>
                  </a:lnTo>
                  <a:lnTo>
                    <a:pt x="1069467" y="25400"/>
                  </a:lnTo>
                  <a:lnTo>
                    <a:pt x="0" y="25400"/>
                  </a:lnTo>
                  <a:close/>
                </a:path>
              </a:pathLst>
            </a:custGeom>
            <a:solidFill>
              <a:srgbClr val="000000"/>
            </a:solidFill>
          </p:spPr>
        </p:sp>
        <p:sp>
          <p:nvSpPr>
            <p:cNvPr name="Freeform 9" id="9"/>
            <p:cNvSpPr/>
            <p:nvPr/>
          </p:nvSpPr>
          <p:spPr>
            <a:xfrm flipH="false" flipV="false" rot="0">
              <a:off x="2847213" y="170053"/>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0" id="10"/>
          <p:cNvGrpSpPr>
            <a:grpSpLocks noChangeAspect="true"/>
          </p:cNvGrpSpPr>
          <p:nvPr/>
        </p:nvGrpSpPr>
        <p:grpSpPr>
          <a:xfrm rot="0">
            <a:off x="733730" y="6665852"/>
            <a:ext cx="3033541" cy="457200"/>
            <a:chOff x="0" y="0"/>
            <a:chExt cx="3033547" cy="457200"/>
          </a:xfrm>
        </p:grpSpPr>
        <p:sp>
          <p:nvSpPr>
            <p:cNvPr name="Freeform 11" id="11"/>
            <p:cNvSpPr/>
            <p:nvPr/>
          </p:nvSpPr>
          <p:spPr>
            <a:xfrm flipH="false" flipV="false" rot="0">
              <a:off x="63500" y="63500"/>
              <a:ext cx="1201293" cy="330200"/>
            </a:xfrm>
            <a:custGeom>
              <a:avLst/>
              <a:gdLst/>
              <a:ahLst/>
              <a:cxnLst/>
              <a:rect r="r" b="b" t="t" l="l"/>
              <a:pathLst>
                <a:path h="330200" w="1201293">
                  <a:moveTo>
                    <a:pt x="0" y="330200"/>
                  </a:moveTo>
                  <a:lnTo>
                    <a:pt x="1201293" y="330200"/>
                  </a:lnTo>
                  <a:lnTo>
                    <a:pt x="1201293" y="0"/>
                  </a:lnTo>
                  <a:lnTo>
                    <a:pt x="0" y="0"/>
                  </a:lnTo>
                  <a:close/>
                </a:path>
              </a:pathLst>
            </a:custGeom>
            <a:solidFill>
              <a:srgbClr val="FFFFFF"/>
            </a:solidFill>
          </p:spPr>
        </p:sp>
        <p:sp>
          <p:nvSpPr>
            <p:cNvPr name="Freeform 12" id="12"/>
            <p:cNvSpPr/>
            <p:nvPr/>
          </p:nvSpPr>
          <p:spPr>
            <a:xfrm flipH="false" flipV="false" rot="0">
              <a:off x="1351026" y="215900"/>
              <a:ext cx="1540256" cy="25400"/>
            </a:xfrm>
            <a:custGeom>
              <a:avLst/>
              <a:gdLst/>
              <a:ahLst/>
              <a:cxnLst/>
              <a:rect r="r" b="b" t="t" l="l"/>
              <a:pathLst>
                <a:path h="25400" w="1540256">
                  <a:moveTo>
                    <a:pt x="0" y="0"/>
                  </a:moveTo>
                  <a:lnTo>
                    <a:pt x="1527556" y="0"/>
                  </a:lnTo>
                  <a:lnTo>
                    <a:pt x="1527556" y="12700"/>
                  </a:lnTo>
                  <a:lnTo>
                    <a:pt x="1527556" y="0"/>
                  </a:lnTo>
                  <a:lnTo>
                    <a:pt x="1540256" y="0"/>
                  </a:lnTo>
                  <a:lnTo>
                    <a:pt x="1540256" y="25400"/>
                  </a:lnTo>
                  <a:lnTo>
                    <a:pt x="1527556" y="25400"/>
                  </a:lnTo>
                  <a:lnTo>
                    <a:pt x="0" y="25400"/>
                  </a:lnTo>
                  <a:close/>
                </a:path>
              </a:pathLst>
            </a:custGeom>
            <a:solidFill>
              <a:srgbClr val="000000"/>
            </a:solidFill>
          </p:spPr>
        </p:sp>
        <p:sp>
          <p:nvSpPr>
            <p:cNvPr name="Freeform 13" id="13"/>
            <p:cNvSpPr/>
            <p:nvPr/>
          </p:nvSpPr>
          <p:spPr>
            <a:xfrm flipH="false" flipV="false" rot="0">
              <a:off x="2848102" y="16764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4" id="14"/>
          <p:cNvGrpSpPr>
            <a:grpSpLocks noChangeAspect="true"/>
          </p:cNvGrpSpPr>
          <p:nvPr/>
        </p:nvGrpSpPr>
        <p:grpSpPr>
          <a:xfrm rot="0">
            <a:off x="4056469" y="6729355"/>
            <a:ext cx="661892" cy="330203"/>
            <a:chOff x="0" y="0"/>
            <a:chExt cx="661886" cy="330200"/>
          </a:xfrm>
        </p:grpSpPr>
        <p:sp>
          <p:nvSpPr>
            <p:cNvPr name="Freeform 15" id="15"/>
            <p:cNvSpPr/>
            <p:nvPr/>
          </p:nvSpPr>
          <p:spPr>
            <a:xfrm flipH="false" flipV="false" rot="0">
              <a:off x="0" y="0"/>
              <a:ext cx="661924" cy="330200"/>
            </a:xfrm>
            <a:custGeom>
              <a:avLst/>
              <a:gdLst/>
              <a:ahLst/>
              <a:cxnLst/>
              <a:rect r="r" b="b" t="t" l="l"/>
              <a:pathLst>
                <a:path h="330200" w="661924">
                  <a:moveTo>
                    <a:pt x="0" y="330200"/>
                  </a:moveTo>
                  <a:lnTo>
                    <a:pt x="661924" y="330200"/>
                  </a:lnTo>
                  <a:lnTo>
                    <a:pt x="661924" y="0"/>
                  </a:lnTo>
                  <a:lnTo>
                    <a:pt x="0" y="0"/>
                  </a:lnTo>
                  <a:close/>
                </a:path>
              </a:pathLst>
            </a:custGeom>
            <a:solidFill>
              <a:srgbClr val="FFFFFF"/>
            </a:solidFill>
          </p:spPr>
        </p:sp>
      </p:grpSp>
      <p:grpSp>
        <p:nvGrpSpPr>
          <p:cNvPr name="Group 16" id="16"/>
          <p:cNvGrpSpPr>
            <a:grpSpLocks noChangeAspect="true"/>
          </p:cNvGrpSpPr>
          <p:nvPr/>
        </p:nvGrpSpPr>
        <p:grpSpPr>
          <a:xfrm rot="0">
            <a:off x="4056469" y="7364349"/>
            <a:ext cx="4298452" cy="330203"/>
            <a:chOff x="0" y="0"/>
            <a:chExt cx="4298455" cy="330200"/>
          </a:xfrm>
        </p:grpSpPr>
        <p:sp>
          <p:nvSpPr>
            <p:cNvPr name="Freeform 17" id="17"/>
            <p:cNvSpPr/>
            <p:nvPr/>
          </p:nvSpPr>
          <p:spPr>
            <a:xfrm flipH="false" flipV="false" rot="0">
              <a:off x="0" y="0"/>
              <a:ext cx="4298442" cy="330200"/>
            </a:xfrm>
            <a:custGeom>
              <a:avLst/>
              <a:gdLst/>
              <a:ahLst/>
              <a:cxnLst/>
              <a:rect r="r" b="b" t="t" l="l"/>
              <a:pathLst>
                <a:path h="330200" w="4298442">
                  <a:moveTo>
                    <a:pt x="0" y="330200"/>
                  </a:moveTo>
                  <a:lnTo>
                    <a:pt x="4298442" y="330200"/>
                  </a:lnTo>
                  <a:lnTo>
                    <a:pt x="4298442" y="0"/>
                  </a:lnTo>
                  <a:lnTo>
                    <a:pt x="0" y="0"/>
                  </a:lnTo>
                  <a:close/>
                </a:path>
              </a:pathLst>
            </a:custGeom>
            <a:solidFill>
              <a:srgbClr val="FFFFFF"/>
            </a:solidFill>
          </p:spPr>
        </p:sp>
      </p:grpSp>
      <p:grpSp>
        <p:nvGrpSpPr>
          <p:cNvPr name="Group 18" id="18"/>
          <p:cNvGrpSpPr>
            <a:grpSpLocks noChangeAspect="true"/>
          </p:cNvGrpSpPr>
          <p:nvPr/>
        </p:nvGrpSpPr>
        <p:grpSpPr>
          <a:xfrm rot="0">
            <a:off x="742950" y="3301174"/>
            <a:ext cx="7099297" cy="1702622"/>
            <a:chOff x="0" y="0"/>
            <a:chExt cx="7099300" cy="1702626"/>
          </a:xfrm>
        </p:grpSpPr>
        <p:sp>
          <p:nvSpPr>
            <p:cNvPr name="Freeform 19" id="19"/>
            <p:cNvSpPr/>
            <p:nvPr/>
          </p:nvSpPr>
          <p:spPr>
            <a:xfrm flipH="false" flipV="false" rot="0">
              <a:off x="63500" y="1082802"/>
              <a:ext cx="6972300" cy="330200"/>
            </a:xfrm>
            <a:custGeom>
              <a:avLst/>
              <a:gdLst/>
              <a:ahLst/>
              <a:cxnLst/>
              <a:rect r="r" b="b" t="t" l="l"/>
              <a:pathLst>
                <a:path h="330200" w="6972300">
                  <a:moveTo>
                    <a:pt x="0" y="330200"/>
                  </a:moveTo>
                  <a:lnTo>
                    <a:pt x="6972300" y="330200"/>
                  </a:lnTo>
                  <a:lnTo>
                    <a:pt x="6972300" y="0"/>
                  </a:lnTo>
                  <a:lnTo>
                    <a:pt x="0" y="0"/>
                  </a:lnTo>
                  <a:close/>
                </a:path>
              </a:pathLst>
            </a:custGeom>
            <a:solidFill>
              <a:srgbClr val="FFFFFF"/>
            </a:solidFill>
          </p:spPr>
        </p:sp>
        <p:sp>
          <p:nvSpPr>
            <p:cNvPr name="Freeform 20" id="20"/>
            <p:cNvSpPr/>
            <p:nvPr/>
          </p:nvSpPr>
          <p:spPr>
            <a:xfrm flipH="false" flipV="false" rot="0">
              <a:off x="63500" y="1080262"/>
              <a:ext cx="6972300" cy="558800"/>
            </a:xfrm>
            <a:custGeom>
              <a:avLst/>
              <a:gdLst/>
              <a:ahLst/>
              <a:cxnLst/>
              <a:rect r="r" b="b" t="t" l="l"/>
              <a:pathLst>
                <a:path h="558800" w="6972300">
                  <a:moveTo>
                    <a:pt x="0" y="558800"/>
                  </a:moveTo>
                  <a:lnTo>
                    <a:pt x="6972300" y="558800"/>
                  </a:lnTo>
                  <a:lnTo>
                    <a:pt x="6972300" y="0"/>
                  </a:lnTo>
                  <a:lnTo>
                    <a:pt x="0" y="0"/>
                  </a:lnTo>
                  <a:close/>
                </a:path>
              </a:pathLst>
            </a:custGeom>
            <a:solidFill>
              <a:srgbClr val="FFFFFF"/>
            </a:solidFill>
          </p:spPr>
        </p:sp>
        <p:sp>
          <p:nvSpPr>
            <p:cNvPr name="Freeform 21" id="21"/>
            <p:cNvSpPr/>
            <p:nvPr/>
          </p:nvSpPr>
          <p:spPr>
            <a:xfrm flipH="false" flipV="false" rot="0">
              <a:off x="1022223" y="63500"/>
              <a:ext cx="988568" cy="475742"/>
            </a:xfrm>
            <a:custGeom>
              <a:avLst/>
              <a:gdLst/>
              <a:ahLst/>
              <a:cxnLst/>
              <a:rect r="r" b="b" t="t" l="l"/>
              <a:pathLst>
                <a:path h="475742" w="988568">
                  <a:moveTo>
                    <a:pt x="291338" y="0"/>
                  </a:moveTo>
                  <a:lnTo>
                    <a:pt x="697230" y="0"/>
                  </a:lnTo>
                  <a:cubicBezTo>
                    <a:pt x="781304" y="0"/>
                    <a:pt x="831850" y="0"/>
                    <a:pt x="865505" y="12827"/>
                  </a:cubicBezTo>
                  <a:cubicBezTo>
                    <a:pt x="916686" y="31496"/>
                    <a:pt x="957072" y="71755"/>
                    <a:pt x="975741" y="123063"/>
                  </a:cubicBezTo>
                  <a:cubicBezTo>
                    <a:pt x="985774" y="144907"/>
                    <a:pt x="988568" y="199136"/>
                    <a:pt x="988568" y="237871"/>
                  </a:cubicBezTo>
                  <a:cubicBezTo>
                    <a:pt x="988568" y="276606"/>
                    <a:pt x="985774" y="330835"/>
                    <a:pt x="975741" y="352679"/>
                  </a:cubicBezTo>
                  <a:cubicBezTo>
                    <a:pt x="957072" y="403860"/>
                    <a:pt x="916813" y="444246"/>
                    <a:pt x="865505" y="462915"/>
                  </a:cubicBezTo>
                  <a:cubicBezTo>
                    <a:pt x="831850" y="475742"/>
                    <a:pt x="781431" y="475742"/>
                    <a:pt x="697230" y="475742"/>
                  </a:cubicBezTo>
                  <a:lnTo>
                    <a:pt x="291338" y="475742"/>
                  </a:lnTo>
                  <a:cubicBezTo>
                    <a:pt x="207264" y="475742"/>
                    <a:pt x="156718" y="475742"/>
                    <a:pt x="123063" y="462915"/>
                  </a:cubicBezTo>
                  <a:cubicBezTo>
                    <a:pt x="71882" y="444246"/>
                    <a:pt x="31496" y="403987"/>
                    <a:pt x="12827" y="352679"/>
                  </a:cubicBezTo>
                  <a:cubicBezTo>
                    <a:pt x="2794" y="330835"/>
                    <a:pt x="0" y="276606"/>
                    <a:pt x="0" y="237871"/>
                  </a:cubicBezTo>
                  <a:cubicBezTo>
                    <a:pt x="0" y="199136"/>
                    <a:pt x="2794" y="144907"/>
                    <a:pt x="12827" y="123063"/>
                  </a:cubicBezTo>
                  <a:cubicBezTo>
                    <a:pt x="31496" y="71882"/>
                    <a:pt x="71755" y="31496"/>
                    <a:pt x="123063" y="12827"/>
                  </a:cubicBezTo>
                  <a:cubicBezTo>
                    <a:pt x="156718" y="0"/>
                    <a:pt x="207264" y="0"/>
                    <a:pt x="291338" y="0"/>
                  </a:cubicBezTo>
                  <a:close/>
                </a:path>
              </a:pathLst>
            </a:custGeom>
            <a:solidFill>
              <a:srgbClr val="B51700"/>
            </a:solidFill>
          </p:spPr>
        </p:sp>
        <p:sp>
          <p:nvSpPr>
            <p:cNvPr name="Freeform 22" id="22"/>
            <p:cNvSpPr/>
            <p:nvPr/>
          </p:nvSpPr>
          <p:spPr>
            <a:xfrm flipH="false" flipV="false" rot="0">
              <a:off x="3419856" y="63500"/>
              <a:ext cx="988568" cy="475742"/>
            </a:xfrm>
            <a:custGeom>
              <a:avLst/>
              <a:gdLst/>
              <a:ahLst/>
              <a:cxnLst/>
              <a:rect r="r" b="b" t="t" l="l"/>
              <a:pathLst>
                <a:path h="475742" w="988568">
                  <a:moveTo>
                    <a:pt x="291338" y="0"/>
                  </a:moveTo>
                  <a:lnTo>
                    <a:pt x="697230" y="0"/>
                  </a:lnTo>
                  <a:cubicBezTo>
                    <a:pt x="781304" y="0"/>
                    <a:pt x="831850" y="0"/>
                    <a:pt x="865505" y="12827"/>
                  </a:cubicBezTo>
                  <a:cubicBezTo>
                    <a:pt x="916686" y="31496"/>
                    <a:pt x="957072" y="71755"/>
                    <a:pt x="975741" y="123063"/>
                  </a:cubicBezTo>
                  <a:cubicBezTo>
                    <a:pt x="985774" y="144907"/>
                    <a:pt x="988568" y="199136"/>
                    <a:pt x="988568" y="237871"/>
                  </a:cubicBezTo>
                  <a:cubicBezTo>
                    <a:pt x="988568" y="276606"/>
                    <a:pt x="985774" y="330835"/>
                    <a:pt x="975741" y="352679"/>
                  </a:cubicBezTo>
                  <a:cubicBezTo>
                    <a:pt x="957072" y="403860"/>
                    <a:pt x="916813" y="444246"/>
                    <a:pt x="865505" y="462915"/>
                  </a:cubicBezTo>
                  <a:cubicBezTo>
                    <a:pt x="831850" y="475742"/>
                    <a:pt x="781431" y="475742"/>
                    <a:pt x="697230" y="475742"/>
                  </a:cubicBezTo>
                  <a:lnTo>
                    <a:pt x="291338" y="475742"/>
                  </a:lnTo>
                  <a:cubicBezTo>
                    <a:pt x="207264" y="475742"/>
                    <a:pt x="156718" y="475742"/>
                    <a:pt x="123063" y="462915"/>
                  </a:cubicBezTo>
                  <a:cubicBezTo>
                    <a:pt x="71882" y="444246"/>
                    <a:pt x="31496" y="403987"/>
                    <a:pt x="12827" y="352679"/>
                  </a:cubicBezTo>
                  <a:cubicBezTo>
                    <a:pt x="2794" y="330835"/>
                    <a:pt x="0" y="276606"/>
                    <a:pt x="0" y="237871"/>
                  </a:cubicBezTo>
                  <a:cubicBezTo>
                    <a:pt x="0" y="199136"/>
                    <a:pt x="2794" y="144907"/>
                    <a:pt x="12827" y="123063"/>
                  </a:cubicBezTo>
                  <a:cubicBezTo>
                    <a:pt x="31496" y="71882"/>
                    <a:pt x="71755" y="31496"/>
                    <a:pt x="123063" y="12827"/>
                  </a:cubicBezTo>
                  <a:cubicBezTo>
                    <a:pt x="156718" y="0"/>
                    <a:pt x="207264" y="0"/>
                    <a:pt x="291338" y="0"/>
                  </a:cubicBezTo>
                  <a:close/>
                </a:path>
              </a:pathLst>
            </a:custGeom>
            <a:solidFill>
              <a:srgbClr val="FF9300"/>
            </a:solidFill>
          </p:spPr>
        </p:sp>
        <p:sp>
          <p:nvSpPr>
            <p:cNvPr name="Freeform 23" id="23"/>
            <p:cNvSpPr/>
            <p:nvPr/>
          </p:nvSpPr>
          <p:spPr>
            <a:xfrm flipH="false" flipV="false" rot="0">
              <a:off x="1503807" y="605155"/>
              <a:ext cx="25400" cy="302387"/>
            </a:xfrm>
            <a:custGeom>
              <a:avLst/>
              <a:gdLst/>
              <a:ahLst/>
              <a:cxnLst/>
              <a:rect r="r" b="b" t="t" l="l"/>
              <a:pathLst>
                <a:path h="302387" w="25400">
                  <a:moveTo>
                    <a:pt x="25400" y="0"/>
                  </a:moveTo>
                  <a:lnTo>
                    <a:pt x="25400" y="289687"/>
                  </a:lnTo>
                  <a:lnTo>
                    <a:pt x="12700" y="289687"/>
                  </a:lnTo>
                  <a:lnTo>
                    <a:pt x="25400" y="289687"/>
                  </a:lnTo>
                  <a:lnTo>
                    <a:pt x="25400" y="302387"/>
                  </a:lnTo>
                  <a:lnTo>
                    <a:pt x="0" y="302387"/>
                  </a:lnTo>
                  <a:lnTo>
                    <a:pt x="0" y="289687"/>
                  </a:lnTo>
                  <a:lnTo>
                    <a:pt x="0" y="0"/>
                  </a:lnTo>
                  <a:close/>
                </a:path>
              </a:pathLst>
            </a:custGeom>
            <a:solidFill>
              <a:srgbClr val="B51700"/>
            </a:solidFill>
          </p:spPr>
        </p:sp>
        <p:sp>
          <p:nvSpPr>
            <p:cNvPr name="Freeform 24" id="24"/>
            <p:cNvSpPr/>
            <p:nvPr/>
          </p:nvSpPr>
          <p:spPr>
            <a:xfrm flipH="false" flipV="false" rot="0">
              <a:off x="1455547" y="894842"/>
              <a:ext cx="121920" cy="121920"/>
            </a:xfrm>
            <a:custGeom>
              <a:avLst/>
              <a:gdLst/>
              <a:ahLst/>
              <a:cxnLst/>
              <a:rect r="r" b="b" t="t" l="l"/>
              <a:pathLst>
                <a:path h="121920" w="121920">
                  <a:moveTo>
                    <a:pt x="0" y="0"/>
                  </a:moveTo>
                  <a:lnTo>
                    <a:pt x="60960" y="121920"/>
                  </a:lnTo>
                  <a:lnTo>
                    <a:pt x="121920" y="0"/>
                  </a:lnTo>
                  <a:close/>
                </a:path>
              </a:pathLst>
            </a:custGeom>
            <a:solidFill>
              <a:srgbClr val="B51700"/>
            </a:solidFill>
          </p:spPr>
        </p:sp>
        <p:sp>
          <p:nvSpPr>
            <p:cNvPr name="Freeform 25" id="25"/>
            <p:cNvSpPr/>
            <p:nvPr/>
          </p:nvSpPr>
          <p:spPr>
            <a:xfrm flipH="false" flipV="false" rot="0">
              <a:off x="3901440" y="605155"/>
              <a:ext cx="25400" cy="302387"/>
            </a:xfrm>
            <a:custGeom>
              <a:avLst/>
              <a:gdLst/>
              <a:ahLst/>
              <a:cxnLst/>
              <a:rect r="r" b="b" t="t" l="l"/>
              <a:pathLst>
                <a:path h="302387" w="25400">
                  <a:moveTo>
                    <a:pt x="25400" y="0"/>
                  </a:moveTo>
                  <a:lnTo>
                    <a:pt x="25400" y="289687"/>
                  </a:lnTo>
                  <a:lnTo>
                    <a:pt x="12700" y="289687"/>
                  </a:lnTo>
                  <a:lnTo>
                    <a:pt x="25400" y="289687"/>
                  </a:lnTo>
                  <a:lnTo>
                    <a:pt x="25400" y="302387"/>
                  </a:lnTo>
                  <a:lnTo>
                    <a:pt x="0" y="302387"/>
                  </a:lnTo>
                  <a:lnTo>
                    <a:pt x="0" y="289687"/>
                  </a:lnTo>
                  <a:lnTo>
                    <a:pt x="0" y="0"/>
                  </a:lnTo>
                  <a:close/>
                </a:path>
              </a:pathLst>
            </a:custGeom>
            <a:solidFill>
              <a:srgbClr val="FF9300"/>
            </a:solidFill>
          </p:spPr>
        </p:sp>
        <p:sp>
          <p:nvSpPr>
            <p:cNvPr name="Freeform 26" id="26"/>
            <p:cNvSpPr/>
            <p:nvPr/>
          </p:nvSpPr>
          <p:spPr>
            <a:xfrm flipH="false" flipV="false" rot="0">
              <a:off x="3853180" y="894842"/>
              <a:ext cx="121920" cy="121920"/>
            </a:xfrm>
            <a:custGeom>
              <a:avLst/>
              <a:gdLst/>
              <a:ahLst/>
              <a:cxnLst/>
              <a:rect r="r" b="b" t="t" l="l"/>
              <a:pathLst>
                <a:path h="121920" w="121920">
                  <a:moveTo>
                    <a:pt x="0" y="0"/>
                  </a:moveTo>
                  <a:lnTo>
                    <a:pt x="60960" y="121920"/>
                  </a:lnTo>
                  <a:lnTo>
                    <a:pt x="121920" y="0"/>
                  </a:lnTo>
                  <a:close/>
                </a:path>
              </a:pathLst>
            </a:custGeom>
            <a:solidFill>
              <a:srgbClr val="FF9300"/>
            </a:solidFill>
          </p:spPr>
        </p:sp>
      </p:grpSp>
      <p:grpSp>
        <p:nvGrpSpPr>
          <p:cNvPr name="Group 27" id="27"/>
          <p:cNvGrpSpPr>
            <a:grpSpLocks noChangeAspect="true"/>
          </p:cNvGrpSpPr>
          <p:nvPr/>
        </p:nvGrpSpPr>
        <p:grpSpPr>
          <a:xfrm rot="0">
            <a:off x="733730" y="5416553"/>
            <a:ext cx="6676149" cy="615372"/>
            <a:chOff x="0" y="0"/>
            <a:chExt cx="6676149" cy="615366"/>
          </a:xfrm>
        </p:grpSpPr>
        <p:sp>
          <p:nvSpPr>
            <p:cNvPr name="Freeform 28" id="28"/>
            <p:cNvSpPr/>
            <p:nvPr/>
          </p:nvSpPr>
          <p:spPr>
            <a:xfrm flipH="false" flipV="false" rot="0">
              <a:off x="1247521" y="69850"/>
              <a:ext cx="1786255" cy="475615"/>
            </a:xfrm>
            <a:custGeom>
              <a:avLst/>
              <a:gdLst/>
              <a:ahLst/>
              <a:cxnLst/>
              <a:rect r="r" b="b" t="t" l="l"/>
              <a:pathLst>
                <a:path h="475615" w="1786255">
                  <a:moveTo>
                    <a:pt x="0" y="0"/>
                  </a:moveTo>
                  <a:lnTo>
                    <a:pt x="1786255" y="0"/>
                  </a:lnTo>
                  <a:lnTo>
                    <a:pt x="1786255" y="475615"/>
                  </a:lnTo>
                  <a:lnTo>
                    <a:pt x="0" y="475615"/>
                  </a:lnTo>
                  <a:close/>
                </a:path>
              </a:pathLst>
            </a:custGeom>
            <a:solidFill>
              <a:srgbClr val="FFFFFF"/>
            </a:solidFill>
          </p:spPr>
        </p:sp>
        <p:sp>
          <p:nvSpPr>
            <p:cNvPr name="Freeform 29" id="29"/>
            <p:cNvSpPr/>
            <p:nvPr/>
          </p:nvSpPr>
          <p:spPr>
            <a:xfrm flipH="false" flipV="false" rot="0">
              <a:off x="3033776" y="69850"/>
              <a:ext cx="1786255" cy="475615"/>
            </a:xfrm>
            <a:custGeom>
              <a:avLst/>
              <a:gdLst/>
              <a:ahLst/>
              <a:cxnLst/>
              <a:rect r="r" b="b" t="t" l="l"/>
              <a:pathLst>
                <a:path h="475615" w="1786255">
                  <a:moveTo>
                    <a:pt x="0" y="0"/>
                  </a:moveTo>
                  <a:lnTo>
                    <a:pt x="1786255" y="0"/>
                  </a:lnTo>
                  <a:lnTo>
                    <a:pt x="1786255" y="475615"/>
                  </a:lnTo>
                  <a:lnTo>
                    <a:pt x="0" y="475615"/>
                  </a:lnTo>
                  <a:close/>
                </a:path>
              </a:pathLst>
            </a:custGeom>
            <a:solidFill>
              <a:srgbClr val="FFFFFF"/>
            </a:solidFill>
          </p:spPr>
        </p:sp>
        <p:sp>
          <p:nvSpPr>
            <p:cNvPr name="Freeform 30" id="30"/>
            <p:cNvSpPr/>
            <p:nvPr/>
          </p:nvSpPr>
          <p:spPr>
            <a:xfrm flipH="false" flipV="false" rot="0">
              <a:off x="4820031" y="69850"/>
              <a:ext cx="1786255" cy="475615"/>
            </a:xfrm>
            <a:custGeom>
              <a:avLst/>
              <a:gdLst/>
              <a:ahLst/>
              <a:cxnLst/>
              <a:rect r="r" b="b" t="t" l="l"/>
              <a:pathLst>
                <a:path h="475615" w="1786255">
                  <a:moveTo>
                    <a:pt x="0" y="0"/>
                  </a:moveTo>
                  <a:lnTo>
                    <a:pt x="1786255" y="0"/>
                  </a:lnTo>
                  <a:lnTo>
                    <a:pt x="1786255" y="475615"/>
                  </a:lnTo>
                  <a:lnTo>
                    <a:pt x="0" y="475615"/>
                  </a:lnTo>
                  <a:close/>
                </a:path>
              </a:pathLst>
            </a:custGeom>
            <a:solidFill>
              <a:srgbClr val="FFFFFF"/>
            </a:solidFill>
          </p:spPr>
        </p:sp>
        <p:sp>
          <p:nvSpPr>
            <p:cNvPr name="Freeform 31" id="31"/>
            <p:cNvSpPr/>
            <p:nvPr/>
          </p:nvSpPr>
          <p:spPr>
            <a:xfrm flipH="false" flipV="false" rot="0">
              <a:off x="3027426" y="63500"/>
              <a:ext cx="12700" cy="488315"/>
            </a:xfrm>
            <a:custGeom>
              <a:avLst/>
              <a:gdLst/>
              <a:ahLst/>
              <a:cxnLst/>
              <a:rect r="r" b="b" t="t" l="l"/>
              <a:pathLst>
                <a:path h="488315" w="12700">
                  <a:moveTo>
                    <a:pt x="0" y="0"/>
                  </a:moveTo>
                  <a:lnTo>
                    <a:pt x="0" y="488315"/>
                  </a:lnTo>
                  <a:lnTo>
                    <a:pt x="12700" y="488315"/>
                  </a:lnTo>
                  <a:lnTo>
                    <a:pt x="12700" y="0"/>
                  </a:lnTo>
                  <a:close/>
                </a:path>
              </a:pathLst>
            </a:custGeom>
            <a:solidFill>
              <a:srgbClr val="000000"/>
            </a:solidFill>
          </p:spPr>
        </p:sp>
        <p:sp>
          <p:nvSpPr>
            <p:cNvPr name="Freeform 32" id="32"/>
            <p:cNvSpPr/>
            <p:nvPr/>
          </p:nvSpPr>
          <p:spPr>
            <a:xfrm flipH="false" flipV="false" rot="0">
              <a:off x="4813681" y="63500"/>
              <a:ext cx="12700" cy="488315"/>
            </a:xfrm>
            <a:custGeom>
              <a:avLst/>
              <a:gdLst/>
              <a:ahLst/>
              <a:cxnLst/>
              <a:rect r="r" b="b" t="t" l="l"/>
              <a:pathLst>
                <a:path h="488315" w="12700">
                  <a:moveTo>
                    <a:pt x="0" y="0"/>
                  </a:moveTo>
                  <a:lnTo>
                    <a:pt x="0" y="488315"/>
                  </a:lnTo>
                  <a:lnTo>
                    <a:pt x="12700" y="488315"/>
                  </a:lnTo>
                  <a:lnTo>
                    <a:pt x="12700" y="0"/>
                  </a:lnTo>
                  <a:close/>
                </a:path>
              </a:pathLst>
            </a:custGeom>
            <a:solidFill>
              <a:srgbClr val="000000"/>
            </a:solidFill>
          </p:spPr>
        </p:sp>
        <p:sp>
          <p:nvSpPr>
            <p:cNvPr name="Freeform 33" id="33"/>
            <p:cNvSpPr/>
            <p:nvPr/>
          </p:nvSpPr>
          <p:spPr>
            <a:xfrm flipH="false" flipV="false" rot="0">
              <a:off x="1241171" y="63500"/>
              <a:ext cx="12700" cy="488315"/>
            </a:xfrm>
            <a:custGeom>
              <a:avLst/>
              <a:gdLst/>
              <a:ahLst/>
              <a:cxnLst/>
              <a:rect r="r" b="b" t="t" l="l"/>
              <a:pathLst>
                <a:path h="488315" w="12700">
                  <a:moveTo>
                    <a:pt x="0" y="0"/>
                  </a:moveTo>
                  <a:lnTo>
                    <a:pt x="0" y="488315"/>
                  </a:lnTo>
                  <a:lnTo>
                    <a:pt x="12700" y="488315"/>
                  </a:lnTo>
                  <a:lnTo>
                    <a:pt x="12700" y="0"/>
                  </a:lnTo>
                  <a:close/>
                </a:path>
              </a:pathLst>
            </a:custGeom>
            <a:solidFill>
              <a:srgbClr val="000000"/>
            </a:solidFill>
          </p:spPr>
        </p:sp>
        <p:sp>
          <p:nvSpPr>
            <p:cNvPr name="Freeform 34" id="34"/>
            <p:cNvSpPr/>
            <p:nvPr/>
          </p:nvSpPr>
          <p:spPr>
            <a:xfrm flipH="false" flipV="false" rot="0">
              <a:off x="6599936" y="63500"/>
              <a:ext cx="12700" cy="488315"/>
            </a:xfrm>
            <a:custGeom>
              <a:avLst/>
              <a:gdLst/>
              <a:ahLst/>
              <a:cxnLst/>
              <a:rect r="r" b="b" t="t" l="l"/>
              <a:pathLst>
                <a:path h="488315" w="12700">
                  <a:moveTo>
                    <a:pt x="0" y="0"/>
                  </a:moveTo>
                  <a:lnTo>
                    <a:pt x="0" y="488315"/>
                  </a:lnTo>
                  <a:lnTo>
                    <a:pt x="12700" y="488315"/>
                  </a:lnTo>
                  <a:lnTo>
                    <a:pt x="12700" y="0"/>
                  </a:lnTo>
                  <a:close/>
                </a:path>
              </a:pathLst>
            </a:custGeom>
            <a:solidFill>
              <a:srgbClr val="000000"/>
            </a:solidFill>
          </p:spPr>
        </p:sp>
        <p:sp>
          <p:nvSpPr>
            <p:cNvPr name="Freeform 35" id="35"/>
            <p:cNvSpPr/>
            <p:nvPr/>
          </p:nvSpPr>
          <p:spPr>
            <a:xfrm flipH="false" flipV="false" rot="0">
              <a:off x="1241171" y="63500"/>
              <a:ext cx="1792605" cy="12700"/>
            </a:xfrm>
            <a:custGeom>
              <a:avLst/>
              <a:gdLst/>
              <a:ahLst/>
              <a:cxnLst/>
              <a:rect r="r" b="b" t="t" l="l"/>
              <a:pathLst>
                <a:path h="12700" w="1792605">
                  <a:moveTo>
                    <a:pt x="0" y="0"/>
                  </a:moveTo>
                  <a:lnTo>
                    <a:pt x="0" y="12700"/>
                  </a:lnTo>
                  <a:lnTo>
                    <a:pt x="1792605" y="12700"/>
                  </a:lnTo>
                  <a:lnTo>
                    <a:pt x="1792605" y="0"/>
                  </a:lnTo>
                  <a:close/>
                </a:path>
              </a:pathLst>
            </a:custGeom>
            <a:solidFill>
              <a:srgbClr val="000000"/>
            </a:solidFill>
          </p:spPr>
        </p:sp>
        <p:sp>
          <p:nvSpPr>
            <p:cNvPr name="Freeform 36" id="36"/>
            <p:cNvSpPr/>
            <p:nvPr/>
          </p:nvSpPr>
          <p:spPr>
            <a:xfrm flipH="false" flipV="false" rot="0">
              <a:off x="3033776" y="63500"/>
              <a:ext cx="1786255" cy="12700"/>
            </a:xfrm>
            <a:custGeom>
              <a:avLst/>
              <a:gdLst/>
              <a:ahLst/>
              <a:cxnLst/>
              <a:rect r="r" b="b" t="t" l="l"/>
              <a:pathLst>
                <a:path h="12700" w="1786255">
                  <a:moveTo>
                    <a:pt x="0" y="0"/>
                  </a:moveTo>
                  <a:lnTo>
                    <a:pt x="0" y="12700"/>
                  </a:lnTo>
                  <a:lnTo>
                    <a:pt x="1786255" y="12700"/>
                  </a:lnTo>
                  <a:lnTo>
                    <a:pt x="1786255" y="0"/>
                  </a:lnTo>
                  <a:close/>
                </a:path>
              </a:pathLst>
            </a:custGeom>
            <a:solidFill>
              <a:srgbClr val="000000"/>
            </a:solidFill>
          </p:spPr>
        </p:sp>
        <p:sp>
          <p:nvSpPr>
            <p:cNvPr name="Freeform 37" id="37"/>
            <p:cNvSpPr/>
            <p:nvPr/>
          </p:nvSpPr>
          <p:spPr>
            <a:xfrm flipH="false" flipV="false" rot="0">
              <a:off x="4820031" y="63500"/>
              <a:ext cx="1792605" cy="12700"/>
            </a:xfrm>
            <a:custGeom>
              <a:avLst/>
              <a:gdLst/>
              <a:ahLst/>
              <a:cxnLst/>
              <a:rect r="r" b="b" t="t" l="l"/>
              <a:pathLst>
                <a:path h="12700" w="1792605">
                  <a:moveTo>
                    <a:pt x="0" y="0"/>
                  </a:moveTo>
                  <a:lnTo>
                    <a:pt x="0" y="12700"/>
                  </a:lnTo>
                  <a:lnTo>
                    <a:pt x="1792605" y="12700"/>
                  </a:lnTo>
                  <a:lnTo>
                    <a:pt x="1792605" y="0"/>
                  </a:lnTo>
                  <a:close/>
                </a:path>
              </a:pathLst>
            </a:custGeom>
            <a:solidFill>
              <a:srgbClr val="000000"/>
            </a:solidFill>
          </p:spPr>
        </p:sp>
        <p:sp>
          <p:nvSpPr>
            <p:cNvPr name="Freeform 38" id="38"/>
            <p:cNvSpPr/>
            <p:nvPr/>
          </p:nvSpPr>
          <p:spPr>
            <a:xfrm flipH="false" flipV="false" rot="0">
              <a:off x="1241171" y="539115"/>
              <a:ext cx="1792605" cy="12700"/>
            </a:xfrm>
            <a:custGeom>
              <a:avLst/>
              <a:gdLst/>
              <a:ahLst/>
              <a:cxnLst/>
              <a:rect r="r" b="b" t="t" l="l"/>
              <a:pathLst>
                <a:path h="12700" w="1792605">
                  <a:moveTo>
                    <a:pt x="0" y="0"/>
                  </a:moveTo>
                  <a:lnTo>
                    <a:pt x="1792605" y="0"/>
                  </a:lnTo>
                  <a:lnTo>
                    <a:pt x="1792605" y="12700"/>
                  </a:lnTo>
                  <a:lnTo>
                    <a:pt x="0" y="12700"/>
                  </a:lnTo>
                  <a:close/>
                </a:path>
              </a:pathLst>
            </a:custGeom>
            <a:solidFill>
              <a:srgbClr val="000000"/>
            </a:solidFill>
          </p:spPr>
        </p:sp>
        <p:sp>
          <p:nvSpPr>
            <p:cNvPr name="Freeform 39" id="39"/>
            <p:cNvSpPr/>
            <p:nvPr/>
          </p:nvSpPr>
          <p:spPr>
            <a:xfrm flipH="false" flipV="false" rot="0">
              <a:off x="3033776" y="539115"/>
              <a:ext cx="1786255" cy="12700"/>
            </a:xfrm>
            <a:custGeom>
              <a:avLst/>
              <a:gdLst/>
              <a:ahLst/>
              <a:cxnLst/>
              <a:rect r="r" b="b" t="t" l="l"/>
              <a:pathLst>
                <a:path h="12700" w="1786255">
                  <a:moveTo>
                    <a:pt x="0" y="0"/>
                  </a:moveTo>
                  <a:lnTo>
                    <a:pt x="1786255" y="0"/>
                  </a:lnTo>
                  <a:lnTo>
                    <a:pt x="1786255" y="12700"/>
                  </a:lnTo>
                  <a:lnTo>
                    <a:pt x="0" y="12700"/>
                  </a:lnTo>
                  <a:close/>
                </a:path>
              </a:pathLst>
            </a:custGeom>
            <a:solidFill>
              <a:srgbClr val="000000"/>
            </a:solidFill>
          </p:spPr>
        </p:sp>
        <p:sp>
          <p:nvSpPr>
            <p:cNvPr name="Freeform 40" id="40"/>
            <p:cNvSpPr/>
            <p:nvPr/>
          </p:nvSpPr>
          <p:spPr>
            <a:xfrm flipH="false" flipV="false" rot="0">
              <a:off x="4820031" y="539115"/>
              <a:ext cx="1792605" cy="12700"/>
            </a:xfrm>
            <a:custGeom>
              <a:avLst/>
              <a:gdLst/>
              <a:ahLst/>
              <a:cxnLst/>
              <a:rect r="r" b="b" t="t" l="l"/>
              <a:pathLst>
                <a:path h="12700" w="1792605">
                  <a:moveTo>
                    <a:pt x="0" y="0"/>
                  </a:moveTo>
                  <a:lnTo>
                    <a:pt x="0" y="12700"/>
                  </a:lnTo>
                  <a:lnTo>
                    <a:pt x="1792605" y="12700"/>
                  </a:lnTo>
                  <a:lnTo>
                    <a:pt x="1792605" y="0"/>
                  </a:lnTo>
                  <a:close/>
                </a:path>
              </a:pathLst>
            </a:custGeom>
            <a:solidFill>
              <a:srgbClr val="000000"/>
            </a:solidFill>
          </p:spPr>
        </p:sp>
        <p:sp>
          <p:nvSpPr>
            <p:cNvPr name="Freeform 41" id="41"/>
            <p:cNvSpPr/>
            <p:nvPr/>
          </p:nvSpPr>
          <p:spPr>
            <a:xfrm flipH="false" flipV="false" rot="0">
              <a:off x="63500" y="140081"/>
              <a:ext cx="1160907" cy="330200"/>
            </a:xfrm>
            <a:custGeom>
              <a:avLst/>
              <a:gdLst/>
              <a:ahLst/>
              <a:cxnLst/>
              <a:rect r="r" b="b" t="t" l="l"/>
              <a:pathLst>
                <a:path h="330200" w="1160907">
                  <a:moveTo>
                    <a:pt x="0" y="330200"/>
                  </a:moveTo>
                  <a:lnTo>
                    <a:pt x="1160907" y="330200"/>
                  </a:lnTo>
                  <a:lnTo>
                    <a:pt x="1160907" y="0"/>
                  </a:lnTo>
                  <a:lnTo>
                    <a:pt x="0" y="0"/>
                  </a:lnTo>
                  <a:close/>
                </a:path>
              </a:pathLst>
            </a:custGeom>
            <a:solidFill>
              <a:srgbClr val="FFFFFF"/>
            </a:solidFill>
          </p:spPr>
        </p:sp>
      </p:grpSp>
      <p:sp>
        <p:nvSpPr>
          <p:cNvPr name="TextBox 42" id="4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3" id="43"/>
          <p:cNvSpPr txBox="true"/>
          <p:nvPr/>
        </p:nvSpPr>
        <p:spPr>
          <a:xfrm rot="0">
            <a:off x="800510" y="884368"/>
            <a:ext cx="222251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Dictionaries</a:t>
            </a:r>
          </a:p>
        </p:txBody>
      </p:sp>
      <p:sp>
        <p:nvSpPr>
          <p:cNvPr name="TextBox 44" id="44"/>
          <p:cNvSpPr txBox="true"/>
          <p:nvPr/>
        </p:nvSpPr>
        <p:spPr>
          <a:xfrm rot="0">
            <a:off x="851621" y="1835525"/>
            <a:ext cx="7750131" cy="286455"/>
          </a:xfrm>
          <a:prstGeom prst="rect">
            <a:avLst/>
          </a:prstGeom>
        </p:spPr>
        <p:txBody>
          <a:bodyPr anchor="t" rtlCol="false" tIns="0" lIns="0" bIns="0" rIns="0">
            <a:spAutoFit/>
          </a:bodyPr>
          <a:lstStyle/>
          <a:p>
            <a:pPr algn="l">
              <a:lnSpc>
                <a:spcPts val="2379"/>
              </a:lnSpc>
            </a:pPr>
            <a:r>
              <a:rPr lang="en-US" sz="1700" spc="-11">
                <a:solidFill>
                  <a:srgbClr val="000000"/>
                </a:solidFill>
                <a:latin typeface="Montserrat 2"/>
                <a:ea typeface="Montserrat 2"/>
                <a:cs typeface="Montserrat 2"/>
                <a:sym typeface="Montserrat 2"/>
              </a:rPr>
              <a:t>A dictionary is a collection which is unordered, changeable and indexed.</a:t>
            </a:r>
          </a:p>
        </p:txBody>
      </p:sp>
      <p:sp>
        <p:nvSpPr>
          <p:cNvPr name="TextBox 45" id="45"/>
          <p:cNvSpPr txBox="true"/>
          <p:nvPr/>
        </p:nvSpPr>
        <p:spPr>
          <a:xfrm rot="0">
            <a:off x="848030" y="6614255"/>
            <a:ext cx="1108643" cy="50308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myArray[</a:t>
            </a:r>
            <a:r>
              <a:rPr lang="en-US" b="true" sz="1600" spc="-11">
                <a:solidFill>
                  <a:srgbClr val="B51700"/>
                </a:solidFill>
                <a:latin typeface="Montserrat 2 Bold"/>
                <a:ea typeface="Montserrat 2 Bold"/>
                <a:cs typeface="Montserrat 2 Bold"/>
                <a:sym typeface="Montserrat 2 Bold"/>
              </a:rPr>
              <a:t>0</a:t>
            </a:r>
            <a:r>
              <a:rPr lang="en-US" sz="1600" spc="-11">
                <a:solidFill>
                  <a:srgbClr val="000000"/>
                </a:solidFill>
                <a:latin typeface="Montserrat 2"/>
                <a:ea typeface="Montserrat 2"/>
                <a:cs typeface="Montserrat 2"/>
                <a:sym typeface="Montserrat 2"/>
              </a:rPr>
              <a:t>]</a:t>
            </a:r>
          </a:p>
        </p:txBody>
      </p:sp>
      <p:sp>
        <p:nvSpPr>
          <p:cNvPr name="TextBox 46" id="46"/>
          <p:cNvSpPr txBox="true"/>
          <p:nvPr/>
        </p:nvSpPr>
        <p:spPr>
          <a:xfrm rot="0">
            <a:off x="848030" y="7249258"/>
            <a:ext cx="1606163" cy="50308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myDict[“</a:t>
            </a:r>
            <a:r>
              <a:rPr lang="en-US" b="true" sz="1600" spc="-11">
                <a:solidFill>
                  <a:srgbClr val="B51700"/>
                </a:solidFill>
                <a:latin typeface="Montserrat 2 Bold"/>
                <a:ea typeface="Montserrat 2 Bold"/>
                <a:cs typeface="Montserrat 2 Bold"/>
                <a:sym typeface="Montserrat 2 Bold"/>
              </a:rPr>
              <a:t>Miller</a:t>
            </a:r>
            <a:r>
              <a:rPr lang="en-US" sz="1600" spc="-11">
                <a:solidFill>
                  <a:srgbClr val="000000"/>
                </a:solidFill>
                <a:latin typeface="Montserrat 2"/>
                <a:ea typeface="Montserrat 2"/>
                <a:cs typeface="Montserrat 2"/>
                <a:sym typeface="Montserrat 2"/>
              </a:rPr>
              <a:t>”]</a:t>
            </a:r>
          </a:p>
        </p:txBody>
      </p:sp>
      <p:sp>
        <p:nvSpPr>
          <p:cNvPr name="TextBox 47" id="47"/>
          <p:cNvSpPr txBox="true"/>
          <p:nvPr/>
        </p:nvSpPr>
        <p:spPr>
          <a:xfrm rot="0">
            <a:off x="4107275" y="6846056"/>
            <a:ext cx="558679" cy="271282"/>
          </a:xfrm>
          <a:prstGeom prst="rect">
            <a:avLst/>
          </a:prstGeom>
        </p:spPr>
        <p:txBody>
          <a:bodyPr anchor="t" rtlCol="false" tIns="0" lIns="0" bIns="0" rIns="0">
            <a:spAutoFit/>
          </a:bodyPr>
          <a:lstStyle/>
          <a:p>
            <a:pPr algn="l">
              <a:lnSpc>
                <a:spcPts val="2240"/>
              </a:lnSpc>
            </a:pPr>
            <a:r>
              <a:rPr lang="en-US" sz="1600" spc="-11">
                <a:solidFill>
                  <a:srgbClr val="FF9300"/>
                </a:solidFill>
                <a:latin typeface="Montserrat 2"/>
                <a:ea typeface="Montserrat 2"/>
                <a:cs typeface="Montserrat 2"/>
                <a:sym typeface="Montserrat 2"/>
              </a:rPr>
              <a:t>Miller</a:t>
            </a:r>
          </a:p>
        </p:txBody>
      </p:sp>
      <p:sp>
        <p:nvSpPr>
          <p:cNvPr name="TextBox 48" id="48"/>
          <p:cNvSpPr txBox="true"/>
          <p:nvPr/>
        </p:nvSpPr>
        <p:spPr>
          <a:xfrm rot="0">
            <a:off x="857250" y="2623404"/>
            <a:ext cx="606352" cy="137932"/>
          </a:xfrm>
          <a:prstGeom prst="rect">
            <a:avLst/>
          </a:prstGeom>
        </p:spPr>
        <p:txBody>
          <a:bodyPr anchor="t" rtlCol="false" tIns="0" lIns="0" bIns="0" rIns="0">
            <a:spAutoFit/>
          </a:bodyPr>
          <a:lstStyle/>
          <a:p>
            <a:pPr algn="l">
              <a:lnSpc>
                <a:spcPts val="800"/>
              </a:lnSpc>
            </a:pPr>
            <a:r>
              <a:rPr lang="en-US" b="true" sz="1600" spc="-11">
                <a:solidFill>
                  <a:srgbClr val="000000"/>
                </a:solidFill>
                <a:latin typeface="Montserrat 2 Bold"/>
                <a:ea typeface="Montserrat 2 Bold"/>
                <a:cs typeface="Montserrat 2 Bold"/>
                <a:sym typeface="Montserrat 2 Bold"/>
              </a:rPr>
              <a:t>Miller</a:t>
            </a:r>
          </a:p>
        </p:txBody>
      </p:sp>
      <p:sp>
        <p:nvSpPr>
          <p:cNvPr name="TextBox 49" id="49"/>
          <p:cNvSpPr txBox="true"/>
          <p:nvPr/>
        </p:nvSpPr>
        <p:spPr>
          <a:xfrm rot="0">
            <a:off x="1451372" y="2683754"/>
            <a:ext cx="4530300" cy="137932"/>
          </a:xfrm>
          <a:prstGeom prst="rect">
            <a:avLst/>
          </a:prstGeom>
        </p:spPr>
        <p:txBody>
          <a:bodyPr anchor="t" rtlCol="false" tIns="0" lIns="0" bIns="0" rIns="0">
            <a:spAutoFit/>
          </a:bodyPr>
          <a:lstStyle/>
          <a:p>
            <a:pPr algn="l">
              <a:lnSpc>
                <a:spcPts val="800"/>
              </a:lnSpc>
            </a:pPr>
            <a:r>
              <a:rPr lang="en-US" sz="1600" spc="-11">
                <a:solidFill>
                  <a:srgbClr val="000000"/>
                </a:solidFill>
                <a:latin typeface="Montserrat 2"/>
                <a:ea typeface="Montserrat 2"/>
                <a:cs typeface="Montserrat 2"/>
                <a:sym typeface="Montserrat 2"/>
              </a:rPr>
              <a:t> : a person who owns or works in a corn mill </a:t>
            </a:r>
          </a:p>
        </p:txBody>
      </p:sp>
      <p:sp>
        <p:nvSpPr>
          <p:cNvPr name="TextBox 50" id="50"/>
          <p:cNvSpPr txBox="true"/>
          <p:nvPr/>
        </p:nvSpPr>
        <p:spPr>
          <a:xfrm rot="0">
            <a:off x="857250" y="4545835"/>
            <a:ext cx="6483953" cy="226133"/>
          </a:xfrm>
          <a:prstGeom prst="rect">
            <a:avLst/>
          </a:prstGeom>
        </p:spPr>
        <p:txBody>
          <a:bodyPr anchor="t" rtlCol="false" tIns="0" lIns="0" bIns="0" rIns="0">
            <a:spAutoFit/>
          </a:bodyPr>
          <a:lstStyle/>
          <a:p>
            <a:pPr algn="l">
              <a:lnSpc>
                <a:spcPts val="1780"/>
              </a:lnSpc>
            </a:pPr>
            <a:r>
              <a:rPr lang="en-US" sz="1600" spc="-11">
                <a:solidFill>
                  <a:srgbClr val="000000"/>
                </a:solidFill>
                <a:latin typeface="Montserrat 2"/>
                <a:ea typeface="Montserrat 2"/>
                <a:cs typeface="Montserrat 2"/>
                <a:sym typeface="Montserrat 2"/>
              </a:rPr>
              <a:t>myDict = {“</a:t>
            </a:r>
            <a:r>
              <a:rPr lang="en-US" sz="1600" spc="-11">
                <a:solidFill>
                  <a:srgbClr val="EE220C"/>
                </a:solidFill>
                <a:latin typeface="Montserrat 2"/>
                <a:ea typeface="Montserrat 2"/>
                <a:cs typeface="Montserrat 2"/>
                <a:sym typeface="Montserrat 2"/>
              </a:rPr>
              <a:t>Miller</a:t>
            </a:r>
            <a:r>
              <a:rPr lang="en-US" sz="1600" spc="-11">
                <a:solidFill>
                  <a:srgbClr val="000000"/>
                </a:solidFill>
                <a:latin typeface="Montserrat 2"/>
                <a:ea typeface="Montserrat 2"/>
                <a:cs typeface="Montserrat 2"/>
                <a:sym typeface="Montserrat 2"/>
              </a:rPr>
              <a:t>” : “</a:t>
            </a:r>
            <a:r>
              <a:rPr lang="en-US" sz="1600" spc="-11">
                <a:solidFill>
                  <a:srgbClr val="FF9300"/>
                </a:solidFill>
                <a:latin typeface="Montserrat 2"/>
                <a:ea typeface="Montserrat 2"/>
                <a:cs typeface="Montserrat 2"/>
                <a:sym typeface="Montserrat 2"/>
              </a:rPr>
              <a:t>a person who owns or works in a corn mill</a:t>
            </a:r>
            <a:r>
              <a:rPr lang="en-US" sz="1600" spc="-11">
                <a:solidFill>
                  <a:srgbClr val="000000"/>
                </a:solidFill>
                <a:latin typeface="Montserrat 2"/>
                <a:ea typeface="Montserrat 2"/>
                <a:cs typeface="Montserrat 2"/>
                <a:sym typeface="Montserrat 2"/>
              </a:rPr>
              <a:t>”},</a:t>
            </a:r>
          </a:p>
        </p:txBody>
      </p:sp>
      <p:sp>
        <p:nvSpPr>
          <p:cNvPr name="TextBox 51" id="51"/>
          <p:cNvSpPr txBox="true"/>
          <p:nvPr/>
        </p:nvSpPr>
        <p:spPr>
          <a:xfrm rot="0">
            <a:off x="857250" y="4774435"/>
            <a:ext cx="65494" cy="223657"/>
          </a:xfrm>
          <a:prstGeom prst="rect">
            <a:avLst/>
          </a:prstGeom>
        </p:spPr>
        <p:txBody>
          <a:bodyPr anchor="t" rtlCol="false" tIns="0" lIns="0" bIns="0" rIns="0">
            <a:spAutoFit/>
          </a:bodyPr>
          <a:lstStyle/>
          <a:p>
            <a:pPr algn="l">
              <a:lnSpc>
                <a:spcPts val="1780"/>
              </a:lnSpc>
            </a:pPr>
            <a:r>
              <a:rPr lang="en-US" sz="1600" spc="-11">
                <a:solidFill>
                  <a:srgbClr val="000000"/>
                </a:solidFill>
                <a:latin typeface="Montserrat 2"/>
                <a:ea typeface="Montserrat 2"/>
                <a:cs typeface="Montserrat 2"/>
                <a:sym typeface="Montserrat 2"/>
              </a:rPr>
              <a:t> </a:t>
            </a:r>
          </a:p>
        </p:txBody>
      </p:sp>
      <p:sp>
        <p:nvSpPr>
          <p:cNvPr name="TextBox 52" id="52"/>
          <p:cNvSpPr txBox="true"/>
          <p:nvPr/>
        </p:nvSpPr>
        <p:spPr>
          <a:xfrm rot="0">
            <a:off x="1885931" y="4774435"/>
            <a:ext cx="5908719" cy="223657"/>
          </a:xfrm>
          <a:prstGeom prst="rect">
            <a:avLst/>
          </a:prstGeom>
        </p:spPr>
        <p:txBody>
          <a:bodyPr anchor="t" rtlCol="false" tIns="0" lIns="0" bIns="0" rIns="0">
            <a:spAutoFit/>
          </a:bodyPr>
          <a:lstStyle/>
          <a:p>
            <a:pPr algn="l">
              <a:lnSpc>
                <a:spcPts val="1780"/>
              </a:lnSpc>
            </a:pPr>
            <a:r>
              <a:rPr lang="en-US" sz="1600" spc="-11">
                <a:solidFill>
                  <a:srgbClr val="000000"/>
                </a:solidFill>
                <a:latin typeface="Montserrat 2"/>
                <a:ea typeface="Montserrat 2"/>
                <a:cs typeface="Montserrat 2"/>
                <a:sym typeface="Montserrat 2"/>
              </a:rPr>
              <a:t>“</a:t>
            </a:r>
            <a:r>
              <a:rPr lang="en-US" sz="1600" spc="-11">
                <a:solidFill>
                  <a:srgbClr val="EE220C"/>
                </a:solidFill>
                <a:latin typeface="Montserrat 2"/>
                <a:ea typeface="Montserrat 2"/>
                <a:cs typeface="Montserrat 2"/>
                <a:sym typeface="Montserrat 2"/>
              </a:rPr>
              <a:t>Programmer</a:t>
            </a:r>
            <a:r>
              <a:rPr lang="en-US" sz="1600" spc="-11">
                <a:solidFill>
                  <a:srgbClr val="000000"/>
                </a:solidFill>
                <a:latin typeface="Montserrat 2"/>
                <a:ea typeface="Montserrat 2"/>
                <a:cs typeface="Montserrat 2"/>
                <a:sym typeface="Montserrat 2"/>
              </a:rPr>
              <a:t>" : "</a:t>
            </a:r>
            <a:r>
              <a:rPr lang="en-US" sz="1600" spc="-11">
                <a:solidFill>
                  <a:srgbClr val="FF9300"/>
                </a:solidFill>
                <a:latin typeface="Montserrat 2"/>
                <a:ea typeface="Montserrat 2"/>
                <a:cs typeface="Montserrat 2"/>
                <a:sym typeface="Montserrat 2"/>
              </a:rPr>
              <a:t>a person who writes computer programs</a:t>
            </a:r>
            <a:r>
              <a:rPr lang="en-US" sz="1600" spc="-11">
                <a:solidFill>
                  <a:srgbClr val="000000"/>
                </a:solidFill>
                <a:latin typeface="Montserrat 2"/>
                <a:ea typeface="Montserrat 2"/>
                <a:cs typeface="Montserrat 2"/>
                <a:sym typeface="Montserrat 2"/>
              </a:rPr>
              <a:t>"}</a:t>
            </a:r>
          </a:p>
        </p:txBody>
      </p:sp>
      <p:sp>
        <p:nvSpPr>
          <p:cNvPr name="TextBox 53" id="53"/>
          <p:cNvSpPr txBox="true"/>
          <p:nvPr/>
        </p:nvSpPr>
        <p:spPr>
          <a:xfrm rot="0">
            <a:off x="2740333" y="5070624"/>
            <a:ext cx="136798" cy="442732"/>
          </a:xfrm>
          <a:prstGeom prst="rect">
            <a:avLst/>
          </a:prstGeom>
        </p:spPr>
        <p:txBody>
          <a:bodyPr anchor="t" rtlCol="false" tIns="0" lIns="0" bIns="0" rIns="0">
            <a:spAutoFit/>
          </a:bodyPr>
          <a:lstStyle/>
          <a:p>
            <a:pPr algn="l">
              <a:lnSpc>
                <a:spcPts val="4000"/>
              </a:lnSpc>
            </a:pPr>
            <a:r>
              <a:rPr lang="en-US" b="true" sz="1600" spc="1280">
                <a:solidFill>
                  <a:srgbClr val="B51700"/>
                </a:solidFill>
                <a:latin typeface="Montserrat 2 Bold"/>
                <a:ea typeface="Montserrat 2 Bold"/>
                <a:cs typeface="Montserrat 2 Bold"/>
                <a:sym typeface="Montserrat 2 Bold"/>
              </a:rPr>
              <a:t>0</a:t>
            </a:r>
          </a:p>
        </p:txBody>
      </p:sp>
      <p:sp>
        <p:nvSpPr>
          <p:cNvPr name="TextBox 54" id="54"/>
          <p:cNvSpPr txBox="true"/>
          <p:nvPr/>
        </p:nvSpPr>
        <p:spPr>
          <a:xfrm rot="0">
            <a:off x="3970792" y="5070624"/>
            <a:ext cx="1407138" cy="873614"/>
          </a:xfrm>
          <a:prstGeom prst="rect">
            <a:avLst/>
          </a:prstGeom>
        </p:spPr>
        <p:txBody>
          <a:bodyPr anchor="t" rtlCol="false" tIns="0" lIns="0" bIns="0" rIns="0">
            <a:spAutoFit/>
          </a:bodyPr>
          <a:lstStyle/>
          <a:p>
            <a:pPr algn="ctr">
              <a:lnSpc>
                <a:spcPts val="4000"/>
              </a:lnSpc>
            </a:pPr>
            <a:r>
              <a:rPr lang="en-US" b="true" sz="1600" spc="1280">
                <a:solidFill>
                  <a:srgbClr val="B51700"/>
                </a:solidFill>
                <a:latin typeface="Montserrat 2 Bold"/>
                <a:ea typeface="Montserrat 2 Bold"/>
                <a:cs typeface="Montserrat 2 Bold"/>
                <a:sym typeface="Montserrat 2 Bold"/>
              </a:rPr>
              <a:t>1</a:t>
            </a:r>
          </a:p>
          <a:p>
            <a:pPr algn="ctr">
              <a:lnSpc>
                <a:spcPts val="1841"/>
              </a:lnSpc>
            </a:pPr>
            <a:r>
              <a:rPr lang="en-US" sz="1600" spc="-11">
                <a:solidFill>
                  <a:srgbClr val="000000"/>
                </a:solidFill>
                <a:latin typeface="Montserrat 2"/>
                <a:ea typeface="Montserrat 2"/>
                <a:cs typeface="Montserrat 2"/>
                <a:sym typeface="Montserrat 2"/>
              </a:rPr>
              <a:t>“</a:t>
            </a:r>
            <a:r>
              <a:rPr lang="en-US" sz="1600" spc="-11">
                <a:solidFill>
                  <a:srgbClr val="FF9300"/>
                </a:solidFill>
                <a:latin typeface="Montserrat 2"/>
                <a:ea typeface="Montserrat 2"/>
                <a:cs typeface="Montserrat 2"/>
                <a:sym typeface="Montserrat 2"/>
              </a:rPr>
              <a:t>Programmer</a:t>
            </a:r>
            <a:r>
              <a:rPr lang="en-US" sz="1600" spc="-11">
                <a:solidFill>
                  <a:srgbClr val="000000"/>
                </a:solidFill>
                <a:latin typeface="Montserrat 2"/>
                <a:ea typeface="Montserrat 2"/>
                <a:cs typeface="Montserrat 2"/>
                <a:sym typeface="Montserrat 2"/>
              </a:rPr>
              <a:t>”</a:t>
            </a:r>
          </a:p>
        </p:txBody>
      </p:sp>
      <p:sp>
        <p:nvSpPr>
          <p:cNvPr name="TextBox 55" id="55"/>
          <p:cNvSpPr txBox="true"/>
          <p:nvPr/>
        </p:nvSpPr>
        <p:spPr>
          <a:xfrm rot="0">
            <a:off x="6334430" y="5070624"/>
            <a:ext cx="136798" cy="442732"/>
          </a:xfrm>
          <a:prstGeom prst="rect">
            <a:avLst/>
          </a:prstGeom>
        </p:spPr>
        <p:txBody>
          <a:bodyPr anchor="t" rtlCol="false" tIns="0" lIns="0" bIns="0" rIns="0">
            <a:spAutoFit/>
          </a:bodyPr>
          <a:lstStyle/>
          <a:p>
            <a:pPr algn="l">
              <a:lnSpc>
                <a:spcPts val="4000"/>
              </a:lnSpc>
            </a:pPr>
            <a:r>
              <a:rPr lang="en-US" b="true" sz="1600" spc="1280">
                <a:solidFill>
                  <a:srgbClr val="B51700"/>
                </a:solidFill>
                <a:latin typeface="Montserrat 2 Bold"/>
                <a:ea typeface="Montserrat 2 Bold"/>
                <a:cs typeface="Montserrat 2 Bold"/>
                <a:sym typeface="Montserrat 2 Bold"/>
              </a:rPr>
              <a:t>2</a:t>
            </a:r>
          </a:p>
        </p:txBody>
      </p:sp>
      <p:sp>
        <p:nvSpPr>
          <p:cNvPr name="TextBox 56" id="56"/>
          <p:cNvSpPr txBox="true"/>
          <p:nvPr/>
        </p:nvSpPr>
        <p:spPr>
          <a:xfrm rot="0">
            <a:off x="848030" y="5711466"/>
            <a:ext cx="1067781" cy="233182"/>
          </a:xfrm>
          <a:prstGeom prst="rect">
            <a:avLst/>
          </a:prstGeom>
        </p:spPr>
        <p:txBody>
          <a:bodyPr anchor="t" rtlCol="false" tIns="0" lIns="0" bIns="0" rIns="0">
            <a:spAutoFit/>
          </a:bodyPr>
          <a:lstStyle/>
          <a:p>
            <a:pPr algn="l">
              <a:lnSpc>
                <a:spcPts val="1841"/>
              </a:lnSpc>
            </a:pPr>
            <a:r>
              <a:rPr lang="en-US" sz="1600" spc="-11">
                <a:solidFill>
                  <a:srgbClr val="000000"/>
                </a:solidFill>
                <a:latin typeface="Montserrat 2"/>
                <a:ea typeface="Montserrat 2"/>
                <a:cs typeface="Montserrat 2"/>
                <a:sym typeface="Montserrat 2"/>
              </a:rPr>
              <a:t>myArray =</a:t>
            </a:r>
          </a:p>
        </p:txBody>
      </p:sp>
      <p:sp>
        <p:nvSpPr>
          <p:cNvPr name="TextBox 57" id="57"/>
          <p:cNvSpPr txBox="true"/>
          <p:nvPr/>
        </p:nvSpPr>
        <p:spPr>
          <a:xfrm rot="0">
            <a:off x="2519782" y="5711057"/>
            <a:ext cx="723205" cy="233182"/>
          </a:xfrm>
          <a:prstGeom prst="rect">
            <a:avLst/>
          </a:prstGeom>
        </p:spPr>
        <p:txBody>
          <a:bodyPr anchor="t" rtlCol="false" tIns="0" lIns="0" bIns="0" rIns="0">
            <a:spAutoFit/>
          </a:bodyPr>
          <a:lstStyle/>
          <a:p>
            <a:pPr algn="l">
              <a:lnSpc>
                <a:spcPts val="1841"/>
              </a:lnSpc>
            </a:pPr>
            <a:r>
              <a:rPr lang="en-US" sz="1600" spc="-11">
                <a:solidFill>
                  <a:srgbClr val="000000"/>
                </a:solidFill>
                <a:latin typeface="Montserrat 2"/>
                <a:ea typeface="Montserrat 2"/>
                <a:cs typeface="Montserrat 2"/>
                <a:sym typeface="Montserrat 2"/>
              </a:rPr>
              <a:t>“</a:t>
            </a:r>
            <a:r>
              <a:rPr lang="en-US" sz="1600" spc="-11">
                <a:solidFill>
                  <a:srgbClr val="FF9300"/>
                </a:solidFill>
                <a:latin typeface="Montserrat 2"/>
                <a:ea typeface="Montserrat 2"/>
                <a:cs typeface="Montserrat 2"/>
                <a:sym typeface="Montserrat 2"/>
              </a:rPr>
              <a:t>Miller</a:t>
            </a:r>
            <a:r>
              <a:rPr lang="en-US" sz="1600" spc="-11">
                <a:solidFill>
                  <a:srgbClr val="000000"/>
                </a:solidFill>
                <a:latin typeface="Montserrat 2"/>
                <a:ea typeface="Montserrat 2"/>
                <a:cs typeface="Montserrat 2"/>
                <a:sym typeface="Montserrat 2"/>
              </a:rPr>
              <a:t>”</a:t>
            </a:r>
          </a:p>
        </p:txBody>
      </p:sp>
      <p:sp>
        <p:nvSpPr>
          <p:cNvPr name="TextBox 58" id="58"/>
          <p:cNvSpPr txBox="true"/>
          <p:nvPr/>
        </p:nvSpPr>
        <p:spPr>
          <a:xfrm rot="0">
            <a:off x="5862199" y="5711057"/>
            <a:ext cx="1192682" cy="233182"/>
          </a:xfrm>
          <a:prstGeom prst="rect">
            <a:avLst/>
          </a:prstGeom>
        </p:spPr>
        <p:txBody>
          <a:bodyPr anchor="t" rtlCol="false" tIns="0" lIns="0" bIns="0" rIns="0">
            <a:spAutoFit/>
          </a:bodyPr>
          <a:lstStyle/>
          <a:p>
            <a:pPr algn="l">
              <a:lnSpc>
                <a:spcPts val="1841"/>
              </a:lnSpc>
            </a:pPr>
            <a:r>
              <a:rPr lang="en-US" sz="1600" spc="-11">
                <a:solidFill>
                  <a:srgbClr val="000000"/>
                </a:solidFill>
                <a:latin typeface="Montserrat 2"/>
                <a:ea typeface="Montserrat 2"/>
                <a:cs typeface="Montserrat 2"/>
                <a:sym typeface="Montserrat 2"/>
              </a:rPr>
              <a:t>“</a:t>
            </a:r>
            <a:r>
              <a:rPr lang="en-US" sz="1600" spc="-11">
                <a:solidFill>
                  <a:srgbClr val="FF9300"/>
                </a:solidFill>
                <a:latin typeface="Montserrat 2"/>
                <a:ea typeface="Montserrat 2"/>
                <a:cs typeface="Montserrat 2"/>
                <a:sym typeface="Montserrat 2"/>
              </a:rPr>
              <a:t>App Miller</a:t>
            </a:r>
            <a:r>
              <a:rPr lang="en-US" sz="1600" spc="-11">
                <a:solidFill>
                  <a:srgbClr val="000000"/>
                </a:solidFill>
                <a:latin typeface="Montserrat 2"/>
                <a:ea typeface="Montserrat 2"/>
                <a:cs typeface="Montserrat 2"/>
                <a:sym typeface="Montserrat 2"/>
              </a:rPr>
              <a:t>”</a:t>
            </a:r>
          </a:p>
        </p:txBody>
      </p:sp>
      <p:sp>
        <p:nvSpPr>
          <p:cNvPr name="TextBox 59" id="59"/>
          <p:cNvSpPr txBox="true"/>
          <p:nvPr/>
        </p:nvSpPr>
        <p:spPr>
          <a:xfrm rot="0">
            <a:off x="4107275" y="7481059"/>
            <a:ext cx="4266943" cy="271282"/>
          </a:xfrm>
          <a:prstGeom prst="rect">
            <a:avLst/>
          </a:prstGeom>
        </p:spPr>
        <p:txBody>
          <a:bodyPr anchor="t" rtlCol="false" tIns="0" lIns="0" bIns="0" rIns="0">
            <a:spAutoFit/>
          </a:bodyPr>
          <a:lstStyle/>
          <a:p>
            <a:pPr algn="l">
              <a:lnSpc>
                <a:spcPts val="2240"/>
              </a:lnSpc>
            </a:pPr>
            <a:r>
              <a:rPr lang="en-US" sz="1600" spc="-11">
                <a:solidFill>
                  <a:srgbClr val="FF9300"/>
                </a:solidFill>
                <a:latin typeface="Montserrat 2"/>
                <a:ea typeface="Montserrat 2"/>
                <a:cs typeface="Montserrat 2"/>
                <a:sym typeface="Montserrat 2"/>
              </a:rPr>
              <a:t>a person who owns or works in a corn mill</a:t>
            </a:r>
          </a:p>
        </p:txBody>
      </p:sp>
      <p:sp>
        <p:nvSpPr>
          <p:cNvPr name="TextBox 60" id="60"/>
          <p:cNvSpPr txBox="true"/>
          <p:nvPr/>
        </p:nvSpPr>
        <p:spPr>
          <a:xfrm rot="0">
            <a:off x="2070287" y="3455251"/>
            <a:ext cx="3875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Key</a:t>
            </a:r>
          </a:p>
        </p:txBody>
      </p:sp>
      <p:sp>
        <p:nvSpPr>
          <p:cNvPr name="TextBox 61" id="61"/>
          <p:cNvSpPr txBox="true"/>
          <p:nvPr/>
        </p:nvSpPr>
        <p:spPr>
          <a:xfrm rot="0">
            <a:off x="4388034" y="3448898"/>
            <a:ext cx="54680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Value</a:t>
            </a:r>
          </a:p>
        </p:txBody>
      </p:sp>
    </p:spTree>
  </p:cSld>
  <p:clrMapOvr>
    <a:masterClrMapping/>
  </p:clrMapOvr>
</p:sld>
</file>

<file path=ppt/slides/slide1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815978" y="2909726"/>
            <a:ext cx="4420162" cy="2486339"/>
          </a:xfrm>
          <a:custGeom>
            <a:avLst/>
            <a:gdLst/>
            <a:ahLst/>
            <a:cxnLst/>
            <a:rect r="r" b="b" t="t" l="l"/>
            <a:pathLst>
              <a:path h="2486339" w="4420162">
                <a:moveTo>
                  <a:pt x="0" y="0"/>
                </a:moveTo>
                <a:lnTo>
                  <a:pt x="4420162" y="0"/>
                </a:lnTo>
                <a:lnTo>
                  <a:pt x="4420162" y="2486339"/>
                </a:lnTo>
                <a:lnTo>
                  <a:pt x="0" y="2486339"/>
                </a:lnTo>
                <a:lnTo>
                  <a:pt x="0" y="0"/>
                </a:lnTo>
                <a:close/>
              </a:path>
            </a:pathLst>
          </a:custGeom>
          <a:blipFill>
            <a:blip r:embed="rId3"/>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22251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Dictionaries</a:t>
            </a:r>
          </a:p>
        </p:txBody>
      </p:sp>
    </p:spTree>
  </p:cSld>
  <p:clrMapOvr>
    <a:masterClrMapping/>
  </p:clrMapOvr>
</p:sld>
</file>

<file path=ppt/slides/slide1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800034" y="2414864"/>
            <a:ext cx="994162" cy="512350"/>
            <a:chOff x="0" y="0"/>
            <a:chExt cx="994169" cy="512343"/>
          </a:xfrm>
        </p:grpSpPr>
        <p:sp>
          <p:nvSpPr>
            <p:cNvPr name="Freeform 7" id="7"/>
            <p:cNvSpPr/>
            <p:nvPr/>
          </p:nvSpPr>
          <p:spPr>
            <a:xfrm flipH="false" flipV="false" rot="0">
              <a:off x="0" y="0"/>
              <a:ext cx="994156" cy="512318"/>
            </a:xfrm>
            <a:custGeom>
              <a:avLst/>
              <a:gdLst/>
              <a:ahLst/>
              <a:cxnLst/>
              <a:rect r="r" b="b" t="t" l="l"/>
              <a:pathLst>
                <a:path h="512318" w="994156">
                  <a:moveTo>
                    <a:pt x="60960" y="0"/>
                  </a:moveTo>
                  <a:cubicBezTo>
                    <a:pt x="60960" y="33782"/>
                    <a:pt x="33528" y="60960"/>
                    <a:pt x="0" y="60960"/>
                  </a:cubicBezTo>
                  <a:lnTo>
                    <a:pt x="0" y="83820"/>
                  </a:lnTo>
                  <a:cubicBezTo>
                    <a:pt x="8509" y="83820"/>
                    <a:pt x="15113" y="90551"/>
                    <a:pt x="15113" y="98933"/>
                  </a:cubicBezTo>
                  <a:cubicBezTo>
                    <a:pt x="15113" y="107315"/>
                    <a:pt x="8509" y="114046"/>
                    <a:pt x="0" y="114046"/>
                  </a:cubicBezTo>
                  <a:lnTo>
                    <a:pt x="0" y="136144"/>
                  </a:lnTo>
                  <a:cubicBezTo>
                    <a:pt x="8509" y="136144"/>
                    <a:pt x="15113" y="142875"/>
                    <a:pt x="15113" y="151257"/>
                  </a:cubicBezTo>
                  <a:cubicBezTo>
                    <a:pt x="15113" y="159639"/>
                    <a:pt x="8509" y="166624"/>
                    <a:pt x="0" y="166624"/>
                  </a:cubicBezTo>
                  <a:lnTo>
                    <a:pt x="0" y="188722"/>
                  </a:lnTo>
                  <a:cubicBezTo>
                    <a:pt x="8509" y="188722"/>
                    <a:pt x="15113" y="195453"/>
                    <a:pt x="15113" y="203962"/>
                  </a:cubicBezTo>
                  <a:cubicBezTo>
                    <a:pt x="15113" y="212471"/>
                    <a:pt x="8509" y="218948"/>
                    <a:pt x="0" y="218948"/>
                  </a:cubicBezTo>
                  <a:lnTo>
                    <a:pt x="0" y="242062"/>
                  </a:lnTo>
                  <a:cubicBezTo>
                    <a:pt x="8509" y="242062"/>
                    <a:pt x="15113" y="248793"/>
                    <a:pt x="15113" y="257302"/>
                  </a:cubicBezTo>
                  <a:cubicBezTo>
                    <a:pt x="15113" y="265811"/>
                    <a:pt x="8509" y="272415"/>
                    <a:pt x="0" y="272415"/>
                  </a:cubicBezTo>
                  <a:lnTo>
                    <a:pt x="0" y="294640"/>
                  </a:lnTo>
                  <a:cubicBezTo>
                    <a:pt x="8509" y="294640"/>
                    <a:pt x="15113" y="301371"/>
                    <a:pt x="15113" y="309753"/>
                  </a:cubicBezTo>
                  <a:cubicBezTo>
                    <a:pt x="15113" y="318135"/>
                    <a:pt x="8509" y="324866"/>
                    <a:pt x="0" y="324866"/>
                  </a:cubicBezTo>
                  <a:lnTo>
                    <a:pt x="0" y="346964"/>
                  </a:lnTo>
                  <a:cubicBezTo>
                    <a:pt x="8509" y="346964"/>
                    <a:pt x="15113" y="353695"/>
                    <a:pt x="15113" y="362077"/>
                  </a:cubicBezTo>
                  <a:cubicBezTo>
                    <a:pt x="15113" y="370459"/>
                    <a:pt x="8509" y="377317"/>
                    <a:pt x="0" y="377317"/>
                  </a:cubicBezTo>
                  <a:lnTo>
                    <a:pt x="0" y="399415"/>
                  </a:lnTo>
                  <a:cubicBezTo>
                    <a:pt x="8509" y="399415"/>
                    <a:pt x="15113" y="406146"/>
                    <a:pt x="15113" y="414528"/>
                  </a:cubicBezTo>
                  <a:cubicBezTo>
                    <a:pt x="15113" y="422910"/>
                    <a:pt x="8509" y="429768"/>
                    <a:pt x="0" y="429768"/>
                  </a:cubicBezTo>
                  <a:lnTo>
                    <a:pt x="0" y="452628"/>
                  </a:lnTo>
                  <a:cubicBezTo>
                    <a:pt x="33274" y="452628"/>
                    <a:pt x="60198" y="479171"/>
                    <a:pt x="60960" y="512318"/>
                  </a:cubicBezTo>
                  <a:lnTo>
                    <a:pt x="933196" y="512318"/>
                  </a:lnTo>
                  <a:cubicBezTo>
                    <a:pt x="933196" y="478536"/>
                    <a:pt x="960501" y="451358"/>
                    <a:pt x="994156" y="451358"/>
                  </a:cubicBezTo>
                  <a:lnTo>
                    <a:pt x="994156" y="428498"/>
                  </a:lnTo>
                  <a:cubicBezTo>
                    <a:pt x="985647" y="428498"/>
                    <a:pt x="979043" y="421767"/>
                    <a:pt x="979043" y="413385"/>
                  </a:cubicBezTo>
                  <a:cubicBezTo>
                    <a:pt x="979043" y="405003"/>
                    <a:pt x="985774" y="398272"/>
                    <a:pt x="994156" y="398272"/>
                  </a:cubicBezTo>
                  <a:lnTo>
                    <a:pt x="994156" y="376047"/>
                  </a:lnTo>
                  <a:cubicBezTo>
                    <a:pt x="985647" y="376047"/>
                    <a:pt x="979043" y="369316"/>
                    <a:pt x="979043" y="360934"/>
                  </a:cubicBezTo>
                  <a:cubicBezTo>
                    <a:pt x="979043" y="352552"/>
                    <a:pt x="985774" y="345821"/>
                    <a:pt x="994156" y="345821"/>
                  </a:cubicBezTo>
                  <a:lnTo>
                    <a:pt x="994156" y="323596"/>
                  </a:lnTo>
                  <a:cubicBezTo>
                    <a:pt x="985647" y="323596"/>
                    <a:pt x="979043" y="316865"/>
                    <a:pt x="979043" y="308483"/>
                  </a:cubicBezTo>
                  <a:cubicBezTo>
                    <a:pt x="979043" y="300101"/>
                    <a:pt x="985774" y="293370"/>
                    <a:pt x="994156" y="293370"/>
                  </a:cubicBezTo>
                  <a:lnTo>
                    <a:pt x="994156" y="270256"/>
                  </a:lnTo>
                  <a:cubicBezTo>
                    <a:pt x="985647" y="270256"/>
                    <a:pt x="979043" y="263525"/>
                    <a:pt x="979043" y="255143"/>
                  </a:cubicBezTo>
                  <a:cubicBezTo>
                    <a:pt x="979043" y="246761"/>
                    <a:pt x="985774" y="240030"/>
                    <a:pt x="994156" y="240030"/>
                  </a:cubicBezTo>
                  <a:lnTo>
                    <a:pt x="994156" y="217805"/>
                  </a:lnTo>
                  <a:cubicBezTo>
                    <a:pt x="985647" y="217805"/>
                    <a:pt x="979043" y="211074"/>
                    <a:pt x="979043" y="202692"/>
                  </a:cubicBezTo>
                  <a:cubicBezTo>
                    <a:pt x="979043" y="194310"/>
                    <a:pt x="985774" y="187452"/>
                    <a:pt x="994156" y="187452"/>
                  </a:cubicBezTo>
                  <a:lnTo>
                    <a:pt x="994156" y="165354"/>
                  </a:lnTo>
                  <a:cubicBezTo>
                    <a:pt x="985647" y="165354"/>
                    <a:pt x="979043" y="158623"/>
                    <a:pt x="979043" y="150114"/>
                  </a:cubicBezTo>
                  <a:cubicBezTo>
                    <a:pt x="979043" y="141605"/>
                    <a:pt x="985774" y="135001"/>
                    <a:pt x="994156" y="135001"/>
                  </a:cubicBezTo>
                  <a:lnTo>
                    <a:pt x="994156" y="112776"/>
                  </a:lnTo>
                  <a:cubicBezTo>
                    <a:pt x="985647" y="112776"/>
                    <a:pt x="979043" y="106045"/>
                    <a:pt x="979043" y="97663"/>
                  </a:cubicBezTo>
                  <a:cubicBezTo>
                    <a:pt x="979043" y="89408"/>
                    <a:pt x="986028" y="82550"/>
                    <a:pt x="994156" y="82550"/>
                  </a:cubicBezTo>
                  <a:lnTo>
                    <a:pt x="994156" y="59690"/>
                  </a:lnTo>
                  <a:cubicBezTo>
                    <a:pt x="960882" y="59690"/>
                    <a:pt x="933958" y="33147"/>
                    <a:pt x="933196" y="0"/>
                  </a:cubicBezTo>
                  <a:lnTo>
                    <a:pt x="60960" y="0"/>
                  </a:lnTo>
                  <a:close/>
                  <a:moveTo>
                    <a:pt x="143256" y="68072"/>
                  </a:moveTo>
                  <a:lnTo>
                    <a:pt x="851281" y="68072"/>
                  </a:lnTo>
                  <a:cubicBezTo>
                    <a:pt x="878332" y="68072"/>
                    <a:pt x="900430" y="90170"/>
                    <a:pt x="900430" y="117348"/>
                  </a:cubicBezTo>
                  <a:lnTo>
                    <a:pt x="900430" y="394970"/>
                  </a:lnTo>
                  <a:lnTo>
                    <a:pt x="900176" y="394970"/>
                  </a:lnTo>
                  <a:cubicBezTo>
                    <a:pt x="900176" y="422021"/>
                    <a:pt x="878078" y="444246"/>
                    <a:pt x="851027" y="444246"/>
                  </a:cubicBezTo>
                  <a:lnTo>
                    <a:pt x="143129" y="444246"/>
                  </a:lnTo>
                  <a:cubicBezTo>
                    <a:pt x="116078" y="444246"/>
                    <a:pt x="93980" y="422148"/>
                    <a:pt x="93980" y="394970"/>
                  </a:cubicBezTo>
                  <a:lnTo>
                    <a:pt x="93980" y="117348"/>
                  </a:lnTo>
                  <a:cubicBezTo>
                    <a:pt x="93980" y="90297"/>
                    <a:pt x="116078" y="68072"/>
                    <a:pt x="143129" y="68072"/>
                  </a:cubicBezTo>
                  <a:close/>
                  <a:moveTo>
                    <a:pt x="143256" y="83566"/>
                  </a:moveTo>
                  <a:cubicBezTo>
                    <a:pt x="124587" y="83566"/>
                    <a:pt x="109474" y="98679"/>
                    <a:pt x="109474" y="117348"/>
                  </a:cubicBezTo>
                  <a:lnTo>
                    <a:pt x="109474" y="394716"/>
                  </a:lnTo>
                  <a:cubicBezTo>
                    <a:pt x="109474" y="413385"/>
                    <a:pt x="124587" y="428498"/>
                    <a:pt x="143256" y="428498"/>
                  </a:cubicBezTo>
                  <a:lnTo>
                    <a:pt x="228346" y="428498"/>
                  </a:lnTo>
                  <a:lnTo>
                    <a:pt x="228346" y="83566"/>
                  </a:lnTo>
                  <a:lnTo>
                    <a:pt x="143256" y="83566"/>
                  </a:lnTo>
                  <a:close/>
                  <a:moveTo>
                    <a:pt x="243459" y="83566"/>
                  </a:moveTo>
                  <a:lnTo>
                    <a:pt x="243459" y="428498"/>
                  </a:lnTo>
                  <a:lnTo>
                    <a:pt x="750824" y="428498"/>
                  </a:lnTo>
                  <a:lnTo>
                    <a:pt x="750824" y="83566"/>
                  </a:lnTo>
                  <a:lnTo>
                    <a:pt x="243332" y="83566"/>
                  </a:lnTo>
                  <a:close/>
                  <a:moveTo>
                    <a:pt x="765937" y="83566"/>
                  </a:moveTo>
                  <a:lnTo>
                    <a:pt x="765937" y="428498"/>
                  </a:lnTo>
                  <a:lnTo>
                    <a:pt x="851027" y="428498"/>
                  </a:lnTo>
                  <a:cubicBezTo>
                    <a:pt x="869696" y="428498"/>
                    <a:pt x="884809" y="413385"/>
                    <a:pt x="884809" y="394716"/>
                  </a:cubicBezTo>
                  <a:lnTo>
                    <a:pt x="884809" y="117348"/>
                  </a:lnTo>
                  <a:cubicBezTo>
                    <a:pt x="884809" y="98679"/>
                    <a:pt x="869696" y="83566"/>
                    <a:pt x="851027" y="83566"/>
                  </a:cubicBezTo>
                  <a:lnTo>
                    <a:pt x="765937" y="83566"/>
                  </a:lnTo>
                  <a:close/>
                </a:path>
              </a:pathLst>
            </a:custGeom>
            <a:solidFill>
              <a:srgbClr val="FAE232"/>
            </a:solidFill>
          </p:spPr>
        </p:sp>
      </p:grpSp>
      <p:grpSp>
        <p:nvGrpSpPr>
          <p:cNvPr name="Group 8" id="8"/>
          <p:cNvGrpSpPr>
            <a:grpSpLocks noChangeAspect="true"/>
          </p:cNvGrpSpPr>
          <p:nvPr/>
        </p:nvGrpSpPr>
        <p:grpSpPr>
          <a:xfrm rot="0">
            <a:off x="1813770" y="3128601"/>
            <a:ext cx="966692" cy="512350"/>
            <a:chOff x="0" y="0"/>
            <a:chExt cx="966699" cy="512343"/>
          </a:xfrm>
        </p:grpSpPr>
        <p:sp>
          <p:nvSpPr>
            <p:cNvPr name="Freeform 9" id="9"/>
            <p:cNvSpPr/>
            <p:nvPr/>
          </p:nvSpPr>
          <p:spPr>
            <a:xfrm flipH="false" flipV="false" rot="0">
              <a:off x="0" y="0"/>
              <a:ext cx="966724" cy="512318"/>
            </a:xfrm>
            <a:custGeom>
              <a:avLst/>
              <a:gdLst/>
              <a:ahLst/>
              <a:cxnLst/>
              <a:rect r="r" b="b" t="t" l="l"/>
              <a:pathLst>
                <a:path h="512318" w="966724">
                  <a:moveTo>
                    <a:pt x="483108" y="0"/>
                  </a:moveTo>
                  <a:cubicBezTo>
                    <a:pt x="432562" y="0"/>
                    <a:pt x="391033" y="38735"/>
                    <a:pt x="386461" y="88011"/>
                  </a:cubicBezTo>
                  <a:lnTo>
                    <a:pt x="430022" y="88011"/>
                  </a:lnTo>
                  <a:cubicBezTo>
                    <a:pt x="434340" y="62611"/>
                    <a:pt x="456565" y="43053"/>
                    <a:pt x="483235" y="43053"/>
                  </a:cubicBezTo>
                  <a:cubicBezTo>
                    <a:pt x="512953" y="43053"/>
                    <a:pt x="537337" y="67183"/>
                    <a:pt x="537337" y="97155"/>
                  </a:cubicBezTo>
                  <a:cubicBezTo>
                    <a:pt x="537337" y="126873"/>
                    <a:pt x="513207" y="151257"/>
                    <a:pt x="483235" y="151257"/>
                  </a:cubicBezTo>
                  <a:lnTo>
                    <a:pt x="461645" y="151257"/>
                  </a:lnTo>
                  <a:lnTo>
                    <a:pt x="461645" y="228600"/>
                  </a:lnTo>
                  <a:lnTo>
                    <a:pt x="67691" y="362966"/>
                  </a:lnTo>
                  <a:cubicBezTo>
                    <a:pt x="39116" y="373888"/>
                    <a:pt x="0" y="388620"/>
                    <a:pt x="0" y="437007"/>
                  </a:cubicBezTo>
                  <a:cubicBezTo>
                    <a:pt x="0" y="478536"/>
                    <a:pt x="33782" y="512318"/>
                    <a:pt x="75311" y="512318"/>
                  </a:cubicBezTo>
                  <a:lnTo>
                    <a:pt x="896366" y="512318"/>
                  </a:lnTo>
                  <a:lnTo>
                    <a:pt x="898779" y="511810"/>
                  </a:lnTo>
                  <a:cubicBezTo>
                    <a:pt x="937387" y="508000"/>
                    <a:pt x="966724" y="475742"/>
                    <a:pt x="966724" y="436880"/>
                  </a:cubicBezTo>
                  <a:cubicBezTo>
                    <a:pt x="966724" y="390271"/>
                    <a:pt x="927608" y="372110"/>
                    <a:pt x="898017" y="362585"/>
                  </a:cubicBezTo>
                  <a:lnTo>
                    <a:pt x="504698" y="228600"/>
                  </a:lnTo>
                  <a:lnTo>
                    <a:pt x="504698" y="192151"/>
                  </a:lnTo>
                  <a:lnTo>
                    <a:pt x="511175" y="190246"/>
                  </a:lnTo>
                  <a:cubicBezTo>
                    <a:pt x="551815" y="177927"/>
                    <a:pt x="580263" y="139700"/>
                    <a:pt x="580263" y="97155"/>
                  </a:cubicBezTo>
                  <a:cubicBezTo>
                    <a:pt x="580263" y="43434"/>
                    <a:pt x="536829" y="0"/>
                    <a:pt x="483108" y="0"/>
                  </a:cubicBezTo>
                  <a:close/>
                  <a:moveTo>
                    <a:pt x="482854" y="268224"/>
                  </a:moveTo>
                  <a:lnTo>
                    <a:pt x="884555" y="403606"/>
                  </a:lnTo>
                  <a:cubicBezTo>
                    <a:pt x="916940" y="414020"/>
                    <a:pt x="923417" y="424180"/>
                    <a:pt x="923417" y="437007"/>
                  </a:cubicBezTo>
                  <a:cubicBezTo>
                    <a:pt x="923417" y="454914"/>
                    <a:pt x="908939" y="469138"/>
                    <a:pt x="891286" y="469138"/>
                  </a:cubicBezTo>
                  <a:lnTo>
                    <a:pt x="75184" y="469138"/>
                  </a:lnTo>
                  <a:cubicBezTo>
                    <a:pt x="57277" y="469138"/>
                    <a:pt x="43053" y="454660"/>
                    <a:pt x="43053" y="437007"/>
                  </a:cubicBezTo>
                  <a:cubicBezTo>
                    <a:pt x="43053" y="421767"/>
                    <a:pt x="50038" y="415671"/>
                    <a:pt x="82423" y="403352"/>
                  </a:cubicBezTo>
                  <a:lnTo>
                    <a:pt x="482854" y="268224"/>
                  </a:lnTo>
                  <a:close/>
                </a:path>
              </a:pathLst>
            </a:custGeom>
            <a:solidFill>
              <a:srgbClr val="000000"/>
            </a:solidFill>
          </p:spPr>
        </p:sp>
      </p:grpSp>
      <p:grpSp>
        <p:nvGrpSpPr>
          <p:cNvPr name="Group 10" id="10"/>
          <p:cNvGrpSpPr>
            <a:grpSpLocks noChangeAspect="true"/>
          </p:cNvGrpSpPr>
          <p:nvPr/>
        </p:nvGrpSpPr>
        <p:grpSpPr>
          <a:xfrm rot="0">
            <a:off x="5102028" y="2414864"/>
            <a:ext cx="994162" cy="512350"/>
            <a:chOff x="0" y="0"/>
            <a:chExt cx="994169" cy="512343"/>
          </a:xfrm>
        </p:grpSpPr>
        <p:sp>
          <p:nvSpPr>
            <p:cNvPr name="Freeform 11" id="11"/>
            <p:cNvSpPr/>
            <p:nvPr/>
          </p:nvSpPr>
          <p:spPr>
            <a:xfrm flipH="false" flipV="false" rot="0">
              <a:off x="0" y="0"/>
              <a:ext cx="994156" cy="512318"/>
            </a:xfrm>
            <a:custGeom>
              <a:avLst/>
              <a:gdLst/>
              <a:ahLst/>
              <a:cxnLst/>
              <a:rect r="r" b="b" t="t" l="l"/>
              <a:pathLst>
                <a:path h="512318" w="994156">
                  <a:moveTo>
                    <a:pt x="60960" y="0"/>
                  </a:moveTo>
                  <a:cubicBezTo>
                    <a:pt x="60960" y="33782"/>
                    <a:pt x="33528" y="60960"/>
                    <a:pt x="0" y="60960"/>
                  </a:cubicBezTo>
                  <a:lnTo>
                    <a:pt x="0" y="83820"/>
                  </a:lnTo>
                  <a:cubicBezTo>
                    <a:pt x="8509" y="83820"/>
                    <a:pt x="15113" y="90551"/>
                    <a:pt x="15113" y="98933"/>
                  </a:cubicBezTo>
                  <a:cubicBezTo>
                    <a:pt x="15113" y="107315"/>
                    <a:pt x="8509" y="114046"/>
                    <a:pt x="0" y="114046"/>
                  </a:cubicBezTo>
                  <a:lnTo>
                    <a:pt x="0" y="136144"/>
                  </a:lnTo>
                  <a:cubicBezTo>
                    <a:pt x="8509" y="136144"/>
                    <a:pt x="15113" y="142875"/>
                    <a:pt x="15113" y="151257"/>
                  </a:cubicBezTo>
                  <a:cubicBezTo>
                    <a:pt x="15113" y="159639"/>
                    <a:pt x="8509" y="166624"/>
                    <a:pt x="0" y="166624"/>
                  </a:cubicBezTo>
                  <a:lnTo>
                    <a:pt x="0" y="188722"/>
                  </a:lnTo>
                  <a:cubicBezTo>
                    <a:pt x="8509" y="188722"/>
                    <a:pt x="15113" y="195453"/>
                    <a:pt x="15113" y="203962"/>
                  </a:cubicBezTo>
                  <a:cubicBezTo>
                    <a:pt x="15113" y="212471"/>
                    <a:pt x="8509" y="218948"/>
                    <a:pt x="0" y="218948"/>
                  </a:cubicBezTo>
                  <a:lnTo>
                    <a:pt x="0" y="242062"/>
                  </a:lnTo>
                  <a:cubicBezTo>
                    <a:pt x="8509" y="242062"/>
                    <a:pt x="15113" y="248793"/>
                    <a:pt x="15113" y="257302"/>
                  </a:cubicBezTo>
                  <a:cubicBezTo>
                    <a:pt x="15113" y="265811"/>
                    <a:pt x="8509" y="272415"/>
                    <a:pt x="0" y="272415"/>
                  </a:cubicBezTo>
                  <a:lnTo>
                    <a:pt x="0" y="294640"/>
                  </a:lnTo>
                  <a:cubicBezTo>
                    <a:pt x="8509" y="294640"/>
                    <a:pt x="15113" y="301371"/>
                    <a:pt x="15113" y="309753"/>
                  </a:cubicBezTo>
                  <a:cubicBezTo>
                    <a:pt x="15113" y="318135"/>
                    <a:pt x="8509" y="324866"/>
                    <a:pt x="0" y="324866"/>
                  </a:cubicBezTo>
                  <a:lnTo>
                    <a:pt x="0" y="346964"/>
                  </a:lnTo>
                  <a:cubicBezTo>
                    <a:pt x="8509" y="346964"/>
                    <a:pt x="15113" y="353695"/>
                    <a:pt x="15113" y="362077"/>
                  </a:cubicBezTo>
                  <a:cubicBezTo>
                    <a:pt x="15113" y="370459"/>
                    <a:pt x="8509" y="377317"/>
                    <a:pt x="0" y="377317"/>
                  </a:cubicBezTo>
                  <a:lnTo>
                    <a:pt x="0" y="399415"/>
                  </a:lnTo>
                  <a:cubicBezTo>
                    <a:pt x="8509" y="399415"/>
                    <a:pt x="15113" y="406146"/>
                    <a:pt x="15113" y="414528"/>
                  </a:cubicBezTo>
                  <a:cubicBezTo>
                    <a:pt x="15113" y="422910"/>
                    <a:pt x="8509" y="429768"/>
                    <a:pt x="0" y="429768"/>
                  </a:cubicBezTo>
                  <a:lnTo>
                    <a:pt x="0" y="452628"/>
                  </a:lnTo>
                  <a:cubicBezTo>
                    <a:pt x="33274" y="452628"/>
                    <a:pt x="60198" y="479171"/>
                    <a:pt x="60960" y="512318"/>
                  </a:cubicBezTo>
                  <a:lnTo>
                    <a:pt x="933196" y="512318"/>
                  </a:lnTo>
                  <a:cubicBezTo>
                    <a:pt x="933196" y="478536"/>
                    <a:pt x="960501" y="451358"/>
                    <a:pt x="994156" y="451358"/>
                  </a:cubicBezTo>
                  <a:lnTo>
                    <a:pt x="994156" y="428498"/>
                  </a:lnTo>
                  <a:cubicBezTo>
                    <a:pt x="985647" y="428498"/>
                    <a:pt x="979043" y="421767"/>
                    <a:pt x="979043" y="413385"/>
                  </a:cubicBezTo>
                  <a:cubicBezTo>
                    <a:pt x="979043" y="405003"/>
                    <a:pt x="985774" y="398272"/>
                    <a:pt x="994156" y="398272"/>
                  </a:cubicBezTo>
                  <a:lnTo>
                    <a:pt x="994156" y="376047"/>
                  </a:lnTo>
                  <a:cubicBezTo>
                    <a:pt x="985647" y="376047"/>
                    <a:pt x="979043" y="369316"/>
                    <a:pt x="979043" y="360934"/>
                  </a:cubicBezTo>
                  <a:cubicBezTo>
                    <a:pt x="979043" y="352552"/>
                    <a:pt x="985774" y="345821"/>
                    <a:pt x="994156" y="345821"/>
                  </a:cubicBezTo>
                  <a:lnTo>
                    <a:pt x="994156" y="323596"/>
                  </a:lnTo>
                  <a:cubicBezTo>
                    <a:pt x="985647" y="323596"/>
                    <a:pt x="979043" y="316865"/>
                    <a:pt x="979043" y="308483"/>
                  </a:cubicBezTo>
                  <a:cubicBezTo>
                    <a:pt x="979043" y="300101"/>
                    <a:pt x="985774" y="293370"/>
                    <a:pt x="994156" y="293370"/>
                  </a:cubicBezTo>
                  <a:lnTo>
                    <a:pt x="994156" y="270256"/>
                  </a:lnTo>
                  <a:cubicBezTo>
                    <a:pt x="985647" y="270256"/>
                    <a:pt x="979043" y="263525"/>
                    <a:pt x="979043" y="255143"/>
                  </a:cubicBezTo>
                  <a:cubicBezTo>
                    <a:pt x="979043" y="246761"/>
                    <a:pt x="985774" y="240030"/>
                    <a:pt x="994156" y="240030"/>
                  </a:cubicBezTo>
                  <a:lnTo>
                    <a:pt x="994156" y="217805"/>
                  </a:lnTo>
                  <a:cubicBezTo>
                    <a:pt x="985647" y="217805"/>
                    <a:pt x="979043" y="211074"/>
                    <a:pt x="979043" y="202692"/>
                  </a:cubicBezTo>
                  <a:cubicBezTo>
                    <a:pt x="979043" y="194310"/>
                    <a:pt x="985774" y="187452"/>
                    <a:pt x="994156" y="187452"/>
                  </a:cubicBezTo>
                  <a:lnTo>
                    <a:pt x="994156" y="165354"/>
                  </a:lnTo>
                  <a:cubicBezTo>
                    <a:pt x="985647" y="165354"/>
                    <a:pt x="979043" y="158623"/>
                    <a:pt x="979043" y="150114"/>
                  </a:cubicBezTo>
                  <a:cubicBezTo>
                    <a:pt x="979043" y="141605"/>
                    <a:pt x="985774" y="135001"/>
                    <a:pt x="994156" y="135001"/>
                  </a:cubicBezTo>
                  <a:lnTo>
                    <a:pt x="994156" y="112776"/>
                  </a:lnTo>
                  <a:cubicBezTo>
                    <a:pt x="985647" y="112776"/>
                    <a:pt x="979043" y="106045"/>
                    <a:pt x="979043" y="97663"/>
                  </a:cubicBezTo>
                  <a:cubicBezTo>
                    <a:pt x="979043" y="89408"/>
                    <a:pt x="986028" y="82550"/>
                    <a:pt x="994156" y="82550"/>
                  </a:cubicBezTo>
                  <a:lnTo>
                    <a:pt x="994156" y="59690"/>
                  </a:lnTo>
                  <a:cubicBezTo>
                    <a:pt x="960882" y="59690"/>
                    <a:pt x="933958" y="33147"/>
                    <a:pt x="933196" y="0"/>
                  </a:cubicBezTo>
                  <a:lnTo>
                    <a:pt x="60960" y="0"/>
                  </a:lnTo>
                  <a:close/>
                  <a:moveTo>
                    <a:pt x="143256" y="68072"/>
                  </a:moveTo>
                  <a:lnTo>
                    <a:pt x="851281" y="68072"/>
                  </a:lnTo>
                  <a:cubicBezTo>
                    <a:pt x="878332" y="68072"/>
                    <a:pt x="900430" y="90170"/>
                    <a:pt x="900430" y="117348"/>
                  </a:cubicBezTo>
                  <a:lnTo>
                    <a:pt x="900430" y="394970"/>
                  </a:lnTo>
                  <a:lnTo>
                    <a:pt x="900176" y="394970"/>
                  </a:lnTo>
                  <a:cubicBezTo>
                    <a:pt x="900176" y="422021"/>
                    <a:pt x="878078" y="444246"/>
                    <a:pt x="851027" y="444246"/>
                  </a:cubicBezTo>
                  <a:lnTo>
                    <a:pt x="143129" y="444246"/>
                  </a:lnTo>
                  <a:cubicBezTo>
                    <a:pt x="116078" y="444246"/>
                    <a:pt x="93980" y="422148"/>
                    <a:pt x="93980" y="394970"/>
                  </a:cubicBezTo>
                  <a:lnTo>
                    <a:pt x="93980" y="117348"/>
                  </a:lnTo>
                  <a:cubicBezTo>
                    <a:pt x="93980" y="90297"/>
                    <a:pt x="116078" y="68072"/>
                    <a:pt x="143129" y="68072"/>
                  </a:cubicBezTo>
                  <a:close/>
                  <a:moveTo>
                    <a:pt x="143256" y="83566"/>
                  </a:moveTo>
                  <a:cubicBezTo>
                    <a:pt x="124587" y="83566"/>
                    <a:pt x="109474" y="98679"/>
                    <a:pt x="109474" y="117348"/>
                  </a:cubicBezTo>
                  <a:lnTo>
                    <a:pt x="109474" y="394716"/>
                  </a:lnTo>
                  <a:cubicBezTo>
                    <a:pt x="109474" y="413385"/>
                    <a:pt x="124587" y="428498"/>
                    <a:pt x="143256" y="428498"/>
                  </a:cubicBezTo>
                  <a:lnTo>
                    <a:pt x="228346" y="428498"/>
                  </a:lnTo>
                  <a:lnTo>
                    <a:pt x="228346" y="83566"/>
                  </a:lnTo>
                  <a:lnTo>
                    <a:pt x="143256" y="83566"/>
                  </a:lnTo>
                  <a:close/>
                  <a:moveTo>
                    <a:pt x="243459" y="83566"/>
                  </a:moveTo>
                  <a:lnTo>
                    <a:pt x="243459" y="428498"/>
                  </a:lnTo>
                  <a:lnTo>
                    <a:pt x="750824" y="428498"/>
                  </a:lnTo>
                  <a:lnTo>
                    <a:pt x="750824" y="83566"/>
                  </a:lnTo>
                  <a:lnTo>
                    <a:pt x="243332" y="83566"/>
                  </a:lnTo>
                  <a:close/>
                  <a:moveTo>
                    <a:pt x="765937" y="83566"/>
                  </a:moveTo>
                  <a:lnTo>
                    <a:pt x="765937" y="428498"/>
                  </a:lnTo>
                  <a:lnTo>
                    <a:pt x="851027" y="428498"/>
                  </a:lnTo>
                  <a:cubicBezTo>
                    <a:pt x="869696" y="428498"/>
                    <a:pt x="884809" y="413385"/>
                    <a:pt x="884809" y="394716"/>
                  </a:cubicBezTo>
                  <a:lnTo>
                    <a:pt x="884809" y="117348"/>
                  </a:lnTo>
                  <a:cubicBezTo>
                    <a:pt x="884809" y="98679"/>
                    <a:pt x="869696" y="83566"/>
                    <a:pt x="851027" y="83566"/>
                  </a:cubicBezTo>
                  <a:lnTo>
                    <a:pt x="765937" y="83566"/>
                  </a:lnTo>
                  <a:close/>
                </a:path>
              </a:pathLst>
            </a:custGeom>
            <a:solidFill>
              <a:srgbClr val="FAE232"/>
            </a:solidFill>
          </p:spPr>
        </p:sp>
      </p:grpSp>
      <p:grpSp>
        <p:nvGrpSpPr>
          <p:cNvPr name="Group 12" id="12"/>
          <p:cNvGrpSpPr>
            <a:grpSpLocks noChangeAspect="true"/>
          </p:cNvGrpSpPr>
          <p:nvPr/>
        </p:nvGrpSpPr>
        <p:grpSpPr>
          <a:xfrm rot="0">
            <a:off x="5115763" y="3128601"/>
            <a:ext cx="966692" cy="512350"/>
            <a:chOff x="0" y="0"/>
            <a:chExt cx="966699" cy="512343"/>
          </a:xfrm>
        </p:grpSpPr>
        <p:sp>
          <p:nvSpPr>
            <p:cNvPr name="Freeform 13" id="13"/>
            <p:cNvSpPr/>
            <p:nvPr/>
          </p:nvSpPr>
          <p:spPr>
            <a:xfrm flipH="false" flipV="false" rot="0">
              <a:off x="0" y="0"/>
              <a:ext cx="966724" cy="512318"/>
            </a:xfrm>
            <a:custGeom>
              <a:avLst/>
              <a:gdLst/>
              <a:ahLst/>
              <a:cxnLst/>
              <a:rect r="r" b="b" t="t" l="l"/>
              <a:pathLst>
                <a:path h="512318" w="966724">
                  <a:moveTo>
                    <a:pt x="483108" y="0"/>
                  </a:moveTo>
                  <a:cubicBezTo>
                    <a:pt x="432562" y="0"/>
                    <a:pt x="391033" y="38735"/>
                    <a:pt x="386461" y="88011"/>
                  </a:cubicBezTo>
                  <a:lnTo>
                    <a:pt x="430022" y="88011"/>
                  </a:lnTo>
                  <a:cubicBezTo>
                    <a:pt x="434340" y="62611"/>
                    <a:pt x="456565" y="43053"/>
                    <a:pt x="483235" y="43053"/>
                  </a:cubicBezTo>
                  <a:cubicBezTo>
                    <a:pt x="512953" y="43053"/>
                    <a:pt x="537337" y="67183"/>
                    <a:pt x="537337" y="97155"/>
                  </a:cubicBezTo>
                  <a:cubicBezTo>
                    <a:pt x="537337" y="126873"/>
                    <a:pt x="513207" y="151257"/>
                    <a:pt x="483235" y="151257"/>
                  </a:cubicBezTo>
                  <a:lnTo>
                    <a:pt x="461645" y="151257"/>
                  </a:lnTo>
                  <a:lnTo>
                    <a:pt x="461645" y="228600"/>
                  </a:lnTo>
                  <a:lnTo>
                    <a:pt x="67691" y="362966"/>
                  </a:lnTo>
                  <a:cubicBezTo>
                    <a:pt x="39116" y="373888"/>
                    <a:pt x="0" y="388620"/>
                    <a:pt x="0" y="437007"/>
                  </a:cubicBezTo>
                  <a:cubicBezTo>
                    <a:pt x="0" y="478536"/>
                    <a:pt x="33782" y="512318"/>
                    <a:pt x="75311" y="512318"/>
                  </a:cubicBezTo>
                  <a:lnTo>
                    <a:pt x="896366" y="512318"/>
                  </a:lnTo>
                  <a:lnTo>
                    <a:pt x="898779" y="511810"/>
                  </a:lnTo>
                  <a:cubicBezTo>
                    <a:pt x="937387" y="508000"/>
                    <a:pt x="966724" y="475742"/>
                    <a:pt x="966724" y="436880"/>
                  </a:cubicBezTo>
                  <a:cubicBezTo>
                    <a:pt x="966724" y="390271"/>
                    <a:pt x="927608" y="372110"/>
                    <a:pt x="898017" y="362585"/>
                  </a:cubicBezTo>
                  <a:lnTo>
                    <a:pt x="504698" y="228600"/>
                  </a:lnTo>
                  <a:lnTo>
                    <a:pt x="504698" y="192151"/>
                  </a:lnTo>
                  <a:lnTo>
                    <a:pt x="511175" y="190246"/>
                  </a:lnTo>
                  <a:cubicBezTo>
                    <a:pt x="551815" y="177927"/>
                    <a:pt x="580263" y="139700"/>
                    <a:pt x="580263" y="97155"/>
                  </a:cubicBezTo>
                  <a:cubicBezTo>
                    <a:pt x="580263" y="43434"/>
                    <a:pt x="536829" y="0"/>
                    <a:pt x="483108" y="0"/>
                  </a:cubicBezTo>
                  <a:close/>
                  <a:moveTo>
                    <a:pt x="482854" y="268224"/>
                  </a:moveTo>
                  <a:lnTo>
                    <a:pt x="884555" y="403606"/>
                  </a:lnTo>
                  <a:cubicBezTo>
                    <a:pt x="916940" y="414020"/>
                    <a:pt x="923417" y="424180"/>
                    <a:pt x="923417" y="437007"/>
                  </a:cubicBezTo>
                  <a:cubicBezTo>
                    <a:pt x="923417" y="454914"/>
                    <a:pt x="908939" y="469138"/>
                    <a:pt x="891286" y="469138"/>
                  </a:cubicBezTo>
                  <a:lnTo>
                    <a:pt x="75184" y="469138"/>
                  </a:lnTo>
                  <a:cubicBezTo>
                    <a:pt x="57277" y="469138"/>
                    <a:pt x="43053" y="454660"/>
                    <a:pt x="43053" y="437007"/>
                  </a:cubicBezTo>
                  <a:cubicBezTo>
                    <a:pt x="43053" y="421767"/>
                    <a:pt x="50038" y="415671"/>
                    <a:pt x="82423" y="403352"/>
                  </a:cubicBezTo>
                  <a:lnTo>
                    <a:pt x="482854" y="268224"/>
                  </a:lnTo>
                  <a:close/>
                </a:path>
              </a:pathLst>
            </a:custGeom>
            <a:solidFill>
              <a:srgbClr val="000000"/>
            </a:solidFill>
          </p:spPr>
        </p:sp>
      </p:grpSp>
      <p:grpSp>
        <p:nvGrpSpPr>
          <p:cNvPr name="Group 14" id="14"/>
          <p:cNvGrpSpPr>
            <a:grpSpLocks noChangeAspect="true"/>
          </p:cNvGrpSpPr>
          <p:nvPr/>
        </p:nvGrpSpPr>
        <p:grpSpPr>
          <a:xfrm rot="0">
            <a:off x="8531028" y="2414864"/>
            <a:ext cx="994162" cy="512350"/>
            <a:chOff x="0" y="0"/>
            <a:chExt cx="994169" cy="512343"/>
          </a:xfrm>
        </p:grpSpPr>
        <p:sp>
          <p:nvSpPr>
            <p:cNvPr name="Freeform 15" id="15"/>
            <p:cNvSpPr/>
            <p:nvPr/>
          </p:nvSpPr>
          <p:spPr>
            <a:xfrm flipH="false" flipV="false" rot="0">
              <a:off x="0" y="0"/>
              <a:ext cx="994156" cy="512318"/>
            </a:xfrm>
            <a:custGeom>
              <a:avLst/>
              <a:gdLst/>
              <a:ahLst/>
              <a:cxnLst/>
              <a:rect r="r" b="b" t="t" l="l"/>
              <a:pathLst>
                <a:path h="512318" w="994156">
                  <a:moveTo>
                    <a:pt x="60960" y="0"/>
                  </a:moveTo>
                  <a:cubicBezTo>
                    <a:pt x="60960" y="33782"/>
                    <a:pt x="33528" y="60960"/>
                    <a:pt x="0" y="60960"/>
                  </a:cubicBezTo>
                  <a:lnTo>
                    <a:pt x="0" y="83820"/>
                  </a:lnTo>
                  <a:cubicBezTo>
                    <a:pt x="8509" y="83820"/>
                    <a:pt x="15113" y="90551"/>
                    <a:pt x="15113" y="98933"/>
                  </a:cubicBezTo>
                  <a:cubicBezTo>
                    <a:pt x="15113" y="107315"/>
                    <a:pt x="8509" y="114046"/>
                    <a:pt x="0" y="114046"/>
                  </a:cubicBezTo>
                  <a:lnTo>
                    <a:pt x="0" y="136144"/>
                  </a:lnTo>
                  <a:cubicBezTo>
                    <a:pt x="8509" y="136144"/>
                    <a:pt x="15113" y="142875"/>
                    <a:pt x="15113" y="151257"/>
                  </a:cubicBezTo>
                  <a:cubicBezTo>
                    <a:pt x="15113" y="159639"/>
                    <a:pt x="8509" y="166624"/>
                    <a:pt x="0" y="166624"/>
                  </a:cubicBezTo>
                  <a:lnTo>
                    <a:pt x="0" y="188722"/>
                  </a:lnTo>
                  <a:cubicBezTo>
                    <a:pt x="8509" y="188722"/>
                    <a:pt x="15113" y="195453"/>
                    <a:pt x="15113" y="203962"/>
                  </a:cubicBezTo>
                  <a:cubicBezTo>
                    <a:pt x="15113" y="212471"/>
                    <a:pt x="8509" y="218948"/>
                    <a:pt x="0" y="218948"/>
                  </a:cubicBezTo>
                  <a:lnTo>
                    <a:pt x="0" y="242062"/>
                  </a:lnTo>
                  <a:cubicBezTo>
                    <a:pt x="8509" y="242062"/>
                    <a:pt x="15113" y="248793"/>
                    <a:pt x="15113" y="257302"/>
                  </a:cubicBezTo>
                  <a:cubicBezTo>
                    <a:pt x="15113" y="265811"/>
                    <a:pt x="8509" y="272415"/>
                    <a:pt x="0" y="272415"/>
                  </a:cubicBezTo>
                  <a:lnTo>
                    <a:pt x="0" y="294640"/>
                  </a:lnTo>
                  <a:cubicBezTo>
                    <a:pt x="8509" y="294640"/>
                    <a:pt x="15113" y="301371"/>
                    <a:pt x="15113" y="309753"/>
                  </a:cubicBezTo>
                  <a:cubicBezTo>
                    <a:pt x="15113" y="318135"/>
                    <a:pt x="8509" y="324866"/>
                    <a:pt x="0" y="324866"/>
                  </a:cubicBezTo>
                  <a:lnTo>
                    <a:pt x="0" y="346964"/>
                  </a:lnTo>
                  <a:cubicBezTo>
                    <a:pt x="8509" y="346964"/>
                    <a:pt x="15113" y="353695"/>
                    <a:pt x="15113" y="362077"/>
                  </a:cubicBezTo>
                  <a:cubicBezTo>
                    <a:pt x="15113" y="370459"/>
                    <a:pt x="8509" y="377317"/>
                    <a:pt x="0" y="377317"/>
                  </a:cubicBezTo>
                  <a:lnTo>
                    <a:pt x="0" y="399415"/>
                  </a:lnTo>
                  <a:cubicBezTo>
                    <a:pt x="8509" y="399415"/>
                    <a:pt x="15113" y="406146"/>
                    <a:pt x="15113" y="414528"/>
                  </a:cubicBezTo>
                  <a:cubicBezTo>
                    <a:pt x="15113" y="422910"/>
                    <a:pt x="8509" y="429768"/>
                    <a:pt x="0" y="429768"/>
                  </a:cubicBezTo>
                  <a:lnTo>
                    <a:pt x="0" y="452628"/>
                  </a:lnTo>
                  <a:cubicBezTo>
                    <a:pt x="33274" y="452628"/>
                    <a:pt x="60198" y="479171"/>
                    <a:pt x="60960" y="512318"/>
                  </a:cubicBezTo>
                  <a:lnTo>
                    <a:pt x="933196" y="512318"/>
                  </a:lnTo>
                  <a:cubicBezTo>
                    <a:pt x="933196" y="478536"/>
                    <a:pt x="960501" y="451358"/>
                    <a:pt x="994156" y="451358"/>
                  </a:cubicBezTo>
                  <a:lnTo>
                    <a:pt x="994156" y="428498"/>
                  </a:lnTo>
                  <a:cubicBezTo>
                    <a:pt x="985647" y="428498"/>
                    <a:pt x="979043" y="421767"/>
                    <a:pt x="979043" y="413385"/>
                  </a:cubicBezTo>
                  <a:cubicBezTo>
                    <a:pt x="979043" y="405003"/>
                    <a:pt x="985774" y="398272"/>
                    <a:pt x="994156" y="398272"/>
                  </a:cubicBezTo>
                  <a:lnTo>
                    <a:pt x="994156" y="376047"/>
                  </a:lnTo>
                  <a:cubicBezTo>
                    <a:pt x="985647" y="376047"/>
                    <a:pt x="979043" y="369316"/>
                    <a:pt x="979043" y="360934"/>
                  </a:cubicBezTo>
                  <a:cubicBezTo>
                    <a:pt x="979043" y="352552"/>
                    <a:pt x="985774" y="345821"/>
                    <a:pt x="994156" y="345821"/>
                  </a:cubicBezTo>
                  <a:lnTo>
                    <a:pt x="994156" y="323596"/>
                  </a:lnTo>
                  <a:cubicBezTo>
                    <a:pt x="985647" y="323596"/>
                    <a:pt x="979043" y="316865"/>
                    <a:pt x="979043" y="308483"/>
                  </a:cubicBezTo>
                  <a:cubicBezTo>
                    <a:pt x="979043" y="300101"/>
                    <a:pt x="985774" y="293370"/>
                    <a:pt x="994156" y="293370"/>
                  </a:cubicBezTo>
                  <a:lnTo>
                    <a:pt x="994156" y="270256"/>
                  </a:lnTo>
                  <a:cubicBezTo>
                    <a:pt x="985647" y="270256"/>
                    <a:pt x="979043" y="263525"/>
                    <a:pt x="979043" y="255143"/>
                  </a:cubicBezTo>
                  <a:cubicBezTo>
                    <a:pt x="979043" y="246761"/>
                    <a:pt x="985774" y="240030"/>
                    <a:pt x="994156" y="240030"/>
                  </a:cubicBezTo>
                  <a:lnTo>
                    <a:pt x="994156" y="217805"/>
                  </a:lnTo>
                  <a:cubicBezTo>
                    <a:pt x="985647" y="217805"/>
                    <a:pt x="979043" y="211074"/>
                    <a:pt x="979043" y="202692"/>
                  </a:cubicBezTo>
                  <a:cubicBezTo>
                    <a:pt x="979043" y="194310"/>
                    <a:pt x="985774" y="187452"/>
                    <a:pt x="994156" y="187452"/>
                  </a:cubicBezTo>
                  <a:lnTo>
                    <a:pt x="994156" y="165354"/>
                  </a:lnTo>
                  <a:cubicBezTo>
                    <a:pt x="985647" y="165354"/>
                    <a:pt x="979043" y="158623"/>
                    <a:pt x="979043" y="150114"/>
                  </a:cubicBezTo>
                  <a:cubicBezTo>
                    <a:pt x="979043" y="141605"/>
                    <a:pt x="985774" y="135001"/>
                    <a:pt x="994156" y="135001"/>
                  </a:cubicBezTo>
                  <a:lnTo>
                    <a:pt x="994156" y="112776"/>
                  </a:lnTo>
                  <a:cubicBezTo>
                    <a:pt x="985647" y="112776"/>
                    <a:pt x="979043" y="106045"/>
                    <a:pt x="979043" y="97663"/>
                  </a:cubicBezTo>
                  <a:cubicBezTo>
                    <a:pt x="979043" y="89408"/>
                    <a:pt x="986028" y="82550"/>
                    <a:pt x="994156" y="82550"/>
                  </a:cubicBezTo>
                  <a:lnTo>
                    <a:pt x="994156" y="59690"/>
                  </a:lnTo>
                  <a:cubicBezTo>
                    <a:pt x="960882" y="59690"/>
                    <a:pt x="933958" y="33147"/>
                    <a:pt x="933196" y="0"/>
                  </a:cubicBezTo>
                  <a:lnTo>
                    <a:pt x="60960" y="0"/>
                  </a:lnTo>
                  <a:close/>
                  <a:moveTo>
                    <a:pt x="143256" y="68072"/>
                  </a:moveTo>
                  <a:lnTo>
                    <a:pt x="851281" y="68072"/>
                  </a:lnTo>
                  <a:cubicBezTo>
                    <a:pt x="878332" y="68072"/>
                    <a:pt x="900430" y="90170"/>
                    <a:pt x="900430" y="117348"/>
                  </a:cubicBezTo>
                  <a:lnTo>
                    <a:pt x="900430" y="394970"/>
                  </a:lnTo>
                  <a:lnTo>
                    <a:pt x="900176" y="394970"/>
                  </a:lnTo>
                  <a:cubicBezTo>
                    <a:pt x="900176" y="422021"/>
                    <a:pt x="878078" y="444246"/>
                    <a:pt x="851027" y="444246"/>
                  </a:cubicBezTo>
                  <a:lnTo>
                    <a:pt x="143129" y="444246"/>
                  </a:lnTo>
                  <a:cubicBezTo>
                    <a:pt x="116078" y="444246"/>
                    <a:pt x="93980" y="422148"/>
                    <a:pt x="93980" y="394970"/>
                  </a:cubicBezTo>
                  <a:lnTo>
                    <a:pt x="93980" y="117348"/>
                  </a:lnTo>
                  <a:cubicBezTo>
                    <a:pt x="93980" y="90297"/>
                    <a:pt x="116078" y="68072"/>
                    <a:pt x="143129" y="68072"/>
                  </a:cubicBezTo>
                  <a:close/>
                  <a:moveTo>
                    <a:pt x="143256" y="83566"/>
                  </a:moveTo>
                  <a:cubicBezTo>
                    <a:pt x="124587" y="83566"/>
                    <a:pt x="109474" y="98679"/>
                    <a:pt x="109474" y="117348"/>
                  </a:cubicBezTo>
                  <a:lnTo>
                    <a:pt x="109474" y="394716"/>
                  </a:lnTo>
                  <a:cubicBezTo>
                    <a:pt x="109474" y="413385"/>
                    <a:pt x="124587" y="428498"/>
                    <a:pt x="143256" y="428498"/>
                  </a:cubicBezTo>
                  <a:lnTo>
                    <a:pt x="228346" y="428498"/>
                  </a:lnTo>
                  <a:lnTo>
                    <a:pt x="228346" y="83566"/>
                  </a:lnTo>
                  <a:lnTo>
                    <a:pt x="143256" y="83566"/>
                  </a:lnTo>
                  <a:close/>
                  <a:moveTo>
                    <a:pt x="243459" y="83566"/>
                  </a:moveTo>
                  <a:lnTo>
                    <a:pt x="243459" y="428498"/>
                  </a:lnTo>
                  <a:lnTo>
                    <a:pt x="750824" y="428498"/>
                  </a:lnTo>
                  <a:lnTo>
                    <a:pt x="750824" y="83566"/>
                  </a:lnTo>
                  <a:lnTo>
                    <a:pt x="243332" y="83566"/>
                  </a:lnTo>
                  <a:close/>
                  <a:moveTo>
                    <a:pt x="765937" y="83566"/>
                  </a:moveTo>
                  <a:lnTo>
                    <a:pt x="765937" y="428498"/>
                  </a:lnTo>
                  <a:lnTo>
                    <a:pt x="851027" y="428498"/>
                  </a:lnTo>
                  <a:cubicBezTo>
                    <a:pt x="869696" y="428498"/>
                    <a:pt x="884809" y="413385"/>
                    <a:pt x="884809" y="394716"/>
                  </a:cubicBezTo>
                  <a:lnTo>
                    <a:pt x="884809" y="117348"/>
                  </a:lnTo>
                  <a:cubicBezTo>
                    <a:pt x="884809" y="98679"/>
                    <a:pt x="869696" y="83566"/>
                    <a:pt x="851027" y="83566"/>
                  </a:cubicBezTo>
                  <a:lnTo>
                    <a:pt x="765937" y="83566"/>
                  </a:lnTo>
                  <a:close/>
                </a:path>
              </a:pathLst>
            </a:custGeom>
            <a:solidFill>
              <a:srgbClr val="FAE232"/>
            </a:solidFill>
          </p:spPr>
        </p:sp>
      </p:grpSp>
      <p:grpSp>
        <p:nvGrpSpPr>
          <p:cNvPr name="Group 16" id="16"/>
          <p:cNvGrpSpPr>
            <a:grpSpLocks noChangeAspect="true"/>
          </p:cNvGrpSpPr>
          <p:nvPr/>
        </p:nvGrpSpPr>
        <p:grpSpPr>
          <a:xfrm rot="0">
            <a:off x="8544763" y="3128601"/>
            <a:ext cx="966692" cy="512350"/>
            <a:chOff x="0" y="0"/>
            <a:chExt cx="966699" cy="512343"/>
          </a:xfrm>
        </p:grpSpPr>
        <p:sp>
          <p:nvSpPr>
            <p:cNvPr name="Freeform 17" id="17"/>
            <p:cNvSpPr/>
            <p:nvPr/>
          </p:nvSpPr>
          <p:spPr>
            <a:xfrm flipH="false" flipV="false" rot="0">
              <a:off x="0" y="0"/>
              <a:ext cx="966724" cy="512318"/>
            </a:xfrm>
            <a:custGeom>
              <a:avLst/>
              <a:gdLst/>
              <a:ahLst/>
              <a:cxnLst/>
              <a:rect r="r" b="b" t="t" l="l"/>
              <a:pathLst>
                <a:path h="512318" w="966724">
                  <a:moveTo>
                    <a:pt x="483108" y="0"/>
                  </a:moveTo>
                  <a:cubicBezTo>
                    <a:pt x="432562" y="0"/>
                    <a:pt x="391033" y="38735"/>
                    <a:pt x="386461" y="88011"/>
                  </a:cubicBezTo>
                  <a:lnTo>
                    <a:pt x="430022" y="88011"/>
                  </a:lnTo>
                  <a:cubicBezTo>
                    <a:pt x="434340" y="62611"/>
                    <a:pt x="456565" y="43053"/>
                    <a:pt x="483235" y="43053"/>
                  </a:cubicBezTo>
                  <a:cubicBezTo>
                    <a:pt x="512953" y="43053"/>
                    <a:pt x="537337" y="67183"/>
                    <a:pt x="537337" y="97155"/>
                  </a:cubicBezTo>
                  <a:cubicBezTo>
                    <a:pt x="537337" y="126873"/>
                    <a:pt x="513207" y="151257"/>
                    <a:pt x="483235" y="151257"/>
                  </a:cubicBezTo>
                  <a:lnTo>
                    <a:pt x="461645" y="151257"/>
                  </a:lnTo>
                  <a:lnTo>
                    <a:pt x="461645" y="228600"/>
                  </a:lnTo>
                  <a:lnTo>
                    <a:pt x="67691" y="362966"/>
                  </a:lnTo>
                  <a:cubicBezTo>
                    <a:pt x="39116" y="373888"/>
                    <a:pt x="0" y="388620"/>
                    <a:pt x="0" y="437007"/>
                  </a:cubicBezTo>
                  <a:cubicBezTo>
                    <a:pt x="0" y="478536"/>
                    <a:pt x="33782" y="512318"/>
                    <a:pt x="75311" y="512318"/>
                  </a:cubicBezTo>
                  <a:lnTo>
                    <a:pt x="896366" y="512318"/>
                  </a:lnTo>
                  <a:lnTo>
                    <a:pt x="898779" y="511810"/>
                  </a:lnTo>
                  <a:cubicBezTo>
                    <a:pt x="937387" y="508000"/>
                    <a:pt x="966724" y="475742"/>
                    <a:pt x="966724" y="436880"/>
                  </a:cubicBezTo>
                  <a:cubicBezTo>
                    <a:pt x="966724" y="390271"/>
                    <a:pt x="927608" y="372110"/>
                    <a:pt x="898017" y="362585"/>
                  </a:cubicBezTo>
                  <a:lnTo>
                    <a:pt x="504698" y="228600"/>
                  </a:lnTo>
                  <a:lnTo>
                    <a:pt x="504698" y="192151"/>
                  </a:lnTo>
                  <a:lnTo>
                    <a:pt x="511175" y="190246"/>
                  </a:lnTo>
                  <a:cubicBezTo>
                    <a:pt x="551815" y="177927"/>
                    <a:pt x="580263" y="139700"/>
                    <a:pt x="580263" y="97155"/>
                  </a:cubicBezTo>
                  <a:cubicBezTo>
                    <a:pt x="580263" y="43434"/>
                    <a:pt x="536829" y="0"/>
                    <a:pt x="483108" y="0"/>
                  </a:cubicBezTo>
                  <a:close/>
                  <a:moveTo>
                    <a:pt x="482854" y="268224"/>
                  </a:moveTo>
                  <a:lnTo>
                    <a:pt x="884555" y="403606"/>
                  </a:lnTo>
                  <a:cubicBezTo>
                    <a:pt x="916940" y="414020"/>
                    <a:pt x="923417" y="424180"/>
                    <a:pt x="923417" y="437007"/>
                  </a:cubicBezTo>
                  <a:cubicBezTo>
                    <a:pt x="923417" y="454914"/>
                    <a:pt x="908939" y="469138"/>
                    <a:pt x="891286" y="469138"/>
                  </a:cubicBezTo>
                  <a:lnTo>
                    <a:pt x="75184" y="469138"/>
                  </a:lnTo>
                  <a:cubicBezTo>
                    <a:pt x="57277" y="469138"/>
                    <a:pt x="43053" y="454660"/>
                    <a:pt x="43053" y="437007"/>
                  </a:cubicBezTo>
                  <a:cubicBezTo>
                    <a:pt x="43053" y="421767"/>
                    <a:pt x="50038" y="415671"/>
                    <a:pt x="82423" y="403352"/>
                  </a:cubicBezTo>
                  <a:lnTo>
                    <a:pt x="482854" y="268224"/>
                  </a:lnTo>
                  <a:close/>
                </a:path>
              </a:pathLst>
            </a:custGeom>
            <a:solidFill>
              <a:srgbClr val="000000"/>
            </a:solidFill>
          </p:spPr>
        </p:sp>
      </p:grpSp>
      <p:sp>
        <p:nvSpPr>
          <p:cNvPr name="Freeform 18" id="18"/>
          <p:cNvSpPr/>
          <p:nvPr/>
        </p:nvSpPr>
        <p:spPr>
          <a:xfrm flipH="false" flipV="false" rot="0">
            <a:off x="989009" y="3359153"/>
            <a:ext cx="2819400" cy="2882903"/>
          </a:xfrm>
          <a:custGeom>
            <a:avLst/>
            <a:gdLst/>
            <a:ahLst/>
            <a:cxnLst/>
            <a:rect r="r" b="b" t="t" l="l"/>
            <a:pathLst>
              <a:path h="2882903" w="2819400">
                <a:moveTo>
                  <a:pt x="0" y="0"/>
                </a:moveTo>
                <a:lnTo>
                  <a:pt x="2819400" y="0"/>
                </a:lnTo>
                <a:lnTo>
                  <a:pt x="2819400" y="2882903"/>
                </a:lnTo>
                <a:lnTo>
                  <a:pt x="0" y="2882903"/>
                </a:lnTo>
                <a:lnTo>
                  <a:pt x="0" y="0"/>
                </a:lnTo>
                <a:close/>
              </a:path>
            </a:pathLst>
          </a:custGeom>
          <a:blipFill>
            <a:blip r:embed="rId3"/>
            <a:stretch>
              <a:fillRect l="0" t="0" r="0" b="0"/>
            </a:stretch>
          </a:blipFill>
        </p:spPr>
      </p:sp>
      <p:sp>
        <p:nvSpPr>
          <p:cNvPr name="Freeform 19" id="19"/>
          <p:cNvSpPr/>
          <p:nvPr/>
        </p:nvSpPr>
        <p:spPr>
          <a:xfrm flipH="false" flipV="false" rot="0">
            <a:off x="4291012" y="3359153"/>
            <a:ext cx="2819400" cy="2882903"/>
          </a:xfrm>
          <a:custGeom>
            <a:avLst/>
            <a:gdLst/>
            <a:ahLst/>
            <a:cxnLst/>
            <a:rect r="r" b="b" t="t" l="l"/>
            <a:pathLst>
              <a:path h="2882903" w="2819400">
                <a:moveTo>
                  <a:pt x="0" y="0"/>
                </a:moveTo>
                <a:lnTo>
                  <a:pt x="2819400" y="0"/>
                </a:lnTo>
                <a:lnTo>
                  <a:pt x="2819400" y="2882903"/>
                </a:lnTo>
                <a:lnTo>
                  <a:pt x="0" y="2882903"/>
                </a:lnTo>
                <a:lnTo>
                  <a:pt x="0" y="0"/>
                </a:lnTo>
                <a:close/>
              </a:path>
            </a:pathLst>
          </a:custGeom>
          <a:blipFill>
            <a:blip r:embed="rId3"/>
            <a:stretch>
              <a:fillRect l="0" t="0" r="0" b="0"/>
            </a:stretch>
          </a:blipFill>
        </p:spPr>
      </p:sp>
      <p:sp>
        <p:nvSpPr>
          <p:cNvPr name="Freeform 20" id="20"/>
          <p:cNvSpPr/>
          <p:nvPr/>
        </p:nvSpPr>
        <p:spPr>
          <a:xfrm flipH="false" flipV="false" rot="0">
            <a:off x="7720012" y="3359153"/>
            <a:ext cx="2819400" cy="2882903"/>
          </a:xfrm>
          <a:custGeom>
            <a:avLst/>
            <a:gdLst/>
            <a:ahLst/>
            <a:cxnLst/>
            <a:rect r="r" b="b" t="t" l="l"/>
            <a:pathLst>
              <a:path h="2882903" w="2819400">
                <a:moveTo>
                  <a:pt x="0" y="0"/>
                </a:moveTo>
                <a:lnTo>
                  <a:pt x="2819400" y="0"/>
                </a:lnTo>
                <a:lnTo>
                  <a:pt x="2819400" y="2882903"/>
                </a:lnTo>
                <a:lnTo>
                  <a:pt x="0" y="2882903"/>
                </a:lnTo>
                <a:lnTo>
                  <a:pt x="0" y="0"/>
                </a:lnTo>
                <a:close/>
              </a:path>
            </a:pathLst>
          </a:custGeom>
          <a:blipFill>
            <a:blip r:embed="rId3"/>
            <a:stretch>
              <a:fillRect l="0" t="0" r="0" b="0"/>
            </a:stretch>
          </a:blipFill>
        </p:spPr>
      </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222251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Dictionaries</a:t>
            </a:r>
          </a:p>
        </p:txBody>
      </p:sp>
      <p:sp>
        <p:nvSpPr>
          <p:cNvPr name="TextBox 23" id="23"/>
          <p:cNvSpPr txBox="true"/>
          <p:nvPr/>
        </p:nvSpPr>
        <p:spPr>
          <a:xfrm rot="0">
            <a:off x="2240623" y="2572217"/>
            <a:ext cx="115243"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0</a:t>
            </a:r>
          </a:p>
        </p:txBody>
      </p:sp>
      <p:sp>
        <p:nvSpPr>
          <p:cNvPr name="TextBox 24" id="24"/>
          <p:cNvSpPr txBox="true"/>
          <p:nvPr/>
        </p:nvSpPr>
        <p:spPr>
          <a:xfrm rot="0">
            <a:off x="5542626" y="2572217"/>
            <a:ext cx="115243"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1</a:t>
            </a:r>
          </a:p>
        </p:txBody>
      </p:sp>
      <p:sp>
        <p:nvSpPr>
          <p:cNvPr name="TextBox 25" id="25"/>
          <p:cNvSpPr txBox="true"/>
          <p:nvPr/>
        </p:nvSpPr>
        <p:spPr>
          <a:xfrm rot="0">
            <a:off x="8971626" y="2572217"/>
            <a:ext cx="115243"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2</a:t>
            </a:r>
          </a:p>
        </p:txBody>
      </p:sp>
    </p:spTree>
  </p:cSld>
  <p:clrMapOvr>
    <a:masterClrMapping/>
  </p:clrMapOvr>
</p:sld>
</file>

<file path=ppt/slides/slide1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6054471" y="2478405"/>
              <a:ext cx="994282" cy="511938"/>
            </a:xfrm>
            <a:custGeom>
              <a:avLst/>
              <a:gdLst/>
              <a:ahLst/>
              <a:cxnLst/>
              <a:rect r="r" b="b" t="t" l="l"/>
              <a:pathLst>
                <a:path h="511938" w="994282">
                  <a:moveTo>
                    <a:pt x="60960" y="0"/>
                  </a:moveTo>
                  <a:cubicBezTo>
                    <a:pt x="60960" y="33782"/>
                    <a:pt x="33655" y="60960"/>
                    <a:pt x="0" y="60960"/>
                  </a:cubicBezTo>
                  <a:lnTo>
                    <a:pt x="0" y="83820"/>
                  </a:lnTo>
                  <a:cubicBezTo>
                    <a:pt x="8509" y="83820"/>
                    <a:pt x="15113" y="90551"/>
                    <a:pt x="15113" y="98933"/>
                  </a:cubicBezTo>
                  <a:cubicBezTo>
                    <a:pt x="15113" y="107315"/>
                    <a:pt x="8382" y="114046"/>
                    <a:pt x="0" y="114046"/>
                  </a:cubicBezTo>
                  <a:lnTo>
                    <a:pt x="0" y="136144"/>
                  </a:lnTo>
                  <a:cubicBezTo>
                    <a:pt x="8509" y="136144"/>
                    <a:pt x="15113" y="142875"/>
                    <a:pt x="15113" y="151257"/>
                  </a:cubicBezTo>
                  <a:cubicBezTo>
                    <a:pt x="15113" y="159639"/>
                    <a:pt x="8382" y="166497"/>
                    <a:pt x="0" y="166497"/>
                  </a:cubicBezTo>
                  <a:lnTo>
                    <a:pt x="0" y="188595"/>
                  </a:lnTo>
                  <a:cubicBezTo>
                    <a:pt x="8509" y="188595"/>
                    <a:pt x="15113" y="195326"/>
                    <a:pt x="15113" y="203835"/>
                  </a:cubicBezTo>
                  <a:cubicBezTo>
                    <a:pt x="15113" y="212344"/>
                    <a:pt x="8382" y="218948"/>
                    <a:pt x="0" y="218948"/>
                  </a:cubicBezTo>
                  <a:lnTo>
                    <a:pt x="0" y="242062"/>
                  </a:lnTo>
                  <a:cubicBezTo>
                    <a:pt x="8509" y="242062"/>
                    <a:pt x="15113" y="248793"/>
                    <a:pt x="15113" y="257302"/>
                  </a:cubicBezTo>
                  <a:cubicBezTo>
                    <a:pt x="15113" y="265811"/>
                    <a:pt x="8382" y="272415"/>
                    <a:pt x="0" y="272415"/>
                  </a:cubicBezTo>
                  <a:lnTo>
                    <a:pt x="0" y="294513"/>
                  </a:lnTo>
                  <a:cubicBezTo>
                    <a:pt x="8509" y="294513"/>
                    <a:pt x="15113" y="301244"/>
                    <a:pt x="15113" y="309626"/>
                  </a:cubicBezTo>
                  <a:cubicBezTo>
                    <a:pt x="15113" y="318008"/>
                    <a:pt x="8382" y="324739"/>
                    <a:pt x="0" y="324739"/>
                  </a:cubicBezTo>
                  <a:lnTo>
                    <a:pt x="0" y="346837"/>
                  </a:lnTo>
                  <a:cubicBezTo>
                    <a:pt x="8509" y="346837"/>
                    <a:pt x="15113" y="353568"/>
                    <a:pt x="15113" y="361950"/>
                  </a:cubicBezTo>
                  <a:cubicBezTo>
                    <a:pt x="15113" y="370332"/>
                    <a:pt x="8382" y="377063"/>
                    <a:pt x="0" y="377063"/>
                  </a:cubicBezTo>
                  <a:lnTo>
                    <a:pt x="0" y="399161"/>
                  </a:lnTo>
                  <a:cubicBezTo>
                    <a:pt x="8509" y="399161"/>
                    <a:pt x="15113" y="405892"/>
                    <a:pt x="15113" y="414274"/>
                  </a:cubicBezTo>
                  <a:cubicBezTo>
                    <a:pt x="15113" y="422656"/>
                    <a:pt x="8382" y="429387"/>
                    <a:pt x="0" y="429387"/>
                  </a:cubicBezTo>
                  <a:lnTo>
                    <a:pt x="0" y="452248"/>
                  </a:lnTo>
                  <a:cubicBezTo>
                    <a:pt x="33274" y="452248"/>
                    <a:pt x="60198" y="478790"/>
                    <a:pt x="60960" y="511937"/>
                  </a:cubicBezTo>
                  <a:lnTo>
                    <a:pt x="933323" y="511937"/>
                  </a:lnTo>
                  <a:cubicBezTo>
                    <a:pt x="933323" y="478155"/>
                    <a:pt x="960628" y="450977"/>
                    <a:pt x="994282" y="450977"/>
                  </a:cubicBezTo>
                  <a:lnTo>
                    <a:pt x="994282" y="428117"/>
                  </a:lnTo>
                  <a:cubicBezTo>
                    <a:pt x="985774" y="428117"/>
                    <a:pt x="979169" y="421386"/>
                    <a:pt x="979169" y="413004"/>
                  </a:cubicBezTo>
                  <a:cubicBezTo>
                    <a:pt x="979169" y="404622"/>
                    <a:pt x="985901" y="397891"/>
                    <a:pt x="994282" y="397891"/>
                  </a:cubicBezTo>
                  <a:lnTo>
                    <a:pt x="994282" y="375793"/>
                  </a:lnTo>
                  <a:cubicBezTo>
                    <a:pt x="985774" y="375793"/>
                    <a:pt x="979169" y="369062"/>
                    <a:pt x="979169" y="360680"/>
                  </a:cubicBezTo>
                  <a:cubicBezTo>
                    <a:pt x="979169" y="352298"/>
                    <a:pt x="985901" y="345567"/>
                    <a:pt x="994282" y="345567"/>
                  </a:cubicBezTo>
                  <a:lnTo>
                    <a:pt x="994282" y="323469"/>
                  </a:lnTo>
                  <a:cubicBezTo>
                    <a:pt x="985774" y="323469"/>
                    <a:pt x="979169" y="316738"/>
                    <a:pt x="979169" y="308356"/>
                  </a:cubicBezTo>
                  <a:cubicBezTo>
                    <a:pt x="979169" y="299974"/>
                    <a:pt x="985901" y="293243"/>
                    <a:pt x="994282" y="293243"/>
                  </a:cubicBezTo>
                  <a:lnTo>
                    <a:pt x="994282" y="270129"/>
                  </a:lnTo>
                  <a:cubicBezTo>
                    <a:pt x="985774" y="270129"/>
                    <a:pt x="979169" y="263398"/>
                    <a:pt x="979169" y="255016"/>
                  </a:cubicBezTo>
                  <a:cubicBezTo>
                    <a:pt x="979169" y="246634"/>
                    <a:pt x="985901" y="239903"/>
                    <a:pt x="994282" y="239903"/>
                  </a:cubicBezTo>
                  <a:lnTo>
                    <a:pt x="994282" y="217805"/>
                  </a:lnTo>
                  <a:cubicBezTo>
                    <a:pt x="985774" y="217805"/>
                    <a:pt x="979169" y="211074"/>
                    <a:pt x="979169" y="202692"/>
                  </a:cubicBezTo>
                  <a:cubicBezTo>
                    <a:pt x="979169" y="194310"/>
                    <a:pt x="985901" y="187452"/>
                    <a:pt x="994282" y="187452"/>
                  </a:cubicBezTo>
                  <a:lnTo>
                    <a:pt x="994282" y="165354"/>
                  </a:lnTo>
                  <a:cubicBezTo>
                    <a:pt x="985774" y="165354"/>
                    <a:pt x="979169" y="158623"/>
                    <a:pt x="979169" y="150114"/>
                  </a:cubicBezTo>
                  <a:cubicBezTo>
                    <a:pt x="979169" y="141605"/>
                    <a:pt x="985901" y="135001"/>
                    <a:pt x="994282" y="135001"/>
                  </a:cubicBezTo>
                  <a:lnTo>
                    <a:pt x="994282" y="112903"/>
                  </a:lnTo>
                  <a:cubicBezTo>
                    <a:pt x="985774" y="112903"/>
                    <a:pt x="979169" y="106172"/>
                    <a:pt x="979169" y="97790"/>
                  </a:cubicBezTo>
                  <a:cubicBezTo>
                    <a:pt x="979169" y="89535"/>
                    <a:pt x="986154" y="82677"/>
                    <a:pt x="994282" y="82677"/>
                  </a:cubicBezTo>
                  <a:lnTo>
                    <a:pt x="994282" y="59817"/>
                  </a:lnTo>
                  <a:cubicBezTo>
                    <a:pt x="961009" y="59817"/>
                    <a:pt x="934085" y="33274"/>
                    <a:pt x="933323" y="127"/>
                  </a:cubicBezTo>
                  <a:lnTo>
                    <a:pt x="60960" y="127"/>
                  </a:lnTo>
                  <a:close/>
                  <a:moveTo>
                    <a:pt x="143256" y="68072"/>
                  </a:moveTo>
                  <a:lnTo>
                    <a:pt x="851281" y="68072"/>
                  </a:lnTo>
                  <a:cubicBezTo>
                    <a:pt x="878332" y="68072"/>
                    <a:pt x="900430" y="90170"/>
                    <a:pt x="900430" y="117348"/>
                  </a:cubicBezTo>
                  <a:lnTo>
                    <a:pt x="900430" y="394970"/>
                  </a:lnTo>
                  <a:lnTo>
                    <a:pt x="900176" y="394970"/>
                  </a:lnTo>
                  <a:cubicBezTo>
                    <a:pt x="900176" y="422021"/>
                    <a:pt x="878078" y="444246"/>
                    <a:pt x="851027" y="444246"/>
                  </a:cubicBezTo>
                  <a:lnTo>
                    <a:pt x="143256" y="444246"/>
                  </a:lnTo>
                  <a:cubicBezTo>
                    <a:pt x="116205" y="444246"/>
                    <a:pt x="94107" y="422148"/>
                    <a:pt x="94107" y="394970"/>
                  </a:cubicBezTo>
                  <a:lnTo>
                    <a:pt x="94107" y="117221"/>
                  </a:lnTo>
                  <a:cubicBezTo>
                    <a:pt x="94107" y="90170"/>
                    <a:pt x="116205" y="67945"/>
                    <a:pt x="143256" y="67945"/>
                  </a:cubicBezTo>
                  <a:close/>
                  <a:moveTo>
                    <a:pt x="143256" y="83566"/>
                  </a:moveTo>
                  <a:cubicBezTo>
                    <a:pt x="124587" y="83566"/>
                    <a:pt x="109474" y="98679"/>
                    <a:pt x="109474" y="117348"/>
                  </a:cubicBezTo>
                  <a:lnTo>
                    <a:pt x="109474" y="394716"/>
                  </a:lnTo>
                  <a:cubicBezTo>
                    <a:pt x="109474" y="413385"/>
                    <a:pt x="124587" y="428498"/>
                    <a:pt x="143256" y="428498"/>
                  </a:cubicBezTo>
                  <a:lnTo>
                    <a:pt x="228346" y="428498"/>
                  </a:lnTo>
                  <a:lnTo>
                    <a:pt x="228346" y="83439"/>
                  </a:lnTo>
                  <a:lnTo>
                    <a:pt x="143256" y="83439"/>
                  </a:lnTo>
                  <a:close/>
                  <a:moveTo>
                    <a:pt x="243459" y="83566"/>
                  </a:moveTo>
                  <a:lnTo>
                    <a:pt x="243459" y="428625"/>
                  </a:lnTo>
                  <a:lnTo>
                    <a:pt x="750824" y="428625"/>
                  </a:lnTo>
                  <a:lnTo>
                    <a:pt x="750824" y="83439"/>
                  </a:lnTo>
                  <a:lnTo>
                    <a:pt x="243459" y="83439"/>
                  </a:lnTo>
                  <a:close/>
                  <a:moveTo>
                    <a:pt x="765937" y="83566"/>
                  </a:moveTo>
                  <a:lnTo>
                    <a:pt x="765937" y="428625"/>
                  </a:lnTo>
                  <a:lnTo>
                    <a:pt x="851028" y="428625"/>
                  </a:lnTo>
                  <a:cubicBezTo>
                    <a:pt x="869696" y="428625"/>
                    <a:pt x="884809" y="413512"/>
                    <a:pt x="884809" y="394843"/>
                  </a:cubicBezTo>
                  <a:lnTo>
                    <a:pt x="884809" y="117221"/>
                  </a:lnTo>
                  <a:cubicBezTo>
                    <a:pt x="884809" y="98552"/>
                    <a:pt x="869696" y="83439"/>
                    <a:pt x="851028" y="83439"/>
                  </a:cubicBezTo>
                  <a:lnTo>
                    <a:pt x="765937" y="83439"/>
                  </a:lnTo>
                  <a:close/>
                </a:path>
              </a:pathLst>
            </a:custGeom>
            <a:solidFill>
              <a:srgbClr val="FAE232"/>
            </a:solidFill>
          </p:spPr>
        </p:sp>
        <p:sp>
          <p:nvSpPr>
            <p:cNvPr name="Freeform 5" id="5"/>
            <p:cNvSpPr/>
            <p:nvPr/>
          </p:nvSpPr>
          <p:spPr>
            <a:xfrm flipH="false" flipV="false" rot="0">
              <a:off x="9483472" y="2478405"/>
              <a:ext cx="994283" cy="511938"/>
            </a:xfrm>
            <a:custGeom>
              <a:avLst/>
              <a:gdLst/>
              <a:ahLst/>
              <a:cxnLst/>
              <a:rect r="r" b="b" t="t" l="l"/>
              <a:pathLst>
                <a:path h="511938" w="994283">
                  <a:moveTo>
                    <a:pt x="60959" y="0"/>
                  </a:moveTo>
                  <a:cubicBezTo>
                    <a:pt x="60959" y="33782"/>
                    <a:pt x="33654" y="60960"/>
                    <a:pt x="0" y="60960"/>
                  </a:cubicBezTo>
                  <a:lnTo>
                    <a:pt x="0" y="83820"/>
                  </a:lnTo>
                  <a:cubicBezTo>
                    <a:pt x="8508" y="83820"/>
                    <a:pt x="15113" y="90551"/>
                    <a:pt x="15113" y="98933"/>
                  </a:cubicBezTo>
                  <a:cubicBezTo>
                    <a:pt x="15113" y="107315"/>
                    <a:pt x="8381" y="114046"/>
                    <a:pt x="0" y="114046"/>
                  </a:cubicBezTo>
                  <a:lnTo>
                    <a:pt x="0" y="136144"/>
                  </a:lnTo>
                  <a:cubicBezTo>
                    <a:pt x="8508" y="136144"/>
                    <a:pt x="15113" y="142875"/>
                    <a:pt x="15113" y="151257"/>
                  </a:cubicBezTo>
                  <a:cubicBezTo>
                    <a:pt x="15113" y="159639"/>
                    <a:pt x="8381" y="166497"/>
                    <a:pt x="0" y="166497"/>
                  </a:cubicBezTo>
                  <a:lnTo>
                    <a:pt x="0" y="188595"/>
                  </a:lnTo>
                  <a:cubicBezTo>
                    <a:pt x="8508" y="188595"/>
                    <a:pt x="15113" y="195326"/>
                    <a:pt x="15113" y="203835"/>
                  </a:cubicBezTo>
                  <a:cubicBezTo>
                    <a:pt x="15113" y="212344"/>
                    <a:pt x="8381" y="218948"/>
                    <a:pt x="0" y="218948"/>
                  </a:cubicBezTo>
                  <a:lnTo>
                    <a:pt x="0" y="242062"/>
                  </a:lnTo>
                  <a:cubicBezTo>
                    <a:pt x="8508" y="242062"/>
                    <a:pt x="15113" y="248793"/>
                    <a:pt x="15113" y="257302"/>
                  </a:cubicBezTo>
                  <a:cubicBezTo>
                    <a:pt x="15113" y="265811"/>
                    <a:pt x="8381" y="272415"/>
                    <a:pt x="0" y="272415"/>
                  </a:cubicBezTo>
                  <a:lnTo>
                    <a:pt x="0" y="294513"/>
                  </a:lnTo>
                  <a:cubicBezTo>
                    <a:pt x="8508" y="294513"/>
                    <a:pt x="15113" y="301244"/>
                    <a:pt x="15113" y="309626"/>
                  </a:cubicBezTo>
                  <a:cubicBezTo>
                    <a:pt x="15113" y="318008"/>
                    <a:pt x="8381" y="324739"/>
                    <a:pt x="0" y="324739"/>
                  </a:cubicBezTo>
                  <a:lnTo>
                    <a:pt x="0" y="346837"/>
                  </a:lnTo>
                  <a:cubicBezTo>
                    <a:pt x="8508" y="346837"/>
                    <a:pt x="15113" y="353568"/>
                    <a:pt x="15113" y="361950"/>
                  </a:cubicBezTo>
                  <a:cubicBezTo>
                    <a:pt x="15113" y="370332"/>
                    <a:pt x="8381" y="377063"/>
                    <a:pt x="0" y="377063"/>
                  </a:cubicBezTo>
                  <a:lnTo>
                    <a:pt x="0" y="399161"/>
                  </a:lnTo>
                  <a:cubicBezTo>
                    <a:pt x="8508" y="399161"/>
                    <a:pt x="15113" y="405892"/>
                    <a:pt x="15113" y="414274"/>
                  </a:cubicBezTo>
                  <a:cubicBezTo>
                    <a:pt x="15113" y="422656"/>
                    <a:pt x="8381" y="429387"/>
                    <a:pt x="0" y="429387"/>
                  </a:cubicBezTo>
                  <a:lnTo>
                    <a:pt x="0" y="452248"/>
                  </a:lnTo>
                  <a:cubicBezTo>
                    <a:pt x="33273" y="452248"/>
                    <a:pt x="60197" y="478790"/>
                    <a:pt x="60959" y="511937"/>
                  </a:cubicBezTo>
                  <a:lnTo>
                    <a:pt x="933322" y="511937"/>
                  </a:lnTo>
                  <a:cubicBezTo>
                    <a:pt x="933322" y="478155"/>
                    <a:pt x="960628" y="450977"/>
                    <a:pt x="994282" y="450977"/>
                  </a:cubicBezTo>
                  <a:lnTo>
                    <a:pt x="994282" y="428117"/>
                  </a:lnTo>
                  <a:cubicBezTo>
                    <a:pt x="985773" y="428117"/>
                    <a:pt x="979169" y="421386"/>
                    <a:pt x="979169" y="413004"/>
                  </a:cubicBezTo>
                  <a:cubicBezTo>
                    <a:pt x="979169" y="404622"/>
                    <a:pt x="985901" y="397891"/>
                    <a:pt x="994282" y="397891"/>
                  </a:cubicBezTo>
                  <a:lnTo>
                    <a:pt x="994282" y="375793"/>
                  </a:lnTo>
                  <a:cubicBezTo>
                    <a:pt x="985773" y="375793"/>
                    <a:pt x="979169" y="369062"/>
                    <a:pt x="979169" y="360680"/>
                  </a:cubicBezTo>
                  <a:cubicBezTo>
                    <a:pt x="979169" y="352298"/>
                    <a:pt x="985901" y="345567"/>
                    <a:pt x="994282" y="345567"/>
                  </a:cubicBezTo>
                  <a:lnTo>
                    <a:pt x="994282" y="323469"/>
                  </a:lnTo>
                  <a:cubicBezTo>
                    <a:pt x="985773" y="323469"/>
                    <a:pt x="979169" y="316738"/>
                    <a:pt x="979169" y="308356"/>
                  </a:cubicBezTo>
                  <a:cubicBezTo>
                    <a:pt x="979169" y="299974"/>
                    <a:pt x="985901" y="293243"/>
                    <a:pt x="994282" y="293243"/>
                  </a:cubicBezTo>
                  <a:lnTo>
                    <a:pt x="994282" y="270129"/>
                  </a:lnTo>
                  <a:cubicBezTo>
                    <a:pt x="985773" y="270129"/>
                    <a:pt x="979169" y="263398"/>
                    <a:pt x="979169" y="255016"/>
                  </a:cubicBezTo>
                  <a:cubicBezTo>
                    <a:pt x="979169" y="246634"/>
                    <a:pt x="985901" y="239903"/>
                    <a:pt x="994282" y="239903"/>
                  </a:cubicBezTo>
                  <a:lnTo>
                    <a:pt x="994282" y="217805"/>
                  </a:lnTo>
                  <a:cubicBezTo>
                    <a:pt x="985773" y="217805"/>
                    <a:pt x="979169" y="211074"/>
                    <a:pt x="979169" y="202692"/>
                  </a:cubicBezTo>
                  <a:cubicBezTo>
                    <a:pt x="979169" y="194310"/>
                    <a:pt x="985901" y="187452"/>
                    <a:pt x="994282" y="187452"/>
                  </a:cubicBezTo>
                  <a:lnTo>
                    <a:pt x="994282" y="165354"/>
                  </a:lnTo>
                  <a:cubicBezTo>
                    <a:pt x="985773" y="165354"/>
                    <a:pt x="979169" y="158623"/>
                    <a:pt x="979169" y="150114"/>
                  </a:cubicBezTo>
                  <a:cubicBezTo>
                    <a:pt x="979169" y="141605"/>
                    <a:pt x="985901" y="135001"/>
                    <a:pt x="994282" y="135001"/>
                  </a:cubicBezTo>
                  <a:lnTo>
                    <a:pt x="994282" y="112903"/>
                  </a:lnTo>
                  <a:cubicBezTo>
                    <a:pt x="985773" y="112903"/>
                    <a:pt x="979169" y="106172"/>
                    <a:pt x="979169" y="97790"/>
                  </a:cubicBezTo>
                  <a:cubicBezTo>
                    <a:pt x="979169" y="89535"/>
                    <a:pt x="986154" y="82677"/>
                    <a:pt x="994282" y="82677"/>
                  </a:cubicBezTo>
                  <a:lnTo>
                    <a:pt x="994282" y="59817"/>
                  </a:lnTo>
                  <a:cubicBezTo>
                    <a:pt x="961008" y="59817"/>
                    <a:pt x="934084" y="33274"/>
                    <a:pt x="933322" y="127"/>
                  </a:cubicBezTo>
                  <a:lnTo>
                    <a:pt x="60959" y="127"/>
                  </a:lnTo>
                  <a:close/>
                  <a:moveTo>
                    <a:pt x="143255" y="68072"/>
                  </a:moveTo>
                  <a:lnTo>
                    <a:pt x="851280" y="68072"/>
                  </a:lnTo>
                  <a:cubicBezTo>
                    <a:pt x="878331" y="68072"/>
                    <a:pt x="900429" y="90170"/>
                    <a:pt x="900429" y="117348"/>
                  </a:cubicBezTo>
                  <a:lnTo>
                    <a:pt x="900429" y="394970"/>
                  </a:lnTo>
                  <a:lnTo>
                    <a:pt x="900175" y="394970"/>
                  </a:lnTo>
                  <a:cubicBezTo>
                    <a:pt x="900175" y="422021"/>
                    <a:pt x="878077" y="444246"/>
                    <a:pt x="851026" y="444246"/>
                  </a:cubicBezTo>
                  <a:lnTo>
                    <a:pt x="143255" y="444246"/>
                  </a:lnTo>
                  <a:cubicBezTo>
                    <a:pt x="116204" y="444246"/>
                    <a:pt x="94106" y="422148"/>
                    <a:pt x="94106" y="394970"/>
                  </a:cubicBezTo>
                  <a:lnTo>
                    <a:pt x="94106" y="117221"/>
                  </a:lnTo>
                  <a:cubicBezTo>
                    <a:pt x="94106" y="90170"/>
                    <a:pt x="116204" y="67945"/>
                    <a:pt x="143255" y="67945"/>
                  </a:cubicBezTo>
                  <a:close/>
                  <a:moveTo>
                    <a:pt x="143255" y="83566"/>
                  </a:moveTo>
                  <a:cubicBezTo>
                    <a:pt x="124586" y="83566"/>
                    <a:pt x="109473" y="98679"/>
                    <a:pt x="109473" y="117348"/>
                  </a:cubicBezTo>
                  <a:lnTo>
                    <a:pt x="109473" y="394716"/>
                  </a:lnTo>
                  <a:cubicBezTo>
                    <a:pt x="109473" y="413385"/>
                    <a:pt x="124586" y="428498"/>
                    <a:pt x="143255" y="428498"/>
                  </a:cubicBezTo>
                  <a:lnTo>
                    <a:pt x="228345" y="428498"/>
                  </a:lnTo>
                  <a:lnTo>
                    <a:pt x="228345" y="83439"/>
                  </a:lnTo>
                  <a:lnTo>
                    <a:pt x="143255" y="83439"/>
                  </a:lnTo>
                  <a:close/>
                  <a:moveTo>
                    <a:pt x="243458" y="83566"/>
                  </a:moveTo>
                  <a:lnTo>
                    <a:pt x="243458" y="428625"/>
                  </a:lnTo>
                  <a:lnTo>
                    <a:pt x="750823" y="428625"/>
                  </a:lnTo>
                  <a:lnTo>
                    <a:pt x="750823" y="83439"/>
                  </a:lnTo>
                  <a:lnTo>
                    <a:pt x="243458" y="83439"/>
                  </a:lnTo>
                  <a:close/>
                  <a:moveTo>
                    <a:pt x="765936" y="83566"/>
                  </a:moveTo>
                  <a:lnTo>
                    <a:pt x="765936" y="428625"/>
                  </a:lnTo>
                  <a:lnTo>
                    <a:pt x="851027" y="428625"/>
                  </a:lnTo>
                  <a:cubicBezTo>
                    <a:pt x="869695" y="428625"/>
                    <a:pt x="884808" y="413512"/>
                    <a:pt x="884808" y="394843"/>
                  </a:cubicBezTo>
                  <a:lnTo>
                    <a:pt x="884808" y="117221"/>
                  </a:lnTo>
                  <a:cubicBezTo>
                    <a:pt x="884808" y="98552"/>
                    <a:pt x="869695" y="83439"/>
                    <a:pt x="851027" y="83439"/>
                  </a:cubicBezTo>
                  <a:lnTo>
                    <a:pt x="765936" y="83439"/>
                  </a:lnTo>
                  <a:close/>
                </a:path>
              </a:pathLst>
            </a:custGeom>
            <a:solidFill>
              <a:srgbClr val="FAE232"/>
            </a:solidFill>
          </p:spPr>
        </p:sp>
        <p:sp>
          <p:nvSpPr>
            <p:cNvPr name="Freeform 6" id="6"/>
            <p:cNvSpPr/>
            <p:nvPr/>
          </p:nvSpPr>
          <p:spPr>
            <a:xfrm flipH="false" flipV="false" rot="0">
              <a:off x="2752471" y="2476881"/>
              <a:ext cx="994283" cy="511938"/>
            </a:xfrm>
            <a:custGeom>
              <a:avLst/>
              <a:gdLst/>
              <a:ahLst/>
              <a:cxnLst/>
              <a:rect r="r" b="b" t="t" l="l"/>
              <a:pathLst>
                <a:path h="511938" w="994283">
                  <a:moveTo>
                    <a:pt x="60960" y="0"/>
                  </a:moveTo>
                  <a:cubicBezTo>
                    <a:pt x="60960" y="33782"/>
                    <a:pt x="33655" y="60960"/>
                    <a:pt x="0" y="60960"/>
                  </a:cubicBezTo>
                  <a:lnTo>
                    <a:pt x="0" y="83820"/>
                  </a:lnTo>
                  <a:cubicBezTo>
                    <a:pt x="8509" y="83820"/>
                    <a:pt x="15113" y="90551"/>
                    <a:pt x="15113" y="98933"/>
                  </a:cubicBezTo>
                  <a:cubicBezTo>
                    <a:pt x="15113" y="107315"/>
                    <a:pt x="8382" y="114046"/>
                    <a:pt x="0" y="114046"/>
                  </a:cubicBezTo>
                  <a:lnTo>
                    <a:pt x="0" y="136144"/>
                  </a:lnTo>
                  <a:cubicBezTo>
                    <a:pt x="8509" y="136144"/>
                    <a:pt x="15113" y="142875"/>
                    <a:pt x="15113" y="151257"/>
                  </a:cubicBezTo>
                  <a:cubicBezTo>
                    <a:pt x="15113" y="159639"/>
                    <a:pt x="8382" y="166497"/>
                    <a:pt x="0" y="166497"/>
                  </a:cubicBezTo>
                  <a:lnTo>
                    <a:pt x="0" y="188595"/>
                  </a:lnTo>
                  <a:cubicBezTo>
                    <a:pt x="8509" y="188595"/>
                    <a:pt x="15113" y="195326"/>
                    <a:pt x="15113" y="203835"/>
                  </a:cubicBezTo>
                  <a:cubicBezTo>
                    <a:pt x="15113" y="212344"/>
                    <a:pt x="8382" y="218948"/>
                    <a:pt x="0" y="218948"/>
                  </a:cubicBezTo>
                  <a:lnTo>
                    <a:pt x="0" y="242062"/>
                  </a:lnTo>
                  <a:cubicBezTo>
                    <a:pt x="8509" y="242062"/>
                    <a:pt x="15113" y="248793"/>
                    <a:pt x="15113" y="257302"/>
                  </a:cubicBezTo>
                  <a:cubicBezTo>
                    <a:pt x="15113" y="265811"/>
                    <a:pt x="8382" y="272415"/>
                    <a:pt x="0" y="272415"/>
                  </a:cubicBezTo>
                  <a:lnTo>
                    <a:pt x="0" y="294513"/>
                  </a:lnTo>
                  <a:cubicBezTo>
                    <a:pt x="8509" y="294513"/>
                    <a:pt x="15113" y="301244"/>
                    <a:pt x="15113" y="309626"/>
                  </a:cubicBezTo>
                  <a:cubicBezTo>
                    <a:pt x="15113" y="318008"/>
                    <a:pt x="8382" y="324739"/>
                    <a:pt x="0" y="324739"/>
                  </a:cubicBezTo>
                  <a:lnTo>
                    <a:pt x="0" y="346838"/>
                  </a:lnTo>
                  <a:cubicBezTo>
                    <a:pt x="8509" y="346838"/>
                    <a:pt x="15113" y="353569"/>
                    <a:pt x="15113" y="361951"/>
                  </a:cubicBezTo>
                  <a:cubicBezTo>
                    <a:pt x="15113" y="370333"/>
                    <a:pt x="8382" y="377064"/>
                    <a:pt x="0" y="377064"/>
                  </a:cubicBezTo>
                  <a:lnTo>
                    <a:pt x="0" y="399162"/>
                  </a:lnTo>
                  <a:cubicBezTo>
                    <a:pt x="8509" y="399162"/>
                    <a:pt x="15113" y="405893"/>
                    <a:pt x="15113" y="414275"/>
                  </a:cubicBezTo>
                  <a:cubicBezTo>
                    <a:pt x="15113" y="422657"/>
                    <a:pt x="8382" y="429388"/>
                    <a:pt x="0" y="429388"/>
                  </a:cubicBezTo>
                  <a:lnTo>
                    <a:pt x="0" y="452248"/>
                  </a:lnTo>
                  <a:cubicBezTo>
                    <a:pt x="33274" y="452248"/>
                    <a:pt x="60198" y="478791"/>
                    <a:pt x="60960" y="511938"/>
                  </a:cubicBezTo>
                  <a:lnTo>
                    <a:pt x="933323" y="511938"/>
                  </a:lnTo>
                  <a:cubicBezTo>
                    <a:pt x="933323" y="478156"/>
                    <a:pt x="960628" y="450978"/>
                    <a:pt x="994283" y="450978"/>
                  </a:cubicBezTo>
                  <a:lnTo>
                    <a:pt x="994283" y="428118"/>
                  </a:lnTo>
                  <a:cubicBezTo>
                    <a:pt x="985774" y="428118"/>
                    <a:pt x="979170" y="421387"/>
                    <a:pt x="979170" y="413005"/>
                  </a:cubicBezTo>
                  <a:cubicBezTo>
                    <a:pt x="979170" y="404623"/>
                    <a:pt x="985901" y="397892"/>
                    <a:pt x="994283" y="397892"/>
                  </a:cubicBezTo>
                  <a:lnTo>
                    <a:pt x="994283" y="375794"/>
                  </a:lnTo>
                  <a:cubicBezTo>
                    <a:pt x="985774" y="375794"/>
                    <a:pt x="979170" y="369063"/>
                    <a:pt x="979170" y="360680"/>
                  </a:cubicBezTo>
                  <a:cubicBezTo>
                    <a:pt x="979170" y="352298"/>
                    <a:pt x="985901" y="345567"/>
                    <a:pt x="994283" y="345567"/>
                  </a:cubicBezTo>
                  <a:lnTo>
                    <a:pt x="994283" y="323469"/>
                  </a:lnTo>
                  <a:cubicBezTo>
                    <a:pt x="985774" y="323469"/>
                    <a:pt x="979170" y="316738"/>
                    <a:pt x="979170" y="308356"/>
                  </a:cubicBezTo>
                  <a:cubicBezTo>
                    <a:pt x="979170" y="299974"/>
                    <a:pt x="985901" y="293243"/>
                    <a:pt x="994283" y="293243"/>
                  </a:cubicBezTo>
                  <a:lnTo>
                    <a:pt x="994283" y="270129"/>
                  </a:lnTo>
                  <a:cubicBezTo>
                    <a:pt x="985774" y="270129"/>
                    <a:pt x="979170" y="263398"/>
                    <a:pt x="979170" y="255016"/>
                  </a:cubicBezTo>
                  <a:cubicBezTo>
                    <a:pt x="979170" y="246634"/>
                    <a:pt x="985901" y="239903"/>
                    <a:pt x="994283" y="239903"/>
                  </a:cubicBezTo>
                  <a:lnTo>
                    <a:pt x="994283" y="217805"/>
                  </a:lnTo>
                  <a:cubicBezTo>
                    <a:pt x="985774" y="217805"/>
                    <a:pt x="979170" y="211074"/>
                    <a:pt x="979170" y="202692"/>
                  </a:cubicBezTo>
                  <a:cubicBezTo>
                    <a:pt x="979170" y="194310"/>
                    <a:pt x="985901" y="187452"/>
                    <a:pt x="994283" y="187452"/>
                  </a:cubicBezTo>
                  <a:lnTo>
                    <a:pt x="994283" y="165354"/>
                  </a:lnTo>
                  <a:cubicBezTo>
                    <a:pt x="985774" y="165354"/>
                    <a:pt x="979170" y="158623"/>
                    <a:pt x="979170" y="150114"/>
                  </a:cubicBezTo>
                  <a:cubicBezTo>
                    <a:pt x="979170" y="141605"/>
                    <a:pt x="985901" y="135001"/>
                    <a:pt x="994283" y="135001"/>
                  </a:cubicBezTo>
                  <a:lnTo>
                    <a:pt x="994283" y="112903"/>
                  </a:lnTo>
                  <a:cubicBezTo>
                    <a:pt x="985774" y="112903"/>
                    <a:pt x="979170" y="106172"/>
                    <a:pt x="979170" y="97790"/>
                  </a:cubicBezTo>
                  <a:cubicBezTo>
                    <a:pt x="979170" y="89535"/>
                    <a:pt x="986155" y="82677"/>
                    <a:pt x="994283" y="82677"/>
                  </a:cubicBezTo>
                  <a:lnTo>
                    <a:pt x="994283" y="59817"/>
                  </a:lnTo>
                  <a:cubicBezTo>
                    <a:pt x="961009" y="59817"/>
                    <a:pt x="934085" y="33274"/>
                    <a:pt x="933323" y="127"/>
                  </a:cubicBezTo>
                  <a:lnTo>
                    <a:pt x="60960" y="127"/>
                  </a:lnTo>
                  <a:close/>
                  <a:moveTo>
                    <a:pt x="143256" y="68072"/>
                  </a:moveTo>
                  <a:lnTo>
                    <a:pt x="851281" y="68072"/>
                  </a:lnTo>
                  <a:cubicBezTo>
                    <a:pt x="878332" y="68072"/>
                    <a:pt x="900430" y="90170"/>
                    <a:pt x="900430" y="117348"/>
                  </a:cubicBezTo>
                  <a:lnTo>
                    <a:pt x="900430" y="394970"/>
                  </a:lnTo>
                  <a:lnTo>
                    <a:pt x="900176" y="394970"/>
                  </a:lnTo>
                  <a:cubicBezTo>
                    <a:pt x="900176" y="422021"/>
                    <a:pt x="878078" y="444246"/>
                    <a:pt x="851027" y="444246"/>
                  </a:cubicBezTo>
                  <a:lnTo>
                    <a:pt x="143256" y="444246"/>
                  </a:lnTo>
                  <a:cubicBezTo>
                    <a:pt x="116205" y="444246"/>
                    <a:pt x="94107" y="422148"/>
                    <a:pt x="94107" y="394970"/>
                  </a:cubicBezTo>
                  <a:lnTo>
                    <a:pt x="94107" y="117348"/>
                  </a:lnTo>
                  <a:cubicBezTo>
                    <a:pt x="94107" y="90297"/>
                    <a:pt x="116205" y="68072"/>
                    <a:pt x="143256" y="68072"/>
                  </a:cubicBezTo>
                  <a:close/>
                  <a:moveTo>
                    <a:pt x="143256" y="83566"/>
                  </a:moveTo>
                  <a:cubicBezTo>
                    <a:pt x="124587" y="83566"/>
                    <a:pt x="109474" y="98679"/>
                    <a:pt x="109474" y="117348"/>
                  </a:cubicBezTo>
                  <a:lnTo>
                    <a:pt x="109474" y="394716"/>
                  </a:lnTo>
                  <a:cubicBezTo>
                    <a:pt x="109474" y="413385"/>
                    <a:pt x="124587" y="428498"/>
                    <a:pt x="143256" y="428498"/>
                  </a:cubicBezTo>
                  <a:lnTo>
                    <a:pt x="228346" y="428498"/>
                  </a:lnTo>
                  <a:lnTo>
                    <a:pt x="228346" y="83566"/>
                  </a:lnTo>
                  <a:lnTo>
                    <a:pt x="143256" y="83566"/>
                  </a:lnTo>
                  <a:close/>
                  <a:moveTo>
                    <a:pt x="243459" y="83566"/>
                  </a:moveTo>
                  <a:lnTo>
                    <a:pt x="243459" y="428625"/>
                  </a:lnTo>
                  <a:lnTo>
                    <a:pt x="750824" y="428625"/>
                  </a:lnTo>
                  <a:lnTo>
                    <a:pt x="750824" y="83566"/>
                  </a:lnTo>
                  <a:lnTo>
                    <a:pt x="243459" y="83566"/>
                  </a:lnTo>
                  <a:close/>
                  <a:moveTo>
                    <a:pt x="765937" y="83566"/>
                  </a:moveTo>
                  <a:lnTo>
                    <a:pt x="765937" y="428625"/>
                  </a:lnTo>
                  <a:lnTo>
                    <a:pt x="851027" y="428625"/>
                  </a:lnTo>
                  <a:cubicBezTo>
                    <a:pt x="869696" y="428625"/>
                    <a:pt x="884809" y="413512"/>
                    <a:pt x="884809" y="394843"/>
                  </a:cubicBezTo>
                  <a:lnTo>
                    <a:pt x="884809" y="117348"/>
                  </a:lnTo>
                  <a:cubicBezTo>
                    <a:pt x="884809" y="98679"/>
                    <a:pt x="869696" y="83566"/>
                    <a:pt x="851027" y="83566"/>
                  </a:cubicBezTo>
                  <a:lnTo>
                    <a:pt x="765937" y="83566"/>
                  </a:lnTo>
                  <a:close/>
                </a:path>
              </a:pathLst>
            </a:custGeom>
            <a:solidFill>
              <a:srgbClr val="FAE232"/>
            </a:solidFill>
          </p:spPr>
        </p:sp>
      </p:grpSp>
      <p:sp>
        <p:nvSpPr>
          <p:cNvPr name="Freeform 7" id="7"/>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8" id="8"/>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9" id="9"/>
          <p:cNvGrpSpPr>
            <a:grpSpLocks noChangeAspect="true"/>
          </p:cNvGrpSpPr>
          <p:nvPr/>
        </p:nvGrpSpPr>
        <p:grpSpPr>
          <a:xfrm rot="0">
            <a:off x="2689031" y="2414864"/>
            <a:ext cx="994162" cy="512350"/>
            <a:chOff x="0" y="0"/>
            <a:chExt cx="994169" cy="512343"/>
          </a:xfrm>
        </p:grpSpPr>
        <p:sp>
          <p:nvSpPr>
            <p:cNvPr name="Freeform 10" id="10"/>
            <p:cNvSpPr/>
            <p:nvPr/>
          </p:nvSpPr>
          <p:spPr>
            <a:xfrm flipH="false" flipV="false" rot="0">
              <a:off x="0" y="0"/>
              <a:ext cx="994156" cy="512318"/>
            </a:xfrm>
            <a:custGeom>
              <a:avLst/>
              <a:gdLst/>
              <a:ahLst/>
              <a:cxnLst/>
              <a:rect r="r" b="b" t="t" l="l"/>
              <a:pathLst>
                <a:path h="512318" w="994156">
                  <a:moveTo>
                    <a:pt x="60960" y="0"/>
                  </a:moveTo>
                  <a:cubicBezTo>
                    <a:pt x="60960" y="33782"/>
                    <a:pt x="33528" y="60960"/>
                    <a:pt x="0" y="60960"/>
                  </a:cubicBezTo>
                  <a:lnTo>
                    <a:pt x="0" y="83820"/>
                  </a:lnTo>
                  <a:cubicBezTo>
                    <a:pt x="8509" y="83820"/>
                    <a:pt x="15113" y="90551"/>
                    <a:pt x="15113" y="98933"/>
                  </a:cubicBezTo>
                  <a:cubicBezTo>
                    <a:pt x="15113" y="107315"/>
                    <a:pt x="8509" y="114046"/>
                    <a:pt x="0" y="114046"/>
                  </a:cubicBezTo>
                  <a:lnTo>
                    <a:pt x="0" y="136144"/>
                  </a:lnTo>
                  <a:cubicBezTo>
                    <a:pt x="8509" y="136144"/>
                    <a:pt x="15113" y="142875"/>
                    <a:pt x="15113" y="151257"/>
                  </a:cubicBezTo>
                  <a:cubicBezTo>
                    <a:pt x="15113" y="159639"/>
                    <a:pt x="8509" y="166624"/>
                    <a:pt x="0" y="166624"/>
                  </a:cubicBezTo>
                  <a:lnTo>
                    <a:pt x="0" y="188722"/>
                  </a:lnTo>
                  <a:cubicBezTo>
                    <a:pt x="8509" y="188722"/>
                    <a:pt x="15113" y="195453"/>
                    <a:pt x="15113" y="203962"/>
                  </a:cubicBezTo>
                  <a:cubicBezTo>
                    <a:pt x="15113" y="212471"/>
                    <a:pt x="8509" y="218948"/>
                    <a:pt x="0" y="218948"/>
                  </a:cubicBezTo>
                  <a:lnTo>
                    <a:pt x="0" y="242062"/>
                  </a:lnTo>
                  <a:cubicBezTo>
                    <a:pt x="8509" y="242062"/>
                    <a:pt x="15113" y="248793"/>
                    <a:pt x="15113" y="257302"/>
                  </a:cubicBezTo>
                  <a:cubicBezTo>
                    <a:pt x="15113" y="265811"/>
                    <a:pt x="8509" y="272415"/>
                    <a:pt x="0" y="272415"/>
                  </a:cubicBezTo>
                  <a:lnTo>
                    <a:pt x="0" y="294640"/>
                  </a:lnTo>
                  <a:cubicBezTo>
                    <a:pt x="8509" y="294640"/>
                    <a:pt x="15113" y="301371"/>
                    <a:pt x="15113" y="309753"/>
                  </a:cubicBezTo>
                  <a:cubicBezTo>
                    <a:pt x="15113" y="318135"/>
                    <a:pt x="8509" y="324866"/>
                    <a:pt x="0" y="324866"/>
                  </a:cubicBezTo>
                  <a:lnTo>
                    <a:pt x="0" y="346964"/>
                  </a:lnTo>
                  <a:cubicBezTo>
                    <a:pt x="8509" y="346964"/>
                    <a:pt x="15113" y="353695"/>
                    <a:pt x="15113" y="362077"/>
                  </a:cubicBezTo>
                  <a:cubicBezTo>
                    <a:pt x="15113" y="370459"/>
                    <a:pt x="8509" y="377317"/>
                    <a:pt x="0" y="377317"/>
                  </a:cubicBezTo>
                  <a:lnTo>
                    <a:pt x="0" y="399415"/>
                  </a:lnTo>
                  <a:cubicBezTo>
                    <a:pt x="8509" y="399415"/>
                    <a:pt x="15113" y="406146"/>
                    <a:pt x="15113" y="414528"/>
                  </a:cubicBezTo>
                  <a:cubicBezTo>
                    <a:pt x="15113" y="422910"/>
                    <a:pt x="8509" y="429768"/>
                    <a:pt x="0" y="429768"/>
                  </a:cubicBezTo>
                  <a:lnTo>
                    <a:pt x="0" y="452628"/>
                  </a:lnTo>
                  <a:cubicBezTo>
                    <a:pt x="33274" y="452628"/>
                    <a:pt x="60198" y="479171"/>
                    <a:pt x="60960" y="512318"/>
                  </a:cubicBezTo>
                  <a:lnTo>
                    <a:pt x="933196" y="512318"/>
                  </a:lnTo>
                  <a:cubicBezTo>
                    <a:pt x="933196" y="478536"/>
                    <a:pt x="960501" y="451358"/>
                    <a:pt x="994156" y="451358"/>
                  </a:cubicBezTo>
                  <a:lnTo>
                    <a:pt x="994156" y="428498"/>
                  </a:lnTo>
                  <a:cubicBezTo>
                    <a:pt x="985647" y="428498"/>
                    <a:pt x="979043" y="421767"/>
                    <a:pt x="979043" y="413385"/>
                  </a:cubicBezTo>
                  <a:cubicBezTo>
                    <a:pt x="979043" y="405003"/>
                    <a:pt x="985774" y="398272"/>
                    <a:pt x="994156" y="398272"/>
                  </a:cubicBezTo>
                  <a:lnTo>
                    <a:pt x="994156" y="376047"/>
                  </a:lnTo>
                  <a:cubicBezTo>
                    <a:pt x="985647" y="376047"/>
                    <a:pt x="979043" y="369316"/>
                    <a:pt x="979043" y="360934"/>
                  </a:cubicBezTo>
                  <a:cubicBezTo>
                    <a:pt x="979043" y="352552"/>
                    <a:pt x="985774" y="345821"/>
                    <a:pt x="994156" y="345821"/>
                  </a:cubicBezTo>
                  <a:lnTo>
                    <a:pt x="994156" y="323596"/>
                  </a:lnTo>
                  <a:cubicBezTo>
                    <a:pt x="985647" y="323596"/>
                    <a:pt x="979043" y="316865"/>
                    <a:pt x="979043" y="308483"/>
                  </a:cubicBezTo>
                  <a:cubicBezTo>
                    <a:pt x="979043" y="300101"/>
                    <a:pt x="985774" y="293370"/>
                    <a:pt x="994156" y="293370"/>
                  </a:cubicBezTo>
                  <a:lnTo>
                    <a:pt x="994156" y="270256"/>
                  </a:lnTo>
                  <a:cubicBezTo>
                    <a:pt x="985647" y="270256"/>
                    <a:pt x="979043" y="263525"/>
                    <a:pt x="979043" y="255143"/>
                  </a:cubicBezTo>
                  <a:cubicBezTo>
                    <a:pt x="979043" y="246761"/>
                    <a:pt x="985774" y="240030"/>
                    <a:pt x="994156" y="240030"/>
                  </a:cubicBezTo>
                  <a:lnTo>
                    <a:pt x="994156" y="217805"/>
                  </a:lnTo>
                  <a:cubicBezTo>
                    <a:pt x="985647" y="217805"/>
                    <a:pt x="979043" y="211074"/>
                    <a:pt x="979043" y="202692"/>
                  </a:cubicBezTo>
                  <a:cubicBezTo>
                    <a:pt x="979043" y="194310"/>
                    <a:pt x="985774" y="187452"/>
                    <a:pt x="994156" y="187452"/>
                  </a:cubicBezTo>
                  <a:lnTo>
                    <a:pt x="994156" y="165354"/>
                  </a:lnTo>
                  <a:cubicBezTo>
                    <a:pt x="985647" y="165354"/>
                    <a:pt x="979043" y="158623"/>
                    <a:pt x="979043" y="150114"/>
                  </a:cubicBezTo>
                  <a:cubicBezTo>
                    <a:pt x="979043" y="141605"/>
                    <a:pt x="985774" y="135001"/>
                    <a:pt x="994156" y="135001"/>
                  </a:cubicBezTo>
                  <a:lnTo>
                    <a:pt x="994156" y="112776"/>
                  </a:lnTo>
                  <a:cubicBezTo>
                    <a:pt x="985647" y="112776"/>
                    <a:pt x="979043" y="106045"/>
                    <a:pt x="979043" y="97663"/>
                  </a:cubicBezTo>
                  <a:cubicBezTo>
                    <a:pt x="979043" y="89408"/>
                    <a:pt x="986028" y="82550"/>
                    <a:pt x="994156" y="82550"/>
                  </a:cubicBezTo>
                  <a:lnTo>
                    <a:pt x="994156" y="59690"/>
                  </a:lnTo>
                  <a:cubicBezTo>
                    <a:pt x="960882" y="59690"/>
                    <a:pt x="933958" y="33147"/>
                    <a:pt x="933196" y="0"/>
                  </a:cubicBezTo>
                  <a:lnTo>
                    <a:pt x="60960" y="0"/>
                  </a:lnTo>
                  <a:close/>
                  <a:moveTo>
                    <a:pt x="143256" y="68072"/>
                  </a:moveTo>
                  <a:lnTo>
                    <a:pt x="851281" y="68072"/>
                  </a:lnTo>
                  <a:cubicBezTo>
                    <a:pt x="878332" y="68072"/>
                    <a:pt x="900430" y="90170"/>
                    <a:pt x="900430" y="117348"/>
                  </a:cubicBezTo>
                  <a:lnTo>
                    <a:pt x="900430" y="394970"/>
                  </a:lnTo>
                  <a:lnTo>
                    <a:pt x="900176" y="394970"/>
                  </a:lnTo>
                  <a:cubicBezTo>
                    <a:pt x="900176" y="422021"/>
                    <a:pt x="878078" y="444246"/>
                    <a:pt x="851027" y="444246"/>
                  </a:cubicBezTo>
                  <a:lnTo>
                    <a:pt x="143129" y="444246"/>
                  </a:lnTo>
                  <a:cubicBezTo>
                    <a:pt x="116078" y="444246"/>
                    <a:pt x="93980" y="422148"/>
                    <a:pt x="93980" y="394970"/>
                  </a:cubicBezTo>
                  <a:lnTo>
                    <a:pt x="93980" y="117348"/>
                  </a:lnTo>
                  <a:cubicBezTo>
                    <a:pt x="93980" y="90297"/>
                    <a:pt x="116078" y="68072"/>
                    <a:pt x="143129" y="68072"/>
                  </a:cubicBezTo>
                  <a:close/>
                  <a:moveTo>
                    <a:pt x="143256" y="83566"/>
                  </a:moveTo>
                  <a:cubicBezTo>
                    <a:pt x="124587" y="83566"/>
                    <a:pt x="109474" y="98679"/>
                    <a:pt x="109474" y="117348"/>
                  </a:cubicBezTo>
                  <a:lnTo>
                    <a:pt x="109474" y="394716"/>
                  </a:lnTo>
                  <a:cubicBezTo>
                    <a:pt x="109474" y="413385"/>
                    <a:pt x="124587" y="428498"/>
                    <a:pt x="143256" y="428498"/>
                  </a:cubicBezTo>
                  <a:lnTo>
                    <a:pt x="228346" y="428498"/>
                  </a:lnTo>
                  <a:lnTo>
                    <a:pt x="228346" y="83566"/>
                  </a:lnTo>
                  <a:lnTo>
                    <a:pt x="143256" y="83566"/>
                  </a:lnTo>
                  <a:close/>
                  <a:moveTo>
                    <a:pt x="243459" y="83566"/>
                  </a:moveTo>
                  <a:lnTo>
                    <a:pt x="243459" y="428498"/>
                  </a:lnTo>
                  <a:lnTo>
                    <a:pt x="750824" y="428498"/>
                  </a:lnTo>
                  <a:lnTo>
                    <a:pt x="750824" y="83566"/>
                  </a:lnTo>
                  <a:lnTo>
                    <a:pt x="243332" y="83566"/>
                  </a:lnTo>
                  <a:close/>
                  <a:moveTo>
                    <a:pt x="765937" y="83566"/>
                  </a:moveTo>
                  <a:lnTo>
                    <a:pt x="765937" y="428498"/>
                  </a:lnTo>
                  <a:lnTo>
                    <a:pt x="851027" y="428498"/>
                  </a:lnTo>
                  <a:cubicBezTo>
                    <a:pt x="869696" y="428498"/>
                    <a:pt x="884809" y="413385"/>
                    <a:pt x="884809" y="394716"/>
                  </a:cubicBezTo>
                  <a:lnTo>
                    <a:pt x="884809" y="117348"/>
                  </a:lnTo>
                  <a:cubicBezTo>
                    <a:pt x="884809" y="98679"/>
                    <a:pt x="869696" y="83566"/>
                    <a:pt x="851027" y="83566"/>
                  </a:cubicBezTo>
                  <a:lnTo>
                    <a:pt x="765937" y="83566"/>
                  </a:lnTo>
                  <a:close/>
                </a:path>
              </a:pathLst>
            </a:custGeom>
            <a:solidFill>
              <a:srgbClr val="FAE232"/>
            </a:solidFill>
          </p:spPr>
        </p:sp>
      </p:grpSp>
      <p:grpSp>
        <p:nvGrpSpPr>
          <p:cNvPr name="Group 11" id="11"/>
          <p:cNvGrpSpPr>
            <a:grpSpLocks noChangeAspect="true"/>
          </p:cNvGrpSpPr>
          <p:nvPr/>
        </p:nvGrpSpPr>
        <p:grpSpPr>
          <a:xfrm rot="0">
            <a:off x="2702766" y="3128601"/>
            <a:ext cx="966692" cy="512350"/>
            <a:chOff x="0" y="0"/>
            <a:chExt cx="966699" cy="512343"/>
          </a:xfrm>
        </p:grpSpPr>
        <p:sp>
          <p:nvSpPr>
            <p:cNvPr name="Freeform 12" id="12"/>
            <p:cNvSpPr/>
            <p:nvPr/>
          </p:nvSpPr>
          <p:spPr>
            <a:xfrm flipH="false" flipV="false" rot="0">
              <a:off x="0" y="0"/>
              <a:ext cx="966724" cy="512318"/>
            </a:xfrm>
            <a:custGeom>
              <a:avLst/>
              <a:gdLst/>
              <a:ahLst/>
              <a:cxnLst/>
              <a:rect r="r" b="b" t="t" l="l"/>
              <a:pathLst>
                <a:path h="512318" w="966724">
                  <a:moveTo>
                    <a:pt x="483108" y="0"/>
                  </a:moveTo>
                  <a:cubicBezTo>
                    <a:pt x="432562" y="0"/>
                    <a:pt x="391033" y="38735"/>
                    <a:pt x="386461" y="88011"/>
                  </a:cubicBezTo>
                  <a:lnTo>
                    <a:pt x="430022" y="88011"/>
                  </a:lnTo>
                  <a:cubicBezTo>
                    <a:pt x="434340" y="62611"/>
                    <a:pt x="456565" y="43053"/>
                    <a:pt x="483235" y="43053"/>
                  </a:cubicBezTo>
                  <a:cubicBezTo>
                    <a:pt x="512953" y="43053"/>
                    <a:pt x="537337" y="67183"/>
                    <a:pt x="537337" y="97155"/>
                  </a:cubicBezTo>
                  <a:cubicBezTo>
                    <a:pt x="537337" y="126873"/>
                    <a:pt x="513207" y="151257"/>
                    <a:pt x="483235" y="151257"/>
                  </a:cubicBezTo>
                  <a:lnTo>
                    <a:pt x="461645" y="151257"/>
                  </a:lnTo>
                  <a:lnTo>
                    <a:pt x="461645" y="228600"/>
                  </a:lnTo>
                  <a:lnTo>
                    <a:pt x="67691" y="362966"/>
                  </a:lnTo>
                  <a:cubicBezTo>
                    <a:pt x="39116" y="373888"/>
                    <a:pt x="0" y="388620"/>
                    <a:pt x="0" y="437007"/>
                  </a:cubicBezTo>
                  <a:cubicBezTo>
                    <a:pt x="0" y="478536"/>
                    <a:pt x="33782" y="512318"/>
                    <a:pt x="75311" y="512318"/>
                  </a:cubicBezTo>
                  <a:lnTo>
                    <a:pt x="896366" y="512318"/>
                  </a:lnTo>
                  <a:lnTo>
                    <a:pt x="898779" y="511810"/>
                  </a:lnTo>
                  <a:cubicBezTo>
                    <a:pt x="937387" y="508000"/>
                    <a:pt x="966724" y="475742"/>
                    <a:pt x="966724" y="436880"/>
                  </a:cubicBezTo>
                  <a:cubicBezTo>
                    <a:pt x="966724" y="390271"/>
                    <a:pt x="927608" y="372110"/>
                    <a:pt x="898017" y="362585"/>
                  </a:cubicBezTo>
                  <a:lnTo>
                    <a:pt x="504698" y="228600"/>
                  </a:lnTo>
                  <a:lnTo>
                    <a:pt x="504698" y="192151"/>
                  </a:lnTo>
                  <a:lnTo>
                    <a:pt x="511175" y="190246"/>
                  </a:lnTo>
                  <a:cubicBezTo>
                    <a:pt x="551815" y="177927"/>
                    <a:pt x="580263" y="139700"/>
                    <a:pt x="580263" y="97155"/>
                  </a:cubicBezTo>
                  <a:cubicBezTo>
                    <a:pt x="580263" y="43434"/>
                    <a:pt x="536829" y="0"/>
                    <a:pt x="483108" y="0"/>
                  </a:cubicBezTo>
                  <a:close/>
                  <a:moveTo>
                    <a:pt x="482854" y="268224"/>
                  </a:moveTo>
                  <a:lnTo>
                    <a:pt x="884555" y="403606"/>
                  </a:lnTo>
                  <a:cubicBezTo>
                    <a:pt x="916940" y="414020"/>
                    <a:pt x="923417" y="424180"/>
                    <a:pt x="923417" y="437007"/>
                  </a:cubicBezTo>
                  <a:cubicBezTo>
                    <a:pt x="923417" y="454914"/>
                    <a:pt x="908939" y="469138"/>
                    <a:pt x="891286" y="469138"/>
                  </a:cubicBezTo>
                  <a:lnTo>
                    <a:pt x="75184" y="469138"/>
                  </a:lnTo>
                  <a:cubicBezTo>
                    <a:pt x="57277" y="469138"/>
                    <a:pt x="43053" y="454660"/>
                    <a:pt x="43053" y="437007"/>
                  </a:cubicBezTo>
                  <a:cubicBezTo>
                    <a:pt x="43053" y="421767"/>
                    <a:pt x="50038" y="415671"/>
                    <a:pt x="82423" y="403352"/>
                  </a:cubicBezTo>
                  <a:lnTo>
                    <a:pt x="482854" y="268224"/>
                  </a:lnTo>
                  <a:close/>
                </a:path>
              </a:pathLst>
            </a:custGeom>
            <a:solidFill>
              <a:srgbClr val="000000"/>
            </a:solidFill>
          </p:spPr>
        </p:sp>
      </p:grpSp>
      <p:grpSp>
        <p:nvGrpSpPr>
          <p:cNvPr name="Group 13" id="13"/>
          <p:cNvGrpSpPr>
            <a:grpSpLocks noChangeAspect="true"/>
          </p:cNvGrpSpPr>
          <p:nvPr/>
        </p:nvGrpSpPr>
        <p:grpSpPr>
          <a:xfrm rot="0">
            <a:off x="5991034" y="2414864"/>
            <a:ext cx="994162" cy="512350"/>
            <a:chOff x="0" y="0"/>
            <a:chExt cx="994169" cy="512343"/>
          </a:xfrm>
        </p:grpSpPr>
        <p:sp>
          <p:nvSpPr>
            <p:cNvPr name="Freeform 14" id="14"/>
            <p:cNvSpPr/>
            <p:nvPr/>
          </p:nvSpPr>
          <p:spPr>
            <a:xfrm flipH="false" flipV="false" rot="0">
              <a:off x="0" y="0"/>
              <a:ext cx="994156" cy="512318"/>
            </a:xfrm>
            <a:custGeom>
              <a:avLst/>
              <a:gdLst/>
              <a:ahLst/>
              <a:cxnLst/>
              <a:rect r="r" b="b" t="t" l="l"/>
              <a:pathLst>
                <a:path h="512318" w="994156">
                  <a:moveTo>
                    <a:pt x="60960" y="0"/>
                  </a:moveTo>
                  <a:cubicBezTo>
                    <a:pt x="60960" y="33782"/>
                    <a:pt x="33528" y="60960"/>
                    <a:pt x="0" y="60960"/>
                  </a:cubicBezTo>
                  <a:lnTo>
                    <a:pt x="0" y="83820"/>
                  </a:lnTo>
                  <a:cubicBezTo>
                    <a:pt x="8509" y="83820"/>
                    <a:pt x="15113" y="90551"/>
                    <a:pt x="15113" y="98933"/>
                  </a:cubicBezTo>
                  <a:cubicBezTo>
                    <a:pt x="15113" y="107315"/>
                    <a:pt x="8509" y="114046"/>
                    <a:pt x="0" y="114046"/>
                  </a:cubicBezTo>
                  <a:lnTo>
                    <a:pt x="0" y="136144"/>
                  </a:lnTo>
                  <a:cubicBezTo>
                    <a:pt x="8509" y="136144"/>
                    <a:pt x="15113" y="142875"/>
                    <a:pt x="15113" y="151257"/>
                  </a:cubicBezTo>
                  <a:cubicBezTo>
                    <a:pt x="15113" y="159639"/>
                    <a:pt x="8509" y="166624"/>
                    <a:pt x="0" y="166624"/>
                  </a:cubicBezTo>
                  <a:lnTo>
                    <a:pt x="0" y="188722"/>
                  </a:lnTo>
                  <a:cubicBezTo>
                    <a:pt x="8509" y="188722"/>
                    <a:pt x="15113" y="195453"/>
                    <a:pt x="15113" y="203962"/>
                  </a:cubicBezTo>
                  <a:cubicBezTo>
                    <a:pt x="15113" y="212471"/>
                    <a:pt x="8509" y="218948"/>
                    <a:pt x="0" y="218948"/>
                  </a:cubicBezTo>
                  <a:lnTo>
                    <a:pt x="0" y="242062"/>
                  </a:lnTo>
                  <a:cubicBezTo>
                    <a:pt x="8509" y="242062"/>
                    <a:pt x="15113" y="248793"/>
                    <a:pt x="15113" y="257302"/>
                  </a:cubicBezTo>
                  <a:cubicBezTo>
                    <a:pt x="15113" y="265811"/>
                    <a:pt x="8509" y="272415"/>
                    <a:pt x="0" y="272415"/>
                  </a:cubicBezTo>
                  <a:lnTo>
                    <a:pt x="0" y="294640"/>
                  </a:lnTo>
                  <a:cubicBezTo>
                    <a:pt x="8509" y="294640"/>
                    <a:pt x="15113" y="301371"/>
                    <a:pt x="15113" y="309753"/>
                  </a:cubicBezTo>
                  <a:cubicBezTo>
                    <a:pt x="15113" y="318135"/>
                    <a:pt x="8509" y="324866"/>
                    <a:pt x="0" y="324866"/>
                  </a:cubicBezTo>
                  <a:lnTo>
                    <a:pt x="0" y="346964"/>
                  </a:lnTo>
                  <a:cubicBezTo>
                    <a:pt x="8509" y="346964"/>
                    <a:pt x="15113" y="353695"/>
                    <a:pt x="15113" y="362077"/>
                  </a:cubicBezTo>
                  <a:cubicBezTo>
                    <a:pt x="15113" y="370459"/>
                    <a:pt x="8509" y="377317"/>
                    <a:pt x="0" y="377317"/>
                  </a:cubicBezTo>
                  <a:lnTo>
                    <a:pt x="0" y="399415"/>
                  </a:lnTo>
                  <a:cubicBezTo>
                    <a:pt x="8509" y="399415"/>
                    <a:pt x="15113" y="406146"/>
                    <a:pt x="15113" y="414528"/>
                  </a:cubicBezTo>
                  <a:cubicBezTo>
                    <a:pt x="15113" y="422910"/>
                    <a:pt x="8509" y="429768"/>
                    <a:pt x="0" y="429768"/>
                  </a:cubicBezTo>
                  <a:lnTo>
                    <a:pt x="0" y="452628"/>
                  </a:lnTo>
                  <a:cubicBezTo>
                    <a:pt x="33274" y="452628"/>
                    <a:pt x="60198" y="479171"/>
                    <a:pt x="60960" y="512318"/>
                  </a:cubicBezTo>
                  <a:lnTo>
                    <a:pt x="933196" y="512318"/>
                  </a:lnTo>
                  <a:cubicBezTo>
                    <a:pt x="933196" y="478536"/>
                    <a:pt x="960501" y="451358"/>
                    <a:pt x="994156" y="451358"/>
                  </a:cubicBezTo>
                  <a:lnTo>
                    <a:pt x="994156" y="428498"/>
                  </a:lnTo>
                  <a:cubicBezTo>
                    <a:pt x="985647" y="428498"/>
                    <a:pt x="979043" y="421767"/>
                    <a:pt x="979043" y="413385"/>
                  </a:cubicBezTo>
                  <a:cubicBezTo>
                    <a:pt x="979043" y="405003"/>
                    <a:pt x="985774" y="398272"/>
                    <a:pt x="994156" y="398272"/>
                  </a:cubicBezTo>
                  <a:lnTo>
                    <a:pt x="994156" y="376047"/>
                  </a:lnTo>
                  <a:cubicBezTo>
                    <a:pt x="985647" y="376047"/>
                    <a:pt x="979043" y="369316"/>
                    <a:pt x="979043" y="360934"/>
                  </a:cubicBezTo>
                  <a:cubicBezTo>
                    <a:pt x="979043" y="352552"/>
                    <a:pt x="985774" y="345821"/>
                    <a:pt x="994156" y="345821"/>
                  </a:cubicBezTo>
                  <a:lnTo>
                    <a:pt x="994156" y="323596"/>
                  </a:lnTo>
                  <a:cubicBezTo>
                    <a:pt x="985647" y="323596"/>
                    <a:pt x="979043" y="316865"/>
                    <a:pt x="979043" y="308483"/>
                  </a:cubicBezTo>
                  <a:cubicBezTo>
                    <a:pt x="979043" y="300101"/>
                    <a:pt x="985774" y="293370"/>
                    <a:pt x="994156" y="293370"/>
                  </a:cubicBezTo>
                  <a:lnTo>
                    <a:pt x="994156" y="270256"/>
                  </a:lnTo>
                  <a:cubicBezTo>
                    <a:pt x="985647" y="270256"/>
                    <a:pt x="979043" y="263525"/>
                    <a:pt x="979043" y="255143"/>
                  </a:cubicBezTo>
                  <a:cubicBezTo>
                    <a:pt x="979043" y="246761"/>
                    <a:pt x="985774" y="240030"/>
                    <a:pt x="994156" y="240030"/>
                  </a:cubicBezTo>
                  <a:lnTo>
                    <a:pt x="994156" y="217805"/>
                  </a:lnTo>
                  <a:cubicBezTo>
                    <a:pt x="985647" y="217805"/>
                    <a:pt x="979043" y="211074"/>
                    <a:pt x="979043" y="202692"/>
                  </a:cubicBezTo>
                  <a:cubicBezTo>
                    <a:pt x="979043" y="194310"/>
                    <a:pt x="985774" y="187452"/>
                    <a:pt x="994156" y="187452"/>
                  </a:cubicBezTo>
                  <a:lnTo>
                    <a:pt x="994156" y="165354"/>
                  </a:lnTo>
                  <a:cubicBezTo>
                    <a:pt x="985647" y="165354"/>
                    <a:pt x="979043" y="158623"/>
                    <a:pt x="979043" y="150114"/>
                  </a:cubicBezTo>
                  <a:cubicBezTo>
                    <a:pt x="979043" y="141605"/>
                    <a:pt x="985774" y="135001"/>
                    <a:pt x="994156" y="135001"/>
                  </a:cubicBezTo>
                  <a:lnTo>
                    <a:pt x="994156" y="112776"/>
                  </a:lnTo>
                  <a:cubicBezTo>
                    <a:pt x="985647" y="112776"/>
                    <a:pt x="979043" y="106045"/>
                    <a:pt x="979043" y="97663"/>
                  </a:cubicBezTo>
                  <a:cubicBezTo>
                    <a:pt x="979043" y="89408"/>
                    <a:pt x="986028" y="82550"/>
                    <a:pt x="994156" y="82550"/>
                  </a:cubicBezTo>
                  <a:lnTo>
                    <a:pt x="994156" y="59690"/>
                  </a:lnTo>
                  <a:cubicBezTo>
                    <a:pt x="960882" y="59690"/>
                    <a:pt x="933958" y="33147"/>
                    <a:pt x="933196" y="0"/>
                  </a:cubicBezTo>
                  <a:lnTo>
                    <a:pt x="60960" y="0"/>
                  </a:lnTo>
                  <a:close/>
                  <a:moveTo>
                    <a:pt x="143256" y="68072"/>
                  </a:moveTo>
                  <a:lnTo>
                    <a:pt x="851281" y="68072"/>
                  </a:lnTo>
                  <a:cubicBezTo>
                    <a:pt x="878332" y="68072"/>
                    <a:pt x="900430" y="90170"/>
                    <a:pt x="900430" y="117348"/>
                  </a:cubicBezTo>
                  <a:lnTo>
                    <a:pt x="900430" y="394970"/>
                  </a:lnTo>
                  <a:lnTo>
                    <a:pt x="900176" y="394970"/>
                  </a:lnTo>
                  <a:cubicBezTo>
                    <a:pt x="900176" y="422021"/>
                    <a:pt x="878078" y="444246"/>
                    <a:pt x="851027" y="444246"/>
                  </a:cubicBezTo>
                  <a:lnTo>
                    <a:pt x="143129" y="444246"/>
                  </a:lnTo>
                  <a:cubicBezTo>
                    <a:pt x="116078" y="444246"/>
                    <a:pt x="93980" y="422148"/>
                    <a:pt x="93980" y="394970"/>
                  </a:cubicBezTo>
                  <a:lnTo>
                    <a:pt x="93980" y="117348"/>
                  </a:lnTo>
                  <a:cubicBezTo>
                    <a:pt x="93980" y="90297"/>
                    <a:pt x="116078" y="68072"/>
                    <a:pt x="143129" y="68072"/>
                  </a:cubicBezTo>
                  <a:close/>
                  <a:moveTo>
                    <a:pt x="143256" y="83566"/>
                  </a:moveTo>
                  <a:cubicBezTo>
                    <a:pt x="124587" y="83566"/>
                    <a:pt x="109474" y="98679"/>
                    <a:pt x="109474" y="117348"/>
                  </a:cubicBezTo>
                  <a:lnTo>
                    <a:pt x="109474" y="394716"/>
                  </a:lnTo>
                  <a:cubicBezTo>
                    <a:pt x="109474" y="413385"/>
                    <a:pt x="124587" y="428498"/>
                    <a:pt x="143256" y="428498"/>
                  </a:cubicBezTo>
                  <a:lnTo>
                    <a:pt x="228346" y="428498"/>
                  </a:lnTo>
                  <a:lnTo>
                    <a:pt x="228346" y="83566"/>
                  </a:lnTo>
                  <a:lnTo>
                    <a:pt x="143256" y="83566"/>
                  </a:lnTo>
                  <a:close/>
                  <a:moveTo>
                    <a:pt x="243459" y="83566"/>
                  </a:moveTo>
                  <a:lnTo>
                    <a:pt x="243459" y="428498"/>
                  </a:lnTo>
                  <a:lnTo>
                    <a:pt x="750824" y="428498"/>
                  </a:lnTo>
                  <a:lnTo>
                    <a:pt x="750824" y="83566"/>
                  </a:lnTo>
                  <a:lnTo>
                    <a:pt x="243332" y="83566"/>
                  </a:lnTo>
                  <a:close/>
                  <a:moveTo>
                    <a:pt x="765937" y="83566"/>
                  </a:moveTo>
                  <a:lnTo>
                    <a:pt x="765937" y="428498"/>
                  </a:lnTo>
                  <a:lnTo>
                    <a:pt x="851027" y="428498"/>
                  </a:lnTo>
                  <a:cubicBezTo>
                    <a:pt x="869696" y="428498"/>
                    <a:pt x="884809" y="413385"/>
                    <a:pt x="884809" y="394716"/>
                  </a:cubicBezTo>
                  <a:lnTo>
                    <a:pt x="884809" y="117348"/>
                  </a:lnTo>
                  <a:cubicBezTo>
                    <a:pt x="884809" y="98679"/>
                    <a:pt x="869696" y="83566"/>
                    <a:pt x="851027" y="83566"/>
                  </a:cubicBezTo>
                  <a:lnTo>
                    <a:pt x="765937" y="83566"/>
                  </a:lnTo>
                  <a:close/>
                </a:path>
              </a:pathLst>
            </a:custGeom>
            <a:solidFill>
              <a:srgbClr val="FAE232"/>
            </a:solidFill>
          </p:spPr>
        </p:sp>
      </p:grpSp>
      <p:grpSp>
        <p:nvGrpSpPr>
          <p:cNvPr name="Group 15" id="15"/>
          <p:cNvGrpSpPr>
            <a:grpSpLocks noChangeAspect="true"/>
          </p:cNvGrpSpPr>
          <p:nvPr/>
        </p:nvGrpSpPr>
        <p:grpSpPr>
          <a:xfrm rot="0">
            <a:off x="6004770" y="3128601"/>
            <a:ext cx="966692" cy="512350"/>
            <a:chOff x="0" y="0"/>
            <a:chExt cx="966699" cy="512343"/>
          </a:xfrm>
        </p:grpSpPr>
        <p:sp>
          <p:nvSpPr>
            <p:cNvPr name="Freeform 16" id="16"/>
            <p:cNvSpPr/>
            <p:nvPr/>
          </p:nvSpPr>
          <p:spPr>
            <a:xfrm flipH="false" flipV="false" rot="0">
              <a:off x="0" y="0"/>
              <a:ext cx="966724" cy="512318"/>
            </a:xfrm>
            <a:custGeom>
              <a:avLst/>
              <a:gdLst/>
              <a:ahLst/>
              <a:cxnLst/>
              <a:rect r="r" b="b" t="t" l="l"/>
              <a:pathLst>
                <a:path h="512318" w="966724">
                  <a:moveTo>
                    <a:pt x="483108" y="0"/>
                  </a:moveTo>
                  <a:cubicBezTo>
                    <a:pt x="432562" y="0"/>
                    <a:pt x="391033" y="38735"/>
                    <a:pt x="386461" y="88011"/>
                  </a:cubicBezTo>
                  <a:lnTo>
                    <a:pt x="430022" y="88011"/>
                  </a:lnTo>
                  <a:cubicBezTo>
                    <a:pt x="434340" y="62611"/>
                    <a:pt x="456565" y="43053"/>
                    <a:pt x="483235" y="43053"/>
                  </a:cubicBezTo>
                  <a:cubicBezTo>
                    <a:pt x="512953" y="43053"/>
                    <a:pt x="537337" y="67183"/>
                    <a:pt x="537337" y="97155"/>
                  </a:cubicBezTo>
                  <a:cubicBezTo>
                    <a:pt x="537337" y="126873"/>
                    <a:pt x="513207" y="151257"/>
                    <a:pt x="483235" y="151257"/>
                  </a:cubicBezTo>
                  <a:lnTo>
                    <a:pt x="461645" y="151257"/>
                  </a:lnTo>
                  <a:lnTo>
                    <a:pt x="461645" y="228600"/>
                  </a:lnTo>
                  <a:lnTo>
                    <a:pt x="67691" y="362966"/>
                  </a:lnTo>
                  <a:cubicBezTo>
                    <a:pt x="39116" y="373888"/>
                    <a:pt x="0" y="388620"/>
                    <a:pt x="0" y="437007"/>
                  </a:cubicBezTo>
                  <a:cubicBezTo>
                    <a:pt x="0" y="478536"/>
                    <a:pt x="33782" y="512318"/>
                    <a:pt x="75311" y="512318"/>
                  </a:cubicBezTo>
                  <a:lnTo>
                    <a:pt x="896366" y="512318"/>
                  </a:lnTo>
                  <a:lnTo>
                    <a:pt x="898779" y="511810"/>
                  </a:lnTo>
                  <a:cubicBezTo>
                    <a:pt x="937387" y="508000"/>
                    <a:pt x="966724" y="475742"/>
                    <a:pt x="966724" y="436880"/>
                  </a:cubicBezTo>
                  <a:cubicBezTo>
                    <a:pt x="966724" y="390271"/>
                    <a:pt x="927608" y="372110"/>
                    <a:pt x="898017" y="362585"/>
                  </a:cubicBezTo>
                  <a:lnTo>
                    <a:pt x="504698" y="228600"/>
                  </a:lnTo>
                  <a:lnTo>
                    <a:pt x="504698" y="192151"/>
                  </a:lnTo>
                  <a:lnTo>
                    <a:pt x="511175" y="190246"/>
                  </a:lnTo>
                  <a:cubicBezTo>
                    <a:pt x="551815" y="177927"/>
                    <a:pt x="580263" y="139700"/>
                    <a:pt x="580263" y="97155"/>
                  </a:cubicBezTo>
                  <a:cubicBezTo>
                    <a:pt x="580263" y="43434"/>
                    <a:pt x="536829" y="0"/>
                    <a:pt x="483108" y="0"/>
                  </a:cubicBezTo>
                  <a:close/>
                  <a:moveTo>
                    <a:pt x="482854" y="268224"/>
                  </a:moveTo>
                  <a:lnTo>
                    <a:pt x="884555" y="403606"/>
                  </a:lnTo>
                  <a:cubicBezTo>
                    <a:pt x="916940" y="414020"/>
                    <a:pt x="923417" y="424180"/>
                    <a:pt x="923417" y="437007"/>
                  </a:cubicBezTo>
                  <a:cubicBezTo>
                    <a:pt x="923417" y="454914"/>
                    <a:pt x="908939" y="469138"/>
                    <a:pt x="891286" y="469138"/>
                  </a:cubicBezTo>
                  <a:lnTo>
                    <a:pt x="75184" y="469138"/>
                  </a:lnTo>
                  <a:cubicBezTo>
                    <a:pt x="57277" y="469138"/>
                    <a:pt x="43053" y="454660"/>
                    <a:pt x="43053" y="437007"/>
                  </a:cubicBezTo>
                  <a:cubicBezTo>
                    <a:pt x="43053" y="421767"/>
                    <a:pt x="50038" y="415671"/>
                    <a:pt x="82423" y="403352"/>
                  </a:cubicBezTo>
                  <a:lnTo>
                    <a:pt x="482854" y="268224"/>
                  </a:lnTo>
                  <a:close/>
                </a:path>
              </a:pathLst>
            </a:custGeom>
            <a:solidFill>
              <a:srgbClr val="000000"/>
            </a:solidFill>
          </p:spPr>
        </p:sp>
      </p:grpSp>
      <p:grpSp>
        <p:nvGrpSpPr>
          <p:cNvPr name="Group 17" id="17"/>
          <p:cNvGrpSpPr>
            <a:grpSpLocks noChangeAspect="true"/>
          </p:cNvGrpSpPr>
          <p:nvPr/>
        </p:nvGrpSpPr>
        <p:grpSpPr>
          <a:xfrm rot="0">
            <a:off x="9420034" y="2414864"/>
            <a:ext cx="994162" cy="512350"/>
            <a:chOff x="0" y="0"/>
            <a:chExt cx="994169" cy="512343"/>
          </a:xfrm>
        </p:grpSpPr>
        <p:sp>
          <p:nvSpPr>
            <p:cNvPr name="Freeform 18" id="18"/>
            <p:cNvSpPr/>
            <p:nvPr/>
          </p:nvSpPr>
          <p:spPr>
            <a:xfrm flipH="false" flipV="false" rot="0">
              <a:off x="0" y="0"/>
              <a:ext cx="994156" cy="512318"/>
            </a:xfrm>
            <a:custGeom>
              <a:avLst/>
              <a:gdLst/>
              <a:ahLst/>
              <a:cxnLst/>
              <a:rect r="r" b="b" t="t" l="l"/>
              <a:pathLst>
                <a:path h="512318" w="994156">
                  <a:moveTo>
                    <a:pt x="60960" y="0"/>
                  </a:moveTo>
                  <a:cubicBezTo>
                    <a:pt x="60960" y="33782"/>
                    <a:pt x="33528" y="60960"/>
                    <a:pt x="0" y="60960"/>
                  </a:cubicBezTo>
                  <a:lnTo>
                    <a:pt x="0" y="83820"/>
                  </a:lnTo>
                  <a:cubicBezTo>
                    <a:pt x="8509" y="83820"/>
                    <a:pt x="15113" y="90551"/>
                    <a:pt x="15113" y="98933"/>
                  </a:cubicBezTo>
                  <a:cubicBezTo>
                    <a:pt x="15113" y="107315"/>
                    <a:pt x="8509" y="114046"/>
                    <a:pt x="0" y="114046"/>
                  </a:cubicBezTo>
                  <a:lnTo>
                    <a:pt x="0" y="136144"/>
                  </a:lnTo>
                  <a:cubicBezTo>
                    <a:pt x="8509" y="136144"/>
                    <a:pt x="15113" y="142875"/>
                    <a:pt x="15113" y="151257"/>
                  </a:cubicBezTo>
                  <a:cubicBezTo>
                    <a:pt x="15113" y="159639"/>
                    <a:pt x="8509" y="166624"/>
                    <a:pt x="0" y="166624"/>
                  </a:cubicBezTo>
                  <a:lnTo>
                    <a:pt x="0" y="188722"/>
                  </a:lnTo>
                  <a:cubicBezTo>
                    <a:pt x="8509" y="188722"/>
                    <a:pt x="15113" y="195453"/>
                    <a:pt x="15113" y="203962"/>
                  </a:cubicBezTo>
                  <a:cubicBezTo>
                    <a:pt x="15113" y="212471"/>
                    <a:pt x="8509" y="218948"/>
                    <a:pt x="0" y="218948"/>
                  </a:cubicBezTo>
                  <a:lnTo>
                    <a:pt x="0" y="242062"/>
                  </a:lnTo>
                  <a:cubicBezTo>
                    <a:pt x="8509" y="242062"/>
                    <a:pt x="15113" y="248793"/>
                    <a:pt x="15113" y="257302"/>
                  </a:cubicBezTo>
                  <a:cubicBezTo>
                    <a:pt x="15113" y="265811"/>
                    <a:pt x="8509" y="272415"/>
                    <a:pt x="0" y="272415"/>
                  </a:cubicBezTo>
                  <a:lnTo>
                    <a:pt x="0" y="294640"/>
                  </a:lnTo>
                  <a:cubicBezTo>
                    <a:pt x="8509" y="294640"/>
                    <a:pt x="15113" y="301371"/>
                    <a:pt x="15113" y="309753"/>
                  </a:cubicBezTo>
                  <a:cubicBezTo>
                    <a:pt x="15113" y="318135"/>
                    <a:pt x="8509" y="324866"/>
                    <a:pt x="0" y="324866"/>
                  </a:cubicBezTo>
                  <a:lnTo>
                    <a:pt x="0" y="346964"/>
                  </a:lnTo>
                  <a:cubicBezTo>
                    <a:pt x="8509" y="346964"/>
                    <a:pt x="15113" y="353695"/>
                    <a:pt x="15113" y="362077"/>
                  </a:cubicBezTo>
                  <a:cubicBezTo>
                    <a:pt x="15113" y="370459"/>
                    <a:pt x="8509" y="377317"/>
                    <a:pt x="0" y="377317"/>
                  </a:cubicBezTo>
                  <a:lnTo>
                    <a:pt x="0" y="399415"/>
                  </a:lnTo>
                  <a:cubicBezTo>
                    <a:pt x="8509" y="399415"/>
                    <a:pt x="15113" y="406146"/>
                    <a:pt x="15113" y="414528"/>
                  </a:cubicBezTo>
                  <a:cubicBezTo>
                    <a:pt x="15113" y="422910"/>
                    <a:pt x="8509" y="429768"/>
                    <a:pt x="0" y="429768"/>
                  </a:cubicBezTo>
                  <a:lnTo>
                    <a:pt x="0" y="452628"/>
                  </a:lnTo>
                  <a:cubicBezTo>
                    <a:pt x="33274" y="452628"/>
                    <a:pt x="60198" y="479171"/>
                    <a:pt x="60960" y="512318"/>
                  </a:cubicBezTo>
                  <a:lnTo>
                    <a:pt x="933196" y="512318"/>
                  </a:lnTo>
                  <a:cubicBezTo>
                    <a:pt x="933196" y="478536"/>
                    <a:pt x="960501" y="451358"/>
                    <a:pt x="994156" y="451358"/>
                  </a:cubicBezTo>
                  <a:lnTo>
                    <a:pt x="994156" y="428498"/>
                  </a:lnTo>
                  <a:cubicBezTo>
                    <a:pt x="985647" y="428498"/>
                    <a:pt x="979043" y="421767"/>
                    <a:pt x="979043" y="413385"/>
                  </a:cubicBezTo>
                  <a:cubicBezTo>
                    <a:pt x="979043" y="405003"/>
                    <a:pt x="985774" y="398272"/>
                    <a:pt x="994156" y="398272"/>
                  </a:cubicBezTo>
                  <a:lnTo>
                    <a:pt x="994156" y="376047"/>
                  </a:lnTo>
                  <a:cubicBezTo>
                    <a:pt x="985647" y="376047"/>
                    <a:pt x="979043" y="369316"/>
                    <a:pt x="979043" y="360934"/>
                  </a:cubicBezTo>
                  <a:cubicBezTo>
                    <a:pt x="979043" y="352552"/>
                    <a:pt x="985774" y="345821"/>
                    <a:pt x="994156" y="345821"/>
                  </a:cubicBezTo>
                  <a:lnTo>
                    <a:pt x="994156" y="323596"/>
                  </a:lnTo>
                  <a:cubicBezTo>
                    <a:pt x="985647" y="323596"/>
                    <a:pt x="979043" y="316865"/>
                    <a:pt x="979043" y="308483"/>
                  </a:cubicBezTo>
                  <a:cubicBezTo>
                    <a:pt x="979043" y="300101"/>
                    <a:pt x="985774" y="293370"/>
                    <a:pt x="994156" y="293370"/>
                  </a:cubicBezTo>
                  <a:lnTo>
                    <a:pt x="994156" y="270256"/>
                  </a:lnTo>
                  <a:cubicBezTo>
                    <a:pt x="985647" y="270256"/>
                    <a:pt x="979043" y="263525"/>
                    <a:pt x="979043" y="255143"/>
                  </a:cubicBezTo>
                  <a:cubicBezTo>
                    <a:pt x="979043" y="246761"/>
                    <a:pt x="985774" y="240030"/>
                    <a:pt x="994156" y="240030"/>
                  </a:cubicBezTo>
                  <a:lnTo>
                    <a:pt x="994156" y="217805"/>
                  </a:lnTo>
                  <a:cubicBezTo>
                    <a:pt x="985647" y="217805"/>
                    <a:pt x="979043" y="211074"/>
                    <a:pt x="979043" y="202692"/>
                  </a:cubicBezTo>
                  <a:cubicBezTo>
                    <a:pt x="979043" y="194310"/>
                    <a:pt x="985774" y="187452"/>
                    <a:pt x="994156" y="187452"/>
                  </a:cubicBezTo>
                  <a:lnTo>
                    <a:pt x="994156" y="165354"/>
                  </a:lnTo>
                  <a:cubicBezTo>
                    <a:pt x="985647" y="165354"/>
                    <a:pt x="979043" y="158623"/>
                    <a:pt x="979043" y="150114"/>
                  </a:cubicBezTo>
                  <a:cubicBezTo>
                    <a:pt x="979043" y="141605"/>
                    <a:pt x="985774" y="135001"/>
                    <a:pt x="994156" y="135001"/>
                  </a:cubicBezTo>
                  <a:lnTo>
                    <a:pt x="994156" y="112776"/>
                  </a:lnTo>
                  <a:cubicBezTo>
                    <a:pt x="985647" y="112776"/>
                    <a:pt x="979043" y="106045"/>
                    <a:pt x="979043" y="97663"/>
                  </a:cubicBezTo>
                  <a:cubicBezTo>
                    <a:pt x="979043" y="89408"/>
                    <a:pt x="986028" y="82550"/>
                    <a:pt x="994156" y="82550"/>
                  </a:cubicBezTo>
                  <a:lnTo>
                    <a:pt x="994156" y="59690"/>
                  </a:lnTo>
                  <a:cubicBezTo>
                    <a:pt x="960882" y="59690"/>
                    <a:pt x="933958" y="33147"/>
                    <a:pt x="933196" y="0"/>
                  </a:cubicBezTo>
                  <a:lnTo>
                    <a:pt x="60960" y="0"/>
                  </a:lnTo>
                  <a:close/>
                  <a:moveTo>
                    <a:pt x="143256" y="68072"/>
                  </a:moveTo>
                  <a:lnTo>
                    <a:pt x="851281" y="68072"/>
                  </a:lnTo>
                  <a:cubicBezTo>
                    <a:pt x="878332" y="68072"/>
                    <a:pt x="900430" y="90170"/>
                    <a:pt x="900430" y="117348"/>
                  </a:cubicBezTo>
                  <a:lnTo>
                    <a:pt x="900430" y="394970"/>
                  </a:lnTo>
                  <a:lnTo>
                    <a:pt x="900176" y="394970"/>
                  </a:lnTo>
                  <a:cubicBezTo>
                    <a:pt x="900176" y="422021"/>
                    <a:pt x="878078" y="444246"/>
                    <a:pt x="851027" y="444246"/>
                  </a:cubicBezTo>
                  <a:lnTo>
                    <a:pt x="143129" y="444246"/>
                  </a:lnTo>
                  <a:cubicBezTo>
                    <a:pt x="116078" y="444246"/>
                    <a:pt x="93980" y="422148"/>
                    <a:pt x="93980" y="394970"/>
                  </a:cubicBezTo>
                  <a:lnTo>
                    <a:pt x="93980" y="117348"/>
                  </a:lnTo>
                  <a:cubicBezTo>
                    <a:pt x="93980" y="90297"/>
                    <a:pt x="116078" y="68072"/>
                    <a:pt x="143129" y="68072"/>
                  </a:cubicBezTo>
                  <a:close/>
                  <a:moveTo>
                    <a:pt x="143256" y="83566"/>
                  </a:moveTo>
                  <a:cubicBezTo>
                    <a:pt x="124587" y="83566"/>
                    <a:pt x="109474" y="98679"/>
                    <a:pt x="109474" y="117348"/>
                  </a:cubicBezTo>
                  <a:lnTo>
                    <a:pt x="109474" y="394716"/>
                  </a:lnTo>
                  <a:cubicBezTo>
                    <a:pt x="109474" y="413385"/>
                    <a:pt x="124587" y="428498"/>
                    <a:pt x="143256" y="428498"/>
                  </a:cubicBezTo>
                  <a:lnTo>
                    <a:pt x="228346" y="428498"/>
                  </a:lnTo>
                  <a:lnTo>
                    <a:pt x="228346" y="83566"/>
                  </a:lnTo>
                  <a:lnTo>
                    <a:pt x="143256" y="83566"/>
                  </a:lnTo>
                  <a:close/>
                  <a:moveTo>
                    <a:pt x="243459" y="83566"/>
                  </a:moveTo>
                  <a:lnTo>
                    <a:pt x="243459" y="428498"/>
                  </a:lnTo>
                  <a:lnTo>
                    <a:pt x="750824" y="428498"/>
                  </a:lnTo>
                  <a:lnTo>
                    <a:pt x="750824" y="83566"/>
                  </a:lnTo>
                  <a:lnTo>
                    <a:pt x="243332" y="83566"/>
                  </a:lnTo>
                  <a:close/>
                  <a:moveTo>
                    <a:pt x="765937" y="83566"/>
                  </a:moveTo>
                  <a:lnTo>
                    <a:pt x="765937" y="428498"/>
                  </a:lnTo>
                  <a:lnTo>
                    <a:pt x="851027" y="428498"/>
                  </a:lnTo>
                  <a:cubicBezTo>
                    <a:pt x="869696" y="428498"/>
                    <a:pt x="884809" y="413385"/>
                    <a:pt x="884809" y="394716"/>
                  </a:cubicBezTo>
                  <a:lnTo>
                    <a:pt x="884809" y="117348"/>
                  </a:lnTo>
                  <a:cubicBezTo>
                    <a:pt x="884809" y="98679"/>
                    <a:pt x="869696" y="83566"/>
                    <a:pt x="851027" y="83566"/>
                  </a:cubicBezTo>
                  <a:lnTo>
                    <a:pt x="765937" y="83566"/>
                  </a:lnTo>
                  <a:close/>
                </a:path>
              </a:pathLst>
            </a:custGeom>
            <a:solidFill>
              <a:srgbClr val="FAE232"/>
            </a:solidFill>
          </p:spPr>
        </p:sp>
      </p:grpSp>
      <p:grpSp>
        <p:nvGrpSpPr>
          <p:cNvPr name="Group 19" id="19"/>
          <p:cNvGrpSpPr>
            <a:grpSpLocks noChangeAspect="true"/>
          </p:cNvGrpSpPr>
          <p:nvPr/>
        </p:nvGrpSpPr>
        <p:grpSpPr>
          <a:xfrm rot="0">
            <a:off x="9433770" y="3128601"/>
            <a:ext cx="966692" cy="512350"/>
            <a:chOff x="0" y="0"/>
            <a:chExt cx="966699" cy="512343"/>
          </a:xfrm>
        </p:grpSpPr>
        <p:sp>
          <p:nvSpPr>
            <p:cNvPr name="Freeform 20" id="20"/>
            <p:cNvSpPr/>
            <p:nvPr/>
          </p:nvSpPr>
          <p:spPr>
            <a:xfrm flipH="false" flipV="false" rot="0">
              <a:off x="0" y="0"/>
              <a:ext cx="966724" cy="512318"/>
            </a:xfrm>
            <a:custGeom>
              <a:avLst/>
              <a:gdLst/>
              <a:ahLst/>
              <a:cxnLst/>
              <a:rect r="r" b="b" t="t" l="l"/>
              <a:pathLst>
                <a:path h="512318" w="966724">
                  <a:moveTo>
                    <a:pt x="483108" y="0"/>
                  </a:moveTo>
                  <a:cubicBezTo>
                    <a:pt x="432562" y="0"/>
                    <a:pt x="391033" y="38735"/>
                    <a:pt x="386461" y="88011"/>
                  </a:cubicBezTo>
                  <a:lnTo>
                    <a:pt x="430022" y="88011"/>
                  </a:lnTo>
                  <a:cubicBezTo>
                    <a:pt x="434340" y="62611"/>
                    <a:pt x="456565" y="43053"/>
                    <a:pt x="483235" y="43053"/>
                  </a:cubicBezTo>
                  <a:cubicBezTo>
                    <a:pt x="512953" y="43053"/>
                    <a:pt x="537337" y="67183"/>
                    <a:pt x="537337" y="97155"/>
                  </a:cubicBezTo>
                  <a:cubicBezTo>
                    <a:pt x="537337" y="126873"/>
                    <a:pt x="513207" y="151257"/>
                    <a:pt x="483235" y="151257"/>
                  </a:cubicBezTo>
                  <a:lnTo>
                    <a:pt x="461645" y="151257"/>
                  </a:lnTo>
                  <a:lnTo>
                    <a:pt x="461645" y="228600"/>
                  </a:lnTo>
                  <a:lnTo>
                    <a:pt x="67691" y="362966"/>
                  </a:lnTo>
                  <a:cubicBezTo>
                    <a:pt x="39116" y="373888"/>
                    <a:pt x="0" y="388620"/>
                    <a:pt x="0" y="437007"/>
                  </a:cubicBezTo>
                  <a:cubicBezTo>
                    <a:pt x="0" y="478536"/>
                    <a:pt x="33782" y="512318"/>
                    <a:pt x="75311" y="512318"/>
                  </a:cubicBezTo>
                  <a:lnTo>
                    <a:pt x="896366" y="512318"/>
                  </a:lnTo>
                  <a:lnTo>
                    <a:pt x="898779" y="511810"/>
                  </a:lnTo>
                  <a:cubicBezTo>
                    <a:pt x="937387" y="508000"/>
                    <a:pt x="966724" y="475742"/>
                    <a:pt x="966724" y="436880"/>
                  </a:cubicBezTo>
                  <a:cubicBezTo>
                    <a:pt x="966724" y="390271"/>
                    <a:pt x="927608" y="372110"/>
                    <a:pt x="898017" y="362585"/>
                  </a:cubicBezTo>
                  <a:lnTo>
                    <a:pt x="504698" y="228600"/>
                  </a:lnTo>
                  <a:lnTo>
                    <a:pt x="504698" y="192151"/>
                  </a:lnTo>
                  <a:lnTo>
                    <a:pt x="511175" y="190246"/>
                  </a:lnTo>
                  <a:cubicBezTo>
                    <a:pt x="551815" y="177927"/>
                    <a:pt x="580263" y="139700"/>
                    <a:pt x="580263" y="97155"/>
                  </a:cubicBezTo>
                  <a:cubicBezTo>
                    <a:pt x="580263" y="43434"/>
                    <a:pt x="536829" y="0"/>
                    <a:pt x="483108" y="0"/>
                  </a:cubicBezTo>
                  <a:close/>
                  <a:moveTo>
                    <a:pt x="482854" y="268224"/>
                  </a:moveTo>
                  <a:lnTo>
                    <a:pt x="884555" y="403606"/>
                  </a:lnTo>
                  <a:cubicBezTo>
                    <a:pt x="916940" y="414020"/>
                    <a:pt x="923417" y="424180"/>
                    <a:pt x="923417" y="437007"/>
                  </a:cubicBezTo>
                  <a:cubicBezTo>
                    <a:pt x="923417" y="454914"/>
                    <a:pt x="908939" y="469138"/>
                    <a:pt x="891286" y="469138"/>
                  </a:cubicBezTo>
                  <a:lnTo>
                    <a:pt x="75184" y="469138"/>
                  </a:lnTo>
                  <a:cubicBezTo>
                    <a:pt x="57277" y="469138"/>
                    <a:pt x="43053" y="454660"/>
                    <a:pt x="43053" y="437007"/>
                  </a:cubicBezTo>
                  <a:cubicBezTo>
                    <a:pt x="43053" y="421767"/>
                    <a:pt x="50038" y="415671"/>
                    <a:pt x="82423" y="403352"/>
                  </a:cubicBezTo>
                  <a:lnTo>
                    <a:pt x="482854" y="268224"/>
                  </a:lnTo>
                  <a:close/>
                </a:path>
              </a:pathLst>
            </a:custGeom>
            <a:solidFill>
              <a:srgbClr val="000000"/>
            </a:solidFill>
          </p:spPr>
        </p:sp>
      </p:grpSp>
      <p:sp>
        <p:nvSpPr>
          <p:cNvPr name="Freeform 21" id="21"/>
          <p:cNvSpPr/>
          <p:nvPr/>
        </p:nvSpPr>
        <p:spPr>
          <a:xfrm flipH="false" flipV="false" rot="0">
            <a:off x="1878016" y="3359153"/>
            <a:ext cx="2819400" cy="2882903"/>
          </a:xfrm>
          <a:custGeom>
            <a:avLst/>
            <a:gdLst/>
            <a:ahLst/>
            <a:cxnLst/>
            <a:rect r="r" b="b" t="t" l="l"/>
            <a:pathLst>
              <a:path h="2882903" w="2819400">
                <a:moveTo>
                  <a:pt x="0" y="0"/>
                </a:moveTo>
                <a:lnTo>
                  <a:pt x="2819400" y="0"/>
                </a:lnTo>
                <a:lnTo>
                  <a:pt x="2819400" y="2882903"/>
                </a:lnTo>
                <a:lnTo>
                  <a:pt x="0" y="2882903"/>
                </a:lnTo>
                <a:lnTo>
                  <a:pt x="0" y="0"/>
                </a:lnTo>
                <a:close/>
              </a:path>
            </a:pathLst>
          </a:custGeom>
          <a:blipFill>
            <a:blip r:embed="rId3"/>
            <a:stretch>
              <a:fillRect l="0" t="0" r="0" b="0"/>
            </a:stretch>
          </a:blipFill>
        </p:spPr>
      </p:sp>
      <p:sp>
        <p:nvSpPr>
          <p:cNvPr name="Freeform 22" id="22"/>
          <p:cNvSpPr/>
          <p:nvPr/>
        </p:nvSpPr>
        <p:spPr>
          <a:xfrm flipH="false" flipV="false" rot="0">
            <a:off x="5180009" y="3359153"/>
            <a:ext cx="2819400" cy="2882903"/>
          </a:xfrm>
          <a:custGeom>
            <a:avLst/>
            <a:gdLst/>
            <a:ahLst/>
            <a:cxnLst/>
            <a:rect r="r" b="b" t="t" l="l"/>
            <a:pathLst>
              <a:path h="2882903" w="2819400">
                <a:moveTo>
                  <a:pt x="0" y="0"/>
                </a:moveTo>
                <a:lnTo>
                  <a:pt x="2819400" y="0"/>
                </a:lnTo>
                <a:lnTo>
                  <a:pt x="2819400" y="2882903"/>
                </a:lnTo>
                <a:lnTo>
                  <a:pt x="0" y="2882903"/>
                </a:lnTo>
                <a:lnTo>
                  <a:pt x="0" y="0"/>
                </a:lnTo>
                <a:close/>
              </a:path>
            </a:pathLst>
          </a:custGeom>
          <a:blipFill>
            <a:blip r:embed="rId3"/>
            <a:stretch>
              <a:fillRect l="0" t="0" r="0" b="0"/>
            </a:stretch>
          </a:blipFill>
        </p:spPr>
      </p:sp>
      <p:sp>
        <p:nvSpPr>
          <p:cNvPr name="Freeform 23" id="23"/>
          <p:cNvSpPr/>
          <p:nvPr/>
        </p:nvSpPr>
        <p:spPr>
          <a:xfrm flipH="false" flipV="false" rot="0">
            <a:off x="8609009" y="3359153"/>
            <a:ext cx="2819400" cy="2882903"/>
          </a:xfrm>
          <a:custGeom>
            <a:avLst/>
            <a:gdLst/>
            <a:ahLst/>
            <a:cxnLst/>
            <a:rect r="r" b="b" t="t" l="l"/>
            <a:pathLst>
              <a:path h="2882903" w="2819400">
                <a:moveTo>
                  <a:pt x="0" y="0"/>
                </a:moveTo>
                <a:lnTo>
                  <a:pt x="2819400" y="0"/>
                </a:lnTo>
                <a:lnTo>
                  <a:pt x="2819400" y="2882903"/>
                </a:lnTo>
                <a:lnTo>
                  <a:pt x="0" y="2882903"/>
                </a:lnTo>
                <a:lnTo>
                  <a:pt x="0" y="0"/>
                </a:lnTo>
                <a:close/>
              </a:path>
            </a:pathLst>
          </a:custGeom>
          <a:blipFill>
            <a:blip r:embed="rId3"/>
            <a:stretch>
              <a:fillRect l="0" t="0" r="0" b="0"/>
            </a:stretch>
          </a:blipFill>
        </p:spPr>
      </p:sp>
      <p:grpSp>
        <p:nvGrpSpPr>
          <p:cNvPr name="Group 24" id="24"/>
          <p:cNvGrpSpPr>
            <a:grpSpLocks noChangeAspect="true"/>
          </p:cNvGrpSpPr>
          <p:nvPr/>
        </p:nvGrpSpPr>
        <p:grpSpPr>
          <a:xfrm rot="0">
            <a:off x="187833" y="4135003"/>
            <a:ext cx="1886883" cy="602666"/>
            <a:chOff x="0" y="0"/>
            <a:chExt cx="1886877" cy="602666"/>
          </a:xfrm>
        </p:grpSpPr>
        <p:sp>
          <p:nvSpPr>
            <p:cNvPr name="Freeform 25" id="25"/>
            <p:cNvSpPr/>
            <p:nvPr/>
          </p:nvSpPr>
          <p:spPr>
            <a:xfrm flipH="false" flipV="false" rot="0">
              <a:off x="63500" y="63500"/>
              <a:ext cx="988441" cy="475742"/>
            </a:xfrm>
            <a:custGeom>
              <a:avLst/>
              <a:gdLst/>
              <a:ahLst/>
              <a:cxnLst/>
              <a:rect r="r" b="b" t="t" l="l"/>
              <a:pathLst>
                <a:path h="475742" w="988441">
                  <a:moveTo>
                    <a:pt x="291211" y="0"/>
                  </a:moveTo>
                  <a:lnTo>
                    <a:pt x="697103" y="0"/>
                  </a:lnTo>
                  <a:cubicBezTo>
                    <a:pt x="781177" y="0"/>
                    <a:pt x="831723" y="0"/>
                    <a:pt x="865378" y="12827"/>
                  </a:cubicBezTo>
                  <a:cubicBezTo>
                    <a:pt x="916559" y="31496"/>
                    <a:pt x="956945" y="71755"/>
                    <a:pt x="975614" y="123063"/>
                  </a:cubicBezTo>
                  <a:cubicBezTo>
                    <a:pt x="985647" y="144907"/>
                    <a:pt x="988441" y="199136"/>
                    <a:pt x="988441" y="237871"/>
                  </a:cubicBezTo>
                  <a:cubicBezTo>
                    <a:pt x="988441" y="276606"/>
                    <a:pt x="985647" y="330835"/>
                    <a:pt x="975614" y="352679"/>
                  </a:cubicBezTo>
                  <a:cubicBezTo>
                    <a:pt x="956945" y="403860"/>
                    <a:pt x="916686" y="444246"/>
                    <a:pt x="865378" y="462915"/>
                  </a:cubicBezTo>
                  <a:cubicBezTo>
                    <a:pt x="831723" y="475742"/>
                    <a:pt x="781304" y="475742"/>
                    <a:pt x="697103" y="475742"/>
                  </a:cubicBezTo>
                  <a:lnTo>
                    <a:pt x="291211" y="475742"/>
                  </a:lnTo>
                  <a:cubicBezTo>
                    <a:pt x="207137" y="475742"/>
                    <a:pt x="156591" y="475742"/>
                    <a:pt x="122936" y="462915"/>
                  </a:cubicBezTo>
                  <a:cubicBezTo>
                    <a:pt x="71755" y="444246"/>
                    <a:pt x="31369" y="403987"/>
                    <a:pt x="12700" y="352679"/>
                  </a:cubicBezTo>
                  <a:cubicBezTo>
                    <a:pt x="2794" y="330835"/>
                    <a:pt x="0" y="276606"/>
                    <a:pt x="0" y="237871"/>
                  </a:cubicBezTo>
                  <a:cubicBezTo>
                    <a:pt x="0" y="199136"/>
                    <a:pt x="2794" y="144907"/>
                    <a:pt x="12827" y="123063"/>
                  </a:cubicBezTo>
                  <a:cubicBezTo>
                    <a:pt x="31496" y="71882"/>
                    <a:pt x="71755" y="31496"/>
                    <a:pt x="123063" y="12827"/>
                  </a:cubicBezTo>
                  <a:cubicBezTo>
                    <a:pt x="156591" y="0"/>
                    <a:pt x="207137" y="0"/>
                    <a:pt x="291211" y="0"/>
                  </a:cubicBezTo>
                  <a:close/>
                </a:path>
              </a:pathLst>
            </a:custGeom>
            <a:solidFill>
              <a:srgbClr val="FF9300"/>
            </a:solidFill>
          </p:spPr>
        </p:sp>
        <p:sp>
          <p:nvSpPr>
            <p:cNvPr name="Freeform 26" id="26"/>
            <p:cNvSpPr/>
            <p:nvPr/>
          </p:nvSpPr>
          <p:spPr>
            <a:xfrm flipH="false" flipV="false" rot="0">
              <a:off x="1167257" y="288671"/>
              <a:ext cx="546862" cy="25400"/>
            </a:xfrm>
            <a:custGeom>
              <a:avLst/>
              <a:gdLst/>
              <a:ahLst/>
              <a:cxnLst/>
              <a:rect r="r" b="b" t="t" l="l"/>
              <a:pathLst>
                <a:path h="25400" w="546862">
                  <a:moveTo>
                    <a:pt x="0" y="0"/>
                  </a:moveTo>
                  <a:lnTo>
                    <a:pt x="534162" y="0"/>
                  </a:lnTo>
                  <a:lnTo>
                    <a:pt x="534162" y="12700"/>
                  </a:lnTo>
                  <a:lnTo>
                    <a:pt x="534162" y="0"/>
                  </a:lnTo>
                  <a:lnTo>
                    <a:pt x="546862" y="0"/>
                  </a:lnTo>
                  <a:lnTo>
                    <a:pt x="546862" y="25400"/>
                  </a:lnTo>
                  <a:lnTo>
                    <a:pt x="534162" y="25400"/>
                  </a:lnTo>
                  <a:lnTo>
                    <a:pt x="0" y="25400"/>
                  </a:lnTo>
                  <a:close/>
                </a:path>
              </a:pathLst>
            </a:custGeom>
            <a:solidFill>
              <a:srgbClr val="FF9300"/>
            </a:solidFill>
          </p:spPr>
        </p:sp>
        <p:sp>
          <p:nvSpPr>
            <p:cNvPr name="Freeform 27" id="27"/>
            <p:cNvSpPr/>
            <p:nvPr/>
          </p:nvSpPr>
          <p:spPr>
            <a:xfrm flipH="false" flipV="false" rot="0">
              <a:off x="1701419" y="240411"/>
              <a:ext cx="121920" cy="121920"/>
            </a:xfrm>
            <a:custGeom>
              <a:avLst/>
              <a:gdLst/>
              <a:ahLst/>
              <a:cxnLst/>
              <a:rect r="r" b="b" t="t" l="l"/>
              <a:pathLst>
                <a:path h="121920" w="121920">
                  <a:moveTo>
                    <a:pt x="0" y="121920"/>
                  </a:moveTo>
                  <a:lnTo>
                    <a:pt x="121920" y="60960"/>
                  </a:lnTo>
                  <a:lnTo>
                    <a:pt x="0" y="0"/>
                  </a:lnTo>
                  <a:close/>
                </a:path>
              </a:pathLst>
            </a:custGeom>
            <a:solidFill>
              <a:srgbClr val="FF9300"/>
            </a:solidFill>
          </p:spPr>
        </p:sp>
      </p:grpSp>
      <p:grpSp>
        <p:nvGrpSpPr>
          <p:cNvPr name="Group 28" id="28"/>
          <p:cNvGrpSpPr>
            <a:grpSpLocks noChangeAspect="true"/>
          </p:cNvGrpSpPr>
          <p:nvPr/>
        </p:nvGrpSpPr>
        <p:grpSpPr>
          <a:xfrm rot="0">
            <a:off x="190500" y="2369706"/>
            <a:ext cx="2117398" cy="602666"/>
            <a:chOff x="0" y="0"/>
            <a:chExt cx="2117395" cy="602666"/>
          </a:xfrm>
        </p:grpSpPr>
        <p:sp>
          <p:nvSpPr>
            <p:cNvPr name="Freeform 29" id="29"/>
            <p:cNvSpPr/>
            <p:nvPr/>
          </p:nvSpPr>
          <p:spPr>
            <a:xfrm flipH="false" flipV="false" rot="0">
              <a:off x="63500" y="63500"/>
              <a:ext cx="988441" cy="475742"/>
            </a:xfrm>
            <a:custGeom>
              <a:avLst/>
              <a:gdLst/>
              <a:ahLst/>
              <a:cxnLst/>
              <a:rect r="r" b="b" t="t" l="l"/>
              <a:pathLst>
                <a:path h="475742" w="988441">
                  <a:moveTo>
                    <a:pt x="291211" y="0"/>
                  </a:moveTo>
                  <a:lnTo>
                    <a:pt x="697103" y="0"/>
                  </a:lnTo>
                  <a:cubicBezTo>
                    <a:pt x="781177" y="0"/>
                    <a:pt x="831723" y="0"/>
                    <a:pt x="865378" y="12827"/>
                  </a:cubicBezTo>
                  <a:cubicBezTo>
                    <a:pt x="916559" y="31496"/>
                    <a:pt x="956945" y="71755"/>
                    <a:pt x="975614" y="123063"/>
                  </a:cubicBezTo>
                  <a:cubicBezTo>
                    <a:pt x="985647" y="144907"/>
                    <a:pt x="988441" y="199136"/>
                    <a:pt x="988441" y="237871"/>
                  </a:cubicBezTo>
                  <a:cubicBezTo>
                    <a:pt x="988441" y="276606"/>
                    <a:pt x="985647" y="330835"/>
                    <a:pt x="975614" y="352679"/>
                  </a:cubicBezTo>
                  <a:cubicBezTo>
                    <a:pt x="956945" y="403860"/>
                    <a:pt x="916686" y="444246"/>
                    <a:pt x="865378" y="462915"/>
                  </a:cubicBezTo>
                  <a:cubicBezTo>
                    <a:pt x="831723" y="475742"/>
                    <a:pt x="781304" y="475742"/>
                    <a:pt x="697103" y="475742"/>
                  </a:cubicBezTo>
                  <a:lnTo>
                    <a:pt x="291211" y="475742"/>
                  </a:lnTo>
                  <a:cubicBezTo>
                    <a:pt x="207137" y="475742"/>
                    <a:pt x="156591" y="475742"/>
                    <a:pt x="122936" y="462915"/>
                  </a:cubicBezTo>
                  <a:cubicBezTo>
                    <a:pt x="71755" y="444246"/>
                    <a:pt x="31369" y="403987"/>
                    <a:pt x="12700" y="352679"/>
                  </a:cubicBezTo>
                  <a:cubicBezTo>
                    <a:pt x="2794" y="330835"/>
                    <a:pt x="0" y="276606"/>
                    <a:pt x="0" y="237871"/>
                  </a:cubicBezTo>
                  <a:cubicBezTo>
                    <a:pt x="0" y="199136"/>
                    <a:pt x="2794" y="144907"/>
                    <a:pt x="12827" y="123063"/>
                  </a:cubicBezTo>
                  <a:cubicBezTo>
                    <a:pt x="31496" y="71882"/>
                    <a:pt x="71755" y="31496"/>
                    <a:pt x="123063" y="12827"/>
                  </a:cubicBezTo>
                  <a:cubicBezTo>
                    <a:pt x="156591" y="0"/>
                    <a:pt x="207137" y="0"/>
                    <a:pt x="291211" y="0"/>
                  </a:cubicBezTo>
                  <a:close/>
                </a:path>
              </a:pathLst>
            </a:custGeom>
            <a:solidFill>
              <a:srgbClr val="B51700"/>
            </a:solidFill>
          </p:spPr>
        </p:sp>
        <p:sp>
          <p:nvSpPr>
            <p:cNvPr name="Freeform 30" id="30"/>
            <p:cNvSpPr/>
            <p:nvPr/>
          </p:nvSpPr>
          <p:spPr>
            <a:xfrm flipH="false" flipV="false" rot="0">
              <a:off x="1154557" y="288671"/>
              <a:ext cx="790067" cy="25400"/>
            </a:xfrm>
            <a:custGeom>
              <a:avLst/>
              <a:gdLst/>
              <a:ahLst/>
              <a:cxnLst/>
              <a:rect r="r" b="b" t="t" l="l"/>
              <a:pathLst>
                <a:path h="25400" w="790067">
                  <a:moveTo>
                    <a:pt x="0" y="0"/>
                  </a:moveTo>
                  <a:lnTo>
                    <a:pt x="777367" y="0"/>
                  </a:lnTo>
                  <a:lnTo>
                    <a:pt x="777367" y="12700"/>
                  </a:lnTo>
                  <a:lnTo>
                    <a:pt x="777367" y="0"/>
                  </a:lnTo>
                  <a:lnTo>
                    <a:pt x="790067" y="0"/>
                  </a:lnTo>
                  <a:lnTo>
                    <a:pt x="790067" y="25400"/>
                  </a:lnTo>
                  <a:lnTo>
                    <a:pt x="777367" y="25400"/>
                  </a:lnTo>
                  <a:lnTo>
                    <a:pt x="0" y="25400"/>
                  </a:lnTo>
                  <a:close/>
                </a:path>
              </a:pathLst>
            </a:custGeom>
            <a:solidFill>
              <a:srgbClr val="B51700"/>
            </a:solidFill>
          </p:spPr>
        </p:sp>
        <p:sp>
          <p:nvSpPr>
            <p:cNvPr name="Freeform 31" id="31"/>
            <p:cNvSpPr/>
            <p:nvPr/>
          </p:nvSpPr>
          <p:spPr>
            <a:xfrm flipH="false" flipV="false" rot="0">
              <a:off x="1931924" y="240411"/>
              <a:ext cx="121920" cy="121920"/>
            </a:xfrm>
            <a:custGeom>
              <a:avLst/>
              <a:gdLst/>
              <a:ahLst/>
              <a:cxnLst/>
              <a:rect r="r" b="b" t="t" l="l"/>
              <a:pathLst>
                <a:path h="121920" w="121920">
                  <a:moveTo>
                    <a:pt x="0" y="121920"/>
                  </a:moveTo>
                  <a:lnTo>
                    <a:pt x="121920" y="60960"/>
                  </a:lnTo>
                  <a:lnTo>
                    <a:pt x="0" y="0"/>
                  </a:lnTo>
                  <a:close/>
                </a:path>
              </a:pathLst>
            </a:custGeom>
            <a:solidFill>
              <a:srgbClr val="B51700"/>
            </a:solidFill>
          </p:spPr>
        </p:sp>
      </p:grpSp>
      <p:sp>
        <p:nvSpPr>
          <p:cNvPr name="TextBox 32" id="3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3" id="33"/>
          <p:cNvSpPr txBox="true"/>
          <p:nvPr/>
        </p:nvSpPr>
        <p:spPr>
          <a:xfrm rot="0">
            <a:off x="800510" y="884368"/>
            <a:ext cx="222251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Dictionaries</a:t>
            </a:r>
          </a:p>
        </p:txBody>
      </p:sp>
      <p:sp>
        <p:nvSpPr>
          <p:cNvPr name="TextBox 34" id="34"/>
          <p:cNvSpPr txBox="true"/>
          <p:nvPr/>
        </p:nvSpPr>
        <p:spPr>
          <a:xfrm rot="0">
            <a:off x="3005471" y="2572217"/>
            <a:ext cx="368513"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Edy</a:t>
            </a:r>
          </a:p>
        </p:txBody>
      </p:sp>
      <p:sp>
        <p:nvSpPr>
          <p:cNvPr name="TextBox 35" id="35"/>
          <p:cNvSpPr txBox="true"/>
          <p:nvPr/>
        </p:nvSpPr>
        <p:spPr>
          <a:xfrm rot="0">
            <a:off x="6292177" y="2571207"/>
            <a:ext cx="399707"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Tedy</a:t>
            </a:r>
          </a:p>
        </p:txBody>
      </p:sp>
      <p:sp>
        <p:nvSpPr>
          <p:cNvPr name="TextBox 36" id="36"/>
          <p:cNvSpPr txBox="true"/>
          <p:nvPr/>
        </p:nvSpPr>
        <p:spPr>
          <a:xfrm rot="0">
            <a:off x="9716138" y="2571712"/>
            <a:ext cx="409994"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Amy</a:t>
            </a:r>
          </a:p>
        </p:txBody>
      </p:sp>
      <p:sp>
        <p:nvSpPr>
          <p:cNvPr name="TextBox 37" id="37"/>
          <p:cNvSpPr txBox="true"/>
          <p:nvPr/>
        </p:nvSpPr>
        <p:spPr>
          <a:xfrm rot="0">
            <a:off x="558984" y="2523782"/>
            <a:ext cx="3875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Key</a:t>
            </a:r>
          </a:p>
        </p:txBody>
      </p:sp>
      <p:sp>
        <p:nvSpPr>
          <p:cNvPr name="TextBox 38" id="38"/>
          <p:cNvSpPr txBox="true"/>
          <p:nvPr/>
        </p:nvSpPr>
        <p:spPr>
          <a:xfrm rot="0">
            <a:off x="476431" y="4282735"/>
            <a:ext cx="54680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Value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5" id="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 id="6"/>
          <p:cNvSpPr txBox="true"/>
          <p:nvPr/>
        </p:nvSpPr>
        <p:spPr>
          <a:xfrm rot="0">
            <a:off x="798166" y="652872"/>
            <a:ext cx="6740100"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What makes a good algorithm?</a:t>
            </a:r>
          </a:p>
        </p:txBody>
      </p:sp>
      <p:sp>
        <p:nvSpPr>
          <p:cNvPr name="TextBox 7" id="7"/>
          <p:cNvSpPr txBox="true"/>
          <p:nvPr/>
        </p:nvSpPr>
        <p:spPr>
          <a:xfrm rot="0">
            <a:off x="1016003" y="3130353"/>
            <a:ext cx="178640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 Eﬃciency</a:t>
            </a:r>
          </a:p>
        </p:txBody>
      </p:sp>
      <p:sp>
        <p:nvSpPr>
          <p:cNvPr name="TextBox 8" id="8"/>
          <p:cNvSpPr txBox="true"/>
          <p:nvPr/>
        </p:nvSpPr>
        <p:spPr>
          <a:xfrm rot="0">
            <a:off x="1016003" y="2025453"/>
            <a:ext cx="225182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 Correctness </a:t>
            </a:r>
          </a:p>
        </p:txBody>
      </p:sp>
    </p:spTree>
  </p:cSld>
  <p:clrMapOvr>
    <a:masterClrMapping/>
  </p:clrMapOvr>
</p:sld>
</file>

<file path=ppt/slides/slide1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800100" y="2792349"/>
            <a:ext cx="8065827" cy="4695663"/>
          </a:xfrm>
          <a:custGeom>
            <a:avLst/>
            <a:gdLst/>
            <a:ahLst/>
            <a:cxnLst/>
            <a:rect r="r" b="b" t="t" l="l"/>
            <a:pathLst>
              <a:path h="4695663" w="8065827">
                <a:moveTo>
                  <a:pt x="0" y="0"/>
                </a:moveTo>
                <a:lnTo>
                  <a:pt x="8065827" y="0"/>
                </a:lnTo>
                <a:lnTo>
                  <a:pt x="8065827" y="4695663"/>
                </a:lnTo>
                <a:lnTo>
                  <a:pt x="0" y="4695663"/>
                </a:lnTo>
                <a:lnTo>
                  <a:pt x="0" y="0"/>
                </a:lnTo>
                <a:close/>
              </a:path>
            </a:pathLst>
          </a:custGeom>
          <a:blipFill>
            <a:blip r:embed="rId3"/>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11432600" cy="1390821"/>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Dictionary in Memory</a:t>
            </a:r>
          </a:p>
          <a:p>
            <a:pPr algn="l">
              <a:lnSpc>
                <a:spcPts val="2100"/>
              </a:lnSpc>
            </a:pPr>
            <a:r>
              <a:rPr lang="en-US" sz="1800" spc="-12">
                <a:solidFill>
                  <a:srgbClr val="000000"/>
                </a:solidFill>
                <a:latin typeface="Montserrat 2"/>
                <a:ea typeface="Montserrat 2"/>
                <a:cs typeface="Montserrat 2"/>
                <a:sym typeface="Montserrat 2"/>
              </a:rPr>
              <a:t>A </a:t>
            </a:r>
            <a:r>
              <a:rPr lang="en-US" b="true" sz="1800" spc="-12">
                <a:solidFill>
                  <a:srgbClr val="000000"/>
                </a:solidFill>
                <a:latin typeface="Montserrat 2 Bold"/>
                <a:ea typeface="Montserrat 2 Bold"/>
                <a:cs typeface="Montserrat 2 Bold"/>
                <a:sym typeface="Montserrat 2 Bold"/>
              </a:rPr>
              <a:t>hash table</a:t>
            </a:r>
            <a:r>
              <a:rPr lang="en-US" sz="1800" spc="-12">
                <a:solidFill>
                  <a:srgbClr val="000000"/>
                </a:solidFill>
                <a:latin typeface="Montserrat 2"/>
                <a:ea typeface="Montserrat 2"/>
                <a:cs typeface="Montserrat 2"/>
                <a:sym typeface="Montserrat 2"/>
              </a:rPr>
              <a:t> is a way of doing </a:t>
            </a:r>
            <a:r>
              <a:rPr lang="en-US" b="true" sz="1800" spc="-12">
                <a:solidFill>
                  <a:srgbClr val="000000"/>
                </a:solidFill>
                <a:latin typeface="Montserrat 2 Bold"/>
                <a:ea typeface="Montserrat 2 Bold"/>
                <a:cs typeface="Montserrat 2 Bold"/>
                <a:sym typeface="Montserrat 2 Bold"/>
              </a:rPr>
              <a:t>key-value lookups</a:t>
            </a:r>
            <a:r>
              <a:rPr lang="en-US" sz="1800" spc="-12">
                <a:solidFill>
                  <a:srgbClr val="000000"/>
                </a:solidFill>
                <a:latin typeface="Montserrat 2"/>
                <a:ea typeface="Montserrat 2"/>
                <a:cs typeface="Montserrat 2"/>
                <a:sym typeface="Montserrat 2"/>
              </a:rPr>
              <a:t>. You store the values in an array, and then use a </a:t>
            </a:r>
            <a:r>
              <a:rPr lang="en-US" b="true" sz="1800" spc="-12">
                <a:solidFill>
                  <a:srgbClr val="000000"/>
                </a:solidFill>
                <a:latin typeface="Montserrat 2 Bold"/>
                <a:ea typeface="Montserrat 2 Bold"/>
                <a:cs typeface="Montserrat 2 Bold"/>
                <a:sym typeface="Montserrat 2 Bold"/>
              </a:rPr>
              <a:t>hash function</a:t>
            </a:r>
          </a:p>
        </p:txBody>
      </p:sp>
      <p:sp>
        <p:nvSpPr>
          <p:cNvPr name="TextBox 9" id="9"/>
          <p:cNvSpPr txBox="true"/>
          <p:nvPr/>
        </p:nvSpPr>
        <p:spPr>
          <a:xfrm rot="0">
            <a:off x="2437152" y="2185092"/>
            <a:ext cx="8530066" cy="158744"/>
          </a:xfrm>
          <a:prstGeom prst="rect">
            <a:avLst/>
          </a:prstGeom>
        </p:spPr>
        <p:txBody>
          <a:bodyPr anchor="t" rtlCol="false" tIns="0" lIns="0" bIns="0" rIns="0">
            <a:spAutoFit/>
          </a:bodyPr>
          <a:lstStyle/>
          <a:p>
            <a:pPr algn="l">
              <a:lnSpc>
                <a:spcPts val="900"/>
              </a:lnSpc>
            </a:pPr>
            <a:r>
              <a:rPr lang="en-US" sz="1800" spc="-12">
                <a:solidFill>
                  <a:srgbClr val="000000"/>
                </a:solidFill>
                <a:latin typeface="Montserrat 2"/>
                <a:ea typeface="Montserrat 2"/>
                <a:cs typeface="Montserrat 2"/>
                <a:sym typeface="Montserrat 2"/>
              </a:rPr>
              <a:t> to ﬁnd the index of the array cell that corresponds to your key-value pair. </a:t>
            </a:r>
          </a:p>
        </p:txBody>
      </p:sp>
    </p:spTree>
  </p:cSld>
  <p:clrMapOvr>
    <a:masterClrMapping/>
  </p:clrMapOvr>
</p:sld>
</file>

<file path=ppt/slides/slide1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99259" y="2782786"/>
            <a:ext cx="551945" cy="411728"/>
            <a:chOff x="0" y="0"/>
            <a:chExt cx="551942" cy="411734"/>
          </a:xfrm>
        </p:grpSpPr>
        <p:sp>
          <p:nvSpPr>
            <p:cNvPr name="Freeform 7" id="7"/>
            <p:cNvSpPr/>
            <p:nvPr/>
          </p:nvSpPr>
          <p:spPr>
            <a:xfrm flipH="false" flipV="false" rot="0">
              <a:off x="0" y="0"/>
              <a:ext cx="551942" cy="411734"/>
            </a:xfrm>
            <a:custGeom>
              <a:avLst/>
              <a:gdLst/>
              <a:ahLst/>
              <a:cxnLst/>
              <a:rect r="r" b="b" t="t" l="l"/>
              <a:pathLst>
                <a:path h="411734" w="551942">
                  <a:moveTo>
                    <a:pt x="0" y="411734"/>
                  </a:moveTo>
                  <a:lnTo>
                    <a:pt x="551942" y="411734"/>
                  </a:lnTo>
                  <a:lnTo>
                    <a:pt x="551942" y="0"/>
                  </a:lnTo>
                  <a:lnTo>
                    <a:pt x="0" y="0"/>
                  </a:lnTo>
                  <a:close/>
                </a:path>
              </a:pathLst>
            </a:custGeom>
            <a:solidFill>
              <a:srgbClr val="00A2FF"/>
            </a:solidFill>
          </p:spPr>
        </p:sp>
      </p:grpSp>
      <p:grpSp>
        <p:nvGrpSpPr>
          <p:cNvPr name="Group 8" id="8"/>
          <p:cNvGrpSpPr>
            <a:grpSpLocks noChangeAspect="true"/>
          </p:cNvGrpSpPr>
          <p:nvPr/>
        </p:nvGrpSpPr>
        <p:grpSpPr>
          <a:xfrm rot="0">
            <a:off x="1561957" y="2864196"/>
            <a:ext cx="632812" cy="248917"/>
            <a:chOff x="0" y="0"/>
            <a:chExt cx="632816" cy="248920"/>
          </a:xfrm>
        </p:grpSpPr>
        <p:sp>
          <p:nvSpPr>
            <p:cNvPr name="Freeform 9" id="9"/>
            <p:cNvSpPr/>
            <p:nvPr/>
          </p:nvSpPr>
          <p:spPr>
            <a:xfrm flipH="false" flipV="false" rot="0">
              <a:off x="63500" y="111760"/>
              <a:ext cx="427101" cy="25400"/>
            </a:xfrm>
            <a:custGeom>
              <a:avLst/>
              <a:gdLst/>
              <a:ahLst/>
              <a:cxnLst/>
              <a:rect r="r" b="b" t="t" l="l"/>
              <a:pathLst>
                <a:path h="25400" w="427101">
                  <a:moveTo>
                    <a:pt x="0" y="0"/>
                  </a:moveTo>
                  <a:lnTo>
                    <a:pt x="414401" y="0"/>
                  </a:lnTo>
                  <a:lnTo>
                    <a:pt x="414401" y="12700"/>
                  </a:lnTo>
                  <a:lnTo>
                    <a:pt x="414401" y="0"/>
                  </a:lnTo>
                  <a:lnTo>
                    <a:pt x="427101" y="0"/>
                  </a:lnTo>
                  <a:lnTo>
                    <a:pt x="427101" y="25400"/>
                  </a:lnTo>
                  <a:lnTo>
                    <a:pt x="414401" y="25400"/>
                  </a:lnTo>
                  <a:lnTo>
                    <a:pt x="0" y="25400"/>
                  </a:lnTo>
                  <a:close/>
                </a:path>
              </a:pathLst>
            </a:custGeom>
            <a:solidFill>
              <a:srgbClr val="000000"/>
            </a:solidFill>
          </p:spPr>
        </p:sp>
        <p:sp>
          <p:nvSpPr>
            <p:cNvPr name="Freeform 10" id="10"/>
            <p:cNvSpPr/>
            <p:nvPr/>
          </p:nvSpPr>
          <p:spPr>
            <a:xfrm flipH="false" flipV="false" rot="0">
              <a:off x="44742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1" id="11"/>
          <p:cNvGrpSpPr>
            <a:grpSpLocks noChangeAspect="true"/>
          </p:cNvGrpSpPr>
          <p:nvPr/>
        </p:nvGrpSpPr>
        <p:grpSpPr>
          <a:xfrm rot="0">
            <a:off x="2209990" y="2469890"/>
            <a:ext cx="2004612" cy="1037530"/>
            <a:chOff x="0" y="0"/>
            <a:chExt cx="2004619" cy="1037526"/>
          </a:xfrm>
        </p:grpSpPr>
        <p:sp>
          <p:nvSpPr>
            <p:cNvPr name="Freeform 12" id="12"/>
            <p:cNvSpPr/>
            <p:nvPr/>
          </p:nvSpPr>
          <p:spPr>
            <a:xfrm flipH="false" flipV="false" rot="0">
              <a:off x="69850" y="69850"/>
              <a:ext cx="1864868" cy="897890"/>
            </a:xfrm>
            <a:custGeom>
              <a:avLst/>
              <a:gdLst/>
              <a:ahLst/>
              <a:cxnLst/>
              <a:rect r="r" b="b" t="t" l="l"/>
              <a:pathLst>
                <a:path h="897890" w="1864868">
                  <a:moveTo>
                    <a:pt x="0" y="897890"/>
                  </a:moveTo>
                  <a:lnTo>
                    <a:pt x="1864868" y="897890"/>
                  </a:lnTo>
                  <a:lnTo>
                    <a:pt x="1864868" y="0"/>
                  </a:lnTo>
                  <a:lnTo>
                    <a:pt x="0" y="0"/>
                  </a:lnTo>
                  <a:close/>
                </a:path>
              </a:pathLst>
            </a:custGeom>
            <a:solidFill>
              <a:srgbClr val="FFFFFF"/>
            </a:solidFill>
          </p:spPr>
        </p:sp>
        <p:sp>
          <p:nvSpPr>
            <p:cNvPr name="Freeform 13" id="13"/>
            <p:cNvSpPr/>
            <p:nvPr/>
          </p:nvSpPr>
          <p:spPr>
            <a:xfrm flipH="false" flipV="false" rot="0">
              <a:off x="63500" y="63500"/>
              <a:ext cx="1877568" cy="910590"/>
            </a:xfrm>
            <a:custGeom>
              <a:avLst/>
              <a:gdLst/>
              <a:ahLst/>
              <a:cxnLst/>
              <a:rect r="r" b="b" t="t" l="l"/>
              <a:pathLst>
                <a:path h="910590" w="1877568">
                  <a:moveTo>
                    <a:pt x="6350" y="0"/>
                  </a:moveTo>
                  <a:lnTo>
                    <a:pt x="1871218" y="0"/>
                  </a:lnTo>
                  <a:lnTo>
                    <a:pt x="1877568" y="0"/>
                  </a:lnTo>
                  <a:lnTo>
                    <a:pt x="1877568" y="6350"/>
                  </a:lnTo>
                  <a:lnTo>
                    <a:pt x="1877568" y="904240"/>
                  </a:lnTo>
                  <a:lnTo>
                    <a:pt x="1877568" y="910590"/>
                  </a:lnTo>
                  <a:lnTo>
                    <a:pt x="1871218" y="910590"/>
                  </a:lnTo>
                  <a:lnTo>
                    <a:pt x="6350" y="910590"/>
                  </a:lnTo>
                  <a:lnTo>
                    <a:pt x="0" y="910590"/>
                  </a:lnTo>
                  <a:lnTo>
                    <a:pt x="0" y="904240"/>
                  </a:lnTo>
                  <a:lnTo>
                    <a:pt x="0" y="6350"/>
                  </a:lnTo>
                  <a:lnTo>
                    <a:pt x="0" y="0"/>
                  </a:lnTo>
                  <a:lnTo>
                    <a:pt x="6350" y="0"/>
                  </a:lnTo>
                  <a:moveTo>
                    <a:pt x="6350" y="12700"/>
                  </a:moveTo>
                  <a:lnTo>
                    <a:pt x="6350" y="6350"/>
                  </a:lnTo>
                  <a:lnTo>
                    <a:pt x="12700" y="6350"/>
                  </a:lnTo>
                  <a:lnTo>
                    <a:pt x="12700" y="904240"/>
                  </a:lnTo>
                  <a:lnTo>
                    <a:pt x="6350" y="904240"/>
                  </a:lnTo>
                  <a:lnTo>
                    <a:pt x="6350" y="897890"/>
                  </a:lnTo>
                  <a:lnTo>
                    <a:pt x="1871218" y="897890"/>
                  </a:lnTo>
                  <a:lnTo>
                    <a:pt x="1871218" y="904240"/>
                  </a:lnTo>
                  <a:lnTo>
                    <a:pt x="1864868" y="904240"/>
                  </a:lnTo>
                  <a:lnTo>
                    <a:pt x="1864868" y="6350"/>
                  </a:lnTo>
                  <a:lnTo>
                    <a:pt x="1871218" y="6350"/>
                  </a:lnTo>
                  <a:lnTo>
                    <a:pt x="1871218" y="12700"/>
                  </a:lnTo>
                  <a:lnTo>
                    <a:pt x="6350" y="12700"/>
                  </a:lnTo>
                  <a:close/>
                </a:path>
              </a:pathLst>
            </a:custGeom>
            <a:solidFill>
              <a:srgbClr val="000000"/>
            </a:solidFill>
          </p:spPr>
        </p:sp>
      </p:grpSp>
      <p:grpSp>
        <p:nvGrpSpPr>
          <p:cNvPr name="Group 14" id="14"/>
          <p:cNvGrpSpPr>
            <a:grpSpLocks noChangeAspect="true"/>
          </p:cNvGrpSpPr>
          <p:nvPr/>
        </p:nvGrpSpPr>
        <p:grpSpPr>
          <a:xfrm rot="0">
            <a:off x="4229814" y="2864196"/>
            <a:ext cx="632822" cy="248917"/>
            <a:chOff x="0" y="0"/>
            <a:chExt cx="632816" cy="248920"/>
          </a:xfrm>
        </p:grpSpPr>
        <p:sp>
          <p:nvSpPr>
            <p:cNvPr name="Freeform 15" id="15"/>
            <p:cNvSpPr/>
            <p:nvPr/>
          </p:nvSpPr>
          <p:spPr>
            <a:xfrm flipH="false" flipV="false" rot="0">
              <a:off x="63500" y="111760"/>
              <a:ext cx="427101" cy="25400"/>
            </a:xfrm>
            <a:custGeom>
              <a:avLst/>
              <a:gdLst/>
              <a:ahLst/>
              <a:cxnLst/>
              <a:rect r="r" b="b" t="t" l="l"/>
              <a:pathLst>
                <a:path h="25400" w="427101">
                  <a:moveTo>
                    <a:pt x="0" y="0"/>
                  </a:moveTo>
                  <a:lnTo>
                    <a:pt x="414401" y="0"/>
                  </a:lnTo>
                  <a:lnTo>
                    <a:pt x="414401" y="12700"/>
                  </a:lnTo>
                  <a:lnTo>
                    <a:pt x="414401" y="0"/>
                  </a:lnTo>
                  <a:lnTo>
                    <a:pt x="427101" y="0"/>
                  </a:lnTo>
                  <a:lnTo>
                    <a:pt x="427101" y="25400"/>
                  </a:lnTo>
                  <a:lnTo>
                    <a:pt x="414401" y="25400"/>
                  </a:lnTo>
                  <a:lnTo>
                    <a:pt x="0" y="25400"/>
                  </a:lnTo>
                  <a:close/>
                </a:path>
              </a:pathLst>
            </a:custGeom>
            <a:solidFill>
              <a:srgbClr val="000000"/>
            </a:solidFill>
          </p:spPr>
        </p:sp>
        <p:sp>
          <p:nvSpPr>
            <p:cNvPr name="Freeform 16" id="16"/>
            <p:cNvSpPr/>
            <p:nvPr/>
          </p:nvSpPr>
          <p:spPr>
            <a:xfrm flipH="false" flipV="false" rot="0">
              <a:off x="44742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7" id="17"/>
          <p:cNvGrpSpPr>
            <a:grpSpLocks noChangeAspect="true"/>
          </p:cNvGrpSpPr>
          <p:nvPr/>
        </p:nvGrpSpPr>
        <p:grpSpPr>
          <a:xfrm rot="0">
            <a:off x="4654553" y="4235453"/>
            <a:ext cx="2194770" cy="4376042"/>
            <a:chOff x="0" y="0"/>
            <a:chExt cx="2194763" cy="4376039"/>
          </a:xfrm>
        </p:grpSpPr>
        <p:sp>
          <p:nvSpPr>
            <p:cNvPr name="Freeform 18" id="18"/>
            <p:cNvSpPr/>
            <p:nvPr/>
          </p:nvSpPr>
          <p:spPr>
            <a:xfrm flipH="false" flipV="false" rot="0">
              <a:off x="693801" y="63500"/>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19" id="19"/>
            <p:cNvSpPr/>
            <p:nvPr/>
          </p:nvSpPr>
          <p:spPr>
            <a:xfrm flipH="false" flipV="false" rot="0">
              <a:off x="693801" y="924687"/>
              <a:ext cx="38100" cy="1684401"/>
            </a:xfrm>
            <a:custGeom>
              <a:avLst/>
              <a:gdLst/>
              <a:ahLst/>
              <a:cxnLst/>
              <a:rect r="r" b="b" t="t" l="l"/>
              <a:pathLst>
                <a:path h="1684401" w="38100">
                  <a:moveTo>
                    <a:pt x="38100" y="0"/>
                  </a:moveTo>
                  <a:lnTo>
                    <a:pt x="38100" y="1684401"/>
                  </a:lnTo>
                  <a:lnTo>
                    <a:pt x="0" y="1684401"/>
                  </a:lnTo>
                  <a:lnTo>
                    <a:pt x="0" y="0"/>
                  </a:lnTo>
                  <a:close/>
                </a:path>
              </a:pathLst>
            </a:custGeom>
            <a:solidFill>
              <a:srgbClr val="929292"/>
            </a:solidFill>
          </p:spPr>
        </p:sp>
        <p:sp>
          <p:nvSpPr>
            <p:cNvPr name="Freeform 20" id="20"/>
            <p:cNvSpPr/>
            <p:nvPr/>
          </p:nvSpPr>
          <p:spPr>
            <a:xfrm flipH="false" flipV="false" rot="0">
              <a:off x="693801" y="2609088"/>
              <a:ext cx="38100" cy="842137"/>
            </a:xfrm>
            <a:custGeom>
              <a:avLst/>
              <a:gdLst/>
              <a:ahLst/>
              <a:cxnLst/>
              <a:rect r="r" b="b" t="t" l="l"/>
              <a:pathLst>
                <a:path h="842137" w="38100">
                  <a:moveTo>
                    <a:pt x="38100" y="0"/>
                  </a:moveTo>
                  <a:lnTo>
                    <a:pt x="38100" y="842137"/>
                  </a:lnTo>
                  <a:lnTo>
                    <a:pt x="0" y="842137"/>
                  </a:lnTo>
                  <a:lnTo>
                    <a:pt x="0" y="0"/>
                  </a:lnTo>
                  <a:close/>
                </a:path>
              </a:pathLst>
            </a:custGeom>
            <a:solidFill>
              <a:srgbClr val="929292"/>
            </a:solidFill>
          </p:spPr>
        </p:sp>
        <p:sp>
          <p:nvSpPr>
            <p:cNvPr name="Freeform 21" id="21"/>
            <p:cNvSpPr/>
            <p:nvPr/>
          </p:nvSpPr>
          <p:spPr>
            <a:xfrm flipH="false" flipV="false" rot="0">
              <a:off x="693801" y="3451352"/>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22" id="22"/>
            <p:cNvSpPr/>
            <p:nvPr/>
          </p:nvSpPr>
          <p:spPr>
            <a:xfrm flipH="false" flipV="false" rot="0">
              <a:off x="63500" y="905637"/>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23" id="23"/>
            <p:cNvSpPr/>
            <p:nvPr/>
          </p:nvSpPr>
          <p:spPr>
            <a:xfrm flipH="false" flipV="false" rot="0">
              <a:off x="63500" y="1747901"/>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24" id="24"/>
            <p:cNvSpPr/>
            <p:nvPr/>
          </p:nvSpPr>
          <p:spPr>
            <a:xfrm flipH="false" flipV="false" rot="0">
              <a:off x="63500" y="2590038"/>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25" id="25"/>
            <p:cNvSpPr/>
            <p:nvPr/>
          </p:nvSpPr>
          <p:spPr>
            <a:xfrm flipH="false" flipV="false" rot="0">
              <a:off x="63500" y="3432302"/>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26" id="26"/>
            <p:cNvSpPr/>
            <p:nvPr/>
          </p:nvSpPr>
          <p:spPr>
            <a:xfrm flipH="false" flipV="false" rot="0">
              <a:off x="63500" y="63500"/>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27" id="27"/>
            <p:cNvSpPr/>
            <p:nvPr/>
          </p:nvSpPr>
          <p:spPr>
            <a:xfrm flipH="false" flipV="false" rot="0">
              <a:off x="63500" y="924687"/>
              <a:ext cx="38100" cy="1684401"/>
            </a:xfrm>
            <a:custGeom>
              <a:avLst/>
              <a:gdLst/>
              <a:ahLst/>
              <a:cxnLst/>
              <a:rect r="r" b="b" t="t" l="l"/>
              <a:pathLst>
                <a:path h="1684401" w="38100">
                  <a:moveTo>
                    <a:pt x="38100" y="0"/>
                  </a:moveTo>
                  <a:lnTo>
                    <a:pt x="38100" y="1684401"/>
                  </a:lnTo>
                  <a:lnTo>
                    <a:pt x="0" y="1684401"/>
                  </a:lnTo>
                  <a:lnTo>
                    <a:pt x="0" y="0"/>
                  </a:lnTo>
                  <a:close/>
                </a:path>
              </a:pathLst>
            </a:custGeom>
            <a:solidFill>
              <a:srgbClr val="929292"/>
            </a:solidFill>
          </p:spPr>
        </p:sp>
        <p:sp>
          <p:nvSpPr>
            <p:cNvPr name="Freeform 28" id="28"/>
            <p:cNvSpPr/>
            <p:nvPr/>
          </p:nvSpPr>
          <p:spPr>
            <a:xfrm flipH="false" flipV="false" rot="0">
              <a:off x="63500" y="2609088"/>
              <a:ext cx="38100" cy="842137"/>
            </a:xfrm>
            <a:custGeom>
              <a:avLst/>
              <a:gdLst/>
              <a:ahLst/>
              <a:cxnLst/>
              <a:rect r="r" b="b" t="t" l="l"/>
              <a:pathLst>
                <a:path h="842137" w="38100">
                  <a:moveTo>
                    <a:pt x="38100" y="0"/>
                  </a:moveTo>
                  <a:lnTo>
                    <a:pt x="38100" y="842137"/>
                  </a:lnTo>
                  <a:lnTo>
                    <a:pt x="0" y="842137"/>
                  </a:lnTo>
                  <a:lnTo>
                    <a:pt x="0" y="0"/>
                  </a:lnTo>
                  <a:close/>
                </a:path>
              </a:pathLst>
            </a:custGeom>
            <a:solidFill>
              <a:srgbClr val="929292"/>
            </a:solidFill>
          </p:spPr>
        </p:sp>
        <p:sp>
          <p:nvSpPr>
            <p:cNvPr name="Freeform 29" id="29"/>
            <p:cNvSpPr/>
            <p:nvPr/>
          </p:nvSpPr>
          <p:spPr>
            <a:xfrm flipH="false" flipV="false" rot="0">
              <a:off x="63500" y="3451352"/>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30" id="30"/>
            <p:cNvSpPr/>
            <p:nvPr/>
          </p:nvSpPr>
          <p:spPr>
            <a:xfrm flipH="false" flipV="false" rot="0">
              <a:off x="2093214" y="63500"/>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31" id="31"/>
            <p:cNvSpPr/>
            <p:nvPr/>
          </p:nvSpPr>
          <p:spPr>
            <a:xfrm flipH="false" flipV="false" rot="0">
              <a:off x="2093214" y="924687"/>
              <a:ext cx="38100" cy="1684401"/>
            </a:xfrm>
            <a:custGeom>
              <a:avLst/>
              <a:gdLst/>
              <a:ahLst/>
              <a:cxnLst/>
              <a:rect r="r" b="b" t="t" l="l"/>
              <a:pathLst>
                <a:path h="1684401" w="38100">
                  <a:moveTo>
                    <a:pt x="38100" y="0"/>
                  </a:moveTo>
                  <a:lnTo>
                    <a:pt x="38100" y="1684401"/>
                  </a:lnTo>
                  <a:lnTo>
                    <a:pt x="0" y="1684401"/>
                  </a:lnTo>
                  <a:lnTo>
                    <a:pt x="0" y="0"/>
                  </a:lnTo>
                  <a:close/>
                </a:path>
              </a:pathLst>
            </a:custGeom>
            <a:solidFill>
              <a:srgbClr val="929292"/>
            </a:solidFill>
          </p:spPr>
        </p:sp>
        <p:sp>
          <p:nvSpPr>
            <p:cNvPr name="Freeform 32" id="32"/>
            <p:cNvSpPr/>
            <p:nvPr/>
          </p:nvSpPr>
          <p:spPr>
            <a:xfrm flipH="false" flipV="false" rot="0">
              <a:off x="2093214" y="2609088"/>
              <a:ext cx="38100" cy="842137"/>
            </a:xfrm>
            <a:custGeom>
              <a:avLst/>
              <a:gdLst/>
              <a:ahLst/>
              <a:cxnLst/>
              <a:rect r="r" b="b" t="t" l="l"/>
              <a:pathLst>
                <a:path h="842137" w="38100">
                  <a:moveTo>
                    <a:pt x="38100" y="0"/>
                  </a:moveTo>
                  <a:lnTo>
                    <a:pt x="38100" y="842137"/>
                  </a:lnTo>
                  <a:lnTo>
                    <a:pt x="0" y="842137"/>
                  </a:lnTo>
                  <a:lnTo>
                    <a:pt x="0" y="0"/>
                  </a:lnTo>
                  <a:close/>
                </a:path>
              </a:pathLst>
            </a:custGeom>
            <a:solidFill>
              <a:srgbClr val="929292"/>
            </a:solidFill>
          </p:spPr>
        </p:sp>
        <p:sp>
          <p:nvSpPr>
            <p:cNvPr name="Freeform 33" id="33"/>
            <p:cNvSpPr/>
            <p:nvPr/>
          </p:nvSpPr>
          <p:spPr>
            <a:xfrm flipH="false" flipV="false" rot="0">
              <a:off x="2093214" y="3451352"/>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34" id="34"/>
            <p:cNvSpPr/>
            <p:nvPr/>
          </p:nvSpPr>
          <p:spPr>
            <a:xfrm flipH="false" flipV="false" rot="0">
              <a:off x="63500" y="63500"/>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35" id="35"/>
            <p:cNvSpPr/>
            <p:nvPr/>
          </p:nvSpPr>
          <p:spPr>
            <a:xfrm flipH="false" flipV="false" rot="0">
              <a:off x="63500" y="4274439"/>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36" id="36"/>
            <p:cNvSpPr/>
            <p:nvPr/>
          </p:nvSpPr>
          <p:spPr>
            <a:xfrm flipH="false" flipV="false" rot="0">
              <a:off x="785241" y="2751455"/>
              <a:ext cx="626491" cy="580390"/>
            </a:xfrm>
            <a:custGeom>
              <a:avLst/>
              <a:gdLst/>
              <a:ahLst/>
              <a:cxnLst/>
              <a:rect r="r" b="b" t="t" l="l"/>
              <a:pathLst>
                <a:path h="580390" w="626491">
                  <a:moveTo>
                    <a:pt x="0" y="580390"/>
                  </a:moveTo>
                  <a:lnTo>
                    <a:pt x="626491" y="580390"/>
                  </a:lnTo>
                  <a:lnTo>
                    <a:pt x="626491" y="0"/>
                  </a:lnTo>
                  <a:lnTo>
                    <a:pt x="0" y="0"/>
                  </a:lnTo>
                  <a:close/>
                </a:path>
              </a:pathLst>
            </a:custGeom>
            <a:solidFill>
              <a:srgbClr val="00A2FF"/>
            </a:solidFill>
          </p:spPr>
        </p:sp>
        <p:sp>
          <p:nvSpPr>
            <p:cNvPr name="Freeform 37" id="37"/>
            <p:cNvSpPr/>
            <p:nvPr/>
          </p:nvSpPr>
          <p:spPr>
            <a:xfrm flipH="false" flipV="false" rot="0">
              <a:off x="1413002" y="2751455"/>
              <a:ext cx="626491" cy="580390"/>
            </a:xfrm>
            <a:custGeom>
              <a:avLst/>
              <a:gdLst/>
              <a:ahLst/>
              <a:cxnLst/>
              <a:rect r="r" b="b" t="t" l="l"/>
              <a:pathLst>
                <a:path h="580390" w="626491">
                  <a:moveTo>
                    <a:pt x="0" y="580390"/>
                  </a:moveTo>
                  <a:lnTo>
                    <a:pt x="626491" y="580390"/>
                  </a:lnTo>
                  <a:lnTo>
                    <a:pt x="626491" y="0"/>
                  </a:lnTo>
                  <a:lnTo>
                    <a:pt x="0" y="0"/>
                  </a:lnTo>
                  <a:close/>
                </a:path>
              </a:pathLst>
            </a:custGeom>
            <a:solidFill>
              <a:srgbClr val="017B76"/>
            </a:solidFill>
          </p:spPr>
        </p:sp>
      </p:grpSp>
      <p:sp>
        <p:nvSpPr>
          <p:cNvPr name="TextBox 38" id="3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9" id="39"/>
          <p:cNvSpPr txBox="true"/>
          <p:nvPr/>
        </p:nvSpPr>
        <p:spPr>
          <a:xfrm rot="0">
            <a:off x="800510" y="884368"/>
            <a:ext cx="5392064" cy="1313155"/>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Dictionary in Memory</a:t>
            </a:r>
          </a:p>
          <a:p>
            <a:pPr algn="l">
              <a:lnSpc>
                <a:spcPts val="2379"/>
              </a:lnSpc>
            </a:pPr>
            <a:r>
              <a:rPr lang="en-US" sz="1700" spc="-11">
                <a:solidFill>
                  <a:srgbClr val="000000"/>
                </a:solidFill>
                <a:latin typeface="Montserrat 2"/>
                <a:ea typeface="Montserrat 2"/>
                <a:cs typeface="Montserrat 2"/>
                <a:sym typeface="Montserrat 2"/>
              </a:rPr>
              <a:t>engToSp = {'</a:t>
            </a:r>
            <a:r>
              <a:rPr lang="en-US" b="true" sz="1700" spc="-11">
                <a:solidFill>
                  <a:srgbClr val="000000"/>
                </a:solidFill>
                <a:latin typeface="Montserrat 2 Bold"/>
                <a:ea typeface="Montserrat 2 Bold"/>
                <a:cs typeface="Montserrat 2 Bold"/>
                <a:sym typeface="Montserrat 2 Bold"/>
              </a:rPr>
              <a:t>one</a:t>
            </a:r>
            <a:r>
              <a:rPr lang="en-US" sz="1700" spc="-11">
                <a:solidFill>
                  <a:srgbClr val="000000"/>
                </a:solidFill>
                <a:latin typeface="Montserrat 2"/>
                <a:ea typeface="Montserrat 2"/>
                <a:cs typeface="Montserrat 2"/>
                <a:sym typeface="Montserrat 2"/>
              </a:rPr>
              <a:t>': 'uno', '</a:t>
            </a:r>
            <a:r>
              <a:rPr lang="en-US" b="true" sz="1700" spc="-11">
                <a:solidFill>
                  <a:srgbClr val="000000"/>
                </a:solidFill>
                <a:latin typeface="Montserrat 2 Bold"/>
                <a:ea typeface="Montserrat 2 Bold"/>
                <a:cs typeface="Montserrat 2 Bold"/>
                <a:sym typeface="Montserrat 2 Bold"/>
              </a:rPr>
              <a:t>two</a:t>
            </a:r>
            <a:r>
              <a:rPr lang="en-US" sz="1700" spc="-11">
                <a:solidFill>
                  <a:srgbClr val="000000"/>
                </a:solidFill>
                <a:latin typeface="Montserrat 2"/>
                <a:ea typeface="Montserrat 2"/>
                <a:cs typeface="Montserrat 2"/>
                <a:sym typeface="Montserrat 2"/>
              </a:rPr>
              <a:t>': 'dos', '</a:t>
            </a:r>
            <a:r>
              <a:rPr lang="en-US" b="true" sz="1700" spc="-11">
                <a:solidFill>
                  <a:srgbClr val="000000"/>
                </a:solidFill>
                <a:latin typeface="Montserrat 2 Bold"/>
                <a:ea typeface="Montserrat 2 Bold"/>
                <a:cs typeface="Montserrat 2 Bold"/>
                <a:sym typeface="Montserrat 2 Bold"/>
              </a:rPr>
              <a:t>three</a:t>
            </a:r>
            <a:r>
              <a:rPr lang="en-US" sz="1700" spc="-11">
                <a:solidFill>
                  <a:srgbClr val="000000"/>
                </a:solidFill>
                <a:latin typeface="Montserrat 2"/>
                <a:ea typeface="Montserrat 2"/>
                <a:cs typeface="Montserrat 2"/>
                <a:sym typeface="Montserrat 2"/>
              </a:rPr>
              <a:t>': 'tres'} </a:t>
            </a:r>
          </a:p>
        </p:txBody>
      </p:sp>
      <p:sp>
        <p:nvSpPr>
          <p:cNvPr name="TextBox 40" id="40"/>
          <p:cNvSpPr txBox="true"/>
          <p:nvPr/>
        </p:nvSpPr>
        <p:spPr>
          <a:xfrm rot="0">
            <a:off x="4974584" y="4364098"/>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0</a:t>
            </a:r>
          </a:p>
        </p:txBody>
      </p:sp>
      <p:sp>
        <p:nvSpPr>
          <p:cNvPr name="TextBox 41" id="41"/>
          <p:cNvSpPr txBox="true"/>
          <p:nvPr/>
        </p:nvSpPr>
        <p:spPr>
          <a:xfrm rot="0">
            <a:off x="4974584" y="5206289"/>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1</a:t>
            </a:r>
          </a:p>
        </p:txBody>
      </p:sp>
      <p:sp>
        <p:nvSpPr>
          <p:cNvPr name="TextBox 42" id="42"/>
          <p:cNvSpPr txBox="true"/>
          <p:nvPr/>
        </p:nvSpPr>
        <p:spPr>
          <a:xfrm rot="0">
            <a:off x="4974584" y="6048480"/>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2</a:t>
            </a:r>
          </a:p>
        </p:txBody>
      </p:sp>
      <p:sp>
        <p:nvSpPr>
          <p:cNvPr name="TextBox 43" id="43"/>
          <p:cNvSpPr txBox="true"/>
          <p:nvPr/>
        </p:nvSpPr>
        <p:spPr>
          <a:xfrm rot="0">
            <a:off x="4974584" y="6890661"/>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3</a:t>
            </a:r>
          </a:p>
        </p:txBody>
      </p:sp>
      <p:sp>
        <p:nvSpPr>
          <p:cNvPr name="TextBox 44" id="44"/>
          <p:cNvSpPr txBox="true"/>
          <p:nvPr/>
        </p:nvSpPr>
        <p:spPr>
          <a:xfrm rot="0">
            <a:off x="4974584" y="7732852"/>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4</a:t>
            </a:r>
          </a:p>
        </p:txBody>
      </p:sp>
      <p:sp>
        <p:nvSpPr>
          <p:cNvPr name="TextBox 45" id="45"/>
          <p:cNvSpPr txBox="true"/>
          <p:nvPr/>
        </p:nvSpPr>
        <p:spPr>
          <a:xfrm rot="0">
            <a:off x="5512394" y="7096335"/>
            <a:ext cx="113380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one uno</a:t>
            </a:r>
          </a:p>
        </p:txBody>
      </p:sp>
      <p:sp>
        <p:nvSpPr>
          <p:cNvPr name="TextBox 46" id="46"/>
          <p:cNvSpPr txBox="true"/>
          <p:nvPr/>
        </p:nvSpPr>
        <p:spPr>
          <a:xfrm rot="0">
            <a:off x="2449401" y="2863329"/>
            <a:ext cx="1556214" cy="444055"/>
          </a:xfrm>
          <a:prstGeom prst="rect">
            <a:avLst/>
          </a:prstGeom>
        </p:spPr>
        <p:txBody>
          <a:bodyPr anchor="t" rtlCol="false" tIns="0" lIns="0" bIns="0" rIns="0">
            <a:spAutoFit/>
          </a:bodyPr>
          <a:lstStyle/>
          <a:p>
            <a:pPr algn="ctr">
              <a:lnSpc>
                <a:spcPts val="3079"/>
              </a:lnSpc>
            </a:pPr>
            <a:r>
              <a:rPr lang="en-US" sz="2200" spc="-15">
                <a:solidFill>
                  <a:srgbClr val="000000"/>
                </a:solidFill>
                <a:latin typeface="Montserrat 2"/>
                <a:ea typeface="Montserrat 2"/>
                <a:cs typeface="Montserrat 2"/>
                <a:sym typeface="Montserrat 2"/>
              </a:rPr>
              <a:t>hash()</a:t>
            </a:r>
          </a:p>
          <a:p>
            <a:pPr algn="ctr">
              <a:lnSpc>
                <a:spcPts val="1400"/>
              </a:lnSpc>
            </a:pPr>
            <a:r>
              <a:rPr lang="en-US" sz="1000" spc="-7">
                <a:solidFill>
                  <a:srgbClr val="000000"/>
                </a:solidFill>
                <a:latin typeface="Montserrat 2"/>
                <a:ea typeface="Montserrat 2"/>
                <a:cs typeface="Montserrat 2"/>
                <a:sym typeface="Montserrat 2"/>
              </a:rPr>
              <a:t>1592767615893995073</a:t>
            </a:r>
          </a:p>
        </p:txBody>
      </p:sp>
      <p:sp>
        <p:nvSpPr>
          <p:cNvPr name="TextBox 47" id="47"/>
          <p:cNvSpPr txBox="true"/>
          <p:nvPr/>
        </p:nvSpPr>
        <p:spPr>
          <a:xfrm rot="0">
            <a:off x="4927730" y="2930995"/>
            <a:ext cx="1173480" cy="326317"/>
          </a:xfrm>
          <a:prstGeom prst="rect">
            <a:avLst/>
          </a:prstGeom>
        </p:spPr>
        <p:txBody>
          <a:bodyPr anchor="t" rtlCol="false" tIns="0" lIns="0" bIns="0" rIns="0">
            <a:spAutoFit/>
          </a:bodyPr>
          <a:lstStyle/>
          <a:p>
            <a:pPr algn="l">
              <a:lnSpc>
                <a:spcPts val="2660"/>
              </a:lnSpc>
            </a:pPr>
            <a:r>
              <a:rPr lang="en-US" sz="1900" spc="-13">
                <a:solidFill>
                  <a:srgbClr val="000000"/>
                </a:solidFill>
                <a:latin typeface="Montserrat 2"/>
                <a:ea typeface="Montserrat 2"/>
                <a:cs typeface="Montserrat 2"/>
                <a:sym typeface="Montserrat 2"/>
              </a:rPr>
              <a:t>index = 3</a:t>
            </a:r>
          </a:p>
        </p:txBody>
      </p:sp>
      <p:sp>
        <p:nvSpPr>
          <p:cNvPr name="TextBox 48" id="48"/>
          <p:cNvSpPr txBox="true"/>
          <p:nvPr/>
        </p:nvSpPr>
        <p:spPr>
          <a:xfrm rot="0">
            <a:off x="756409" y="2819876"/>
            <a:ext cx="446399" cy="342395"/>
          </a:xfrm>
          <a:prstGeom prst="rect">
            <a:avLst/>
          </a:prstGeom>
        </p:spPr>
        <p:txBody>
          <a:bodyPr anchor="t" rtlCol="false" tIns="0" lIns="0" bIns="0" rIns="0">
            <a:spAutoFit/>
          </a:bodyPr>
          <a:lstStyle/>
          <a:p>
            <a:pPr algn="l">
              <a:lnSpc>
                <a:spcPts val="2800"/>
              </a:lnSpc>
            </a:pPr>
            <a:r>
              <a:rPr lang="en-US" sz="2000" spc="-6">
                <a:solidFill>
                  <a:srgbClr val="FFFFFF"/>
                </a:solidFill>
                <a:latin typeface="IBM Plex Sans"/>
                <a:ea typeface="IBM Plex Sans"/>
                <a:cs typeface="IBM Plex Sans"/>
                <a:sym typeface="IBM Plex Sans"/>
              </a:rPr>
              <a:t>one</a:t>
            </a:r>
          </a:p>
        </p:txBody>
      </p:sp>
    </p:spTree>
  </p:cSld>
  <p:clrMapOvr>
    <a:masterClrMapping/>
  </p:clrMapOvr>
</p:sld>
</file>

<file path=ppt/slides/slide1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01678" y="2782786"/>
            <a:ext cx="547116" cy="411728"/>
            <a:chOff x="0" y="0"/>
            <a:chExt cx="547116" cy="411734"/>
          </a:xfrm>
        </p:grpSpPr>
        <p:sp>
          <p:nvSpPr>
            <p:cNvPr name="Freeform 7" id="7"/>
            <p:cNvSpPr/>
            <p:nvPr/>
          </p:nvSpPr>
          <p:spPr>
            <a:xfrm flipH="false" flipV="false" rot="0">
              <a:off x="0" y="0"/>
              <a:ext cx="547116" cy="411734"/>
            </a:xfrm>
            <a:custGeom>
              <a:avLst/>
              <a:gdLst/>
              <a:ahLst/>
              <a:cxnLst/>
              <a:rect r="r" b="b" t="t" l="l"/>
              <a:pathLst>
                <a:path h="411734" w="547116">
                  <a:moveTo>
                    <a:pt x="0" y="411734"/>
                  </a:moveTo>
                  <a:lnTo>
                    <a:pt x="547116" y="411734"/>
                  </a:lnTo>
                  <a:lnTo>
                    <a:pt x="547116" y="0"/>
                  </a:lnTo>
                  <a:lnTo>
                    <a:pt x="0" y="0"/>
                  </a:lnTo>
                  <a:close/>
                </a:path>
              </a:pathLst>
            </a:custGeom>
            <a:solidFill>
              <a:srgbClr val="00A2FF"/>
            </a:solidFill>
          </p:spPr>
        </p:sp>
      </p:grpSp>
      <p:grpSp>
        <p:nvGrpSpPr>
          <p:cNvPr name="Group 8" id="8"/>
          <p:cNvGrpSpPr>
            <a:grpSpLocks noChangeAspect="true"/>
          </p:cNvGrpSpPr>
          <p:nvPr/>
        </p:nvGrpSpPr>
        <p:grpSpPr>
          <a:xfrm rot="0">
            <a:off x="1561957" y="2864196"/>
            <a:ext cx="632812" cy="248917"/>
            <a:chOff x="0" y="0"/>
            <a:chExt cx="632816" cy="248920"/>
          </a:xfrm>
        </p:grpSpPr>
        <p:sp>
          <p:nvSpPr>
            <p:cNvPr name="Freeform 9" id="9"/>
            <p:cNvSpPr/>
            <p:nvPr/>
          </p:nvSpPr>
          <p:spPr>
            <a:xfrm flipH="false" flipV="false" rot="0">
              <a:off x="63500" y="111760"/>
              <a:ext cx="427101" cy="25400"/>
            </a:xfrm>
            <a:custGeom>
              <a:avLst/>
              <a:gdLst/>
              <a:ahLst/>
              <a:cxnLst/>
              <a:rect r="r" b="b" t="t" l="l"/>
              <a:pathLst>
                <a:path h="25400" w="427101">
                  <a:moveTo>
                    <a:pt x="0" y="0"/>
                  </a:moveTo>
                  <a:lnTo>
                    <a:pt x="414401" y="0"/>
                  </a:lnTo>
                  <a:lnTo>
                    <a:pt x="414401" y="12700"/>
                  </a:lnTo>
                  <a:lnTo>
                    <a:pt x="414401" y="0"/>
                  </a:lnTo>
                  <a:lnTo>
                    <a:pt x="427101" y="0"/>
                  </a:lnTo>
                  <a:lnTo>
                    <a:pt x="427101" y="25400"/>
                  </a:lnTo>
                  <a:lnTo>
                    <a:pt x="414401" y="25400"/>
                  </a:lnTo>
                  <a:lnTo>
                    <a:pt x="0" y="25400"/>
                  </a:lnTo>
                  <a:close/>
                </a:path>
              </a:pathLst>
            </a:custGeom>
            <a:solidFill>
              <a:srgbClr val="000000"/>
            </a:solidFill>
          </p:spPr>
        </p:sp>
        <p:sp>
          <p:nvSpPr>
            <p:cNvPr name="Freeform 10" id="10"/>
            <p:cNvSpPr/>
            <p:nvPr/>
          </p:nvSpPr>
          <p:spPr>
            <a:xfrm flipH="false" flipV="false" rot="0">
              <a:off x="44742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1" id="11"/>
          <p:cNvGrpSpPr>
            <a:grpSpLocks noChangeAspect="true"/>
          </p:cNvGrpSpPr>
          <p:nvPr/>
        </p:nvGrpSpPr>
        <p:grpSpPr>
          <a:xfrm rot="0">
            <a:off x="2209990" y="2469890"/>
            <a:ext cx="2004612" cy="1037530"/>
            <a:chOff x="0" y="0"/>
            <a:chExt cx="2004619" cy="1037526"/>
          </a:xfrm>
        </p:grpSpPr>
        <p:sp>
          <p:nvSpPr>
            <p:cNvPr name="Freeform 12" id="12"/>
            <p:cNvSpPr/>
            <p:nvPr/>
          </p:nvSpPr>
          <p:spPr>
            <a:xfrm flipH="false" flipV="false" rot="0">
              <a:off x="69850" y="69850"/>
              <a:ext cx="1864868" cy="897890"/>
            </a:xfrm>
            <a:custGeom>
              <a:avLst/>
              <a:gdLst/>
              <a:ahLst/>
              <a:cxnLst/>
              <a:rect r="r" b="b" t="t" l="l"/>
              <a:pathLst>
                <a:path h="897890" w="1864868">
                  <a:moveTo>
                    <a:pt x="0" y="897890"/>
                  </a:moveTo>
                  <a:lnTo>
                    <a:pt x="1864868" y="897890"/>
                  </a:lnTo>
                  <a:lnTo>
                    <a:pt x="1864868" y="0"/>
                  </a:lnTo>
                  <a:lnTo>
                    <a:pt x="0" y="0"/>
                  </a:lnTo>
                  <a:close/>
                </a:path>
              </a:pathLst>
            </a:custGeom>
            <a:solidFill>
              <a:srgbClr val="FFFFFF"/>
            </a:solidFill>
          </p:spPr>
        </p:sp>
        <p:sp>
          <p:nvSpPr>
            <p:cNvPr name="Freeform 13" id="13"/>
            <p:cNvSpPr/>
            <p:nvPr/>
          </p:nvSpPr>
          <p:spPr>
            <a:xfrm flipH="false" flipV="false" rot="0">
              <a:off x="63500" y="63500"/>
              <a:ext cx="1877568" cy="910590"/>
            </a:xfrm>
            <a:custGeom>
              <a:avLst/>
              <a:gdLst/>
              <a:ahLst/>
              <a:cxnLst/>
              <a:rect r="r" b="b" t="t" l="l"/>
              <a:pathLst>
                <a:path h="910590" w="1877568">
                  <a:moveTo>
                    <a:pt x="6350" y="0"/>
                  </a:moveTo>
                  <a:lnTo>
                    <a:pt x="1871218" y="0"/>
                  </a:lnTo>
                  <a:lnTo>
                    <a:pt x="1877568" y="0"/>
                  </a:lnTo>
                  <a:lnTo>
                    <a:pt x="1877568" y="6350"/>
                  </a:lnTo>
                  <a:lnTo>
                    <a:pt x="1877568" y="904240"/>
                  </a:lnTo>
                  <a:lnTo>
                    <a:pt x="1877568" y="910590"/>
                  </a:lnTo>
                  <a:lnTo>
                    <a:pt x="1871218" y="910590"/>
                  </a:lnTo>
                  <a:lnTo>
                    <a:pt x="6350" y="910590"/>
                  </a:lnTo>
                  <a:lnTo>
                    <a:pt x="0" y="910590"/>
                  </a:lnTo>
                  <a:lnTo>
                    <a:pt x="0" y="904240"/>
                  </a:lnTo>
                  <a:lnTo>
                    <a:pt x="0" y="6350"/>
                  </a:lnTo>
                  <a:lnTo>
                    <a:pt x="0" y="0"/>
                  </a:lnTo>
                  <a:lnTo>
                    <a:pt x="6350" y="0"/>
                  </a:lnTo>
                  <a:moveTo>
                    <a:pt x="6350" y="12700"/>
                  </a:moveTo>
                  <a:lnTo>
                    <a:pt x="6350" y="6350"/>
                  </a:lnTo>
                  <a:lnTo>
                    <a:pt x="12700" y="6350"/>
                  </a:lnTo>
                  <a:lnTo>
                    <a:pt x="12700" y="904240"/>
                  </a:lnTo>
                  <a:lnTo>
                    <a:pt x="6350" y="904240"/>
                  </a:lnTo>
                  <a:lnTo>
                    <a:pt x="6350" y="897890"/>
                  </a:lnTo>
                  <a:lnTo>
                    <a:pt x="1871218" y="897890"/>
                  </a:lnTo>
                  <a:lnTo>
                    <a:pt x="1871218" y="904240"/>
                  </a:lnTo>
                  <a:lnTo>
                    <a:pt x="1864868" y="904240"/>
                  </a:lnTo>
                  <a:lnTo>
                    <a:pt x="1864868" y="6350"/>
                  </a:lnTo>
                  <a:lnTo>
                    <a:pt x="1871218" y="6350"/>
                  </a:lnTo>
                  <a:lnTo>
                    <a:pt x="1871218" y="12700"/>
                  </a:lnTo>
                  <a:lnTo>
                    <a:pt x="6350" y="12700"/>
                  </a:lnTo>
                  <a:close/>
                </a:path>
              </a:pathLst>
            </a:custGeom>
            <a:solidFill>
              <a:srgbClr val="000000"/>
            </a:solidFill>
          </p:spPr>
        </p:sp>
      </p:grpSp>
      <p:grpSp>
        <p:nvGrpSpPr>
          <p:cNvPr name="Group 14" id="14"/>
          <p:cNvGrpSpPr>
            <a:grpSpLocks noChangeAspect="true"/>
          </p:cNvGrpSpPr>
          <p:nvPr/>
        </p:nvGrpSpPr>
        <p:grpSpPr>
          <a:xfrm rot="0">
            <a:off x="4229814" y="2864196"/>
            <a:ext cx="632822" cy="248917"/>
            <a:chOff x="0" y="0"/>
            <a:chExt cx="632816" cy="248920"/>
          </a:xfrm>
        </p:grpSpPr>
        <p:sp>
          <p:nvSpPr>
            <p:cNvPr name="Freeform 15" id="15"/>
            <p:cNvSpPr/>
            <p:nvPr/>
          </p:nvSpPr>
          <p:spPr>
            <a:xfrm flipH="false" flipV="false" rot="0">
              <a:off x="63500" y="111760"/>
              <a:ext cx="427101" cy="25400"/>
            </a:xfrm>
            <a:custGeom>
              <a:avLst/>
              <a:gdLst/>
              <a:ahLst/>
              <a:cxnLst/>
              <a:rect r="r" b="b" t="t" l="l"/>
              <a:pathLst>
                <a:path h="25400" w="427101">
                  <a:moveTo>
                    <a:pt x="0" y="0"/>
                  </a:moveTo>
                  <a:lnTo>
                    <a:pt x="414401" y="0"/>
                  </a:lnTo>
                  <a:lnTo>
                    <a:pt x="414401" y="12700"/>
                  </a:lnTo>
                  <a:lnTo>
                    <a:pt x="414401" y="0"/>
                  </a:lnTo>
                  <a:lnTo>
                    <a:pt x="427101" y="0"/>
                  </a:lnTo>
                  <a:lnTo>
                    <a:pt x="427101" y="25400"/>
                  </a:lnTo>
                  <a:lnTo>
                    <a:pt x="414401" y="25400"/>
                  </a:lnTo>
                  <a:lnTo>
                    <a:pt x="0" y="25400"/>
                  </a:lnTo>
                  <a:close/>
                </a:path>
              </a:pathLst>
            </a:custGeom>
            <a:solidFill>
              <a:srgbClr val="000000"/>
            </a:solidFill>
          </p:spPr>
        </p:sp>
        <p:sp>
          <p:nvSpPr>
            <p:cNvPr name="Freeform 16" id="16"/>
            <p:cNvSpPr/>
            <p:nvPr/>
          </p:nvSpPr>
          <p:spPr>
            <a:xfrm flipH="false" flipV="false" rot="0">
              <a:off x="44742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7" id="17"/>
          <p:cNvGrpSpPr>
            <a:grpSpLocks noChangeAspect="true"/>
          </p:cNvGrpSpPr>
          <p:nvPr/>
        </p:nvGrpSpPr>
        <p:grpSpPr>
          <a:xfrm rot="0">
            <a:off x="4654553" y="4235453"/>
            <a:ext cx="2194770" cy="4376042"/>
            <a:chOff x="0" y="0"/>
            <a:chExt cx="2194763" cy="4376039"/>
          </a:xfrm>
        </p:grpSpPr>
        <p:sp>
          <p:nvSpPr>
            <p:cNvPr name="Freeform 18" id="18"/>
            <p:cNvSpPr/>
            <p:nvPr/>
          </p:nvSpPr>
          <p:spPr>
            <a:xfrm flipH="false" flipV="false" rot="0">
              <a:off x="693801" y="63500"/>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19" id="19"/>
            <p:cNvSpPr/>
            <p:nvPr/>
          </p:nvSpPr>
          <p:spPr>
            <a:xfrm flipH="false" flipV="false" rot="0">
              <a:off x="693801" y="924687"/>
              <a:ext cx="38100" cy="1684401"/>
            </a:xfrm>
            <a:custGeom>
              <a:avLst/>
              <a:gdLst/>
              <a:ahLst/>
              <a:cxnLst/>
              <a:rect r="r" b="b" t="t" l="l"/>
              <a:pathLst>
                <a:path h="1684401" w="38100">
                  <a:moveTo>
                    <a:pt x="38100" y="0"/>
                  </a:moveTo>
                  <a:lnTo>
                    <a:pt x="38100" y="1684401"/>
                  </a:lnTo>
                  <a:lnTo>
                    <a:pt x="0" y="1684401"/>
                  </a:lnTo>
                  <a:lnTo>
                    <a:pt x="0" y="0"/>
                  </a:lnTo>
                  <a:close/>
                </a:path>
              </a:pathLst>
            </a:custGeom>
            <a:solidFill>
              <a:srgbClr val="929292"/>
            </a:solidFill>
          </p:spPr>
        </p:sp>
        <p:sp>
          <p:nvSpPr>
            <p:cNvPr name="Freeform 20" id="20"/>
            <p:cNvSpPr/>
            <p:nvPr/>
          </p:nvSpPr>
          <p:spPr>
            <a:xfrm flipH="false" flipV="false" rot="0">
              <a:off x="693801" y="2609088"/>
              <a:ext cx="38100" cy="842137"/>
            </a:xfrm>
            <a:custGeom>
              <a:avLst/>
              <a:gdLst/>
              <a:ahLst/>
              <a:cxnLst/>
              <a:rect r="r" b="b" t="t" l="l"/>
              <a:pathLst>
                <a:path h="842137" w="38100">
                  <a:moveTo>
                    <a:pt x="38100" y="0"/>
                  </a:moveTo>
                  <a:lnTo>
                    <a:pt x="38100" y="842137"/>
                  </a:lnTo>
                  <a:lnTo>
                    <a:pt x="0" y="842137"/>
                  </a:lnTo>
                  <a:lnTo>
                    <a:pt x="0" y="0"/>
                  </a:lnTo>
                  <a:close/>
                </a:path>
              </a:pathLst>
            </a:custGeom>
            <a:solidFill>
              <a:srgbClr val="929292"/>
            </a:solidFill>
          </p:spPr>
        </p:sp>
        <p:sp>
          <p:nvSpPr>
            <p:cNvPr name="Freeform 21" id="21"/>
            <p:cNvSpPr/>
            <p:nvPr/>
          </p:nvSpPr>
          <p:spPr>
            <a:xfrm flipH="false" flipV="false" rot="0">
              <a:off x="693801" y="3451352"/>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22" id="22"/>
            <p:cNvSpPr/>
            <p:nvPr/>
          </p:nvSpPr>
          <p:spPr>
            <a:xfrm flipH="false" flipV="false" rot="0">
              <a:off x="63500" y="905637"/>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23" id="23"/>
            <p:cNvSpPr/>
            <p:nvPr/>
          </p:nvSpPr>
          <p:spPr>
            <a:xfrm flipH="false" flipV="false" rot="0">
              <a:off x="63500" y="1747901"/>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24" id="24"/>
            <p:cNvSpPr/>
            <p:nvPr/>
          </p:nvSpPr>
          <p:spPr>
            <a:xfrm flipH="false" flipV="false" rot="0">
              <a:off x="63500" y="2590038"/>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25" id="25"/>
            <p:cNvSpPr/>
            <p:nvPr/>
          </p:nvSpPr>
          <p:spPr>
            <a:xfrm flipH="false" flipV="false" rot="0">
              <a:off x="63500" y="3432302"/>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26" id="26"/>
            <p:cNvSpPr/>
            <p:nvPr/>
          </p:nvSpPr>
          <p:spPr>
            <a:xfrm flipH="false" flipV="false" rot="0">
              <a:off x="63500" y="63500"/>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27" id="27"/>
            <p:cNvSpPr/>
            <p:nvPr/>
          </p:nvSpPr>
          <p:spPr>
            <a:xfrm flipH="false" flipV="false" rot="0">
              <a:off x="63500" y="924687"/>
              <a:ext cx="38100" cy="1684401"/>
            </a:xfrm>
            <a:custGeom>
              <a:avLst/>
              <a:gdLst/>
              <a:ahLst/>
              <a:cxnLst/>
              <a:rect r="r" b="b" t="t" l="l"/>
              <a:pathLst>
                <a:path h="1684401" w="38100">
                  <a:moveTo>
                    <a:pt x="38100" y="0"/>
                  </a:moveTo>
                  <a:lnTo>
                    <a:pt x="38100" y="1684401"/>
                  </a:lnTo>
                  <a:lnTo>
                    <a:pt x="0" y="1684401"/>
                  </a:lnTo>
                  <a:lnTo>
                    <a:pt x="0" y="0"/>
                  </a:lnTo>
                  <a:close/>
                </a:path>
              </a:pathLst>
            </a:custGeom>
            <a:solidFill>
              <a:srgbClr val="929292"/>
            </a:solidFill>
          </p:spPr>
        </p:sp>
        <p:sp>
          <p:nvSpPr>
            <p:cNvPr name="Freeform 28" id="28"/>
            <p:cNvSpPr/>
            <p:nvPr/>
          </p:nvSpPr>
          <p:spPr>
            <a:xfrm flipH="false" flipV="false" rot="0">
              <a:off x="63500" y="2609088"/>
              <a:ext cx="38100" cy="842137"/>
            </a:xfrm>
            <a:custGeom>
              <a:avLst/>
              <a:gdLst/>
              <a:ahLst/>
              <a:cxnLst/>
              <a:rect r="r" b="b" t="t" l="l"/>
              <a:pathLst>
                <a:path h="842137" w="38100">
                  <a:moveTo>
                    <a:pt x="38100" y="0"/>
                  </a:moveTo>
                  <a:lnTo>
                    <a:pt x="38100" y="842137"/>
                  </a:lnTo>
                  <a:lnTo>
                    <a:pt x="0" y="842137"/>
                  </a:lnTo>
                  <a:lnTo>
                    <a:pt x="0" y="0"/>
                  </a:lnTo>
                  <a:close/>
                </a:path>
              </a:pathLst>
            </a:custGeom>
            <a:solidFill>
              <a:srgbClr val="929292"/>
            </a:solidFill>
          </p:spPr>
        </p:sp>
        <p:sp>
          <p:nvSpPr>
            <p:cNvPr name="Freeform 29" id="29"/>
            <p:cNvSpPr/>
            <p:nvPr/>
          </p:nvSpPr>
          <p:spPr>
            <a:xfrm flipH="false" flipV="false" rot="0">
              <a:off x="63500" y="3451352"/>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30" id="30"/>
            <p:cNvSpPr/>
            <p:nvPr/>
          </p:nvSpPr>
          <p:spPr>
            <a:xfrm flipH="false" flipV="false" rot="0">
              <a:off x="2093214" y="63500"/>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31" id="31"/>
            <p:cNvSpPr/>
            <p:nvPr/>
          </p:nvSpPr>
          <p:spPr>
            <a:xfrm flipH="false" flipV="false" rot="0">
              <a:off x="2093214" y="924687"/>
              <a:ext cx="38100" cy="1684401"/>
            </a:xfrm>
            <a:custGeom>
              <a:avLst/>
              <a:gdLst/>
              <a:ahLst/>
              <a:cxnLst/>
              <a:rect r="r" b="b" t="t" l="l"/>
              <a:pathLst>
                <a:path h="1684401" w="38100">
                  <a:moveTo>
                    <a:pt x="38100" y="0"/>
                  </a:moveTo>
                  <a:lnTo>
                    <a:pt x="38100" y="1684401"/>
                  </a:lnTo>
                  <a:lnTo>
                    <a:pt x="0" y="1684401"/>
                  </a:lnTo>
                  <a:lnTo>
                    <a:pt x="0" y="0"/>
                  </a:lnTo>
                  <a:close/>
                </a:path>
              </a:pathLst>
            </a:custGeom>
            <a:solidFill>
              <a:srgbClr val="929292"/>
            </a:solidFill>
          </p:spPr>
        </p:sp>
        <p:sp>
          <p:nvSpPr>
            <p:cNvPr name="Freeform 32" id="32"/>
            <p:cNvSpPr/>
            <p:nvPr/>
          </p:nvSpPr>
          <p:spPr>
            <a:xfrm flipH="false" flipV="false" rot="0">
              <a:off x="2093214" y="2609088"/>
              <a:ext cx="38100" cy="842137"/>
            </a:xfrm>
            <a:custGeom>
              <a:avLst/>
              <a:gdLst/>
              <a:ahLst/>
              <a:cxnLst/>
              <a:rect r="r" b="b" t="t" l="l"/>
              <a:pathLst>
                <a:path h="842137" w="38100">
                  <a:moveTo>
                    <a:pt x="38100" y="0"/>
                  </a:moveTo>
                  <a:lnTo>
                    <a:pt x="38100" y="842137"/>
                  </a:lnTo>
                  <a:lnTo>
                    <a:pt x="0" y="842137"/>
                  </a:lnTo>
                  <a:lnTo>
                    <a:pt x="0" y="0"/>
                  </a:lnTo>
                  <a:close/>
                </a:path>
              </a:pathLst>
            </a:custGeom>
            <a:solidFill>
              <a:srgbClr val="929292"/>
            </a:solidFill>
          </p:spPr>
        </p:sp>
        <p:sp>
          <p:nvSpPr>
            <p:cNvPr name="Freeform 33" id="33"/>
            <p:cNvSpPr/>
            <p:nvPr/>
          </p:nvSpPr>
          <p:spPr>
            <a:xfrm flipH="false" flipV="false" rot="0">
              <a:off x="2093214" y="3451352"/>
              <a:ext cx="38100" cy="861187"/>
            </a:xfrm>
            <a:custGeom>
              <a:avLst/>
              <a:gdLst/>
              <a:ahLst/>
              <a:cxnLst/>
              <a:rect r="r" b="b" t="t" l="l"/>
              <a:pathLst>
                <a:path h="861187" w="38100">
                  <a:moveTo>
                    <a:pt x="38100" y="0"/>
                  </a:moveTo>
                  <a:lnTo>
                    <a:pt x="38100" y="861187"/>
                  </a:lnTo>
                  <a:lnTo>
                    <a:pt x="0" y="861187"/>
                  </a:lnTo>
                  <a:lnTo>
                    <a:pt x="0" y="0"/>
                  </a:lnTo>
                  <a:close/>
                </a:path>
              </a:pathLst>
            </a:custGeom>
            <a:solidFill>
              <a:srgbClr val="929292"/>
            </a:solidFill>
          </p:spPr>
        </p:sp>
        <p:sp>
          <p:nvSpPr>
            <p:cNvPr name="Freeform 34" id="34"/>
            <p:cNvSpPr/>
            <p:nvPr/>
          </p:nvSpPr>
          <p:spPr>
            <a:xfrm flipH="false" flipV="false" rot="0">
              <a:off x="63500" y="63500"/>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35" id="35"/>
            <p:cNvSpPr/>
            <p:nvPr/>
          </p:nvSpPr>
          <p:spPr>
            <a:xfrm flipH="false" flipV="false" rot="0">
              <a:off x="63500" y="4274439"/>
              <a:ext cx="2067814" cy="38100"/>
            </a:xfrm>
            <a:custGeom>
              <a:avLst/>
              <a:gdLst/>
              <a:ahLst/>
              <a:cxnLst/>
              <a:rect r="r" b="b" t="t" l="l"/>
              <a:pathLst>
                <a:path h="38100" w="2067814">
                  <a:moveTo>
                    <a:pt x="0" y="0"/>
                  </a:moveTo>
                  <a:lnTo>
                    <a:pt x="2067814" y="0"/>
                  </a:lnTo>
                  <a:lnTo>
                    <a:pt x="2067814" y="38100"/>
                  </a:lnTo>
                  <a:lnTo>
                    <a:pt x="0" y="38100"/>
                  </a:lnTo>
                  <a:close/>
                </a:path>
              </a:pathLst>
            </a:custGeom>
            <a:solidFill>
              <a:srgbClr val="929292"/>
            </a:solidFill>
          </p:spPr>
        </p:sp>
        <p:sp>
          <p:nvSpPr>
            <p:cNvPr name="Freeform 36" id="36"/>
            <p:cNvSpPr/>
            <p:nvPr/>
          </p:nvSpPr>
          <p:spPr>
            <a:xfrm flipH="false" flipV="false" rot="0">
              <a:off x="785241" y="2751455"/>
              <a:ext cx="626491" cy="580390"/>
            </a:xfrm>
            <a:custGeom>
              <a:avLst/>
              <a:gdLst/>
              <a:ahLst/>
              <a:cxnLst/>
              <a:rect r="r" b="b" t="t" l="l"/>
              <a:pathLst>
                <a:path h="580390" w="626491">
                  <a:moveTo>
                    <a:pt x="0" y="580390"/>
                  </a:moveTo>
                  <a:lnTo>
                    <a:pt x="626491" y="580390"/>
                  </a:lnTo>
                  <a:lnTo>
                    <a:pt x="626491" y="0"/>
                  </a:lnTo>
                  <a:lnTo>
                    <a:pt x="0" y="0"/>
                  </a:lnTo>
                  <a:close/>
                </a:path>
              </a:pathLst>
            </a:custGeom>
            <a:solidFill>
              <a:srgbClr val="00A2FF"/>
            </a:solidFill>
          </p:spPr>
        </p:sp>
        <p:sp>
          <p:nvSpPr>
            <p:cNvPr name="Freeform 37" id="37"/>
            <p:cNvSpPr/>
            <p:nvPr/>
          </p:nvSpPr>
          <p:spPr>
            <a:xfrm flipH="false" flipV="false" rot="0">
              <a:off x="769747" y="1049655"/>
              <a:ext cx="618236" cy="580390"/>
            </a:xfrm>
            <a:custGeom>
              <a:avLst/>
              <a:gdLst/>
              <a:ahLst/>
              <a:cxnLst/>
              <a:rect r="r" b="b" t="t" l="l"/>
              <a:pathLst>
                <a:path h="580390" w="618236">
                  <a:moveTo>
                    <a:pt x="0" y="580390"/>
                  </a:moveTo>
                  <a:lnTo>
                    <a:pt x="618236" y="580390"/>
                  </a:lnTo>
                  <a:lnTo>
                    <a:pt x="618236" y="0"/>
                  </a:lnTo>
                  <a:lnTo>
                    <a:pt x="0" y="0"/>
                  </a:lnTo>
                  <a:close/>
                </a:path>
              </a:pathLst>
            </a:custGeom>
            <a:solidFill>
              <a:srgbClr val="00A2FF"/>
            </a:solidFill>
          </p:spPr>
        </p:sp>
        <p:sp>
          <p:nvSpPr>
            <p:cNvPr name="Freeform 38" id="38"/>
            <p:cNvSpPr/>
            <p:nvPr/>
          </p:nvSpPr>
          <p:spPr>
            <a:xfrm flipH="false" flipV="false" rot="0">
              <a:off x="1413002" y="2751455"/>
              <a:ext cx="626491" cy="580390"/>
            </a:xfrm>
            <a:custGeom>
              <a:avLst/>
              <a:gdLst/>
              <a:ahLst/>
              <a:cxnLst/>
              <a:rect r="r" b="b" t="t" l="l"/>
              <a:pathLst>
                <a:path h="580390" w="626491">
                  <a:moveTo>
                    <a:pt x="0" y="580390"/>
                  </a:moveTo>
                  <a:lnTo>
                    <a:pt x="626491" y="580390"/>
                  </a:lnTo>
                  <a:lnTo>
                    <a:pt x="626491" y="0"/>
                  </a:lnTo>
                  <a:lnTo>
                    <a:pt x="0" y="0"/>
                  </a:lnTo>
                  <a:close/>
                </a:path>
              </a:pathLst>
            </a:custGeom>
            <a:solidFill>
              <a:srgbClr val="017B76"/>
            </a:solidFill>
          </p:spPr>
        </p:sp>
        <p:sp>
          <p:nvSpPr>
            <p:cNvPr name="Freeform 39" id="39"/>
            <p:cNvSpPr/>
            <p:nvPr/>
          </p:nvSpPr>
          <p:spPr>
            <a:xfrm flipH="false" flipV="false" rot="0">
              <a:off x="1403858" y="1049655"/>
              <a:ext cx="620141" cy="580390"/>
            </a:xfrm>
            <a:custGeom>
              <a:avLst/>
              <a:gdLst/>
              <a:ahLst/>
              <a:cxnLst/>
              <a:rect r="r" b="b" t="t" l="l"/>
              <a:pathLst>
                <a:path h="580390" w="620141">
                  <a:moveTo>
                    <a:pt x="0" y="580390"/>
                  </a:moveTo>
                  <a:lnTo>
                    <a:pt x="620141" y="580390"/>
                  </a:lnTo>
                  <a:lnTo>
                    <a:pt x="620141" y="0"/>
                  </a:lnTo>
                  <a:lnTo>
                    <a:pt x="0" y="0"/>
                  </a:lnTo>
                  <a:close/>
                </a:path>
              </a:pathLst>
            </a:custGeom>
            <a:solidFill>
              <a:srgbClr val="017B76"/>
            </a:solidFill>
          </p:spPr>
        </p:sp>
      </p:grpSp>
      <p:sp>
        <p:nvSpPr>
          <p:cNvPr name="TextBox 40" id="4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1" id="41"/>
          <p:cNvSpPr txBox="true"/>
          <p:nvPr/>
        </p:nvSpPr>
        <p:spPr>
          <a:xfrm rot="0">
            <a:off x="800510" y="884368"/>
            <a:ext cx="5392064" cy="1313155"/>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Dictionary in Memory</a:t>
            </a:r>
          </a:p>
          <a:p>
            <a:pPr algn="l">
              <a:lnSpc>
                <a:spcPts val="2379"/>
              </a:lnSpc>
            </a:pPr>
            <a:r>
              <a:rPr lang="en-US" sz="1700" spc="-11">
                <a:solidFill>
                  <a:srgbClr val="000000"/>
                </a:solidFill>
                <a:latin typeface="Montserrat 2"/>
                <a:ea typeface="Montserrat 2"/>
                <a:cs typeface="Montserrat 2"/>
                <a:sym typeface="Montserrat 2"/>
              </a:rPr>
              <a:t>engToSp = {'</a:t>
            </a:r>
            <a:r>
              <a:rPr lang="en-US" b="true" sz="1700" spc="-11">
                <a:solidFill>
                  <a:srgbClr val="000000"/>
                </a:solidFill>
                <a:latin typeface="Montserrat 2 Bold"/>
                <a:ea typeface="Montserrat 2 Bold"/>
                <a:cs typeface="Montserrat 2 Bold"/>
                <a:sym typeface="Montserrat 2 Bold"/>
              </a:rPr>
              <a:t>one</a:t>
            </a:r>
            <a:r>
              <a:rPr lang="en-US" sz="1700" spc="-11">
                <a:solidFill>
                  <a:srgbClr val="000000"/>
                </a:solidFill>
                <a:latin typeface="Montserrat 2"/>
                <a:ea typeface="Montserrat 2"/>
                <a:cs typeface="Montserrat 2"/>
                <a:sym typeface="Montserrat 2"/>
              </a:rPr>
              <a:t>': 'uno', '</a:t>
            </a:r>
            <a:r>
              <a:rPr lang="en-US" b="true" sz="1700" spc="-11">
                <a:solidFill>
                  <a:srgbClr val="000000"/>
                </a:solidFill>
                <a:latin typeface="Montserrat 2 Bold"/>
                <a:ea typeface="Montserrat 2 Bold"/>
                <a:cs typeface="Montserrat 2 Bold"/>
                <a:sym typeface="Montserrat 2 Bold"/>
              </a:rPr>
              <a:t>two</a:t>
            </a:r>
            <a:r>
              <a:rPr lang="en-US" sz="1700" spc="-11">
                <a:solidFill>
                  <a:srgbClr val="000000"/>
                </a:solidFill>
                <a:latin typeface="Montserrat 2"/>
                <a:ea typeface="Montserrat 2"/>
                <a:cs typeface="Montserrat 2"/>
                <a:sym typeface="Montserrat 2"/>
              </a:rPr>
              <a:t>': 'dos', '</a:t>
            </a:r>
            <a:r>
              <a:rPr lang="en-US" b="true" sz="1700" spc="-11">
                <a:solidFill>
                  <a:srgbClr val="000000"/>
                </a:solidFill>
                <a:latin typeface="Montserrat 2 Bold"/>
                <a:ea typeface="Montserrat 2 Bold"/>
                <a:cs typeface="Montserrat 2 Bold"/>
                <a:sym typeface="Montserrat 2 Bold"/>
              </a:rPr>
              <a:t>three</a:t>
            </a:r>
            <a:r>
              <a:rPr lang="en-US" sz="1700" spc="-11">
                <a:solidFill>
                  <a:srgbClr val="000000"/>
                </a:solidFill>
                <a:latin typeface="Montserrat 2"/>
                <a:ea typeface="Montserrat 2"/>
                <a:cs typeface="Montserrat 2"/>
                <a:sym typeface="Montserrat 2"/>
              </a:rPr>
              <a:t>': 'tres'} </a:t>
            </a:r>
          </a:p>
        </p:txBody>
      </p:sp>
      <p:sp>
        <p:nvSpPr>
          <p:cNvPr name="TextBox 42" id="42"/>
          <p:cNvSpPr txBox="true"/>
          <p:nvPr/>
        </p:nvSpPr>
        <p:spPr>
          <a:xfrm rot="0">
            <a:off x="4974584" y="4364098"/>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0</a:t>
            </a:r>
          </a:p>
        </p:txBody>
      </p:sp>
      <p:sp>
        <p:nvSpPr>
          <p:cNvPr name="TextBox 43" id="43"/>
          <p:cNvSpPr txBox="true"/>
          <p:nvPr/>
        </p:nvSpPr>
        <p:spPr>
          <a:xfrm rot="0">
            <a:off x="4974584" y="5206289"/>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1</a:t>
            </a:r>
          </a:p>
        </p:txBody>
      </p:sp>
      <p:sp>
        <p:nvSpPr>
          <p:cNvPr name="TextBox 44" id="44"/>
          <p:cNvSpPr txBox="true"/>
          <p:nvPr/>
        </p:nvSpPr>
        <p:spPr>
          <a:xfrm rot="0">
            <a:off x="4974584" y="6048480"/>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2</a:t>
            </a:r>
          </a:p>
        </p:txBody>
      </p:sp>
      <p:sp>
        <p:nvSpPr>
          <p:cNvPr name="TextBox 45" id="45"/>
          <p:cNvSpPr txBox="true"/>
          <p:nvPr/>
        </p:nvSpPr>
        <p:spPr>
          <a:xfrm rot="0">
            <a:off x="4974584" y="6890661"/>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3</a:t>
            </a:r>
          </a:p>
        </p:txBody>
      </p:sp>
      <p:sp>
        <p:nvSpPr>
          <p:cNvPr name="TextBox 46" id="46"/>
          <p:cNvSpPr txBox="true"/>
          <p:nvPr/>
        </p:nvSpPr>
        <p:spPr>
          <a:xfrm rot="0">
            <a:off x="4974584" y="7732852"/>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4</a:t>
            </a:r>
          </a:p>
        </p:txBody>
      </p:sp>
      <p:sp>
        <p:nvSpPr>
          <p:cNvPr name="TextBox 47" id="47"/>
          <p:cNvSpPr txBox="true"/>
          <p:nvPr/>
        </p:nvSpPr>
        <p:spPr>
          <a:xfrm rot="0">
            <a:off x="5512394" y="7096335"/>
            <a:ext cx="113380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one uno</a:t>
            </a:r>
          </a:p>
        </p:txBody>
      </p:sp>
      <p:sp>
        <p:nvSpPr>
          <p:cNvPr name="TextBox 48" id="48"/>
          <p:cNvSpPr txBox="true"/>
          <p:nvPr/>
        </p:nvSpPr>
        <p:spPr>
          <a:xfrm rot="0">
            <a:off x="5495382" y="5394531"/>
            <a:ext cx="113602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two dos</a:t>
            </a:r>
          </a:p>
        </p:txBody>
      </p:sp>
      <p:sp>
        <p:nvSpPr>
          <p:cNvPr name="TextBox 49" id="49"/>
          <p:cNvSpPr txBox="true"/>
          <p:nvPr/>
        </p:nvSpPr>
        <p:spPr>
          <a:xfrm rot="0">
            <a:off x="2449401" y="2863329"/>
            <a:ext cx="1556214" cy="444055"/>
          </a:xfrm>
          <a:prstGeom prst="rect">
            <a:avLst/>
          </a:prstGeom>
        </p:spPr>
        <p:txBody>
          <a:bodyPr anchor="t" rtlCol="false" tIns="0" lIns="0" bIns="0" rIns="0">
            <a:spAutoFit/>
          </a:bodyPr>
          <a:lstStyle/>
          <a:p>
            <a:pPr algn="ctr">
              <a:lnSpc>
                <a:spcPts val="3079"/>
              </a:lnSpc>
            </a:pPr>
            <a:r>
              <a:rPr lang="en-US" sz="2200" spc="-15">
                <a:solidFill>
                  <a:srgbClr val="000000"/>
                </a:solidFill>
                <a:latin typeface="Montserrat 2"/>
                <a:ea typeface="Montserrat 2"/>
                <a:cs typeface="Montserrat 2"/>
                <a:sym typeface="Montserrat 2"/>
              </a:rPr>
              <a:t>hash()</a:t>
            </a:r>
          </a:p>
          <a:p>
            <a:pPr algn="ctr">
              <a:lnSpc>
                <a:spcPts val="1400"/>
              </a:lnSpc>
            </a:pPr>
            <a:r>
              <a:rPr lang="en-US" sz="1000" spc="-7">
                <a:solidFill>
                  <a:srgbClr val="000000"/>
                </a:solidFill>
                <a:latin typeface="Montserrat 2"/>
                <a:ea typeface="Montserrat 2"/>
                <a:cs typeface="Montserrat 2"/>
                <a:sym typeface="Montserrat 2"/>
              </a:rPr>
              <a:t>7028402403723223041</a:t>
            </a:r>
          </a:p>
        </p:txBody>
      </p:sp>
      <p:sp>
        <p:nvSpPr>
          <p:cNvPr name="TextBox 50" id="50"/>
          <p:cNvSpPr txBox="true"/>
          <p:nvPr/>
        </p:nvSpPr>
        <p:spPr>
          <a:xfrm rot="0">
            <a:off x="4927730" y="2930995"/>
            <a:ext cx="1173480" cy="326317"/>
          </a:xfrm>
          <a:prstGeom prst="rect">
            <a:avLst/>
          </a:prstGeom>
        </p:spPr>
        <p:txBody>
          <a:bodyPr anchor="t" rtlCol="false" tIns="0" lIns="0" bIns="0" rIns="0">
            <a:spAutoFit/>
          </a:bodyPr>
          <a:lstStyle/>
          <a:p>
            <a:pPr algn="l">
              <a:lnSpc>
                <a:spcPts val="2660"/>
              </a:lnSpc>
            </a:pPr>
            <a:r>
              <a:rPr lang="en-US" sz="1900" spc="-13">
                <a:solidFill>
                  <a:srgbClr val="000000"/>
                </a:solidFill>
                <a:latin typeface="Montserrat 2"/>
                <a:ea typeface="Montserrat 2"/>
                <a:cs typeface="Montserrat 2"/>
                <a:sym typeface="Montserrat 2"/>
              </a:rPr>
              <a:t>index = 1</a:t>
            </a:r>
          </a:p>
        </p:txBody>
      </p:sp>
      <p:sp>
        <p:nvSpPr>
          <p:cNvPr name="TextBox 51" id="51"/>
          <p:cNvSpPr txBox="true"/>
          <p:nvPr/>
        </p:nvSpPr>
        <p:spPr>
          <a:xfrm rot="0">
            <a:off x="758828" y="2819876"/>
            <a:ext cx="441474" cy="342395"/>
          </a:xfrm>
          <a:prstGeom prst="rect">
            <a:avLst/>
          </a:prstGeom>
        </p:spPr>
        <p:txBody>
          <a:bodyPr anchor="t" rtlCol="false" tIns="0" lIns="0" bIns="0" rIns="0">
            <a:spAutoFit/>
          </a:bodyPr>
          <a:lstStyle/>
          <a:p>
            <a:pPr algn="l">
              <a:lnSpc>
                <a:spcPts val="2800"/>
              </a:lnSpc>
            </a:pPr>
            <a:r>
              <a:rPr lang="en-US" sz="2000" spc="-6">
                <a:solidFill>
                  <a:srgbClr val="FFFFFF"/>
                </a:solidFill>
                <a:latin typeface="IBM Plex Sans"/>
                <a:ea typeface="IBM Plex Sans"/>
                <a:cs typeface="IBM Plex Sans"/>
                <a:sym typeface="IBM Plex Sans"/>
              </a:rPr>
              <a:t>two</a:t>
            </a:r>
          </a:p>
        </p:txBody>
      </p:sp>
    </p:spTree>
  </p:cSld>
  <p:clrMapOvr>
    <a:masterClrMapping/>
  </p:clrMapOvr>
</p:sld>
</file>

<file path=ppt/slides/slide1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19249" y="2782786"/>
            <a:ext cx="711965" cy="411728"/>
            <a:chOff x="0" y="0"/>
            <a:chExt cx="711962" cy="411734"/>
          </a:xfrm>
        </p:grpSpPr>
        <p:sp>
          <p:nvSpPr>
            <p:cNvPr name="Freeform 7" id="7"/>
            <p:cNvSpPr/>
            <p:nvPr/>
          </p:nvSpPr>
          <p:spPr>
            <a:xfrm flipH="false" flipV="false" rot="0">
              <a:off x="0" y="0"/>
              <a:ext cx="711962" cy="411734"/>
            </a:xfrm>
            <a:custGeom>
              <a:avLst/>
              <a:gdLst/>
              <a:ahLst/>
              <a:cxnLst/>
              <a:rect r="r" b="b" t="t" l="l"/>
              <a:pathLst>
                <a:path h="411734" w="711962">
                  <a:moveTo>
                    <a:pt x="0" y="411734"/>
                  </a:moveTo>
                  <a:lnTo>
                    <a:pt x="711962" y="411734"/>
                  </a:lnTo>
                  <a:lnTo>
                    <a:pt x="711962" y="0"/>
                  </a:lnTo>
                  <a:lnTo>
                    <a:pt x="0" y="0"/>
                  </a:lnTo>
                  <a:close/>
                </a:path>
              </a:pathLst>
            </a:custGeom>
            <a:solidFill>
              <a:srgbClr val="00A2FF"/>
            </a:solidFill>
          </p:spPr>
        </p:sp>
      </p:grpSp>
      <p:grpSp>
        <p:nvGrpSpPr>
          <p:cNvPr name="Group 8" id="8"/>
          <p:cNvGrpSpPr>
            <a:grpSpLocks noChangeAspect="true"/>
          </p:cNvGrpSpPr>
          <p:nvPr/>
        </p:nvGrpSpPr>
        <p:grpSpPr>
          <a:xfrm rot="0">
            <a:off x="1561957" y="2864196"/>
            <a:ext cx="632812" cy="248917"/>
            <a:chOff x="0" y="0"/>
            <a:chExt cx="632816" cy="248920"/>
          </a:xfrm>
        </p:grpSpPr>
        <p:sp>
          <p:nvSpPr>
            <p:cNvPr name="Freeform 9" id="9"/>
            <p:cNvSpPr/>
            <p:nvPr/>
          </p:nvSpPr>
          <p:spPr>
            <a:xfrm flipH="false" flipV="false" rot="0">
              <a:off x="63500" y="111760"/>
              <a:ext cx="427101" cy="25400"/>
            </a:xfrm>
            <a:custGeom>
              <a:avLst/>
              <a:gdLst/>
              <a:ahLst/>
              <a:cxnLst/>
              <a:rect r="r" b="b" t="t" l="l"/>
              <a:pathLst>
                <a:path h="25400" w="427101">
                  <a:moveTo>
                    <a:pt x="0" y="0"/>
                  </a:moveTo>
                  <a:lnTo>
                    <a:pt x="414401" y="0"/>
                  </a:lnTo>
                  <a:lnTo>
                    <a:pt x="414401" y="12700"/>
                  </a:lnTo>
                  <a:lnTo>
                    <a:pt x="414401" y="0"/>
                  </a:lnTo>
                  <a:lnTo>
                    <a:pt x="427101" y="0"/>
                  </a:lnTo>
                  <a:lnTo>
                    <a:pt x="427101" y="25400"/>
                  </a:lnTo>
                  <a:lnTo>
                    <a:pt x="414401" y="25400"/>
                  </a:lnTo>
                  <a:lnTo>
                    <a:pt x="0" y="25400"/>
                  </a:lnTo>
                  <a:close/>
                </a:path>
              </a:pathLst>
            </a:custGeom>
            <a:solidFill>
              <a:srgbClr val="000000"/>
            </a:solidFill>
          </p:spPr>
        </p:sp>
        <p:sp>
          <p:nvSpPr>
            <p:cNvPr name="Freeform 10" id="10"/>
            <p:cNvSpPr/>
            <p:nvPr/>
          </p:nvSpPr>
          <p:spPr>
            <a:xfrm flipH="false" flipV="false" rot="0">
              <a:off x="44742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1" id="11"/>
          <p:cNvGrpSpPr>
            <a:grpSpLocks noChangeAspect="true"/>
          </p:cNvGrpSpPr>
          <p:nvPr/>
        </p:nvGrpSpPr>
        <p:grpSpPr>
          <a:xfrm rot="0">
            <a:off x="2209990" y="2469890"/>
            <a:ext cx="2004612" cy="1037530"/>
            <a:chOff x="0" y="0"/>
            <a:chExt cx="2004619" cy="1037526"/>
          </a:xfrm>
        </p:grpSpPr>
        <p:sp>
          <p:nvSpPr>
            <p:cNvPr name="Freeform 12" id="12"/>
            <p:cNvSpPr/>
            <p:nvPr/>
          </p:nvSpPr>
          <p:spPr>
            <a:xfrm flipH="false" flipV="false" rot="0">
              <a:off x="69850" y="69850"/>
              <a:ext cx="1864868" cy="897890"/>
            </a:xfrm>
            <a:custGeom>
              <a:avLst/>
              <a:gdLst/>
              <a:ahLst/>
              <a:cxnLst/>
              <a:rect r="r" b="b" t="t" l="l"/>
              <a:pathLst>
                <a:path h="897890" w="1864868">
                  <a:moveTo>
                    <a:pt x="0" y="897890"/>
                  </a:moveTo>
                  <a:lnTo>
                    <a:pt x="1864868" y="897890"/>
                  </a:lnTo>
                  <a:lnTo>
                    <a:pt x="1864868" y="0"/>
                  </a:lnTo>
                  <a:lnTo>
                    <a:pt x="0" y="0"/>
                  </a:lnTo>
                  <a:close/>
                </a:path>
              </a:pathLst>
            </a:custGeom>
            <a:solidFill>
              <a:srgbClr val="FFFFFF"/>
            </a:solidFill>
          </p:spPr>
        </p:sp>
        <p:sp>
          <p:nvSpPr>
            <p:cNvPr name="Freeform 13" id="13"/>
            <p:cNvSpPr/>
            <p:nvPr/>
          </p:nvSpPr>
          <p:spPr>
            <a:xfrm flipH="false" flipV="false" rot="0">
              <a:off x="63500" y="63500"/>
              <a:ext cx="1877568" cy="910590"/>
            </a:xfrm>
            <a:custGeom>
              <a:avLst/>
              <a:gdLst/>
              <a:ahLst/>
              <a:cxnLst/>
              <a:rect r="r" b="b" t="t" l="l"/>
              <a:pathLst>
                <a:path h="910590" w="1877568">
                  <a:moveTo>
                    <a:pt x="6350" y="0"/>
                  </a:moveTo>
                  <a:lnTo>
                    <a:pt x="1871218" y="0"/>
                  </a:lnTo>
                  <a:lnTo>
                    <a:pt x="1877568" y="0"/>
                  </a:lnTo>
                  <a:lnTo>
                    <a:pt x="1877568" y="6350"/>
                  </a:lnTo>
                  <a:lnTo>
                    <a:pt x="1877568" y="904240"/>
                  </a:lnTo>
                  <a:lnTo>
                    <a:pt x="1877568" y="910590"/>
                  </a:lnTo>
                  <a:lnTo>
                    <a:pt x="1871218" y="910590"/>
                  </a:lnTo>
                  <a:lnTo>
                    <a:pt x="6350" y="910590"/>
                  </a:lnTo>
                  <a:lnTo>
                    <a:pt x="0" y="910590"/>
                  </a:lnTo>
                  <a:lnTo>
                    <a:pt x="0" y="904240"/>
                  </a:lnTo>
                  <a:lnTo>
                    <a:pt x="0" y="6350"/>
                  </a:lnTo>
                  <a:lnTo>
                    <a:pt x="0" y="0"/>
                  </a:lnTo>
                  <a:lnTo>
                    <a:pt x="6350" y="0"/>
                  </a:lnTo>
                  <a:moveTo>
                    <a:pt x="6350" y="12700"/>
                  </a:moveTo>
                  <a:lnTo>
                    <a:pt x="6350" y="6350"/>
                  </a:lnTo>
                  <a:lnTo>
                    <a:pt x="12700" y="6350"/>
                  </a:lnTo>
                  <a:lnTo>
                    <a:pt x="12700" y="904240"/>
                  </a:lnTo>
                  <a:lnTo>
                    <a:pt x="6350" y="904240"/>
                  </a:lnTo>
                  <a:lnTo>
                    <a:pt x="6350" y="897890"/>
                  </a:lnTo>
                  <a:lnTo>
                    <a:pt x="1871218" y="897890"/>
                  </a:lnTo>
                  <a:lnTo>
                    <a:pt x="1871218" y="904240"/>
                  </a:lnTo>
                  <a:lnTo>
                    <a:pt x="1864868" y="904240"/>
                  </a:lnTo>
                  <a:lnTo>
                    <a:pt x="1864868" y="6350"/>
                  </a:lnTo>
                  <a:lnTo>
                    <a:pt x="1871218" y="6350"/>
                  </a:lnTo>
                  <a:lnTo>
                    <a:pt x="1871218" y="12700"/>
                  </a:lnTo>
                  <a:lnTo>
                    <a:pt x="6350" y="12700"/>
                  </a:lnTo>
                  <a:close/>
                </a:path>
              </a:pathLst>
            </a:custGeom>
            <a:solidFill>
              <a:srgbClr val="000000"/>
            </a:solidFill>
          </p:spPr>
        </p:sp>
      </p:grpSp>
      <p:grpSp>
        <p:nvGrpSpPr>
          <p:cNvPr name="Group 14" id="14"/>
          <p:cNvGrpSpPr>
            <a:grpSpLocks noChangeAspect="true"/>
          </p:cNvGrpSpPr>
          <p:nvPr/>
        </p:nvGrpSpPr>
        <p:grpSpPr>
          <a:xfrm rot="0">
            <a:off x="4229814" y="2864196"/>
            <a:ext cx="632822" cy="248917"/>
            <a:chOff x="0" y="0"/>
            <a:chExt cx="632816" cy="248920"/>
          </a:xfrm>
        </p:grpSpPr>
        <p:sp>
          <p:nvSpPr>
            <p:cNvPr name="Freeform 15" id="15"/>
            <p:cNvSpPr/>
            <p:nvPr/>
          </p:nvSpPr>
          <p:spPr>
            <a:xfrm flipH="false" flipV="false" rot="0">
              <a:off x="63500" y="111760"/>
              <a:ext cx="427101" cy="25400"/>
            </a:xfrm>
            <a:custGeom>
              <a:avLst/>
              <a:gdLst/>
              <a:ahLst/>
              <a:cxnLst/>
              <a:rect r="r" b="b" t="t" l="l"/>
              <a:pathLst>
                <a:path h="25400" w="427101">
                  <a:moveTo>
                    <a:pt x="0" y="0"/>
                  </a:moveTo>
                  <a:lnTo>
                    <a:pt x="414401" y="0"/>
                  </a:lnTo>
                  <a:lnTo>
                    <a:pt x="414401" y="12700"/>
                  </a:lnTo>
                  <a:lnTo>
                    <a:pt x="414401" y="0"/>
                  </a:lnTo>
                  <a:lnTo>
                    <a:pt x="427101" y="0"/>
                  </a:lnTo>
                  <a:lnTo>
                    <a:pt x="427101" y="25400"/>
                  </a:lnTo>
                  <a:lnTo>
                    <a:pt x="414401" y="25400"/>
                  </a:lnTo>
                  <a:lnTo>
                    <a:pt x="0" y="25400"/>
                  </a:lnTo>
                  <a:close/>
                </a:path>
              </a:pathLst>
            </a:custGeom>
            <a:solidFill>
              <a:srgbClr val="000000"/>
            </a:solidFill>
          </p:spPr>
        </p:sp>
        <p:sp>
          <p:nvSpPr>
            <p:cNvPr name="Freeform 16" id="16"/>
            <p:cNvSpPr/>
            <p:nvPr/>
          </p:nvSpPr>
          <p:spPr>
            <a:xfrm flipH="false" flipV="false" rot="0">
              <a:off x="44742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Freeform 17" id="17"/>
          <p:cNvSpPr/>
          <p:nvPr/>
        </p:nvSpPr>
        <p:spPr>
          <a:xfrm flipH="false" flipV="false" rot="0">
            <a:off x="4654553" y="4235453"/>
            <a:ext cx="2194770" cy="4376042"/>
          </a:xfrm>
          <a:custGeom>
            <a:avLst/>
            <a:gdLst/>
            <a:ahLst/>
            <a:cxnLst/>
            <a:rect r="r" b="b" t="t" l="l"/>
            <a:pathLst>
              <a:path h="4376042" w="2194770">
                <a:moveTo>
                  <a:pt x="0" y="0"/>
                </a:moveTo>
                <a:lnTo>
                  <a:pt x="2194770" y="0"/>
                </a:lnTo>
                <a:lnTo>
                  <a:pt x="2194770" y="4376042"/>
                </a:lnTo>
                <a:lnTo>
                  <a:pt x="0" y="4376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 id="19"/>
          <p:cNvSpPr txBox="true"/>
          <p:nvPr/>
        </p:nvSpPr>
        <p:spPr>
          <a:xfrm rot="0">
            <a:off x="800510" y="884368"/>
            <a:ext cx="5392064" cy="1313155"/>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Dictionary in Memory</a:t>
            </a:r>
          </a:p>
          <a:p>
            <a:pPr algn="l">
              <a:lnSpc>
                <a:spcPts val="2379"/>
              </a:lnSpc>
            </a:pPr>
            <a:r>
              <a:rPr lang="en-US" sz="1700" spc="-11">
                <a:solidFill>
                  <a:srgbClr val="000000"/>
                </a:solidFill>
                <a:latin typeface="Montserrat 2"/>
                <a:ea typeface="Montserrat 2"/>
                <a:cs typeface="Montserrat 2"/>
                <a:sym typeface="Montserrat 2"/>
              </a:rPr>
              <a:t>engToSp = {'</a:t>
            </a:r>
            <a:r>
              <a:rPr lang="en-US" b="true" sz="1700" spc="-11">
                <a:solidFill>
                  <a:srgbClr val="000000"/>
                </a:solidFill>
                <a:latin typeface="Montserrat 2 Bold"/>
                <a:ea typeface="Montserrat 2 Bold"/>
                <a:cs typeface="Montserrat 2 Bold"/>
                <a:sym typeface="Montserrat 2 Bold"/>
              </a:rPr>
              <a:t>one</a:t>
            </a:r>
            <a:r>
              <a:rPr lang="en-US" sz="1700" spc="-11">
                <a:solidFill>
                  <a:srgbClr val="000000"/>
                </a:solidFill>
                <a:latin typeface="Montserrat 2"/>
                <a:ea typeface="Montserrat 2"/>
                <a:cs typeface="Montserrat 2"/>
                <a:sym typeface="Montserrat 2"/>
              </a:rPr>
              <a:t>': 'uno', '</a:t>
            </a:r>
            <a:r>
              <a:rPr lang="en-US" b="true" sz="1700" spc="-11">
                <a:solidFill>
                  <a:srgbClr val="000000"/>
                </a:solidFill>
                <a:latin typeface="Montserrat 2 Bold"/>
                <a:ea typeface="Montserrat 2 Bold"/>
                <a:cs typeface="Montserrat 2 Bold"/>
                <a:sym typeface="Montserrat 2 Bold"/>
              </a:rPr>
              <a:t>two</a:t>
            </a:r>
            <a:r>
              <a:rPr lang="en-US" sz="1700" spc="-11">
                <a:solidFill>
                  <a:srgbClr val="000000"/>
                </a:solidFill>
                <a:latin typeface="Montserrat 2"/>
                <a:ea typeface="Montserrat 2"/>
                <a:cs typeface="Montserrat 2"/>
                <a:sym typeface="Montserrat 2"/>
              </a:rPr>
              <a:t>': 'dos', '</a:t>
            </a:r>
            <a:r>
              <a:rPr lang="en-US" b="true" sz="1700" spc="-11">
                <a:solidFill>
                  <a:srgbClr val="000000"/>
                </a:solidFill>
                <a:latin typeface="Montserrat 2 Bold"/>
                <a:ea typeface="Montserrat 2 Bold"/>
                <a:cs typeface="Montserrat 2 Bold"/>
                <a:sym typeface="Montserrat 2 Bold"/>
              </a:rPr>
              <a:t>three</a:t>
            </a:r>
            <a:r>
              <a:rPr lang="en-US" sz="1700" spc="-11">
                <a:solidFill>
                  <a:srgbClr val="000000"/>
                </a:solidFill>
                <a:latin typeface="Montserrat 2"/>
                <a:ea typeface="Montserrat 2"/>
                <a:cs typeface="Montserrat 2"/>
                <a:sym typeface="Montserrat 2"/>
              </a:rPr>
              <a:t>': 'tres'} </a:t>
            </a:r>
          </a:p>
        </p:txBody>
      </p:sp>
      <p:sp>
        <p:nvSpPr>
          <p:cNvPr name="TextBox 20" id="20"/>
          <p:cNvSpPr txBox="true"/>
          <p:nvPr/>
        </p:nvSpPr>
        <p:spPr>
          <a:xfrm rot="0">
            <a:off x="4974584" y="4364098"/>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0</a:t>
            </a:r>
          </a:p>
        </p:txBody>
      </p:sp>
      <p:sp>
        <p:nvSpPr>
          <p:cNvPr name="TextBox 21" id="21"/>
          <p:cNvSpPr txBox="true"/>
          <p:nvPr/>
        </p:nvSpPr>
        <p:spPr>
          <a:xfrm rot="0">
            <a:off x="4974584" y="5206289"/>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1</a:t>
            </a:r>
          </a:p>
        </p:txBody>
      </p:sp>
      <p:sp>
        <p:nvSpPr>
          <p:cNvPr name="TextBox 22" id="22"/>
          <p:cNvSpPr txBox="true"/>
          <p:nvPr/>
        </p:nvSpPr>
        <p:spPr>
          <a:xfrm rot="0">
            <a:off x="4974584" y="6048480"/>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2</a:t>
            </a:r>
          </a:p>
        </p:txBody>
      </p:sp>
      <p:sp>
        <p:nvSpPr>
          <p:cNvPr name="TextBox 23" id="23"/>
          <p:cNvSpPr txBox="true"/>
          <p:nvPr/>
        </p:nvSpPr>
        <p:spPr>
          <a:xfrm rot="0">
            <a:off x="4974584" y="6890661"/>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3</a:t>
            </a:r>
          </a:p>
        </p:txBody>
      </p:sp>
      <p:sp>
        <p:nvSpPr>
          <p:cNvPr name="TextBox 24" id="24"/>
          <p:cNvSpPr txBox="true"/>
          <p:nvPr/>
        </p:nvSpPr>
        <p:spPr>
          <a:xfrm rot="0">
            <a:off x="4974584" y="7732852"/>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4</a:t>
            </a:r>
          </a:p>
        </p:txBody>
      </p:sp>
      <p:sp>
        <p:nvSpPr>
          <p:cNvPr name="TextBox 25" id="25"/>
          <p:cNvSpPr txBox="true"/>
          <p:nvPr/>
        </p:nvSpPr>
        <p:spPr>
          <a:xfrm rot="0">
            <a:off x="5495382" y="5394531"/>
            <a:ext cx="113602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two dos</a:t>
            </a:r>
          </a:p>
        </p:txBody>
      </p:sp>
      <p:sp>
        <p:nvSpPr>
          <p:cNvPr name="TextBox 26" id="26"/>
          <p:cNvSpPr txBox="true"/>
          <p:nvPr/>
        </p:nvSpPr>
        <p:spPr>
          <a:xfrm rot="0">
            <a:off x="5512394" y="6858210"/>
            <a:ext cx="1133808" cy="610943"/>
          </a:xfrm>
          <a:prstGeom prst="rect">
            <a:avLst/>
          </a:prstGeom>
        </p:spPr>
        <p:txBody>
          <a:bodyPr anchor="t" rtlCol="false" tIns="0" lIns="0" bIns="0" rIns="0">
            <a:spAutoFit/>
          </a:bodyPr>
          <a:lstStyle/>
          <a:p>
            <a:pPr algn="l">
              <a:lnSpc>
                <a:spcPts val="5500"/>
              </a:lnSpc>
            </a:pPr>
            <a:r>
              <a:rPr lang="en-US" sz="2200" spc="-6">
                <a:solidFill>
                  <a:srgbClr val="FFFFFF"/>
                </a:solidFill>
                <a:latin typeface="IBM Plex Sans"/>
                <a:ea typeface="IBM Plex Sans"/>
                <a:cs typeface="IBM Plex Sans"/>
                <a:sym typeface="IBM Plex Sans"/>
              </a:rPr>
              <a:t>one uno</a:t>
            </a:r>
          </a:p>
        </p:txBody>
      </p:sp>
      <p:sp>
        <p:nvSpPr>
          <p:cNvPr name="TextBox 27" id="27"/>
          <p:cNvSpPr txBox="true"/>
          <p:nvPr/>
        </p:nvSpPr>
        <p:spPr>
          <a:xfrm rot="0">
            <a:off x="5517528" y="7671197"/>
            <a:ext cx="1155011" cy="610562"/>
          </a:xfrm>
          <a:prstGeom prst="rect">
            <a:avLst/>
          </a:prstGeom>
        </p:spPr>
        <p:txBody>
          <a:bodyPr anchor="t" rtlCol="false" tIns="0" lIns="0" bIns="0" rIns="0">
            <a:spAutoFit/>
          </a:bodyPr>
          <a:lstStyle/>
          <a:p>
            <a:pPr algn="l">
              <a:lnSpc>
                <a:spcPts val="5500"/>
              </a:lnSpc>
            </a:pPr>
            <a:r>
              <a:rPr lang="en-US" sz="2200" spc="-6">
                <a:solidFill>
                  <a:srgbClr val="FFFFFF"/>
                </a:solidFill>
                <a:latin typeface="IBM Plex Sans"/>
                <a:ea typeface="IBM Plex Sans"/>
                <a:cs typeface="IBM Plex Sans"/>
                <a:sym typeface="IBM Plex Sans"/>
              </a:rPr>
              <a:t>three tres</a:t>
            </a:r>
          </a:p>
        </p:txBody>
      </p:sp>
      <p:sp>
        <p:nvSpPr>
          <p:cNvPr name="TextBox 28" id="28"/>
          <p:cNvSpPr txBox="true"/>
          <p:nvPr/>
        </p:nvSpPr>
        <p:spPr>
          <a:xfrm rot="0">
            <a:off x="2449401" y="2863329"/>
            <a:ext cx="1556214" cy="444055"/>
          </a:xfrm>
          <a:prstGeom prst="rect">
            <a:avLst/>
          </a:prstGeom>
        </p:spPr>
        <p:txBody>
          <a:bodyPr anchor="t" rtlCol="false" tIns="0" lIns="0" bIns="0" rIns="0">
            <a:spAutoFit/>
          </a:bodyPr>
          <a:lstStyle/>
          <a:p>
            <a:pPr algn="ctr">
              <a:lnSpc>
                <a:spcPts val="3079"/>
              </a:lnSpc>
            </a:pPr>
            <a:r>
              <a:rPr lang="en-US" sz="2200" spc="-15">
                <a:solidFill>
                  <a:srgbClr val="000000"/>
                </a:solidFill>
                <a:latin typeface="Montserrat 2"/>
                <a:ea typeface="Montserrat 2"/>
                <a:cs typeface="Montserrat 2"/>
                <a:sym typeface="Montserrat 2"/>
              </a:rPr>
              <a:t>hash()</a:t>
            </a:r>
          </a:p>
          <a:p>
            <a:pPr algn="ctr">
              <a:lnSpc>
                <a:spcPts val="1400"/>
              </a:lnSpc>
            </a:pPr>
            <a:r>
              <a:rPr lang="en-US" sz="1000" spc="-7">
                <a:solidFill>
                  <a:srgbClr val="000000"/>
                </a:solidFill>
                <a:latin typeface="Montserrat 2"/>
                <a:ea typeface="Montserrat 2"/>
                <a:cs typeface="Montserrat 2"/>
                <a:sym typeface="Montserrat 2"/>
              </a:rPr>
              <a:t>7028402403723223041</a:t>
            </a:r>
          </a:p>
        </p:txBody>
      </p:sp>
      <p:sp>
        <p:nvSpPr>
          <p:cNvPr name="TextBox 29" id="29"/>
          <p:cNvSpPr txBox="true"/>
          <p:nvPr/>
        </p:nvSpPr>
        <p:spPr>
          <a:xfrm rot="0">
            <a:off x="4927730" y="2930995"/>
            <a:ext cx="1173480" cy="326317"/>
          </a:xfrm>
          <a:prstGeom prst="rect">
            <a:avLst/>
          </a:prstGeom>
        </p:spPr>
        <p:txBody>
          <a:bodyPr anchor="t" rtlCol="false" tIns="0" lIns="0" bIns="0" rIns="0">
            <a:spAutoFit/>
          </a:bodyPr>
          <a:lstStyle/>
          <a:p>
            <a:pPr algn="l">
              <a:lnSpc>
                <a:spcPts val="2660"/>
              </a:lnSpc>
            </a:pPr>
            <a:r>
              <a:rPr lang="en-US" sz="1900" spc="-13">
                <a:solidFill>
                  <a:srgbClr val="000000"/>
                </a:solidFill>
                <a:latin typeface="Montserrat 2"/>
                <a:ea typeface="Montserrat 2"/>
                <a:cs typeface="Montserrat 2"/>
                <a:sym typeface="Montserrat 2"/>
              </a:rPr>
              <a:t>index = 1</a:t>
            </a:r>
          </a:p>
        </p:txBody>
      </p:sp>
      <p:sp>
        <p:nvSpPr>
          <p:cNvPr name="TextBox 30" id="30"/>
          <p:cNvSpPr txBox="true"/>
          <p:nvPr/>
        </p:nvSpPr>
        <p:spPr>
          <a:xfrm rot="0">
            <a:off x="676399" y="2819876"/>
            <a:ext cx="609619" cy="342395"/>
          </a:xfrm>
          <a:prstGeom prst="rect">
            <a:avLst/>
          </a:prstGeom>
        </p:spPr>
        <p:txBody>
          <a:bodyPr anchor="t" rtlCol="false" tIns="0" lIns="0" bIns="0" rIns="0">
            <a:spAutoFit/>
          </a:bodyPr>
          <a:lstStyle/>
          <a:p>
            <a:pPr algn="l">
              <a:lnSpc>
                <a:spcPts val="2800"/>
              </a:lnSpc>
            </a:pPr>
            <a:r>
              <a:rPr lang="en-US" sz="2000" spc="-6">
                <a:solidFill>
                  <a:srgbClr val="FFFFFF"/>
                </a:solidFill>
                <a:latin typeface="IBM Plex Sans"/>
                <a:ea typeface="IBM Plex Sans"/>
                <a:cs typeface="IBM Plex Sans"/>
                <a:sym typeface="IBM Plex Sans"/>
              </a:rPr>
              <a:t>three</a:t>
            </a:r>
          </a:p>
        </p:txBody>
      </p:sp>
    </p:spTree>
  </p:cSld>
  <p:clrMapOvr>
    <a:masterClrMapping/>
  </p:clrMapOvr>
</p:sld>
</file>

<file path=ppt/slides/slide1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32282" y="2782786"/>
            <a:ext cx="485899" cy="411728"/>
            <a:chOff x="0" y="0"/>
            <a:chExt cx="485902" cy="411734"/>
          </a:xfrm>
        </p:grpSpPr>
        <p:sp>
          <p:nvSpPr>
            <p:cNvPr name="Freeform 7" id="7"/>
            <p:cNvSpPr/>
            <p:nvPr/>
          </p:nvSpPr>
          <p:spPr>
            <a:xfrm flipH="false" flipV="false" rot="0">
              <a:off x="0" y="0"/>
              <a:ext cx="485902" cy="411734"/>
            </a:xfrm>
            <a:custGeom>
              <a:avLst/>
              <a:gdLst/>
              <a:ahLst/>
              <a:cxnLst/>
              <a:rect r="r" b="b" t="t" l="l"/>
              <a:pathLst>
                <a:path h="411734" w="485902">
                  <a:moveTo>
                    <a:pt x="0" y="411734"/>
                  </a:moveTo>
                  <a:lnTo>
                    <a:pt x="485902" y="411734"/>
                  </a:lnTo>
                  <a:lnTo>
                    <a:pt x="485902" y="0"/>
                  </a:lnTo>
                  <a:lnTo>
                    <a:pt x="0" y="0"/>
                  </a:lnTo>
                  <a:close/>
                </a:path>
              </a:pathLst>
            </a:custGeom>
            <a:solidFill>
              <a:srgbClr val="00A2FF"/>
            </a:solidFill>
          </p:spPr>
        </p:sp>
      </p:grpSp>
      <p:grpSp>
        <p:nvGrpSpPr>
          <p:cNvPr name="Group 8" id="8"/>
          <p:cNvGrpSpPr>
            <a:grpSpLocks noChangeAspect="true"/>
          </p:cNvGrpSpPr>
          <p:nvPr/>
        </p:nvGrpSpPr>
        <p:grpSpPr>
          <a:xfrm rot="0">
            <a:off x="1561957" y="2864196"/>
            <a:ext cx="632812" cy="248917"/>
            <a:chOff x="0" y="0"/>
            <a:chExt cx="632816" cy="248920"/>
          </a:xfrm>
        </p:grpSpPr>
        <p:sp>
          <p:nvSpPr>
            <p:cNvPr name="Freeform 9" id="9"/>
            <p:cNvSpPr/>
            <p:nvPr/>
          </p:nvSpPr>
          <p:spPr>
            <a:xfrm flipH="false" flipV="false" rot="0">
              <a:off x="63500" y="111760"/>
              <a:ext cx="427101" cy="25400"/>
            </a:xfrm>
            <a:custGeom>
              <a:avLst/>
              <a:gdLst/>
              <a:ahLst/>
              <a:cxnLst/>
              <a:rect r="r" b="b" t="t" l="l"/>
              <a:pathLst>
                <a:path h="25400" w="427101">
                  <a:moveTo>
                    <a:pt x="0" y="0"/>
                  </a:moveTo>
                  <a:lnTo>
                    <a:pt x="414401" y="0"/>
                  </a:lnTo>
                  <a:lnTo>
                    <a:pt x="414401" y="12700"/>
                  </a:lnTo>
                  <a:lnTo>
                    <a:pt x="414401" y="0"/>
                  </a:lnTo>
                  <a:lnTo>
                    <a:pt x="427101" y="0"/>
                  </a:lnTo>
                  <a:lnTo>
                    <a:pt x="427101" y="25400"/>
                  </a:lnTo>
                  <a:lnTo>
                    <a:pt x="414401" y="25400"/>
                  </a:lnTo>
                  <a:lnTo>
                    <a:pt x="0" y="25400"/>
                  </a:lnTo>
                  <a:close/>
                </a:path>
              </a:pathLst>
            </a:custGeom>
            <a:solidFill>
              <a:srgbClr val="000000"/>
            </a:solidFill>
          </p:spPr>
        </p:sp>
        <p:sp>
          <p:nvSpPr>
            <p:cNvPr name="Freeform 10" id="10"/>
            <p:cNvSpPr/>
            <p:nvPr/>
          </p:nvSpPr>
          <p:spPr>
            <a:xfrm flipH="false" flipV="false" rot="0">
              <a:off x="44742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1" id="11"/>
          <p:cNvGrpSpPr>
            <a:grpSpLocks noChangeAspect="true"/>
          </p:cNvGrpSpPr>
          <p:nvPr/>
        </p:nvGrpSpPr>
        <p:grpSpPr>
          <a:xfrm rot="0">
            <a:off x="2209990" y="2469890"/>
            <a:ext cx="2004612" cy="1037530"/>
            <a:chOff x="0" y="0"/>
            <a:chExt cx="2004619" cy="1037526"/>
          </a:xfrm>
        </p:grpSpPr>
        <p:sp>
          <p:nvSpPr>
            <p:cNvPr name="Freeform 12" id="12"/>
            <p:cNvSpPr/>
            <p:nvPr/>
          </p:nvSpPr>
          <p:spPr>
            <a:xfrm flipH="false" flipV="false" rot="0">
              <a:off x="69850" y="69850"/>
              <a:ext cx="1864868" cy="897890"/>
            </a:xfrm>
            <a:custGeom>
              <a:avLst/>
              <a:gdLst/>
              <a:ahLst/>
              <a:cxnLst/>
              <a:rect r="r" b="b" t="t" l="l"/>
              <a:pathLst>
                <a:path h="897890" w="1864868">
                  <a:moveTo>
                    <a:pt x="0" y="897890"/>
                  </a:moveTo>
                  <a:lnTo>
                    <a:pt x="1864868" y="897890"/>
                  </a:lnTo>
                  <a:lnTo>
                    <a:pt x="1864868" y="0"/>
                  </a:lnTo>
                  <a:lnTo>
                    <a:pt x="0" y="0"/>
                  </a:lnTo>
                  <a:close/>
                </a:path>
              </a:pathLst>
            </a:custGeom>
            <a:solidFill>
              <a:srgbClr val="FFFFFF"/>
            </a:solidFill>
          </p:spPr>
        </p:sp>
        <p:sp>
          <p:nvSpPr>
            <p:cNvPr name="Freeform 13" id="13"/>
            <p:cNvSpPr/>
            <p:nvPr/>
          </p:nvSpPr>
          <p:spPr>
            <a:xfrm flipH="false" flipV="false" rot="0">
              <a:off x="63500" y="63500"/>
              <a:ext cx="1877568" cy="910590"/>
            </a:xfrm>
            <a:custGeom>
              <a:avLst/>
              <a:gdLst/>
              <a:ahLst/>
              <a:cxnLst/>
              <a:rect r="r" b="b" t="t" l="l"/>
              <a:pathLst>
                <a:path h="910590" w="1877568">
                  <a:moveTo>
                    <a:pt x="6350" y="0"/>
                  </a:moveTo>
                  <a:lnTo>
                    <a:pt x="1871218" y="0"/>
                  </a:lnTo>
                  <a:lnTo>
                    <a:pt x="1877568" y="0"/>
                  </a:lnTo>
                  <a:lnTo>
                    <a:pt x="1877568" y="6350"/>
                  </a:lnTo>
                  <a:lnTo>
                    <a:pt x="1877568" y="904240"/>
                  </a:lnTo>
                  <a:lnTo>
                    <a:pt x="1877568" y="910590"/>
                  </a:lnTo>
                  <a:lnTo>
                    <a:pt x="1871218" y="910590"/>
                  </a:lnTo>
                  <a:lnTo>
                    <a:pt x="6350" y="910590"/>
                  </a:lnTo>
                  <a:lnTo>
                    <a:pt x="0" y="910590"/>
                  </a:lnTo>
                  <a:lnTo>
                    <a:pt x="0" y="904240"/>
                  </a:lnTo>
                  <a:lnTo>
                    <a:pt x="0" y="6350"/>
                  </a:lnTo>
                  <a:lnTo>
                    <a:pt x="0" y="0"/>
                  </a:lnTo>
                  <a:lnTo>
                    <a:pt x="6350" y="0"/>
                  </a:lnTo>
                  <a:moveTo>
                    <a:pt x="6350" y="12700"/>
                  </a:moveTo>
                  <a:lnTo>
                    <a:pt x="6350" y="6350"/>
                  </a:lnTo>
                  <a:lnTo>
                    <a:pt x="12700" y="6350"/>
                  </a:lnTo>
                  <a:lnTo>
                    <a:pt x="12700" y="904240"/>
                  </a:lnTo>
                  <a:lnTo>
                    <a:pt x="6350" y="904240"/>
                  </a:lnTo>
                  <a:lnTo>
                    <a:pt x="6350" y="897890"/>
                  </a:lnTo>
                  <a:lnTo>
                    <a:pt x="1871218" y="897890"/>
                  </a:lnTo>
                  <a:lnTo>
                    <a:pt x="1871218" y="904240"/>
                  </a:lnTo>
                  <a:lnTo>
                    <a:pt x="1864868" y="904240"/>
                  </a:lnTo>
                  <a:lnTo>
                    <a:pt x="1864868" y="6350"/>
                  </a:lnTo>
                  <a:lnTo>
                    <a:pt x="1871218" y="6350"/>
                  </a:lnTo>
                  <a:lnTo>
                    <a:pt x="1871218" y="12700"/>
                  </a:lnTo>
                  <a:lnTo>
                    <a:pt x="6350" y="12700"/>
                  </a:lnTo>
                  <a:close/>
                </a:path>
              </a:pathLst>
            </a:custGeom>
            <a:solidFill>
              <a:srgbClr val="000000"/>
            </a:solidFill>
          </p:spPr>
        </p:sp>
      </p:grpSp>
      <p:grpSp>
        <p:nvGrpSpPr>
          <p:cNvPr name="Group 14" id="14"/>
          <p:cNvGrpSpPr>
            <a:grpSpLocks noChangeAspect="true"/>
          </p:cNvGrpSpPr>
          <p:nvPr/>
        </p:nvGrpSpPr>
        <p:grpSpPr>
          <a:xfrm rot="0">
            <a:off x="4229814" y="2864196"/>
            <a:ext cx="632822" cy="248917"/>
            <a:chOff x="0" y="0"/>
            <a:chExt cx="632816" cy="248920"/>
          </a:xfrm>
        </p:grpSpPr>
        <p:sp>
          <p:nvSpPr>
            <p:cNvPr name="Freeform 15" id="15"/>
            <p:cNvSpPr/>
            <p:nvPr/>
          </p:nvSpPr>
          <p:spPr>
            <a:xfrm flipH="false" flipV="false" rot="0">
              <a:off x="63500" y="111760"/>
              <a:ext cx="427101" cy="25400"/>
            </a:xfrm>
            <a:custGeom>
              <a:avLst/>
              <a:gdLst/>
              <a:ahLst/>
              <a:cxnLst/>
              <a:rect r="r" b="b" t="t" l="l"/>
              <a:pathLst>
                <a:path h="25400" w="427101">
                  <a:moveTo>
                    <a:pt x="0" y="0"/>
                  </a:moveTo>
                  <a:lnTo>
                    <a:pt x="414401" y="0"/>
                  </a:lnTo>
                  <a:lnTo>
                    <a:pt x="414401" y="12700"/>
                  </a:lnTo>
                  <a:lnTo>
                    <a:pt x="414401" y="0"/>
                  </a:lnTo>
                  <a:lnTo>
                    <a:pt x="427101" y="0"/>
                  </a:lnTo>
                  <a:lnTo>
                    <a:pt x="427101" y="25400"/>
                  </a:lnTo>
                  <a:lnTo>
                    <a:pt x="414401" y="25400"/>
                  </a:lnTo>
                  <a:lnTo>
                    <a:pt x="0" y="25400"/>
                  </a:lnTo>
                  <a:close/>
                </a:path>
              </a:pathLst>
            </a:custGeom>
            <a:solidFill>
              <a:srgbClr val="000000"/>
            </a:solidFill>
          </p:spPr>
        </p:sp>
        <p:sp>
          <p:nvSpPr>
            <p:cNvPr name="Freeform 16" id="16"/>
            <p:cNvSpPr/>
            <p:nvPr/>
          </p:nvSpPr>
          <p:spPr>
            <a:xfrm flipH="false" flipV="false" rot="0">
              <a:off x="44742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Freeform 17" id="17"/>
          <p:cNvSpPr/>
          <p:nvPr/>
        </p:nvSpPr>
        <p:spPr>
          <a:xfrm flipH="false" flipV="false" rot="0">
            <a:off x="4654553" y="4235453"/>
            <a:ext cx="3789236" cy="4376042"/>
          </a:xfrm>
          <a:custGeom>
            <a:avLst/>
            <a:gdLst/>
            <a:ahLst/>
            <a:cxnLst/>
            <a:rect r="r" b="b" t="t" l="l"/>
            <a:pathLst>
              <a:path h="4376042" w="3789236">
                <a:moveTo>
                  <a:pt x="0" y="0"/>
                </a:moveTo>
                <a:lnTo>
                  <a:pt x="3789236" y="0"/>
                </a:lnTo>
                <a:lnTo>
                  <a:pt x="3789236" y="4376042"/>
                </a:lnTo>
                <a:lnTo>
                  <a:pt x="0" y="4376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 id="19"/>
          <p:cNvSpPr txBox="true"/>
          <p:nvPr/>
        </p:nvSpPr>
        <p:spPr>
          <a:xfrm rot="0">
            <a:off x="800510" y="884368"/>
            <a:ext cx="5392064" cy="1313155"/>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Dictionary in Memory</a:t>
            </a:r>
          </a:p>
          <a:p>
            <a:pPr algn="l">
              <a:lnSpc>
                <a:spcPts val="2379"/>
              </a:lnSpc>
            </a:pPr>
            <a:r>
              <a:rPr lang="en-US" sz="1700" spc="-11">
                <a:solidFill>
                  <a:srgbClr val="000000"/>
                </a:solidFill>
                <a:latin typeface="Montserrat 2"/>
                <a:ea typeface="Montserrat 2"/>
                <a:cs typeface="Montserrat 2"/>
                <a:sym typeface="Montserrat 2"/>
              </a:rPr>
              <a:t>engToSp = {'</a:t>
            </a:r>
            <a:r>
              <a:rPr lang="en-US" b="true" sz="1700" spc="-11">
                <a:solidFill>
                  <a:srgbClr val="000000"/>
                </a:solidFill>
                <a:latin typeface="Montserrat 2 Bold"/>
                <a:ea typeface="Montserrat 2 Bold"/>
                <a:cs typeface="Montserrat 2 Bold"/>
                <a:sym typeface="Montserrat 2 Bold"/>
              </a:rPr>
              <a:t>one</a:t>
            </a:r>
            <a:r>
              <a:rPr lang="en-US" sz="1700" spc="-11">
                <a:solidFill>
                  <a:srgbClr val="000000"/>
                </a:solidFill>
                <a:latin typeface="Montserrat 2"/>
                <a:ea typeface="Montserrat 2"/>
                <a:cs typeface="Montserrat 2"/>
                <a:sym typeface="Montserrat 2"/>
              </a:rPr>
              <a:t>': 'uno', '</a:t>
            </a:r>
            <a:r>
              <a:rPr lang="en-US" b="true" sz="1700" spc="-11">
                <a:solidFill>
                  <a:srgbClr val="000000"/>
                </a:solidFill>
                <a:latin typeface="Montserrat 2 Bold"/>
                <a:ea typeface="Montserrat 2 Bold"/>
                <a:cs typeface="Montserrat 2 Bold"/>
                <a:sym typeface="Montserrat 2 Bold"/>
              </a:rPr>
              <a:t>two</a:t>
            </a:r>
            <a:r>
              <a:rPr lang="en-US" sz="1700" spc="-11">
                <a:solidFill>
                  <a:srgbClr val="000000"/>
                </a:solidFill>
                <a:latin typeface="Montserrat 2"/>
                <a:ea typeface="Montserrat 2"/>
                <a:cs typeface="Montserrat 2"/>
                <a:sym typeface="Montserrat 2"/>
              </a:rPr>
              <a:t>': 'dos', '</a:t>
            </a:r>
            <a:r>
              <a:rPr lang="en-US" b="true" sz="1700" spc="-11">
                <a:solidFill>
                  <a:srgbClr val="000000"/>
                </a:solidFill>
                <a:latin typeface="Montserrat 2 Bold"/>
                <a:ea typeface="Montserrat 2 Bold"/>
                <a:cs typeface="Montserrat 2 Bold"/>
                <a:sym typeface="Montserrat 2 Bold"/>
              </a:rPr>
              <a:t>three</a:t>
            </a:r>
            <a:r>
              <a:rPr lang="en-US" sz="1700" spc="-11">
                <a:solidFill>
                  <a:srgbClr val="000000"/>
                </a:solidFill>
                <a:latin typeface="Montserrat 2"/>
                <a:ea typeface="Montserrat 2"/>
                <a:cs typeface="Montserrat 2"/>
                <a:sym typeface="Montserrat 2"/>
              </a:rPr>
              <a:t>': 'tres'} </a:t>
            </a:r>
          </a:p>
        </p:txBody>
      </p:sp>
      <p:sp>
        <p:nvSpPr>
          <p:cNvPr name="TextBox 20" id="20"/>
          <p:cNvSpPr txBox="true"/>
          <p:nvPr/>
        </p:nvSpPr>
        <p:spPr>
          <a:xfrm rot="0">
            <a:off x="4974584" y="4364098"/>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0</a:t>
            </a:r>
          </a:p>
        </p:txBody>
      </p:sp>
      <p:sp>
        <p:nvSpPr>
          <p:cNvPr name="TextBox 21" id="21"/>
          <p:cNvSpPr txBox="true"/>
          <p:nvPr/>
        </p:nvSpPr>
        <p:spPr>
          <a:xfrm rot="0">
            <a:off x="4974584" y="5206289"/>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1</a:t>
            </a:r>
          </a:p>
        </p:txBody>
      </p:sp>
      <p:sp>
        <p:nvSpPr>
          <p:cNvPr name="TextBox 22" id="22"/>
          <p:cNvSpPr txBox="true"/>
          <p:nvPr/>
        </p:nvSpPr>
        <p:spPr>
          <a:xfrm rot="0">
            <a:off x="4974584" y="6048480"/>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2</a:t>
            </a:r>
          </a:p>
        </p:txBody>
      </p:sp>
      <p:sp>
        <p:nvSpPr>
          <p:cNvPr name="TextBox 23" id="23"/>
          <p:cNvSpPr txBox="true"/>
          <p:nvPr/>
        </p:nvSpPr>
        <p:spPr>
          <a:xfrm rot="0">
            <a:off x="4974584" y="6890661"/>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3</a:t>
            </a:r>
          </a:p>
        </p:txBody>
      </p:sp>
      <p:sp>
        <p:nvSpPr>
          <p:cNvPr name="TextBox 24" id="24"/>
          <p:cNvSpPr txBox="true"/>
          <p:nvPr/>
        </p:nvSpPr>
        <p:spPr>
          <a:xfrm rot="0">
            <a:off x="4974584" y="7732852"/>
            <a:ext cx="158458" cy="610943"/>
          </a:xfrm>
          <a:prstGeom prst="rect">
            <a:avLst/>
          </a:prstGeom>
        </p:spPr>
        <p:txBody>
          <a:bodyPr anchor="t" rtlCol="false" tIns="0" lIns="0" bIns="0" rIns="0">
            <a:spAutoFit/>
          </a:bodyPr>
          <a:lstStyle/>
          <a:p>
            <a:pPr algn="l">
              <a:lnSpc>
                <a:spcPts val="5500"/>
              </a:lnSpc>
            </a:pPr>
            <a:r>
              <a:rPr lang="en-US" b="true" sz="2200" spc="-6">
                <a:solidFill>
                  <a:srgbClr val="000000"/>
                </a:solidFill>
                <a:latin typeface="IBM Plex Sans Bold"/>
                <a:ea typeface="IBM Plex Sans Bold"/>
                <a:cs typeface="IBM Plex Sans Bold"/>
                <a:sym typeface="IBM Plex Sans Bold"/>
              </a:rPr>
              <a:t>4</a:t>
            </a:r>
          </a:p>
        </p:txBody>
      </p:sp>
      <p:sp>
        <p:nvSpPr>
          <p:cNvPr name="TextBox 25" id="25"/>
          <p:cNvSpPr txBox="true"/>
          <p:nvPr/>
        </p:nvSpPr>
        <p:spPr>
          <a:xfrm rot="0">
            <a:off x="5495382" y="5394531"/>
            <a:ext cx="113602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two dos</a:t>
            </a:r>
          </a:p>
        </p:txBody>
      </p:sp>
      <p:sp>
        <p:nvSpPr>
          <p:cNvPr name="TextBox 26" id="26"/>
          <p:cNvSpPr txBox="true"/>
          <p:nvPr/>
        </p:nvSpPr>
        <p:spPr>
          <a:xfrm rot="0">
            <a:off x="5512394" y="6858210"/>
            <a:ext cx="1133808" cy="610943"/>
          </a:xfrm>
          <a:prstGeom prst="rect">
            <a:avLst/>
          </a:prstGeom>
        </p:spPr>
        <p:txBody>
          <a:bodyPr anchor="t" rtlCol="false" tIns="0" lIns="0" bIns="0" rIns="0">
            <a:spAutoFit/>
          </a:bodyPr>
          <a:lstStyle/>
          <a:p>
            <a:pPr algn="l">
              <a:lnSpc>
                <a:spcPts val="5500"/>
              </a:lnSpc>
            </a:pPr>
            <a:r>
              <a:rPr lang="en-US" sz="2200" spc="-6">
                <a:solidFill>
                  <a:srgbClr val="FFFFFF"/>
                </a:solidFill>
                <a:latin typeface="IBM Plex Sans"/>
                <a:ea typeface="IBM Plex Sans"/>
                <a:cs typeface="IBM Plex Sans"/>
                <a:sym typeface="IBM Plex Sans"/>
              </a:rPr>
              <a:t>one uno</a:t>
            </a:r>
          </a:p>
        </p:txBody>
      </p:sp>
      <p:sp>
        <p:nvSpPr>
          <p:cNvPr name="TextBox 27" id="27"/>
          <p:cNvSpPr txBox="true"/>
          <p:nvPr/>
        </p:nvSpPr>
        <p:spPr>
          <a:xfrm rot="0">
            <a:off x="5517528" y="7671197"/>
            <a:ext cx="1155011" cy="610562"/>
          </a:xfrm>
          <a:prstGeom prst="rect">
            <a:avLst/>
          </a:prstGeom>
        </p:spPr>
        <p:txBody>
          <a:bodyPr anchor="t" rtlCol="false" tIns="0" lIns="0" bIns="0" rIns="0">
            <a:spAutoFit/>
          </a:bodyPr>
          <a:lstStyle/>
          <a:p>
            <a:pPr algn="l">
              <a:lnSpc>
                <a:spcPts val="5500"/>
              </a:lnSpc>
            </a:pPr>
            <a:r>
              <a:rPr lang="en-US" sz="2200" spc="-6">
                <a:solidFill>
                  <a:srgbClr val="FFFFFF"/>
                </a:solidFill>
                <a:latin typeface="IBM Plex Sans"/>
                <a:ea typeface="IBM Plex Sans"/>
                <a:cs typeface="IBM Plex Sans"/>
                <a:sym typeface="IBM Plex Sans"/>
              </a:rPr>
              <a:t>three tres</a:t>
            </a:r>
          </a:p>
        </p:txBody>
      </p:sp>
      <p:sp>
        <p:nvSpPr>
          <p:cNvPr name="TextBox 28" id="28"/>
          <p:cNvSpPr txBox="true"/>
          <p:nvPr/>
        </p:nvSpPr>
        <p:spPr>
          <a:xfrm rot="0">
            <a:off x="7230847" y="5394531"/>
            <a:ext cx="416938"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ten</a:t>
            </a:r>
          </a:p>
        </p:txBody>
      </p:sp>
      <p:sp>
        <p:nvSpPr>
          <p:cNvPr name="TextBox 29" id="29"/>
          <p:cNvSpPr txBox="true"/>
          <p:nvPr/>
        </p:nvSpPr>
        <p:spPr>
          <a:xfrm rot="0">
            <a:off x="7815796" y="5386959"/>
            <a:ext cx="519036" cy="367132"/>
          </a:xfrm>
          <a:prstGeom prst="rect">
            <a:avLst/>
          </a:prstGeom>
        </p:spPr>
        <p:txBody>
          <a:bodyPr anchor="t" rtlCol="false" tIns="0" lIns="0" bIns="0" rIns="0">
            <a:spAutoFit/>
          </a:bodyPr>
          <a:lstStyle/>
          <a:p>
            <a:pPr algn="l">
              <a:lnSpc>
                <a:spcPts val="2940"/>
              </a:lnSpc>
            </a:pPr>
            <a:r>
              <a:rPr lang="en-US" sz="2100" spc="-6">
                <a:solidFill>
                  <a:srgbClr val="FFFFFF"/>
                </a:solidFill>
                <a:latin typeface="IBM Plex Sans"/>
                <a:ea typeface="IBM Plex Sans"/>
                <a:cs typeface="IBM Plex Sans"/>
                <a:sym typeface="IBM Plex Sans"/>
              </a:rPr>
              <a:t>diez</a:t>
            </a:r>
          </a:p>
        </p:txBody>
      </p:sp>
      <p:sp>
        <p:nvSpPr>
          <p:cNvPr name="TextBox 30" id="30"/>
          <p:cNvSpPr txBox="true"/>
          <p:nvPr/>
        </p:nvSpPr>
        <p:spPr>
          <a:xfrm rot="0">
            <a:off x="2449401" y="2863329"/>
            <a:ext cx="1556214" cy="444055"/>
          </a:xfrm>
          <a:prstGeom prst="rect">
            <a:avLst/>
          </a:prstGeom>
        </p:spPr>
        <p:txBody>
          <a:bodyPr anchor="t" rtlCol="false" tIns="0" lIns="0" bIns="0" rIns="0">
            <a:spAutoFit/>
          </a:bodyPr>
          <a:lstStyle/>
          <a:p>
            <a:pPr algn="ctr">
              <a:lnSpc>
                <a:spcPts val="3079"/>
              </a:lnSpc>
            </a:pPr>
            <a:r>
              <a:rPr lang="en-US" sz="2200" spc="-15">
                <a:solidFill>
                  <a:srgbClr val="000000"/>
                </a:solidFill>
                <a:latin typeface="Montserrat 2"/>
                <a:ea typeface="Montserrat 2"/>
                <a:cs typeface="Montserrat 2"/>
                <a:sym typeface="Montserrat 2"/>
              </a:rPr>
              <a:t>hash()</a:t>
            </a:r>
          </a:p>
          <a:p>
            <a:pPr algn="ctr">
              <a:lnSpc>
                <a:spcPts val="1400"/>
              </a:lnSpc>
            </a:pPr>
            <a:r>
              <a:rPr lang="en-US" sz="1000" spc="-7">
                <a:solidFill>
                  <a:srgbClr val="000000"/>
                </a:solidFill>
                <a:latin typeface="Montserrat 2"/>
                <a:ea typeface="Montserrat 2"/>
                <a:cs typeface="Montserrat 2"/>
                <a:sym typeface="Montserrat 2"/>
              </a:rPr>
              <a:t>7028402403723223041</a:t>
            </a:r>
          </a:p>
        </p:txBody>
      </p:sp>
      <p:sp>
        <p:nvSpPr>
          <p:cNvPr name="TextBox 31" id="31"/>
          <p:cNvSpPr txBox="true"/>
          <p:nvPr/>
        </p:nvSpPr>
        <p:spPr>
          <a:xfrm rot="0">
            <a:off x="4927730" y="2930995"/>
            <a:ext cx="1173480" cy="326317"/>
          </a:xfrm>
          <a:prstGeom prst="rect">
            <a:avLst/>
          </a:prstGeom>
        </p:spPr>
        <p:txBody>
          <a:bodyPr anchor="t" rtlCol="false" tIns="0" lIns="0" bIns="0" rIns="0">
            <a:spAutoFit/>
          </a:bodyPr>
          <a:lstStyle/>
          <a:p>
            <a:pPr algn="l">
              <a:lnSpc>
                <a:spcPts val="2660"/>
              </a:lnSpc>
            </a:pPr>
            <a:r>
              <a:rPr lang="en-US" sz="1900" spc="-13">
                <a:solidFill>
                  <a:srgbClr val="000000"/>
                </a:solidFill>
                <a:latin typeface="Montserrat 2"/>
                <a:ea typeface="Montserrat 2"/>
                <a:cs typeface="Montserrat 2"/>
                <a:sym typeface="Montserrat 2"/>
              </a:rPr>
              <a:t>index = 1</a:t>
            </a:r>
          </a:p>
        </p:txBody>
      </p:sp>
      <p:sp>
        <p:nvSpPr>
          <p:cNvPr name="TextBox 32" id="32"/>
          <p:cNvSpPr txBox="true"/>
          <p:nvPr/>
        </p:nvSpPr>
        <p:spPr>
          <a:xfrm rot="0">
            <a:off x="789432" y="2819876"/>
            <a:ext cx="379038" cy="342395"/>
          </a:xfrm>
          <a:prstGeom prst="rect">
            <a:avLst/>
          </a:prstGeom>
        </p:spPr>
        <p:txBody>
          <a:bodyPr anchor="t" rtlCol="false" tIns="0" lIns="0" bIns="0" rIns="0">
            <a:spAutoFit/>
          </a:bodyPr>
          <a:lstStyle/>
          <a:p>
            <a:pPr algn="l">
              <a:lnSpc>
                <a:spcPts val="2800"/>
              </a:lnSpc>
            </a:pPr>
            <a:r>
              <a:rPr lang="en-US" sz="2000" spc="-6">
                <a:solidFill>
                  <a:srgbClr val="FFFFFF"/>
                </a:solidFill>
                <a:latin typeface="IBM Plex Sans"/>
                <a:ea typeface="IBM Plex Sans"/>
                <a:cs typeface="IBM Plex Sans"/>
                <a:sym typeface="IBM Plex Sans"/>
              </a:rPr>
              <a:t>ten</a:t>
            </a:r>
          </a:p>
        </p:txBody>
      </p:sp>
    </p:spTree>
  </p:cSld>
  <p:clrMapOvr>
    <a:masterClrMapping/>
  </p:clrMapOvr>
</p:sld>
</file>

<file path=ppt/slides/slide1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736597" y="1917697"/>
            <a:ext cx="8051797" cy="2736533"/>
          </a:xfrm>
          <a:custGeom>
            <a:avLst/>
            <a:gdLst/>
            <a:ahLst/>
            <a:cxnLst/>
            <a:rect r="r" b="b" t="t" l="l"/>
            <a:pathLst>
              <a:path h="2736533" w="8051797">
                <a:moveTo>
                  <a:pt x="0" y="0"/>
                </a:moveTo>
                <a:lnTo>
                  <a:pt x="8051797" y="0"/>
                </a:lnTo>
                <a:lnTo>
                  <a:pt x="8051797" y="2736532"/>
                </a:lnTo>
                <a:lnTo>
                  <a:pt x="0" y="2736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94916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Dictionary all method</a:t>
            </a:r>
          </a:p>
        </p:txBody>
      </p:sp>
      <p:sp>
        <p:nvSpPr>
          <p:cNvPr name="TextBox 9" id="9"/>
          <p:cNvSpPr txBox="true"/>
          <p:nvPr/>
        </p:nvSpPr>
        <p:spPr>
          <a:xfrm rot="0">
            <a:off x="1104900" y="2088899"/>
            <a:ext cx="3191123" cy="2476910"/>
          </a:xfrm>
          <a:prstGeom prst="rect">
            <a:avLst/>
          </a:prstGeom>
        </p:spPr>
        <p:txBody>
          <a:bodyPr anchor="t" rtlCol="false" tIns="0" lIns="0" bIns="0" rIns="0">
            <a:spAutoFit/>
          </a:bodyPr>
          <a:lstStyle/>
          <a:p>
            <a:pPr algn="just">
              <a:lnSpc>
                <a:spcPts val="2240"/>
              </a:lnSpc>
            </a:pPr>
            <a:r>
              <a:rPr lang="en-US" b="true" sz="1600">
                <a:solidFill>
                  <a:srgbClr val="000000"/>
                </a:solidFill>
                <a:latin typeface="Arial Bold"/>
                <a:ea typeface="Arial Bold"/>
                <a:cs typeface="Arial Bold"/>
                <a:sym typeface="Arial Bold"/>
              </a:rPr>
              <a:t>Cases</a:t>
            </a:r>
          </a:p>
          <a:p>
            <a:pPr algn="just">
              <a:lnSpc>
                <a:spcPts val="3424"/>
              </a:lnSpc>
            </a:pPr>
            <a:r>
              <a:rPr lang="en-US" sz="1600">
                <a:solidFill>
                  <a:srgbClr val="000000"/>
                </a:solidFill>
                <a:latin typeface="Arial"/>
                <a:ea typeface="Arial"/>
                <a:cs typeface="Arial"/>
                <a:sym typeface="Arial"/>
              </a:rPr>
              <a:t>All values are true All values are false One value is true (others are false) One value is false (others are true) Empty Iterable</a:t>
            </a:r>
          </a:p>
        </p:txBody>
      </p:sp>
      <p:sp>
        <p:nvSpPr>
          <p:cNvPr name="TextBox 10" id="10"/>
          <p:cNvSpPr txBox="true"/>
          <p:nvPr/>
        </p:nvSpPr>
        <p:spPr>
          <a:xfrm rot="0">
            <a:off x="6470647" y="2088899"/>
            <a:ext cx="1266920" cy="2476910"/>
          </a:xfrm>
          <a:prstGeom prst="rect">
            <a:avLst/>
          </a:prstGeom>
        </p:spPr>
        <p:txBody>
          <a:bodyPr anchor="t" rtlCol="false" tIns="0" lIns="0" bIns="0" rIns="0">
            <a:spAutoFit/>
          </a:bodyPr>
          <a:lstStyle/>
          <a:p>
            <a:pPr algn="just">
              <a:lnSpc>
                <a:spcPts val="2240"/>
              </a:lnSpc>
            </a:pPr>
            <a:r>
              <a:rPr lang="en-US" b="true" sz="1600">
                <a:solidFill>
                  <a:srgbClr val="000000"/>
                </a:solidFill>
                <a:latin typeface="Arial Bold"/>
                <a:ea typeface="Arial Bold"/>
                <a:cs typeface="Arial Bold"/>
                <a:sym typeface="Arial Bold"/>
              </a:rPr>
              <a:t>Return Value</a:t>
            </a:r>
          </a:p>
          <a:p>
            <a:pPr algn="just">
              <a:lnSpc>
                <a:spcPts val="3424"/>
              </a:lnSpc>
            </a:pPr>
            <a:r>
              <a:rPr lang="en-US" sz="1600">
                <a:solidFill>
                  <a:srgbClr val="000000"/>
                </a:solidFill>
                <a:latin typeface="Arial"/>
                <a:ea typeface="Arial"/>
                <a:cs typeface="Arial"/>
                <a:sym typeface="Arial"/>
              </a:rPr>
              <a:t>TRUE FALSE FALSE FALSE TRUE</a:t>
            </a:r>
          </a:p>
        </p:txBody>
      </p:sp>
    </p:spTree>
  </p:cSld>
  <p:clrMapOvr>
    <a:masterClrMapping/>
  </p:clrMapOvr>
</p:sld>
</file>

<file path=ppt/slides/slide1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736597" y="1917697"/>
            <a:ext cx="8051797" cy="2736533"/>
          </a:xfrm>
          <a:custGeom>
            <a:avLst/>
            <a:gdLst/>
            <a:ahLst/>
            <a:cxnLst/>
            <a:rect r="r" b="b" t="t" l="l"/>
            <a:pathLst>
              <a:path h="2736533" w="8051797">
                <a:moveTo>
                  <a:pt x="0" y="0"/>
                </a:moveTo>
                <a:lnTo>
                  <a:pt x="8051797" y="0"/>
                </a:lnTo>
                <a:lnTo>
                  <a:pt x="8051797" y="2736532"/>
                </a:lnTo>
                <a:lnTo>
                  <a:pt x="0" y="2736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418077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Dictionary any method</a:t>
            </a:r>
          </a:p>
        </p:txBody>
      </p:sp>
      <p:sp>
        <p:nvSpPr>
          <p:cNvPr name="TextBox 9" id="9"/>
          <p:cNvSpPr txBox="true"/>
          <p:nvPr/>
        </p:nvSpPr>
        <p:spPr>
          <a:xfrm rot="0">
            <a:off x="1104900" y="2088899"/>
            <a:ext cx="3191123" cy="2476910"/>
          </a:xfrm>
          <a:prstGeom prst="rect">
            <a:avLst/>
          </a:prstGeom>
        </p:spPr>
        <p:txBody>
          <a:bodyPr anchor="t" rtlCol="false" tIns="0" lIns="0" bIns="0" rIns="0">
            <a:spAutoFit/>
          </a:bodyPr>
          <a:lstStyle/>
          <a:p>
            <a:pPr algn="just">
              <a:lnSpc>
                <a:spcPts val="2240"/>
              </a:lnSpc>
            </a:pPr>
            <a:r>
              <a:rPr lang="en-US" b="true" sz="1600">
                <a:solidFill>
                  <a:srgbClr val="000000"/>
                </a:solidFill>
                <a:latin typeface="Arial Bold"/>
                <a:ea typeface="Arial Bold"/>
                <a:cs typeface="Arial Bold"/>
                <a:sym typeface="Arial Bold"/>
              </a:rPr>
              <a:t>Cases</a:t>
            </a:r>
          </a:p>
          <a:p>
            <a:pPr algn="just">
              <a:lnSpc>
                <a:spcPts val="3424"/>
              </a:lnSpc>
            </a:pPr>
            <a:r>
              <a:rPr lang="en-US" sz="1600">
                <a:solidFill>
                  <a:srgbClr val="000000"/>
                </a:solidFill>
                <a:latin typeface="Arial"/>
                <a:ea typeface="Arial"/>
                <a:cs typeface="Arial"/>
                <a:sym typeface="Arial"/>
              </a:rPr>
              <a:t>All values are true All values are false One value is true (others are false) One value is false (others are true) Empty Iterable</a:t>
            </a:r>
          </a:p>
        </p:txBody>
      </p:sp>
      <p:sp>
        <p:nvSpPr>
          <p:cNvPr name="TextBox 10" id="10"/>
          <p:cNvSpPr txBox="true"/>
          <p:nvPr/>
        </p:nvSpPr>
        <p:spPr>
          <a:xfrm rot="0">
            <a:off x="6470647" y="2088899"/>
            <a:ext cx="1266920" cy="2476910"/>
          </a:xfrm>
          <a:prstGeom prst="rect">
            <a:avLst/>
          </a:prstGeom>
        </p:spPr>
        <p:txBody>
          <a:bodyPr anchor="t" rtlCol="false" tIns="0" lIns="0" bIns="0" rIns="0">
            <a:spAutoFit/>
          </a:bodyPr>
          <a:lstStyle/>
          <a:p>
            <a:pPr algn="just">
              <a:lnSpc>
                <a:spcPts val="2240"/>
              </a:lnSpc>
            </a:pPr>
            <a:r>
              <a:rPr lang="en-US" b="true" sz="1600">
                <a:solidFill>
                  <a:srgbClr val="000000"/>
                </a:solidFill>
                <a:latin typeface="Arial Bold"/>
                <a:ea typeface="Arial Bold"/>
                <a:cs typeface="Arial Bold"/>
                <a:sym typeface="Arial Bold"/>
              </a:rPr>
              <a:t>Return Value</a:t>
            </a:r>
          </a:p>
          <a:p>
            <a:pPr algn="just">
              <a:lnSpc>
                <a:spcPts val="3424"/>
              </a:lnSpc>
            </a:pPr>
            <a:r>
              <a:rPr lang="en-US" sz="1600">
                <a:solidFill>
                  <a:srgbClr val="000000"/>
                </a:solidFill>
                <a:latin typeface="Arial"/>
                <a:ea typeface="Arial"/>
                <a:cs typeface="Arial"/>
                <a:sym typeface="Arial"/>
              </a:rPr>
              <a:t>TRUE FALSE TRUE TRUE FALSE</a:t>
            </a:r>
          </a:p>
        </p:txBody>
      </p:sp>
      <p:sp>
        <p:nvSpPr>
          <p:cNvPr name="TextBox 11" id="11"/>
          <p:cNvSpPr txBox="true"/>
          <p:nvPr/>
        </p:nvSpPr>
        <p:spPr>
          <a:xfrm rot="0">
            <a:off x="2286000" y="4977232"/>
            <a:ext cx="118339" cy="495681"/>
          </a:xfrm>
          <a:prstGeom prst="rect">
            <a:avLst/>
          </a:prstGeom>
        </p:spPr>
        <p:txBody>
          <a:bodyPr anchor="t" rtlCol="false" tIns="0" lIns="0" bIns="0" rIns="0">
            <a:spAutoFit/>
          </a:bodyPr>
          <a:lstStyle/>
          <a:p>
            <a:pPr algn="l">
              <a:lnSpc>
                <a:spcPts val="3654"/>
              </a:lnSpc>
            </a:pPr>
            <a:r>
              <a:rPr lang="en-US" sz="2610">
                <a:solidFill>
                  <a:srgbClr val="25265E"/>
                </a:solidFill>
                <a:latin typeface="Arial"/>
                <a:ea typeface="Arial"/>
                <a:cs typeface="Arial"/>
                <a:sym typeface="Arial"/>
              </a:rPr>
              <a:t>•</a:t>
            </a:r>
          </a:p>
        </p:txBody>
      </p:sp>
    </p:spTree>
  </p:cSld>
  <p:clrMapOvr>
    <a:masterClrMapping/>
  </p:clrMapOvr>
</p:sld>
</file>

<file path=ppt/slides/slide1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73103" y="1879597"/>
            <a:ext cx="11669963" cy="3698129"/>
          </a:xfrm>
          <a:custGeom>
            <a:avLst/>
            <a:gdLst/>
            <a:ahLst/>
            <a:cxnLst/>
            <a:rect r="r" b="b" t="t" l="l"/>
            <a:pathLst>
              <a:path h="3698129" w="11669963">
                <a:moveTo>
                  <a:pt x="0" y="0"/>
                </a:moveTo>
                <a:lnTo>
                  <a:pt x="11669963" y="0"/>
                </a:lnTo>
                <a:lnTo>
                  <a:pt x="11669963" y="3698129"/>
                </a:lnTo>
                <a:lnTo>
                  <a:pt x="0" y="3698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19523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Dictionary vs List</a:t>
            </a:r>
          </a:p>
        </p:txBody>
      </p:sp>
      <p:sp>
        <p:nvSpPr>
          <p:cNvPr name="TextBox 9" id="9"/>
          <p:cNvSpPr txBox="true"/>
          <p:nvPr/>
        </p:nvSpPr>
        <p:spPr>
          <a:xfrm rot="0">
            <a:off x="2878512" y="2094805"/>
            <a:ext cx="1510951" cy="1004221"/>
          </a:xfrm>
          <a:prstGeom prst="rect">
            <a:avLst/>
          </a:prstGeom>
        </p:spPr>
        <p:txBody>
          <a:bodyPr anchor="t" rtlCol="false" tIns="0" lIns="0" bIns="0" rIns="0">
            <a:spAutoFit/>
          </a:bodyPr>
          <a:lstStyle/>
          <a:p>
            <a:pPr algn="ctr">
              <a:lnSpc>
                <a:spcPts val="3079"/>
              </a:lnSpc>
            </a:pPr>
            <a:r>
              <a:rPr lang="en-US" b="true" sz="2200" spc="-15">
                <a:solidFill>
                  <a:srgbClr val="000000"/>
                </a:solidFill>
                <a:latin typeface="Montserrat 2 Bold"/>
                <a:ea typeface="Montserrat 2 Bold"/>
                <a:cs typeface="Montserrat 2 Bold"/>
                <a:sym typeface="Montserrat 2 Bold"/>
              </a:rPr>
              <a:t>Dictionary</a:t>
            </a:r>
          </a:p>
          <a:p>
            <a:pPr algn="ctr">
              <a:lnSpc>
                <a:spcPts val="4500"/>
              </a:lnSpc>
            </a:pPr>
            <a:r>
              <a:rPr lang="en-US" sz="1800" spc="-12">
                <a:solidFill>
                  <a:srgbClr val="000000"/>
                </a:solidFill>
                <a:latin typeface="Montserrat 2"/>
                <a:ea typeface="Montserrat 2"/>
                <a:cs typeface="Montserrat 2"/>
                <a:sym typeface="Montserrat 2"/>
              </a:rPr>
              <a:t>Unordered</a:t>
            </a:r>
          </a:p>
        </p:txBody>
      </p:sp>
      <p:sp>
        <p:nvSpPr>
          <p:cNvPr name="TextBox 10" id="10"/>
          <p:cNvSpPr txBox="true"/>
          <p:nvPr/>
        </p:nvSpPr>
        <p:spPr>
          <a:xfrm rot="0">
            <a:off x="8943423" y="2094805"/>
            <a:ext cx="925087" cy="1004221"/>
          </a:xfrm>
          <a:prstGeom prst="rect">
            <a:avLst/>
          </a:prstGeom>
        </p:spPr>
        <p:txBody>
          <a:bodyPr anchor="t" rtlCol="false" tIns="0" lIns="0" bIns="0" rIns="0">
            <a:spAutoFit/>
          </a:bodyPr>
          <a:lstStyle/>
          <a:p>
            <a:pPr algn="ctr">
              <a:lnSpc>
                <a:spcPts val="3079"/>
              </a:lnSpc>
            </a:pPr>
            <a:r>
              <a:rPr lang="en-US" b="true" sz="2200" spc="-15">
                <a:solidFill>
                  <a:srgbClr val="000000"/>
                </a:solidFill>
                <a:latin typeface="Montserrat 2 Bold"/>
                <a:ea typeface="Montserrat 2 Bold"/>
                <a:cs typeface="Montserrat 2 Bold"/>
                <a:sym typeface="Montserrat 2 Bold"/>
              </a:rPr>
              <a:t>List</a:t>
            </a:r>
          </a:p>
          <a:p>
            <a:pPr algn="ctr">
              <a:lnSpc>
                <a:spcPts val="4500"/>
              </a:lnSpc>
            </a:pPr>
            <a:r>
              <a:rPr lang="en-US" sz="1800" spc="-12">
                <a:solidFill>
                  <a:srgbClr val="000000"/>
                </a:solidFill>
                <a:latin typeface="Montserrat 2"/>
                <a:ea typeface="Montserrat 2"/>
                <a:cs typeface="Montserrat 2"/>
                <a:sym typeface="Montserrat 2"/>
              </a:rPr>
              <a:t>Ordered</a:t>
            </a:r>
          </a:p>
        </p:txBody>
      </p:sp>
      <p:sp>
        <p:nvSpPr>
          <p:cNvPr name="TextBox 11" id="11"/>
          <p:cNvSpPr txBox="true"/>
          <p:nvPr/>
        </p:nvSpPr>
        <p:spPr>
          <a:xfrm rot="0">
            <a:off x="2766879" y="3192142"/>
            <a:ext cx="1738903"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Access via keys</a:t>
            </a:r>
          </a:p>
        </p:txBody>
      </p:sp>
      <p:sp>
        <p:nvSpPr>
          <p:cNvPr name="TextBox 12" id="12"/>
          <p:cNvSpPr txBox="true"/>
          <p:nvPr/>
        </p:nvSpPr>
        <p:spPr>
          <a:xfrm rot="0">
            <a:off x="2054457" y="3787331"/>
            <a:ext cx="3192104"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Collection of key value pairs</a:t>
            </a:r>
          </a:p>
        </p:txBody>
      </p:sp>
      <p:sp>
        <p:nvSpPr>
          <p:cNvPr name="TextBox 13" id="13"/>
          <p:cNvSpPr txBox="true"/>
          <p:nvPr/>
        </p:nvSpPr>
        <p:spPr>
          <a:xfrm rot="0">
            <a:off x="1222438" y="4382519"/>
            <a:ext cx="4890087"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Preferred when you have unique key values</a:t>
            </a:r>
          </a:p>
        </p:txBody>
      </p:sp>
      <p:sp>
        <p:nvSpPr>
          <p:cNvPr name="TextBox 14" id="14"/>
          <p:cNvSpPr txBox="true"/>
          <p:nvPr/>
        </p:nvSpPr>
        <p:spPr>
          <a:xfrm rot="0">
            <a:off x="2365438" y="4977708"/>
            <a:ext cx="2557663"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No duplicate members</a:t>
            </a:r>
          </a:p>
        </p:txBody>
      </p:sp>
      <p:sp>
        <p:nvSpPr>
          <p:cNvPr name="TextBox 15" id="15"/>
          <p:cNvSpPr txBox="true"/>
          <p:nvPr/>
        </p:nvSpPr>
        <p:spPr>
          <a:xfrm rot="0">
            <a:off x="8483489" y="3192142"/>
            <a:ext cx="1863623"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Access via index</a:t>
            </a:r>
          </a:p>
        </p:txBody>
      </p:sp>
      <p:sp>
        <p:nvSpPr>
          <p:cNvPr name="TextBox 16" id="16"/>
          <p:cNvSpPr txBox="true"/>
          <p:nvPr/>
        </p:nvSpPr>
        <p:spPr>
          <a:xfrm rot="0">
            <a:off x="8155153" y="3787331"/>
            <a:ext cx="2533440"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Collection of elements</a:t>
            </a:r>
          </a:p>
        </p:txBody>
      </p:sp>
      <p:sp>
        <p:nvSpPr>
          <p:cNvPr name="TextBox 17" id="17"/>
          <p:cNvSpPr txBox="true"/>
          <p:nvPr/>
        </p:nvSpPr>
        <p:spPr>
          <a:xfrm rot="0">
            <a:off x="7280377" y="4382519"/>
            <a:ext cx="4317806"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Preferred when you have ordered data</a:t>
            </a:r>
          </a:p>
        </p:txBody>
      </p:sp>
      <p:sp>
        <p:nvSpPr>
          <p:cNvPr name="TextBox 18" id="18"/>
          <p:cNvSpPr txBox="true"/>
          <p:nvPr/>
        </p:nvSpPr>
        <p:spPr>
          <a:xfrm rot="0">
            <a:off x="7994704" y="4977708"/>
            <a:ext cx="2860738"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Allow duplicate members</a:t>
            </a:r>
          </a:p>
        </p:txBody>
      </p:sp>
    </p:spTree>
  </p:cSld>
  <p:clrMapOvr>
    <a:masterClrMapping/>
  </p:clrMapOvr>
</p:sld>
</file>

<file path=ppt/slides/slide1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58803" y="2235203"/>
            <a:ext cx="12057259" cy="3178369"/>
          </a:xfrm>
          <a:custGeom>
            <a:avLst/>
            <a:gdLst/>
            <a:ahLst/>
            <a:cxnLst/>
            <a:rect r="r" b="b" t="t" l="l"/>
            <a:pathLst>
              <a:path h="3178369" w="12057259">
                <a:moveTo>
                  <a:pt x="0" y="0"/>
                </a:moveTo>
                <a:lnTo>
                  <a:pt x="12057260" y="0"/>
                </a:lnTo>
                <a:lnTo>
                  <a:pt x="12057260" y="3178369"/>
                </a:lnTo>
                <a:lnTo>
                  <a:pt x="0" y="3178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901559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in Python Dictionary</a:t>
            </a:r>
          </a:p>
        </p:txBody>
      </p:sp>
      <p:sp>
        <p:nvSpPr>
          <p:cNvPr name="TextBox 9" id="9"/>
          <p:cNvSpPr txBox="true"/>
          <p:nvPr/>
        </p:nvSpPr>
        <p:spPr>
          <a:xfrm rot="0">
            <a:off x="2603173" y="2336111"/>
            <a:ext cx="1464726" cy="409927"/>
          </a:xfrm>
          <a:prstGeom prst="rect">
            <a:avLst/>
          </a:prstGeom>
        </p:spPr>
        <p:txBody>
          <a:bodyPr anchor="t" rtlCol="false" tIns="0" lIns="0" bIns="0" rIns="0">
            <a:spAutoFit/>
          </a:bodyPr>
          <a:lstStyle/>
          <a:p>
            <a:pPr algn="l">
              <a:lnSpc>
                <a:spcPts val="3438"/>
              </a:lnSpc>
            </a:pPr>
            <a:r>
              <a:rPr lang="en-US" b="true" sz="2200" spc="-15">
                <a:solidFill>
                  <a:srgbClr val="000000"/>
                </a:solidFill>
                <a:latin typeface="Montserrat 2 Bold"/>
                <a:ea typeface="Montserrat 2 Bold"/>
                <a:cs typeface="Montserrat 2 Bold"/>
                <a:sym typeface="Montserrat 2 Bold"/>
              </a:rPr>
              <a:t>Operation</a:t>
            </a:r>
          </a:p>
        </p:txBody>
      </p:sp>
      <p:sp>
        <p:nvSpPr>
          <p:cNvPr name="TextBox 10" id="10"/>
          <p:cNvSpPr txBox="true"/>
          <p:nvPr/>
        </p:nvSpPr>
        <p:spPr>
          <a:xfrm rot="0">
            <a:off x="673103" y="2861348"/>
            <a:ext cx="4376385" cy="2589476"/>
          </a:xfrm>
          <a:prstGeom prst="rect">
            <a:avLst/>
          </a:prstGeom>
        </p:spPr>
        <p:txBody>
          <a:bodyPr anchor="t" rtlCol="false" tIns="0" lIns="0" bIns="0" rIns="0">
            <a:spAutoFit/>
          </a:bodyPr>
          <a:lstStyle/>
          <a:p>
            <a:pPr algn="l">
              <a:lnSpc>
                <a:spcPts val="3438"/>
              </a:lnSpc>
            </a:pPr>
            <a:r>
              <a:rPr lang="en-US" sz="2200" spc="-15">
                <a:solidFill>
                  <a:srgbClr val="000000"/>
                </a:solidFill>
                <a:latin typeface="Montserrat 2"/>
                <a:ea typeface="Montserrat 2"/>
                <a:cs typeface="Montserrat 2"/>
                <a:sym typeface="Montserrat 2"/>
              </a:rPr>
              <a:t>Creating a Dictionary Inserting a value in a Dictionary Traversing a given Dictionary Accessing a given cell Searching a given value Deleting a given value</a:t>
            </a:r>
          </a:p>
        </p:txBody>
      </p:sp>
      <p:sp>
        <p:nvSpPr>
          <p:cNvPr name="TextBox 11" id="11"/>
          <p:cNvSpPr txBox="true"/>
          <p:nvPr/>
        </p:nvSpPr>
        <p:spPr>
          <a:xfrm rot="0">
            <a:off x="6488525" y="2336111"/>
            <a:ext cx="2427703" cy="3114723"/>
          </a:xfrm>
          <a:prstGeom prst="rect">
            <a:avLst/>
          </a:prstGeom>
        </p:spPr>
        <p:txBody>
          <a:bodyPr anchor="t" rtlCol="false" tIns="0" lIns="0" bIns="0" rIns="0">
            <a:spAutoFit/>
          </a:bodyPr>
          <a:lstStyle/>
          <a:p>
            <a:pPr algn="ctr">
              <a:lnSpc>
                <a:spcPts val="3438"/>
              </a:lnSpc>
            </a:pPr>
            <a:r>
              <a:rPr lang="en-US" b="true" sz="2200" spc="-15">
                <a:solidFill>
                  <a:srgbClr val="000000"/>
                </a:solidFill>
                <a:latin typeface="Montserrat 2 Bold"/>
                <a:ea typeface="Montserrat 2 Bold"/>
                <a:cs typeface="Montserrat 2 Bold"/>
                <a:sym typeface="Montserrat 2 Bold"/>
              </a:rPr>
              <a:t>Time complexity </a:t>
            </a:r>
            <a:r>
              <a:rPr lang="en-US" sz="2200" spc="-15">
                <a:solidFill>
                  <a:srgbClr val="000000"/>
                </a:solidFill>
                <a:latin typeface="Montserrat 2"/>
                <a:ea typeface="Montserrat 2"/>
                <a:cs typeface="Montserrat 2"/>
                <a:sym typeface="Montserrat 2"/>
              </a:rPr>
              <a:t>O(len(dict) O(1)/O(n) O(n) O(1) O(n) O(1)</a:t>
            </a:r>
          </a:p>
        </p:txBody>
      </p:sp>
      <p:sp>
        <p:nvSpPr>
          <p:cNvPr name="TextBox 12" id="12"/>
          <p:cNvSpPr txBox="true"/>
          <p:nvPr/>
        </p:nvSpPr>
        <p:spPr>
          <a:xfrm rot="0">
            <a:off x="9703137" y="2336111"/>
            <a:ext cx="2532831" cy="3114723"/>
          </a:xfrm>
          <a:prstGeom prst="rect">
            <a:avLst/>
          </a:prstGeom>
        </p:spPr>
        <p:txBody>
          <a:bodyPr anchor="t" rtlCol="false" tIns="0" lIns="0" bIns="0" rIns="0">
            <a:spAutoFit/>
          </a:bodyPr>
          <a:lstStyle/>
          <a:p>
            <a:pPr algn="ctr">
              <a:lnSpc>
                <a:spcPts val="3438"/>
              </a:lnSpc>
            </a:pPr>
            <a:r>
              <a:rPr lang="en-US" b="true" sz="2200" spc="-15">
                <a:solidFill>
                  <a:srgbClr val="000000"/>
                </a:solidFill>
                <a:latin typeface="Montserrat 2 Bold"/>
                <a:ea typeface="Montserrat 2 Bold"/>
                <a:cs typeface="Montserrat 2 Bold"/>
                <a:sym typeface="Montserrat 2 Bold"/>
              </a:rPr>
              <a:t>Space complexity </a:t>
            </a:r>
            <a:r>
              <a:rPr lang="en-US" sz="2200" spc="-15">
                <a:solidFill>
                  <a:srgbClr val="000000"/>
                </a:solidFill>
                <a:latin typeface="Montserrat 2"/>
                <a:ea typeface="Montserrat 2"/>
                <a:cs typeface="Montserrat 2"/>
                <a:sym typeface="Montserrat 2"/>
              </a:rPr>
              <a:t>O(n) O(1) O(1) O(1) O(1) O(1)</a:t>
            </a:r>
          </a:p>
        </p:txBody>
      </p:sp>
    </p:spTree>
  </p:cSld>
  <p:clrMapOvr>
    <a:masterClrMapping/>
  </p:clrMapOvr>
</p:sld>
</file>

<file path=ppt/slides/slide1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20741"/>
            <a:ext cx="1562100" cy="669569"/>
          </a:xfrm>
          <a:prstGeom prst="rect">
            <a:avLst/>
          </a:prstGeom>
        </p:spPr>
        <p:txBody>
          <a:bodyPr anchor="t" rtlCol="false" tIns="0" lIns="0" bIns="0" rIns="0">
            <a:spAutoFit/>
          </a:bodyPr>
          <a:lstStyle/>
          <a:p>
            <a:pPr algn="l">
              <a:lnSpc>
                <a:spcPts val="5459"/>
              </a:lnSpc>
            </a:pPr>
            <a:r>
              <a:rPr lang="en-US" b="true" sz="3900" spc="-11">
                <a:solidFill>
                  <a:srgbClr val="FFFFFF"/>
                </a:solidFill>
                <a:latin typeface="IBM Plex Sans Bold"/>
                <a:ea typeface="IBM Plex Sans Bold"/>
                <a:cs typeface="IBM Plex Sans Bold"/>
                <a:sym typeface="IBM Plex Sans Bold"/>
              </a:rPr>
              <a:t>Tuples</a:t>
            </a:r>
          </a:p>
        </p:txBody>
      </p:sp>
      <p:sp>
        <p:nvSpPr>
          <p:cNvPr name="TextBox 8" id="8"/>
          <p:cNvSpPr txBox="true"/>
          <p:nvPr/>
        </p:nvSpPr>
        <p:spPr>
          <a:xfrm rot="0">
            <a:off x="925868" y="1853013"/>
            <a:ext cx="86277" cy="3930682"/>
          </a:xfrm>
          <a:prstGeom prst="rect">
            <a:avLst/>
          </a:prstGeom>
        </p:spPr>
        <p:txBody>
          <a:bodyPr anchor="t" rtlCol="false" tIns="0" lIns="0" bIns="0" rIns="0">
            <a:spAutoFit/>
          </a:bodyPr>
          <a:lstStyle/>
          <a:p>
            <a:pPr algn="just">
              <a:lnSpc>
                <a:spcPts val="3434"/>
              </a:lnSpc>
            </a:pPr>
            <a:r>
              <a:rPr lang="en-US" b="true" sz="2000">
                <a:solidFill>
                  <a:srgbClr val="000000"/>
                </a:solidFill>
                <a:latin typeface="Arial Bold"/>
                <a:ea typeface="Arial Bold"/>
                <a:cs typeface="Arial Bold"/>
                <a:sym typeface="Arial Bold"/>
              </a:rPr>
              <a:t>- - - - - - - - -</a:t>
            </a:r>
          </a:p>
        </p:txBody>
      </p:sp>
      <p:sp>
        <p:nvSpPr>
          <p:cNvPr name="TextBox 9" id="9"/>
          <p:cNvSpPr txBox="true"/>
          <p:nvPr/>
        </p:nvSpPr>
        <p:spPr>
          <a:xfrm rot="0">
            <a:off x="1313793" y="1853013"/>
            <a:ext cx="4837128" cy="3930682"/>
          </a:xfrm>
          <a:prstGeom prst="rect">
            <a:avLst/>
          </a:prstGeom>
        </p:spPr>
        <p:txBody>
          <a:bodyPr anchor="t" rtlCol="false" tIns="0" lIns="0" bIns="0" rIns="0">
            <a:spAutoFit/>
          </a:bodyPr>
          <a:lstStyle/>
          <a:p>
            <a:pPr algn="l">
              <a:lnSpc>
                <a:spcPts val="3434"/>
              </a:lnSpc>
            </a:pPr>
            <a:r>
              <a:rPr lang="en-US" b="true" sz="2000">
                <a:solidFill>
                  <a:srgbClr val="000000"/>
                </a:solidFill>
                <a:latin typeface="Arial Bold"/>
                <a:ea typeface="Arial Bold"/>
                <a:cs typeface="Arial Bold"/>
                <a:sym typeface="Arial Bold"/>
              </a:rPr>
              <a:t>What is a tuple? How can we create it ? Tuples in Memory Accessing an element of Tuple Traversing / Slicing a Tuple Search for an element in Tuple Tuple Operations/Functions Tuple vs List Tuple vs Dictionary Time and Space complexity of Tuples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291951" y="1394765"/>
            <a:ext cx="2615013" cy="2615013"/>
          </a:xfrm>
          <a:custGeom>
            <a:avLst/>
            <a:gdLst/>
            <a:ahLst/>
            <a:cxnLst/>
            <a:rect r="r" b="b" t="t" l="l"/>
            <a:pathLst>
              <a:path h="2615013" w="2615013">
                <a:moveTo>
                  <a:pt x="0" y="0"/>
                </a:moveTo>
                <a:lnTo>
                  <a:pt x="2615012" y="0"/>
                </a:lnTo>
                <a:lnTo>
                  <a:pt x="2615012" y="2615012"/>
                </a:lnTo>
                <a:lnTo>
                  <a:pt x="0" y="2615012"/>
                </a:lnTo>
                <a:lnTo>
                  <a:pt x="0" y="0"/>
                </a:lnTo>
                <a:close/>
              </a:path>
            </a:pathLst>
          </a:custGeom>
          <a:blipFill>
            <a:blip r:embed="rId3"/>
            <a:stretch>
              <a:fillRect l="0" t="0" r="0" b="0"/>
            </a:stretch>
          </a:blipFill>
        </p:spPr>
      </p:sp>
      <p:sp>
        <p:nvSpPr>
          <p:cNvPr name="Freeform 6" id="6"/>
          <p:cNvSpPr/>
          <p:nvPr/>
        </p:nvSpPr>
        <p:spPr>
          <a:xfrm flipH="false" flipV="false" rot="0">
            <a:off x="4485980" y="1755724"/>
            <a:ext cx="8102603" cy="6083303"/>
          </a:xfrm>
          <a:custGeom>
            <a:avLst/>
            <a:gdLst/>
            <a:ahLst/>
            <a:cxnLst/>
            <a:rect r="r" b="b" t="t" l="l"/>
            <a:pathLst>
              <a:path h="6083303" w="8102603">
                <a:moveTo>
                  <a:pt x="0" y="0"/>
                </a:moveTo>
                <a:lnTo>
                  <a:pt x="8102603" y="0"/>
                </a:lnTo>
                <a:lnTo>
                  <a:pt x="8102603" y="6083303"/>
                </a:lnTo>
                <a:lnTo>
                  <a:pt x="0" y="6083303"/>
                </a:lnTo>
                <a:lnTo>
                  <a:pt x="0" y="0"/>
                </a:lnTo>
                <a:close/>
              </a:path>
            </a:pathLst>
          </a:custGeom>
          <a:blipFill>
            <a:blip r:embed="rId4"/>
            <a:stretch>
              <a:fillRect l="0" t="0" r="0" b="0"/>
            </a:stretch>
          </a:blipFill>
        </p:spPr>
      </p:sp>
      <p:grpSp>
        <p:nvGrpSpPr>
          <p:cNvPr name="Group 7" id="7"/>
          <p:cNvGrpSpPr>
            <a:grpSpLocks noChangeAspect="true"/>
          </p:cNvGrpSpPr>
          <p:nvPr/>
        </p:nvGrpSpPr>
        <p:grpSpPr>
          <a:xfrm rot="0">
            <a:off x="2879122" y="3164605"/>
            <a:ext cx="1354588" cy="1024414"/>
            <a:chOff x="0" y="0"/>
            <a:chExt cx="1354595" cy="1024420"/>
          </a:xfrm>
        </p:grpSpPr>
        <p:sp>
          <p:nvSpPr>
            <p:cNvPr name="Freeform 8" id="8"/>
            <p:cNvSpPr/>
            <p:nvPr/>
          </p:nvSpPr>
          <p:spPr>
            <a:xfrm flipH="false" flipV="false" rot="0">
              <a:off x="63500" y="63500"/>
              <a:ext cx="1017905" cy="774065"/>
            </a:xfrm>
            <a:custGeom>
              <a:avLst/>
              <a:gdLst/>
              <a:ahLst/>
              <a:cxnLst/>
              <a:rect r="r" b="b" t="t" l="l"/>
              <a:pathLst>
                <a:path h="774065" w="1017905">
                  <a:moveTo>
                    <a:pt x="73533" y="0"/>
                  </a:moveTo>
                  <a:lnTo>
                    <a:pt x="966089" y="633857"/>
                  </a:lnTo>
                  <a:lnTo>
                    <a:pt x="929386" y="685673"/>
                  </a:lnTo>
                  <a:lnTo>
                    <a:pt x="966089" y="633857"/>
                  </a:lnTo>
                  <a:lnTo>
                    <a:pt x="1017905" y="670560"/>
                  </a:lnTo>
                  <a:lnTo>
                    <a:pt x="944372" y="774065"/>
                  </a:lnTo>
                  <a:lnTo>
                    <a:pt x="892556" y="737362"/>
                  </a:lnTo>
                  <a:lnTo>
                    <a:pt x="892556" y="737362"/>
                  </a:lnTo>
                  <a:lnTo>
                    <a:pt x="892556" y="737362"/>
                  </a:lnTo>
                  <a:lnTo>
                    <a:pt x="0" y="103505"/>
                  </a:lnTo>
                  <a:close/>
                </a:path>
              </a:pathLst>
            </a:custGeom>
            <a:solidFill>
              <a:srgbClr val="1DB100"/>
            </a:solidFill>
          </p:spPr>
        </p:sp>
        <p:sp>
          <p:nvSpPr>
            <p:cNvPr name="Freeform 9" id="9"/>
            <p:cNvSpPr/>
            <p:nvPr/>
          </p:nvSpPr>
          <p:spPr>
            <a:xfrm flipH="false" flipV="false" rot="0">
              <a:off x="752348" y="479679"/>
              <a:ext cx="538861" cy="481203"/>
            </a:xfrm>
            <a:custGeom>
              <a:avLst/>
              <a:gdLst/>
              <a:ahLst/>
              <a:cxnLst/>
              <a:rect r="r" b="b" t="t" l="l"/>
              <a:pathLst>
                <a:path h="481203" w="538861">
                  <a:moveTo>
                    <a:pt x="0" y="397637"/>
                  </a:moveTo>
                  <a:lnTo>
                    <a:pt x="538861" y="481203"/>
                  </a:lnTo>
                  <a:lnTo>
                    <a:pt x="282321" y="0"/>
                  </a:lnTo>
                  <a:lnTo>
                    <a:pt x="240538" y="269494"/>
                  </a:lnTo>
                  <a:close/>
                </a:path>
              </a:pathLst>
            </a:custGeom>
            <a:solidFill>
              <a:srgbClr val="1DB100"/>
            </a:solidFill>
          </p:spPr>
        </p:sp>
      </p:gr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798166" y="652872"/>
            <a:ext cx="1117515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Why are Data Structures and Algorithms important?</a:t>
            </a:r>
          </a:p>
        </p:txBody>
      </p:sp>
    </p:spTree>
  </p:cSld>
  <p:clrMapOvr>
    <a:masterClrMapping/>
  </p:clrMapOvr>
</p:sld>
</file>

<file path=ppt/slides/slide1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30223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Tuple?</a:t>
            </a:r>
          </a:p>
        </p:txBody>
      </p:sp>
      <p:sp>
        <p:nvSpPr>
          <p:cNvPr name="TextBox 8" id="8"/>
          <p:cNvSpPr txBox="true"/>
          <p:nvPr/>
        </p:nvSpPr>
        <p:spPr>
          <a:xfrm rot="0">
            <a:off x="907266" y="1667504"/>
            <a:ext cx="6530902" cy="1052684"/>
          </a:xfrm>
          <a:prstGeom prst="rect">
            <a:avLst/>
          </a:prstGeom>
        </p:spPr>
        <p:txBody>
          <a:bodyPr anchor="t" rtlCol="false" tIns="0" lIns="0" bIns="0" rIns="0">
            <a:spAutoFit/>
          </a:bodyPr>
          <a:lstStyle/>
          <a:p>
            <a:pPr algn="l">
              <a:lnSpc>
                <a:spcPts val="4400"/>
              </a:lnSpc>
            </a:pPr>
            <a:r>
              <a:rPr lang="en-US" sz="2000" spc="-14">
                <a:solidFill>
                  <a:srgbClr val="000000"/>
                </a:solidFill>
                <a:latin typeface="Montserrat 2"/>
                <a:ea typeface="Montserrat 2"/>
                <a:cs typeface="Montserrat 2"/>
                <a:sym typeface="Montserrat 2"/>
              </a:rPr>
              <a:t>A tuple is an immutable sequence of Python objects Tuples are also comparable and hashable </a:t>
            </a:r>
          </a:p>
        </p:txBody>
      </p:sp>
      <p:sp>
        <p:nvSpPr>
          <p:cNvPr name="TextBox 9" id="9"/>
          <p:cNvSpPr txBox="true"/>
          <p:nvPr/>
        </p:nvSpPr>
        <p:spPr>
          <a:xfrm rot="0">
            <a:off x="983475" y="3273676"/>
            <a:ext cx="2592915" cy="1044454"/>
          </a:xfrm>
          <a:prstGeom prst="rect">
            <a:avLst/>
          </a:prstGeom>
        </p:spPr>
        <p:txBody>
          <a:bodyPr anchor="t" rtlCol="false" tIns="0" lIns="0" bIns="0" rIns="0">
            <a:spAutoFit/>
          </a:bodyPr>
          <a:lstStyle/>
          <a:p>
            <a:pPr algn="l">
              <a:lnSpc>
                <a:spcPts val="4375"/>
              </a:lnSpc>
            </a:pPr>
            <a:r>
              <a:rPr lang="en-US" sz="1966" spc="-13">
                <a:solidFill>
                  <a:srgbClr val="000000"/>
                </a:solidFill>
                <a:latin typeface="Montserrat 2"/>
                <a:ea typeface="Montserrat 2"/>
                <a:cs typeface="Montserrat 2"/>
                <a:sym typeface="Montserrat 2"/>
              </a:rPr>
              <a:t>t = 'a', 'b', 'c', 'd', 'e' t = ('a', 'b', 'c', 'd', 'e')</a:t>
            </a:r>
          </a:p>
        </p:txBody>
      </p:sp>
    </p:spTree>
  </p:cSld>
  <p:clrMapOvr>
    <a:masterClrMapping/>
  </p:clrMapOvr>
</p:sld>
</file>

<file path=ppt/slides/slide1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36597" y="2197103"/>
            <a:ext cx="5525538" cy="609733"/>
            <a:chOff x="0" y="0"/>
            <a:chExt cx="5525541" cy="609727"/>
          </a:xfrm>
        </p:grpSpPr>
        <p:sp>
          <p:nvSpPr>
            <p:cNvPr name="Freeform 7" id="7"/>
            <p:cNvSpPr/>
            <p:nvPr/>
          </p:nvSpPr>
          <p:spPr>
            <a:xfrm flipH="false" flipV="false" rot="0">
              <a:off x="76200" y="76200"/>
              <a:ext cx="1074674" cy="457327"/>
            </a:xfrm>
            <a:custGeom>
              <a:avLst/>
              <a:gdLst/>
              <a:ahLst/>
              <a:cxnLst/>
              <a:rect r="r" b="b" t="t" l="l"/>
              <a:pathLst>
                <a:path h="457327" w="1074674">
                  <a:moveTo>
                    <a:pt x="0" y="0"/>
                  </a:moveTo>
                  <a:lnTo>
                    <a:pt x="1074674" y="0"/>
                  </a:lnTo>
                  <a:lnTo>
                    <a:pt x="1074674" y="457327"/>
                  </a:lnTo>
                  <a:lnTo>
                    <a:pt x="0" y="457327"/>
                  </a:lnTo>
                  <a:close/>
                </a:path>
              </a:pathLst>
            </a:custGeom>
            <a:solidFill>
              <a:srgbClr val="73FDEA"/>
            </a:solidFill>
          </p:spPr>
        </p:sp>
        <p:sp>
          <p:nvSpPr>
            <p:cNvPr name="Freeform 8" id="8"/>
            <p:cNvSpPr/>
            <p:nvPr/>
          </p:nvSpPr>
          <p:spPr>
            <a:xfrm flipH="false" flipV="false" rot="0">
              <a:off x="1150874" y="76200"/>
              <a:ext cx="1074674" cy="457327"/>
            </a:xfrm>
            <a:custGeom>
              <a:avLst/>
              <a:gdLst/>
              <a:ahLst/>
              <a:cxnLst/>
              <a:rect r="r" b="b" t="t" l="l"/>
              <a:pathLst>
                <a:path h="457327" w="1074674">
                  <a:moveTo>
                    <a:pt x="0" y="0"/>
                  </a:moveTo>
                  <a:lnTo>
                    <a:pt x="1074674" y="0"/>
                  </a:lnTo>
                  <a:lnTo>
                    <a:pt x="1074674" y="457327"/>
                  </a:lnTo>
                  <a:lnTo>
                    <a:pt x="0" y="457327"/>
                  </a:lnTo>
                  <a:close/>
                </a:path>
              </a:pathLst>
            </a:custGeom>
            <a:solidFill>
              <a:srgbClr val="73FDEA"/>
            </a:solidFill>
          </p:spPr>
        </p:sp>
        <p:sp>
          <p:nvSpPr>
            <p:cNvPr name="Freeform 9" id="9"/>
            <p:cNvSpPr/>
            <p:nvPr/>
          </p:nvSpPr>
          <p:spPr>
            <a:xfrm flipH="false" flipV="false" rot="0">
              <a:off x="2225421" y="76200"/>
              <a:ext cx="1074674" cy="457327"/>
            </a:xfrm>
            <a:custGeom>
              <a:avLst/>
              <a:gdLst/>
              <a:ahLst/>
              <a:cxnLst/>
              <a:rect r="r" b="b" t="t" l="l"/>
              <a:pathLst>
                <a:path h="457327" w="1074674">
                  <a:moveTo>
                    <a:pt x="0" y="0"/>
                  </a:moveTo>
                  <a:lnTo>
                    <a:pt x="1074674" y="0"/>
                  </a:lnTo>
                  <a:lnTo>
                    <a:pt x="1074674" y="457327"/>
                  </a:lnTo>
                  <a:lnTo>
                    <a:pt x="0" y="457327"/>
                  </a:lnTo>
                  <a:close/>
                </a:path>
              </a:pathLst>
            </a:custGeom>
            <a:solidFill>
              <a:srgbClr val="73FDEA"/>
            </a:solidFill>
          </p:spPr>
        </p:sp>
        <p:sp>
          <p:nvSpPr>
            <p:cNvPr name="Freeform 10" id="10"/>
            <p:cNvSpPr/>
            <p:nvPr/>
          </p:nvSpPr>
          <p:spPr>
            <a:xfrm flipH="false" flipV="false" rot="0">
              <a:off x="3300095" y="76200"/>
              <a:ext cx="1074674" cy="457327"/>
            </a:xfrm>
            <a:custGeom>
              <a:avLst/>
              <a:gdLst/>
              <a:ahLst/>
              <a:cxnLst/>
              <a:rect r="r" b="b" t="t" l="l"/>
              <a:pathLst>
                <a:path h="457327" w="1074674">
                  <a:moveTo>
                    <a:pt x="0" y="0"/>
                  </a:moveTo>
                  <a:lnTo>
                    <a:pt x="1074674" y="0"/>
                  </a:lnTo>
                  <a:lnTo>
                    <a:pt x="1074674" y="457327"/>
                  </a:lnTo>
                  <a:lnTo>
                    <a:pt x="0" y="457327"/>
                  </a:lnTo>
                  <a:close/>
                </a:path>
              </a:pathLst>
            </a:custGeom>
            <a:solidFill>
              <a:srgbClr val="73FDEA"/>
            </a:solidFill>
          </p:spPr>
        </p:sp>
        <p:sp>
          <p:nvSpPr>
            <p:cNvPr name="Freeform 11" id="11"/>
            <p:cNvSpPr/>
            <p:nvPr/>
          </p:nvSpPr>
          <p:spPr>
            <a:xfrm flipH="false" flipV="false" rot="0">
              <a:off x="4374769" y="76200"/>
              <a:ext cx="1074674" cy="457327"/>
            </a:xfrm>
            <a:custGeom>
              <a:avLst/>
              <a:gdLst/>
              <a:ahLst/>
              <a:cxnLst/>
              <a:rect r="r" b="b" t="t" l="l"/>
              <a:pathLst>
                <a:path h="457327" w="1074674">
                  <a:moveTo>
                    <a:pt x="0" y="0"/>
                  </a:moveTo>
                  <a:lnTo>
                    <a:pt x="1074674" y="0"/>
                  </a:lnTo>
                  <a:lnTo>
                    <a:pt x="1074674" y="457327"/>
                  </a:lnTo>
                  <a:lnTo>
                    <a:pt x="0" y="457327"/>
                  </a:lnTo>
                  <a:close/>
                </a:path>
              </a:pathLst>
            </a:custGeom>
            <a:solidFill>
              <a:srgbClr val="73FDEA"/>
            </a:solidFill>
          </p:spPr>
        </p:sp>
        <p:sp>
          <p:nvSpPr>
            <p:cNvPr name="Freeform 12" id="12"/>
            <p:cNvSpPr/>
            <p:nvPr/>
          </p:nvSpPr>
          <p:spPr>
            <a:xfrm flipH="false" flipV="false" rot="0">
              <a:off x="1138174" y="63500"/>
              <a:ext cx="25400" cy="482727"/>
            </a:xfrm>
            <a:custGeom>
              <a:avLst/>
              <a:gdLst/>
              <a:ahLst/>
              <a:cxnLst/>
              <a:rect r="r" b="b" t="t" l="l"/>
              <a:pathLst>
                <a:path h="482727" w="25400">
                  <a:moveTo>
                    <a:pt x="25400" y="0"/>
                  </a:moveTo>
                  <a:lnTo>
                    <a:pt x="25400" y="482727"/>
                  </a:lnTo>
                  <a:lnTo>
                    <a:pt x="0" y="482727"/>
                  </a:lnTo>
                  <a:lnTo>
                    <a:pt x="0" y="0"/>
                  </a:lnTo>
                  <a:close/>
                </a:path>
              </a:pathLst>
            </a:custGeom>
            <a:solidFill>
              <a:srgbClr val="017100"/>
            </a:solidFill>
          </p:spPr>
        </p:sp>
        <p:sp>
          <p:nvSpPr>
            <p:cNvPr name="Freeform 13" id="13"/>
            <p:cNvSpPr/>
            <p:nvPr/>
          </p:nvSpPr>
          <p:spPr>
            <a:xfrm flipH="false" flipV="false" rot="0">
              <a:off x="2212721" y="63500"/>
              <a:ext cx="25400" cy="482727"/>
            </a:xfrm>
            <a:custGeom>
              <a:avLst/>
              <a:gdLst/>
              <a:ahLst/>
              <a:cxnLst/>
              <a:rect r="r" b="b" t="t" l="l"/>
              <a:pathLst>
                <a:path h="482727" w="25400">
                  <a:moveTo>
                    <a:pt x="25400" y="0"/>
                  </a:moveTo>
                  <a:lnTo>
                    <a:pt x="25400" y="482727"/>
                  </a:lnTo>
                  <a:lnTo>
                    <a:pt x="0" y="482727"/>
                  </a:lnTo>
                  <a:lnTo>
                    <a:pt x="0" y="0"/>
                  </a:lnTo>
                  <a:close/>
                </a:path>
              </a:pathLst>
            </a:custGeom>
            <a:solidFill>
              <a:srgbClr val="017100"/>
            </a:solidFill>
          </p:spPr>
        </p:sp>
        <p:sp>
          <p:nvSpPr>
            <p:cNvPr name="Freeform 14" id="14"/>
            <p:cNvSpPr/>
            <p:nvPr/>
          </p:nvSpPr>
          <p:spPr>
            <a:xfrm flipH="false" flipV="false" rot="0">
              <a:off x="3287395" y="63500"/>
              <a:ext cx="25400" cy="482727"/>
            </a:xfrm>
            <a:custGeom>
              <a:avLst/>
              <a:gdLst/>
              <a:ahLst/>
              <a:cxnLst/>
              <a:rect r="r" b="b" t="t" l="l"/>
              <a:pathLst>
                <a:path h="482727" w="25400">
                  <a:moveTo>
                    <a:pt x="25400" y="0"/>
                  </a:moveTo>
                  <a:lnTo>
                    <a:pt x="25400" y="482727"/>
                  </a:lnTo>
                  <a:lnTo>
                    <a:pt x="0" y="482727"/>
                  </a:lnTo>
                  <a:lnTo>
                    <a:pt x="0" y="0"/>
                  </a:lnTo>
                  <a:close/>
                </a:path>
              </a:pathLst>
            </a:custGeom>
            <a:solidFill>
              <a:srgbClr val="017100"/>
            </a:solidFill>
          </p:spPr>
        </p:sp>
        <p:sp>
          <p:nvSpPr>
            <p:cNvPr name="Freeform 15" id="15"/>
            <p:cNvSpPr/>
            <p:nvPr/>
          </p:nvSpPr>
          <p:spPr>
            <a:xfrm flipH="false" flipV="false" rot="0">
              <a:off x="4362069" y="63500"/>
              <a:ext cx="25400" cy="482727"/>
            </a:xfrm>
            <a:custGeom>
              <a:avLst/>
              <a:gdLst/>
              <a:ahLst/>
              <a:cxnLst/>
              <a:rect r="r" b="b" t="t" l="l"/>
              <a:pathLst>
                <a:path h="482727" w="25400">
                  <a:moveTo>
                    <a:pt x="25400" y="0"/>
                  </a:moveTo>
                  <a:lnTo>
                    <a:pt x="25400" y="482727"/>
                  </a:lnTo>
                  <a:lnTo>
                    <a:pt x="0" y="482727"/>
                  </a:lnTo>
                  <a:lnTo>
                    <a:pt x="0" y="0"/>
                  </a:lnTo>
                  <a:close/>
                </a:path>
              </a:pathLst>
            </a:custGeom>
            <a:solidFill>
              <a:srgbClr val="017100"/>
            </a:solidFill>
          </p:spPr>
        </p:sp>
        <p:sp>
          <p:nvSpPr>
            <p:cNvPr name="Freeform 16" id="16"/>
            <p:cNvSpPr/>
            <p:nvPr/>
          </p:nvSpPr>
          <p:spPr>
            <a:xfrm flipH="false" flipV="false" rot="0">
              <a:off x="63500" y="63500"/>
              <a:ext cx="25400" cy="482727"/>
            </a:xfrm>
            <a:custGeom>
              <a:avLst/>
              <a:gdLst/>
              <a:ahLst/>
              <a:cxnLst/>
              <a:rect r="r" b="b" t="t" l="l"/>
              <a:pathLst>
                <a:path h="482727" w="25400">
                  <a:moveTo>
                    <a:pt x="25400" y="0"/>
                  </a:moveTo>
                  <a:lnTo>
                    <a:pt x="25400" y="482727"/>
                  </a:lnTo>
                  <a:lnTo>
                    <a:pt x="0" y="482727"/>
                  </a:lnTo>
                  <a:lnTo>
                    <a:pt x="0" y="0"/>
                  </a:lnTo>
                  <a:close/>
                </a:path>
              </a:pathLst>
            </a:custGeom>
            <a:solidFill>
              <a:srgbClr val="017100"/>
            </a:solidFill>
          </p:spPr>
        </p:sp>
        <p:sp>
          <p:nvSpPr>
            <p:cNvPr name="Freeform 17" id="17"/>
            <p:cNvSpPr/>
            <p:nvPr/>
          </p:nvSpPr>
          <p:spPr>
            <a:xfrm flipH="false" flipV="false" rot="0">
              <a:off x="5436616" y="63500"/>
              <a:ext cx="25400" cy="482727"/>
            </a:xfrm>
            <a:custGeom>
              <a:avLst/>
              <a:gdLst/>
              <a:ahLst/>
              <a:cxnLst/>
              <a:rect r="r" b="b" t="t" l="l"/>
              <a:pathLst>
                <a:path h="482727" w="25400">
                  <a:moveTo>
                    <a:pt x="25400" y="0"/>
                  </a:moveTo>
                  <a:lnTo>
                    <a:pt x="25400" y="482727"/>
                  </a:lnTo>
                  <a:lnTo>
                    <a:pt x="0" y="482727"/>
                  </a:lnTo>
                  <a:lnTo>
                    <a:pt x="0" y="0"/>
                  </a:lnTo>
                  <a:close/>
                </a:path>
              </a:pathLst>
            </a:custGeom>
            <a:solidFill>
              <a:srgbClr val="017100"/>
            </a:solidFill>
          </p:spPr>
        </p:sp>
        <p:sp>
          <p:nvSpPr>
            <p:cNvPr name="Freeform 18" id="18"/>
            <p:cNvSpPr/>
            <p:nvPr/>
          </p:nvSpPr>
          <p:spPr>
            <a:xfrm flipH="false" flipV="false" rot="0">
              <a:off x="63500" y="63500"/>
              <a:ext cx="2161921" cy="25400"/>
            </a:xfrm>
            <a:custGeom>
              <a:avLst/>
              <a:gdLst/>
              <a:ahLst/>
              <a:cxnLst/>
              <a:rect r="r" b="b" t="t" l="l"/>
              <a:pathLst>
                <a:path h="25400" w="2161921">
                  <a:moveTo>
                    <a:pt x="0" y="0"/>
                  </a:moveTo>
                  <a:lnTo>
                    <a:pt x="2161921" y="0"/>
                  </a:lnTo>
                  <a:lnTo>
                    <a:pt x="2161921" y="25400"/>
                  </a:lnTo>
                  <a:lnTo>
                    <a:pt x="0" y="25400"/>
                  </a:lnTo>
                  <a:close/>
                </a:path>
              </a:pathLst>
            </a:custGeom>
            <a:solidFill>
              <a:srgbClr val="017100"/>
            </a:solidFill>
          </p:spPr>
        </p:sp>
        <p:sp>
          <p:nvSpPr>
            <p:cNvPr name="Freeform 19" id="19"/>
            <p:cNvSpPr/>
            <p:nvPr/>
          </p:nvSpPr>
          <p:spPr>
            <a:xfrm flipH="false" flipV="false" rot="0">
              <a:off x="2225421" y="63500"/>
              <a:ext cx="1074674" cy="25400"/>
            </a:xfrm>
            <a:custGeom>
              <a:avLst/>
              <a:gdLst/>
              <a:ahLst/>
              <a:cxnLst/>
              <a:rect r="r" b="b" t="t" l="l"/>
              <a:pathLst>
                <a:path h="25400" w="1074674">
                  <a:moveTo>
                    <a:pt x="0" y="0"/>
                  </a:moveTo>
                  <a:lnTo>
                    <a:pt x="1074674" y="0"/>
                  </a:lnTo>
                  <a:lnTo>
                    <a:pt x="1074674" y="25400"/>
                  </a:lnTo>
                  <a:lnTo>
                    <a:pt x="0" y="25400"/>
                  </a:lnTo>
                  <a:close/>
                </a:path>
              </a:pathLst>
            </a:custGeom>
            <a:solidFill>
              <a:srgbClr val="017100"/>
            </a:solidFill>
          </p:spPr>
        </p:sp>
        <p:sp>
          <p:nvSpPr>
            <p:cNvPr name="Freeform 20" id="20"/>
            <p:cNvSpPr/>
            <p:nvPr/>
          </p:nvSpPr>
          <p:spPr>
            <a:xfrm flipH="false" flipV="false" rot="0">
              <a:off x="3300095" y="63500"/>
              <a:ext cx="1074674" cy="25400"/>
            </a:xfrm>
            <a:custGeom>
              <a:avLst/>
              <a:gdLst/>
              <a:ahLst/>
              <a:cxnLst/>
              <a:rect r="r" b="b" t="t" l="l"/>
              <a:pathLst>
                <a:path h="25400" w="1074674">
                  <a:moveTo>
                    <a:pt x="0" y="0"/>
                  </a:moveTo>
                  <a:lnTo>
                    <a:pt x="1074674" y="0"/>
                  </a:lnTo>
                  <a:lnTo>
                    <a:pt x="1074674" y="25400"/>
                  </a:lnTo>
                  <a:lnTo>
                    <a:pt x="0" y="25400"/>
                  </a:lnTo>
                  <a:close/>
                </a:path>
              </a:pathLst>
            </a:custGeom>
            <a:solidFill>
              <a:srgbClr val="017100"/>
            </a:solidFill>
          </p:spPr>
        </p:sp>
        <p:sp>
          <p:nvSpPr>
            <p:cNvPr name="Freeform 21" id="21"/>
            <p:cNvSpPr/>
            <p:nvPr/>
          </p:nvSpPr>
          <p:spPr>
            <a:xfrm flipH="false" flipV="false" rot="0">
              <a:off x="4374769" y="63500"/>
              <a:ext cx="1087374" cy="25400"/>
            </a:xfrm>
            <a:custGeom>
              <a:avLst/>
              <a:gdLst/>
              <a:ahLst/>
              <a:cxnLst/>
              <a:rect r="r" b="b" t="t" l="l"/>
              <a:pathLst>
                <a:path h="25400" w="1087374">
                  <a:moveTo>
                    <a:pt x="0" y="0"/>
                  </a:moveTo>
                  <a:lnTo>
                    <a:pt x="1087374" y="0"/>
                  </a:lnTo>
                  <a:lnTo>
                    <a:pt x="1087374" y="25400"/>
                  </a:lnTo>
                  <a:lnTo>
                    <a:pt x="0" y="25400"/>
                  </a:lnTo>
                  <a:close/>
                </a:path>
              </a:pathLst>
            </a:custGeom>
            <a:solidFill>
              <a:srgbClr val="017100"/>
            </a:solidFill>
          </p:spPr>
        </p:sp>
        <p:sp>
          <p:nvSpPr>
            <p:cNvPr name="Freeform 22" id="22"/>
            <p:cNvSpPr/>
            <p:nvPr/>
          </p:nvSpPr>
          <p:spPr>
            <a:xfrm flipH="false" flipV="false" rot="0">
              <a:off x="63500" y="520827"/>
              <a:ext cx="2161921" cy="25400"/>
            </a:xfrm>
            <a:custGeom>
              <a:avLst/>
              <a:gdLst/>
              <a:ahLst/>
              <a:cxnLst/>
              <a:rect r="r" b="b" t="t" l="l"/>
              <a:pathLst>
                <a:path h="25400" w="2161921">
                  <a:moveTo>
                    <a:pt x="0" y="0"/>
                  </a:moveTo>
                  <a:lnTo>
                    <a:pt x="2161921" y="0"/>
                  </a:lnTo>
                  <a:lnTo>
                    <a:pt x="2161921" y="25400"/>
                  </a:lnTo>
                  <a:lnTo>
                    <a:pt x="0" y="25400"/>
                  </a:lnTo>
                  <a:close/>
                </a:path>
              </a:pathLst>
            </a:custGeom>
            <a:solidFill>
              <a:srgbClr val="017100"/>
            </a:solidFill>
          </p:spPr>
        </p:sp>
        <p:sp>
          <p:nvSpPr>
            <p:cNvPr name="Freeform 23" id="23"/>
            <p:cNvSpPr/>
            <p:nvPr/>
          </p:nvSpPr>
          <p:spPr>
            <a:xfrm flipH="false" flipV="false" rot="0">
              <a:off x="2225421" y="520827"/>
              <a:ext cx="1074674" cy="25400"/>
            </a:xfrm>
            <a:custGeom>
              <a:avLst/>
              <a:gdLst/>
              <a:ahLst/>
              <a:cxnLst/>
              <a:rect r="r" b="b" t="t" l="l"/>
              <a:pathLst>
                <a:path h="25400" w="1074674">
                  <a:moveTo>
                    <a:pt x="0" y="0"/>
                  </a:moveTo>
                  <a:lnTo>
                    <a:pt x="1074674" y="0"/>
                  </a:lnTo>
                  <a:lnTo>
                    <a:pt x="1074674" y="25400"/>
                  </a:lnTo>
                  <a:lnTo>
                    <a:pt x="0" y="25400"/>
                  </a:lnTo>
                  <a:close/>
                </a:path>
              </a:pathLst>
            </a:custGeom>
            <a:solidFill>
              <a:srgbClr val="017100"/>
            </a:solidFill>
          </p:spPr>
        </p:sp>
        <p:sp>
          <p:nvSpPr>
            <p:cNvPr name="Freeform 24" id="24"/>
            <p:cNvSpPr/>
            <p:nvPr/>
          </p:nvSpPr>
          <p:spPr>
            <a:xfrm flipH="false" flipV="false" rot="0">
              <a:off x="3300095" y="520827"/>
              <a:ext cx="1074674" cy="25400"/>
            </a:xfrm>
            <a:custGeom>
              <a:avLst/>
              <a:gdLst/>
              <a:ahLst/>
              <a:cxnLst/>
              <a:rect r="r" b="b" t="t" l="l"/>
              <a:pathLst>
                <a:path h="25400" w="1074674">
                  <a:moveTo>
                    <a:pt x="0" y="0"/>
                  </a:moveTo>
                  <a:lnTo>
                    <a:pt x="1074674" y="0"/>
                  </a:lnTo>
                  <a:lnTo>
                    <a:pt x="1074674" y="25400"/>
                  </a:lnTo>
                  <a:lnTo>
                    <a:pt x="0" y="25400"/>
                  </a:lnTo>
                  <a:close/>
                </a:path>
              </a:pathLst>
            </a:custGeom>
            <a:solidFill>
              <a:srgbClr val="017100"/>
            </a:solidFill>
          </p:spPr>
        </p:sp>
        <p:sp>
          <p:nvSpPr>
            <p:cNvPr name="Freeform 25" id="25"/>
            <p:cNvSpPr/>
            <p:nvPr/>
          </p:nvSpPr>
          <p:spPr>
            <a:xfrm flipH="false" flipV="false" rot="0">
              <a:off x="4374769" y="520827"/>
              <a:ext cx="1087374" cy="25400"/>
            </a:xfrm>
            <a:custGeom>
              <a:avLst/>
              <a:gdLst/>
              <a:ahLst/>
              <a:cxnLst/>
              <a:rect r="r" b="b" t="t" l="l"/>
              <a:pathLst>
                <a:path h="25400" w="1087374">
                  <a:moveTo>
                    <a:pt x="0" y="0"/>
                  </a:moveTo>
                  <a:lnTo>
                    <a:pt x="1087374" y="0"/>
                  </a:lnTo>
                  <a:lnTo>
                    <a:pt x="1087374" y="25400"/>
                  </a:lnTo>
                  <a:lnTo>
                    <a:pt x="0" y="25400"/>
                  </a:lnTo>
                  <a:close/>
                </a:path>
              </a:pathLst>
            </a:custGeom>
            <a:solidFill>
              <a:srgbClr val="017100"/>
            </a:solidFill>
          </p:spPr>
        </p:sp>
      </p:grpSp>
      <p:sp>
        <p:nvSpPr>
          <p:cNvPr name="Freeform 26" id="26"/>
          <p:cNvSpPr/>
          <p:nvPr/>
        </p:nvSpPr>
        <p:spPr>
          <a:xfrm flipH="false" flipV="false" rot="0">
            <a:off x="704850" y="3816353"/>
            <a:ext cx="10116817" cy="4280249"/>
          </a:xfrm>
          <a:custGeom>
            <a:avLst/>
            <a:gdLst/>
            <a:ahLst/>
            <a:cxnLst/>
            <a:rect r="r" b="b" t="t" l="l"/>
            <a:pathLst>
              <a:path h="4280249" w="10116817">
                <a:moveTo>
                  <a:pt x="0" y="0"/>
                </a:moveTo>
                <a:lnTo>
                  <a:pt x="10116817" y="0"/>
                </a:lnTo>
                <a:lnTo>
                  <a:pt x="10116817" y="4280249"/>
                </a:lnTo>
                <a:lnTo>
                  <a:pt x="0" y="42802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8" id="28"/>
          <p:cNvSpPr txBox="true"/>
          <p:nvPr/>
        </p:nvSpPr>
        <p:spPr>
          <a:xfrm rot="0">
            <a:off x="800510" y="884368"/>
            <a:ext cx="3266351" cy="1257233"/>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Tuples in Memory</a:t>
            </a:r>
          </a:p>
          <a:p>
            <a:pPr algn="l">
              <a:lnSpc>
                <a:spcPts val="3079"/>
              </a:lnSpc>
            </a:pPr>
            <a:r>
              <a:rPr lang="en-US" b="true" sz="2200" spc="-15">
                <a:solidFill>
                  <a:srgbClr val="000000"/>
                </a:solidFill>
                <a:latin typeface="Montserrat 2 Bold"/>
                <a:ea typeface="Montserrat 2 Bold"/>
                <a:cs typeface="Montserrat 2 Bold"/>
                <a:sym typeface="Montserrat 2 Bold"/>
              </a:rPr>
              <a:t>Sample Tuple</a:t>
            </a:r>
          </a:p>
        </p:txBody>
      </p:sp>
      <p:sp>
        <p:nvSpPr>
          <p:cNvPr name="TextBox 29" id="29"/>
          <p:cNvSpPr txBox="true"/>
          <p:nvPr/>
        </p:nvSpPr>
        <p:spPr>
          <a:xfrm rot="0">
            <a:off x="1233307" y="2393709"/>
            <a:ext cx="238316"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‘a’</a:t>
            </a:r>
          </a:p>
        </p:txBody>
      </p:sp>
      <p:sp>
        <p:nvSpPr>
          <p:cNvPr name="TextBox 30" id="30"/>
          <p:cNvSpPr txBox="true"/>
          <p:nvPr/>
        </p:nvSpPr>
        <p:spPr>
          <a:xfrm rot="0">
            <a:off x="2299868" y="2393709"/>
            <a:ext cx="254613"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‘b’</a:t>
            </a:r>
          </a:p>
        </p:txBody>
      </p:sp>
      <p:sp>
        <p:nvSpPr>
          <p:cNvPr name="TextBox 31" id="31"/>
          <p:cNvSpPr txBox="true"/>
          <p:nvPr/>
        </p:nvSpPr>
        <p:spPr>
          <a:xfrm rot="0">
            <a:off x="3146803" y="5479809"/>
            <a:ext cx="238316"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‘a’</a:t>
            </a:r>
          </a:p>
        </p:txBody>
      </p:sp>
      <p:sp>
        <p:nvSpPr>
          <p:cNvPr name="TextBox 32" id="32"/>
          <p:cNvSpPr txBox="true"/>
          <p:nvPr/>
        </p:nvSpPr>
        <p:spPr>
          <a:xfrm rot="0">
            <a:off x="3388576" y="2393709"/>
            <a:ext cx="225990"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‘c’</a:t>
            </a:r>
          </a:p>
        </p:txBody>
      </p:sp>
      <p:sp>
        <p:nvSpPr>
          <p:cNvPr name="TextBox 33" id="33"/>
          <p:cNvSpPr txBox="true"/>
          <p:nvPr/>
        </p:nvSpPr>
        <p:spPr>
          <a:xfrm rot="0">
            <a:off x="3849367" y="5479809"/>
            <a:ext cx="254613"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‘b’</a:t>
            </a:r>
          </a:p>
        </p:txBody>
      </p:sp>
      <p:sp>
        <p:nvSpPr>
          <p:cNvPr name="TextBox 34" id="34"/>
          <p:cNvSpPr txBox="true"/>
          <p:nvPr/>
        </p:nvSpPr>
        <p:spPr>
          <a:xfrm rot="0">
            <a:off x="4449128" y="2393709"/>
            <a:ext cx="254613"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‘d’</a:t>
            </a:r>
          </a:p>
        </p:txBody>
      </p:sp>
      <p:sp>
        <p:nvSpPr>
          <p:cNvPr name="TextBox 35" id="35"/>
          <p:cNvSpPr txBox="true"/>
          <p:nvPr/>
        </p:nvSpPr>
        <p:spPr>
          <a:xfrm rot="0">
            <a:off x="4574067" y="5479809"/>
            <a:ext cx="225990"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‘c’</a:t>
            </a:r>
          </a:p>
        </p:txBody>
      </p:sp>
      <p:sp>
        <p:nvSpPr>
          <p:cNvPr name="TextBox 36" id="36"/>
          <p:cNvSpPr txBox="true"/>
          <p:nvPr/>
        </p:nvSpPr>
        <p:spPr>
          <a:xfrm rot="0">
            <a:off x="5270611" y="5479809"/>
            <a:ext cx="254613"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‘d’</a:t>
            </a:r>
          </a:p>
        </p:txBody>
      </p:sp>
      <p:sp>
        <p:nvSpPr>
          <p:cNvPr name="TextBox 37" id="37"/>
          <p:cNvSpPr txBox="true"/>
          <p:nvPr/>
        </p:nvSpPr>
        <p:spPr>
          <a:xfrm rot="0">
            <a:off x="5532034" y="2393709"/>
            <a:ext cx="237877"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‘e’</a:t>
            </a:r>
          </a:p>
        </p:txBody>
      </p:sp>
      <p:sp>
        <p:nvSpPr>
          <p:cNvPr name="TextBox 38" id="38"/>
          <p:cNvSpPr txBox="true"/>
          <p:nvPr/>
        </p:nvSpPr>
        <p:spPr>
          <a:xfrm rot="0">
            <a:off x="5989520" y="5479809"/>
            <a:ext cx="237877"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‘e’</a:t>
            </a:r>
          </a:p>
        </p:txBody>
      </p:sp>
      <p:sp>
        <p:nvSpPr>
          <p:cNvPr name="TextBox 39" id="39"/>
          <p:cNvSpPr txBox="true"/>
          <p:nvPr/>
        </p:nvSpPr>
        <p:spPr>
          <a:xfrm rot="0">
            <a:off x="825036" y="3466405"/>
            <a:ext cx="1179709" cy="371827"/>
          </a:xfrm>
          <a:prstGeom prst="rect">
            <a:avLst/>
          </a:prstGeom>
        </p:spPr>
        <p:txBody>
          <a:bodyPr anchor="t" rtlCol="false" tIns="0" lIns="0" bIns="0" rIns="0">
            <a:spAutoFit/>
          </a:bodyPr>
          <a:lstStyle/>
          <a:p>
            <a:pPr algn="l">
              <a:lnSpc>
                <a:spcPts val="3079"/>
              </a:lnSpc>
            </a:pPr>
            <a:r>
              <a:rPr lang="en-US" b="true" sz="2200" spc="-15">
                <a:solidFill>
                  <a:srgbClr val="000000"/>
                </a:solidFill>
                <a:latin typeface="Montserrat 2 Bold"/>
                <a:ea typeface="Montserrat 2 Bold"/>
                <a:cs typeface="Montserrat 2 Bold"/>
                <a:sym typeface="Montserrat 2 Bold"/>
              </a:rPr>
              <a:t>Memory</a:t>
            </a:r>
          </a:p>
        </p:txBody>
      </p:sp>
    </p:spTree>
  </p:cSld>
  <p:clrMapOvr>
    <a:masterClrMapping/>
  </p:clrMapOvr>
</p:sld>
</file>

<file path=ppt/slides/slide1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63553" y="2724150"/>
            <a:ext cx="12069966" cy="3191075"/>
          </a:xfrm>
          <a:custGeom>
            <a:avLst/>
            <a:gdLst/>
            <a:ahLst/>
            <a:cxnLst/>
            <a:rect r="r" b="b" t="t" l="l"/>
            <a:pathLst>
              <a:path h="3191075" w="12069966">
                <a:moveTo>
                  <a:pt x="0" y="0"/>
                </a:moveTo>
                <a:lnTo>
                  <a:pt x="12069966" y="0"/>
                </a:lnTo>
                <a:lnTo>
                  <a:pt x="12069966" y="3191075"/>
                </a:lnTo>
                <a:lnTo>
                  <a:pt x="0" y="3191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832501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in Python Tuples</a:t>
            </a:r>
          </a:p>
        </p:txBody>
      </p:sp>
      <p:sp>
        <p:nvSpPr>
          <p:cNvPr name="TextBox 9" id="9"/>
          <p:cNvSpPr txBox="true"/>
          <p:nvPr/>
        </p:nvSpPr>
        <p:spPr>
          <a:xfrm rot="0">
            <a:off x="2517448" y="2793311"/>
            <a:ext cx="1464726" cy="543277"/>
          </a:xfrm>
          <a:prstGeom prst="rect">
            <a:avLst/>
          </a:prstGeom>
        </p:spPr>
        <p:txBody>
          <a:bodyPr anchor="t" rtlCol="false" tIns="0" lIns="0" bIns="0" rIns="0">
            <a:spAutoFit/>
          </a:bodyPr>
          <a:lstStyle/>
          <a:p>
            <a:pPr algn="l">
              <a:lnSpc>
                <a:spcPts val="4804"/>
              </a:lnSpc>
            </a:pPr>
            <a:r>
              <a:rPr lang="en-US" b="true" sz="2200" spc="-15">
                <a:solidFill>
                  <a:srgbClr val="000000"/>
                </a:solidFill>
                <a:latin typeface="Montserrat 2 Bold"/>
                <a:ea typeface="Montserrat 2 Bold"/>
                <a:cs typeface="Montserrat 2 Bold"/>
                <a:sym typeface="Montserrat 2 Bold"/>
              </a:rPr>
              <a:t>Operation</a:t>
            </a:r>
          </a:p>
        </p:txBody>
      </p:sp>
      <p:sp>
        <p:nvSpPr>
          <p:cNvPr name="TextBox 10" id="10"/>
          <p:cNvSpPr txBox="true"/>
          <p:nvPr/>
        </p:nvSpPr>
        <p:spPr>
          <a:xfrm rot="0">
            <a:off x="590550" y="3486569"/>
            <a:ext cx="3654571" cy="2374097"/>
          </a:xfrm>
          <a:prstGeom prst="rect">
            <a:avLst/>
          </a:prstGeom>
        </p:spPr>
        <p:txBody>
          <a:bodyPr anchor="t" rtlCol="false" tIns="0" lIns="0" bIns="0" rIns="0">
            <a:spAutoFit/>
          </a:bodyPr>
          <a:lstStyle/>
          <a:p>
            <a:pPr algn="l">
              <a:lnSpc>
                <a:spcPts val="4804"/>
              </a:lnSpc>
            </a:pPr>
            <a:r>
              <a:rPr lang="en-US" sz="2200" spc="-15">
                <a:solidFill>
                  <a:srgbClr val="000000"/>
                </a:solidFill>
                <a:latin typeface="Montserrat 2"/>
                <a:ea typeface="Montserrat 2"/>
                <a:cs typeface="Montserrat 2"/>
                <a:sym typeface="Montserrat 2"/>
              </a:rPr>
              <a:t>Creating a Tuple Traversing a given Tuple Accessing a given element Searching a given element</a:t>
            </a:r>
          </a:p>
        </p:txBody>
      </p:sp>
      <p:sp>
        <p:nvSpPr>
          <p:cNvPr name="TextBox 11" id="11"/>
          <p:cNvSpPr txBox="true"/>
          <p:nvPr/>
        </p:nvSpPr>
        <p:spPr>
          <a:xfrm rot="0">
            <a:off x="6399619" y="2793311"/>
            <a:ext cx="2427703" cy="3067355"/>
          </a:xfrm>
          <a:prstGeom prst="rect">
            <a:avLst/>
          </a:prstGeom>
        </p:spPr>
        <p:txBody>
          <a:bodyPr anchor="t" rtlCol="false" tIns="0" lIns="0" bIns="0" rIns="0">
            <a:spAutoFit/>
          </a:bodyPr>
          <a:lstStyle/>
          <a:p>
            <a:pPr algn="ctr">
              <a:lnSpc>
                <a:spcPts val="4804"/>
              </a:lnSpc>
            </a:pPr>
            <a:r>
              <a:rPr lang="en-US" b="true" sz="2200" spc="-15">
                <a:solidFill>
                  <a:srgbClr val="000000"/>
                </a:solidFill>
                <a:latin typeface="Montserrat 2 Bold"/>
                <a:ea typeface="Montserrat 2 Bold"/>
                <a:cs typeface="Montserrat 2 Bold"/>
                <a:sym typeface="Montserrat 2 Bold"/>
              </a:rPr>
              <a:t>Time complexity </a:t>
            </a:r>
            <a:r>
              <a:rPr lang="en-US" sz="2200" spc="-15">
                <a:solidFill>
                  <a:srgbClr val="000000"/>
                </a:solidFill>
                <a:latin typeface="Montserrat 2"/>
                <a:ea typeface="Montserrat 2"/>
                <a:cs typeface="Montserrat 2"/>
                <a:sym typeface="Montserrat 2"/>
              </a:rPr>
              <a:t>O(1) O(n) O(1) O(n)</a:t>
            </a:r>
          </a:p>
        </p:txBody>
      </p:sp>
      <p:sp>
        <p:nvSpPr>
          <p:cNvPr name="TextBox 12" id="12"/>
          <p:cNvSpPr txBox="true"/>
          <p:nvPr/>
        </p:nvSpPr>
        <p:spPr>
          <a:xfrm rot="0">
            <a:off x="9611068" y="2793311"/>
            <a:ext cx="2532831" cy="3067355"/>
          </a:xfrm>
          <a:prstGeom prst="rect">
            <a:avLst/>
          </a:prstGeom>
        </p:spPr>
        <p:txBody>
          <a:bodyPr anchor="t" rtlCol="false" tIns="0" lIns="0" bIns="0" rIns="0">
            <a:spAutoFit/>
          </a:bodyPr>
          <a:lstStyle/>
          <a:p>
            <a:pPr algn="ctr">
              <a:lnSpc>
                <a:spcPts val="4804"/>
              </a:lnSpc>
            </a:pPr>
            <a:r>
              <a:rPr lang="en-US" b="true" sz="2200" spc="-15">
                <a:solidFill>
                  <a:srgbClr val="000000"/>
                </a:solidFill>
                <a:latin typeface="Montserrat 2 Bold"/>
                <a:ea typeface="Montserrat 2 Bold"/>
                <a:cs typeface="Montserrat 2 Bold"/>
                <a:sym typeface="Montserrat 2 Bold"/>
              </a:rPr>
              <a:t>Space complexity </a:t>
            </a:r>
            <a:r>
              <a:rPr lang="en-US" sz="2200" spc="-15">
                <a:solidFill>
                  <a:srgbClr val="000000"/>
                </a:solidFill>
                <a:latin typeface="Montserrat 2"/>
                <a:ea typeface="Montserrat 2"/>
                <a:cs typeface="Montserrat 2"/>
                <a:sym typeface="Montserrat 2"/>
              </a:rPr>
              <a:t>O(n) O(1) O(1) O(1)</a:t>
            </a:r>
          </a:p>
        </p:txBody>
      </p:sp>
    </p:spTree>
  </p:cSld>
  <p:clrMapOvr>
    <a:masterClrMapping/>
  </p:clrMapOvr>
</p:sld>
</file>

<file path=ppt/slides/slide1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61626" y="2345036"/>
            <a:ext cx="8685466" cy="3143764"/>
          </a:xfrm>
          <a:custGeom>
            <a:avLst/>
            <a:gdLst/>
            <a:ahLst/>
            <a:cxnLst/>
            <a:rect r="r" b="b" t="t" l="l"/>
            <a:pathLst>
              <a:path h="3143764" w="8685466">
                <a:moveTo>
                  <a:pt x="0" y="0"/>
                </a:moveTo>
                <a:lnTo>
                  <a:pt x="8685467" y="0"/>
                </a:lnTo>
                <a:lnTo>
                  <a:pt x="8685467" y="3143764"/>
                </a:lnTo>
                <a:lnTo>
                  <a:pt x="0" y="3143764"/>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836105" y="3616757"/>
            <a:ext cx="800100" cy="800100"/>
            <a:chOff x="0" y="0"/>
            <a:chExt cx="800100" cy="800100"/>
          </a:xfrm>
        </p:grpSpPr>
        <p:sp>
          <p:nvSpPr>
            <p:cNvPr name="Freeform 8" id="8"/>
            <p:cNvSpPr/>
            <p:nvPr/>
          </p:nvSpPr>
          <p:spPr>
            <a:xfrm flipH="false" flipV="false" rot="0">
              <a:off x="63500" y="63500"/>
              <a:ext cx="604774" cy="604774"/>
            </a:xfrm>
            <a:custGeom>
              <a:avLst/>
              <a:gdLst/>
              <a:ahLst/>
              <a:cxnLst/>
              <a:rect r="r" b="b" t="t" l="l"/>
              <a:pathLst>
                <a:path h="604774" w="604774">
                  <a:moveTo>
                    <a:pt x="17907" y="0"/>
                  </a:moveTo>
                  <a:lnTo>
                    <a:pt x="595757" y="577850"/>
                  </a:lnTo>
                  <a:lnTo>
                    <a:pt x="586740" y="586867"/>
                  </a:lnTo>
                  <a:lnTo>
                    <a:pt x="595757" y="577850"/>
                  </a:lnTo>
                  <a:lnTo>
                    <a:pt x="604774" y="586867"/>
                  </a:lnTo>
                  <a:lnTo>
                    <a:pt x="586867" y="604774"/>
                  </a:lnTo>
                  <a:lnTo>
                    <a:pt x="577850" y="595757"/>
                  </a:lnTo>
                  <a:lnTo>
                    <a:pt x="577850" y="595757"/>
                  </a:lnTo>
                  <a:lnTo>
                    <a:pt x="577850" y="595757"/>
                  </a:lnTo>
                  <a:lnTo>
                    <a:pt x="0" y="17907"/>
                  </a:lnTo>
                  <a:close/>
                </a:path>
              </a:pathLst>
            </a:custGeom>
            <a:solidFill>
              <a:srgbClr val="000000"/>
            </a:solidFill>
          </p:spPr>
        </p:sp>
        <p:sp>
          <p:nvSpPr>
            <p:cNvPr name="Freeform 9" id="9"/>
            <p:cNvSpPr/>
            <p:nvPr/>
          </p:nvSpPr>
          <p:spPr>
            <a:xfrm flipH="false" flipV="false" rot="0">
              <a:off x="607314" y="607314"/>
              <a:ext cx="129286" cy="129286"/>
            </a:xfrm>
            <a:custGeom>
              <a:avLst/>
              <a:gdLst/>
              <a:ahLst/>
              <a:cxnLst/>
              <a:rect r="r" b="b" t="t" l="l"/>
              <a:pathLst>
                <a:path h="129286" w="129286">
                  <a:moveTo>
                    <a:pt x="0" y="86233"/>
                  </a:moveTo>
                  <a:lnTo>
                    <a:pt x="129286" y="129286"/>
                  </a:lnTo>
                  <a:lnTo>
                    <a:pt x="86233" y="0"/>
                  </a:lnTo>
                  <a:close/>
                </a:path>
              </a:pathLst>
            </a:custGeom>
            <a:solidFill>
              <a:srgbClr val="000000"/>
            </a:solidFill>
          </p:spPr>
        </p:sp>
      </p:grpSp>
      <p:sp>
        <p:nvSpPr>
          <p:cNvPr name="Freeform 10" id="10"/>
          <p:cNvSpPr/>
          <p:nvPr/>
        </p:nvSpPr>
        <p:spPr>
          <a:xfrm flipH="false" flipV="false" rot="0">
            <a:off x="2471280" y="2551890"/>
            <a:ext cx="6933695" cy="3734714"/>
          </a:xfrm>
          <a:custGeom>
            <a:avLst/>
            <a:gdLst/>
            <a:ahLst/>
            <a:cxnLst/>
            <a:rect r="r" b="b" t="t" l="l"/>
            <a:pathLst>
              <a:path h="3734714" w="6933695">
                <a:moveTo>
                  <a:pt x="0" y="0"/>
                </a:moveTo>
                <a:lnTo>
                  <a:pt x="6933695" y="0"/>
                </a:lnTo>
                <a:lnTo>
                  <a:pt x="6933695" y="3734715"/>
                </a:lnTo>
                <a:lnTo>
                  <a:pt x="0" y="3734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2" id="12"/>
          <p:cNvSpPr txBox="true"/>
          <p:nvPr/>
        </p:nvSpPr>
        <p:spPr>
          <a:xfrm rot="0">
            <a:off x="800510" y="884368"/>
            <a:ext cx="11771224" cy="1571377"/>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Linked List?</a:t>
            </a:r>
          </a:p>
          <a:p>
            <a:pPr algn="l">
              <a:lnSpc>
                <a:spcPts val="2200"/>
              </a:lnSpc>
            </a:pPr>
            <a:r>
              <a:rPr lang="en-US" b="true" sz="1866" spc="-13">
                <a:solidFill>
                  <a:srgbClr val="000000"/>
                </a:solidFill>
                <a:latin typeface="Montserrat 2 Bold"/>
                <a:ea typeface="Montserrat 2 Bold"/>
                <a:cs typeface="Montserrat 2 Bold"/>
                <a:sym typeface="Montserrat 2 Bold"/>
              </a:rPr>
              <a:t> Linked List is a form of a sequential collection and it does not have to be in order. A Linked list is made up of independent nodes that may contain any type of data and each node has a reference to the next node in the link.</a:t>
            </a:r>
          </a:p>
        </p:txBody>
      </p:sp>
      <p:sp>
        <p:nvSpPr>
          <p:cNvPr name="TextBox 13" id="13"/>
          <p:cNvSpPr txBox="true"/>
          <p:nvPr/>
        </p:nvSpPr>
        <p:spPr>
          <a:xfrm rot="0">
            <a:off x="298599" y="3315100"/>
            <a:ext cx="81389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Head</a:t>
            </a:r>
          </a:p>
        </p:txBody>
      </p:sp>
      <p:sp>
        <p:nvSpPr>
          <p:cNvPr name="TextBox 14" id="14"/>
          <p:cNvSpPr txBox="true"/>
          <p:nvPr/>
        </p:nvSpPr>
        <p:spPr>
          <a:xfrm rot="0">
            <a:off x="7477392" y="6045603"/>
            <a:ext cx="858383" cy="440265"/>
          </a:xfrm>
          <a:prstGeom prst="rect">
            <a:avLst/>
          </a:prstGeom>
        </p:spPr>
        <p:txBody>
          <a:bodyPr anchor="t" rtlCol="false" tIns="0" lIns="0" bIns="0" rIns="0">
            <a:spAutoFit/>
          </a:bodyPr>
          <a:lstStyle/>
          <a:p>
            <a:pPr algn="l">
              <a:lnSpc>
                <a:spcPts val="3777"/>
              </a:lnSpc>
            </a:pPr>
            <a:r>
              <a:rPr lang="en-US" b="true" sz="2400" spc="-16">
                <a:solidFill>
                  <a:srgbClr val="000000"/>
                </a:solidFill>
                <a:latin typeface="Montserrat 2 Bold"/>
                <a:ea typeface="Montserrat 2 Bold"/>
                <a:cs typeface="Montserrat 2 Bold"/>
                <a:sym typeface="Montserrat 2 Bold"/>
              </a:rPr>
              <a:t>Links</a:t>
            </a:r>
          </a:p>
        </p:txBody>
      </p:sp>
      <p:sp>
        <p:nvSpPr>
          <p:cNvPr name="TextBox 15" id="15"/>
          <p:cNvSpPr txBox="true"/>
          <p:nvPr/>
        </p:nvSpPr>
        <p:spPr>
          <a:xfrm rot="0">
            <a:off x="626554" y="6525320"/>
            <a:ext cx="8466439" cy="872061"/>
          </a:xfrm>
          <a:prstGeom prst="rect">
            <a:avLst/>
          </a:prstGeom>
        </p:spPr>
        <p:txBody>
          <a:bodyPr anchor="t" rtlCol="false" tIns="0" lIns="0" bIns="0" rIns="0">
            <a:spAutoFit/>
          </a:bodyPr>
          <a:lstStyle/>
          <a:p>
            <a:pPr algn="l">
              <a:lnSpc>
                <a:spcPts val="3777"/>
              </a:lnSpc>
            </a:pPr>
            <a:r>
              <a:rPr lang="en-US" b="true" sz="2400" spc="-16">
                <a:solidFill>
                  <a:srgbClr val="000000"/>
                </a:solidFill>
                <a:latin typeface="Montserrat 2 Bold"/>
                <a:ea typeface="Montserrat 2 Bold"/>
                <a:cs typeface="Montserrat 2 Bold"/>
                <a:sym typeface="Montserrat 2 Bold"/>
              </a:rPr>
              <a:t>- Each car is independent </a:t>
            </a:r>
          </a:p>
          <a:p>
            <a:pPr algn="l">
              <a:lnSpc>
                <a:spcPts val="3021"/>
              </a:lnSpc>
            </a:pPr>
            <a:r>
              <a:rPr lang="en-US" b="true" sz="2400" spc="-16">
                <a:solidFill>
                  <a:srgbClr val="000000"/>
                </a:solidFill>
                <a:latin typeface="Montserrat 2 Bold"/>
                <a:ea typeface="Montserrat 2 Bold"/>
                <a:cs typeface="Montserrat 2 Bold"/>
                <a:sym typeface="Montserrat 2 Bold"/>
              </a:rPr>
              <a:t>- Cars : passengers and links (nodes: data and links)</a:t>
            </a:r>
          </a:p>
        </p:txBody>
      </p:sp>
      <p:sp>
        <p:nvSpPr>
          <p:cNvPr name="TextBox 16" id="16"/>
          <p:cNvSpPr txBox="true"/>
          <p:nvPr/>
        </p:nvSpPr>
        <p:spPr>
          <a:xfrm rot="0">
            <a:off x="9453953" y="4115200"/>
            <a:ext cx="59931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Tail</a:t>
            </a:r>
          </a:p>
        </p:txBody>
      </p:sp>
      <p:sp>
        <p:nvSpPr>
          <p:cNvPr name="TextBox 17" id="17"/>
          <p:cNvSpPr txBox="true"/>
          <p:nvPr/>
        </p:nvSpPr>
        <p:spPr>
          <a:xfrm rot="0">
            <a:off x="8127921" y="2476900"/>
            <a:ext cx="2020329"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Cars (nodes)</a:t>
            </a:r>
          </a:p>
        </p:txBody>
      </p:sp>
    </p:spTree>
  </p:cSld>
  <p:clrMapOvr>
    <a:masterClrMapping/>
  </p:clrMapOvr>
</p:sld>
</file>

<file path=ppt/slides/slide1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5" id="5"/>
          <p:cNvSpPr/>
          <p:nvPr/>
        </p:nvSpPr>
        <p:spPr>
          <a:xfrm flipH="false" flipV="false" rot="0">
            <a:off x="361626" y="1329042"/>
            <a:ext cx="8685466" cy="3143764"/>
          </a:xfrm>
          <a:custGeom>
            <a:avLst/>
            <a:gdLst/>
            <a:ahLst/>
            <a:cxnLst/>
            <a:rect r="r" b="b" t="t" l="l"/>
            <a:pathLst>
              <a:path h="3143764" w="8685466">
                <a:moveTo>
                  <a:pt x="0" y="0"/>
                </a:moveTo>
                <a:lnTo>
                  <a:pt x="8685467" y="0"/>
                </a:lnTo>
                <a:lnTo>
                  <a:pt x="8685467" y="3143765"/>
                </a:lnTo>
                <a:lnTo>
                  <a:pt x="0" y="3143765"/>
                </a:lnTo>
                <a:lnTo>
                  <a:pt x="0" y="0"/>
                </a:lnTo>
                <a:close/>
              </a:path>
            </a:pathLst>
          </a:custGeom>
          <a:blipFill>
            <a:blip r:embed="rId5"/>
            <a:stretch>
              <a:fillRect l="0" t="0" r="0" b="0"/>
            </a:stretch>
          </a:blipFill>
        </p:spPr>
      </p:sp>
      <p:grpSp>
        <p:nvGrpSpPr>
          <p:cNvPr name="Group 6" id="6"/>
          <p:cNvGrpSpPr>
            <a:grpSpLocks noChangeAspect="true"/>
          </p:cNvGrpSpPr>
          <p:nvPr/>
        </p:nvGrpSpPr>
        <p:grpSpPr>
          <a:xfrm rot="0">
            <a:off x="469582" y="2600754"/>
            <a:ext cx="1166622" cy="3403835"/>
            <a:chOff x="0" y="0"/>
            <a:chExt cx="1166622" cy="3403841"/>
          </a:xfrm>
        </p:grpSpPr>
        <p:sp>
          <p:nvSpPr>
            <p:cNvPr name="Freeform 7" id="7"/>
            <p:cNvSpPr/>
            <p:nvPr/>
          </p:nvSpPr>
          <p:spPr>
            <a:xfrm flipH="false" flipV="false" rot="0">
              <a:off x="430022" y="63500"/>
              <a:ext cx="604774" cy="604774"/>
            </a:xfrm>
            <a:custGeom>
              <a:avLst/>
              <a:gdLst/>
              <a:ahLst/>
              <a:cxnLst/>
              <a:rect r="r" b="b" t="t" l="l"/>
              <a:pathLst>
                <a:path h="604774" w="604774">
                  <a:moveTo>
                    <a:pt x="17907" y="0"/>
                  </a:moveTo>
                  <a:lnTo>
                    <a:pt x="595757" y="577850"/>
                  </a:lnTo>
                  <a:lnTo>
                    <a:pt x="595757" y="577850"/>
                  </a:lnTo>
                  <a:lnTo>
                    <a:pt x="595757" y="577850"/>
                  </a:lnTo>
                  <a:lnTo>
                    <a:pt x="604774" y="586867"/>
                  </a:lnTo>
                  <a:lnTo>
                    <a:pt x="586867" y="604774"/>
                  </a:lnTo>
                  <a:lnTo>
                    <a:pt x="577850" y="595757"/>
                  </a:lnTo>
                  <a:lnTo>
                    <a:pt x="586867" y="586740"/>
                  </a:lnTo>
                  <a:lnTo>
                    <a:pt x="577850" y="595757"/>
                  </a:lnTo>
                  <a:lnTo>
                    <a:pt x="0" y="17907"/>
                  </a:lnTo>
                  <a:close/>
                </a:path>
              </a:pathLst>
            </a:custGeom>
            <a:solidFill>
              <a:srgbClr val="000000"/>
            </a:solidFill>
          </p:spPr>
        </p:sp>
        <p:sp>
          <p:nvSpPr>
            <p:cNvPr name="Freeform 8" id="8"/>
            <p:cNvSpPr/>
            <p:nvPr/>
          </p:nvSpPr>
          <p:spPr>
            <a:xfrm flipH="false" flipV="false" rot="0">
              <a:off x="973836" y="607314"/>
              <a:ext cx="129286" cy="129286"/>
            </a:xfrm>
            <a:custGeom>
              <a:avLst/>
              <a:gdLst/>
              <a:ahLst/>
              <a:cxnLst/>
              <a:rect r="r" b="b" t="t" l="l"/>
              <a:pathLst>
                <a:path h="129286" w="129286">
                  <a:moveTo>
                    <a:pt x="0" y="86233"/>
                  </a:moveTo>
                  <a:lnTo>
                    <a:pt x="129286" y="129286"/>
                  </a:lnTo>
                  <a:lnTo>
                    <a:pt x="86233" y="0"/>
                  </a:lnTo>
                  <a:close/>
                </a:path>
              </a:pathLst>
            </a:custGeom>
            <a:solidFill>
              <a:srgbClr val="000000"/>
            </a:solidFill>
          </p:spPr>
        </p:sp>
        <p:sp>
          <p:nvSpPr>
            <p:cNvPr name="Freeform 9" id="9"/>
            <p:cNvSpPr/>
            <p:nvPr/>
          </p:nvSpPr>
          <p:spPr>
            <a:xfrm flipH="false" flipV="false" rot="0">
              <a:off x="63500" y="126111"/>
              <a:ext cx="280416" cy="3106420"/>
            </a:xfrm>
            <a:custGeom>
              <a:avLst/>
              <a:gdLst/>
              <a:ahLst/>
              <a:cxnLst/>
              <a:rect r="r" b="b" t="t" l="l"/>
              <a:pathLst>
                <a:path h="3106420" w="280416">
                  <a:moveTo>
                    <a:pt x="25273" y="0"/>
                  </a:moveTo>
                  <a:lnTo>
                    <a:pt x="279400" y="3091688"/>
                  </a:lnTo>
                  <a:lnTo>
                    <a:pt x="266700" y="3092704"/>
                  </a:lnTo>
                  <a:lnTo>
                    <a:pt x="279400" y="3091688"/>
                  </a:lnTo>
                  <a:lnTo>
                    <a:pt x="280416" y="3104388"/>
                  </a:lnTo>
                  <a:lnTo>
                    <a:pt x="255143" y="3106420"/>
                  </a:lnTo>
                  <a:lnTo>
                    <a:pt x="254127" y="3093720"/>
                  </a:lnTo>
                  <a:lnTo>
                    <a:pt x="254127" y="3093720"/>
                  </a:lnTo>
                  <a:lnTo>
                    <a:pt x="254127" y="3093720"/>
                  </a:lnTo>
                  <a:lnTo>
                    <a:pt x="0" y="2032"/>
                  </a:lnTo>
                  <a:close/>
                </a:path>
              </a:pathLst>
            </a:custGeom>
            <a:solidFill>
              <a:srgbClr val="000000"/>
            </a:solidFill>
          </p:spPr>
        </p:sp>
        <p:sp>
          <p:nvSpPr>
            <p:cNvPr name="Freeform 10" id="10"/>
            <p:cNvSpPr/>
            <p:nvPr/>
          </p:nvSpPr>
          <p:spPr>
            <a:xfrm flipH="false" flipV="false" rot="0">
              <a:off x="269494" y="3213735"/>
              <a:ext cx="121539" cy="126492"/>
            </a:xfrm>
            <a:custGeom>
              <a:avLst/>
              <a:gdLst/>
              <a:ahLst/>
              <a:cxnLst/>
              <a:rect r="r" b="b" t="t" l="l"/>
              <a:pathLst>
                <a:path h="126492" w="121539">
                  <a:moveTo>
                    <a:pt x="0" y="10033"/>
                  </a:moveTo>
                  <a:lnTo>
                    <a:pt x="70739" y="126492"/>
                  </a:lnTo>
                  <a:lnTo>
                    <a:pt x="121539" y="0"/>
                  </a:lnTo>
                  <a:close/>
                </a:path>
              </a:pathLst>
            </a:custGeom>
            <a:solidFill>
              <a:srgbClr val="000000"/>
            </a:solidFill>
          </p:spPr>
        </p:sp>
      </p:grpSp>
      <p:sp>
        <p:nvSpPr>
          <p:cNvPr name="Freeform 11" id="11"/>
          <p:cNvSpPr/>
          <p:nvPr/>
        </p:nvSpPr>
        <p:spPr>
          <a:xfrm flipH="false" flipV="false" rot="0">
            <a:off x="1312659" y="1535887"/>
            <a:ext cx="9771774" cy="6876726"/>
          </a:xfrm>
          <a:custGeom>
            <a:avLst/>
            <a:gdLst/>
            <a:ahLst/>
            <a:cxnLst/>
            <a:rect r="r" b="b" t="t" l="l"/>
            <a:pathLst>
              <a:path h="6876726" w="9771774">
                <a:moveTo>
                  <a:pt x="0" y="0"/>
                </a:moveTo>
                <a:lnTo>
                  <a:pt x="9771774" y="0"/>
                </a:lnTo>
                <a:lnTo>
                  <a:pt x="9771774" y="6876726"/>
                </a:lnTo>
                <a:lnTo>
                  <a:pt x="0" y="6876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3000204" y="62441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3" id="13"/>
          <p:cNvSpPr txBox="true"/>
          <p:nvPr/>
        </p:nvSpPr>
        <p:spPr>
          <a:xfrm rot="0">
            <a:off x="5210004" y="62441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4" id="14"/>
          <p:cNvSpPr txBox="true"/>
          <p:nvPr/>
        </p:nvSpPr>
        <p:spPr>
          <a:xfrm rot="0">
            <a:off x="7381704" y="62441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5" id="15"/>
          <p:cNvSpPr txBox="true"/>
          <p:nvPr/>
        </p:nvSpPr>
        <p:spPr>
          <a:xfrm rot="0">
            <a:off x="9680400" y="62441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6" id="16"/>
          <p:cNvSpPr txBox="true"/>
          <p:nvPr/>
        </p:nvSpPr>
        <p:spPr>
          <a:xfrm rot="0">
            <a:off x="618696" y="6316418"/>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7" id="17"/>
          <p:cNvSpPr txBox="true"/>
          <p:nvPr/>
        </p:nvSpPr>
        <p:spPr>
          <a:xfrm rot="0">
            <a:off x="3710835" y="63164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5920635" y="63164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8092335" y="63164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0" id="20"/>
          <p:cNvSpPr txBox="true"/>
          <p:nvPr/>
        </p:nvSpPr>
        <p:spPr>
          <a:xfrm rot="0">
            <a:off x="10418931" y="6337116"/>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1" id="21"/>
          <p:cNvSpPr txBox="true"/>
          <p:nvPr/>
        </p:nvSpPr>
        <p:spPr>
          <a:xfrm rot="0">
            <a:off x="1560319" y="634714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3160157" y="69984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3" id="23"/>
          <p:cNvSpPr txBox="true"/>
          <p:nvPr/>
        </p:nvSpPr>
        <p:spPr>
          <a:xfrm rot="0">
            <a:off x="5319360" y="69984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7541657" y="69984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840354" y="69984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298599" y="2299097"/>
            <a:ext cx="81389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Head</a:t>
            </a:r>
          </a:p>
        </p:txBody>
      </p:sp>
      <p:sp>
        <p:nvSpPr>
          <p:cNvPr name="TextBox 27" id="27"/>
          <p:cNvSpPr txBox="true"/>
          <p:nvPr/>
        </p:nvSpPr>
        <p:spPr>
          <a:xfrm rot="0">
            <a:off x="631403" y="8318897"/>
            <a:ext cx="4463720"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Nodes : data and references</a:t>
            </a:r>
          </a:p>
        </p:txBody>
      </p:sp>
      <p:sp>
        <p:nvSpPr>
          <p:cNvPr name="TextBox 28" id="28"/>
          <p:cNvSpPr txBox="true"/>
          <p:nvPr/>
        </p:nvSpPr>
        <p:spPr>
          <a:xfrm rot="0">
            <a:off x="7045595" y="4674003"/>
            <a:ext cx="85838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Links</a:t>
            </a:r>
          </a:p>
        </p:txBody>
      </p:sp>
      <p:sp>
        <p:nvSpPr>
          <p:cNvPr name="TextBox 29" id="29"/>
          <p:cNvSpPr txBox="true"/>
          <p:nvPr/>
        </p:nvSpPr>
        <p:spPr>
          <a:xfrm rot="0">
            <a:off x="9453953" y="3099197"/>
            <a:ext cx="59931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Tail</a:t>
            </a:r>
          </a:p>
        </p:txBody>
      </p:sp>
      <p:sp>
        <p:nvSpPr>
          <p:cNvPr name="TextBox 30" id="30"/>
          <p:cNvSpPr txBox="true"/>
          <p:nvPr/>
        </p:nvSpPr>
        <p:spPr>
          <a:xfrm rot="0">
            <a:off x="8127921" y="1460897"/>
            <a:ext cx="2020329"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Cars (nodes)</a:t>
            </a:r>
          </a:p>
        </p:txBody>
      </p:sp>
      <p:sp>
        <p:nvSpPr>
          <p:cNvPr name="TextBox 31" id="31"/>
          <p:cNvSpPr txBox="true"/>
          <p:nvPr/>
        </p:nvSpPr>
        <p:spPr>
          <a:xfrm rot="0">
            <a:off x="11758441" y="6296625"/>
            <a:ext cx="59931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Tail</a:t>
            </a:r>
          </a:p>
        </p:txBody>
      </p:sp>
      <p:sp>
        <p:nvSpPr>
          <p:cNvPr name="TextBox 32" id="3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3" id="33"/>
          <p:cNvSpPr txBox="true"/>
          <p:nvPr/>
        </p:nvSpPr>
        <p:spPr>
          <a:xfrm rot="0">
            <a:off x="800510" y="884368"/>
            <a:ext cx="405835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Linked List?</a:t>
            </a:r>
          </a:p>
        </p:txBody>
      </p:sp>
    </p:spTree>
  </p:cSld>
  <p:clrMapOvr>
    <a:masterClrMapping/>
  </p:clrMapOvr>
</p:sld>
</file>

<file path=ppt/slides/slide1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856126" y="2615374"/>
            <a:ext cx="7559392" cy="2736171"/>
          </a:xfrm>
          <a:custGeom>
            <a:avLst/>
            <a:gdLst/>
            <a:ahLst/>
            <a:cxnLst/>
            <a:rect r="r" b="b" t="t" l="l"/>
            <a:pathLst>
              <a:path h="2736171" w="7559392">
                <a:moveTo>
                  <a:pt x="0" y="0"/>
                </a:moveTo>
                <a:lnTo>
                  <a:pt x="7559392" y="0"/>
                </a:lnTo>
                <a:lnTo>
                  <a:pt x="7559392" y="2736171"/>
                </a:lnTo>
                <a:lnTo>
                  <a:pt x="0" y="2736171"/>
                </a:lnTo>
                <a:lnTo>
                  <a:pt x="0" y="0"/>
                </a:lnTo>
                <a:close/>
              </a:path>
            </a:pathLst>
          </a:custGeom>
          <a:blipFill>
            <a:blip r:embed="rId3"/>
            <a:stretch>
              <a:fillRect l="0" t="0" r="0" b="0"/>
            </a:stretch>
          </a:blipFill>
        </p:spPr>
      </p:sp>
      <p:sp>
        <p:nvSpPr>
          <p:cNvPr name="Freeform 7" id="7"/>
          <p:cNvSpPr/>
          <p:nvPr/>
        </p:nvSpPr>
        <p:spPr>
          <a:xfrm flipH="false" flipV="false" rot="0">
            <a:off x="331565" y="6035869"/>
            <a:ext cx="11433219" cy="876300"/>
          </a:xfrm>
          <a:custGeom>
            <a:avLst/>
            <a:gdLst/>
            <a:ahLst/>
            <a:cxnLst/>
            <a:rect r="r" b="b" t="t" l="l"/>
            <a:pathLst>
              <a:path h="876300" w="11433219">
                <a:moveTo>
                  <a:pt x="0" y="0"/>
                </a:moveTo>
                <a:lnTo>
                  <a:pt x="11433220" y="0"/>
                </a:lnTo>
                <a:lnTo>
                  <a:pt x="11433220" y="876300"/>
                </a:lnTo>
                <a:lnTo>
                  <a:pt x="0" y="876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84368"/>
            <a:ext cx="10751229" cy="1552099"/>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Linked List?</a:t>
            </a:r>
          </a:p>
          <a:p>
            <a:pPr algn="l">
              <a:lnSpc>
                <a:spcPts val="2200"/>
              </a:lnSpc>
            </a:pPr>
            <a:r>
              <a:rPr lang="en-US" b="true" sz="1866">
                <a:solidFill>
                  <a:srgbClr val="000000"/>
                </a:solidFill>
                <a:latin typeface="Arial Bold"/>
                <a:ea typeface="Arial Bold"/>
                <a:cs typeface="Arial Bold"/>
                <a:sym typeface="Arial Bold"/>
              </a:rPr>
              <a:t> Linked List is a form of a sequential collection and It does not have to be in order. A Linked list is made up of independent nodes that may contain any type of data and each node has a reference to the next node in the link.</a:t>
            </a:r>
          </a:p>
        </p:txBody>
      </p:sp>
      <p:sp>
        <p:nvSpPr>
          <p:cNvPr name="TextBox 10" id="10"/>
          <p:cNvSpPr txBox="true"/>
          <p:nvPr/>
        </p:nvSpPr>
        <p:spPr>
          <a:xfrm rot="0">
            <a:off x="3000204" y="62695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1" id="11"/>
          <p:cNvSpPr txBox="true"/>
          <p:nvPr/>
        </p:nvSpPr>
        <p:spPr>
          <a:xfrm rot="0">
            <a:off x="5210004" y="62695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2" id="12"/>
          <p:cNvSpPr txBox="true"/>
          <p:nvPr/>
        </p:nvSpPr>
        <p:spPr>
          <a:xfrm rot="0">
            <a:off x="7381704" y="62695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3" id="13"/>
          <p:cNvSpPr txBox="true"/>
          <p:nvPr/>
        </p:nvSpPr>
        <p:spPr>
          <a:xfrm rot="0">
            <a:off x="9680400" y="62695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4" id="14"/>
          <p:cNvSpPr txBox="true"/>
          <p:nvPr/>
        </p:nvSpPr>
        <p:spPr>
          <a:xfrm rot="0">
            <a:off x="618696" y="6341812"/>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3710835" y="63418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6" id="16"/>
          <p:cNvSpPr txBox="true"/>
          <p:nvPr/>
        </p:nvSpPr>
        <p:spPr>
          <a:xfrm rot="0">
            <a:off x="5920635" y="63418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17" id="17"/>
          <p:cNvSpPr txBox="true"/>
          <p:nvPr/>
        </p:nvSpPr>
        <p:spPr>
          <a:xfrm rot="0">
            <a:off x="8092335" y="63418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8" id="18"/>
          <p:cNvSpPr txBox="true"/>
          <p:nvPr/>
        </p:nvSpPr>
        <p:spPr>
          <a:xfrm rot="0">
            <a:off x="10418931" y="6362519"/>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9" id="19"/>
          <p:cNvSpPr txBox="true"/>
          <p:nvPr/>
        </p:nvSpPr>
        <p:spPr>
          <a:xfrm rot="0">
            <a:off x="1560319" y="637254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20" id="20"/>
          <p:cNvSpPr txBox="true"/>
          <p:nvPr/>
        </p:nvSpPr>
        <p:spPr>
          <a:xfrm rot="0">
            <a:off x="1131722" y="8255737"/>
            <a:ext cx="955691"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Nodes</a:t>
            </a:r>
          </a:p>
        </p:txBody>
      </p:sp>
      <p:sp>
        <p:nvSpPr>
          <p:cNvPr name="TextBox 21" id="21"/>
          <p:cNvSpPr txBox="true"/>
          <p:nvPr/>
        </p:nvSpPr>
        <p:spPr>
          <a:xfrm rot="0">
            <a:off x="3160157" y="70238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4029123" y="8255737"/>
            <a:ext cx="123767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Pointers</a:t>
            </a:r>
          </a:p>
        </p:txBody>
      </p:sp>
      <p:sp>
        <p:nvSpPr>
          <p:cNvPr name="TextBox 23" id="23"/>
          <p:cNvSpPr txBox="true"/>
          <p:nvPr/>
        </p:nvSpPr>
        <p:spPr>
          <a:xfrm rot="0">
            <a:off x="5319360" y="70238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7541657" y="70238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840354" y="70238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1758441" y="6322019"/>
            <a:ext cx="59931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Tail</a:t>
            </a:r>
          </a:p>
        </p:txBody>
      </p:sp>
    </p:spTree>
  </p:cSld>
  <p:clrMapOvr>
    <a:masterClrMapping/>
  </p:clrMapOvr>
</p:sld>
</file>

<file path=ppt/slides/slide1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006603" y="4914900"/>
            <a:ext cx="6785048" cy="876300"/>
            <a:chOff x="0" y="0"/>
            <a:chExt cx="6785051" cy="876300"/>
          </a:xfrm>
        </p:grpSpPr>
        <p:sp>
          <p:nvSpPr>
            <p:cNvPr name="Freeform 7" id="7"/>
            <p:cNvSpPr/>
            <p:nvPr/>
          </p:nvSpPr>
          <p:spPr>
            <a:xfrm flipH="false" flipV="false" rot="0">
              <a:off x="101600"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8" id="8"/>
            <p:cNvSpPr/>
            <p:nvPr/>
          </p:nvSpPr>
          <p:spPr>
            <a:xfrm flipH="false" flipV="false" rot="0">
              <a:off x="1198626"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9" id="9"/>
            <p:cNvSpPr/>
            <p:nvPr/>
          </p:nvSpPr>
          <p:spPr>
            <a:xfrm flipH="false" flipV="false" rot="0">
              <a:off x="2295525"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10" id="10"/>
            <p:cNvSpPr/>
            <p:nvPr/>
          </p:nvSpPr>
          <p:spPr>
            <a:xfrm flipH="false" flipV="false" rot="0">
              <a:off x="3392551" y="101600"/>
              <a:ext cx="1096899" cy="673100"/>
            </a:xfrm>
            <a:custGeom>
              <a:avLst/>
              <a:gdLst/>
              <a:ahLst/>
              <a:cxnLst/>
              <a:rect r="r" b="b" t="t" l="l"/>
              <a:pathLst>
                <a:path h="673100" w="1096899">
                  <a:moveTo>
                    <a:pt x="0" y="0"/>
                  </a:moveTo>
                  <a:lnTo>
                    <a:pt x="1096899" y="0"/>
                  </a:lnTo>
                  <a:lnTo>
                    <a:pt x="1096899" y="673100"/>
                  </a:lnTo>
                  <a:lnTo>
                    <a:pt x="0" y="673100"/>
                  </a:lnTo>
                  <a:close/>
                </a:path>
              </a:pathLst>
            </a:custGeom>
            <a:solidFill>
              <a:srgbClr val="73FDEA"/>
            </a:solidFill>
          </p:spPr>
        </p:sp>
        <p:sp>
          <p:nvSpPr>
            <p:cNvPr name="Freeform 11" id="11"/>
            <p:cNvSpPr/>
            <p:nvPr/>
          </p:nvSpPr>
          <p:spPr>
            <a:xfrm flipH="false" flipV="false" rot="0">
              <a:off x="4489450"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12" id="12"/>
            <p:cNvSpPr/>
            <p:nvPr/>
          </p:nvSpPr>
          <p:spPr>
            <a:xfrm flipH="false" flipV="false" rot="0">
              <a:off x="5586476"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13" id="13"/>
            <p:cNvSpPr/>
            <p:nvPr/>
          </p:nvSpPr>
          <p:spPr>
            <a:xfrm flipH="false" flipV="false" rot="0">
              <a:off x="1160526"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4" id="14"/>
            <p:cNvSpPr/>
            <p:nvPr/>
          </p:nvSpPr>
          <p:spPr>
            <a:xfrm flipH="false" flipV="false" rot="0">
              <a:off x="2257425"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5" id="15"/>
            <p:cNvSpPr/>
            <p:nvPr/>
          </p:nvSpPr>
          <p:spPr>
            <a:xfrm flipH="false" flipV="false" rot="0">
              <a:off x="3354451"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6" id="16"/>
            <p:cNvSpPr/>
            <p:nvPr/>
          </p:nvSpPr>
          <p:spPr>
            <a:xfrm flipH="false" flipV="false" rot="0">
              <a:off x="445135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7" id="17"/>
            <p:cNvSpPr/>
            <p:nvPr/>
          </p:nvSpPr>
          <p:spPr>
            <a:xfrm flipH="false" flipV="false" rot="0">
              <a:off x="5548376"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8" id="18"/>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9" id="19"/>
            <p:cNvSpPr/>
            <p:nvPr/>
          </p:nvSpPr>
          <p:spPr>
            <a:xfrm flipH="false" flipV="false" rot="0">
              <a:off x="6645402"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20" id="20"/>
            <p:cNvSpPr/>
            <p:nvPr/>
          </p:nvSpPr>
          <p:spPr>
            <a:xfrm flipH="false" flipV="false" rot="0">
              <a:off x="63500" y="63500"/>
              <a:ext cx="6658102" cy="76200"/>
            </a:xfrm>
            <a:custGeom>
              <a:avLst/>
              <a:gdLst/>
              <a:ahLst/>
              <a:cxnLst/>
              <a:rect r="r" b="b" t="t" l="l"/>
              <a:pathLst>
                <a:path h="76200" w="6658102">
                  <a:moveTo>
                    <a:pt x="0" y="0"/>
                  </a:moveTo>
                  <a:lnTo>
                    <a:pt x="6658102" y="0"/>
                  </a:lnTo>
                  <a:lnTo>
                    <a:pt x="6658102" y="76200"/>
                  </a:lnTo>
                  <a:lnTo>
                    <a:pt x="0" y="76200"/>
                  </a:lnTo>
                  <a:close/>
                </a:path>
              </a:pathLst>
            </a:custGeom>
            <a:solidFill>
              <a:srgbClr val="017100"/>
            </a:solidFill>
          </p:spPr>
        </p:sp>
        <p:sp>
          <p:nvSpPr>
            <p:cNvPr name="Freeform 21" id="21"/>
            <p:cNvSpPr/>
            <p:nvPr/>
          </p:nvSpPr>
          <p:spPr>
            <a:xfrm flipH="false" flipV="false" rot="0">
              <a:off x="63500" y="736600"/>
              <a:ext cx="6658102" cy="76200"/>
            </a:xfrm>
            <a:custGeom>
              <a:avLst/>
              <a:gdLst/>
              <a:ahLst/>
              <a:cxnLst/>
              <a:rect r="r" b="b" t="t" l="l"/>
              <a:pathLst>
                <a:path h="76200" w="6658102">
                  <a:moveTo>
                    <a:pt x="0" y="0"/>
                  </a:moveTo>
                  <a:lnTo>
                    <a:pt x="6658102" y="0"/>
                  </a:lnTo>
                  <a:lnTo>
                    <a:pt x="6658102" y="76200"/>
                  </a:lnTo>
                  <a:lnTo>
                    <a:pt x="0" y="76200"/>
                  </a:lnTo>
                  <a:close/>
                </a:path>
              </a:pathLst>
            </a:custGeom>
            <a:solidFill>
              <a:srgbClr val="017100"/>
            </a:solidFill>
          </p:spPr>
        </p:sp>
      </p:grpSp>
      <p:sp>
        <p:nvSpPr>
          <p:cNvPr name="Freeform 22" id="22"/>
          <p:cNvSpPr/>
          <p:nvPr/>
        </p:nvSpPr>
        <p:spPr>
          <a:xfrm flipH="false" flipV="false" rot="0">
            <a:off x="2084165" y="1921078"/>
            <a:ext cx="10674086" cy="2173700"/>
          </a:xfrm>
          <a:custGeom>
            <a:avLst/>
            <a:gdLst/>
            <a:ahLst/>
            <a:cxnLst/>
            <a:rect r="r" b="b" t="t" l="l"/>
            <a:pathLst>
              <a:path h="2173700" w="10674086">
                <a:moveTo>
                  <a:pt x="0" y="0"/>
                </a:moveTo>
                <a:lnTo>
                  <a:pt x="10674087" y="0"/>
                </a:lnTo>
                <a:lnTo>
                  <a:pt x="10674087" y="2173700"/>
                </a:lnTo>
                <a:lnTo>
                  <a:pt x="0" y="2173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4" id="24"/>
          <p:cNvSpPr txBox="true"/>
          <p:nvPr/>
        </p:nvSpPr>
        <p:spPr>
          <a:xfrm rot="0">
            <a:off x="800510" y="884368"/>
            <a:ext cx="40665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Linked Lists vs Arrays</a:t>
            </a:r>
          </a:p>
        </p:txBody>
      </p:sp>
      <p:sp>
        <p:nvSpPr>
          <p:cNvPr name="TextBox 25" id="25"/>
          <p:cNvSpPr txBox="true"/>
          <p:nvPr/>
        </p:nvSpPr>
        <p:spPr>
          <a:xfrm rot="0">
            <a:off x="2533117" y="5148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0</a:t>
            </a:r>
          </a:p>
        </p:txBody>
      </p:sp>
      <p:sp>
        <p:nvSpPr>
          <p:cNvPr name="TextBox 26" id="26"/>
          <p:cNvSpPr txBox="true"/>
          <p:nvPr/>
        </p:nvSpPr>
        <p:spPr>
          <a:xfrm rot="0">
            <a:off x="3630092" y="5148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7" id="27"/>
          <p:cNvSpPr txBox="true"/>
          <p:nvPr/>
        </p:nvSpPr>
        <p:spPr>
          <a:xfrm rot="0">
            <a:off x="4727067" y="5148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28" id="28"/>
          <p:cNvSpPr txBox="true"/>
          <p:nvPr/>
        </p:nvSpPr>
        <p:spPr>
          <a:xfrm rot="0">
            <a:off x="4752804" y="21547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9" id="29"/>
          <p:cNvSpPr txBox="true"/>
          <p:nvPr/>
        </p:nvSpPr>
        <p:spPr>
          <a:xfrm rot="0">
            <a:off x="5824042" y="5148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30" id="30"/>
          <p:cNvSpPr txBox="true"/>
          <p:nvPr/>
        </p:nvSpPr>
        <p:spPr>
          <a:xfrm rot="0">
            <a:off x="6921017" y="5148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1" id="31"/>
          <p:cNvSpPr txBox="true"/>
          <p:nvPr/>
        </p:nvSpPr>
        <p:spPr>
          <a:xfrm rot="0">
            <a:off x="6962604" y="21547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2" id="32"/>
          <p:cNvSpPr txBox="true"/>
          <p:nvPr/>
        </p:nvSpPr>
        <p:spPr>
          <a:xfrm rot="0">
            <a:off x="8017993" y="5148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3" id="33"/>
          <p:cNvSpPr txBox="true"/>
          <p:nvPr/>
        </p:nvSpPr>
        <p:spPr>
          <a:xfrm rot="0">
            <a:off x="9134304" y="21547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4" id="34"/>
          <p:cNvSpPr txBox="true"/>
          <p:nvPr/>
        </p:nvSpPr>
        <p:spPr>
          <a:xfrm rot="0">
            <a:off x="11433000" y="2154755"/>
            <a:ext cx="526275" cy="1078582"/>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5" id="35"/>
          <p:cNvSpPr txBox="true"/>
          <p:nvPr/>
        </p:nvSpPr>
        <p:spPr>
          <a:xfrm rot="0">
            <a:off x="2371296" y="2227012"/>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6" id="36"/>
          <p:cNvSpPr txBox="true"/>
          <p:nvPr/>
        </p:nvSpPr>
        <p:spPr>
          <a:xfrm rot="0">
            <a:off x="2492645" y="3524412"/>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7" id="37"/>
          <p:cNvSpPr txBox="true"/>
          <p:nvPr/>
        </p:nvSpPr>
        <p:spPr>
          <a:xfrm rot="0">
            <a:off x="3440020" y="2227012"/>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38" id="38"/>
          <p:cNvSpPr txBox="true"/>
          <p:nvPr/>
        </p:nvSpPr>
        <p:spPr>
          <a:xfrm rot="0">
            <a:off x="3291735" y="35244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9" id="39"/>
          <p:cNvSpPr txBox="true"/>
          <p:nvPr/>
        </p:nvSpPr>
        <p:spPr>
          <a:xfrm rot="0">
            <a:off x="5463435" y="22270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40" id="40"/>
          <p:cNvSpPr txBox="true"/>
          <p:nvPr/>
        </p:nvSpPr>
        <p:spPr>
          <a:xfrm rot="0">
            <a:off x="7673235" y="22270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1" id="41"/>
          <p:cNvSpPr txBox="true"/>
          <p:nvPr/>
        </p:nvSpPr>
        <p:spPr>
          <a:xfrm rot="0">
            <a:off x="9844935" y="22270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2" id="42"/>
          <p:cNvSpPr txBox="true"/>
          <p:nvPr/>
        </p:nvSpPr>
        <p:spPr>
          <a:xfrm rot="0">
            <a:off x="12171531" y="2247719"/>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3" id="43"/>
          <p:cNvSpPr txBox="true"/>
          <p:nvPr/>
        </p:nvSpPr>
        <p:spPr>
          <a:xfrm rot="0">
            <a:off x="4887668" y="28201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44" id="44"/>
          <p:cNvSpPr txBox="true"/>
          <p:nvPr/>
        </p:nvSpPr>
        <p:spPr>
          <a:xfrm rot="0">
            <a:off x="7071960" y="28201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45" id="45"/>
          <p:cNvSpPr txBox="true"/>
          <p:nvPr/>
        </p:nvSpPr>
        <p:spPr>
          <a:xfrm rot="0">
            <a:off x="9256252" y="28201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46" id="46"/>
          <p:cNvSpPr txBox="true"/>
          <p:nvPr/>
        </p:nvSpPr>
        <p:spPr>
          <a:xfrm rot="0">
            <a:off x="495043" y="6605292"/>
            <a:ext cx="8436302" cy="1237545"/>
          </a:xfrm>
          <a:prstGeom prst="rect">
            <a:avLst/>
          </a:prstGeom>
        </p:spPr>
        <p:txBody>
          <a:bodyPr anchor="t" rtlCol="false" tIns="0" lIns="0" bIns="0" rIns="0">
            <a:spAutoFit/>
          </a:bodyPr>
          <a:lstStyle/>
          <a:p>
            <a:pPr algn="l">
              <a:lnSpc>
                <a:spcPts val="2333"/>
              </a:lnSpc>
            </a:pPr>
            <a:r>
              <a:rPr lang="en-US" b="true" sz="1900" spc="-13">
                <a:solidFill>
                  <a:srgbClr val="000000"/>
                </a:solidFill>
                <a:latin typeface="Montserrat 2 Bold"/>
                <a:ea typeface="Montserrat 2 Bold"/>
                <a:cs typeface="Montserrat 2 Bold"/>
                <a:sym typeface="Montserrat 2 Bold"/>
              </a:rPr>
              <a:t>- Elements of Linked list are independent objects - Variable size - the size of a linked list is not predeﬁned - Insertion and removals in Linked List are very efficient.</a:t>
            </a:r>
          </a:p>
          <a:p>
            <a:pPr algn="l">
              <a:lnSpc>
                <a:spcPts val="3199"/>
              </a:lnSpc>
            </a:pPr>
            <a:r>
              <a:rPr lang="en-US" b="true" sz="1900" spc="-13">
                <a:solidFill>
                  <a:srgbClr val="000000"/>
                </a:solidFill>
                <a:latin typeface="Montserrat 2 Bold"/>
                <a:ea typeface="Montserrat 2 Bold"/>
                <a:cs typeface="Montserrat 2 Bold"/>
                <a:sym typeface="Montserrat 2 Bold"/>
              </a:rPr>
              <a:t>- Random access - accessing an element is very efficient in arrays</a:t>
            </a:r>
          </a:p>
        </p:txBody>
      </p:sp>
      <p:sp>
        <p:nvSpPr>
          <p:cNvPr name="TextBox 47" id="47"/>
          <p:cNvSpPr txBox="true"/>
          <p:nvPr/>
        </p:nvSpPr>
        <p:spPr>
          <a:xfrm rot="0">
            <a:off x="683600" y="5194697"/>
            <a:ext cx="1327956"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Array = </a:t>
            </a:r>
          </a:p>
        </p:txBody>
      </p:sp>
      <p:sp>
        <p:nvSpPr>
          <p:cNvPr name="TextBox 48" id="48"/>
          <p:cNvSpPr txBox="true"/>
          <p:nvPr/>
        </p:nvSpPr>
        <p:spPr>
          <a:xfrm rot="0">
            <a:off x="72104" y="2222897"/>
            <a:ext cx="2209381"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Linked List = </a:t>
            </a:r>
          </a:p>
        </p:txBody>
      </p:sp>
    </p:spTree>
  </p:cSld>
  <p:clrMapOvr>
    <a:masterClrMapping/>
  </p:clrMapOvr>
</p:sld>
</file>

<file path=ppt/slides/slide1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58568" y="2299868"/>
            <a:ext cx="2670658" cy="461058"/>
            <a:chOff x="0" y="0"/>
            <a:chExt cx="2670658" cy="461061"/>
          </a:xfrm>
        </p:grpSpPr>
        <p:sp>
          <p:nvSpPr>
            <p:cNvPr name="Freeform 7" id="7"/>
            <p:cNvSpPr/>
            <p:nvPr/>
          </p:nvSpPr>
          <p:spPr>
            <a:xfrm flipH="false" flipV="false" rot="0">
              <a:off x="0" y="0"/>
              <a:ext cx="2670683" cy="461010"/>
            </a:xfrm>
            <a:custGeom>
              <a:avLst/>
              <a:gdLst/>
              <a:ahLst/>
              <a:cxnLst/>
              <a:rect r="r" b="b" t="t" l="l"/>
              <a:pathLst>
                <a:path h="461010" w="2670683">
                  <a:moveTo>
                    <a:pt x="0" y="461010"/>
                  </a:moveTo>
                  <a:lnTo>
                    <a:pt x="2670683" y="461010"/>
                  </a:lnTo>
                  <a:lnTo>
                    <a:pt x="2670683" y="0"/>
                  </a:lnTo>
                  <a:lnTo>
                    <a:pt x="0" y="0"/>
                  </a:lnTo>
                  <a:close/>
                </a:path>
              </a:pathLst>
            </a:custGeom>
            <a:solidFill>
              <a:srgbClr val="FFFFFF"/>
            </a:solidFill>
          </p:spPr>
        </p:sp>
      </p:grpSp>
      <p:sp>
        <p:nvSpPr>
          <p:cNvPr name="Freeform 8" id="8"/>
          <p:cNvSpPr/>
          <p:nvPr/>
        </p:nvSpPr>
        <p:spPr>
          <a:xfrm flipH="false" flipV="false" rot="0">
            <a:off x="522065" y="2975172"/>
            <a:ext cx="10674086" cy="2173700"/>
          </a:xfrm>
          <a:custGeom>
            <a:avLst/>
            <a:gdLst/>
            <a:ahLst/>
            <a:cxnLst/>
            <a:rect r="r" b="b" t="t" l="l"/>
            <a:pathLst>
              <a:path h="2173700" w="10674086">
                <a:moveTo>
                  <a:pt x="0" y="0"/>
                </a:moveTo>
                <a:lnTo>
                  <a:pt x="10674087" y="0"/>
                </a:lnTo>
                <a:lnTo>
                  <a:pt x="10674087" y="2173700"/>
                </a:lnTo>
                <a:lnTo>
                  <a:pt x="0" y="2173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87985" y="5761892"/>
            <a:ext cx="10708167" cy="3031884"/>
          </a:xfrm>
          <a:custGeom>
            <a:avLst/>
            <a:gdLst/>
            <a:ahLst/>
            <a:cxnLst/>
            <a:rect r="r" b="b" t="t" l="l"/>
            <a:pathLst>
              <a:path h="3031884" w="10708167">
                <a:moveTo>
                  <a:pt x="0" y="0"/>
                </a:moveTo>
                <a:lnTo>
                  <a:pt x="10708167" y="0"/>
                </a:lnTo>
                <a:lnTo>
                  <a:pt x="10708167" y="3031883"/>
                </a:lnTo>
                <a:lnTo>
                  <a:pt x="0" y="30318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388580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Linked Lists</a:t>
            </a:r>
          </a:p>
        </p:txBody>
      </p:sp>
      <p:sp>
        <p:nvSpPr>
          <p:cNvPr name="TextBox 12" id="12"/>
          <p:cNvSpPr txBox="true"/>
          <p:nvPr/>
        </p:nvSpPr>
        <p:spPr>
          <a:xfrm rot="0">
            <a:off x="927097" y="1598247"/>
            <a:ext cx="183471" cy="1142248"/>
          </a:xfrm>
          <a:prstGeom prst="rect">
            <a:avLst/>
          </a:prstGeom>
        </p:spPr>
        <p:txBody>
          <a:bodyPr anchor="t" rtlCol="false" tIns="0" lIns="0" bIns="0" rIns="0">
            <a:spAutoFit/>
          </a:bodyPr>
          <a:lstStyle/>
          <a:p>
            <a:pPr algn="just">
              <a:lnSpc>
                <a:spcPts val="2898"/>
              </a:lnSpc>
            </a:pPr>
            <a:r>
              <a:rPr lang="en-US" b="true" sz="3479" spc="-10">
                <a:solidFill>
                  <a:srgbClr val="000000"/>
                </a:solidFill>
                <a:latin typeface="IBM Plex Sans Bold"/>
                <a:ea typeface="IBM Plex Sans Bold"/>
                <a:cs typeface="IBM Plex Sans Bold"/>
                <a:sym typeface="IBM Plex Sans Bold"/>
              </a:rPr>
              <a:t>- - -</a:t>
            </a:r>
          </a:p>
        </p:txBody>
      </p:sp>
      <p:sp>
        <p:nvSpPr>
          <p:cNvPr name="TextBox 13" id="13"/>
          <p:cNvSpPr txBox="true"/>
          <p:nvPr/>
        </p:nvSpPr>
        <p:spPr>
          <a:xfrm rot="0">
            <a:off x="927097" y="2703147"/>
            <a:ext cx="183471" cy="405641"/>
          </a:xfrm>
          <a:prstGeom prst="rect">
            <a:avLst/>
          </a:prstGeom>
        </p:spPr>
        <p:txBody>
          <a:bodyPr anchor="t" rtlCol="false" tIns="0" lIns="0" bIns="0" rIns="0">
            <a:spAutoFit/>
          </a:bodyPr>
          <a:lstStyle/>
          <a:p>
            <a:pPr algn="l">
              <a:lnSpc>
                <a:spcPts val="2898"/>
              </a:lnSpc>
            </a:pPr>
            <a:r>
              <a:rPr lang="en-US" b="true" sz="3479" spc="-10">
                <a:solidFill>
                  <a:srgbClr val="000000"/>
                </a:solidFill>
                <a:latin typeface="IBM Plex Sans Bold"/>
                <a:ea typeface="IBM Plex Sans Bold"/>
                <a:cs typeface="IBM Plex Sans Bold"/>
                <a:sym typeface="IBM Plex Sans Bold"/>
              </a:rPr>
              <a:t>-</a:t>
            </a:r>
          </a:p>
        </p:txBody>
      </p:sp>
      <p:sp>
        <p:nvSpPr>
          <p:cNvPr name="TextBox 14" id="14"/>
          <p:cNvSpPr txBox="true"/>
          <p:nvPr/>
        </p:nvSpPr>
        <p:spPr>
          <a:xfrm rot="0">
            <a:off x="3325568" y="38742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5" id="15"/>
          <p:cNvSpPr txBox="true"/>
          <p:nvPr/>
        </p:nvSpPr>
        <p:spPr>
          <a:xfrm rot="0">
            <a:off x="3325568" y="75191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6" id="16"/>
          <p:cNvSpPr txBox="true"/>
          <p:nvPr/>
        </p:nvSpPr>
        <p:spPr>
          <a:xfrm rot="0">
            <a:off x="608638" y="5904262"/>
            <a:ext cx="386226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Circular Singly Linked List</a:t>
            </a:r>
          </a:p>
        </p:txBody>
      </p:sp>
      <p:sp>
        <p:nvSpPr>
          <p:cNvPr name="TextBox 17" id="17"/>
          <p:cNvSpPr txBox="true"/>
          <p:nvPr/>
        </p:nvSpPr>
        <p:spPr>
          <a:xfrm rot="0">
            <a:off x="1260472" y="1515208"/>
            <a:ext cx="3948694" cy="733454"/>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Singly Linked List Circular Singly Linked List </a:t>
            </a:r>
          </a:p>
        </p:txBody>
      </p:sp>
      <p:sp>
        <p:nvSpPr>
          <p:cNvPr name="TextBox 18" id="18"/>
          <p:cNvSpPr txBox="true"/>
          <p:nvPr/>
        </p:nvSpPr>
        <p:spPr>
          <a:xfrm rot="0">
            <a:off x="715718" y="1985115"/>
            <a:ext cx="786022" cy="806396"/>
          </a:xfrm>
          <a:prstGeom prst="rect">
            <a:avLst/>
          </a:prstGeom>
        </p:spPr>
        <p:txBody>
          <a:bodyPr anchor="t" rtlCol="false" tIns="0" lIns="0" bIns="0" rIns="0">
            <a:spAutoFit/>
          </a:bodyPr>
          <a:lstStyle/>
          <a:p>
            <a:pPr algn="l">
              <a:lnSpc>
                <a:spcPts val="5649"/>
              </a:lnSpc>
            </a:pPr>
            <a:r>
              <a:rPr lang="en-US" b="true" sz="2400" spc="-7">
                <a:solidFill>
                  <a:srgbClr val="000000"/>
                </a:solidFill>
                <a:latin typeface="IBM Plex Sans Bold"/>
                <a:ea typeface="IBM Plex Sans Bold"/>
                <a:cs typeface="IBM Plex Sans Bold"/>
                <a:sym typeface="IBM Plex Sans Bold"/>
              </a:rPr>
              <a:t>SingD</a:t>
            </a:r>
          </a:p>
        </p:txBody>
      </p:sp>
      <p:sp>
        <p:nvSpPr>
          <p:cNvPr name="TextBox 19" id="19"/>
          <p:cNvSpPr txBox="true"/>
          <p:nvPr/>
        </p:nvSpPr>
        <p:spPr>
          <a:xfrm rot="0">
            <a:off x="1260472" y="2404215"/>
            <a:ext cx="2118446" cy="581054"/>
          </a:xfrm>
          <a:prstGeom prst="rect">
            <a:avLst/>
          </a:prstGeom>
        </p:spPr>
        <p:txBody>
          <a:bodyPr anchor="t" rtlCol="false" tIns="0" lIns="0" bIns="0" rIns="0">
            <a:spAutoFit/>
          </a:bodyPr>
          <a:lstStyle/>
          <a:p>
            <a:pPr algn="l">
              <a:lnSpc>
                <a:spcPts val="1200"/>
              </a:lnSpc>
            </a:pPr>
            <a:r>
              <a:rPr lang="en-US" b="true" sz="2400" spc="-7">
                <a:solidFill>
                  <a:srgbClr val="000000"/>
                </a:solidFill>
                <a:latin typeface="IBM Plex Sans Bold"/>
                <a:ea typeface="IBM Plex Sans Bold"/>
                <a:cs typeface="IBM Plex Sans Bold"/>
                <a:sym typeface="IBM Plex Sans Bold"/>
              </a:rPr>
              <a:t>Clyouir cLbuinlylak Liren dD Lkiedus</a:t>
            </a:r>
          </a:p>
        </p:txBody>
      </p:sp>
      <p:sp>
        <p:nvSpPr>
          <p:cNvPr name="TextBox 20" id="20"/>
          <p:cNvSpPr txBox="true"/>
          <p:nvPr/>
        </p:nvSpPr>
        <p:spPr>
          <a:xfrm rot="0">
            <a:off x="3083481" y="2404215"/>
            <a:ext cx="972798" cy="581054"/>
          </a:xfrm>
          <a:prstGeom prst="rect">
            <a:avLst/>
          </a:prstGeom>
        </p:spPr>
        <p:txBody>
          <a:bodyPr anchor="t" rtlCol="false" tIns="0" lIns="0" bIns="0" rIns="0">
            <a:spAutoFit/>
          </a:bodyPr>
          <a:lstStyle/>
          <a:p>
            <a:pPr algn="l">
              <a:lnSpc>
                <a:spcPts val="1200"/>
              </a:lnSpc>
            </a:pPr>
            <a:r>
              <a:rPr lang="en-US" b="true" sz="2400" spc="-7">
                <a:solidFill>
                  <a:srgbClr val="000000"/>
                </a:solidFill>
                <a:latin typeface="IBM Plex Sans Bold"/>
                <a:ea typeface="IBM Plex Sans Bold"/>
                <a:cs typeface="IBM Plex Sans Bold"/>
                <a:sym typeface="IBM Plex Sans Bold"/>
              </a:rPr>
              <a:t>Lbt ist </a:t>
            </a:r>
          </a:p>
        </p:txBody>
      </p:sp>
      <p:sp>
        <p:nvSpPr>
          <p:cNvPr name="TextBox 21" id="21"/>
          <p:cNvSpPr txBox="true"/>
          <p:nvPr/>
        </p:nvSpPr>
        <p:spPr>
          <a:xfrm rot="0">
            <a:off x="2716501" y="2772508"/>
            <a:ext cx="189957" cy="212750"/>
          </a:xfrm>
          <a:prstGeom prst="rect">
            <a:avLst/>
          </a:prstGeom>
        </p:spPr>
        <p:txBody>
          <a:bodyPr anchor="t" rtlCol="false" tIns="0" lIns="0" bIns="0" rIns="0">
            <a:spAutoFit/>
          </a:bodyPr>
          <a:lstStyle/>
          <a:p>
            <a:pPr algn="l">
              <a:lnSpc>
                <a:spcPts val="1200"/>
              </a:lnSpc>
            </a:pPr>
            <a:r>
              <a:rPr lang="en-US" b="true" sz="2400" spc="-7">
                <a:solidFill>
                  <a:srgbClr val="000000"/>
                </a:solidFill>
                <a:latin typeface="IBM Plex Sans Bold"/>
                <a:ea typeface="IBM Plex Sans Bold"/>
                <a:cs typeface="IBM Plex Sans Bold"/>
                <a:sym typeface="IBM Plex Sans Bold"/>
              </a:rPr>
              <a:t>o</a:t>
            </a:r>
          </a:p>
        </p:txBody>
      </p:sp>
      <p:sp>
        <p:nvSpPr>
          <p:cNvPr name="TextBox 22" id="22"/>
          <p:cNvSpPr txBox="true"/>
          <p:nvPr/>
        </p:nvSpPr>
        <p:spPr>
          <a:xfrm rot="0">
            <a:off x="3269713" y="2772508"/>
            <a:ext cx="1951187" cy="212750"/>
          </a:xfrm>
          <a:prstGeom prst="rect">
            <a:avLst/>
          </a:prstGeom>
        </p:spPr>
        <p:txBody>
          <a:bodyPr anchor="t" rtlCol="false" tIns="0" lIns="0" bIns="0" rIns="0">
            <a:spAutoFit/>
          </a:bodyPr>
          <a:lstStyle/>
          <a:p>
            <a:pPr algn="l">
              <a:lnSpc>
                <a:spcPts val="1200"/>
              </a:lnSpc>
            </a:pPr>
            <a:r>
              <a:rPr lang="en-US" b="true" sz="2400" spc="-7">
                <a:solidFill>
                  <a:srgbClr val="000000"/>
                </a:solidFill>
                <a:latin typeface="IBM Plex Sans Bold"/>
                <a:ea typeface="IBM Plex Sans Bold"/>
                <a:cs typeface="IBM Plex Sans Bold"/>
                <a:sym typeface="IBM Plex Sans Bold"/>
              </a:rPr>
              <a:t>ly Linked List</a:t>
            </a:r>
          </a:p>
        </p:txBody>
      </p:sp>
      <p:sp>
        <p:nvSpPr>
          <p:cNvPr name="TextBox 23" id="23"/>
          <p:cNvSpPr txBox="true"/>
          <p:nvPr/>
        </p:nvSpPr>
        <p:spPr>
          <a:xfrm rot="0">
            <a:off x="5509860" y="38742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5509860" y="75191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5" id="25"/>
          <p:cNvSpPr txBox="true"/>
          <p:nvPr/>
        </p:nvSpPr>
        <p:spPr>
          <a:xfrm rot="0">
            <a:off x="7694152" y="38742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6" id="26"/>
          <p:cNvSpPr txBox="true"/>
          <p:nvPr/>
        </p:nvSpPr>
        <p:spPr>
          <a:xfrm rot="0">
            <a:off x="7694152" y="75191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9878454" y="38742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9878454" y="75191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3190704" y="32088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0" id="30"/>
          <p:cNvSpPr txBox="true"/>
          <p:nvPr/>
        </p:nvSpPr>
        <p:spPr>
          <a:xfrm rot="0">
            <a:off x="3190704" y="68537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1" id="31"/>
          <p:cNvSpPr txBox="true"/>
          <p:nvPr/>
        </p:nvSpPr>
        <p:spPr>
          <a:xfrm rot="0">
            <a:off x="5400504" y="32088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2" id="32"/>
          <p:cNvSpPr txBox="true"/>
          <p:nvPr/>
        </p:nvSpPr>
        <p:spPr>
          <a:xfrm rot="0">
            <a:off x="5400504" y="68537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3" id="33"/>
          <p:cNvSpPr txBox="true"/>
          <p:nvPr/>
        </p:nvSpPr>
        <p:spPr>
          <a:xfrm rot="0">
            <a:off x="7572204" y="32088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4" id="34"/>
          <p:cNvSpPr txBox="true"/>
          <p:nvPr/>
        </p:nvSpPr>
        <p:spPr>
          <a:xfrm rot="0">
            <a:off x="7572204" y="68537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5" id="35"/>
          <p:cNvSpPr txBox="true"/>
          <p:nvPr/>
        </p:nvSpPr>
        <p:spPr>
          <a:xfrm rot="0">
            <a:off x="9870900" y="32088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6" id="36"/>
          <p:cNvSpPr txBox="true"/>
          <p:nvPr/>
        </p:nvSpPr>
        <p:spPr>
          <a:xfrm rot="0">
            <a:off x="9870900" y="68537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7" id="37"/>
          <p:cNvSpPr txBox="true"/>
          <p:nvPr/>
        </p:nvSpPr>
        <p:spPr>
          <a:xfrm rot="0">
            <a:off x="809196" y="3281115"/>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8" id="38"/>
          <p:cNvSpPr txBox="true"/>
          <p:nvPr/>
        </p:nvSpPr>
        <p:spPr>
          <a:xfrm rot="0">
            <a:off x="809196" y="6926018"/>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9" id="39"/>
          <p:cNvSpPr txBox="true"/>
          <p:nvPr/>
        </p:nvSpPr>
        <p:spPr>
          <a:xfrm rot="0">
            <a:off x="930545" y="4578515"/>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40" id="40"/>
          <p:cNvSpPr txBox="true"/>
          <p:nvPr/>
        </p:nvSpPr>
        <p:spPr>
          <a:xfrm rot="0">
            <a:off x="930545" y="8223418"/>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41" id="41"/>
          <p:cNvSpPr txBox="true"/>
          <p:nvPr/>
        </p:nvSpPr>
        <p:spPr>
          <a:xfrm rot="0">
            <a:off x="1729635" y="45785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2" id="42"/>
          <p:cNvSpPr txBox="true"/>
          <p:nvPr/>
        </p:nvSpPr>
        <p:spPr>
          <a:xfrm rot="0">
            <a:off x="1729635" y="82234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3" id="43"/>
          <p:cNvSpPr txBox="true"/>
          <p:nvPr/>
        </p:nvSpPr>
        <p:spPr>
          <a:xfrm rot="0">
            <a:off x="3901335" y="32811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44" id="44"/>
          <p:cNvSpPr txBox="true"/>
          <p:nvPr/>
        </p:nvSpPr>
        <p:spPr>
          <a:xfrm rot="0">
            <a:off x="3901335" y="69260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45" id="45"/>
          <p:cNvSpPr txBox="true"/>
          <p:nvPr/>
        </p:nvSpPr>
        <p:spPr>
          <a:xfrm rot="0">
            <a:off x="6111135" y="32811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6" id="46"/>
          <p:cNvSpPr txBox="true"/>
          <p:nvPr/>
        </p:nvSpPr>
        <p:spPr>
          <a:xfrm rot="0">
            <a:off x="6111135" y="69260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7" id="47"/>
          <p:cNvSpPr txBox="true"/>
          <p:nvPr/>
        </p:nvSpPr>
        <p:spPr>
          <a:xfrm rot="0">
            <a:off x="8282835" y="32811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8" id="48"/>
          <p:cNvSpPr txBox="true"/>
          <p:nvPr/>
        </p:nvSpPr>
        <p:spPr>
          <a:xfrm rot="0">
            <a:off x="8282835" y="69260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9" id="49"/>
          <p:cNvSpPr txBox="true"/>
          <p:nvPr/>
        </p:nvSpPr>
        <p:spPr>
          <a:xfrm rot="0">
            <a:off x="1761411" y="3301813"/>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50" id="50"/>
          <p:cNvSpPr txBox="true"/>
          <p:nvPr/>
        </p:nvSpPr>
        <p:spPr>
          <a:xfrm rot="0">
            <a:off x="1761411" y="6946716"/>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51" id="51"/>
          <p:cNvSpPr txBox="true"/>
          <p:nvPr/>
        </p:nvSpPr>
        <p:spPr>
          <a:xfrm rot="0">
            <a:off x="10613317" y="6946716"/>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52" id="52"/>
          <p:cNvSpPr txBox="true"/>
          <p:nvPr/>
        </p:nvSpPr>
        <p:spPr>
          <a:xfrm rot="0">
            <a:off x="10609431" y="3301813"/>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1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00682" y="5246884"/>
            <a:ext cx="10708167" cy="3031884"/>
          </a:xfrm>
          <a:custGeom>
            <a:avLst/>
            <a:gdLst/>
            <a:ahLst/>
            <a:cxnLst/>
            <a:rect r="r" b="b" t="t" l="l"/>
            <a:pathLst>
              <a:path h="3031884" w="10708167">
                <a:moveTo>
                  <a:pt x="0" y="0"/>
                </a:moveTo>
                <a:lnTo>
                  <a:pt x="10708167" y="0"/>
                </a:lnTo>
                <a:lnTo>
                  <a:pt x="10708167" y="3031884"/>
                </a:lnTo>
                <a:lnTo>
                  <a:pt x="0" y="30318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35105" y="360607"/>
            <a:ext cx="4353116" cy="4358916"/>
          </a:xfrm>
          <a:custGeom>
            <a:avLst/>
            <a:gdLst/>
            <a:ahLst/>
            <a:cxnLst/>
            <a:rect r="r" b="b" t="t" l="l"/>
            <a:pathLst>
              <a:path h="4358916" w="4353116">
                <a:moveTo>
                  <a:pt x="0" y="0"/>
                </a:moveTo>
                <a:lnTo>
                  <a:pt x="4353115" y="0"/>
                </a:lnTo>
                <a:lnTo>
                  <a:pt x="4353115" y="4358916"/>
                </a:lnTo>
                <a:lnTo>
                  <a:pt x="0" y="4358916"/>
                </a:lnTo>
                <a:lnTo>
                  <a:pt x="0" y="0"/>
                </a:lnTo>
                <a:close/>
              </a:path>
            </a:pathLst>
          </a:custGeom>
          <a:blipFill>
            <a:blip r:embed="rId5"/>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1774117" y="643170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0" id="10"/>
          <p:cNvSpPr txBox="true"/>
          <p:nvPr/>
        </p:nvSpPr>
        <p:spPr>
          <a:xfrm rot="0">
            <a:off x="2922699" y="6431709"/>
            <a:ext cx="824732" cy="311963"/>
          </a:xfrm>
          <a:prstGeom prst="rect">
            <a:avLst/>
          </a:prstGeom>
        </p:spPr>
        <p:txBody>
          <a:bodyPr anchor="t" rtlCol="false" tIns="0" lIns="0" bIns="0" rIns="0">
            <a:spAutoFit/>
          </a:bodyPr>
          <a:lstStyle/>
          <a:p>
            <a:pPr algn="l">
              <a:lnSpc>
                <a:spcPts val="2520"/>
              </a:lnSpc>
            </a:pPr>
            <a:r>
              <a:rPr lang="en-US" b="true" sz="1800" spc="-5">
                <a:solidFill>
                  <a:srgbClr val="B51700"/>
                </a:solidFill>
                <a:latin typeface="IBM Plex Sans Bold"/>
                <a:ea typeface="IBM Plex Sans Bold"/>
                <a:cs typeface="IBM Plex Sans Bold"/>
                <a:sym typeface="IBM Plex Sans Bold"/>
              </a:rPr>
              <a:t>Player1</a:t>
            </a:r>
          </a:p>
        </p:txBody>
      </p:sp>
      <p:sp>
        <p:nvSpPr>
          <p:cNvPr name="TextBox 11" id="11"/>
          <p:cNvSpPr txBox="true"/>
          <p:nvPr/>
        </p:nvSpPr>
        <p:spPr>
          <a:xfrm rot="0">
            <a:off x="5132499" y="6431709"/>
            <a:ext cx="824732" cy="311963"/>
          </a:xfrm>
          <a:prstGeom prst="rect">
            <a:avLst/>
          </a:prstGeom>
        </p:spPr>
        <p:txBody>
          <a:bodyPr anchor="t" rtlCol="false" tIns="0" lIns="0" bIns="0" rIns="0">
            <a:spAutoFit/>
          </a:bodyPr>
          <a:lstStyle/>
          <a:p>
            <a:pPr algn="l">
              <a:lnSpc>
                <a:spcPts val="2520"/>
              </a:lnSpc>
            </a:pPr>
            <a:r>
              <a:rPr lang="en-US" b="true" sz="1800" spc="-5">
                <a:solidFill>
                  <a:srgbClr val="B51700"/>
                </a:solidFill>
                <a:latin typeface="IBM Plex Sans Bold"/>
                <a:ea typeface="IBM Plex Sans Bold"/>
                <a:cs typeface="IBM Plex Sans Bold"/>
                <a:sym typeface="IBM Plex Sans Bold"/>
              </a:rPr>
              <a:t>Player2</a:t>
            </a:r>
          </a:p>
        </p:txBody>
      </p:sp>
      <p:sp>
        <p:nvSpPr>
          <p:cNvPr name="TextBox 12" id="12"/>
          <p:cNvSpPr txBox="true"/>
          <p:nvPr/>
        </p:nvSpPr>
        <p:spPr>
          <a:xfrm rot="0">
            <a:off x="7304199" y="6431709"/>
            <a:ext cx="824732" cy="311963"/>
          </a:xfrm>
          <a:prstGeom prst="rect">
            <a:avLst/>
          </a:prstGeom>
        </p:spPr>
        <p:txBody>
          <a:bodyPr anchor="t" rtlCol="false" tIns="0" lIns="0" bIns="0" rIns="0">
            <a:spAutoFit/>
          </a:bodyPr>
          <a:lstStyle/>
          <a:p>
            <a:pPr algn="l">
              <a:lnSpc>
                <a:spcPts val="2520"/>
              </a:lnSpc>
            </a:pPr>
            <a:r>
              <a:rPr lang="en-US" b="true" sz="1800" spc="-5">
                <a:solidFill>
                  <a:srgbClr val="B51700"/>
                </a:solidFill>
                <a:latin typeface="IBM Plex Sans Bold"/>
                <a:ea typeface="IBM Plex Sans Bold"/>
                <a:cs typeface="IBM Plex Sans Bold"/>
                <a:sym typeface="IBM Plex Sans Bold"/>
              </a:rPr>
              <a:t>Player3</a:t>
            </a:r>
          </a:p>
        </p:txBody>
      </p:sp>
      <p:sp>
        <p:nvSpPr>
          <p:cNvPr name="TextBox 13" id="13"/>
          <p:cNvSpPr txBox="true"/>
          <p:nvPr/>
        </p:nvSpPr>
        <p:spPr>
          <a:xfrm rot="0">
            <a:off x="9602895" y="6431709"/>
            <a:ext cx="824732" cy="984971"/>
          </a:xfrm>
          <a:prstGeom prst="rect">
            <a:avLst/>
          </a:prstGeom>
        </p:spPr>
        <p:txBody>
          <a:bodyPr anchor="t" rtlCol="false" tIns="0" lIns="0" bIns="0" rIns="0">
            <a:spAutoFit/>
          </a:bodyPr>
          <a:lstStyle/>
          <a:p>
            <a:pPr algn="r">
              <a:lnSpc>
                <a:spcPts val="2520"/>
              </a:lnSpc>
            </a:pPr>
            <a:r>
              <a:rPr lang="en-US" b="true" sz="1800" spc="-5">
                <a:solidFill>
                  <a:srgbClr val="B51700"/>
                </a:solidFill>
                <a:latin typeface="IBM Plex Sans Bold"/>
                <a:ea typeface="IBM Plex Sans Bold"/>
                <a:cs typeface="IBM Plex Sans Bold"/>
                <a:sym typeface="IBM Plex Sans Bold"/>
              </a:rPr>
              <a:t>Player4</a:t>
            </a:r>
          </a:p>
          <a:p>
            <a:pPr algn="r">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4" id="14"/>
          <p:cNvSpPr txBox="true"/>
          <p:nvPr/>
        </p:nvSpPr>
        <p:spPr>
          <a:xfrm rot="0">
            <a:off x="10626014" y="643170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5" id="15"/>
          <p:cNvSpPr txBox="true"/>
          <p:nvPr/>
        </p:nvSpPr>
        <p:spPr>
          <a:xfrm rot="0">
            <a:off x="821903" y="6411001"/>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6" id="16"/>
          <p:cNvSpPr txBox="true"/>
          <p:nvPr/>
        </p:nvSpPr>
        <p:spPr>
          <a:xfrm rot="0">
            <a:off x="943251" y="7708402"/>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7" id="17"/>
          <p:cNvSpPr txBox="true"/>
          <p:nvPr/>
        </p:nvSpPr>
        <p:spPr>
          <a:xfrm rot="0">
            <a:off x="1742342" y="770840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8" id="18"/>
          <p:cNvSpPr txBox="true"/>
          <p:nvPr/>
        </p:nvSpPr>
        <p:spPr>
          <a:xfrm rot="0">
            <a:off x="3914042" y="6411001"/>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9" id="19"/>
          <p:cNvSpPr txBox="true"/>
          <p:nvPr/>
        </p:nvSpPr>
        <p:spPr>
          <a:xfrm rot="0">
            <a:off x="6123842" y="6411001"/>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0" id="20"/>
          <p:cNvSpPr txBox="true"/>
          <p:nvPr/>
        </p:nvSpPr>
        <p:spPr>
          <a:xfrm rot="0">
            <a:off x="8295542" y="6411001"/>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1" id="21"/>
          <p:cNvSpPr txBox="true"/>
          <p:nvPr/>
        </p:nvSpPr>
        <p:spPr>
          <a:xfrm rot="0">
            <a:off x="3338265" y="70041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621335" y="5389245"/>
            <a:ext cx="386226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Circular Singly Linked List</a:t>
            </a:r>
          </a:p>
        </p:txBody>
      </p:sp>
      <p:sp>
        <p:nvSpPr>
          <p:cNvPr name="TextBox 23" id="23"/>
          <p:cNvSpPr txBox="true"/>
          <p:nvPr/>
        </p:nvSpPr>
        <p:spPr>
          <a:xfrm rot="0">
            <a:off x="5522557" y="70041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7706858" y="70041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Tree>
  </p:cSld>
  <p:clrMapOvr>
    <a:masterClrMapping/>
  </p:clrMapOvr>
</p:sld>
</file>

<file path=ppt/slides/slide1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62150" y="2591972"/>
            <a:ext cx="2806294" cy="461058"/>
            <a:chOff x="0" y="0"/>
            <a:chExt cx="2806294" cy="461061"/>
          </a:xfrm>
        </p:grpSpPr>
        <p:sp>
          <p:nvSpPr>
            <p:cNvPr name="Freeform 7" id="7"/>
            <p:cNvSpPr/>
            <p:nvPr/>
          </p:nvSpPr>
          <p:spPr>
            <a:xfrm flipH="false" flipV="false" rot="0">
              <a:off x="0" y="0"/>
              <a:ext cx="2806319" cy="461010"/>
            </a:xfrm>
            <a:custGeom>
              <a:avLst/>
              <a:gdLst/>
              <a:ahLst/>
              <a:cxnLst/>
              <a:rect r="r" b="b" t="t" l="l"/>
              <a:pathLst>
                <a:path h="461010" w="2806319">
                  <a:moveTo>
                    <a:pt x="0" y="461010"/>
                  </a:moveTo>
                  <a:lnTo>
                    <a:pt x="2806319" y="461010"/>
                  </a:lnTo>
                  <a:lnTo>
                    <a:pt x="2806319" y="0"/>
                  </a:lnTo>
                  <a:lnTo>
                    <a:pt x="0" y="0"/>
                  </a:lnTo>
                  <a:close/>
                </a:path>
              </a:pathLst>
            </a:custGeom>
            <a:solidFill>
              <a:srgbClr val="FFFFFF"/>
            </a:solidFill>
          </p:spPr>
        </p:sp>
      </p:grpSp>
      <p:sp>
        <p:nvSpPr>
          <p:cNvPr name="Freeform 8" id="8"/>
          <p:cNvSpPr/>
          <p:nvPr/>
        </p:nvSpPr>
        <p:spPr>
          <a:xfrm flipH="false" flipV="false" rot="0">
            <a:off x="292103" y="3771900"/>
            <a:ext cx="12534900" cy="2171700"/>
          </a:xfrm>
          <a:custGeom>
            <a:avLst/>
            <a:gdLst/>
            <a:ahLst/>
            <a:cxnLst/>
            <a:rect r="r" b="b" t="t" l="l"/>
            <a:pathLst>
              <a:path h="2171700" w="12534900">
                <a:moveTo>
                  <a:pt x="0" y="0"/>
                </a:moveTo>
                <a:lnTo>
                  <a:pt x="12534900" y="0"/>
                </a:lnTo>
                <a:lnTo>
                  <a:pt x="12534900"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388580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Linked Lists</a:t>
            </a:r>
          </a:p>
        </p:txBody>
      </p:sp>
      <p:sp>
        <p:nvSpPr>
          <p:cNvPr name="TextBox 11" id="11"/>
          <p:cNvSpPr txBox="true"/>
          <p:nvPr/>
        </p:nvSpPr>
        <p:spPr>
          <a:xfrm rot="0">
            <a:off x="1531449" y="4098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2690917" y="40985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3" id="13"/>
          <p:cNvSpPr txBox="true"/>
          <p:nvPr/>
        </p:nvSpPr>
        <p:spPr>
          <a:xfrm rot="0">
            <a:off x="5374500" y="4098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4" id="14"/>
          <p:cNvSpPr txBox="true"/>
          <p:nvPr/>
        </p:nvSpPr>
        <p:spPr>
          <a:xfrm rot="0">
            <a:off x="8079600" y="4098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10797407" y="4098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3457832" y="4005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7" id="17"/>
          <p:cNvSpPr txBox="true"/>
          <p:nvPr/>
        </p:nvSpPr>
        <p:spPr>
          <a:xfrm rot="0">
            <a:off x="5992520" y="4005577"/>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8727405" y="4005577"/>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11560435" y="4005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0" id="20"/>
          <p:cNvSpPr txBox="true"/>
          <p:nvPr/>
        </p:nvSpPr>
        <p:spPr>
          <a:xfrm rot="0">
            <a:off x="579234" y="40778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700583" y="53732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2" id="22"/>
          <p:cNvSpPr txBox="true"/>
          <p:nvPr/>
        </p:nvSpPr>
        <p:spPr>
          <a:xfrm rot="0">
            <a:off x="1499673" y="53732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067623" y="4077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747320" y="4077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452420" y="4077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2165692" y="4077843"/>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7" id="27"/>
          <p:cNvSpPr txBox="true"/>
          <p:nvPr/>
        </p:nvSpPr>
        <p:spPr>
          <a:xfrm rot="0">
            <a:off x="419300" y="2670839"/>
            <a:ext cx="274582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Doubly Linked List</a:t>
            </a:r>
          </a:p>
        </p:txBody>
      </p:sp>
      <p:sp>
        <p:nvSpPr>
          <p:cNvPr name="TextBox 28" id="28"/>
          <p:cNvSpPr txBox="true"/>
          <p:nvPr/>
        </p:nvSpPr>
        <p:spPr>
          <a:xfrm rot="0">
            <a:off x="3300165" y="46616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9" id="29"/>
          <p:cNvSpPr txBox="true"/>
          <p:nvPr/>
        </p:nvSpPr>
        <p:spPr>
          <a:xfrm rot="0">
            <a:off x="11393586" y="46743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762000" y="1790700"/>
            <a:ext cx="2412997" cy="2082803"/>
          </a:xfrm>
          <a:custGeom>
            <a:avLst/>
            <a:gdLst/>
            <a:ahLst/>
            <a:cxnLst/>
            <a:rect r="r" b="b" t="t" l="l"/>
            <a:pathLst>
              <a:path h="2082803" w="2412997">
                <a:moveTo>
                  <a:pt x="0" y="0"/>
                </a:moveTo>
                <a:lnTo>
                  <a:pt x="2412997" y="0"/>
                </a:lnTo>
                <a:lnTo>
                  <a:pt x="2412997" y="2082803"/>
                </a:lnTo>
                <a:lnTo>
                  <a:pt x="0" y="2082803"/>
                </a:lnTo>
                <a:lnTo>
                  <a:pt x="0" y="0"/>
                </a:lnTo>
                <a:close/>
              </a:path>
            </a:pathLst>
          </a:custGeom>
          <a:blipFill>
            <a:blip r:embed="rId3"/>
            <a:stretch>
              <a:fillRect l="0" t="0" r="0" b="0"/>
            </a:stretch>
          </a:blipFill>
        </p:spPr>
      </p:sp>
      <p:sp>
        <p:nvSpPr>
          <p:cNvPr name="Freeform 6" id="6"/>
          <p:cNvSpPr/>
          <p:nvPr/>
        </p:nvSpPr>
        <p:spPr>
          <a:xfrm flipH="false" flipV="false" rot="0">
            <a:off x="4089397" y="2273303"/>
            <a:ext cx="5079997" cy="2031997"/>
          </a:xfrm>
          <a:custGeom>
            <a:avLst/>
            <a:gdLst/>
            <a:ahLst/>
            <a:cxnLst/>
            <a:rect r="r" b="b" t="t" l="l"/>
            <a:pathLst>
              <a:path h="2031997" w="5079997">
                <a:moveTo>
                  <a:pt x="0" y="0"/>
                </a:moveTo>
                <a:lnTo>
                  <a:pt x="5079997" y="0"/>
                </a:lnTo>
                <a:lnTo>
                  <a:pt x="5079997" y="2031997"/>
                </a:lnTo>
                <a:lnTo>
                  <a:pt x="0" y="2031997"/>
                </a:lnTo>
                <a:lnTo>
                  <a:pt x="0" y="0"/>
                </a:lnTo>
                <a:close/>
              </a:path>
            </a:pathLst>
          </a:custGeom>
          <a:blipFill>
            <a:blip r:embed="rId4"/>
            <a:stretch>
              <a:fillRect l="0" t="0" r="0" b="0"/>
            </a:stretch>
          </a:blipFill>
        </p:spPr>
      </p:sp>
      <p:sp>
        <p:nvSpPr>
          <p:cNvPr name="Freeform 7" id="7"/>
          <p:cNvSpPr/>
          <p:nvPr/>
        </p:nvSpPr>
        <p:spPr>
          <a:xfrm flipH="false" flipV="false" rot="0">
            <a:off x="9386040" y="5063823"/>
            <a:ext cx="2711291" cy="1790481"/>
          </a:xfrm>
          <a:custGeom>
            <a:avLst/>
            <a:gdLst/>
            <a:ahLst/>
            <a:cxnLst/>
            <a:rect r="r" b="b" t="t" l="l"/>
            <a:pathLst>
              <a:path h="1790481" w="2711291">
                <a:moveTo>
                  <a:pt x="0" y="0"/>
                </a:moveTo>
                <a:lnTo>
                  <a:pt x="2711291" y="0"/>
                </a:lnTo>
                <a:lnTo>
                  <a:pt x="2711291" y="1790481"/>
                </a:lnTo>
                <a:lnTo>
                  <a:pt x="0" y="1790481"/>
                </a:lnTo>
                <a:lnTo>
                  <a:pt x="0" y="0"/>
                </a:lnTo>
                <a:close/>
              </a:path>
            </a:pathLst>
          </a:custGeom>
          <a:blipFill>
            <a:blip r:embed="rId5"/>
            <a:stretch>
              <a:fillRect l="0" t="0" r="0" b="0"/>
            </a:stretch>
          </a:blipFill>
        </p:spPr>
      </p:sp>
      <p:sp>
        <p:nvSpPr>
          <p:cNvPr name="Freeform 8" id="8"/>
          <p:cNvSpPr/>
          <p:nvPr/>
        </p:nvSpPr>
        <p:spPr>
          <a:xfrm flipH="false" flipV="false" rot="0">
            <a:off x="1149353" y="5054603"/>
            <a:ext cx="6334154" cy="4535786"/>
          </a:xfrm>
          <a:custGeom>
            <a:avLst/>
            <a:gdLst/>
            <a:ahLst/>
            <a:cxnLst/>
            <a:rect r="r" b="b" t="t" l="l"/>
            <a:pathLst>
              <a:path h="4535786" w="6334154">
                <a:moveTo>
                  <a:pt x="0" y="0"/>
                </a:moveTo>
                <a:lnTo>
                  <a:pt x="6334154" y="0"/>
                </a:lnTo>
                <a:lnTo>
                  <a:pt x="6334154" y="4535786"/>
                </a:lnTo>
                <a:lnTo>
                  <a:pt x="0" y="4535786"/>
                </a:lnTo>
                <a:lnTo>
                  <a:pt x="0" y="0"/>
                </a:lnTo>
                <a:close/>
              </a:path>
            </a:pathLst>
          </a:custGeom>
          <a:blipFill>
            <a:blip r:embed="rId6"/>
            <a:stretch>
              <a:fillRect l="0" t="0" r="0" b="0"/>
            </a:stretch>
          </a:blipFill>
        </p:spPr>
      </p:sp>
      <p:sp>
        <p:nvSpPr>
          <p:cNvPr name="Freeform 9" id="9"/>
          <p:cNvSpPr/>
          <p:nvPr/>
        </p:nvSpPr>
        <p:spPr>
          <a:xfrm flipH="false" flipV="false" rot="0">
            <a:off x="7581900" y="3237795"/>
            <a:ext cx="5587136" cy="4516812"/>
          </a:xfrm>
          <a:custGeom>
            <a:avLst/>
            <a:gdLst/>
            <a:ahLst/>
            <a:cxnLst/>
            <a:rect r="r" b="b" t="t" l="l"/>
            <a:pathLst>
              <a:path h="4516812" w="5587136">
                <a:moveTo>
                  <a:pt x="0" y="0"/>
                </a:moveTo>
                <a:lnTo>
                  <a:pt x="5587136" y="0"/>
                </a:lnTo>
                <a:lnTo>
                  <a:pt x="5587136" y="4516812"/>
                </a:lnTo>
                <a:lnTo>
                  <a:pt x="0" y="45168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798166" y="652872"/>
            <a:ext cx="1117515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Why are Data Structures and Algorithms important?</a:t>
            </a:r>
          </a:p>
        </p:txBody>
      </p:sp>
      <p:sp>
        <p:nvSpPr>
          <p:cNvPr name="TextBox 12" id="12"/>
          <p:cNvSpPr txBox="true"/>
          <p:nvPr/>
        </p:nvSpPr>
        <p:spPr>
          <a:xfrm rot="0">
            <a:off x="3816706" y="4645714"/>
            <a:ext cx="1019432"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Output</a:t>
            </a:r>
          </a:p>
        </p:txBody>
      </p:sp>
      <p:sp>
        <p:nvSpPr>
          <p:cNvPr name="TextBox 13" id="13"/>
          <p:cNvSpPr txBox="true"/>
          <p:nvPr/>
        </p:nvSpPr>
        <p:spPr>
          <a:xfrm rot="0">
            <a:off x="5892851" y="1829533"/>
            <a:ext cx="150255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Input data</a:t>
            </a:r>
          </a:p>
        </p:txBody>
      </p:sp>
      <p:sp>
        <p:nvSpPr>
          <p:cNvPr name="TextBox 14" id="14"/>
          <p:cNvSpPr txBox="true"/>
          <p:nvPr/>
        </p:nvSpPr>
        <p:spPr>
          <a:xfrm rot="0">
            <a:off x="9928946" y="6849494"/>
            <a:ext cx="165800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Processing</a:t>
            </a:r>
          </a:p>
        </p:txBody>
      </p:sp>
      <p:sp>
        <p:nvSpPr>
          <p:cNvPr name="TextBox 15" id="15"/>
          <p:cNvSpPr txBox="true"/>
          <p:nvPr/>
        </p:nvSpPr>
        <p:spPr>
          <a:xfrm rot="1620000">
            <a:off x="7851019" y="5655173"/>
            <a:ext cx="5454101" cy="483156"/>
          </a:xfrm>
          <a:prstGeom prst="rect">
            <a:avLst/>
          </a:prstGeom>
        </p:spPr>
        <p:txBody>
          <a:bodyPr anchor="t" rtlCol="false" tIns="0" lIns="0" bIns="0" rIns="0">
            <a:spAutoFit/>
          </a:bodyPr>
          <a:lstStyle/>
          <a:p>
            <a:pPr algn="l">
              <a:lnSpc>
                <a:spcPts val="3919"/>
              </a:lnSpc>
            </a:pPr>
            <a:r>
              <a:rPr lang="en-US" b="true" sz="2799" spc="-8">
                <a:solidFill>
                  <a:srgbClr val="000000"/>
                </a:solidFill>
                <a:latin typeface="IBM Plex Sans Bold"/>
                <a:ea typeface="IBM Plex Sans Bold"/>
                <a:cs typeface="IBM Plex Sans Bold"/>
                <a:sym typeface="IBM Plex Sans Bold"/>
              </a:rPr>
              <a:t>Data Structures and Algorithms</a:t>
            </a:r>
          </a:p>
        </p:txBody>
      </p:sp>
    </p:spTree>
  </p:cSld>
  <p:clrMapOvr>
    <a:masterClrMapping/>
  </p:clrMapOvr>
</p:sld>
</file>

<file path=ppt/slides/slide1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92103" y="6057900"/>
            <a:ext cx="12534900" cy="2171700"/>
          </a:xfrm>
          <a:custGeom>
            <a:avLst/>
            <a:gdLst/>
            <a:ahLst/>
            <a:cxnLst/>
            <a:rect r="r" b="b" t="t" l="l"/>
            <a:pathLst>
              <a:path h="2171700" w="12534900">
                <a:moveTo>
                  <a:pt x="0" y="0"/>
                </a:moveTo>
                <a:lnTo>
                  <a:pt x="12534900" y="0"/>
                </a:lnTo>
                <a:lnTo>
                  <a:pt x="12534900"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38150" y="2041179"/>
            <a:ext cx="3792484" cy="2828449"/>
          </a:xfrm>
          <a:custGeom>
            <a:avLst/>
            <a:gdLst/>
            <a:ahLst/>
            <a:cxnLst/>
            <a:rect r="r" b="b" t="t" l="l"/>
            <a:pathLst>
              <a:path h="2828449" w="3792484">
                <a:moveTo>
                  <a:pt x="0" y="0"/>
                </a:moveTo>
                <a:lnTo>
                  <a:pt x="3792484" y="0"/>
                </a:lnTo>
                <a:lnTo>
                  <a:pt x="3792484" y="2828449"/>
                </a:lnTo>
                <a:lnTo>
                  <a:pt x="0" y="2828449"/>
                </a:lnTo>
                <a:lnTo>
                  <a:pt x="0" y="0"/>
                </a:lnTo>
                <a:close/>
              </a:path>
            </a:pathLst>
          </a:custGeom>
          <a:blipFill>
            <a:blip r:embed="rId5"/>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84368"/>
            <a:ext cx="388580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Linked Lists</a:t>
            </a:r>
          </a:p>
        </p:txBody>
      </p:sp>
      <p:sp>
        <p:nvSpPr>
          <p:cNvPr name="TextBox 10" id="10"/>
          <p:cNvSpPr txBox="true"/>
          <p:nvPr/>
        </p:nvSpPr>
        <p:spPr>
          <a:xfrm rot="0">
            <a:off x="1531449" y="6384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2690917" y="63845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2" id="12"/>
          <p:cNvSpPr txBox="true"/>
          <p:nvPr/>
        </p:nvSpPr>
        <p:spPr>
          <a:xfrm rot="0">
            <a:off x="5374500" y="6384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8079600" y="6384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10797407" y="6384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3300165" y="6287900"/>
            <a:ext cx="552231" cy="1072896"/>
          </a:xfrm>
          <a:prstGeom prst="rect">
            <a:avLst/>
          </a:prstGeom>
        </p:spPr>
        <p:txBody>
          <a:bodyPr anchor="t" rtlCol="false" tIns="0" lIns="0" bIns="0" rIns="0">
            <a:spAutoFit/>
          </a:bodyPr>
          <a:lstStyle/>
          <a:p>
            <a:pPr algn="l">
              <a:lnSpc>
                <a:spcPts val="4759"/>
              </a:lnSpc>
            </a:pPr>
            <a:r>
              <a:rPr lang="en-US" b="true" sz="3400" spc="-10">
                <a:solidFill>
                  <a:srgbClr val="000000"/>
                </a:solidFill>
                <a:latin typeface="IBM Plex Sans Bold"/>
                <a:ea typeface="IBM Plex Sans Bold"/>
                <a:cs typeface="IBM Plex Sans Bold"/>
                <a:sym typeface="IBM Plex Sans Bold"/>
              </a:rPr>
              <a:t>S1</a:t>
            </a:r>
          </a:p>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6" id="16"/>
          <p:cNvSpPr txBox="true"/>
          <p:nvPr/>
        </p:nvSpPr>
        <p:spPr>
          <a:xfrm rot="0">
            <a:off x="579234" y="63638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7" id="17"/>
          <p:cNvSpPr txBox="true"/>
          <p:nvPr/>
        </p:nvSpPr>
        <p:spPr>
          <a:xfrm rot="0">
            <a:off x="700583" y="76592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8" id="18"/>
          <p:cNvSpPr txBox="true"/>
          <p:nvPr/>
        </p:nvSpPr>
        <p:spPr>
          <a:xfrm rot="0">
            <a:off x="1499673" y="76592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9" id="19"/>
          <p:cNvSpPr txBox="true"/>
          <p:nvPr/>
        </p:nvSpPr>
        <p:spPr>
          <a:xfrm rot="0">
            <a:off x="4067623" y="6363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0" id="20"/>
          <p:cNvSpPr txBox="true"/>
          <p:nvPr/>
        </p:nvSpPr>
        <p:spPr>
          <a:xfrm rot="0">
            <a:off x="6747320" y="6363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9452420" y="6363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12165692" y="6363843"/>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3" id="23"/>
          <p:cNvSpPr txBox="true"/>
          <p:nvPr/>
        </p:nvSpPr>
        <p:spPr>
          <a:xfrm rot="0">
            <a:off x="5992520" y="69603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8727405" y="69476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11393586" y="69603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5993292" y="6291577"/>
            <a:ext cx="546335"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S2</a:t>
            </a:r>
          </a:p>
        </p:txBody>
      </p:sp>
      <p:sp>
        <p:nvSpPr>
          <p:cNvPr name="TextBox 27" id="27"/>
          <p:cNvSpPr txBox="true"/>
          <p:nvPr/>
        </p:nvSpPr>
        <p:spPr>
          <a:xfrm rot="0">
            <a:off x="8698392" y="6291577"/>
            <a:ext cx="546335"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S3</a:t>
            </a:r>
          </a:p>
        </p:txBody>
      </p:sp>
      <p:sp>
        <p:nvSpPr>
          <p:cNvPr name="TextBox 28" id="28"/>
          <p:cNvSpPr txBox="true"/>
          <p:nvPr/>
        </p:nvSpPr>
        <p:spPr>
          <a:xfrm rot="0">
            <a:off x="11416198" y="6291577"/>
            <a:ext cx="546335"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S4</a:t>
            </a:r>
          </a:p>
        </p:txBody>
      </p:sp>
    </p:spTree>
  </p:cSld>
  <p:clrMapOvr>
    <a:masterClrMapping/>
  </p:clrMapOvr>
</p:sld>
</file>

<file path=ppt/slides/slide1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43967" y="2452373"/>
            <a:ext cx="4036466" cy="461058"/>
            <a:chOff x="0" y="0"/>
            <a:chExt cx="4036466" cy="461061"/>
          </a:xfrm>
        </p:grpSpPr>
        <p:sp>
          <p:nvSpPr>
            <p:cNvPr name="Freeform 7" id="7"/>
            <p:cNvSpPr/>
            <p:nvPr/>
          </p:nvSpPr>
          <p:spPr>
            <a:xfrm flipH="false" flipV="false" rot="0">
              <a:off x="0" y="0"/>
              <a:ext cx="4036441" cy="461010"/>
            </a:xfrm>
            <a:custGeom>
              <a:avLst/>
              <a:gdLst/>
              <a:ahLst/>
              <a:cxnLst/>
              <a:rect r="r" b="b" t="t" l="l"/>
              <a:pathLst>
                <a:path h="461010" w="4036441">
                  <a:moveTo>
                    <a:pt x="0" y="461010"/>
                  </a:moveTo>
                  <a:lnTo>
                    <a:pt x="4036441" y="461010"/>
                  </a:lnTo>
                  <a:lnTo>
                    <a:pt x="4036441" y="0"/>
                  </a:lnTo>
                  <a:lnTo>
                    <a:pt x="0" y="0"/>
                  </a:lnTo>
                  <a:close/>
                </a:path>
              </a:pathLst>
            </a:custGeom>
            <a:solidFill>
              <a:srgbClr val="FFFFFF"/>
            </a:solidFill>
          </p:spPr>
        </p:sp>
      </p:grpSp>
      <p:sp>
        <p:nvSpPr>
          <p:cNvPr name="Freeform 8" id="8"/>
          <p:cNvSpPr/>
          <p:nvPr/>
        </p:nvSpPr>
        <p:spPr>
          <a:xfrm flipH="false" flipV="false" rot="0">
            <a:off x="228600" y="3400873"/>
            <a:ext cx="12547597" cy="2606231"/>
          </a:xfrm>
          <a:custGeom>
            <a:avLst/>
            <a:gdLst/>
            <a:ahLst/>
            <a:cxnLst/>
            <a:rect r="r" b="b" t="t" l="l"/>
            <a:pathLst>
              <a:path h="2606231" w="12547597">
                <a:moveTo>
                  <a:pt x="0" y="0"/>
                </a:moveTo>
                <a:lnTo>
                  <a:pt x="12547597" y="0"/>
                </a:lnTo>
                <a:lnTo>
                  <a:pt x="12547597" y="2606230"/>
                </a:lnTo>
                <a:lnTo>
                  <a:pt x="0" y="2606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388580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Linked Lists</a:t>
            </a:r>
          </a:p>
        </p:txBody>
      </p:sp>
      <p:sp>
        <p:nvSpPr>
          <p:cNvPr name="TextBox 11" id="11"/>
          <p:cNvSpPr txBox="true"/>
          <p:nvPr/>
        </p:nvSpPr>
        <p:spPr>
          <a:xfrm rot="0">
            <a:off x="3241386" y="4713541"/>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401117" y="2531240"/>
            <a:ext cx="4000605"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Circular Doubly Linked List</a:t>
            </a:r>
          </a:p>
        </p:txBody>
      </p:sp>
      <p:sp>
        <p:nvSpPr>
          <p:cNvPr name="TextBox 13" id="13"/>
          <p:cNvSpPr txBox="true"/>
          <p:nvPr/>
        </p:nvSpPr>
        <p:spPr>
          <a:xfrm rot="0">
            <a:off x="5933742" y="472623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8668626" y="4713541"/>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11334807" y="472623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6" id="16"/>
          <p:cNvSpPr txBox="true"/>
          <p:nvPr/>
        </p:nvSpPr>
        <p:spPr>
          <a:xfrm rot="0">
            <a:off x="1467945" y="4149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7" id="17"/>
          <p:cNvSpPr txBox="true"/>
          <p:nvPr/>
        </p:nvSpPr>
        <p:spPr>
          <a:xfrm rot="0">
            <a:off x="2631300" y="4149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8" id="18"/>
          <p:cNvSpPr txBox="true"/>
          <p:nvPr/>
        </p:nvSpPr>
        <p:spPr>
          <a:xfrm rot="0">
            <a:off x="5311007" y="4149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9" id="19"/>
          <p:cNvSpPr txBox="true"/>
          <p:nvPr/>
        </p:nvSpPr>
        <p:spPr>
          <a:xfrm rot="0">
            <a:off x="8028803" y="4149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0" id="20"/>
          <p:cNvSpPr txBox="true"/>
          <p:nvPr/>
        </p:nvSpPr>
        <p:spPr>
          <a:xfrm rot="0">
            <a:off x="10746600" y="4149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3394339" y="40563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2" id="22"/>
          <p:cNvSpPr txBox="true"/>
          <p:nvPr/>
        </p:nvSpPr>
        <p:spPr>
          <a:xfrm rot="0">
            <a:off x="6074035" y="4056383"/>
            <a:ext cx="252089" cy="60871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23" id="23"/>
          <p:cNvSpPr txBox="true"/>
          <p:nvPr/>
        </p:nvSpPr>
        <p:spPr>
          <a:xfrm rot="0">
            <a:off x="8791842" y="4056383"/>
            <a:ext cx="252089" cy="60871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4" id="24"/>
          <p:cNvSpPr txBox="true"/>
          <p:nvPr/>
        </p:nvSpPr>
        <p:spPr>
          <a:xfrm rot="0">
            <a:off x="11509639" y="40563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5" id="25"/>
          <p:cNvSpPr txBox="true"/>
          <p:nvPr/>
        </p:nvSpPr>
        <p:spPr>
          <a:xfrm rot="0">
            <a:off x="515731" y="41286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6" id="26"/>
          <p:cNvSpPr txBox="true"/>
          <p:nvPr/>
        </p:nvSpPr>
        <p:spPr>
          <a:xfrm rot="0">
            <a:off x="637080" y="54367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7" id="27"/>
          <p:cNvSpPr txBox="true"/>
          <p:nvPr/>
        </p:nvSpPr>
        <p:spPr>
          <a:xfrm rot="0">
            <a:off x="1436170" y="54367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4004119" y="41286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9" id="29"/>
          <p:cNvSpPr txBox="true"/>
          <p:nvPr/>
        </p:nvSpPr>
        <p:spPr>
          <a:xfrm rot="0">
            <a:off x="6683826" y="41286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9401623" y="41286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12119420" y="41286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Tree>
  </p:cSld>
  <p:clrMapOvr>
    <a:masterClrMapping/>
  </p:clrMapOvr>
</p:sld>
</file>

<file path=ppt/slides/slide1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28600" y="5686873"/>
            <a:ext cx="12547597" cy="2606231"/>
          </a:xfrm>
          <a:custGeom>
            <a:avLst/>
            <a:gdLst/>
            <a:ahLst/>
            <a:cxnLst/>
            <a:rect r="r" b="b" t="t" l="l"/>
            <a:pathLst>
              <a:path h="2606231" w="12547597">
                <a:moveTo>
                  <a:pt x="0" y="0"/>
                </a:moveTo>
                <a:lnTo>
                  <a:pt x="12547597" y="0"/>
                </a:lnTo>
                <a:lnTo>
                  <a:pt x="12547597" y="2606230"/>
                </a:lnTo>
                <a:lnTo>
                  <a:pt x="0" y="2606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63553" y="1898647"/>
            <a:ext cx="10020300" cy="3543300"/>
          </a:xfrm>
          <a:custGeom>
            <a:avLst/>
            <a:gdLst/>
            <a:ahLst/>
            <a:cxnLst/>
            <a:rect r="r" b="b" t="t" l="l"/>
            <a:pathLst>
              <a:path h="3543300" w="10020300">
                <a:moveTo>
                  <a:pt x="0" y="0"/>
                </a:moveTo>
                <a:lnTo>
                  <a:pt x="10020300" y="0"/>
                </a:lnTo>
                <a:lnTo>
                  <a:pt x="10020300" y="3543300"/>
                </a:lnTo>
                <a:lnTo>
                  <a:pt x="0" y="3543300"/>
                </a:lnTo>
                <a:lnTo>
                  <a:pt x="0" y="0"/>
                </a:lnTo>
                <a:close/>
              </a:path>
            </a:pathLst>
          </a:custGeom>
          <a:blipFill>
            <a:blip r:embed="rId5"/>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495300" y="401764"/>
            <a:ext cx="3912137" cy="1345473"/>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Linked Lists</a:t>
            </a:r>
          </a:p>
          <a:p>
            <a:pPr algn="l">
              <a:lnSpc>
                <a:spcPts val="3359"/>
              </a:lnSpc>
            </a:pPr>
            <a:r>
              <a:rPr lang="en-US" b="true" sz="2400" spc="-7">
                <a:solidFill>
                  <a:srgbClr val="000000"/>
                </a:solidFill>
                <a:latin typeface="IBM Plex Sans Bold"/>
                <a:ea typeface="IBM Plex Sans Bold"/>
                <a:cs typeface="IBM Plex Sans Bold"/>
                <a:sym typeface="IBM Plex Sans Bold"/>
              </a:rPr>
              <a:t>Cmd+shift+tab</a:t>
            </a:r>
          </a:p>
        </p:txBody>
      </p:sp>
      <p:sp>
        <p:nvSpPr>
          <p:cNvPr name="TextBox 10" id="10"/>
          <p:cNvSpPr txBox="true"/>
          <p:nvPr/>
        </p:nvSpPr>
        <p:spPr>
          <a:xfrm rot="0">
            <a:off x="1467945" y="6435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2631300" y="6435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2" id="12"/>
          <p:cNvSpPr txBox="true"/>
          <p:nvPr/>
        </p:nvSpPr>
        <p:spPr>
          <a:xfrm rot="0">
            <a:off x="5311007" y="6435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8028803" y="6435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10746600" y="64353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3239938" y="6444358"/>
            <a:ext cx="567061"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APP1</a:t>
            </a:r>
          </a:p>
        </p:txBody>
      </p:sp>
      <p:sp>
        <p:nvSpPr>
          <p:cNvPr name="TextBox 16" id="16"/>
          <p:cNvSpPr txBox="true"/>
          <p:nvPr/>
        </p:nvSpPr>
        <p:spPr>
          <a:xfrm rot="0">
            <a:off x="5919635" y="6444358"/>
            <a:ext cx="567061"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APP2</a:t>
            </a:r>
          </a:p>
        </p:txBody>
      </p:sp>
      <p:sp>
        <p:nvSpPr>
          <p:cNvPr name="TextBox 17" id="17"/>
          <p:cNvSpPr txBox="true"/>
          <p:nvPr/>
        </p:nvSpPr>
        <p:spPr>
          <a:xfrm rot="0">
            <a:off x="8637432" y="6444358"/>
            <a:ext cx="567061"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APP3</a:t>
            </a:r>
          </a:p>
        </p:txBody>
      </p:sp>
      <p:sp>
        <p:nvSpPr>
          <p:cNvPr name="TextBox 18" id="18"/>
          <p:cNvSpPr txBox="true"/>
          <p:nvPr/>
        </p:nvSpPr>
        <p:spPr>
          <a:xfrm rot="0">
            <a:off x="11355238" y="6444358"/>
            <a:ext cx="567061"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APP4</a:t>
            </a:r>
          </a:p>
        </p:txBody>
      </p:sp>
      <p:sp>
        <p:nvSpPr>
          <p:cNvPr name="TextBox 19" id="19"/>
          <p:cNvSpPr txBox="true"/>
          <p:nvPr/>
        </p:nvSpPr>
        <p:spPr>
          <a:xfrm rot="0">
            <a:off x="515731" y="64146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0" id="20"/>
          <p:cNvSpPr txBox="true"/>
          <p:nvPr/>
        </p:nvSpPr>
        <p:spPr>
          <a:xfrm rot="0">
            <a:off x="637080" y="77227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36170" y="77227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4004119" y="64146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6683826" y="64146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4" id="24"/>
          <p:cNvSpPr txBox="true"/>
          <p:nvPr/>
        </p:nvSpPr>
        <p:spPr>
          <a:xfrm rot="0">
            <a:off x="9401623" y="64146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12119420" y="64146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26" id="26"/>
          <p:cNvSpPr txBox="true"/>
          <p:nvPr/>
        </p:nvSpPr>
        <p:spPr>
          <a:xfrm rot="0">
            <a:off x="3241386" y="6999541"/>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5933742" y="701223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8" id="28"/>
          <p:cNvSpPr txBox="true"/>
          <p:nvPr/>
        </p:nvSpPr>
        <p:spPr>
          <a:xfrm rot="0">
            <a:off x="8668626" y="6999541"/>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9" id="29"/>
          <p:cNvSpPr txBox="true"/>
          <p:nvPr/>
        </p:nvSpPr>
        <p:spPr>
          <a:xfrm rot="0">
            <a:off x="11334807" y="701223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1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581400" y="1663703"/>
            <a:ext cx="6785048" cy="876300"/>
            <a:chOff x="0" y="0"/>
            <a:chExt cx="6785051" cy="876300"/>
          </a:xfrm>
        </p:grpSpPr>
        <p:sp>
          <p:nvSpPr>
            <p:cNvPr name="Freeform 7" id="7"/>
            <p:cNvSpPr/>
            <p:nvPr/>
          </p:nvSpPr>
          <p:spPr>
            <a:xfrm flipH="false" flipV="false" rot="0">
              <a:off x="101600"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8" id="8"/>
            <p:cNvSpPr/>
            <p:nvPr/>
          </p:nvSpPr>
          <p:spPr>
            <a:xfrm flipH="false" flipV="false" rot="0">
              <a:off x="1198626"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9" id="9"/>
            <p:cNvSpPr/>
            <p:nvPr/>
          </p:nvSpPr>
          <p:spPr>
            <a:xfrm flipH="false" flipV="false" rot="0">
              <a:off x="2295525"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10" id="10"/>
            <p:cNvSpPr/>
            <p:nvPr/>
          </p:nvSpPr>
          <p:spPr>
            <a:xfrm flipH="false" flipV="false" rot="0">
              <a:off x="3392551" y="101600"/>
              <a:ext cx="1096899" cy="673100"/>
            </a:xfrm>
            <a:custGeom>
              <a:avLst/>
              <a:gdLst/>
              <a:ahLst/>
              <a:cxnLst/>
              <a:rect r="r" b="b" t="t" l="l"/>
              <a:pathLst>
                <a:path h="673100" w="1096899">
                  <a:moveTo>
                    <a:pt x="0" y="0"/>
                  </a:moveTo>
                  <a:lnTo>
                    <a:pt x="1096899" y="0"/>
                  </a:lnTo>
                  <a:lnTo>
                    <a:pt x="1096899" y="673100"/>
                  </a:lnTo>
                  <a:lnTo>
                    <a:pt x="0" y="673100"/>
                  </a:lnTo>
                  <a:close/>
                </a:path>
              </a:pathLst>
            </a:custGeom>
            <a:solidFill>
              <a:srgbClr val="73FDEA"/>
            </a:solidFill>
          </p:spPr>
        </p:sp>
        <p:sp>
          <p:nvSpPr>
            <p:cNvPr name="Freeform 11" id="11"/>
            <p:cNvSpPr/>
            <p:nvPr/>
          </p:nvSpPr>
          <p:spPr>
            <a:xfrm flipH="false" flipV="false" rot="0">
              <a:off x="4489450"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12" id="12"/>
            <p:cNvSpPr/>
            <p:nvPr/>
          </p:nvSpPr>
          <p:spPr>
            <a:xfrm flipH="false" flipV="false" rot="0">
              <a:off x="5586476" y="101600"/>
              <a:ext cx="1097026" cy="673100"/>
            </a:xfrm>
            <a:custGeom>
              <a:avLst/>
              <a:gdLst/>
              <a:ahLst/>
              <a:cxnLst/>
              <a:rect r="r" b="b" t="t" l="l"/>
              <a:pathLst>
                <a:path h="673100" w="1097026">
                  <a:moveTo>
                    <a:pt x="0" y="0"/>
                  </a:moveTo>
                  <a:lnTo>
                    <a:pt x="1097026" y="0"/>
                  </a:lnTo>
                  <a:lnTo>
                    <a:pt x="1097026" y="673100"/>
                  </a:lnTo>
                  <a:lnTo>
                    <a:pt x="0" y="673100"/>
                  </a:lnTo>
                  <a:close/>
                </a:path>
              </a:pathLst>
            </a:custGeom>
            <a:solidFill>
              <a:srgbClr val="73FDEA"/>
            </a:solidFill>
          </p:spPr>
        </p:sp>
        <p:sp>
          <p:nvSpPr>
            <p:cNvPr name="Freeform 13" id="13"/>
            <p:cNvSpPr/>
            <p:nvPr/>
          </p:nvSpPr>
          <p:spPr>
            <a:xfrm flipH="false" flipV="false" rot="0">
              <a:off x="1160526"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4" id="14"/>
            <p:cNvSpPr/>
            <p:nvPr/>
          </p:nvSpPr>
          <p:spPr>
            <a:xfrm flipH="false" flipV="false" rot="0">
              <a:off x="2257425"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5" id="15"/>
            <p:cNvSpPr/>
            <p:nvPr/>
          </p:nvSpPr>
          <p:spPr>
            <a:xfrm flipH="false" flipV="false" rot="0">
              <a:off x="3354451"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6" id="16"/>
            <p:cNvSpPr/>
            <p:nvPr/>
          </p:nvSpPr>
          <p:spPr>
            <a:xfrm flipH="false" flipV="false" rot="0">
              <a:off x="445135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7" id="17"/>
            <p:cNvSpPr/>
            <p:nvPr/>
          </p:nvSpPr>
          <p:spPr>
            <a:xfrm flipH="false" flipV="false" rot="0">
              <a:off x="5548376"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8" id="18"/>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9" id="19"/>
            <p:cNvSpPr/>
            <p:nvPr/>
          </p:nvSpPr>
          <p:spPr>
            <a:xfrm flipH="false" flipV="false" rot="0">
              <a:off x="6645402"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20" id="20"/>
            <p:cNvSpPr/>
            <p:nvPr/>
          </p:nvSpPr>
          <p:spPr>
            <a:xfrm flipH="false" flipV="false" rot="0">
              <a:off x="63500" y="63500"/>
              <a:ext cx="6658102" cy="76200"/>
            </a:xfrm>
            <a:custGeom>
              <a:avLst/>
              <a:gdLst/>
              <a:ahLst/>
              <a:cxnLst/>
              <a:rect r="r" b="b" t="t" l="l"/>
              <a:pathLst>
                <a:path h="76200" w="6658102">
                  <a:moveTo>
                    <a:pt x="0" y="0"/>
                  </a:moveTo>
                  <a:lnTo>
                    <a:pt x="6658102" y="0"/>
                  </a:lnTo>
                  <a:lnTo>
                    <a:pt x="6658102" y="76200"/>
                  </a:lnTo>
                  <a:lnTo>
                    <a:pt x="0" y="76200"/>
                  </a:lnTo>
                  <a:close/>
                </a:path>
              </a:pathLst>
            </a:custGeom>
            <a:solidFill>
              <a:srgbClr val="017100"/>
            </a:solidFill>
          </p:spPr>
        </p:sp>
        <p:sp>
          <p:nvSpPr>
            <p:cNvPr name="Freeform 21" id="21"/>
            <p:cNvSpPr/>
            <p:nvPr/>
          </p:nvSpPr>
          <p:spPr>
            <a:xfrm flipH="false" flipV="false" rot="0">
              <a:off x="63500" y="736600"/>
              <a:ext cx="6658102" cy="76200"/>
            </a:xfrm>
            <a:custGeom>
              <a:avLst/>
              <a:gdLst/>
              <a:ahLst/>
              <a:cxnLst/>
              <a:rect r="r" b="b" t="t" l="l"/>
              <a:pathLst>
                <a:path h="76200" w="6658102">
                  <a:moveTo>
                    <a:pt x="0" y="0"/>
                  </a:moveTo>
                  <a:lnTo>
                    <a:pt x="6658102" y="0"/>
                  </a:lnTo>
                  <a:lnTo>
                    <a:pt x="6658102" y="76200"/>
                  </a:lnTo>
                  <a:lnTo>
                    <a:pt x="0" y="76200"/>
                  </a:lnTo>
                  <a:close/>
                </a:path>
              </a:pathLst>
            </a:custGeom>
            <a:solidFill>
              <a:srgbClr val="017100"/>
            </a:solidFill>
          </p:spPr>
        </p:sp>
      </p:grpSp>
      <p:sp>
        <p:nvSpPr>
          <p:cNvPr name="Freeform 22" id="22"/>
          <p:cNvSpPr/>
          <p:nvPr/>
        </p:nvSpPr>
        <p:spPr>
          <a:xfrm flipH="false" flipV="false" rot="0">
            <a:off x="2432047" y="3371850"/>
            <a:ext cx="10305136" cy="3404987"/>
          </a:xfrm>
          <a:custGeom>
            <a:avLst/>
            <a:gdLst/>
            <a:ahLst/>
            <a:cxnLst/>
            <a:rect r="r" b="b" t="t" l="l"/>
            <a:pathLst>
              <a:path h="3404987" w="10305136">
                <a:moveTo>
                  <a:pt x="0" y="0"/>
                </a:moveTo>
                <a:lnTo>
                  <a:pt x="10305135" y="0"/>
                </a:lnTo>
                <a:lnTo>
                  <a:pt x="10305135" y="3404987"/>
                </a:lnTo>
                <a:lnTo>
                  <a:pt x="0" y="34049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4" id="24"/>
          <p:cNvSpPr txBox="true"/>
          <p:nvPr/>
        </p:nvSpPr>
        <p:spPr>
          <a:xfrm rot="0">
            <a:off x="800510" y="884368"/>
            <a:ext cx="409372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Linked List in Memory</a:t>
            </a:r>
          </a:p>
        </p:txBody>
      </p:sp>
      <p:sp>
        <p:nvSpPr>
          <p:cNvPr name="TextBox 25" id="25"/>
          <p:cNvSpPr txBox="true"/>
          <p:nvPr/>
        </p:nvSpPr>
        <p:spPr>
          <a:xfrm rot="0">
            <a:off x="628240" y="1943833"/>
            <a:ext cx="278593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Arrays in memory :</a:t>
            </a:r>
          </a:p>
        </p:txBody>
      </p:sp>
      <p:sp>
        <p:nvSpPr>
          <p:cNvPr name="TextBox 26" id="26"/>
          <p:cNvSpPr txBox="true"/>
          <p:nvPr/>
        </p:nvSpPr>
        <p:spPr>
          <a:xfrm rot="0">
            <a:off x="4107913" y="18973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0</a:t>
            </a:r>
          </a:p>
        </p:txBody>
      </p:sp>
      <p:sp>
        <p:nvSpPr>
          <p:cNvPr name="TextBox 27" id="27"/>
          <p:cNvSpPr txBox="true"/>
          <p:nvPr/>
        </p:nvSpPr>
        <p:spPr>
          <a:xfrm rot="0">
            <a:off x="4929188" y="48691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0</a:t>
            </a:r>
          </a:p>
        </p:txBody>
      </p:sp>
      <p:sp>
        <p:nvSpPr>
          <p:cNvPr name="TextBox 28" id="28"/>
          <p:cNvSpPr txBox="true"/>
          <p:nvPr/>
        </p:nvSpPr>
        <p:spPr>
          <a:xfrm rot="0">
            <a:off x="5204889" y="18973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9" id="29"/>
          <p:cNvSpPr txBox="true"/>
          <p:nvPr/>
        </p:nvSpPr>
        <p:spPr>
          <a:xfrm rot="0">
            <a:off x="5941495" y="48691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0" id="30"/>
          <p:cNvSpPr txBox="true"/>
          <p:nvPr/>
        </p:nvSpPr>
        <p:spPr>
          <a:xfrm rot="0">
            <a:off x="6301864" y="18973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1" id="31"/>
          <p:cNvSpPr txBox="true"/>
          <p:nvPr/>
        </p:nvSpPr>
        <p:spPr>
          <a:xfrm rot="0">
            <a:off x="6953802" y="48691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2" id="32"/>
          <p:cNvSpPr txBox="true"/>
          <p:nvPr/>
        </p:nvSpPr>
        <p:spPr>
          <a:xfrm rot="0">
            <a:off x="7398839" y="18973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33" id="33"/>
          <p:cNvSpPr txBox="true"/>
          <p:nvPr/>
        </p:nvSpPr>
        <p:spPr>
          <a:xfrm rot="0">
            <a:off x="7966110" y="48691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34" id="34"/>
          <p:cNvSpPr txBox="true"/>
          <p:nvPr/>
        </p:nvSpPr>
        <p:spPr>
          <a:xfrm rot="0">
            <a:off x="8495814" y="18973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5" id="35"/>
          <p:cNvSpPr txBox="true"/>
          <p:nvPr/>
        </p:nvSpPr>
        <p:spPr>
          <a:xfrm rot="0">
            <a:off x="8978417" y="48691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6" id="36"/>
          <p:cNvSpPr txBox="true"/>
          <p:nvPr/>
        </p:nvSpPr>
        <p:spPr>
          <a:xfrm rot="0">
            <a:off x="9592789" y="18973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7" id="37"/>
          <p:cNvSpPr txBox="true"/>
          <p:nvPr/>
        </p:nvSpPr>
        <p:spPr>
          <a:xfrm rot="0">
            <a:off x="9990725" y="48691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8" id="38"/>
          <p:cNvSpPr txBox="true"/>
          <p:nvPr/>
        </p:nvSpPr>
        <p:spPr>
          <a:xfrm rot="-3383580">
            <a:off x="2648211" y="3921409"/>
            <a:ext cx="1416748" cy="483156"/>
          </a:xfrm>
          <a:prstGeom prst="rect">
            <a:avLst/>
          </a:prstGeom>
        </p:spPr>
        <p:txBody>
          <a:bodyPr anchor="t" rtlCol="false" tIns="0" lIns="0" bIns="0" rIns="0">
            <a:spAutoFit/>
          </a:bodyPr>
          <a:lstStyle/>
          <a:p>
            <a:pPr algn="l">
              <a:lnSpc>
                <a:spcPts val="3919"/>
              </a:lnSpc>
            </a:pPr>
            <a:r>
              <a:rPr lang="en-US" b="true" sz="2799" spc="-8">
                <a:solidFill>
                  <a:srgbClr val="EE220C"/>
                </a:solidFill>
                <a:latin typeface="IBM Plex Sans Bold"/>
                <a:ea typeface="IBM Plex Sans Bold"/>
                <a:cs typeface="IBM Plex Sans Bold"/>
                <a:sym typeface="IBM Plex Sans Bold"/>
              </a:rPr>
              <a:t>Memory</a:t>
            </a:r>
          </a:p>
        </p:txBody>
      </p:sp>
    </p:spTree>
  </p:cSld>
  <p:clrMapOvr>
    <a:masterClrMapping/>
  </p:clrMapOvr>
</p:sld>
</file>

<file path=ppt/slides/slide1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019300" y="2857500"/>
            <a:ext cx="10674086" cy="876300"/>
          </a:xfrm>
          <a:custGeom>
            <a:avLst/>
            <a:gdLst/>
            <a:ahLst/>
            <a:cxnLst/>
            <a:rect r="r" b="b" t="t" l="l"/>
            <a:pathLst>
              <a:path h="876300" w="10674086">
                <a:moveTo>
                  <a:pt x="0" y="0"/>
                </a:moveTo>
                <a:lnTo>
                  <a:pt x="10674086" y="0"/>
                </a:lnTo>
                <a:lnTo>
                  <a:pt x="10674086" y="876300"/>
                </a:lnTo>
                <a:lnTo>
                  <a:pt x="0" y="876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432047" y="4483103"/>
            <a:ext cx="10305136" cy="3436744"/>
          </a:xfrm>
          <a:custGeom>
            <a:avLst/>
            <a:gdLst/>
            <a:ahLst/>
            <a:cxnLst/>
            <a:rect r="r" b="b" t="t" l="l"/>
            <a:pathLst>
              <a:path h="3436744" w="10305136">
                <a:moveTo>
                  <a:pt x="0" y="0"/>
                </a:moveTo>
                <a:lnTo>
                  <a:pt x="10305135" y="0"/>
                </a:lnTo>
                <a:lnTo>
                  <a:pt x="10305135" y="3436744"/>
                </a:lnTo>
                <a:lnTo>
                  <a:pt x="0" y="34367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84368"/>
            <a:ext cx="409372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Linked List in Memory</a:t>
            </a:r>
          </a:p>
        </p:txBody>
      </p:sp>
      <p:sp>
        <p:nvSpPr>
          <p:cNvPr name="TextBox 10" id="10"/>
          <p:cNvSpPr txBox="true"/>
          <p:nvPr/>
        </p:nvSpPr>
        <p:spPr>
          <a:xfrm rot="0">
            <a:off x="1206903" y="1943833"/>
            <a:ext cx="169189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Linked list: </a:t>
            </a:r>
          </a:p>
        </p:txBody>
      </p:sp>
      <p:sp>
        <p:nvSpPr>
          <p:cNvPr name="TextBox 11" id="11"/>
          <p:cNvSpPr txBox="true"/>
          <p:nvPr/>
        </p:nvSpPr>
        <p:spPr>
          <a:xfrm rot="0">
            <a:off x="2520467" y="6731737"/>
            <a:ext cx="49432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Tail</a:t>
            </a:r>
          </a:p>
        </p:txBody>
      </p:sp>
      <p:sp>
        <p:nvSpPr>
          <p:cNvPr name="TextBox 12" id="12"/>
          <p:cNvSpPr txBox="true"/>
          <p:nvPr/>
        </p:nvSpPr>
        <p:spPr>
          <a:xfrm rot="0">
            <a:off x="11264903" y="6731737"/>
            <a:ext cx="77724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Head</a:t>
            </a:r>
          </a:p>
        </p:txBody>
      </p:sp>
      <p:sp>
        <p:nvSpPr>
          <p:cNvPr name="TextBox 13" id="13"/>
          <p:cNvSpPr txBox="true"/>
          <p:nvPr/>
        </p:nvSpPr>
        <p:spPr>
          <a:xfrm rot="0">
            <a:off x="3903145" y="66759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4" id="14"/>
          <p:cNvSpPr txBox="true"/>
          <p:nvPr/>
        </p:nvSpPr>
        <p:spPr>
          <a:xfrm rot="0">
            <a:off x="4687938"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5" id="15"/>
          <p:cNvSpPr txBox="true"/>
          <p:nvPr/>
        </p:nvSpPr>
        <p:spPr>
          <a:xfrm rot="0">
            <a:off x="6897738"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6" id="16"/>
          <p:cNvSpPr txBox="true"/>
          <p:nvPr/>
        </p:nvSpPr>
        <p:spPr>
          <a:xfrm rot="0">
            <a:off x="6952774" y="6022896"/>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7" id="17"/>
          <p:cNvSpPr txBox="true"/>
          <p:nvPr/>
        </p:nvSpPr>
        <p:spPr>
          <a:xfrm rot="0">
            <a:off x="7969320" y="4716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8" id="18"/>
          <p:cNvSpPr txBox="true"/>
          <p:nvPr/>
        </p:nvSpPr>
        <p:spPr>
          <a:xfrm rot="0">
            <a:off x="9069438"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9" id="19"/>
          <p:cNvSpPr txBox="true"/>
          <p:nvPr/>
        </p:nvSpPr>
        <p:spPr>
          <a:xfrm rot="0">
            <a:off x="10002403" y="66759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0" id="20"/>
          <p:cNvSpPr txBox="true"/>
          <p:nvPr/>
        </p:nvSpPr>
        <p:spPr>
          <a:xfrm rot="0">
            <a:off x="11368135"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1" id="21"/>
          <p:cNvSpPr txBox="true"/>
          <p:nvPr/>
        </p:nvSpPr>
        <p:spPr>
          <a:xfrm rot="-3383580">
            <a:off x="2648211" y="5064409"/>
            <a:ext cx="1416748" cy="483156"/>
          </a:xfrm>
          <a:prstGeom prst="rect">
            <a:avLst/>
          </a:prstGeom>
        </p:spPr>
        <p:txBody>
          <a:bodyPr anchor="t" rtlCol="false" tIns="0" lIns="0" bIns="0" rIns="0">
            <a:spAutoFit/>
          </a:bodyPr>
          <a:lstStyle/>
          <a:p>
            <a:pPr algn="l">
              <a:lnSpc>
                <a:spcPts val="3919"/>
              </a:lnSpc>
            </a:pPr>
            <a:r>
              <a:rPr lang="en-US" b="true" sz="2799" spc="-8">
                <a:solidFill>
                  <a:srgbClr val="EE220C"/>
                </a:solidFill>
                <a:latin typeface="IBM Plex Sans Bold"/>
                <a:ea typeface="IBM Plex Sans Bold"/>
                <a:cs typeface="IBM Plex Sans Bold"/>
                <a:sym typeface="IBM Plex Sans Bold"/>
              </a:rPr>
              <a:t>Memory</a:t>
            </a:r>
          </a:p>
        </p:txBody>
      </p:sp>
      <p:sp>
        <p:nvSpPr>
          <p:cNvPr name="TextBox 22" id="22"/>
          <p:cNvSpPr txBox="true"/>
          <p:nvPr/>
        </p:nvSpPr>
        <p:spPr>
          <a:xfrm rot="0">
            <a:off x="2306431" y="31634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3" id="23"/>
          <p:cNvSpPr txBox="true"/>
          <p:nvPr/>
        </p:nvSpPr>
        <p:spPr>
          <a:xfrm rot="0">
            <a:off x="3375155" y="316344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24" id="24"/>
          <p:cNvSpPr txBox="true"/>
          <p:nvPr/>
        </p:nvSpPr>
        <p:spPr>
          <a:xfrm rot="0">
            <a:off x="5398570"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5" id="25"/>
          <p:cNvSpPr txBox="true"/>
          <p:nvPr/>
        </p:nvSpPr>
        <p:spPr>
          <a:xfrm rot="0">
            <a:off x="7608370"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6" id="26"/>
          <p:cNvSpPr txBox="true"/>
          <p:nvPr/>
        </p:nvSpPr>
        <p:spPr>
          <a:xfrm rot="0">
            <a:off x="9780070"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12106666" y="31841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1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23900" y="1828800"/>
            <a:ext cx="4730486" cy="2501903"/>
            <a:chOff x="0" y="0"/>
            <a:chExt cx="4730483" cy="2501900"/>
          </a:xfrm>
        </p:grpSpPr>
        <p:sp>
          <p:nvSpPr>
            <p:cNvPr name="Freeform 7" id="7"/>
            <p:cNvSpPr/>
            <p:nvPr/>
          </p:nvSpPr>
          <p:spPr>
            <a:xfrm flipH="false" flipV="false" rot="0">
              <a:off x="3009900" y="787400"/>
              <a:ext cx="1037844" cy="673100"/>
            </a:xfrm>
            <a:custGeom>
              <a:avLst/>
              <a:gdLst/>
              <a:ahLst/>
              <a:cxnLst/>
              <a:rect r="r" b="b" t="t" l="l"/>
              <a:pathLst>
                <a:path h="673100" w="1037844">
                  <a:moveTo>
                    <a:pt x="0" y="0"/>
                  </a:moveTo>
                  <a:lnTo>
                    <a:pt x="1037844" y="0"/>
                  </a:lnTo>
                  <a:lnTo>
                    <a:pt x="1037844" y="673100"/>
                  </a:lnTo>
                  <a:lnTo>
                    <a:pt x="0" y="673100"/>
                  </a:lnTo>
                  <a:close/>
                </a:path>
              </a:pathLst>
            </a:custGeom>
            <a:solidFill>
              <a:srgbClr val="73FDEA"/>
            </a:solidFill>
          </p:spPr>
        </p:sp>
        <p:sp>
          <p:nvSpPr>
            <p:cNvPr name="Freeform 8" id="8"/>
            <p:cNvSpPr/>
            <p:nvPr/>
          </p:nvSpPr>
          <p:spPr>
            <a:xfrm flipH="false" flipV="false" rot="0">
              <a:off x="4047744" y="787400"/>
              <a:ext cx="581152" cy="673100"/>
            </a:xfrm>
            <a:custGeom>
              <a:avLst/>
              <a:gdLst/>
              <a:ahLst/>
              <a:cxnLst/>
              <a:rect r="r" b="b" t="t" l="l"/>
              <a:pathLst>
                <a:path h="673100" w="581152">
                  <a:moveTo>
                    <a:pt x="0" y="0"/>
                  </a:moveTo>
                  <a:lnTo>
                    <a:pt x="581152" y="0"/>
                  </a:lnTo>
                  <a:lnTo>
                    <a:pt x="581152" y="673100"/>
                  </a:lnTo>
                  <a:lnTo>
                    <a:pt x="0" y="673100"/>
                  </a:lnTo>
                  <a:close/>
                </a:path>
              </a:pathLst>
            </a:custGeom>
            <a:solidFill>
              <a:srgbClr val="73FDEA"/>
            </a:solidFill>
          </p:spPr>
        </p:sp>
        <p:sp>
          <p:nvSpPr>
            <p:cNvPr name="Freeform 9" id="9"/>
            <p:cNvSpPr/>
            <p:nvPr/>
          </p:nvSpPr>
          <p:spPr>
            <a:xfrm flipH="false" flipV="false" rot="0">
              <a:off x="4009644" y="7493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0" id="10"/>
            <p:cNvSpPr/>
            <p:nvPr/>
          </p:nvSpPr>
          <p:spPr>
            <a:xfrm flipH="false" flipV="false" rot="0">
              <a:off x="2971800" y="7493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1" id="11"/>
            <p:cNvSpPr/>
            <p:nvPr/>
          </p:nvSpPr>
          <p:spPr>
            <a:xfrm flipH="false" flipV="false" rot="0">
              <a:off x="4590796" y="7493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2" id="12"/>
            <p:cNvSpPr/>
            <p:nvPr/>
          </p:nvSpPr>
          <p:spPr>
            <a:xfrm flipH="false" flipV="false" rot="0">
              <a:off x="2971800" y="7493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sp>
          <p:nvSpPr>
            <p:cNvPr name="Freeform 13" id="13"/>
            <p:cNvSpPr/>
            <p:nvPr/>
          </p:nvSpPr>
          <p:spPr>
            <a:xfrm flipH="false" flipV="false" rot="0">
              <a:off x="2971800" y="14224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sp>
          <p:nvSpPr>
            <p:cNvPr name="Freeform 14" id="14"/>
            <p:cNvSpPr/>
            <p:nvPr/>
          </p:nvSpPr>
          <p:spPr>
            <a:xfrm flipH="false" flipV="false" rot="0">
              <a:off x="101600" y="101600"/>
              <a:ext cx="1037844" cy="673100"/>
            </a:xfrm>
            <a:custGeom>
              <a:avLst/>
              <a:gdLst/>
              <a:ahLst/>
              <a:cxnLst/>
              <a:rect r="r" b="b" t="t" l="l"/>
              <a:pathLst>
                <a:path h="673100" w="1037844">
                  <a:moveTo>
                    <a:pt x="0" y="0"/>
                  </a:moveTo>
                  <a:lnTo>
                    <a:pt x="1037844" y="0"/>
                  </a:lnTo>
                  <a:lnTo>
                    <a:pt x="1037844" y="673100"/>
                  </a:lnTo>
                  <a:lnTo>
                    <a:pt x="0" y="673100"/>
                  </a:lnTo>
                  <a:close/>
                </a:path>
              </a:pathLst>
            </a:custGeom>
            <a:solidFill>
              <a:srgbClr val="73FDEA"/>
            </a:solidFill>
          </p:spPr>
        </p:sp>
        <p:sp>
          <p:nvSpPr>
            <p:cNvPr name="Freeform 15" id="15"/>
            <p:cNvSpPr/>
            <p:nvPr/>
          </p:nvSpPr>
          <p:spPr>
            <a:xfrm flipH="false" flipV="false" rot="0">
              <a:off x="1139444" y="101600"/>
              <a:ext cx="581152" cy="673100"/>
            </a:xfrm>
            <a:custGeom>
              <a:avLst/>
              <a:gdLst/>
              <a:ahLst/>
              <a:cxnLst/>
              <a:rect r="r" b="b" t="t" l="l"/>
              <a:pathLst>
                <a:path h="673100" w="581152">
                  <a:moveTo>
                    <a:pt x="0" y="0"/>
                  </a:moveTo>
                  <a:lnTo>
                    <a:pt x="581152" y="0"/>
                  </a:lnTo>
                  <a:lnTo>
                    <a:pt x="581152" y="673100"/>
                  </a:lnTo>
                  <a:lnTo>
                    <a:pt x="0" y="673100"/>
                  </a:lnTo>
                  <a:close/>
                </a:path>
              </a:pathLst>
            </a:custGeom>
            <a:solidFill>
              <a:srgbClr val="73FDEA"/>
            </a:solidFill>
          </p:spPr>
        </p:sp>
        <p:sp>
          <p:nvSpPr>
            <p:cNvPr name="Freeform 16" id="16"/>
            <p:cNvSpPr/>
            <p:nvPr/>
          </p:nvSpPr>
          <p:spPr>
            <a:xfrm flipH="false" flipV="false" rot="0">
              <a:off x="1101344"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7" id="17"/>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8" id="18"/>
            <p:cNvSpPr/>
            <p:nvPr/>
          </p:nvSpPr>
          <p:spPr>
            <a:xfrm flipH="false" flipV="false" rot="0">
              <a:off x="1682496"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9" id="19"/>
            <p:cNvSpPr/>
            <p:nvPr/>
          </p:nvSpPr>
          <p:spPr>
            <a:xfrm flipH="false" flipV="false" rot="0">
              <a:off x="63500" y="635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sp>
          <p:nvSpPr>
            <p:cNvPr name="Freeform 20" id="20"/>
            <p:cNvSpPr/>
            <p:nvPr/>
          </p:nvSpPr>
          <p:spPr>
            <a:xfrm flipH="false" flipV="false" rot="0">
              <a:off x="63500" y="7366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sp>
          <p:nvSpPr>
            <p:cNvPr name="Freeform 21" id="21"/>
            <p:cNvSpPr/>
            <p:nvPr/>
          </p:nvSpPr>
          <p:spPr>
            <a:xfrm flipH="false" flipV="false" rot="0">
              <a:off x="101600" y="1727200"/>
              <a:ext cx="1037844" cy="673100"/>
            </a:xfrm>
            <a:custGeom>
              <a:avLst/>
              <a:gdLst/>
              <a:ahLst/>
              <a:cxnLst/>
              <a:rect r="r" b="b" t="t" l="l"/>
              <a:pathLst>
                <a:path h="673100" w="1037844">
                  <a:moveTo>
                    <a:pt x="0" y="0"/>
                  </a:moveTo>
                  <a:lnTo>
                    <a:pt x="1037844" y="0"/>
                  </a:lnTo>
                  <a:lnTo>
                    <a:pt x="1037844" y="673100"/>
                  </a:lnTo>
                  <a:lnTo>
                    <a:pt x="0" y="673100"/>
                  </a:lnTo>
                  <a:close/>
                </a:path>
              </a:pathLst>
            </a:custGeom>
            <a:solidFill>
              <a:srgbClr val="73FDEA"/>
            </a:solidFill>
          </p:spPr>
        </p:sp>
        <p:sp>
          <p:nvSpPr>
            <p:cNvPr name="Freeform 22" id="22"/>
            <p:cNvSpPr/>
            <p:nvPr/>
          </p:nvSpPr>
          <p:spPr>
            <a:xfrm flipH="false" flipV="false" rot="0">
              <a:off x="1139444" y="1727200"/>
              <a:ext cx="581152" cy="673100"/>
            </a:xfrm>
            <a:custGeom>
              <a:avLst/>
              <a:gdLst/>
              <a:ahLst/>
              <a:cxnLst/>
              <a:rect r="r" b="b" t="t" l="l"/>
              <a:pathLst>
                <a:path h="673100" w="581152">
                  <a:moveTo>
                    <a:pt x="0" y="0"/>
                  </a:moveTo>
                  <a:lnTo>
                    <a:pt x="581152" y="0"/>
                  </a:lnTo>
                  <a:lnTo>
                    <a:pt x="581152" y="673100"/>
                  </a:lnTo>
                  <a:lnTo>
                    <a:pt x="0" y="673100"/>
                  </a:lnTo>
                  <a:close/>
                </a:path>
              </a:pathLst>
            </a:custGeom>
            <a:solidFill>
              <a:srgbClr val="73FDEA"/>
            </a:solidFill>
          </p:spPr>
        </p:sp>
        <p:sp>
          <p:nvSpPr>
            <p:cNvPr name="Freeform 23" id="23"/>
            <p:cNvSpPr/>
            <p:nvPr/>
          </p:nvSpPr>
          <p:spPr>
            <a:xfrm flipH="false" flipV="false" rot="0">
              <a:off x="1101344" y="16891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24" id="24"/>
            <p:cNvSpPr/>
            <p:nvPr/>
          </p:nvSpPr>
          <p:spPr>
            <a:xfrm flipH="false" flipV="false" rot="0">
              <a:off x="63500" y="16891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25" id="25"/>
            <p:cNvSpPr/>
            <p:nvPr/>
          </p:nvSpPr>
          <p:spPr>
            <a:xfrm flipH="false" flipV="false" rot="0">
              <a:off x="1682496" y="16891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26" id="26"/>
            <p:cNvSpPr/>
            <p:nvPr/>
          </p:nvSpPr>
          <p:spPr>
            <a:xfrm flipH="false" flipV="false" rot="0">
              <a:off x="63500" y="16891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sp>
          <p:nvSpPr>
            <p:cNvPr name="Freeform 27" id="27"/>
            <p:cNvSpPr/>
            <p:nvPr/>
          </p:nvSpPr>
          <p:spPr>
            <a:xfrm flipH="false" flipV="false" rot="0">
              <a:off x="63500" y="23622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sp>
          <p:nvSpPr>
            <p:cNvPr name="Freeform 28" id="28"/>
            <p:cNvSpPr/>
            <p:nvPr/>
          </p:nvSpPr>
          <p:spPr>
            <a:xfrm flipH="false" flipV="false" rot="0">
              <a:off x="1801876" y="418846"/>
              <a:ext cx="1465199" cy="168148"/>
            </a:xfrm>
            <a:custGeom>
              <a:avLst/>
              <a:gdLst/>
              <a:ahLst/>
              <a:cxnLst/>
              <a:rect r="r" b="b" t="t" l="l"/>
              <a:pathLst>
                <a:path h="168148" w="1465199">
                  <a:moveTo>
                    <a:pt x="0" y="0"/>
                  </a:moveTo>
                  <a:lnTo>
                    <a:pt x="1452372" y="5207"/>
                  </a:lnTo>
                  <a:lnTo>
                    <a:pt x="1465072" y="5207"/>
                  </a:lnTo>
                  <a:lnTo>
                    <a:pt x="1465072" y="17907"/>
                  </a:lnTo>
                  <a:lnTo>
                    <a:pt x="1465199" y="155448"/>
                  </a:lnTo>
                  <a:lnTo>
                    <a:pt x="1452499" y="155448"/>
                  </a:lnTo>
                  <a:lnTo>
                    <a:pt x="1465199" y="155448"/>
                  </a:lnTo>
                  <a:lnTo>
                    <a:pt x="1465199" y="168148"/>
                  </a:lnTo>
                  <a:lnTo>
                    <a:pt x="1439799" y="168148"/>
                  </a:lnTo>
                  <a:lnTo>
                    <a:pt x="1439799" y="155448"/>
                  </a:lnTo>
                  <a:lnTo>
                    <a:pt x="1439799" y="155448"/>
                  </a:lnTo>
                  <a:lnTo>
                    <a:pt x="1439799" y="155448"/>
                  </a:lnTo>
                  <a:lnTo>
                    <a:pt x="1439672" y="17907"/>
                  </a:lnTo>
                  <a:lnTo>
                    <a:pt x="1452372" y="17907"/>
                  </a:lnTo>
                  <a:lnTo>
                    <a:pt x="1452372" y="30607"/>
                  </a:lnTo>
                  <a:lnTo>
                    <a:pt x="0" y="25400"/>
                  </a:lnTo>
                  <a:close/>
                </a:path>
              </a:pathLst>
            </a:custGeom>
            <a:solidFill>
              <a:srgbClr val="000000"/>
            </a:solidFill>
          </p:spPr>
        </p:sp>
        <p:sp>
          <p:nvSpPr>
            <p:cNvPr name="Freeform 29" id="29"/>
            <p:cNvSpPr/>
            <p:nvPr/>
          </p:nvSpPr>
          <p:spPr>
            <a:xfrm flipH="false" flipV="false" rot="0">
              <a:off x="3182493" y="567817"/>
              <a:ext cx="143764" cy="121031"/>
            </a:xfrm>
            <a:custGeom>
              <a:avLst/>
              <a:gdLst/>
              <a:ahLst/>
              <a:cxnLst/>
              <a:rect r="r" b="b" t="t" l="l"/>
              <a:pathLst>
                <a:path h="121031" w="143764">
                  <a:moveTo>
                    <a:pt x="21844" y="127"/>
                  </a:moveTo>
                  <a:lnTo>
                    <a:pt x="82931" y="101600"/>
                  </a:lnTo>
                  <a:lnTo>
                    <a:pt x="72009" y="108204"/>
                  </a:lnTo>
                  <a:lnTo>
                    <a:pt x="61087" y="101727"/>
                  </a:lnTo>
                  <a:lnTo>
                    <a:pt x="121920" y="0"/>
                  </a:lnTo>
                  <a:lnTo>
                    <a:pt x="143764" y="13081"/>
                  </a:lnTo>
                  <a:lnTo>
                    <a:pt x="82931" y="114808"/>
                  </a:lnTo>
                  <a:cubicBezTo>
                    <a:pt x="80645" y="118618"/>
                    <a:pt x="76454" y="121031"/>
                    <a:pt x="72009" y="121031"/>
                  </a:cubicBezTo>
                  <a:cubicBezTo>
                    <a:pt x="67564" y="121031"/>
                    <a:pt x="63373" y="118745"/>
                    <a:pt x="61087" y="114935"/>
                  </a:cubicBezTo>
                  <a:lnTo>
                    <a:pt x="0" y="13462"/>
                  </a:lnTo>
                  <a:close/>
                  <a:moveTo>
                    <a:pt x="84582" y="6604"/>
                  </a:moveTo>
                  <a:lnTo>
                    <a:pt x="84709" y="108204"/>
                  </a:lnTo>
                  <a:lnTo>
                    <a:pt x="59309" y="108204"/>
                  </a:lnTo>
                  <a:lnTo>
                    <a:pt x="59182" y="6604"/>
                  </a:lnTo>
                  <a:close/>
                </a:path>
              </a:pathLst>
            </a:custGeom>
            <a:solidFill>
              <a:srgbClr val="000000"/>
            </a:solidFill>
          </p:spPr>
        </p:sp>
        <p:sp>
          <p:nvSpPr>
            <p:cNvPr name="Freeform 30" id="30"/>
            <p:cNvSpPr/>
            <p:nvPr/>
          </p:nvSpPr>
          <p:spPr>
            <a:xfrm flipH="false" flipV="false" rot="0">
              <a:off x="1789175" y="1665986"/>
              <a:ext cx="1489837" cy="460375"/>
            </a:xfrm>
            <a:custGeom>
              <a:avLst/>
              <a:gdLst/>
              <a:ahLst/>
              <a:cxnLst/>
              <a:rect r="r" b="b" t="t" l="l"/>
              <a:pathLst>
                <a:path h="460375" w="1489837">
                  <a:moveTo>
                    <a:pt x="255" y="415671"/>
                  </a:moveTo>
                  <a:lnTo>
                    <a:pt x="1475995" y="434721"/>
                  </a:lnTo>
                  <a:lnTo>
                    <a:pt x="1475868" y="447421"/>
                  </a:lnTo>
                  <a:lnTo>
                    <a:pt x="1463168" y="447421"/>
                  </a:lnTo>
                  <a:lnTo>
                    <a:pt x="1464438" y="12700"/>
                  </a:lnTo>
                  <a:lnTo>
                    <a:pt x="1477138" y="12700"/>
                  </a:lnTo>
                  <a:lnTo>
                    <a:pt x="1464438" y="12700"/>
                  </a:lnTo>
                  <a:lnTo>
                    <a:pt x="1464438" y="0"/>
                  </a:lnTo>
                  <a:lnTo>
                    <a:pt x="1489838" y="127"/>
                  </a:lnTo>
                  <a:lnTo>
                    <a:pt x="1489838" y="12827"/>
                  </a:lnTo>
                  <a:lnTo>
                    <a:pt x="1489838" y="12827"/>
                  </a:lnTo>
                  <a:lnTo>
                    <a:pt x="1489838" y="12827"/>
                  </a:lnTo>
                  <a:lnTo>
                    <a:pt x="1488568" y="447548"/>
                  </a:lnTo>
                  <a:lnTo>
                    <a:pt x="1488568" y="460375"/>
                  </a:lnTo>
                  <a:lnTo>
                    <a:pt x="1475740" y="460248"/>
                  </a:lnTo>
                  <a:lnTo>
                    <a:pt x="0" y="441198"/>
                  </a:lnTo>
                  <a:close/>
                </a:path>
              </a:pathLst>
            </a:custGeom>
            <a:solidFill>
              <a:srgbClr val="000000"/>
            </a:solidFill>
          </p:spPr>
        </p:sp>
        <p:sp>
          <p:nvSpPr>
            <p:cNvPr name="Freeform 31" id="31"/>
            <p:cNvSpPr/>
            <p:nvPr/>
          </p:nvSpPr>
          <p:spPr>
            <a:xfrm flipH="false" flipV="false" rot="0">
              <a:off x="3194430" y="1564513"/>
              <a:ext cx="143764" cy="120777"/>
            </a:xfrm>
            <a:custGeom>
              <a:avLst/>
              <a:gdLst/>
              <a:ahLst/>
              <a:cxnLst/>
              <a:rect r="r" b="b" t="t" l="l"/>
              <a:pathLst>
                <a:path h="120777" w="143764">
                  <a:moveTo>
                    <a:pt x="121794" y="120777"/>
                  </a:moveTo>
                  <a:lnTo>
                    <a:pt x="61088" y="19050"/>
                  </a:lnTo>
                  <a:lnTo>
                    <a:pt x="72010" y="12573"/>
                  </a:lnTo>
                  <a:lnTo>
                    <a:pt x="82932" y="19177"/>
                  </a:lnTo>
                  <a:lnTo>
                    <a:pt x="21717" y="120650"/>
                  </a:lnTo>
                  <a:lnTo>
                    <a:pt x="0" y="107569"/>
                  </a:lnTo>
                  <a:lnTo>
                    <a:pt x="61214" y="6096"/>
                  </a:lnTo>
                  <a:cubicBezTo>
                    <a:pt x="63500" y="2286"/>
                    <a:pt x="67691" y="0"/>
                    <a:pt x="72136" y="0"/>
                  </a:cubicBezTo>
                  <a:cubicBezTo>
                    <a:pt x="76581" y="0"/>
                    <a:pt x="80772" y="2413"/>
                    <a:pt x="83058" y="6223"/>
                  </a:cubicBezTo>
                  <a:lnTo>
                    <a:pt x="143764" y="107950"/>
                  </a:lnTo>
                  <a:close/>
                  <a:moveTo>
                    <a:pt x="59056" y="114046"/>
                  </a:moveTo>
                  <a:lnTo>
                    <a:pt x="59310" y="12446"/>
                  </a:lnTo>
                  <a:lnTo>
                    <a:pt x="84710" y="12573"/>
                  </a:lnTo>
                  <a:lnTo>
                    <a:pt x="84456" y="114173"/>
                  </a:lnTo>
                  <a:close/>
                </a:path>
              </a:pathLst>
            </a:custGeom>
            <a:solidFill>
              <a:srgbClr val="000000"/>
            </a:solidFill>
          </p:spPr>
        </p:sp>
        <p:sp>
          <p:nvSpPr>
            <p:cNvPr name="Freeform 32" id="32"/>
            <p:cNvSpPr/>
            <p:nvPr/>
          </p:nvSpPr>
          <p:spPr>
            <a:xfrm flipH="false" flipV="false" rot="0">
              <a:off x="1167765" y="138938"/>
              <a:ext cx="520700" cy="573024"/>
            </a:xfrm>
            <a:custGeom>
              <a:avLst/>
              <a:gdLst/>
              <a:ahLst/>
              <a:cxnLst/>
              <a:rect r="r" b="b" t="t" l="l"/>
              <a:pathLst>
                <a:path h="573024" w="520700">
                  <a:moveTo>
                    <a:pt x="0" y="573024"/>
                  </a:moveTo>
                  <a:lnTo>
                    <a:pt x="520700" y="573024"/>
                  </a:lnTo>
                  <a:lnTo>
                    <a:pt x="520700" y="0"/>
                  </a:lnTo>
                  <a:lnTo>
                    <a:pt x="0" y="0"/>
                  </a:lnTo>
                  <a:close/>
                </a:path>
              </a:pathLst>
            </a:custGeom>
            <a:solidFill>
              <a:srgbClr val="73FDEA"/>
            </a:solidFill>
          </p:spPr>
        </p:sp>
        <p:sp>
          <p:nvSpPr>
            <p:cNvPr name="Freeform 33" id="33"/>
            <p:cNvSpPr/>
            <p:nvPr/>
          </p:nvSpPr>
          <p:spPr>
            <a:xfrm flipH="false" flipV="false" rot="0">
              <a:off x="1163193" y="1776349"/>
              <a:ext cx="520700" cy="573151"/>
            </a:xfrm>
            <a:custGeom>
              <a:avLst/>
              <a:gdLst/>
              <a:ahLst/>
              <a:cxnLst/>
              <a:rect r="r" b="b" t="t" l="l"/>
              <a:pathLst>
                <a:path h="573151" w="520700">
                  <a:moveTo>
                    <a:pt x="0" y="573151"/>
                  </a:moveTo>
                  <a:lnTo>
                    <a:pt x="520700" y="573151"/>
                  </a:lnTo>
                  <a:lnTo>
                    <a:pt x="520700" y="0"/>
                  </a:lnTo>
                  <a:lnTo>
                    <a:pt x="0" y="0"/>
                  </a:lnTo>
                  <a:close/>
                </a:path>
              </a:pathLst>
            </a:custGeom>
            <a:solidFill>
              <a:srgbClr val="73FDEA"/>
            </a:solidFill>
          </p:spPr>
        </p:sp>
      </p:grpSp>
      <p:grpSp>
        <p:nvGrpSpPr>
          <p:cNvPr name="Group 34" id="34"/>
          <p:cNvGrpSpPr>
            <a:grpSpLocks noChangeAspect="true"/>
          </p:cNvGrpSpPr>
          <p:nvPr/>
        </p:nvGrpSpPr>
        <p:grpSpPr>
          <a:xfrm rot="0">
            <a:off x="6605368" y="1625603"/>
            <a:ext cx="5683796" cy="845344"/>
            <a:chOff x="0" y="0"/>
            <a:chExt cx="5683796" cy="845350"/>
          </a:xfrm>
        </p:grpSpPr>
        <p:sp>
          <p:nvSpPr>
            <p:cNvPr name="Freeform 35" id="35"/>
            <p:cNvSpPr/>
            <p:nvPr/>
          </p:nvSpPr>
          <p:spPr>
            <a:xfrm flipH="false" flipV="false" rot="0">
              <a:off x="0" y="0"/>
              <a:ext cx="5683758" cy="845312"/>
            </a:xfrm>
            <a:custGeom>
              <a:avLst/>
              <a:gdLst/>
              <a:ahLst/>
              <a:cxnLst/>
              <a:rect r="r" b="b" t="t" l="l"/>
              <a:pathLst>
                <a:path h="845312" w="5683758">
                  <a:moveTo>
                    <a:pt x="291211" y="0"/>
                  </a:moveTo>
                  <a:lnTo>
                    <a:pt x="5392547" y="0"/>
                  </a:lnTo>
                  <a:cubicBezTo>
                    <a:pt x="5478018" y="0"/>
                    <a:pt x="5529326" y="0"/>
                    <a:pt x="5563489" y="14224"/>
                  </a:cubicBezTo>
                  <a:cubicBezTo>
                    <a:pt x="5612765" y="32131"/>
                    <a:pt x="5651627" y="70993"/>
                    <a:pt x="5669534" y="120269"/>
                  </a:cubicBezTo>
                  <a:cubicBezTo>
                    <a:pt x="5683758" y="154432"/>
                    <a:pt x="5683758" y="205740"/>
                    <a:pt x="5683758" y="291211"/>
                  </a:cubicBezTo>
                  <a:lnTo>
                    <a:pt x="5683758" y="554101"/>
                  </a:lnTo>
                  <a:cubicBezTo>
                    <a:pt x="5683758" y="639572"/>
                    <a:pt x="5683758" y="690880"/>
                    <a:pt x="5669534" y="725043"/>
                  </a:cubicBezTo>
                  <a:cubicBezTo>
                    <a:pt x="5651627" y="774319"/>
                    <a:pt x="5612765" y="813181"/>
                    <a:pt x="5563489" y="831088"/>
                  </a:cubicBezTo>
                  <a:cubicBezTo>
                    <a:pt x="5529326" y="845312"/>
                    <a:pt x="5478018" y="845312"/>
                    <a:pt x="5392547" y="845312"/>
                  </a:cubicBezTo>
                  <a:lnTo>
                    <a:pt x="291211" y="845312"/>
                  </a:lnTo>
                  <a:cubicBezTo>
                    <a:pt x="205740" y="845312"/>
                    <a:pt x="154432" y="845312"/>
                    <a:pt x="120269" y="831088"/>
                  </a:cubicBezTo>
                  <a:cubicBezTo>
                    <a:pt x="70993" y="813181"/>
                    <a:pt x="32131" y="774319"/>
                    <a:pt x="14224" y="725043"/>
                  </a:cubicBezTo>
                  <a:cubicBezTo>
                    <a:pt x="0" y="690880"/>
                    <a:pt x="0" y="639572"/>
                    <a:pt x="0" y="554101"/>
                  </a:cubicBezTo>
                  <a:lnTo>
                    <a:pt x="0" y="291211"/>
                  </a:lnTo>
                  <a:cubicBezTo>
                    <a:pt x="0" y="205740"/>
                    <a:pt x="0" y="154432"/>
                    <a:pt x="14224" y="120269"/>
                  </a:cubicBezTo>
                  <a:cubicBezTo>
                    <a:pt x="32258" y="70993"/>
                    <a:pt x="70993" y="32258"/>
                    <a:pt x="120269" y="14224"/>
                  </a:cubicBezTo>
                  <a:cubicBezTo>
                    <a:pt x="154432" y="0"/>
                    <a:pt x="205740" y="0"/>
                    <a:pt x="291211" y="0"/>
                  </a:cubicBezTo>
                  <a:close/>
                </a:path>
              </a:pathLst>
            </a:custGeom>
            <a:solidFill>
              <a:srgbClr val="00A2FF"/>
            </a:solidFill>
          </p:spPr>
        </p:sp>
      </p:grpSp>
      <p:grpSp>
        <p:nvGrpSpPr>
          <p:cNvPr name="Group 36" id="36"/>
          <p:cNvGrpSpPr>
            <a:grpSpLocks noChangeAspect="true"/>
          </p:cNvGrpSpPr>
          <p:nvPr/>
        </p:nvGrpSpPr>
        <p:grpSpPr>
          <a:xfrm rot="0">
            <a:off x="6605368" y="3824649"/>
            <a:ext cx="5683796" cy="845344"/>
            <a:chOff x="0" y="0"/>
            <a:chExt cx="5683796" cy="845350"/>
          </a:xfrm>
        </p:grpSpPr>
        <p:sp>
          <p:nvSpPr>
            <p:cNvPr name="Freeform 37" id="37"/>
            <p:cNvSpPr/>
            <p:nvPr/>
          </p:nvSpPr>
          <p:spPr>
            <a:xfrm flipH="false" flipV="false" rot="0">
              <a:off x="0" y="0"/>
              <a:ext cx="5683758" cy="845312"/>
            </a:xfrm>
            <a:custGeom>
              <a:avLst/>
              <a:gdLst/>
              <a:ahLst/>
              <a:cxnLst/>
              <a:rect r="r" b="b" t="t" l="l"/>
              <a:pathLst>
                <a:path h="845312" w="5683758">
                  <a:moveTo>
                    <a:pt x="291211" y="0"/>
                  </a:moveTo>
                  <a:lnTo>
                    <a:pt x="5392547" y="0"/>
                  </a:lnTo>
                  <a:cubicBezTo>
                    <a:pt x="5478018" y="0"/>
                    <a:pt x="5529326" y="0"/>
                    <a:pt x="5563489" y="14224"/>
                  </a:cubicBezTo>
                  <a:cubicBezTo>
                    <a:pt x="5612765" y="32131"/>
                    <a:pt x="5651627" y="70993"/>
                    <a:pt x="5669534" y="120269"/>
                  </a:cubicBezTo>
                  <a:cubicBezTo>
                    <a:pt x="5683758" y="154432"/>
                    <a:pt x="5683758" y="205740"/>
                    <a:pt x="5683758" y="291211"/>
                  </a:cubicBezTo>
                  <a:lnTo>
                    <a:pt x="5683758" y="554101"/>
                  </a:lnTo>
                  <a:cubicBezTo>
                    <a:pt x="5683758" y="639572"/>
                    <a:pt x="5683758" y="690880"/>
                    <a:pt x="5669534" y="725043"/>
                  </a:cubicBezTo>
                  <a:cubicBezTo>
                    <a:pt x="5651627" y="774319"/>
                    <a:pt x="5612765" y="813181"/>
                    <a:pt x="5563489" y="831088"/>
                  </a:cubicBezTo>
                  <a:cubicBezTo>
                    <a:pt x="5529326" y="845312"/>
                    <a:pt x="5478018" y="845312"/>
                    <a:pt x="5392547" y="845312"/>
                  </a:cubicBezTo>
                  <a:lnTo>
                    <a:pt x="291211" y="845312"/>
                  </a:lnTo>
                  <a:cubicBezTo>
                    <a:pt x="205740" y="845312"/>
                    <a:pt x="154432" y="845312"/>
                    <a:pt x="120269" y="831088"/>
                  </a:cubicBezTo>
                  <a:cubicBezTo>
                    <a:pt x="70993" y="813181"/>
                    <a:pt x="32131" y="774319"/>
                    <a:pt x="14224" y="725043"/>
                  </a:cubicBezTo>
                  <a:cubicBezTo>
                    <a:pt x="0" y="690880"/>
                    <a:pt x="0" y="639572"/>
                    <a:pt x="0" y="554101"/>
                  </a:cubicBezTo>
                  <a:lnTo>
                    <a:pt x="0" y="291211"/>
                  </a:lnTo>
                  <a:cubicBezTo>
                    <a:pt x="0" y="205740"/>
                    <a:pt x="0" y="154432"/>
                    <a:pt x="14224" y="120269"/>
                  </a:cubicBezTo>
                  <a:cubicBezTo>
                    <a:pt x="32258" y="70993"/>
                    <a:pt x="70993" y="32258"/>
                    <a:pt x="120269" y="14224"/>
                  </a:cubicBezTo>
                  <a:cubicBezTo>
                    <a:pt x="154432" y="0"/>
                    <a:pt x="205740" y="0"/>
                    <a:pt x="291211" y="0"/>
                  </a:cubicBezTo>
                  <a:close/>
                </a:path>
              </a:pathLst>
            </a:custGeom>
            <a:solidFill>
              <a:srgbClr val="F8BA00"/>
            </a:solidFill>
          </p:spPr>
        </p:sp>
      </p:grpSp>
      <p:grpSp>
        <p:nvGrpSpPr>
          <p:cNvPr name="Group 38" id="38"/>
          <p:cNvGrpSpPr>
            <a:grpSpLocks noChangeAspect="true"/>
          </p:cNvGrpSpPr>
          <p:nvPr/>
        </p:nvGrpSpPr>
        <p:grpSpPr>
          <a:xfrm rot="0">
            <a:off x="6605368" y="6023705"/>
            <a:ext cx="5683796" cy="845344"/>
            <a:chOff x="0" y="0"/>
            <a:chExt cx="5683796" cy="845337"/>
          </a:xfrm>
        </p:grpSpPr>
        <p:sp>
          <p:nvSpPr>
            <p:cNvPr name="Freeform 39" id="39"/>
            <p:cNvSpPr/>
            <p:nvPr/>
          </p:nvSpPr>
          <p:spPr>
            <a:xfrm flipH="false" flipV="false" rot="0">
              <a:off x="0" y="0"/>
              <a:ext cx="5683758" cy="845312"/>
            </a:xfrm>
            <a:custGeom>
              <a:avLst/>
              <a:gdLst/>
              <a:ahLst/>
              <a:cxnLst/>
              <a:rect r="r" b="b" t="t" l="l"/>
              <a:pathLst>
                <a:path h="845312" w="5683758">
                  <a:moveTo>
                    <a:pt x="291211" y="0"/>
                  </a:moveTo>
                  <a:lnTo>
                    <a:pt x="5392547" y="0"/>
                  </a:lnTo>
                  <a:cubicBezTo>
                    <a:pt x="5478018" y="0"/>
                    <a:pt x="5529326" y="0"/>
                    <a:pt x="5563489" y="14224"/>
                  </a:cubicBezTo>
                  <a:cubicBezTo>
                    <a:pt x="5612765" y="32131"/>
                    <a:pt x="5651627" y="70993"/>
                    <a:pt x="5669534" y="120269"/>
                  </a:cubicBezTo>
                  <a:cubicBezTo>
                    <a:pt x="5683758" y="154432"/>
                    <a:pt x="5683758" y="205740"/>
                    <a:pt x="5683758" y="291211"/>
                  </a:cubicBezTo>
                  <a:lnTo>
                    <a:pt x="5683758" y="554101"/>
                  </a:lnTo>
                  <a:cubicBezTo>
                    <a:pt x="5683758" y="639572"/>
                    <a:pt x="5683758" y="690880"/>
                    <a:pt x="5669534" y="725043"/>
                  </a:cubicBezTo>
                  <a:cubicBezTo>
                    <a:pt x="5651627" y="774319"/>
                    <a:pt x="5612765" y="813181"/>
                    <a:pt x="5563489" y="831088"/>
                  </a:cubicBezTo>
                  <a:cubicBezTo>
                    <a:pt x="5529326" y="845312"/>
                    <a:pt x="5478018" y="845312"/>
                    <a:pt x="5392547" y="845312"/>
                  </a:cubicBezTo>
                  <a:lnTo>
                    <a:pt x="291211" y="845312"/>
                  </a:lnTo>
                  <a:cubicBezTo>
                    <a:pt x="205740" y="845312"/>
                    <a:pt x="154432" y="845312"/>
                    <a:pt x="120269" y="831088"/>
                  </a:cubicBezTo>
                  <a:cubicBezTo>
                    <a:pt x="70993" y="813181"/>
                    <a:pt x="32131" y="774319"/>
                    <a:pt x="14224" y="725043"/>
                  </a:cubicBezTo>
                  <a:cubicBezTo>
                    <a:pt x="0" y="690880"/>
                    <a:pt x="0" y="639572"/>
                    <a:pt x="0" y="554101"/>
                  </a:cubicBezTo>
                  <a:lnTo>
                    <a:pt x="0" y="291211"/>
                  </a:lnTo>
                  <a:cubicBezTo>
                    <a:pt x="0" y="205740"/>
                    <a:pt x="0" y="154432"/>
                    <a:pt x="14224" y="120269"/>
                  </a:cubicBezTo>
                  <a:cubicBezTo>
                    <a:pt x="32258" y="70993"/>
                    <a:pt x="70993" y="32258"/>
                    <a:pt x="120269" y="14224"/>
                  </a:cubicBezTo>
                  <a:cubicBezTo>
                    <a:pt x="154432" y="0"/>
                    <a:pt x="205740" y="0"/>
                    <a:pt x="291211" y="0"/>
                  </a:cubicBezTo>
                  <a:close/>
                </a:path>
              </a:pathLst>
            </a:custGeom>
            <a:solidFill>
              <a:srgbClr val="61D836"/>
            </a:solidFill>
          </p:spPr>
        </p:sp>
      </p:grpSp>
      <p:grpSp>
        <p:nvGrpSpPr>
          <p:cNvPr name="Group 40" id="40"/>
          <p:cNvGrpSpPr>
            <a:grpSpLocks noChangeAspect="true"/>
          </p:cNvGrpSpPr>
          <p:nvPr/>
        </p:nvGrpSpPr>
        <p:grpSpPr>
          <a:xfrm rot="0">
            <a:off x="9117063" y="2569264"/>
            <a:ext cx="660397" cy="1157068"/>
            <a:chOff x="0" y="0"/>
            <a:chExt cx="660400" cy="1157072"/>
          </a:xfrm>
        </p:grpSpPr>
        <p:sp>
          <p:nvSpPr>
            <p:cNvPr name="Freeform 41" id="41"/>
            <p:cNvSpPr/>
            <p:nvPr/>
          </p:nvSpPr>
          <p:spPr>
            <a:xfrm flipH="false" flipV="false" rot="0">
              <a:off x="260350" y="63500"/>
              <a:ext cx="139700" cy="566547"/>
            </a:xfrm>
            <a:custGeom>
              <a:avLst/>
              <a:gdLst/>
              <a:ahLst/>
              <a:cxnLst/>
              <a:rect r="r" b="b" t="t" l="l"/>
              <a:pathLst>
                <a:path h="566547" w="139700">
                  <a:moveTo>
                    <a:pt x="139700" y="0"/>
                  </a:moveTo>
                  <a:lnTo>
                    <a:pt x="139700" y="496697"/>
                  </a:lnTo>
                  <a:lnTo>
                    <a:pt x="69850" y="496697"/>
                  </a:lnTo>
                  <a:lnTo>
                    <a:pt x="139700" y="496697"/>
                  </a:lnTo>
                  <a:lnTo>
                    <a:pt x="139700" y="566547"/>
                  </a:lnTo>
                  <a:lnTo>
                    <a:pt x="0" y="566547"/>
                  </a:lnTo>
                  <a:lnTo>
                    <a:pt x="0" y="496697"/>
                  </a:lnTo>
                  <a:lnTo>
                    <a:pt x="0" y="0"/>
                  </a:lnTo>
                  <a:close/>
                </a:path>
              </a:pathLst>
            </a:custGeom>
            <a:solidFill>
              <a:srgbClr val="F8BA00"/>
            </a:solidFill>
          </p:spPr>
        </p:sp>
        <p:sp>
          <p:nvSpPr>
            <p:cNvPr name="Freeform 42" id="42"/>
            <p:cNvSpPr/>
            <p:nvPr/>
          </p:nvSpPr>
          <p:spPr>
            <a:xfrm flipH="false" flipV="false" rot="0">
              <a:off x="63500" y="560197"/>
              <a:ext cx="533400" cy="533400"/>
            </a:xfrm>
            <a:custGeom>
              <a:avLst/>
              <a:gdLst/>
              <a:ahLst/>
              <a:cxnLst/>
              <a:rect r="r" b="b" t="t" l="l"/>
              <a:pathLst>
                <a:path h="533400" w="533400">
                  <a:moveTo>
                    <a:pt x="0" y="0"/>
                  </a:moveTo>
                  <a:lnTo>
                    <a:pt x="266700" y="533400"/>
                  </a:lnTo>
                  <a:lnTo>
                    <a:pt x="533400" y="0"/>
                  </a:lnTo>
                  <a:close/>
                </a:path>
              </a:pathLst>
            </a:custGeom>
            <a:solidFill>
              <a:srgbClr val="F8BA00"/>
            </a:solidFill>
          </p:spPr>
        </p:sp>
      </p:grpSp>
      <p:grpSp>
        <p:nvGrpSpPr>
          <p:cNvPr name="Group 43" id="43"/>
          <p:cNvGrpSpPr>
            <a:grpSpLocks noChangeAspect="true"/>
          </p:cNvGrpSpPr>
          <p:nvPr/>
        </p:nvGrpSpPr>
        <p:grpSpPr>
          <a:xfrm rot="0">
            <a:off x="9117063" y="4768320"/>
            <a:ext cx="660397" cy="1157068"/>
            <a:chOff x="0" y="0"/>
            <a:chExt cx="660400" cy="1157072"/>
          </a:xfrm>
        </p:grpSpPr>
        <p:sp>
          <p:nvSpPr>
            <p:cNvPr name="Freeform 44" id="44"/>
            <p:cNvSpPr/>
            <p:nvPr/>
          </p:nvSpPr>
          <p:spPr>
            <a:xfrm flipH="false" flipV="false" rot="0">
              <a:off x="260350" y="63500"/>
              <a:ext cx="139700" cy="566547"/>
            </a:xfrm>
            <a:custGeom>
              <a:avLst/>
              <a:gdLst/>
              <a:ahLst/>
              <a:cxnLst/>
              <a:rect r="r" b="b" t="t" l="l"/>
              <a:pathLst>
                <a:path h="566547" w="139700">
                  <a:moveTo>
                    <a:pt x="139700" y="0"/>
                  </a:moveTo>
                  <a:lnTo>
                    <a:pt x="139700" y="496697"/>
                  </a:lnTo>
                  <a:lnTo>
                    <a:pt x="69850" y="496697"/>
                  </a:lnTo>
                  <a:lnTo>
                    <a:pt x="139700" y="496697"/>
                  </a:lnTo>
                  <a:lnTo>
                    <a:pt x="139700" y="566547"/>
                  </a:lnTo>
                  <a:lnTo>
                    <a:pt x="0" y="566547"/>
                  </a:lnTo>
                  <a:lnTo>
                    <a:pt x="0" y="496697"/>
                  </a:lnTo>
                  <a:lnTo>
                    <a:pt x="0" y="0"/>
                  </a:lnTo>
                  <a:close/>
                </a:path>
              </a:pathLst>
            </a:custGeom>
            <a:solidFill>
              <a:srgbClr val="61D836"/>
            </a:solidFill>
          </p:spPr>
        </p:sp>
        <p:sp>
          <p:nvSpPr>
            <p:cNvPr name="Freeform 45" id="45"/>
            <p:cNvSpPr/>
            <p:nvPr/>
          </p:nvSpPr>
          <p:spPr>
            <a:xfrm flipH="false" flipV="false" rot="0">
              <a:off x="63500" y="560197"/>
              <a:ext cx="533400" cy="533400"/>
            </a:xfrm>
            <a:custGeom>
              <a:avLst/>
              <a:gdLst/>
              <a:ahLst/>
              <a:cxnLst/>
              <a:rect r="r" b="b" t="t" l="l"/>
              <a:pathLst>
                <a:path h="533400" w="533400">
                  <a:moveTo>
                    <a:pt x="0" y="0"/>
                  </a:moveTo>
                  <a:lnTo>
                    <a:pt x="266700" y="533400"/>
                  </a:lnTo>
                  <a:lnTo>
                    <a:pt x="533400" y="0"/>
                  </a:lnTo>
                  <a:close/>
                </a:path>
              </a:pathLst>
            </a:custGeom>
            <a:solidFill>
              <a:srgbClr val="61D836"/>
            </a:solidFill>
          </p:spPr>
        </p:sp>
      </p:grpSp>
      <p:sp>
        <p:nvSpPr>
          <p:cNvPr name="TextBox 46" id="4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7" id="47"/>
          <p:cNvSpPr txBox="true"/>
          <p:nvPr/>
        </p:nvSpPr>
        <p:spPr>
          <a:xfrm rot="0">
            <a:off x="800510" y="884368"/>
            <a:ext cx="542552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Creation of Singly Linked List</a:t>
            </a:r>
          </a:p>
        </p:txBody>
      </p:sp>
      <p:sp>
        <p:nvSpPr>
          <p:cNvPr name="TextBox 48" id="48"/>
          <p:cNvSpPr txBox="true"/>
          <p:nvPr/>
        </p:nvSpPr>
        <p:spPr>
          <a:xfrm rot="0">
            <a:off x="4150319" y="2764279"/>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49" id="49"/>
          <p:cNvSpPr txBox="true"/>
          <p:nvPr/>
        </p:nvSpPr>
        <p:spPr>
          <a:xfrm rot="0">
            <a:off x="4867666" y="28412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50" id="50"/>
          <p:cNvSpPr txBox="true"/>
          <p:nvPr/>
        </p:nvSpPr>
        <p:spPr>
          <a:xfrm rot="0">
            <a:off x="1011031" y="21347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51" id="51"/>
          <p:cNvSpPr txBox="true"/>
          <p:nvPr/>
        </p:nvSpPr>
        <p:spPr>
          <a:xfrm rot="0">
            <a:off x="1132380" y="37603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52" id="52"/>
          <p:cNvSpPr txBox="true"/>
          <p:nvPr/>
        </p:nvSpPr>
        <p:spPr>
          <a:xfrm rot="0">
            <a:off x="4290451" y="34805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53" id="53"/>
          <p:cNvSpPr txBox="true"/>
          <p:nvPr/>
        </p:nvSpPr>
        <p:spPr>
          <a:xfrm rot="0">
            <a:off x="4158015" y="2108940"/>
            <a:ext cx="788746"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Node</a:t>
            </a:r>
          </a:p>
        </p:txBody>
      </p:sp>
      <p:sp>
        <p:nvSpPr>
          <p:cNvPr name="TextBox 54" id="54"/>
          <p:cNvSpPr txBox="true"/>
          <p:nvPr/>
        </p:nvSpPr>
        <p:spPr>
          <a:xfrm rot="0">
            <a:off x="7047767" y="6391751"/>
            <a:ext cx="4895126" cy="371827"/>
          </a:xfrm>
          <a:prstGeom prst="rect">
            <a:avLst/>
          </a:prstGeom>
        </p:spPr>
        <p:txBody>
          <a:bodyPr anchor="t" rtlCol="false" tIns="0" lIns="0" bIns="0" rIns="0">
            <a:spAutoFit/>
          </a:bodyPr>
          <a:lstStyle/>
          <a:p>
            <a:pPr algn="l">
              <a:lnSpc>
                <a:spcPts val="3079"/>
              </a:lnSpc>
            </a:pPr>
            <a:r>
              <a:rPr lang="en-US" sz="2200" spc="-15">
                <a:solidFill>
                  <a:srgbClr val="FFFFFF"/>
                </a:solidFill>
                <a:latin typeface="Montserrat 2"/>
                <a:ea typeface="Montserrat 2"/>
                <a:cs typeface="Montserrat 2"/>
                <a:sym typeface="Montserrat 2"/>
              </a:rPr>
              <a:t>Link Head and Tail with these Node</a:t>
            </a:r>
          </a:p>
        </p:txBody>
      </p:sp>
      <p:sp>
        <p:nvSpPr>
          <p:cNvPr name="TextBox 55" id="55"/>
          <p:cNvSpPr txBox="true"/>
          <p:nvPr/>
        </p:nvSpPr>
        <p:spPr>
          <a:xfrm rot="0">
            <a:off x="6738414" y="1993735"/>
            <a:ext cx="5526176" cy="371827"/>
          </a:xfrm>
          <a:prstGeom prst="rect">
            <a:avLst/>
          </a:prstGeom>
        </p:spPr>
        <p:txBody>
          <a:bodyPr anchor="t" rtlCol="false" tIns="0" lIns="0" bIns="0" rIns="0">
            <a:spAutoFit/>
          </a:bodyPr>
          <a:lstStyle/>
          <a:p>
            <a:pPr algn="l">
              <a:lnSpc>
                <a:spcPts val="3079"/>
              </a:lnSpc>
            </a:pPr>
            <a:r>
              <a:rPr lang="en-US" sz="2200" spc="-15">
                <a:solidFill>
                  <a:srgbClr val="FFFFFF"/>
                </a:solidFill>
                <a:latin typeface="Montserrat 2"/>
                <a:ea typeface="Montserrat 2"/>
                <a:cs typeface="Montserrat 2"/>
                <a:sym typeface="Montserrat 2"/>
              </a:rPr>
              <a:t>Create Head and Tail, initialize with null</a:t>
            </a:r>
          </a:p>
        </p:txBody>
      </p:sp>
      <p:sp>
        <p:nvSpPr>
          <p:cNvPr name="TextBox 56" id="56"/>
          <p:cNvSpPr txBox="true"/>
          <p:nvPr/>
        </p:nvSpPr>
        <p:spPr>
          <a:xfrm rot="0">
            <a:off x="6776114" y="4065689"/>
            <a:ext cx="5538997" cy="663921"/>
          </a:xfrm>
          <a:prstGeom prst="rect">
            <a:avLst/>
          </a:prstGeom>
        </p:spPr>
        <p:txBody>
          <a:bodyPr anchor="t" rtlCol="false" tIns="0" lIns="0" bIns="0" rIns="0">
            <a:spAutoFit/>
          </a:bodyPr>
          <a:lstStyle/>
          <a:p>
            <a:pPr algn="ctr">
              <a:lnSpc>
                <a:spcPts val="2600"/>
              </a:lnSpc>
            </a:pPr>
            <a:r>
              <a:rPr lang="en-US" sz="2200" spc="-15">
                <a:solidFill>
                  <a:srgbClr val="FFFFFF"/>
                </a:solidFill>
                <a:latin typeface="Montserrat 2"/>
                <a:ea typeface="Montserrat 2"/>
                <a:cs typeface="Montserrat 2"/>
                <a:sym typeface="Montserrat 2"/>
              </a:rPr>
              <a:t>Create a blank Node and assign a value to it and reference to null. </a:t>
            </a:r>
          </a:p>
        </p:txBody>
      </p:sp>
      <p:sp>
        <p:nvSpPr>
          <p:cNvPr name="TextBox 57" id="57"/>
          <p:cNvSpPr txBox="true"/>
          <p:nvPr/>
        </p:nvSpPr>
        <p:spPr>
          <a:xfrm rot="0">
            <a:off x="1946158" y="3742611"/>
            <a:ext cx="410537"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111</a:t>
            </a:r>
          </a:p>
        </p:txBody>
      </p:sp>
      <p:sp>
        <p:nvSpPr>
          <p:cNvPr name="TextBox 58" id="58"/>
          <p:cNvSpPr txBox="true"/>
          <p:nvPr/>
        </p:nvSpPr>
        <p:spPr>
          <a:xfrm rot="0">
            <a:off x="1950730" y="2105139"/>
            <a:ext cx="410537"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111</a:t>
            </a:r>
          </a:p>
        </p:txBody>
      </p:sp>
    </p:spTree>
  </p:cSld>
  <p:clrMapOvr>
    <a:masterClrMapping/>
  </p:clrMapOvr>
</p:sld>
</file>

<file path=ppt/slides/slide1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24526" y="1790700"/>
            <a:ext cx="5683796" cy="845344"/>
            <a:chOff x="0" y="0"/>
            <a:chExt cx="5683796" cy="845350"/>
          </a:xfrm>
        </p:grpSpPr>
        <p:sp>
          <p:nvSpPr>
            <p:cNvPr name="Freeform 7" id="7"/>
            <p:cNvSpPr/>
            <p:nvPr/>
          </p:nvSpPr>
          <p:spPr>
            <a:xfrm flipH="false" flipV="false" rot="0">
              <a:off x="0" y="0"/>
              <a:ext cx="5683758" cy="845312"/>
            </a:xfrm>
            <a:custGeom>
              <a:avLst/>
              <a:gdLst/>
              <a:ahLst/>
              <a:cxnLst/>
              <a:rect r="r" b="b" t="t" l="l"/>
              <a:pathLst>
                <a:path h="845312" w="5683758">
                  <a:moveTo>
                    <a:pt x="291211" y="0"/>
                  </a:moveTo>
                  <a:lnTo>
                    <a:pt x="5392547" y="0"/>
                  </a:lnTo>
                  <a:cubicBezTo>
                    <a:pt x="5478018" y="0"/>
                    <a:pt x="5529326" y="0"/>
                    <a:pt x="5563489" y="14224"/>
                  </a:cubicBezTo>
                  <a:cubicBezTo>
                    <a:pt x="5612765" y="32131"/>
                    <a:pt x="5651627" y="70993"/>
                    <a:pt x="5669534" y="120269"/>
                  </a:cubicBezTo>
                  <a:cubicBezTo>
                    <a:pt x="5683758" y="154432"/>
                    <a:pt x="5683758" y="205740"/>
                    <a:pt x="5683758" y="291211"/>
                  </a:cubicBezTo>
                  <a:lnTo>
                    <a:pt x="5683758" y="554101"/>
                  </a:lnTo>
                  <a:cubicBezTo>
                    <a:pt x="5683758" y="639572"/>
                    <a:pt x="5683758" y="690880"/>
                    <a:pt x="5669534" y="725043"/>
                  </a:cubicBezTo>
                  <a:cubicBezTo>
                    <a:pt x="5651627" y="774319"/>
                    <a:pt x="5612765" y="813181"/>
                    <a:pt x="5563489" y="831088"/>
                  </a:cubicBezTo>
                  <a:cubicBezTo>
                    <a:pt x="5529326" y="845312"/>
                    <a:pt x="5478018" y="845312"/>
                    <a:pt x="5392547" y="845312"/>
                  </a:cubicBezTo>
                  <a:lnTo>
                    <a:pt x="291211" y="845312"/>
                  </a:lnTo>
                  <a:cubicBezTo>
                    <a:pt x="205740" y="845312"/>
                    <a:pt x="154432" y="845312"/>
                    <a:pt x="120269" y="831088"/>
                  </a:cubicBezTo>
                  <a:cubicBezTo>
                    <a:pt x="70993" y="813181"/>
                    <a:pt x="32131" y="774319"/>
                    <a:pt x="14224" y="725043"/>
                  </a:cubicBezTo>
                  <a:cubicBezTo>
                    <a:pt x="0" y="690880"/>
                    <a:pt x="0" y="639572"/>
                    <a:pt x="0" y="554101"/>
                  </a:cubicBezTo>
                  <a:lnTo>
                    <a:pt x="0" y="291211"/>
                  </a:lnTo>
                  <a:cubicBezTo>
                    <a:pt x="0" y="205740"/>
                    <a:pt x="0" y="154432"/>
                    <a:pt x="14224" y="120269"/>
                  </a:cubicBezTo>
                  <a:cubicBezTo>
                    <a:pt x="32258" y="70993"/>
                    <a:pt x="70993" y="32258"/>
                    <a:pt x="120269" y="14224"/>
                  </a:cubicBezTo>
                  <a:cubicBezTo>
                    <a:pt x="154432" y="0"/>
                    <a:pt x="205740" y="0"/>
                    <a:pt x="291211" y="0"/>
                  </a:cubicBezTo>
                  <a:close/>
                </a:path>
              </a:pathLst>
            </a:custGeom>
            <a:solidFill>
              <a:srgbClr val="00A2FF"/>
            </a:solidFill>
          </p:spPr>
        </p:sp>
      </p:grpSp>
      <p:grpSp>
        <p:nvGrpSpPr>
          <p:cNvPr name="Group 8" id="8"/>
          <p:cNvGrpSpPr>
            <a:grpSpLocks noChangeAspect="true"/>
          </p:cNvGrpSpPr>
          <p:nvPr/>
        </p:nvGrpSpPr>
        <p:grpSpPr>
          <a:xfrm rot="0">
            <a:off x="624526" y="3989756"/>
            <a:ext cx="5683796" cy="845344"/>
            <a:chOff x="0" y="0"/>
            <a:chExt cx="5683796" cy="845350"/>
          </a:xfrm>
        </p:grpSpPr>
        <p:sp>
          <p:nvSpPr>
            <p:cNvPr name="Freeform 9" id="9"/>
            <p:cNvSpPr/>
            <p:nvPr/>
          </p:nvSpPr>
          <p:spPr>
            <a:xfrm flipH="false" flipV="false" rot="0">
              <a:off x="0" y="0"/>
              <a:ext cx="5683758" cy="845312"/>
            </a:xfrm>
            <a:custGeom>
              <a:avLst/>
              <a:gdLst/>
              <a:ahLst/>
              <a:cxnLst/>
              <a:rect r="r" b="b" t="t" l="l"/>
              <a:pathLst>
                <a:path h="845312" w="5683758">
                  <a:moveTo>
                    <a:pt x="291211" y="0"/>
                  </a:moveTo>
                  <a:lnTo>
                    <a:pt x="5392547" y="0"/>
                  </a:lnTo>
                  <a:cubicBezTo>
                    <a:pt x="5478018" y="0"/>
                    <a:pt x="5529326" y="0"/>
                    <a:pt x="5563489" y="14224"/>
                  </a:cubicBezTo>
                  <a:cubicBezTo>
                    <a:pt x="5612765" y="32131"/>
                    <a:pt x="5651627" y="70993"/>
                    <a:pt x="5669534" y="120269"/>
                  </a:cubicBezTo>
                  <a:cubicBezTo>
                    <a:pt x="5683758" y="154432"/>
                    <a:pt x="5683758" y="205740"/>
                    <a:pt x="5683758" y="291211"/>
                  </a:cubicBezTo>
                  <a:lnTo>
                    <a:pt x="5683758" y="554101"/>
                  </a:lnTo>
                  <a:cubicBezTo>
                    <a:pt x="5683758" y="639572"/>
                    <a:pt x="5683758" y="690880"/>
                    <a:pt x="5669534" y="725043"/>
                  </a:cubicBezTo>
                  <a:cubicBezTo>
                    <a:pt x="5651627" y="774319"/>
                    <a:pt x="5612765" y="813181"/>
                    <a:pt x="5563489" y="831088"/>
                  </a:cubicBezTo>
                  <a:cubicBezTo>
                    <a:pt x="5529326" y="845312"/>
                    <a:pt x="5478018" y="845312"/>
                    <a:pt x="5392547" y="845312"/>
                  </a:cubicBezTo>
                  <a:lnTo>
                    <a:pt x="291211" y="845312"/>
                  </a:lnTo>
                  <a:cubicBezTo>
                    <a:pt x="205740" y="845312"/>
                    <a:pt x="154432" y="845312"/>
                    <a:pt x="120269" y="831088"/>
                  </a:cubicBezTo>
                  <a:cubicBezTo>
                    <a:pt x="70993" y="813181"/>
                    <a:pt x="32131" y="774319"/>
                    <a:pt x="14224" y="725043"/>
                  </a:cubicBezTo>
                  <a:cubicBezTo>
                    <a:pt x="0" y="690880"/>
                    <a:pt x="0" y="639572"/>
                    <a:pt x="0" y="554101"/>
                  </a:cubicBezTo>
                  <a:lnTo>
                    <a:pt x="0" y="291211"/>
                  </a:lnTo>
                  <a:cubicBezTo>
                    <a:pt x="0" y="205740"/>
                    <a:pt x="0" y="154432"/>
                    <a:pt x="14224" y="120269"/>
                  </a:cubicBezTo>
                  <a:cubicBezTo>
                    <a:pt x="32258" y="70993"/>
                    <a:pt x="70993" y="32258"/>
                    <a:pt x="120269" y="14224"/>
                  </a:cubicBezTo>
                  <a:cubicBezTo>
                    <a:pt x="154432" y="0"/>
                    <a:pt x="205740" y="0"/>
                    <a:pt x="291211" y="0"/>
                  </a:cubicBezTo>
                  <a:close/>
                </a:path>
              </a:pathLst>
            </a:custGeom>
            <a:solidFill>
              <a:srgbClr val="F8BA00"/>
            </a:solidFill>
          </p:spPr>
        </p:sp>
      </p:grpSp>
      <p:grpSp>
        <p:nvGrpSpPr>
          <p:cNvPr name="Group 10" id="10"/>
          <p:cNvGrpSpPr>
            <a:grpSpLocks noChangeAspect="true"/>
          </p:cNvGrpSpPr>
          <p:nvPr/>
        </p:nvGrpSpPr>
        <p:grpSpPr>
          <a:xfrm rot="0">
            <a:off x="624526" y="6188812"/>
            <a:ext cx="5683796" cy="845344"/>
            <a:chOff x="0" y="0"/>
            <a:chExt cx="5683796" cy="845337"/>
          </a:xfrm>
        </p:grpSpPr>
        <p:sp>
          <p:nvSpPr>
            <p:cNvPr name="Freeform 11" id="11"/>
            <p:cNvSpPr/>
            <p:nvPr/>
          </p:nvSpPr>
          <p:spPr>
            <a:xfrm flipH="false" flipV="false" rot="0">
              <a:off x="0" y="0"/>
              <a:ext cx="5683758" cy="845312"/>
            </a:xfrm>
            <a:custGeom>
              <a:avLst/>
              <a:gdLst/>
              <a:ahLst/>
              <a:cxnLst/>
              <a:rect r="r" b="b" t="t" l="l"/>
              <a:pathLst>
                <a:path h="845312" w="5683758">
                  <a:moveTo>
                    <a:pt x="291211" y="0"/>
                  </a:moveTo>
                  <a:lnTo>
                    <a:pt x="5392547" y="0"/>
                  </a:lnTo>
                  <a:cubicBezTo>
                    <a:pt x="5478018" y="0"/>
                    <a:pt x="5529326" y="0"/>
                    <a:pt x="5563489" y="14224"/>
                  </a:cubicBezTo>
                  <a:cubicBezTo>
                    <a:pt x="5612765" y="32131"/>
                    <a:pt x="5651627" y="70993"/>
                    <a:pt x="5669534" y="120269"/>
                  </a:cubicBezTo>
                  <a:cubicBezTo>
                    <a:pt x="5683758" y="154432"/>
                    <a:pt x="5683758" y="205740"/>
                    <a:pt x="5683758" y="291211"/>
                  </a:cubicBezTo>
                  <a:lnTo>
                    <a:pt x="5683758" y="554101"/>
                  </a:lnTo>
                  <a:cubicBezTo>
                    <a:pt x="5683758" y="639572"/>
                    <a:pt x="5683758" y="690880"/>
                    <a:pt x="5669534" y="725043"/>
                  </a:cubicBezTo>
                  <a:cubicBezTo>
                    <a:pt x="5651627" y="774319"/>
                    <a:pt x="5612765" y="813181"/>
                    <a:pt x="5563489" y="831088"/>
                  </a:cubicBezTo>
                  <a:cubicBezTo>
                    <a:pt x="5529326" y="845312"/>
                    <a:pt x="5478018" y="845312"/>
                    <a:pt x="5392547" y="845312"/>
                  </a:cubicBezTo>
                  <a:lnTo>
                    <a:pt x="291211" y="845312"/>
                  </a:lnTo>
                  <a:cubicBezTo>
                    <a:pt x="205740" y="845312"/>
                    <a:pt x="154432" y="845312"/>
                    <a:pt x="120269" y="831088"/>
                  </a:cubicBezTo>
                  <a:cubicBezTo>
                    <a:pt x="70993" y="813181"/>
                    <a:pt x="32131" y="774319"/>
                    <a:pt x="14224" y="725043"/>
                  </a:cubicBezTo>
                  <a:cubicBezTo>
                    <a:pt x="0" y="690880"/>
                    <a:pt x="0" y="639572"/>
                    <a:pt x="0" y="554101"/>
                  </a:cubicBezTo>
                  <a:lnTo>
                    <a:pt x="0" y="291211"/>
                  </a:lnTo>
                  <a:cubicBezTo>
                    <a:pt x="0" y="205740"/>
                    <a:pt x="0" y="154432"/>
                    <a:pt x="14224" y="120269"/>
                  </a:cubicBezTo>
                  <a:cubicBezTo>
                    <a:pt x="32258" y="70993"/>
                    <a:pt x="70993" y="32258"/>
                    <a:pt x="120269" y="14224"/>
                  </a:cubicBezTo>
                  <a:cubicBezTo>
                    <a:pt x="154432" y="0"/>
                    <a:pt x="205740" y="0"/>
                    <a:pt x="291211" y="0"/>
                  </a:cubicBezTo>
                  <a:close/>
                </a:path>
              </a:pathLst>
            </a:custGeom>
            <a:solidFill>
              <a:srgbClr val="61D836"/>
            </a:solidFill>
          </p:spPr>
        </p:sp>
      </p:grpSp>
      <p:grpSp>
        <p:nvGrpSpPr>
          <p:cNvPr name="Group 12" id="12"/>
          <p:cNvGrpSpPr>
            <a:grpSpLocks noChangeAspect="true"/>
          </p:cNvGrpSpPr>
          <p:nvPr/>
        </p:nvGrpSpPr>
        <p:grpSpPr>
          <a:xfrm rot="0">
            <a:off x="3136230" y="2734361"/>
            <a:ext cx="660397" cy="1157068"/>
            <a:chOff x="0" y="0"/>
            <a:chExt cx="660400" cy="1157072"/>
          </a:xfrm>
        </p:grpSpPr>
        <p:sp>
          <p:nvSpPr>
            <p:cNvPr name="Freeform 13" id="13"/>
            <p:cNvSpPr/>
            <p:nvPr/>
          </p:nvSpPr>
          <p:spPr>
            <a:xfrm flipH="false" flipV="false" rot="0">
              <a:off x="260350" y="63500"/>
              <a:ext cx="139700" cy="566547"/>
            </a:xfrm>
            <a:custGeom>
              <a:avLst/>
              <a:gdLst/>
              <a:ahLst/>
              <a:cxnLst/>
              <a:rect r="r" b="b" t="t" l="l"/>
              <a:pathLst>
                <a:path h="566547" w="139700">
                  <a:moveTo>
                    <a:pt x="139700" y="0"/>
                  </a:moveTo>
                  <a:lnTo>
                    <a:pt x="139700" y="496697"/>
                  </a:lnTo>
                  <a:lnTo>
                    <a:pt x="69850" y="496697"/>
                  </a:lnTo>
                  <a:lnTo>
                    <a:pt x="139700" y="496697"/>
                  </a:lnTo>
                  <a:lnTo>
                    <a:pt x="139700" y="566547"/>
                  </a:lnTo>
                  <a:lnTo>
                    <a:pt x="0" y="566547"/>
                  </a:lnTo>
                  <a:lnTo>
                    <a:pt x="0" y="496697"/>
                  </a:lnTo>
                  <a:lnTo>
                    <a:pt x="0" y="0"/>
                  </a:lnTo>
                  <a:close/>
                </a:path>
              </a:pathLst>
            </a:custGeom>
            <a:solidFill>
              <a:srgbClr val="00A2FF"/>
            </a:solidFill>
          </p:spPr>
        </p:sp>
        <p:sp>
          <p:nvSpPr>
            <p:cNvPr name="Freeform 14" id="14"/>
            <p:cNvSpPr/>
            <p:nvPr/>
          </p:nvSpPr>
          <p:spPr>
            <a:xfrm flipH="false" flipV="false" rot="0">
              <a:off x="63500" y="560197"/>
              <a:ext cx="533400" cy="533400"/>
            </a:xfrm>
            <a:custGeom>
              <a:avLst/>
              <a:gdLst/>
              <a:ahLst/>
              <a:cxnLst/>
              <a:rect r="r" b="b" t="t" l="l"/>
              <a:pathLst>
                <a:path h="533400" w="533400">
                  <a:moveTo>
                    <a:pt x="0" y="0"/>
                  </a:moveTo>
                  <a:lnTo>
                    <a:pt x="266700" y="533400"/>
                  </a:lnTo>
                  <a:lnTo>
                    <a:pt x="533400" y="0"/>
                  </a:lnTo>
                  <a:close/>
                </a:path>
              </a:pathLst>
            </a:custGeom>
            <a:solidFill>
              <a:srgbClr val="00A2FF"/>
            </a:solidFill>
          </p:spPr>
        </p:sp>
      </p:grpSp>
      <p:grpSp>
        <p:nvGrpSpPr>
          <p:cNvPr name="Group 15" id="15"/>
          <p:cNvGrpSpPr>
            <a:grpSpLocks noChangeAspect="true"/>
          </p:cNvGrpSpPr>
          <p:nvPr/>
        </p:nvGrpSpPr>
        <p:grpSpPr>
          <a:xfrm rot="0">
            <a:off x="3136230" y="4933417"/>
            <a:ext cx="660397" cy="1157068"/>
            <a:chOff x="0" y="0"/>
            <a:chExt cx="660400" cy="1157072"/>
          </a:xfrm>
        </p:grpSpPr>
        <p:sp>
          <p:nvSpPr>
            <p:cNvPr name="Freeform 16" id="16"/>
            <p:cNvSpPr/>
            <p:nvPr/>
          </p:nvSpPr>
          <p:spPr>
            <a:xfrm flipH="false" flipV="false" rot="0">
              <a:off x="260350" y="63500"/>
              <a:ext cx="139700" cy="566547"/>
            </a:xfrm>
            <a:custGeom>
              <a:avLst/>
              <a:gdLst/>
              <a:ahLst/>
              <a:cxnLst/>
              <a:rect r="r" b="b" t="t" l="l"/>
              <a:pathLst>
                <a:path h="566547" w="139700">
                  <a:moveTo>
                    <a:pt x="139700" y="0"/>
                  </a:moveTo>
                  <a:lnTo>
                    <a:pt x="139700" y="496697"/>
                  </a:lnTo>
                  <a:lnTo>
                    <a:pt x="69850" y="496697"/>
                  </a:lnTo>
                  <a:lnTo>
                    <a:pt x="139700" y="496697"/>
                  </a:lnTo>
                  <a:lnTo>
                    <a:pt x="139700" y="566547"/>
                  </a:lnTo>
                  <a:lnTo>
                    <a:pt x="0" y="566547"/>
                  </a:lnTo>
                  <a:lnTo>
                    <a:pt x="0" y="496697"/>
                  </a:lnTo>
                  <a:lnTo>
                    <a:pt x="0" y="0"/>
                  </a:lnTo>
                  <a:close/>
                </a:path>
              </a:pathLst>
            </a:custGeom>
            <a:solidFill>
              <a:srgbClr val="F8BA00"/>
            </a:solidFill>
          </p:spPr>
        </p:sp>
        <p:sp>
          <p:nvSpPr>
            <p:cNvPr name="Freeform 17" id="17"/>
            <p:cNvSpPr/>
            <p:nvPr/>
          </p:nvSpPr>
          <p:spPr>
            <a:xfrm flipH="false" flipV="false" rot="0">
              <a:off x="63500" y="560197"/>
              <a:ext cx="533400" cy="533400"/>
            </a:xfrm>
            <a:custGeom>
              <a:avLst/>
              <a:gdLst/>
              <a:ahLst/>
              <a:cxnLst/>
              <a:rect r="r" b="b" t="t" l="l"/>
              <a:pathLst>
                <a:path h="533400" w="533400">
                  <a:moveTo>
                    <a:pt x="0" y="0"/>
                  </a:moveTo>
                  <a:lnTo>
                    <a:pt x="266700" y="533400"/>
                  </a:lnTo>
                  <a:lnTo>
                    <a:pt x="533400" y="0"/>
                  </a:lnTo>
                  <a:close/>
                </a:path>
              </a:pathLst>
            </a:custGeom>
            <a:solidFill>
              <a:srgbClr val="F8BA00"/>
            </a:solidFill>
          </p:spPr>
        </p:sp>
      </p:grpSp>
      <p:grpSp>
        <p:nvGrpSpPr>
          <p:cNvPr name="Group 18" id="18"/>
          <p:cNvGrpSpPr>
            <a:grpSpLocks noChangeAspect="true"/>
          </p:cNvGrpSpPr>
          <p:nvPr/>
        </p:nvGrpSpPr>
        <p:grpSpPr>
          <a:xfrm rot="0">
            <a:off x="6515100" y="6441300"/>
            <a:ext cx="2154526" cy="340357"/>
            <a:chOff x="0" y="0"/>
            <a:chExt cx="2154530" cy="340360"/>
          </a:xfrm>
        </p:grpSpPr>
        <p:sp>
          <p:nvSpPr>
            <p:cNvPr name="Freeform 19" id="19"/>
            <p:cNvSpPr/>
            <p:nvPr/>
          </p:nvSpPr>
          <p:spPr>
            <a:xfrm flipH="false" flipV="false" rot="0">
              <a:off x="63500" y="144780"/>
              <a:ext cx="1879600" cy="50800"/>
            </a:xfrm>
            <a:custGeom>
              <a:avLst/>
              <a:gdLst/>
              <a:ahLst/>
              <a:cxnLst/>
              <a:rect r="r" b="b" t="t" l="l"/>
              <a:pathLst>
                <a:path h="50800" w="1879600">
                  <a:moveTo>
                    <a:pt x="101600" y="0"/>
                  </a:moveTo>
                  <a:lnTo>
                    <a:pt x="152400" y="0"/>
                  </a:lnTo>
                  <a:lnTo>
                    <a:pt x="152400" y="50800"/>
                  </a:lnTo>
                  <a:lnTo>
                    <a:pt x="101600" y="50800"/>
                  </a:lnTo>
                  <a:close/>
                  <a:moveTo>
                    <a:pt x="203200" y="0"/>
                  </a:moveTo>
                  <a:lnTo>
                    <a:pt x="254000" y="0"/>
                  </a:lnTo>
                  <a:lnTo>
                    <a:pt x="254000" y="50800"/>
                  </a:lnTo>
                  <a:lnTo>
                    <a:pt x="203200" y="50800"/>
                  </a:lnTo>
                  <a:close/>
                  <a:moveTo>
                    <a:pt x="304800" y="0"/>
                  </a:moveTo>
                  <a:lnTo>
                    <a:pt x="355600" y="0"/>
                  </a:lnTo>
                  <a:lnTo>
                    <a:pt x="355600" y="50800"/>
                  </a:lnTo>
                  <a:lnTo>
                    <a:pt x="304800" y="50800"/>
                  </a:lnTo>
                  <a:close/>
                  <a:moveTo>
                    <a:pt x="406400" y="0"/>
                  </a:moveTo>
                  <a:lnTo>
                    <a:pt x="457200" y="0"/>
                  </a:lnTo>
                  <a:lnTo>
                    <a:pt x="457200" y="50800"/>
                  </a:lnTo>
                  <a:lnTo>
                    <a:pt x="406400" y="50800"/>
                  </a:lnTo>
                  <a:close/>
                  <a:moveTo>
                    <a:pt x="508000" y="0"/>
                  </a:moveTo>
                  <a:lnTo>
                    <a:pt x="558800" y="0"/>
                  </a:lnTo>
                  <a:lnTo>
                    <a:pt x="558800" y="50800"/>
                  </a:lnTo>
                  <a:lnTo>
                    <a:pt x="508000" y="50800"/>
                  </a:lnTo>
                  <a:close/>
                  <a:moveTo>
                    <a:pt x="609600" y="0"/>
                  </a:moveTo>
                  <a:lnTo>
                    <a:pt x="660400" y="0"/>
                  </a:lnTo>
                  <a:lnTo>
                    <a:pt x="660400" y="50800"/>
                  </a:lnTo>
                  <a:lnTo>
                    <a:pt x="609600" y="50800"/>
                  </a:lnTo>
                  <a:close/>
                  <a:moveTo>
                    <a:pt x="711200" y="0"/>
                  </a:moveTo>
                  <a:lnTo>
                    <a:pt x="762000" y="0"/>
                  </a:lnTo>
                  <a:lnTo>
                    <a:pt x="762000" y="50800"/>
                  </a:lnTo>
                  <a:lnTo>
                    <a:pt x="711200" y="50800"/>
                  </a:lnTo>
                  <a:close/>
                  <a:moveTo>
                    <a:pt x="812800" y="0"/>
                  </a:moveTo>
                  <a:lnTo>
                    <a:pt x="863600" y="0"/>
                  </a:lnTo>
                  <a:lnTo>
                    <a:pt x="863600" y="50800"/>
                  </a:lnTo>
                  <a:lnTo>
                    <a:pt x="812800" y="50800"/>
                  </a:lnTo>
                  <a:close/>
                  <a:moveTo>
                    <a:pt x="914400" y="0"/>
                  </a:moveTo>
                  <a:lnTo>
                    <a:pt x="965200" y="0"/>
                  </a:lnTo>
                  <a:lnTo>
                    <a:pt x="965200" y="50800"/>
                  </a:lnTo>
                  <a:lnTo>
                    <a:pt x="914400" y="50800"/>
                  </a:lnTo>
                  <a:close/>
                  <a:moveTo>
                    <a:pt x="1016000" y="0"/>
                  </a:moveTo>
                  <a:lnTo>
                    <a:pt x="1066800" y="0"/>
                  </a:lnTo>
                  <a:lnTo>
                    <a:pt x="1066800" y="50800"/>
                  </a:lnTo>
                  <a:lnTo>
                    <a:pt x="1016000" y="50800"/>
                  </a:lnTo>
                  <a:close/>
                  <a:moveTo>
                    <a:pt x="1117600" y="0"/>
                  </a:moveTo>
                  <a:lnTo>
                    <a:pt x="1168400" y="0"/>
                  </a:lnTo>
                  <a:lnTo>
                    <a:pt x="1168400" y="50800"/>
                  </a:lnTo>
                  <a:lnTo>
                    <a:pt x="1117600" y="50800"/>
                  </a:lnTo>
                  <a:close/>
                  <a:moveTo>
                    <a:pt x="1219200" y="0"/>
                  </a:moveTo>
                  <a:lnTo>
                    <a:pt x="1270000" y="0"/>
                  </a:lnTo>
                  <a:lnTo>
                    <a:pt x="1270000" y="50800"/>
                  </a:lnTo>
                  <a:lnTo>
                    <a:pt x="1219200" y="50800"/>
                  </a:lnTo>
                  <a:close/>
                  <a:moveTo>
                    <a:pt x="1320800" y="0"/>
                  </a:moveTo>
                  <a:lnTo>
                    <a:pt x="1371600" y="0"/>
                  </a:lnTo>
                  <a:lnTo>
                    <a:pt x="1371600" y="50800"/>
                  </a:lnTo>
                  <a:lnTo>
                    <a:pt x="1320800" y="50800"/>
                  </a:lnTo>
                  <a:close/>
                  <a:moveTo>
                    <a:pt x="1422400" y="0"/>
                  </a:moveTo>
                  <a:lnTo>
                    <a:pt x="1473200" y="0"/>
                  </a:lnTo>
                  <a:lnTo>
                    <a:pt x="1473200" y="50800"/>
                  </a:lnTo>
                  <a:lnTo>
                    <a:pt x="1422400" y="50800"/>
                  </a:lnTo>
                  <a:close/>
                  <a:moveTo>
                    <a:pt x="1524000" y="0"/>
                  </a:moveTo>
                  <a:lnTo>
                    <a:pt x="1574800" y="0"/>
                  </a:lnTo>
                  <a:lnTo>
                    <a:pt x="1574800" y="50800"/>
                  </a:lnTo>
                  <a:lnTo>
                    <a:pt x="1524000" y="50800"/>
                  </a:lnTo>
                  <a:close/>
                  <a:moveTo>
                    <a:pt x="1625600" y="0"/>
                  </a:moveTo>
                  <a:lnTo>
                    <a:pt x="1676400" y="0"/>
                  </a:lnTo>
                  <a:lnTo>
                    <a:pt x="1676400" y="50800"/>
                  </a:lnTo>
                  <a:lnTo>
                    <a:pt x="1625600" y="50800"/>
                  </a:lnTo>
                  <a:close/>
                  <a:moveTo>
                    <a:pt x="1727200" y="0"/>
                  </a:moveTo>
                  <a:lnTo>
                    <a:pt x="1778000" y="0"/>
                  </a:lnTo>
                  <a:lnTo>
                    <a:pt x="1778000" y="50800"/>
                  </a:lnTo>
                  <a:lnTo>
                    <a:pt x="1727200" y="50800"/>
                  </a:lnTo>
                  <a:close/>
                  <a:moveTo>
                    <a:pt x="1828800" y="0"/>
                  </a:moveTo>
                  <a:lnTo>
                    <a:pt x="1867535" y="0"/>
                  </a:lnTo>
                  <a:lnTo>
                    <a:pt x="1867535" y="25400"/>
                  </a:lnTo>
                  <a:lnTo>
                    <a:pt x="1867535" y="0"/>
                  </a:lnTo>
                  <a:lnTo>
                    <a:pt x="1879600" y="0"/>
                  </a:lnTo>
                  <a:lnTo>
                    <a:pt x="1879600" y="50800"/>
                  </a:lnTo>
                  <a:lnTo>
                    <a:pt x="1867535" y="50800"/>
                  </a:lnTo>
                  <a:lnTo>
                    <a:pt x="1828800" y="50800"/>
                  </a:lnTo>
                  <a:close/>
                  <a:moveTo>
                    <a:pt x="0" y="0"/>
                  </a:moveTo>
                  <a:lnTo>
                    <a:pt x="50800" y="0"/>
                  </a:lnTo>
                  <a:lnTo>
                    <a:pt x="50800" y="50800"/>
                  </a:lnTo>
                  <a:lnTo>
                    <a:pt x="0" y="50800"/>
                  </a:lnTo>
                  <a:close/>
                </a:path>
              </a:pathLst>
            </a:custGeom>
            <a:solidFill>
              <a:srgbClr val="000000"/>
            </a:solidFill>
          </p:spPr>
        </p:sp>
        <p:sp>
          <p:nvSpPr>
            <p:cNvPr name="Freeform 20" id="20"/>
            <p:cNvSpPr/>
            <p:nvPr/>
          </p:nvSpPr>
          <p:spPr>
            <a:xfrm flipH="false" flipV="false" rot="0">
              <a:off x="1877695" y="63500"/>
              <a:ext cx="213360" cy="213360"/>
            </a:xfrm>
            <a:custGeom>
              <a:avLst/>
              <a:gdLst/>
              <a:ahLst/>
              <a:cxnLst/>
              <a:rect r="r" b="b" t="t" l="l"/>
              <a:pathLst>
                <a:path h="213360" w="213360">
                  <a:moveTo>
                    <a:pt x="0" y="213360"/>
                  </a:moveTo>
                  <a:lnTo>
                    <a:pt x="213360" y="106680"/>
                  </a:lnTo>
                  <a:lnTo>
                    <a:pt x="0" y="0"/>
                  </a:lnTo>
                  <a:lnTo>
                    <a:pt x="53340" y="106680"/>
                  </a:lnTo>
                  <a:close/>
                </a:path>
              </a:pathLst>
            </a:custGeom>
            <a:solidFill>
              <a:srgbClr val="000000"/>
            </a:solidFill>
          </p:spPr>
        </p:sp>
      </p:grpSp>
      <p:grpSp>
        <p:nvGrpSpPr>
          <p:cNvPr name="Group 21" id="21"/>
          <p:cNvGrpSpPr>
            <a:grpSpLocks noChangeAspect="true"/>
          </p:cNvGrpSpPr>
          <p:nvPr/>
        </p:nvGrpSpPr>
        <p:grpSpPr>
          <a:xfrm rot="0">
            <a:off x="6578603" y="2043189"/>
            <a:ext cx="2154526" cy="340357"/>
            <a:chOff x="0" y="0"/>
            <a:chExt cx="2154530" cy="340360"/>
          </a:xfrm>
        </p:grpSpPr>
        <p:sp>
          <p:nvSpPr>
            <p:cNvPr name="Freeform 22" id="22"/>
            <p:cNvSpPr/>
            <p:nvPr/>
          </p:nvSpPr>
          <p:spPr>
            <a:xfrm flipH="false" flipV="false" rot="0">
              <a:off x="63500" y="144780"/>
              <a:ext cx="1879600" cy="50800"/>
            </a:xfrm>
            <a:custGeom>
              <a:avLst/>
              <a:gdLst/>
              <a:ahLst/>
              <a:cxnLst/>
              <a:rect r="r" b="b" t="t" l="l"/>
              <a:pathLst>
                <a:path h="50800" w="1879600">
                  <a:moveTo>
                    <a:pt x="101600" y="0"/>
                  </a:moveTo>
                  <a:lnTo>
                    <a:pt x="152400" y="0"/>
                  </a:lnTo>
                  <a:lnTo>
                    <a:pt x="152400" y="50800"/>
                  </a:lnTo>
                  <a:lnTo>
                    <a:pt x="101600" y="50800"/>
                  </a:lnTo>
                  <a:close/>
                  <a:moveTo>
                    <a:pt x="203200" y="0"/>
                  </a:moveTo>
                  <a:lnTo>
                    <a:pt x="254000" y="0"/>
                  </a:lnTo>
                  <a:lnTo>
                    <a:pt x="254000" y="50800"/>
                  </a:lnTo>
                  <a:lnTo>
                    <a:pt x="203200" y="50800"/>
                  </a:lnTo>
                  <a:close/>
                  <a:moveTo>
                    <a:pt x="304800" y="0"/>
                  </a:moveTo>
                  <a:lnTo>
                    <a:pt x="355600" y="0"/>
                  </a:lnTo>
                  <a:lnTo>
                    <a:pt x="355600" y="50800"/>
                  </a:lnTo>
                  <a:lnTo>
                    <a:pt x="304800" y="50800"/>
                  </a:lnTo>
                  <a:close/>
                  <a:moveTo>
                    <a:pt x="406400" y="0"/>
                  </a:moveTo>
                  <a:lnTo>
                    <a:pt x="457200" y="0"/>
                  </a:lnTo>
                  <a:lnTo>
                    <a:pt x="457200" y="50800"/>
                  </a:lnTo>
                  <a:lnTo>
                    <a:pt x="406400" y="50800"/>
                  </a:lnTo>
                  <a:close/>
                  <a:moveTo>
                    <a:pt x="508000" y="0"/>
                  </a:moveTo>
                  <a:lnTo>
                    <a:pt x="558800" y="0"/>
                  </a:lnTo>
                  <a:lnTo>
                    <a:pt x="558800" y="50800"/>
                  </a:lnTo>
                  <a:lnTo>
                    <a:pt x="508000" y="50800"/>
                  </a:lnTo>
                  <a:close/>
                  <a:moveTo>
                    <a:pt x="609600" y="0"/>
                  </a:moveTo>
                  <a:lnTo>
                    <a:pt x="660400" y="0"/>
                  </a:lnTo>
                  <a:lnTo>
                    <a:pt x="660400" y="50800"/>
                  </a:lnTo>
                  <a:lnTo>
                    <a:pt x="609600" y="50800"/>
                  </a:lnTo>
                  <a:close/>
                  <a:moveTo>
                    <a:pt x="711200" y="0"/>
                  </a:moveTo>
                  <a:lnTo>
                    <a:pt x="762000" y="0"/>
                  </a:lnTo>
                  <a:lnTo>
                    <a:pt x="762000" y="50800"/>
                  </a:lnTo>
                  <a:lnTo>
                    <a:pt x="711200" y="50800"/>
                  </a:lnTo>
                  <a:close/>
                  <a:moveTo>
                    <a:pt x="812800" y="0"/>
                  </a:moveTo>
                  <a:lnTo>
                    <a:pt x="863600" y="0"/>
                  </a:lnTo>
                  <a:lnTo>
                    <a:pt x="863600" y="50800"/>
                  </a:lnTo>
                  <a:lnTo>
                    <a:pt x="812800" y="50800"/>
                  </a:lnTo>
                  <a:close/>
                  <a:moveTo>
                    <a:pt x="914400" y="0"/>
                  </a:moveTo>
                  <a:lnTo>
                    <a:pt x="965200" y="0"/>
                  </a:lnTo>
                  <a:lnTo>
                    <a:pt x="965200" y="50800"/>
                  </a:lnTo>
                  <a:lnTo>
                    <a:pt x="914400" y="50800"/>
                  </a:lnTo>
                  <a:close/>
                  <a:moveTo>
                    <a:pt x="1016000" y="0"/>
                  </a:moveTo>
                  <a:lnTo>
                    <a:pt x="1066800" y="0"/>
                  </a:lnTo>
                  <a:lnTo>
                    <a:pt x="1066800" y="50800"/>
                  </a:lnTo>
                  <a:lnTo>
                    <a:pt x="1016000" y="50800"/>
                  </a:lnTo>
                  <a:close/>
                  <a:moveTo>
                    <a:pt x="1117600" y="0"/>
                  </a:moveTo>
                  <a:lnTo>
                    <a:pt x="1168400" y="0"/>
                  </a:lnTo>
                  <a:lnTo>
                    <a:pt x="1168400" y="50800"/>
                  </a:lnTo>
                  <a:lnTo>
                    <a:pt x="1117600" y="50800"/>
                  </a:lnTo>
                  <a:close/>
                  <a:moveTo>
                    <a:pt x="1219200" y="0"/>
                  </a:moveTo>
                  <a:lnTo>
                    <a:pt x="1270000" y="0"/>
                  </a:lnTo>
                  <a:lnTo>
                    <a:pt x="1270000" y="50800"/>
                  </a:lnTo>
                  <a:lnTo>
                    <a:pt x="1219200" y="50800"/>
                  </a:lnTo>
                  <a:close/>
                  <a:moveTo>
                    <a:pt x="1320800" y="0"/>
                  </a:moveTo>
                  <a:lnTo>
                    <a:pt x="1371600" y="0"/>
                  </a:lnTo>
                  <a:lnTo>
                    <a:pt x="1371600" y="50800"/>
                  </a:lnTo>
                  <a:lnTo>
                    <a:pt x="1320800" y="50800"/>
                  </a:lnTo>
                  <a:close/>
                  <a:moveTo>
                    <a:pt x="1422400" y="0"/>
                  </a:moveTo>
                  <a:lnTo>
                    <a:pt x="1473200" y="0"/>
                  </a:lnTo>
                  <a:lnTo>
                    <a:pt x="1473200" y="50800"/>
                  </a:lnTo>
                  <a:lnTo>
                    <a:pt x="1422400" y="50800"/>
                  </a:lnTo>
                  <a:close/>
                  <a:moveTo>
                    <a:pt x="1524000" y="0"/>
                  </a:moveTo>
                  <a:lnTo>
                    <a:pt x="1574800" y="0"/>
                  </a:lnTo>
                  <a:lnTo>
                    <a:pt x="1574800" y="50800"/>
                  </a:lnTo>
                  <a:lnTo>
                    <a:pt x="1524000" y="50800"/>
                  </a:lnTo>
                  <a:close/>
                  <a:moveTo>
                    <a:pt x="1625600" y="0"/>
                  </a:moveTo>
                  <a:lnTo>
                    <a:pt x="1676400" y="0"/>
                  </a:lnTo>
                  <a:lnTo>
                    <a:pt x="1676400" y="50800"/>
                  </a:lnTo>
                  <a:lnTo>
                    <a:pt x="1625600" y="50800"/>
                  </a:lnTo>
                  <a:close/>
                  <a:moveTo>
                    <a:pt x="1727200" y="0"/>
                  </a:moveTo>
                  <a:lnTo>
                    <a:pt x="1778000" y="0"/>
                  </a:lnTo>
                  <a:lnTo>
                    <a:pt x="1778000" y="50800"/>
                  </a:lnTo>
                  <a:lnTo>
                    <a:pt x="1727200" y="50800"/>
                  </a:lnTo>
                  <a:close/>
                  <a:moveTo>
                    <a:pt x="1828800" y="0"/>
                  </a:moveTo>
                  <a:lnTo>
                    <a:pt x="1867535" y="0"/>
                  </a:lnTo>
                  <a:lnTo>
                    <a:pt x="1867535" y="25400"/>
                  </a:lnTo>
                  <a:lnTo>
                    <a:pt x="1867535" y="0"/>
                  </a:lnTo>
                  <a:lnTo>
                    <a:pt x="1879600" y="0"/>
                  </a:lnTo>
                  <a:lnTo>
                    <a:pt x="1879600" y="50800"/>
                  </a:lnTo>
                  <a:lnTo>
                    <a:pt x="1867535" y="50800"/>
                  </a:lnTo>
                  <a:lnTo>
                    <a:pt x="1828800" y="50800"/>
                  </a:lnTo>
                  <a:close/>
                  <a:moveTo>
                    <a:pt x="0" y="0"/>
                  </a:moveTo>
                  <a:lnTo>
                    <a:pt x="50800" y="0"/>
                  </a:lnTo>
                  <a:lnTo>
                    <a:pt x="50800" y="50800"/>
                  </a:lnTo>
                  <a:lnTo>
                    <a:pt x="0" y="50800"/>
                  </a:lnTo>
                  <a:close/>
                </a:path>
              </a:pathLst>
            </a:custGeom>
            <a:solidFill>
              <a:srgbClr val="000000"/>
            </a:solidFill>
          </p:spPr>
        </p:sp>
        <p:sp>
          <p:nvSpPr>
            <p:cNvPr name="Freeform 23" id="23"/>
            <p:cNvSpPr/>
            <p:nvPr/>
          </p:nvSpPr>
          <p:spPr>
            <a:xfrm flipH="false" flipV="false" rot="0">
              <a:off x="1877695" y="63500"/>
              <a:ext cx="213360" cy="213360"/>
            </a:xfrm>
            <a:custGeom>
              <a:avLst/>
              <a:gdLst/>
              <a:ahLst/>
              <a:cxnLst/>
              <a:rect r="r" b="b" t="t" l="l"/>
              <a:pathLst>
                <a:path h="213360" w="213360">
                  <a:moveTo>
                    <a:pt x="0" y="213360"/>
                  </a:moveTo>
                  <a:lnTo>
                    <a:pt x="213360" y="106680"/>
                  </a:lnTo>
                  <a:lnTo>
                    <a:pt x="0" y="0"/>
                  </a:lnTo>
                  <a:lnTo>
                    <a:pt x="53340" y="106680"/>
                  </a:lnTo>
                  <a:close/>
                </a:path>
              </a:pathLst>
            </a:custGeom>
            <a:solidFill>
              <a:srgbClr val="000000"/>
            </a:solidFill>
          </p:spPr>
        </p:sp>
      </p:grpSp>
      <p:grpSp>
        <p:nvGrpSpPr>
          <p:cNvPr name="Group 24" id="24"/>
          <p:cNvGrpSpPr>
            <a:grpSpLocks noChangeAspect="true"/>
          </p:cNvGrpSpPr>
          <p:nvPr/>
        </p:nvGrpSpPr>
        <p:grpSpPr>
          <a:xfrm rot="0">
            <a:off x="6578603" y="4242244"/>
            <a:ext cx="2154526" cy="340357"/>
            <a:chOff x="0" y="0"/>
            <a:chExt cx="2154530" cy="340360"/>
          </a:xfrm>
        </p:grpSpPr>
        <p:sp>
          <p:nvSpPr>
            <p:cNvPr name="Freeform 25" id="25"/>
            <p:cNvSpPr/>
            <p:nvPr/>
          </p:nvSpPr>
          <p:spPr>
            <a:xfrm flipH="false" flipV="false" rot="0">
              <a:off x="63500" y="144780"/>
              <a:ext cx="1879600" cy="50800"/>
            </a:xfrm>
            <a:custGeom>
              <a:avLst/>
              <a:gdLst/>
              <a:ahLst/>
              <a:cxnLst/>
              <a:rect r="r" b="b" t="t" l="l"/>
              <a:pathLst>
                <a:path h="50800" w="1879600">
                  <a:moveTo>
                    <a:pt x="101600" y="0"/>
                  </a:moveTo>
                  <a:lnTo>
                    <a:pt x="152400" y="0"/>
                  </a:lnTo>
                  <a:lnTo>
                    <a:pt x="152400" y="50800"/>
                  </a:lnTo>
                  <a:lnTo>
                    <a:pt x="101600" y="50800"/>
                  </a:lnTo>
                  <a:close/>
                  <a:moveTo>
                    <a:pt x="203200" y="0"/>
                  </a:moveTo>
                  <a:lnTo>
                    <a:pt x="254000" y="0"/>
                  </a:lnTo>
                  <a:lnTo>
                    <a:pt x="254000" y="50800"/>
                  </a:lnTo>
                  <a:lnTo>
                    <a:pt x="203200" y="50800"/>
                  </a:lnTo>
                  <a:close/>
                  <a:moveTo>
                    <a:pt x="304800" y="0"/>
                  </a:moveTo>
                  <a:lnTo>
                    <a:pt x="355600" y="0"/>
                  </a:lnTo>
                  <a:lnTo>
                    <a:pt x="355600" y="50800"/>
                  </a:lnTo>
                  <a:lnTo>
                    <a:pt x="304800" y="50800"/>
                  </a:lnTo>
                  <a:close/>
                  <a:moveTo>
                    <a:pt x="406400" y="0"/>
                  </a:moveTo>
                  <a:lnTo>
                    <a:pt x="457200" y="0"/>
                  </a:lnTo>
                  <a:lnTo>
                    <a:pt x="457200" y="50800"/>
                  </a:lnTo>
                  <a:lnTo>
                    <a:pt x="406400" y="50800"/>
                  </a:lnTo>
                  <a:close/>
                  <a:moveTo>
                    <a:pt x="508000" y="0"/>
                  </a:moveTo>
                  <a:lnTo>
                    <a:pt x="558800" y="0"/>
                  </a:lnTo>
                  <a:lnTo>
                    <a:pt x="558800" y="50800"/>
                  </a:lnTo>
                  <a:lnTo>
                    <a:pt x="508000" y="50800"/>
                  </a:lnTo>
                  <a:close/>
                  <a:moveTo>
                    <a:pt x="609600" y="0"/>
                  </a:moveTo>
                  <a:lnTo>
                    <a:pt x="660400" y="0"/>
                  </a:lnTo>
                  <a:lnTo>
                    <a:pt x="660400" y="50800"/>
                  </a:lnTo>
                  <a:lnTo>
                    <a:pt x="609600" y="50800"/>
                  </a:lnTo>
                  <a:close/>
                  <a:moveTo>
                    <a:pt x="711200" y="0"/>
                  </a:moveTo>
                  <a:lnTo>
                    <a:pt x="762000" y="0"/>
                  </a:lnTo>
                  <a:lnTo>
                    <a:pt x="762000" y="50800"/>
                  </a:lnTo>
                  <a:lnTo>
                    <a:pt x="711200" y="50800"/>
                  </a:lnTo>
                  <a:close/>
                  <a:moveTo>
                    <a:pt x="812800" y="0"/>
                  </a:moveTo>
                  <a:lnTo>
                    <a:pt x="863600" y="0"/>
                  </a:lnTo>
                  <a:lnTo>
                    <a:pt x="863600" y="50800"/>
                  </a:lnTo>
                  <a:lnTo>
                    <a:pt x="812800" y="50800"/>
                  </a:lnTo>
                  <a:close/>
                  <a:moveTo>
                    <a:pt x="914400" y="0"/>
                  </a:moveTo>
                  <a:lnTo>
                    <a:pt x="965200" y="0"/>
                  </a:lnTo>
                  <a:lnTo>
                    <a:pt x="965200" y="50800"/>
                  </a:lnTo>
                  <a:lnTo>
                    <a:pt x="914400" y="50800"/>
                  </a:lnTo>
                  <a:close/>
                  <a:moveTo>
                    <a:pt x="1016000" y="0"/>
                  </a:moveTo>
                  <a:lnTo>
                    <a:pt x="1066800" y="0"/>
                  </a:lnTo>
                  <a:lnTo>
                    <a:pt x="1066800" y="50800"/>
                  </a:lnTo>
                  <a:lnTo>
                    <a:pt x="1016000" y="50800"/>
                  </a:lnTo>
                  <a:close/>
                  <a:moveTo>
                    <a:pt x="1117600" y="0"/>
                  </a:moveTo>
                  <a:lnTo>
                    <a:pt x="1168400" y="0"/>
                  </a:lnTo>
                  <a:lnTo>
                    <a:pt x="1168400" y="50800"/>
                  </a:lnTo>
                  <a:lnTo>
                    <a:pt x="1117600" y="50800"/>
                  </a:lnTo>
                  <a:close/>
                  <a:moveTo>
                    <a:pt x="1219200" y="0"/>
                  </a:moveTo>
                  <a:lnTo>
                    <a:pt x="1270000" y="0"/>
                  </a:lnTo>
                  <a:lnTo>
                    <a:pt x="1270000" y="50800"/>
                  </a:lnTo>
                  <a:lnTo>
                    <a:pt x="1219200" y="50800"/>
                  </a:lnTo>
                  <a:close/>
                  <a:moveTo>
                    <a:pt x="1320800" y="0"/>
                  </a:moveTo>
                  <a:lnTo>
                    <a:pt x="1371600" y="0"/>
                  </a:lnTo>
                  <a:lnTo>
                    <a:pt x="1371600" y="50800"/>
                  </a:lnTo>
                  <a:lnTo>
                    <a:pt x="1320800" y="50800"/>
                  </a:lnTo>
                  <a:close/>
                  <a:moveTo>
                    <a:pt x="1422400" y="0"/>
                  </a:moveTo>
                  <a:lnTo>
                    <a:pt x="1473200" y="0"/>
                  </a:lnTo>
                  <a:lnTo>
                    <a:pt x="1473200" y="50800"/>
                  </a:lnTo>
                  <a:lnTo>
                    <a:pt x="1422400" y="50800"/>
                  </a:lnTo>
                  <a:close/>
                  <a:moveTo>
                    <a:pt x="1524000" y="0"/>
                  </a:moveTo>
                  <a:lnTo>
                    <a:pt x="1574800" y="0"/>
                  </a:lnTo>
                  <a:lnTo>
                    <a:pt x="1574800" y="50800"/>
                  </a:lnTo>
                  <a:lnTo>
                    <a:pt x="1524000" y="50800"/>
                  </a:lnTo>
                  <a:close/>
                  <a:moveTo>
                    <a:pt x="1625600" y="0"/>
                  </a:moveTo>
                  <a:lnTo>
                    <a:pt x="1676400" y="0"/>
                  </a:lnTo>
                  <a:lnTo>
                    <a:pt x="1676400" y="50800"/>
                  </a:lnTo>
                  <a:lnTo>
                    <a:pt x="1625600" y="50800"/>
                  </a:lnTo>
                  <a:close/>
                  <a:moveTo>
                    <a:pt x="1727200" y="0"/>
                  </a:moveTo>
                  <a:lnTo>
                    <a:pt x="1778000" y="0"/>
                  </a:lnTo>
                  <a:lnTo>
                    <a:pt x="1778000" y="50800"/>
                  </a:lnTo>
                  <a:lnTo>
                    <a:pt x="1727200" y="50800"/>
                  </a:lnTo>
                  <a:close/>
                  <a:moveTo>
                    <a:pt x="1828800" y="0"/>
                  </a:moveTo>
                  <a:lnTo>
                    <a:pt x="1867535" y="0"/>
                  </a:lnTo>
                  <a:lnTo>
                    <a:pt x="1867535" y="25400"/>
                  </a:lnTo>
                  <a:lnTo>
                    <a:pt x="1867535" y="0"/>
                  </a:lnTo>
                  <a:lnTo>
                    <a:pt x="1879600" y="0"/>
                  </a:lnTo>
                  <a:lnTo>
                    <a:pt x="1879600" y="50800"/>
                  </a:lnTo>
                  <a:lnTo>
                    <a:pt x="1867535" y="50800"/>
                  </a:lnTo>
                  <a:lnTo>
                    <a:pt x="1828800" y="50800"/>
                  </a:lnTo>
                  <a:close/>
                  <a:moveTo>
                    <a:pt x="0" y="0"/>
                  </a:moveTo>
                  <a:lnTo>
                    <a:pt x="50800" y="0"/>
                  </a:lnTo>
                  <a:lnTo>
                    <a:pt x="50800" y="50800"/>
                  </a:lnTo>
                  <a:lnTo>
                    <a:pt x="0" y="50800"/>
                  </a:lnTo>
                  <a:close/>
                </a:path>
              </a:pathLst>
            </a:custGeom>
            <a:solidFill>
              <a:srgbClr val="000000"/>
            </a:solidFill>
          </p:spPr>
        </p:sp>
        <p:sp>
          <p:nvSpPr>
            <p:cNvPr name="Freeform 26" id="26"/>
            <p:cNvSpPr/>
            <p:nvPr/>
          </p:nvSpPr>
          <p:spPr>
            <a:xfrm flipH="false" flipV="false" rot="0">
              <a:off x="1877695" y="63500"/>
              <a:ext cx="213360" cy="213360"/>
            </a:xfrm>
            <a:custGeom>
              <a:avLst/>
              <a:gdLst/>
              <a:ahLst/>
              <a:cxnLst/>
              <a:rect r="r" b="b" t="t" l="l"/>
              <a:pathLst>
                <a:path h="213360" w="213360">
                  <a:moveTo>
                    <a:pt x="0" y="213360"/>
                  </a:moveTo>
                  <a:lnTo>
                    <a:pt x="213360" y="106680"/>
                  </a:lnTo>
                  <a:lnTo>
                    <a:pt x="0" y="0"/>
                  </a:lnTo>
                  <a:lnTo>
                    <a:pt x="53340" y="106680"/>
                  </a:lnTo>
                  <a:close/>
                </a:path>
              </a:pathLst>
            </a:custGeom>
            <a:solidFill>
              <a:srgbClr val="000000"/>
            </a:solidFill>
          </p:spPr>
        </p:sp>
      </p:grpSp>
      <p:sp>
        <p:nvSpPr>
          <p:cNvPr name="TextBox 27" id="2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8" id="28"/>
          <p:cNvSpPr txBox="true"/>
          <p:nvPr/>
        </p:nvSpPr>
        <p:spPr>
          <a:xfrm rot="0">
            <a:off x="800510" y="884368"/>
            <a:ext cx="542552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Creation of Singly Linked List</a:t>
            </a:r>
          </a:p>
        </p:txBody>
      </p:sp>
      <p:sp>
        <p:nvSpPr>
          <p:cNvPr name="TextBox 29" id="29"/>
          <p:cNvSpPr txBox="true"/>
          <p:nvPr/>
        </p:nvSpPr>
        <p:spPr>
          <a:xfrm rot="0">
            <a:off x="1195416" y="6425184"/>
            <a:ext cx="463304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Link Head and Tail with these Node</a:t>
            </a:r>
          </a:p>
        </p:txBody>
      </p:sp>
      <p:sp>
        <p:nvSpPr>
          <p:cNvPr name="TextBox 30" id="30"/>
          <p:cNvSpPr txBox="true"/>
          <p:nvPr/>
        </p:nvSpPr>
        <p:spPr>
          <a:xfrm rot="0">
            <a:off x="951919" y="2027072"/>
            <a:ext cx="5129784"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Create Head and Tail, initialize with null</a:t>
            </a:r>
          </a:p>
        </p:txBody>
      </p:sp>
      <p:sp>
        <p:nvSpPr>
          <p:cNvPr name="TextBox 31" id="31"/>
          <p:cNvSpPr txBox="true"/>
          <p:nvPr/>
        </p:nvSpPr>
        <p:spPr>
          <a:xfrm rot="0">
            <a:off x="740950" y="4092778"/>
            <a:ext cx="5639057" cy="677618"/>
          </a:xfrm>
          <a:prstGeom prst="rect">
            <a:avLst/>
          </a:prstGeom>
        </p:spPr>
        <p:txBody>
          <a:bodyPr anchor="t" rtlCol="false" tIns="0" lIns="0" bIns="0" rIns="0">
            <a:spAutoFit/>
          </a:bodyPr>
          <a:lstStyle/>
          <a:p>
            <a:pPr algn="ctr">
              <a:lnSpc>
                <a:spcPts val="2699"/>
              </a:lnSpc>
            </a:pPr>
            <a:r>
              <a:rPr lang="en-US" sz="2200" spc="-6">
                <a:solidFill>
                  <a:srgbClr val="FFFFFF"/>
                </a:solidFill>
                <a:latin typeface="IBM Plex Sans"/>
                <a:ea typeface="IBM Plex Sans"/>
                <a:cs typeface="IBM Plex Sans"/>
                <a:sym typeface="IBM Plex Sans"/>
              </a:rPr>
              <a:t>Create a blank Node and assign a value to it and reference to null. </a:t>
            </a:r>
          </a:p>
        </p:txBody>
      </p:sp>
      <p:sp>
        <p:nvSpPr>
          <p:cNvPr name="TextBox 32" id="32"/>
          <p:cNvSpPr txBox="true"/>
          <p:nvPr/>
        </p:nvSpPr>
        <p:spPr>
          <a:xfrm rot="0">
            <a:off x="8997058" y="6402543"/>
            <a:ext cx="823331" cy="568757"/>
          </a:xfrm>
          <a:prstGeom prst="rect">
            <a:avLst/>
          </a:prstGeom>
        </p:spPr>
        <p:txBody>
          <a:bodyPr anchor="t" rtlCol="false" tIns="0" lIns="0" bIns="0" rIns="0">
            <a:spAutoFit/>
          </a:bodyPr>
          <a:lstStyle/>
          <a:p>
            <a:pPr algn="l">
              <a:lnSpc>
                <a:spcPts val="4620"/>
              </a:lnSpc>
            </a:pPr>
            <a:r>
              <a:rPr lang="en-US" b="true" sz="3300" spc="-9">
                <a:solidFill>
                  <a:srgbClr val="000000"/>
                </a:solidFill>
                <a:latin typeface="IBM Plex Sans Bold"/>
                <a:ea typeface="IBM Plex Sans Bold"/>
                <a:cs typeface="IBM Plex Sans Bold"/>
                <a:sym typeface="IBM Plex Sans Bold"/>
              </a:rPr>
              <a:t>O(1)</a:t>
            </a:r>
          </a:p>
        </p:txBody>
      </p:sp>
      <p:sp>
        <p:nvSpPr>
          <p:cNvPr name="TextBox 33" id="33"/>
          <p:cNvSpPr txBox="true"/>
          <p:nvPr/>
        </p:nvSpPr>
        <p:spPr>
          <a:xfrm rot="0">
            <a:off x="9060561" y="2004441"/>
            <a:ext cx="823331" cy="568757"/>
          </a:xfrm>
          <a:prstGeom prst="rect">
            <a:avLst/>
          </a:prstGeom>
        </p:spPr>
        <p:txBody>
          <a:bodyPr anchor="t" rtlCol="false" tIns="0" lIns="0" bIns="0" rIns="0">
            <a:spAutoFit/>
          </a:bodyPr>
          <a:lstStyle/>
          <a:p>
            <a:pPr algn="l">
              <a:lnSpc>
                <a:spcPts val="4620"/>
              </a:lnSpc>
            </a:pPr>
            <a:r>
              <a:rPr lang="en-US" b="true" sz="3300" spc="-9">
                <a:solidFill>
                  <a:srgbClr val="000000"/>
                </a:solidFill>
                <a:latin typeface="IBM Plex Sans Bold"/>
                <a:ea typeface="IBM Plex Sans Bold"/>
                <a:cs typeface="IBM Plex Sans Bold"/>
                <a:sym typeface="IBM Plex Sans Bold"/>
              </a:rPr>
              <a:t>O(1)</a:t>
            </a:r>
          </a:p>
        </p:txBody>
      </p:sp>
      <p:sp>
        <p:nvSpPr>
          <p:cNvPr name="TextBox 34" id="34"/>
          <p:cNvSpPr txBox="true"/>
          <p:nvPr/>
        </p:nvSpPr>
        <p:spPr>
          <a:xfrm rot="0">
            <a:off x="9060561" y="4203487"/>
            <a:ext cx="823331" cy="568757"/>
          </a:xfrm>
          <a:prstGeom prst="rect">
            <a:avLst/>
          </a:prstGeom>
        </p:spPr>
        <p:txBody>
          <a:bodyPr anchor="t" rtlCol="false" tIns="0" lIns="0" bIns="0" rIns="0">
            <a:spAutoFit/>
          </a:bodyPr>
          <a:lstStyle/>
          <a:p>
            <a:pPr algn="l">
              <a:lnSpc>
                <a:spcPts val="4620"/>
              </a:lnSpc>
            </a:pPr>
            <a:r>
              <a:rPr lang="en-US" b="true" sz="3300" spc="-9">
                <a:solidFill>
                  <a:srgbClr val="000000"/>
                </a:solidFill>
                <a:latin typeface="IBM Plex Sans Bold"/>
                <a:ea typeface="IBM Plex Sans Bold"/>
                <a:cs typeface="IBM Plex Sans Bold"/>
                <a:sym typeface="IBM Plex Sans Bold"/>
              </a:rPr>
              <a:t>O(1)</a:t>
            </a:r>
          </a:p>
        </p:txBody>
      </p:sp>
    </p:spTree>
  </p:cSld>
  <p:clrMapOvr>
    <a:masterClrMapping/>
  </p:clrMapOvr>
</p:sld>
</file>

<file path=ppt/slides/slide1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63170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to Linked List in Memory</a:t>
            </a:r>
          </a:p>
        </p:txBody>
      </p:sp>
      <p:sp>
        <p:nvSpPr>
          <p:cNvPr name="TextBox 8" id="8"/>
          <p:cNvSpPr txBox="true"/>
          <p:nvPr/>
        </p:nvSpPr>
        <p:spPr>
          <a:xfrm rot="0">
            <a:off x="792604" y="2170547"/>
            <a:ext cx="6333172" cy="1065743"/>
          </a:xfrm>
          <a:prstGeom prst="rect">
            <a:avLst/>
          </a:prstGeom>
        </p:spPr>
        <p:txBody>
          <a:bodyPr anchor="t" rtlCol="false" tIns="0" lIns="0" bIns="0" rIns="0">
            <a:spAutoFit/>
          </a:bodyPr>
          <a:lstStyle/>
          <a:p>
            <a:pPr algn="l">
              <a:lnSpc>
                <a:spcPts val="2800"/>
              </a:lnSpc>
            </a:pPr>
            <a:r>
              <a:rPr lang="en-US" sz="2400" spc="-16">
                <a:solidFill>
                  <a:srgbClr val="000000"/>
                </a:solidFill>
                <a:latin typeface="Montserrat 2"/>
                <a:ea typeface="Montserrat 2"/>
                <a:cs typeface="Montserrat 2"/>
                <a:sym typeface="Montserrat 2"/>
              </a:rPr>
              <a:t>1. At the beginning of the linked list. 2. After a node in the middle of linked list 3. At the end of the linked list.</a:t>
            </a:r>
          </a:p>
        </p:txBody>
      </p:sp>
    </p:spTree>
  </p:cSld>
  <p:clrMapOvr>
    <a:masterClrMapping/>
  </p:clrMapOvr>
</p:sld>
</file>

<file path=ppt/slides/slide1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62050" y="4229100"/>
            <a:ext cx="10306050" cy="3436744"/>
          </a:xfrm>
          <a:custGeom>
            <a:avLst/>
            <a:gdLst/>
            <a:ahLst/>
            <a:cxnLst/>
            <a:rect r="r" b="b" t="t" l="l"/>
            <a:pathLst>
              <a:path h="3436744" w="10306050">
                <a:moveTo>
                  <a:pt x="0" y="0"/>
                </a:moveTo>
                <a:lnTo>
                  <a:pt x="10306050" y="0"/>
                </a:lnTo>
                <a:lnTo>
                  <a:pt x="10306050" y="3436744"/>
                </a:lnTo>
                <a:lnTo>
                  <a:pt x="0" y="34367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57300" y="2857500"/>
            <a:ext cx="10674086" cy="876300"/>
          </a:xfrm>
          <a:custGeom>
            <a:avLst/>
            <a:gdLst/>
            <a:ahLst/>
            <a:cxnLst/>
            <a:rect r="r" b="b" t="t" l="l"/>
            <a:pathLst>
              <a:path h="876300" w="10674086">
                <a:moveTo>
                  <a:pt x="0" y="0"/>
                </a:moveTo>
                <a:lnTo>
                  <a:pt x="10674086" y="0"/>
                </a:lnTo>
                <a:lnTo>
                  <a:pt x="10674086" y="876300"/>
                </a:lnTo>
                <a:lnTo>
                  <a:pt x="0" y="876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531353" y="6569288"/>
            <a:ext cx="292103" cy="292103"/>
          </a:xfrm>
          <a:custGeom>
            <a:avLst/>
            <a:gdLst/>
            <a:ahLst/>
            <a:cxnLst/>
            <a:rect r="r" b="b" t="t" l="l"/>
            <a:pathLst>
              <a:path h="292103" w="292103">
                <a:moveTo>
                  <a:pt x="0" y="0"/>
                </a:moveTo>
                <a:lnTo>
                  <a:pt x="292103" y="0"/>
                </a:lnTo>
                <a:lnTo>
                  <a:pt x="292103" y="292103"/>
                </a:lnTo>
                <a:lnTo>
                  <a:pt x="0" y="292103"/>
                </a:lnTo>
                <a:lnTo>
                  <a:pt x="0" y="0"/>
                </a:lnTo>
                <a:close/>
              </a:path>
            </a:pathLst>
          </a:custGeom>
          <a:blipFill>
            <a:blip r:embed="rId7"/>
            <a:stretch>
              <a:fillRect l="0" t="0" r="0" b="0"/>
            </a:stretch>
          </a:blipFill>
        </p:spPr>
      </p:sp>
      <p:grpSp>
        <p:nvGrpSpPr>
          <p:cNvPr name="Group 9" id="9"/>
          <p:cNvGrpSpPr>
            <a:grpSpLocks noChangeAspect="true"/>
          </p:cNvGrpSpPr>
          <p:nvPr/>
        </p:nvGrpSpPr>
        <p:grpSpPr>
          <a:xfrm rot="0">
            <a:off x="3130629" y="1689097"/>
            <a:ext cx="5371748" cy="1484890"/>
            <a:chOff x="0" y="0"/>
            <a:chExt cx="5371757" cy="1484897"/>
          </a:xfrm>
        </p:grpSpPr>
        <p:sp>
          <p:nvSpPr>
            <p:cNvPr name="Freeform 10" id="10"/>
            <p:cNvSpPr/>
            <p:nvPr/>
          </p:nvSpPr>
          <p:spPr>
            <a:xfrm flipH="false" flipV="false" rot="0">
              <a:off x="3651123" y="101600"/>
              <a:ext cx="1037844" cy="673100"/>
            </a:xfrm>
            <a:custGeom>
              <a:avLst/>
              <a:gdLst/>
              <a:ahLst/>
              <a:cxnLst/>
              <a:rect r="r" b="b" t="t" l="l"/>
              <a:pathLst>
                <a:path h="673100" w="1037844">
                  <a:moveTo>
                    <a:pt x="0" y="0"/>
                  </a:moveTo>
                  <a:lnTo>
                    <a:pt x="1037844" y="0"/>
                  </a:lnTo>
                  <a:lnTo>
                    <a:pt x="1037844" y="673100"/>
                  </a:lnTo>
                  <a:lnTo>
                    <a:pt x="0" y="673100"/>
                  </a:lnTo>
                  <a:close/>
                </a:path>
              </a:pathLst>
            </a:custGeom>
            <a:solidFill>
              <a:srgbClr val="73FDEA"/>
            </a:solidFill>
          </p:spPr>
        </p:sp>
        <p:sp>
          <p:nvSpPr>
            <p:cNvPr name="Freeform 11" id="11"/>
            <p:cNvSpPr/>
            <p:nvPr/>
          </p:nvSpPr>
          <p:spPr>
            <a:xfrm flipH="false" flipV="false" rot="0">
              <a:off x="4688967" y="101600"/>
              <a:ext cx="581152" cy="673100"/>
            </a:xfrm>
            <a:custGeom>
              <a:avLst/>
              <a:gdLst/>
              <a:ahLst/>
              <a:cxnLst/>
              <a:rect r="r" b="b" t="t" l="l"/>
              <a:pathLst>
                <a:path h="673100" w="581152">
                  <a:moveTo>
                    <a:pt x="0" y="0"/>
                  </a:moveTo>
                  <a:lnTo>
                    <a:pt x="581152" y="0"/>
                  </a:lnTo>
                  <a:lnTo>
                    <a:pt x="581152" y="673100"/>
                  </a:lnTo>
                  <a:lnTo>
                    <a:pt x="0" y="673100"/>
                  </a:lnTo>
                  <a:close/>
                </a:path>
              </a:pathLst>
            </a:custGeom>
            <a:solidFill>
              <a:srgbClr val="73FDEA"/>
            </a:solidFill>
          </p:spPr>
        </p:sp>
        <p:sp>
          <p:nvSpPr>
            <p:cNvPr name="Freeform 12" id="12"/>
            <p:cNvSpPr/>
            <p:nvPr/>
          </p:nvSpPr>
          <p:spPr>
            <a:xfrm flipH="false" flipV="false" rot="0">
              <a:off x="4650867"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3" id="13"/>
            <p:cNvSpPr/>
            <p:nvPr/>
          </p:nvSpPr>
          <p:spPr>
            <a:xfrm flipH="false" flipV="false" rot="0">
              <a:off x="3613023" y="63500"/>
              <a:ext cx="76200" cy="749300"/>
            </a:xfrm>
            <a:custGeom>
              <a:avLst/>
              <a:gdLst/>
              <a:ahLst/>
              <a:cxnLst/>
              <a:rect r="r" b="b" t="t" l="l"/>
              <a:pathLst>
                <a:path h="749300" w="76200">
                  <a:moveTo>
                    <a:pt x="0" y="0"/>
                  </a:moveTo>
                  <a:lnTo>
                    <a:pt x="0" y="749300"/>
                  </a:lnTo>
                  <a:lnTo>
                    <a:pt x="76200" y="749300"/>
                  </a:lnTo>
                  <a:lnTo>
                    <a:pt x="76200" y="0"/>
                  </a:lnTo>
                  <a:close/>
                </a:path>
              </a:pathLst>
            </a:custGeom>
            <a:solidFill>
              <a:srgbClr val="017100"/>
            </a:solidFill>
          </p:spPr>
        </p:sp>
        <p:sp>
          <p:nvSpPr>
            <p:cNvPr name="Freeform 14" id="14"/>
            <p:cNvSpPr/>
            <p:nvPr/>
          </p:nvSpPr>
          <p:spPr>
            <a:xfrm flipH="false" flipV="false" rot="0">
              <a:off x="5232019"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5" id="15"/>
            <p:cNvSpPr/>
            <p:nvPr/>
          </p:nvSpPr>
          <p:spPr>
            <a:xfrm flipH="false" flipV="false" rot="0">
              <a:off x="3613023" y="63500"/>
              <a:ext cx="1695196" cy="76200"/>
            </a:xfrm>
            <a:custGeom>
              <a:avLst/>
              <a:gdLst/>
              <a:ahLst/>
              <a:cxnLst/>
              <a:rect r="r" b="b" t="t" l="l"/>
              <a:pathLst>
                <a:path h="76200" w="1695196">
                  <a:moveTo>
                    <a:pt x="0" y="0"/>
                  </a:moveTo>
                  <a:lnTo>
                    <a:pt x="0" y="76200"/>
                  </a:lnTo>
                  <a:lnTo>
                    <a:pt x="1695196" y="76200"/>
                  </a:lnTo>
                  <a:lnTo>
                    <a:pt x="1695196" y="0"/>
                  </a:lnTo>
                  <a:close/>
                </a:path>
              </a:pathLst>
            </a:custGeom>
            <a:solidFill>
              <a:srgbClr val="017100"/>
            </a:solidFill>
          </p:spPr>
        </p:sp>
        <p:sp>
          <p:nvSpPr>
            <p:cNvPr name="Freeform 16" id="16"/>
            <p:cNvSpPr/>
            <p:nvPr/>
          </p:nvSpPr>
          <p:spPr>
            <a:xfrm flipH="false" flipV="false" rot="0">
              <a:off x="3613023" y="736600"/>
              <a:ext cx="1695196" cy="76200"/>
            </a:xfrm>
            <a:custGeom>
              <a:avLst/>
              <a:gdLst/>
              <a:ahLst/>
              <a:cxnLst/>
              <a:rect r="r" b="b" t="t" l="l"/>
              <a:pathLst>
                <a:path h="76200" w="1695196">
                  <a:moveTo>
                    <a:pt x="0" y="0"/>
                  </a:moveTo>
                  <a:lnTo>
                    <a:pt x="0" y="76200"/>
                  </a:lnTo>
                  <a:lnTo>
                    <a:pt x="1695196" y="76200"/>
                  </a:lnTo>
                  <a:lnTo>
                    <a:pt x="1695196" y="0"/>
                  </a:lnTo>
                  <a:close/>
                </a:path>
              </a:pathLst>
            </a:custGeom>
            <a:solidFill>
              <a:srgbClr val="017100"/>
            </a:solidFill>
          </p:spPr>
        </p:sp>
        <p:sp>
          <p:nvSpPr>
            <p:cNvPr name="Freeform 17" id="17"/>
            <p:cNvSpPr/>
            <p:nvPr/>
          </p:nvSpPr>
          <p:spPr>
            <a:xfrm flipH="false" flipV="false" rot="0">
              <a:off x="122555" y="645160"/>
              <a:ext cx="3402457" cy="674751"/>
            </a:xfrm>
            <a:custGeom>
              <a:avLst/>
              <a:gdLst/>
              <a:ahLst/>
              <a:cxnLst/>
              <a:rect r="r" b="b" t="t" l="l"/>
              <a:pathLst>
                <a:path h="674751" w="3402457">
                  <a:moveTo>
                    <a:pt x="3402457" y="25400"/>
                  </a:moveTo>
                  <a:lnTo>
                    <a:pt x="19812" y="112903"/>
                  </a:lnTo>
                  <a:lnTo>
                    <a:pt x="19431" y="100203"/>
                  </a:lnTo>
                  <a:lnTo>
                    <a:pt x="32131" y="100330"/>
                  </a:lnTo>
                  <a:lnTo>
                    <a:pt x="25527" y="662051"/>
                  </a:lnTo>
                  <a:lnTo>
                    <a:pt x="12827" y="661924"/>
                  </a:lnTo>
                  <a:lnTo>
                    <a:pt x="25527" y="662051"/>
                  </a:lnTo>
                  <a:lnTo>
                    <a:pt x="25400" y="674751"/>
                  </a:lnTo>
                  <a:lnTo>
                    <a:pt x="0" y="674497"/>
                  </a:lnTo>
                  <a:lnTo>
                    <a:pt x="127" y="661797"/>
                  </a:lnTo>
                  <a:lnTo>
                    <a:pt x="127" y="661797"/>
                  </a:lnTo>
                  <a:lnTo>
                    <a:pt x="127" y="661797"/>
                  </a:lnTo>
                  <a:lnTo>
                    <a:pt x="6731" y="100076"/>
                  </a:lnTo>
                  <a:lnTo>
                    <a:pt x="6858" y="87884"/>
                  </a:lnTo>
                  <a:lnTo>
                    <a:pt x="19050" y="87630"/>
                  </a:lnTo>
                  <a:lnTo>
                    <a:pt x="3401822" y="0"/>
                  </a:lnTo>
                  <a:close/>
                </a:path>
              </a:pathLst>
            </a:custGeom>
            <a:solidFill>
              <a:srgbClr val="000000"/>
            </a:solidFill>
          </p:spPr>
        </p:sp>
        <p:sp>
          <p:nvSpPr>
            <p:cNvPr name="Freeform 18" id="18"/>
            <p:cNvSpPr/>
            <p:nvPr/>
          </p:nvSpPr>
          <p:spPr>
            <a:xfrm flipH="false" flipV="false" rot="0">
              <a:off x="63500" y="1299972"/>
              <a:ext cx="143764" cy="121539"/>
            </a:xfrm>
            <a:custGeom>
              <a:avLst/>
              <a:gdLst/>
              <a:ahLst/>
              <a:cxnLst/>
              <a:rect r="r" b="b" t="t" l="l"/>
              <a:pathLst>
                <a:path h="121539" w="143764">
                  <a:moveTo>
                    <a:pt x="21971" y="0"/>
                  </a:moveTo>
                  <a:lnTo>
                    <a:pt x="81788" y="102362"/>
                  </a:lnTo>
                  <a:lnTo>
                    <a:pt x="70866" y="108712"/>
                  </a:lnTo>
                  <a:lnTo>
                    <a:pt x="60071" y="102108"/>
                  </a:lnTo>
                  <a:lnTo>
                    <a:pt x="122174" y="1270"/>
                  </a:lnTo>
                  <a:lnTo>
                    <a:pt x="143764" y="14605"/>
                  </a:lnTo>
                  <a:lnTo>
                    <a:pt x="81661" y="115443"/>
                  </a:lnTo>
                  <a:cubicBezTo>
                    <a:pt x="79375" y="119253"/>
                    <a:pt x="75184" y="121539"/>
                    <a:pt x="70739" y="121539"/>
                  </a:cubicBezTo>
                  <a:cubicBezTo>
                    <a:pt x="66294" y="121539"/>
                    <a:pt x="62230" y="119126"/>
                    <a:pt x="59944" y="115189"/>
                  </a:cubicBezTo>
                  <a:lnTo>
                    <a:pt x="0" y="12700"/>
                  </a:lnTo>
                  <a:close/>
                  <a:moveTo>
                    <a:pt x="84709" y="7239"/>
                  </a:moveTo>
                  <a:lnTo>
                    <a:pt x="83566" y="108839"/>
                  </a:lnTo>
                  <a:lnTo>
                    <a:pt x="58166" y="108585"/>
                  </a:lnTo>
                  <a:lnTo>
                    <a:pt x="59309" y="6985"/>
                  </a:lnTo>
                  <a:close/>
                </a:path>
              </a:pathLst>
            </a:custGeom>
            <a:solidFill>
              <a:srgbClr val="000000"/>
            </a:solidFill>
          </p:spPr>
        </p:sp>
      </p:grpSp>
      <p:grpSp>
        <p:nvGrpSpPr>
          <p:cNvPr name="Group 19" id="19"/>
          <p:cNvGrpSpPr>
            <a:grpSpLocks noChangeAspect="true"/>
          </p:cNvGrpSpPr>
          <p:nvPr/>
        </p:nvGrpSpPr>
        <p:grpSpPr>
          <a:xfrm rot="0">
            <a:off x="10765479" y="5079292"/>
            <a:ext cx="548773" cy="1679543"/>
            <a:chOff x="0" y="0"/>
            <a:chExt cx="548767" cy="1679537"/>
          </a:xfrm>
        </p:grpSpPr>
        <p:sp>
          <p:nvSpPr>
            <p:cNvPr name="Freeform 20" id="20"/>
            <p:cNvSpPr/>
            <p:nvPr/>
          </p:nvSpPr>
          <p:spPr>
            <a:xfrm flipH="false" flipV="false" rot="0">
              <a:off x="63500" y="241173"/>
              <a:ext cx="318897" cy="1374902"/>
            </a:xfrm>
            <a:custGeom>
              <a:avLst/>
              <a:gdLst/>
              <a:ahLst/>
              <a:cxnLst/>
              <a:rect r="r" b="b" t="t" l="l"/>
              <a:pathLst>
                <a:path h="1374902" w="318897">
                  <a:moveTo>
                    <a:pt x="0" y="1324102"/>
                  </a:moveTo>
                  <a:lnTo>
                    <a:pt x="279273" y="1324102"/>
                  </a:lnTo>
                  <a:lnTo>
                    <a:pt x="279273" y="1349502"/>
                  </a:lnTo>
                  <a:lnTo>
                    <a:pt x="253873" y="1349248"/>
                  </a:lnTo>
                  <a:lnTo>
                    <a:pt x="267843" y="25400"/>
                  </a:lnTo>
                  <a:lnTo>
                    <a:pt x="267843" y="25400"/>
                  </a:lnTo>
                  <a:lnTo>
                    <a:pt x="267843" y="25400"/>
                  </a:lnTo>
                  <a:lnTo>
                    <a:pt x="268097" y="0"/>
                  </a:lnTo>
                  <a:lnTo>
                    <a:pt x="318897" y="508"/>
                  </a:lnTo>
                  <a:lnTo>
                    <a:pt x="318643" y="25908"/>
                  </a:lnTo>
                  <a:lnTo>
                    <a:pt x="293243" y="25654"/>
                  </a:lnTo>
                  <a:lnTo>
                    <a:pt x="318643" y="25908"/>
                  </a:lnTo>
                  <a:lnTo>
                    <a:pt x="304800" y="1349756"/>
                  </a:lnTo>
                  <a:lnTo>
                    <a:pt x="304546" y="1374902"/>
                  </a:lnTo>
                  <a:lnTo>
                    <a:pt x="279273" y="1374902"/>
                  </a:lnTo>
                  <a:lnTo>
                    <a:pt x="0" y="1374902"/>
                  </a:lnTo>
                  <a:close/>
                </a:path>
              </a:pathLst>
            </a:custGeom>
            <a:solidFill>
              <a:srgbClr val="000000"/>
            </a:solidFill>
          </p:spPr>
        </p:sp>
        <p:sp>
          <p:nvSpPr>
            <p:cNvPr name="Freeform 21" id="21"/>
            <p:cNvSpPr/>
            <p:nvPr/>
          </p:nvSpPr>
          <p:spPr>
            <a:xfrm flipH="false" flipV="false" rot="0">
              <a:off x="228346" y="63500"/>
              <a:ext cx="256921" cy="217297"/>
            </a:xfrm>
            <a:custGeom>
              <a:avLst/>
              <a:gdLst/>
              <a:ahLst/>
              <a:cxnLst/>
              <a:rect r="r" b="b" t="t" l="l"/>
              <a:pathLst>
                <a:path h="217297" w="256921">
                  <a:moveTo>
                    <a:pt x="213106" y="217297"/>
                  </a:moveTo>
                  <a:lnTo>
                    <a:pt x="108331" y="38354"/>
                  </a:lnTo>
                  <a:lnTo>
                    <a:pt x="130302" y="25527"/>
                  </a:lnTo>
                  <a:lnTo>
                    <a:pt x="151892" y="38862"/>
                  </a:lnTo>
                  <a:lnTo>
                    <a:pt x="43307" y="215519"/>
                  </a:lnTo>
                  <a:lnTo>
                    <a:pt x="0" y="188976"/>
                  </a:lnTo>
                  <a:lnTo>
                    <a:pt x="108585" y="12192"/>
                  </a:lnTo>
                  <a:cubicBezTo>
                    <a:pt x="113284" y="4572"/>
                    <a:pt x="121539" y="0"/>
                    <a:pt x="130556" y="127"/>
                  </a:cubicBezTo>
                  <a:cubicBezTo>
                    <a:pt x="139573" y="254"/>
                    <a:pt x="147701" y="4953"/>
                    <a:pt x="152146" y="12700"/>
                  </a:cubicBezTo>
                  <a:lnTo>
                    <a:pt x="256921" y="191643"/>
                  </a:lnTo>
                  <a:close/>
                  <a:moveTo>
                    <a:pt x="102997" y="203073"/>
                  </a:moveTo>
                  <a:lnTo>
                    <a:pt x="104902" y="25273"/>
                  </a:lnTo>
                  <a:lnTo>
                    <a:pt x="155702" y="25781"/>
                  </a:lnTo>
                  <a:lnTo>
                    <a:pt x="153797" y="203581"/>
                  </a:lnTo>
                  <a:close/>
                </a:path>
              </a:pathLst>
            </a:custGeom>
            <a:solidFill>
              <a:srgbClr val="000000"/>
            </a:solidFill>
          </p:spPr>
        </p:sp>
      </p:grpSp>
      <p:sp>
        <p:nvSpPr>
          <p:cNvPr name="TextBox 22" id="2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3" id="23"/>
          <p:cNvSpPr txBox="true"/>
          <p:nvPr/>
        </p:nvSpPr>
        <p:spPr>
          <a:xfrm rot="0">
            <a:off x="800510" y="884368"/>
            <a:ext cx="63170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to Linked List in Memory</a:t>
            </a:r>
          </a:p>
        </p:txBody>
      </p:sp>
      <p:sp>
        <p:nvSpPr>
          <p:cNvPr name="TextBox 24" id="24"/>
          <p:cNvSpPr txBox="true"/>
          <p:nvPr/>
        </p:nvSpPr>
        <p:spPr>
          <a:xfrm rot="0">
            <a:off x="755228" y="1979171"/>
            <a:ext cx="512947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Insert a new node at the beginning</a:t>
            </a:r>
          </a:p>
        </p:txBody>
      </p:sp>
      <p:sp>
        <p:nvSpPr>
          <p:cNvPr name="TextBox 25" id="25"/>
          <p:cNvSpPr txBox="true"/>
          <p:nvPr/>
        </p:nvSpPr>
        <p:spPr>
          <a:xfrm rot="0">
            <a:off x="9994897" y="6528540"/>
            <a:ext cx="77724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Head</a:t>
            </a:r>
          </a:p>
        </p:txBody>
      </p:sp>
      <p:sp>
        <p:nvSpPr>
          <p:cNvPr name="TextBox 26" id="26"/>
          <p:cNvSpPr txBox="true"/>
          <p:nvPr/>
        </p:nvSpPr>
        <p:spPr>
          <a:xfrm rot="0">
            <a:off x="2633148" y="64219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7" id="27"/>
          <p:cNvSpPr txBox="true"/>
          <p:nvPr/>
        </p:nvSpPr>
        <p:spPr>
          <a:xfrm rot="0">
            <a:off x="3925938"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8" id="28"/>
          <p:cNvSpPr txBox="true"/>
          <p:nvPr/>
        </p:nvSpPr>
        <p:spPr>
          <a:xfrm rot="0">
            <a:off x="5682777" y="576889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9" id="29"/>
          <p:cNvSpPr txBox="true"/>
          <p:nvPr/>
        </p:nvSpPr>
        <p:spPr>
          <a:xfrm rot="0">
            <a:off x="6135738"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0" id="30"/>
          <p:cNvSpPr txBox="true"/>
          <p:nvPr/>
        </p:nvSpPr>
        <p:spPr>
          <a:xfrm rot="0">
            <a:off x="6699314" y="44627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1" id="31"/>
          <p:cNvSpPr txBox="true"/>
          <p:nvPr/>
        </p:nvSpPr>
        <p:spPr>
          <a:xfrm rot="0">
            <a:off x="7177135" y="19227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0</a:t>
            </a:r>
          </a:p>
        </p:txBody>
      </p:sp>
      <p:sp>
        <p:nvSpPr>
          <p:cNvPr name="TextBox 32" id="32"/>
          <p:cNvSpPr txBox="true"/>
          <p:nvPr/>
        </p:nvSpPr>
        <p:spPr>
          <a:xfrm rot="0">
            <a:off x="8307438"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3" id="33"/>
          <p:cNvSpPr txBox="true"/>
          <p:nvPr/>
        </p:nvSpPr>
        <p:spPr>
          <a:xfrm rot="0">
            <a:off x="8732406" y="64219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4" id="34"/>
          <p:cNvSpPr txBox="true"/>
          <p:nvPr/>
        </p:nvSpPr>
        <p:spPr>
          <a:xfrm rot="0">
            <a:off x="10606135"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5" id="35"/>
          <p:cNvSpPr txBox="true"/>
          <p:nvPr/>
        </p:nvSpPr>
        <p:spPr>
          <a:xfrm rot="0">
            <a:off x="10766679" y="44627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0</a:t>
            </a:r>
          </a:p>
        </p:txBody>
      </p:sp>
      <p:sp>
        <p:nvSpPr>
          <p:cNvPr name="TextBox 36" id="36"/>
          <p:cNvSpPr txBox="true"/>
          <p:nvPr/>
        </p:nvSpPr>
        <p:spPr>
          <a:xfrm rot="-3383580">
            <a:off x="1378205" y="4810406"/>
            <a:ext cx="1416748" cy="483156"/>
          </a:xfrm>
          <a:prstGeom prst="rect">
            <a:avLst/>
          </a:prstGeom>
        </p:spPr>
        <p:txBody>
          <a:bodyPr anchor="t" rtlCol="false" tIns="0" lIns="0" bIns="0" rIns="0">
            <a:spAutoFit/>
          </a:bodyPr>
          <a:lstStyle/>
          <a:p>
            <a:pPr algn="l">
              <a:lnSpc>
                <a:spcPts val="3919"/>
              </a:lnSpc>
            </a:pPr>
            <a:r>
              <a:rPr lang="en-US" b="true" sz="2799" spc="-8">
                <a:solidFill>
                  <a:srgbClr val="EE220C"/>
                </a:solidFill>
                <a:latin typeface="IBM Plex Sans Bold"/>
                <a:ea typeface="IBM Plex Sans Bold"/>
                <a:cs typeface="IBM Plex Sans Bold"/>
                <a:sym typeface="IBM Plex Sans Bold"/>
              </a:rPr>
              <a:t>Memory</a:t>
            </a:r>
          </a:p>
        </p:txBody>
      </p:sp>
      <p:sp>
        <p:nvSpPr>
          <p:cNvPr name="TextBox 37" id="37"/>
          <p:cNvSpPr txBox="true"/>
          <p:nvPr/>
        </p:nvSpPr>
        <p:spPr>
          <a:xfrm rot="0">
            <a:off x="1544431" y="31634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8" id="38"/>
          <p:cNvSpPr txBox="true"/>
          <p:nvPr/>
        </p:nvSpPr>
        <p:spPr>
          <a:xfrm rot="0">
            <a:off x="2613155" y="316344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39" id="39"/>
          <p:cNvSpPr txBox="true"/>
          <p:nvPr/>
        </p:nvSpPr>
        <p:spPr>
          <a:xfrm rot="0">
            <a:off x="4636570"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40" id="40"/>
          <p:cNvSpPr txBox="true"/>
          <p:nvPr/>
        </p:nvSpPr>
        <p:spPr>
          <a:xfrm rot="0">
            <a:off x="6846370"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1" id="41"/>
          <p:cNvSpPr txBox="true"/>
          <p:nvPr/>
        </p:nvSpPr>
        <p:spPr>
          <a:xfrm rot="0">
            <a:off x="9018070"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2" id="42"/>
          <p:cNvSpPr txBox="true"/>
          <p:nvPr/>
        </p:nvSpPr>
        <p:spPr>
          <a:xfrm rot="0">
            <a:off x="11344666" y="31841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3" id="43"/>
          <p:cNvSpPr txBox="true"/>
          <p:nvPr/>
        </p:nvSpPr>
        <p:spPr>
          <a:xfrm rot="0">
            <a:off x="9531353" y="6442996"/>
            <a:ext cx="272034" cy="375171"/>
          </a:xfrm>
          <a:prstGeom prst="rect">
            <a:avLst/>
          </a:prstGeom>
        </p:spPr>
        <p:txBody>
          <a:bodyPr anchor="t" rtlCol="false" tIns="0" lIns="0" bIns="0" rIns="0">
            <a:spAutoFit/>
          </a:bodyPr>
          <a:lstStyle/>
          <a:p>
            <a:pPr algn="l">
              <a:lnSpc>
                <a:spcPts val="2940"/>
              </a:lnSpc>
            </a:pPr>
            <a:r>
              <a:rPr lang="en-US" sz="2100">
                <a:solidFill>
                  <a:srgbClr val="000000"/>
                </a:solidFill>
                <a:latin typeface="Arimo"/>
                <a:ea typeface="Arimo"/>
                <a:cs typeface="Arimo"/>
                <a:sym typeface="Arimo"/>
              </a:rPr>
              <a:t>❌</a:t>
            </a:r>
          </a:p>
        </p:txBody>
      </p:sp>
    </p:spTree>
  </p:cSld>
  <p:clrMapOvr>
    <a:masterClrMapping/>
  </p:clrMapOvr>
</p:sld>
</file>

<file path=ppt/slides/slide1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781050" y="4102103"/>
            <a:ext cx="10306050" cy="3505200"/>
          </a:xfrm>
          <a:custGeom>
            <a:avLst/>
            <a:gdLst/>
            <a:ahLst/>
            <a:cxnLst/>
            <a:rect r="r" b="b" t="t" l="l"/>
            <a:pathLst>
              <a:path h="3505200" w="10306050">
                <a:moveTo>
                  <a:pt x="0" y="0"/>
                </a:moveTo>
                <a:lnTo>
                  <a:pt x="10306050" y="0"/>
                </a:lnTo>
                <a:lnTo>
                  <a:pt x="10306050" y="3505200"/>
                </a:lnTo>
                <a:lnTo>
                  <a:pt x="0" y="3505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87403" y="2857500"/>
            <a:ext cx="10674086" cy="876300"/>
          </a:xfrm>
          <a:custGeom>
            <a:avLst/>
            <a:gdLst/>
            <a:ahLst/>
            <a:cxnLst/>
            <a:rect r="r" b="b" t="t" l="l"/>
            <a:pathLst>
              <a:path h="876300" w="10674086">
                <a:moveTo>
                  <a:pt x="0" y="0"/>
                </a:moveTo>
                <a:lnTo>
                  <a:pt x="10674087" y="0"/>
                </a:lnTo>
                <a:lnTo>
                  <a:pt x="10674087" y="876300"/>
                </a:lnTo>
                <a:lnTo>
                  <a:pt x="0" y="876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236254" y="4499181"/>
            <a:ext cx="292103" cy="292103"/>
          </a:xfrm>
          <a:custGeom>
            <a:avLst/>
            <a:gdLst/>
            <a:ahLst/>
            <a:cxnLst/>
            <a:rect r="r" b="b" t="t" l="l"/>
            <a:pathLst>
              <a:path h="292103" w="292103">
                <a:moveTo>
                  <a:pt x="0" y="0"/>
                </a:moveTo>
                <a:lnTo>
                  <a:pt x="292104" y="0"/>
                </a:lnTo>
                <a:lnTo>
                  <a:pt x="292104" y="292104"/>
                </a:lnTo>
                <a:lnTo>
                  <a:pt x="0" y="292104"/>
                </a:lnTo>
                <a:lnTo>
                  <a:pt x="0" y="0"/>
                </a:lnTo>
                <a:close/>
              </a:path>
            </a:pathLst>
          </a:custGeom>
          <a:blipFill>
            <a:blip r:embed="rId7"/>
            <a:stretch>
              <a:fillRect l="0" t="0" r="0" b="0"/>
            </a:stretch>
          </a:blipFill>
        </p:spPr>
      </p:sp>
      <p:grpSp>
        <p:nvGrpSpPr>
          <p:cNvPr name="Group 9" id="9"/>
          <p:cNvGrpSpPr>
            <a:grpSpLocks noChangeAspect="true"/>
          </p:cNvGrpSpPr>
          <p:nvPr/>
        </p:nvGrpSpPr>
        <p:grpSpPr>
          <a:xfrm rot="0">
            <a:off x="5150006" y="6203442"/>
            <a:ext cx="745255" cy="1072420"/>
            <a:chOff x="0" y="0"/>
            <a:chExt cx="745249" cy="1072413"/>
          </a:xfrm>
        </p:grpSpPr>
        <p:sp>
          <p:nvSpPr>
            <p:cNvPr name="Freeform 10" id="10"/>
            <p:cNvSpPr/>
            <p:nvPr/>
          </p:nvSpPr>
          <p:spPr>
            <a:xfrm flipH="false" flipV="false" rot="0">
              <a:off x="154940" y="240919"/>
              <a:ext cx="526923" cy="767969"/>
            </a:xfrm>
            <a:custGeom>
              <a:avLst/>
              <a:gdLst/>
              <a:ahLst/>
              <a:cxnLst/>
              <a:rect r="r" b="b" t="t" l="l"/>
              <a:pathLst>
                <a:path h="767969" w="526923">
                  <a:moveTo>
                    <a:pt x="526415" y="767969"/>
                  </a:moveTo>
                  <a:lnTo>
                    <a:pt x="25527" y="763397"/>
                  </a:lnTo>
                  <a:lnTo>
                    <a:pt x="0" y="763143"/>
                  </a:lnTo>
                  <a:lnTo>
                    <a:pt x="381" y="737616"/>
                  </a:lnTo>
                  <a:lnTo>
                    <a:pt x="11430" y="25400"/>
                  </a:lnTo>
                  <a:lnTo>
                    <a:pt x="11430" y="25400"/>
                  </a:lnTo>
                  <a:lnTo>
                    <a:pt x="11430" y="25400"/>
                  </a:lnTo>
                  <a:lnTo>
                    <a:pt x="11811" y="0"/>
                  </a:lnTo>
                  <a:lnTo>
                    <a:pt x="62611" y="762"/>
                  </a:lnTo>
                  <a:lnTo>
                    <a:pt x="62230" y="26162"/>
                  </a:lnTo>
                  <a:lnTo>
                    <a:pt x="36830" y="25781"/>
                  </a:lnTo>
                  <a:lnTo>
                    <a:pt x="62230" y="26162"/>
                  </a:lnTo>
                  <a:lnTo>
                    <a:pt x="51181" y="738378"/>
                  </a:lnTo>
                  <a:lnTo>
                    <a:pt x="25781" y="737997"/>
                  </a:lnTo>
                  <a:lnTo>
                    <a:pt x="26035" y="712597"/>
                  </a:lnTo>
                  <a:lnTo>
                    <a:pt x="526923" y="717169"/>
                  </a:lnTo>
                  <a:close/>
                </a:path>
              </a:pathLst>
            </a:custGeom>
            <a:solidFill>
              <a:srgbClr val="000000"/>
            </a:solidFill>
          </p:spPr>
        </p:sp>
        <p:sp>
          <p:nvSpPr>
            <p:cNvPr name="Freeform 11" id="11"/>
            <p:cNvSpPr/>
            <p:nvPr/>
          </p:nvSpPr>
          <p:spPr>
            <a:xfrm flipH="false" flipV="false" rot="0">
              <a:off x="63500" y="63500"/>
              <a:ext cx="256921" cy="217678"/>
            </a:xfrm>
            <a:custGeom>
              <a:avLst/>
              <a:gdLst/>
              <a:ahLst/>
              <a:cxnLst/>
              <a:rect r="r" b="b" t="t" l="l"/>
              <a:pathLst>
                <a:path h="217678" w="256921">
                  <a:moveTo>
                    <a:pt x="212979" y="217678"/>
                  </a:moveTo>
                  <a:lnTo>
                    <a:pt x="108966" y="38227"/>
                  </a:lnTo>
                  <a:lnTo>
                    <a:pt x="130937" y="25527"/>
                  </a:lnTo>
                  <a:lnTo>
                    <a:pt x="152527" y="38989"/>
                  </a:lnTo>
                  <a:lnTo>
                    <a:pt x="43180" y="215011"/>
                  </a:lnTo>
                  <a:lnTo>
                    <a:pt x="0" y="188214"/>
                  </a:lnTo>
                  <a:lnTo>
                    <a:pt x="109474" y="12192"/>
                  </a:lnTo>
                  <a:cubicBezTo>
                    <a:pt x="114173" y="4572"/>
                    <a:pt x="122555" y="0"/>
                    <a:pt x="131445" y="254"/>
                  </a:cubicBezTo>
                  <a:cubicBezTo>
                    <a:pt x="140335" y="508"/>
                    <a:pt x="148590" y="5207"/>
                    <a:pt x="153035" y="12954"/>
                  </a:cubicBezTo>
                  <a:lnTo>
                    <a:pt x="256921" y="192405"/>
                  </a:lnTo>
                  <a:close/>
                  <a:moveTo>
                    <a:pt x="102870" y="202946"/>
                  </a:moveTo>
                  <a:lnTo>
                    <a:pt x="105664" y="25146"/>
                  </a:lnTo>
                  <a:lnTo>
                    <a:pt x="156464" y="25908"/>
                  </a:lnTo>
                  <a:lnTo>
                    <a:pt x="153670" y="203708"/>
                  </a:lnTo>
                  <a:close/>
                </a:path>
              </a:pathLst>
            </a:custGeom>
            <a:solidFill>
              <a:srgbClr val="000000"/>
            </a:solidFill>
          </p:spPr>
        </p:sp>
      </p:grpSp>
      <p:grpSp>
        <p:nvGrpSpPr>
          <p:cNvPr name="Group 12" id="12"/>
          <p:cNvGrpSpPr>
            <a:grpSpLocks noChangeAspect="true"/>
          </p:cNvGrpSpPr>
          <p:nvPr/>
        </p:nvGrpSpPr>
        <p:grpSpPr>
          <a:xfrm rot="0">
            <a:off x="6226340" y="4899203"/>
            <a:ext cx="383924" cy="1888817"/>
            <a:chOff x="0" y="0"/>
            <a:chExt cx="383921" cy="1888820"/>
          </a:xfrm>
        </p:grpSpPr>
        <p:sp>
          <p:nvSpPr>
            <p:cNvPr name="Freeform 13" id="13"/>
            <p:cNvSpPr/>
            <p:nvPr/>
          </p:nvSpPr>
          <p:spPr>
            <a:xfrm flipH="false" flipV="false" rot="0">
              <a:off x="166497" y="63500"/>
              <a:ext cx="50800" cy="1584071"/>
            </a:xfrm>
            <a:custGeom>
              <a:avLst/>
              <a:gdLst/>
              <a:ahLst/>
              <a:cxnLst/>
              <a:rect r="r" b="b" t="t" l="l"/>
              <a:pathLst>
                <a:path h="1584071" w="50800">
                  <a:moveTo>
                    <a:pt x="50800" y="0"/>
                  </a:moveTo>
                  <a:lnTo>
                    <a:pt x="50800" y="1558671"/>
                  </a:lnTo>
                  <a:lnTo>
                    <a:pt x="25400" y="1558671"/>
                  </a:lnTo>
                  <a:lnTo>
                    <a:pt x="50800" y="1558671"/>
                  </a:lnTo>
                  <a:lnTo>
                    <a:pt x="50800" y="1584071"/>
                  </a:lnTo>
                  <a:lnTo>
                    <a:pt x="0" y="1584071"/>
                  </a:lnTo>
                  <a:lnTo>
                    <a:pt x="0" y="1558671"/>
                  </a:lnTo>
                  <a:lnTo>
                    <a:pt x="0" y="0"/>
                  </a:lnTo>
                  <a:close/>
                </a:path>
              </a:pathLst>
            </a:custGeom>
            <a:solidFill>
              <a:srgbClr val="000000"/>
            </a:solidFill>
          </p:spPr>
        </p:sp>
        <p:sp>
          <p:nvSpPr>
            <p:cNvPr name="Freeform 14" id="14"/>
            <p:cNvSpPr/>
            <p:nvPr/>
          </p:nvSpPr>
          <p:spPr>
            <a:xfrm flipH="false" flipV="false" rot="0">
              <a:off x="63754" y="1609090"/>
              <a:ext cx="256794" cy="216281"/>
            </a:xfrm>
            <a:custGeom>
              <a:avLst/>
              <a:gdLst/>
              <a:ahLst/>
              <a:cxnLst/>
              <a:rect r="r" b="b" t="t" l="l"/>
              <a:pathLst>
                <a:path h="216281" w="256794">
                  <a:moveTo>
                    <a:pt x="43307" y="0"/>
                  </a:moveTo>
                  <a:lnTo>
                    <a:pt x="149987" y="177800"/>
                  </a:lnTo>
                  <a:lnTo>
                    <a:pt x="128270" y="190881"/>
                  </a:lnTo>
                  <a:lnTo>
                    <a:pt x="106553" y="177800"/>
                  </a:lnTo>
                  <a:lnTo>
                    <a:pt x="213233" y="0"/>
                  </a:lnTo>
                  <a:lnTo>
                    <a:pt x="256794" y="26162"/>
                  </a:lnTo>
                  <a:lnTo>
                    <a:pt x="150114" y="203962"/>
                  </a:lnTo>
                  <a:cubicBezTo>
                    <a:pt x="145542" y="211582"/>
                    <a:pt x="137287" y="216281"/>
                    <a:pt x="128397" y="216281"/>
                  </a:cubicBezTo>
                  <a:cubicBezTo>
                    <a:pt x="119507" y="216281"/>
                    <a:pt x="111252" y="211582"/>
                    <a:pt x="106680" y="203962"/>
                  </a:cubicBezTo>
                  <a:lnTo>
                    <a:pt x="0" y="26162"/>
                  </a:lnTo>
                  <a:close/>
                  <a:moveTo>
                    <a:pt x="153670" y="13081"/>
                  </a:moveTo>
                  <a:lnTo>
                    <a:pt x="153670" y="190881"/>
                  </a:lnTo>
                  <a:lnTo>
                    <a:pt x="102870" y="190881"/>
                  </a:lnTo>
                  <a:lnTo>
                    <a:pt x="102870" y="13081"/>
                  </a:lnTo>
                  <a:close/>
                </a:path>
              </a:pathLst>
            </a:custGeom>
            <a:solidFill>
              <a:srgbClr val="000000"/>
            </a:solidFill>
          </p:spPr>
        </p:sp>
      </p:grpSp>
      <p:grpSp>
        <p:nvGrpSpPr>
          <p:cNvPr name="Group 15" id="15"/>
          <p:cNvGrpSpPr>
            <a:grpSpLocks noChangeAspect="true"/>
          </p:cNvGrpSpPr>
          <p:nvPr/>
        </p:nvGrpSpPr>
        <p:grpSpPr>
          <a:xfrm rot="0">
            <a:off x="7025992" y="1371600"/>
            <a:ext cx="2530488" cy="1842802"/>
            <a:chOff x="0" y="0"/>
            <a:chExt cx="2530488" cy="1842808"/>
          </a:xfrm>
        </p:grpSpPr>
        <p:sp>
          <p:nvSpPr>
            <p:cNvPr name="Freeform 16" id="16"/>
            <p:cNvSpPr/>
            <p:nvPr/>
          </p:nvSpPr>
          <p:spPr>
            <a:xfrm flipH="false" flipV="false" rot="0">
              <a:off x="809879" y="101600"/>
              <a:ext cx="1037844" cy="673100"/>
            </a:xfrm>
            <a:custGeom>
              <a:avLst/>
              <a:gdLst/>
              <a:ahLst/>
              <a:cxnLst/>
              <a:rect r="r" b="b" t="t" l="l"/>
              <a:pathLst>
                <a:path h="673100" w="1037844">
                  <a:moveTo>
                    <a:pt x="0" y="0"/>
                  </a:moveTo>
                  <a:lnTo>
                    <a:pt x="1037844" y="0"/>
                  </a:lnTo>
                  <a:lnTo>
                    <a:pt x="1037844" y="673100"/>
                  </a:lnTo>
                  <a:lnTo>
                    <a:pt x="0" y="673100"/>
                  </a:lnTo>
                  <a:close/>
                </a:path>
              </a:pathLst>
            </a:custGeom>
            <a:solidFill>
              <a:srgbClr val="73FDEA"/>
            </a:solidFill>
          </p:spPr>
        </p:sp>
        <p:sp>
          <p:nvSpPr>
            <p:cNvPr name="Freeform 17" id="17"/>
            <p:cNvSpPr/>
            <p:nvPr/>
          </p:nvSpPr>
          <p:spPr>
            <a:xfrm flipH="false" flipV="false" rot="0">
              <a:off x="1847723" y="101600"/>
              <a:ext cx="581152" cy="673100"/>
            </a:xfrm>
            <a:custGeom>
              <a:avLst/>
              <a:gdLst/>
              <a:ahLst/>
              <a:cxnLst/>
              <a:rect r="r" b="b" t="t" l="l"/>
              <a:pathLst>
                <a:path h="673100" w="581152">
                  <a:moveTo>
                    <a:pt x="0" y="0"/>
                  </a:moveTo>
                  <a:lnTo>
                    <a:pt x="581152" y="0"/>
                  </a:lnTo>
                  <a:lnTo>
                    <a:pt x="581152" y="673100"/>
                  </a:lnTo>
                  <a:lnTo>
                    <a:pt x="0" y="673100"/>
                  </a:lnTo>
                  <a:close/>
                </a:path>
              </a:pathLst>
            </a:custGeom>
            <a:solidFill>
              <a:srgbClr val="73FDEA"/>
            </a:solidFill>
          </p:spPr>
        </p:sp>
        <p:sp>
          <p:nvSpPr>
            <p:cNvPr name="Freeform 18" id="18"/>
            <p:cNvSpPr/>
            <p:nvPr/>
          </p:nvSpPr>
          <p:spPr>
            <a:xfrm flipH="false" flipV="false" rot="0">
              <a:off x="1809623"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9" id="19"/>
            <p:cNvSpPr/>
            <p:nvPr/>
          </p:nvSpPr>
          <p:spPr>
            <a:xfrm flipH="false" flipV="false" rot="0">
              <a:off x="771779"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20" id="20"/>
            <p:cNvSpPr/>
            <p:nvPr/>
          </p:nvSpPr>
          <p:spPr>
            <a:xfrm flipH="false" flipV="false" rot="0">
              <a:off x="2390775" y="63500"/>
              <a:ext cx="76200" cy="749300"/>
            </a:xfrm>
            <a:custGeom>
              <a:avLst/>
              <a:gdLst/>
              <a:ahLst/>
              <a:cxnLst/>
              <a:rect r="r" b="b" t="t" l="l"/>
              <a:pathLst>
                <a:path h="749300" w="76200">
                  <a:moveTo>
                    <a:pt x="0" y="0"/>
                  </a:moveTo>
                  <a:lnTo>
                    <a:pt x="0" y="749300"/>
                  </a:lnTo>
                  <a:lnTo>
                    <a:pt x="76200" y="749300"/>
                  </a:lnTo>
                  <a:lnTo>
                    <a:pt x="76200" y="0"/>
                  </a:lnTo>
                  <a:close/>
                </a:path>
              </a:pathLst>
            </a:custGeom>
            <a:solidFill>
              <a:srgbClr val="017100"/>
            </a:solidFill>
          </p:spPr>
        </p:sp>
        <p:sp>
          <p:nvSpPr>
            <p:cNvPr name="Freeform 21" id="21"/>
            <p:cNvSpPr/>
            <p:nvPr/>
          </p:nvSpPr>
          <p:spPr>
            <a:xfrm flipH="false" flipV="false" rot="0">
              <a:off x="771779" y="63500"/>
              <a:ext cx="1695196" cy="76200"/>
            </a:xfrm>
            <a:custGeom>
              <a:avLst/>
              <a:gdLst/>
              <a:ahLst/>
              <a:cxnLst/>
              <a:rect r="r" b="b" t="t" l="l"/>
              <a:pathLst>
                <a:path h="76200" w="1695196">
                  <a:moveTo>
                    <a:pt x="0" y="0"/>
                  </a:moveTo>
                  <a:lnTo>
                    <a:pt x="0" y="76200"/>
                  </a:lnTo>
                  <a:lnTo>
                    <a:pt x="1695196" y="76200"/>
                  </a:lnTo>
                  <a:lnTo>
                    <a:pt x="1695196" y="0"/>
                  </a:lnTo>
                  <a:close/>
                </a:path>
              </a:pathLst>
            </a:custGeom>
            <a:solidFill>
              <a:srgbClr val="017100"/>
            </a:solidFill>
          </p:spPr>
        </p:sp>
        <p:sp>
          <p:nvSpPr>
            <p:cNvPr name="Freeform 22" id="22"/>
            <p:cNvSpPr/>
            <p:nvPr/>
          </p:nvSpPr>
          <p:spPr>
            <a:xfrm flipH="false" flipV="false" rot="0">
              <a:off x="771779" y="736600"/>
              <a:ext cx="1695196" cy="76200"/>
            </a:xfrm>
            <a:custGeom>
              <a:avLst/>
              <a:gdLst/>
              <a:ahLst/>
              <a:cxnLst/>
              <a:rect r="r" b="b" t="t" l="l"/>
              <a:pathLst>
                <a:path h="76200" w="1695196">
                  <a:moveTo>
                    <a:pt x="0" y="0"/>
                  </a:moveTo>
                  <a:lnTo>
                    <a:pt x="0" y="76200"/>
                  </a:lnTo>
                  <a:lnTo>
                    <a:pt x="1695196" y="76200"/>
                  </a:lnTo>
                  <a:lnTo>
                    <a:pt x="1695196" y="0"/>
                  </a:lnTo>
                  <a:close/>
                </a:path>
              </a:pathLst>
            </a:custGeom>
            <a:solidFill>
              <a:srgbClr val="017100"/>
            </a:solidFill>
          </p:spPr>
        </p:sp>
        <p:sp>
          <p:nvSpPr>
            <p:cNvPr name="Freeform 23" id="23"/>
            <p:cNvSpPr/>
            <p:nvPr/>
          </p:nvSpPr>
          <p:spPr>
            <a:xfrm flipH="false" flipV="false" rot="0">
              <a:off x="122555" y="460883"/>
              <a:ext cx="615442" cy="1216914"/>
            </a:xfrm>
            <a:custGeom>
              <a:avLst/>
              <a:gdLst/>
              <a:ahLst/>
              <a:cxnLst/>
              <a:rect r="r" b="b" t="t" l="l"/>
              <a:pathLst>
                <a:path h="1216914" w="615442">
                  <a:moveTo>
                    <a:pt x="615442" y="25400"/>
                  </a:moveTo>
                  <a:lnTo>
                    <a:pt x="20066" y="30607"/>
                  </a:lnTo>
                  <a:lnTo>
                    <a:pt x="19939" y="17907"/>
                  </a:lnTo>
                  <a:lnTo>
                    <a:pt x="32639" y="18034"/>
                  </a:lnTo>
                  <a:lnTo>
                    <a:pt x="25527" y="1204214"/>
                  </a:lnTo>
                  <a:lnTo>
                    <a:pt x="12827" y="1204087"/>
                  </a:lnTo>
                  <a:lnTo>
                    <a:pt x="25527" y="1204214"/>
                  </a:lnTo>
                  <a:lnTo>
                    <a:pt x="25400" y="1216914"/>
                  </a:lnTo>
                  <a:lnTo>
                    <a:pt x="0" y="1216787"/>
                  </a:lnTo>
                  <a:lnTo>
                    <a:pt x="127" y="1204087"/>
                  </a:lnTo>
                  <a:lnTo>
                    <a:pt x="127" y="1204087"/>
                  </a:lnTo>
                  <a:lnTo>
                    <a:pt x="127" y="1204087"/>
                  </a:lnTo>
                  <a:lnTo>
                    <a:pt x="7239" y="17907"/>
                  </a:lnTo>
                  <a:lnTo>
                    <a:pt x="7366" y="5334"/>
                  </a:lnTo>
                  <a:lnTo>
                    <a:pt x="19939" y="5207"/>
                  </a:lnTo>
                  <a:lnTo>
                    <a:pt x="615315" y="0"/>
                  </a:lnTo>
                  <a:close/>
                </a:path>
              </a:pathLst>
            </a:custGeom>
            <a:solidFill>
              <a:srgbClr val="000000"/>
            </a:solidFill>
          </p:spPr>
        </p:sp>
        <p:sp>
          <p:nvSpPr>
            <p:cNvPr name="Freeform 24" id="24"/>
            <p:cNvSpPr/>
            <p:nvPr/>
          </p:nvSpPr>
          <p:spPr>
            <a:xfrm flipH="false" flipV="false" rot="0">
              <a:off x="63500" y="1658112"/>
              <a:ext cx="143764" cy="121158"/>
            </a:xfrm>
            <a:custGeom>
              <a:avLst/>
              <a:gdLst/>
              <a:ahLst/>
              <a:cxnLst/>
              <a:rect r="r" b="b" t="t" l="l"/>
              <a:pathLst>
                <a:path h="121158" w="143764">
                  <a:moveTo>
                    <a:pt x="21844" y="0"/>
                  </a:moveTo>
                  <a:lnTo>
                    <a:pt x="82169" y="101981"/>
                  </a:lnTo>
                  <a:lnTo>
                    <a:pt x="71247" y="108458"/>
                  </a:lnTo>
                  <a:lnTo>
                    <a:pt x="60452" y="101854"/>
                  </a:lnTo>
                  <a:lnTo>
                    <a:pt x="122047" y="635"/>
                  </a:lnTo>
                  <a:lnTo>
                    <a:pt x="143764" y="13843"/>
                  </a:lnTo>
                  <a:lnTo>
                    <a:pt x="82169" y="115062"/>
                  </a:lnTo>
                  <a:cubicBezTo>
                    <a:pt x="79883" y="118872"/>
                    <a:pt x="75692" y="121158"/>
                    <a:pt x="71247" y="121158"/>
                  </a:cubicBezTo>
                  <a:cubicBezTo>
                    <a:pt x="66802" y="121158"/>
                    <a:pt x="62611" y="118745"/>
                    <a:pt x="60452" y="114935"/>
                  </a:cubicBezTo>
                  <a:lnTo>
                    <a:pt x="0" y="12954"/>
                  </a:lnTo>
                  <a:close/>
                  <a:moveTo>
                    <a:pt x="84582" y="6858"/>
                  </a:moveTo>
                  <a:lnTo>
                    <a:pt x="83947" y="108458"/>
                  </a:lnTo>
                  <a:lnTo>
                    <a:pt x="58547" y="108331"/>
                  </a:lnTo>
                  <a:lnTo>
                    <a:pt x="59182" y="6731"/>
                  </a:lnTo>
                  <a:close/>
                </a:path>
              </a:pathLst>
            </a:custGeom>
            <a:solidFill>
              <a:srgbClr val="000000"/>
            </a:solidFill>
          </p:spPr>
        </p:sp>
      </p:gr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800510" y="884368"/>
            <a:ext cx="63170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to Linked List in Memory</a:t>
            </a:r>
          </a:p>
        </p:txBody>
      </p:sp>
      <p:sp>
        <p:nvSpPr>
          <p:cNvPr name="TextBox 27" id="27"/>
          <p:cNvSpPr txBox="true"/>
          <p:nvPr/>
        </p:nvSpPr>
        <p:spPr>
          <a:xfrm rot="0">
            <a:off x="870661" y="1979171"/>
            <a:ext cx="451949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Insert a new node after a node</a:t>
            </a:r>
          </a:p>
        </p:txBody>
      </p:sp>
      <p:sp>
        <p:nvSpPr>
          <p:cNvPr name="TextBox 28" id="28"/>
          <p:cNvSpPr txBox="true"/>
          <p:nvPr/>
        </p:nvSpPr>
        <p:spPr>
          <a:xfrm rot="0">
            <a:off x="8937650" y="5068033"/>
            <a:ext cx="77724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Head</a:t>
            </a:r>
          </a:p>
        </p:txBody>
      </p:sp>
      <p:sp>
        <p:nvSpPr>
          <p:cNvPr name="TextBox 29" id="29"/>
          <p:cNvSpPr txBox="true"/>
          <p:nvPr/>
        </p:nvSpPr>
        <p:spPr>
          <a:xfrm rot="0">
            <a:off x="2252148" y="62949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0" id="30"/>
          <p:cNvSpPr txBox="true"/>
          <p:nvPr/>
        </p:nvSpPr>
        <p:spPr>
          <a:xfrm rot="0">
            <a:off x="3456041"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1" id="31"/>
          <p:cNvSpPr txBox="true"/>
          <p:nvPr/>
        </p:nvSpPr>
        <p:spPr>
          <a:xfrm rot="0">
            <a:off x="5301777" y="5641896"/>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2" id="32"/>
          <p:cNvSpPr txBox="true"/>
          <p:nvPr/>
        </p:nvSpPr>
        <p:spPr>
          <a:xfrm rot="0">
            <a:off x="5665841"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3" id="33"/>
          <p:cNvSpPr txBox="true"/>
          <p:nvPr/>
        </p:nvSpPr>
        <p:spPr>
          <a:xfrm rot="0">
            <a:off x="6308979" y="69646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34" id="34"/>
          <p:cNvSpPr txBox="true"/>
          <p:nvPr/>
        </p:nvSpPr>
        <p:spPr>
          <a:xfrm rot="0">
            <a:off x="6318314" y="4335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5" id="35"/>
          <p:cNvSpPr txBox="true"/>
          <p:nvPr/>
        </p:nvSpPr>
        <p:spPr>
          <a:xfrm rot="0">
            <a:off x="7837541"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6" id="36"/>
          <p:cNvSpPr txBox="true"/>
          <p:nvPr/>
        </p:nvSpPr>
        <p:spPr>
          <a:xfrm rot="0">
            <a:off x="8231238" y="16052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37" id="37"/>
          <p:cNvSpPr txBox="true"/>
          <p:nvPr/>
        </p:nvSpPr>
        <p:spPr>
          <a:xfrm rot="0">
            <a:off x="8351406" y="62949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8" id="38"/>
          <p:cNvSpPr txBox="true"/>
          <p:nvPr/>
        </p:nvSpPr>
        <p:spPr>
          <a:xfrm rot="0">
            <a:off x="10136238" y="2729227"/>
            <a:ext cx="252089" cy="970664"/>
          </a:xfrm>
          <a:prstGeom prst="rect">
            <a:avLst/>
          </a:prstGeom>
        </p:spPr>
        <p:txBody>
          <a:bodyPr anchor="t" rtlCol="false" tIns="0" lIns="0" bIns="0" rIns="0">
            <a:spAutoFit/>
          </a:bodyPr>
          <a:lstStyle/>
          <a:p>
            <a:pPr algn="l">
              <a:lnSpc>
                <a:spcPts val="875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9" id="39"/>
          <p:cNvSpPr txBox="true"/>
          <p:nvPr/>
        </p:nvSpPr>
        <p:spPr>
          <a:xfrm rot="0">
            <a:off x="10385679" y="3973830"/>
            <a:ext cx="252089" cy="970664"/>
          </a:xfrm>
          <a:prstGeom prst="rect">
            <a:avLst/>
          </a:prstGeom>
        </p:spPr>
        <p:txBody>
          <a:bodyPr anchor="t" rtlCol="false" tIns="0" lIns="0" bIns="0" rIns="0">
            <a:spAutoFit/>
          </a:bodyPr>
          <a:lstStyle/>
          <a:p>
            <a:pPr algn="l">
              <a:lnSpc>
                <a:spcPts val="8750"/>
              </a:lnSpc>
            </a:pPr>
            <a:r>
              <a:rPr lang="en-US" b="true" sz="3500" spc="-10">
                <a:solidFill>
                  <a:srgbClr val="000000"/>
                </a:solidFill>
                <a:latin typeface="IBM Plex Sans Bold"/>
                <a:ea typeface="IBM Plex Sans Bold"/>
                <a:cs typeface="IBM Plex Sans Bold"/>
                <a:sym typeface="IBM Plex Sans Bold"/>
              </a:rPr>
              <a:t>0</a:t>
            </a:r>
          </a:p>
        </p:txBody>
      </p:sp>
      <p:sp>
        <p:nvSpPr>
          <p:cNvPr name="TextBox 40" id="40"/>
          <p:cNvSpPr txBox="true"/>
          <p:nvPr/>
        </p:nvSpPr>
        <p:spPr>
          <a:xfrm rot="-3383580">
            <a:off x="997205" y="4683409"/>
            <a:ext cx="1416748" cy="483156"/>
          </a:xfrm>
          <a:prstGeom prst="rect">
            <a:avLst/>
          </a:prstGeom>
        </p:spPr>
        <p:txBody>
          <a:bodyPr anchor="t" rtlCol="false" tIns="0" lIns="0" bIns="0" rIns="0">
            <a:spAutoFit/>
          </a:bodyPr>
          <a:lstStyle/>
          <a:p>
            <a:pPr algn="l">
              <a:lnSpc>
                <a:spcPts val="3919"/>
              </a:lnSpc>
            </a:pPr>
            <a:r>
              <a:rPr lang="en-US" b="true" sz="2799" spc="-8">
                <a:solidFill>
                  <a:srgbClr val="EE220C"/>
                </a:solidFill>
                <a:latin typeface="IBM Plex Sans Bold"/>
                <a:ea typeface="IBM Plex Sans Bold"/>
                <a:cs typeface="IBM Plex Sans Bold"/>
                <a:sym typeface="IBM Plex Sans Bold"/>
              </a:rPr>
              <a:t>Memory</a:t>
            </a:r>
          </a:p>
        </p:txBody>
      </p:sp>
      <p:sp>
        <p:nvSpPr>
          <p:cNvPr name="TextBox 41" id="41"/>
          <p:cNvSpPr txBox="true"/>
          <p:nvPr/>
        </p:nvSpPr>
        <p:spPr>
          <a:xfrm rot="0">
            <a:off x="1074534" y="31634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42" id="42"/>
          <p:cNvSpPr txBox="true"/>
          <p:nvPr/>
        </p:nvSpPr>
        <p:spPr>
          <a:xfrm rot="0">
            <a:off x="2143258" y="316344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43" id="43"/>
          <p:cNvSpPr txBox="true"/>
          <p:nvPr/>
        </p:nvSpPr>
        <p:spPr>
          <a:xfrm rot="0">
            <a:off x="4166673"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44" id="44"/>
          <p:cNvSpPr txBox="true"/>
          <p:nvPr/>
        </p:nvSpPr>
        <p:spPr>
          <a:xfrm rot="0">
            <a:off x="6376473"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5" id="45"/>
          <p:cNvSpPr txBox="true"/>
          <p:nvPr/>
        </p:nvSpPr>
        <p:spPr>
          <a:xfrm rot="0">
            <a:off x="8548173"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6" id="46"/>
          <p:cNvSpPr txBox="true"/>
          <p:nvPr/>
        </p:nvSpPr>
        <p:spPr>
          <a:xfrm rot="0">
            <a:off x="10874759" y="31841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7" id="47"/>
          <p:cNvSpPr txBox="true"/>
          <p:nvPr/>
        </p:nvSpPr>
        <p:spPr>
          <a:xfrm rot="0">
            <a:off x="5236254" y="4372899"/>
            <a:ext cx="272034" cy="375171"/>
          </a:xfrm>
          <a:prstGeom prst="rect">
            <a:avLst/>
          </a:prstGeom>
        </p:spPr>
        <p:txBody>
          <a:bodyPr anchor="t" rtlCol="false" tIns="0" lIns="0" bIns="0" rIns="0">
            <a:spAutoFit/>
          </a:bodyPr>
          <a:lstStyle/>
          <a:p>
            <a:pPr algn="l">
              <a:lnSpc>
                <a:spcPts val="2940"/>
              </a:lnSpc>
            </a:pPr>
            <a:r>
              <a:rPr lang="en-US" sz="2100">
                <a:solidFill>
                  <a:srgbClr val="000000"/>
                </a:solidFill>
                <a:latin typeface="Arimo"/>
                <a:ea typeface="Arimo"/>
                <a:cs typeface="Arimo"/>
                <a:sym typeface="Arimo"/>
              </a:rPr>
              <a: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02161" y="1573559"/>
            <a:ext cx="3810000" cy="3810000"/>
          </a:xfrm>
          <a:custGeom>
            <a:avLst/>
            <a:gdLst/>
            <a:ahLst/>
            <a:cxnLst/>
            <a:rect r="r" b="b" t="t" l="l"/>
            <a:pathLst>
              <a:path h="3810000" w="3810000">
                <a:moveTo>
                  <a:pt x="0" y="0"/>
                </a:moveTo>
                <a:lnTo>
                  <a:pt x="3810000" y="0"/>
                </a:lnTo>
                <a:lnTo>
                  <a:pt x="3810000" y="3810000"/>
                </a:lnTo>
                <a:lnTo>
                  <a:pt x="0" y="3810000"/>
                </a:lnTo>
                <a:lnTo>
                  <a:pt x="0" y="0"/>
                </a:lnTo>
                <a:close/>
              </a:path>
            </a:pathLst>
          </a:custGeom>
          <a:blipFill>
            <a:blip r:embed="rId3"/>
            <a:stretch>
              <a:fillRect l="0" t="0" r="0" b="0"/>
            </a:stretch>
          </a:blipFill>
        </p:spPr>
      </p:sp>
      <p:sp>
        <p:nvSpPr>
          <p:cNvPr name="Freeform 6" id="6"/>
          <p:cNvSpPr/>
          <p:nvPr/>
        </p:nvSpPr>
        <p:spPr>
          <a:xfrm flipH="false" flipV="false" rot="0">
            <a:off x="2278799" y="2065639"/>
            <a:ext cx="1084412" cy="1214180"/>
          </a:xfrm>
          <a:custGeom>
            <a:avLst/>
            <a:gdLst/>
            <a:ahLst/>
            <a:cxnLst/>
            <a:rect r="r" b="b" t="t" l="l"/>
            <a:pathLst>
              <a:path h="1214180" w="1084412">
                <a:moveTo>
                  <a:pt x="0" y="0"/>
                </a:moveTo>
                <a:lnTo>
                  <a:pt x="1084412" y="0"/>
                </a:lnTo>
                <a:lnTo>
                  <a:pt x="1084412" y="1214180"/>
                </a:lnTo>
                <a:lnTo>
                  <a:pt x="0" y="1214180"/>
                </a:lnTo>
                <a:lnTo>
                  <a:pt x="0" y="0"/>
                </a:lnTo>
                <a:close/>
              </a:path>
            </a:pathLst>
          </a:custGeom>
          <a:blipFill>
            <a:blip r:embed="rId4"/>
            <a:stretch>
              <a:fillRect l="0" t="0" r="0" b="-10960"/>
            </a:stretch>
          </a:blipFill>
        </p:spPr>
      </p:sp>
      <p:sp>
        <p:nvSpPr>
          <p:cNvPr name="Freeform 7" id="7"/>
          <p:cNvSpPr/>
          <p:nvPr/>
        </p:nvSpPr>
        <p:spPr>
          <a:xfrm flipH="false" flipV="false" rot="0">
            <a:off x="4702321" y="1547803"/>
            <a:ext cx="8001705" cy="2874397"/>
          </a:xfrm>
          <a:custGeom>
            <a:avLst/>
            <a:gdLst/>
            <a:ahLst/>
            <a:cxnLst/>
            <a:rect r="r" b="b" t="t" l="l"/>
            <a:pathLst>
              <a:path h="2874397" w="8001705">
                <a:moveTo>
                  <a:pt x="0" y="0"/>
                </a:moveTo>
                <a:lnTo>
                  <a:pt x="8001705" y="0"/>
                </a:lnTo>
                <a:lnTo>
                  <a:pt x="8001705" y="2874397"/>
                </a:lnTo>
                <a:lnTo>
                  <a:pt x="0" y="2874397"/>
                </a:lnTo>
                <a:lnTo>
                  <a:pt x="0" y="0"/>
                </a:lnTo>
                <a:close/>
              </a:path>
            </a:pathLst>
          </a:custGeom>
          <a:blipFill>
            <a:blip r:embed="rId5"/>
            <a:stretch>
              <a:fillRect l="0" t="0" r="0" b="0"/>
            </a:stretch>
          </a:blipFill>
        </p:spPr>
      </p:sp>
      <p:grpSp>
        <p:nvGrpSpPr>
          <p:cNvPr name="Group 8" id="8"/>
          <p:cNvGrpSpPr>
            <a:grpSpLocks noChangeAspect="true"/>
          </p:cNvGrpSpPr>
          <p:nvPr/>
        </p:nvGrpSpPr>
        <p:grpSpPr>
          <a:xfrm rot="0">
            <a:off x="4702321" y="4914900"/>
            <a:ext cx="8001705" cy="1021261"/>
            <a:chOff x="0" y="0"/>
            <a:chExt cx="8001698" cy="1021258"/>
          </a:xfrm>
        </p:grpSpPr>
        <p:sp>
          <p:nvSpPr>
            <p:cNvPr name="Freeform 9" id="9"/>
            <p:cNvSpPr/>
            <p:nvPr/>
          </p:nvSpPr>
          <p:spPr>
            <a:xfrm flipH="false" flipV="false" rot="0">
              <a:off x="0" y="0"/>
              <a:ext cx="8001762" cy="1021207"/>
            </a:xfrm>
            <a:custGeom>
              <a:avLst/>
              <a:gdLst/>
              <a:ahLst/>
              <a:cxnLst/>
              <a:rect r="r" b="b" t="t" l="l"/>
              <a:pathLst>
                <a:path h="1021207" w="8001762">
                  <a:moveTo>
                    <a:pt x="0" y="1021207"/>
                  </a:moveTo>
                  <a:lnTo>
                    <a:pt x="8001762" y="1021207"/>
                  </a:lnTo>
                  <a:lnTo>
                    <a:pt x="8001762" y="0"/>
                  </a:lnTo>
                  <a:lnTo>
                    <a:pt x="0" y="0"/>
                  </a:lnTo>
                  <a:close/>
                </a:path>
              </a:pathLst>
            </a:custGeom>
            <a:solidFill>
              <a:srgbClr val="EDF868"/>
            </a:solidFill>
          </p:spPr>
        </p:sp>
      </p:grpSp>
      <p:grpSp>
        <p:nvGrpSpPr>
          <p:cNvPr name="Group 10" id="10"/>
          <p:cNvGrpSpPr>
            <a:grpSpLocks noChangeAspect="true"/>
          </p:cNvGrpSpPr>
          <p:nvPr/>
        </p:nvGrpSpPr>
        <p:grpSpPr>
          <a:xfrm rot="0">
            <a:off x="4702321" y="6343650"/>
            <a:ext cx="8001705" cy="1021261"/>
            <a:chOff x="0" y="0"/>
            <a:chExt cx="8001698" cy="1021258"/>
          </a:xfrm>
        </p:grpSpPr>
        <p:sp>
          <p:nvSpPr>
            <p:cNvPr name="Freeform 11" id="11"/>
            <p:cNvSpPr/>
            <p:nvPr/>
          </p:nvSpPr>
          <p:spPr>
            <a:xfrm flipH="false" flipV="false" rot="0">
              <a:off x="0" y="0"/>
              <a:ext cx="8001762" cy="1021207"/>
            </a:xfrm>
            <a:custGeom>
              <a:avLst/>
              <a:gdLst/>
              <a:ahLst/>
              <a:cxnLst/>
              <a:rect r="r" b="b" t="t" l="l"/>
              <a:pathLst>
                <a:path h="1021207" w="8001762">
                  <a:moveTo>
                    <a:pt x="0" y="1021207"/>
                  </a:moveTo>
                  <a:lnTo>
                    <a:pt x="8001762" y="1021207"/>
                  </a:lnTo>
                  <a:lnTo>
                    <a:pt x="8001762" y="0"/>
                  </a:lnTo>
                  <a:lnTo>
                    <a:pt x="0" y="0"/>
                  </a:lnTo>
                  <a:close/>
                </a:path>
              </a:pathLst>
            </a:custGeom>
            <a:solidFill>
              <a:srgbClr val="EDF868"/>
            </a:solidFill>
          </p:spPr>
        </p:sp>
      </p:grpSp>
      <p:sp>
        <p:nvSpPr>
          <p:cNvPr name="Freeform 12" id="12"/>
          <p:cNvSpPr/>
          <p:nvPr/>
        </p:nvSpPr>
        <p:spPr>
          <a:xfrm flipH="false" flipV="false" rot="0">
            <a:off x="1763563" y="6561782"/>
            <a:ext cx="2806703" cy="2895600"/>
          </a:xfrm>
          <a:custGeom>
            <a:avLst/>
            <a:gdLst/>
            <a:ahLst/>
            <a:cxnLst/>
            <a:rect r="r" b="b" t="t" l="l"/>
            <a:pathLst>
              <a:path h="2895600" w="2806703">
                <a:moveTo>
                  <a:pt x="0" y="0"/>
                </a:moveTo>
                <a:lnTo>
                  <a:pt x="2806703" y="0"/>
                </a:lnTo>
                <a:lnTo>
                  <a:pt x="2806703" y="2895600"/>
                </a:lnTo>
                <a:lnTo>
                  <a:pt x="0" y="2895600"/>
                </a:lnTo>
                <a:lnTo>
                  <a:pt x="0" y="0"/>
                </a:lnTo>
                <a:close/>
              </a:path>
            </a:pathLst>
          </a:custGeom>
          <a:blipFill>
            <a:blip r:embed="rId6"/>
            <a:stretch>
              <a:fillRect l="0" t="0" r="0" b="0"/>
            </a:stretch>
          </a:blipFill>
        </p:spPr>
      </p:sp>
      <p:sp>
        <p:nvSpPr>
          <p:cNvPr name="Freeform 13" id="13"/>
          <p:cNvSpPr/>
          <p:nvPr/>
        </p:nvSpPr>
        <p:spPr>
          <a:xfrm flipH="false" flipV="false" rot="0">
            <a:off x="4679099" y="7772400"/>
            <a:ext cx="1084412" cy="1214190"/>
          </a:xfrm>
          <a:custGeom>
            <a:avLst/>
            <a:gdLst/>
            <a:ahLst/>
            <a:cxnLst/>
            <a:rect r="r" b="b" t="t" l="l"/>
            <a:pathLst>
              <a:path h="1214190" w="1084412">
                <a:moveTo>
                  <a:pt x="0" y="0"/>
                </a:moveTo>
                <a:lnTo>
                  <a:pt x="1084412" y="0"/>
                </a:lnTo>
                <a:lnTo>
                  <a:pt x="1084412" y="1214190"/>
                </a:lnTo>
                <a:lnTo>
                  <a:pt x="0" y="1214190"/>
                </a:lnTo>
                <a:lnTo>
                  <a:pt x="0" y="0"/>
                </a:lnTo>
                <a:close/>
              </a:path>
            </a:pathLst>
          </a:custGeom>
          <a:blipFill>
            <a:blip r:embed="rId4"/>
            <a:stretch>
              <a:fillRect l="0" t="0" r="0" b="-10959"/>
            </a:stretch>
          </a:blipFill>
        </p:spPr>
      </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798166" y="652872"/>
            <a:ext cx="1117515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Why are Data Structures and Algorithms important?</a:t>
            </a:r>
          </a:p>
        </p:txBody>
      </p:sp>
      <p:sp>
        <p:nvSpPr>
          <p:cNvPr name="TextBox 16" id="16"/>
          <p:cNvSpPr txBox="true"/>
          <p:nvPr/>
        </p:nvSpPr>
        <p:spPr>
          <a:xfrm rot="0">
            <a:off x="2523754" y="2624909"/>
            <a:ext cx="606247" cy="146456"/>
          </a:xfrm>
          <a:prstGeom prst="rect">
            <a:avLst/>
          </a:prstGeom>
        </p:spPr>
        <p:txBody>
          <a:bodyPr anchor="t" rtlCol="false" tIns="0" lIns="0" bIns="0" rIns="0">
            <a:spAutoFit/>
          </a:bodyPr>
          <a:lstStyle/>
          <a:p>
            <a:pPr algn="l">
              <a:lnSpc>
                <a:spcPts val="1260"/>
              </a:lnSpc>
            </a:pPr>
            <a:r>
              <a:rPr lang="en-US" b="true" sz="900" spc="-2">
                <a:solidFill>
                  <a:srgbClr val="000000"/>
                </a:solidFill>
                <a:latin typeface="IBM Plex Sans Bold"/>
                <a:ea typeface="IBM Plex Sans Bold"/>
                <a:cs typeface="IBM Plex Sans Bold"/>
                <a:sym typeface="IBM Plex Sans Bold"/>
              </a:rPr>
              <a:t>Algorithms</a:t>
            </a:r>
          </a:p>
        </p:txBody>
      </p:sp>
      <p:sp>
        <p:nvSpPr>
          <p:cNvPr name="TextBox 17" id="17"/>
          <p:cNvSpPr txBox="true"/>
          <p:nvPr/>
        </p:nvSpPr>
        <p:spPr>
          <a:xfrm rot="0">
            <a:off x="4924054" y="8331679"/>
            <a:ext cx="606247" cy="146456"/>
          </a:xfrm>
          <a:prstGeom prst="rect">
            <a:avLst/>
          </a:prstGeom>
        </p:spPr>
        <p:txBody>
          <a:bodyPr anchor="t" rtlCol="false" tIns="0" lIns="0" bIns="0" rIns="0">
            <a:spAutoFit/>
          </a:bodyPr>
          <a:lstStyle/>
          <a:p>
            <a:pPr algn="l">
              <a:lnSpc>
                <a:spcPts val="1260"/>
              </a:lnSpc>
            </a:pPr>
            <a:r>
              <a:rPr lang="en-US" b="true" sz="900" spc="-2">
                <a:solidFill>
                  <a:srgbClr val="000000"/>
                </a:solidFill>
                <a:latin typeface="IBM Plex Sans Bold"/>
                <a:ea typeface="IBM Plex Sans Bold"/>
                <a:cs typeface="IBM Plex Sans Bold"/>
                <a:sym typeface="IBM Plex Sans Bold"/>
              </a:rPr>
              <a:t>Algorithms</a:t>
            </a:r>
          </a:p>
        </p:txBody>
      </p:sp>
      <p:sp>
        <p:nvSpPr>
          <p:cNvPr name="TextBox 18" id="18"/>
          <p:cNvSpPr txBox="true"/>
          <p:nvPr/>
        </p:nvSpPr>
        <p:spPr>
          <a:xfrm rot="0">
            <a:off x="6558191" y="5220081"/>
            <a:ext cx="4375756" cy="553545"/>
          </a:xfrm>
          <a:prstGeom prst="rect">
            <a:avLst/>
          </a:prstGeom>
        </p:spPr>
        <p:txBody>
          <a:bodyPr anchor="t" rtlCol="false" tIns="0" lIns="0" bIns="0" rIns="0">
            <a:spAutoFit/>
          </a:bodyPr>
          <a:lstStyle/>
          <a:p>
            <a:pPr algn="l">
              <a:lnSpc>
                <a:spcPts val="4480"/>
              </a:lnSpc>
            </a:pPr>
            <a:r>
              <a:rPr lang="en-US" b="true" sz="3200" spc="-9">
                <a:solidFill>
                  <a:srgbClr val="000000"/>
                </a:solidFill>
                <a:latin typeface="IBM Plex Sans Bold"/>
                <a:ea typeface="IBM Plex Sans Bold"/>
                <a:cs typeface="IBM Plex Sans Bold"/>
                <a:sym typeface="IBM Plex Sans Bold"/>
              </a:rPr>
              <a:t>COMPUTER SCIENCE</a:t>
            </a:r>
          </a:p>
        </p:txBody>
      </p:sp>
      <p:sp>
        <p:nvSpPr>
          <p:cNvPr name="TextBox 19" id="19"/>
          <p:cNvSpPr txBox="true"/>
          <p:nvPr/>
        </p:nvSpPr>
        <p:spPr>
          <a:xfrm rot="0">
            <a:off x="7547600" y="6690741"/>
            <a:ext cx="2357371"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ALGORITHMS</a:t>
            </a:r>
          </a:p>
        </p:txBody>
      </p:sp>
    </p:spTree>
  </p:cSld>
  <p:clrMapOvr>
    <a:masterClrMapping/>
  </p:clrMapOvr>
</p:sld>
</file>

<file path=ppt/slides/slide1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781050" y="4102103"/>
            <a:ext cx="10306050" cy="3436744"/>
          </a:xfrm>
          <a:custGeom>
            <a:avLst/>
            <a:gdLst/>
            <a:ahLst/>
            <a:cxnLst/>
            <a:rect r="r" b="b" t="t" l="l"/>
            <a:pathLst>
              <a:path h="3436744" w="10306050">
                <a:moveTo>
                  <a:pt x="0" y="0"/>
                </a:moveTo>
                <a:lnTo>
                  <a:pt x="10306050" y="0"/>
                </a:lnTo>
                <a:lnTo>
                  <a:pt x="10306050" y="3436744"/>
                </a:lnTo>
                <a:lnTo>
                  <a:pt x="0" y="34367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87403" y="1371600"/>
            <a:ext cx="10980029" cy="2362200"/>
          </a:xfrm>
          <a:custGeom>
            <a:avLst/>
            <a:gdLst/>
            <a:ahLst/>
            <a:cxnLst/>
            <a:rect r="r" b="b" t="t" l="l"/>
            <a:pathLst>
              <a:path h="2362200" w="10980029">
                <a:moveTo>
                  <a:pt x="0" y="0"/>
                </a:moveTo>
                <a:lnTo>
                  <a:pt x="10980030" y="0"/>
                </a:lnTo>
                <a:lnTo>
                  <a:pt x="10980030" y="2362200"/>
                </a:lnTo>
                <a:lnTo>
                  <a:pt x="0" y="2362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84368"/>
            <a:ext cx="63170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to Linked List in Memory</a:t>
            </a:r>
          </a:p>
        </p:txBody>
      </p:sp>
      <p:sp>
        <p:nvSpPr>
          <p:cNvPr name="TextBox 10" id="10"/>
          <p:cNvSpPr txBox="true"/>
          <p:nvPr/>
        </p:nvSpPr>
        <p:spPr>
          <a:xfrm rot="0">
            <a:off x="717394" y="1877578"/>
            <a:ext cx="610164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Insert a new node at the end of linked list</a:t>
            </a:r>
          </a:p>
        </p:txBody>
      </p:sp>
      <p:sp>
        <p:nvSpPr>
          <p:cNvPr name="TextBox 11" id="11"/>
          <p:cNvSpPr txBox="true"/>
          <p:nvPr/>
        </p:nvSpPr>
        <p:spPr>
          <a:xfrm rot="0">
            <a:off x="8937650" y="5068033"/>
            <a:ext cx="77724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Head</a:t>
            </a:r>
          </a:p>
        </p:txBody>
      </p:sp>
      <p:sp>
        <p:nvSpPr>
          <p:cNvPr name="TextBox 12" id="12"/>
          <p:cNvSpPr txBox="true"/>
          <p:nvPr/>
        </p:nvSpPr>
        <p:spPr>
          <a:xfrm rot="0">
            <a:off x="2252148" y="62949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3456041" y="2729227"/>
            <a:ext cx="252089" cy="970664"/>
          </a:xfrm>
          <a:prstGeom prst="rect">
            <a:avLst/>
          </a:prstGeom>
        </p:spPr>
        <p:txBody>
          <a:bodyPr anchor="t" rtlCol="false" tIns="0" lIns="0" bIns="0" rIns="0">
            <a:spAutoFit/>
          </a:bodyPr>
          <a:lstStyle/>
          <a:p>
            <a:pPr algn="l">
              <a:lnSpc>
                <a:spcPts val="875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4" id="14"/>
          <p:cNvSpPr txBox="true"/>
          <p:nvPr/>
        </p:nvSpPr>
        <p:spPr>
          <a:xfrm rot="0">
            <a:off x="3273676" y="3973830"/>
            <a:ext cx="252089" cy="970664"/>
          </a:xfrm>
          <a:prstGeom prst="rect">
            <a:avLst/>
          </a:prstGeom>
        </p:spPr>
        <p:txBody>
          <a:bodyPr anchor="t" rtlCol="false" tIns="0" lIns="0" bIns="0" rIns="0">
            <a:spAutoFit/>
          </a:bodyPr>
          <a:lstStyle/>
          <a:p>
            <a:pPr algn="l">
              <a:lnSpc>
                <a:spcPts val="8750"/>
              </a:lnSpc>
            </a:pPr>
            <a:r>
              <a:rPr lang="en-US" b="true" sz="3500" spc="-10">
                <a:solidFill>
                  <a:srgbClr val="000000"/>
                </a:solidFill>
                <a:latin typeface="IBM Plex Sans Bold"/>
                <a:ea typeface="IBM Plex Sans Bold"/>
                <a:cs typeface="IBM Plex Sans Bold"/>
                <a:sym typeface="IBM Plex Sans Bold"/>
              </a:rPr>
              <a:t>3</a:t>
            </a:r>
          </a:p>
        </p:txBody>
      </p:sp>
      <p:sp>
        <p:nvSpPr>
          <p:cNvPr name="TextBox 15" id="15"/>
          <p:cNvSpPr txBox="true"/>
          <p:nvPr/>
        </p:nvSpPr>
        <p:spPr>
          <a:xfrm rot="0">
            <a:off x="5301777" y="5641896"/>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6" id="16"/>
          <p:cNvSpPr txBox="true"/>
          <p:nvPr/>
        </p:nvSpPr>
        <p:spPr>
          <a:xfrm rot="0">
            <a:off x="5665841"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7" id="17"/>
          <p:cNvSpPr txBox="true"/>
          <p:nvPr/>
        </p:nvSpPr>
        <p:spPr>
          <a:xfrm rot="0">
            <a:off x="6318314" y="4335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8" id="18"/>
          <p:cNvSpPr txBox="true"/>
          <p:nvPr/>
        </p:nvSpPr>
        <p:spPr>
          <a:xfrm rot="0">
            <a:off x="7837541" y="30911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9" id="19"/>
          <p:cNvSpPr txBox="true"/>
          <p:nvPr/>
        </p:nvSpPr>
        <p:spPr>
          <a:xfrm rot="0">
            <a:off x="8231238" y="16052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20" id="20"/>
          <p:cNvSpPr txBox="true"/>
          <p:nvPr/>
        </p:nvSpPr>
        <p:spPr>
          <a:xfrm rot="0">
            <a:off x="8351406" y="62949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1" id="21"/>
          <p:cNvSpPr txBox="true"/>
          <p:nvPr/>
        </p:nvSpPr>
        <p:spPr>
          <a:xfrm rot="0">
            <a:off x="10136238" y="2729227"/>
            <a:ext cx="252089" cy="970664"/>
          </a:xfrm>
          <a:prstGeom prst="rect">
            <a:avLst/>
          </a:prstGeom>
        </p:spPr>
        <p:txBody>
          <a:bodyPr anchor="t" rtlCol="false" tIns="0" lIns="0" bIns="0" rIns="0">
            <a:spAutoFit/>
          </a:bodyPr>
          <a:lstStyle/>
          <a:p>
            <a:pPr algn="l">
              <a:lnSpc>
                <a:spcPts val="875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2" id="22"/>
          <p:cNvSpPr txBox="true"/>
          <p:nvPr/>
        </p:nvSpPr>
        <p:spPr>
          <a:xfrm rot="0">
            <a:off x="10385679" y="3973830"/>
            <a:ext cx="252089" cy="970664"/>
          </a:xfrm>
          <a:prstGeom prst="rect">
            <a:avLst/>
          </a:prstGeom>
        </p:spPr>
        <p:txBody>
          <a:bodyPr anchor="t" rtlCol="false" tIns="0" lIns="0" bIns="0" rIns="0">
            <a:spAutoFit/>
          </a:bodyPr>
          <a:lstStyle/>
          <a:p>
            <a:pPr algn="l">
              <a:lnSpc>
                <a:spcPts val="8750"/>
              </a:lnSpc>
            </a:pPr>
            <a:r>
              <a:rPr lang="en-US" b="true" sz="3500" spc="-10">
                <a:solidFill>
                  <a:srgbClr val="000000"/>
                </a:solidFill>
                <a:latin typeface="IBM Plex Sans Bold"/>
                <a:ea typeface="IBM Plex Sans Bold"/>
                <a:cs typeface="IBM Plex Sans Bold"/>
                <a:sym typeface="IBM Plex Sans Bold"/>
              </a:rPr>
              <a:t>0</a:t>
            </a:r>
          </a:p>
        </p:txBody>
      </p:sp>
      <p:sp>
        <p:nvSpPr>
          <p:cNvPr name="TextBox 23" id="23"/>
          <p:cNvSpPr txBox="true"/>
          <p:nvPr/>
        </p:nvSpPr>
        <p:spPr>
          <a:xfrm rot="-3383580">
            <a:off x="997205" y="4683409"/>
            <a:ext cx="1416748" cy="483156"/>
          </a:xfrm>
          <a:prstGeom prst="rect">
            <a:avLst/>
          </a:prstGeom>
        </p:spPr>
        <p:txBody>
          <a:bodyPr anchor="t" rtlCol="false" tIns="0" lIns="0" bIns="0" rIns="0">
            <a:spAutoFit/>
          </a:bodyPr>
          <a:lstStyle/>
          <a:p>
            <a:pPr algn="l">
              <a:lnSpc>
                <a:spcPts val="3919"/>
              </a:lnSpc>
            </a:pPr>
            <a:r>
              <a:rPr lang="en-US" b="true" sz="2799" spc="-8">
                <a:solidFill>
                  <a:srgbClr val="EE220C"/>
                </a:solidFill>
                <a:latin typeface="IBM Plex Sans Bold"/>
                <a:ea typeface="IBM Plex Sans Bold"/>
                <a:cs typeface="IBM Plex Sans Bold"/>
                <a:sym typeface="IBM Plex Sans Bold"/>
              </a:rPr>
              <a:t>Memory</a:t>
            </a:r>
          </a:p>
        </p:txBody>
      </p:sp>
      <p:sp>
        <p:nvSpPr>
          <p:cNvPr name="TextBox 24" id="24"/>
          <p:cNvSpPr txBox="true"/>
          <p:nvPr/>
        </p:nvSpPr>
        <p:spPr>
          <a:xfrm rot="0">
            <a:off x="1074534" y="31634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5" id="25"/>
          <p:cNvSpPr txBox="true"/>
          <p:nvPr/>
        </p:nvSpPr>
        <p:spPr>
          <a:xfrm rot="0">
            <a:off x="2143258" y="316344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26" id="26"/>
          <p:cNvSpPr txBox="true"/>
          <p:nvPr/>
        </p:nvSpPr>
        <p:spPr>
          <a:xfrm rot="0">
            <a:off x="4166673"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7" id="27"/>
          <p:cNvSpPr txBox="true"/>
          <p:nvPr/>
        </p:nvSpPr>
        <p:spPr>
          <a:xfrm rot="0">
            <a:off x="6376473"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8" id="28"/>
          <p:cNvSpPr txBox="true"/>
          <p:nvPr/>
        </p:nvSpPr>
        <p:spPr>
          <a:xfrm rot="0">
            <a:off x="8548173" y="3163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10874759" y="31841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1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46097" y="17526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2286000" y="1964693"/>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1" id="11"/>
          <p:cNvSpPr/>
          <p:nvPr/>
        </p:nvSpPr>
        <p:spPr>
          <a:xfrm flipH="false" flipV="false" rot="0">
            <a:off x="1646177" y="1141686"/>
            <a:ext cx="9461259" cy="7844333"/>
          </a:xfrm>
          <a:custGeom>
            <a:avLst/>
            <a:gdLst/>
            <a:ahLst/>
            <a:cxnLst/>
            <a:rect r="r" b="b" t="t" l="l"/>
            <a:pathLst>
              <a:path h="7844333" w="9461259">
                <a:moveTo>
                  <a:pt x="0" y="0"/>
                </a:moveTo>
                <a:lnTo>
                  <a:pt x="9461259" y="0"/>
                </a:lnTo>
                <a:lnTo>
                  <a:pt x="9461259" y="7844332"/>
                </a:lnTo>
                <a:lnTo>
                  <a:pt x="0" y="7844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84368"/>
            <a:ext cx="355314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Algorithm</a:t>
            </a:r>
          </a:p>
        </p:txBody>
      </p:sp>
      <p:sp>
        <p:nvSpPr>
          <p:cNvPr name="TextBox 14" id="14"/>
          <p:cNvSpPr txBox="true"/>
          <p:nvPr/>
        </p:nvSpPr>
        <p:spPr>
          <a:xfrm rot="0">
            <a:off x="825913" y="1854660"/>
            <a:ext cx="1136637"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Node value </a:t>
            </a:r>
          </a:p>
        </p:txBody>
      </p:sp>
      <p:sp>
        <p:nvSpPr>
          <p:cNvPr name="TextBox 15" id="15"/>
          <p:cNvSpPr txBox="true"/>
          <p:nvPr/>
        </p:nvSpPr>
        <p:spPr>
          <a:xfrm rot="0">
            <a:off x="947023" y="2095957"/>
            <a:ext cx="833199"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Location</a:t>
            </a:r>
          </a:p>
        </p:txBody>
      </p:sp>
      <p:sp>
        <p:nvSpPr>
          <p:cNvPr name="TextBox 16" id="16"/>
          <p:cNvSpPr txBox="true"/>
          <p:nvPr/>
        </p:nvSpPr>
        <p:spPr>
          <a:xfrm rot="0">
            <a:off x="2754020" y="6307055"/>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17" id="17"/>
          <p:cNvSpPr txBox="true"/>
          <p:nvPr/>
        </p:nvSpPr>
        <p:spPr>
          <a:xfrm rot="0">
            <a:off x="3486217" y="1840001"/>
            <a:ext cx="1273083" cy="2586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create node </a:t>
            </a:r>
          </a:p>
        </p:txBody>
      </p:sp>
      <p:sp>
        <p:nvSpPr>
          <p:cNvPr name="TextBox 18" id="18"/>
          <p:cNvSpPr txBox="true"/>
          <p:nvPr/>
        </p:nvSpPr>
        <p:spPr>
          <a:xfrm rot="0">
            <a:off x="3462147" y="2106701"/>
            <a:ext cx="1260967" cy="2586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assign value</a:t>
            </a:r>
          </a:p>
        </p:txBody>
      </p:sp>
      <p:sp>
        <p:nvSpPr>
          <p:cNvPr name="TextBox 19" id="19"/>
          <p:cNvSpPr txBox="true"/>
          <p:nvPr/>
        </p:nvSpPr>
        <p:spPr>
          <a:xfrm rot="0">
            <a:off x="6817747" y="31899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0" id="20"/>
          <p:cNvSpPr txBox="true"/>
          <p:nvPr/>
        </p:nvSpPr>
        <p:spPr>
          <a:xfrm rot="0">
            <a:off x="5954744" y="1944453"/>
            <a:ext cx="1298848"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head=None?</a:t>
            </a:r>
          </a:p>
        </p:txBody>
      </p:sp>
      <p:sp>
        <p:nvSpPr>
          <p:cNvPr name="TextBox 21" id="21"/>
          <p:cNvSpPr txBox="true"/>
          <p:nvPr/>
        </p:nvSpPr>
        <p:spPr>
          <a:xfrm rot="0">
            <a:off x="8308810" y="3913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2" id="22"/>
          <p:cNvSpPr txBox="true"/>
          <p:nvPr/>
        </p:nvSpPr>
        <p:spPr>
          <a:xfrm rot="0">
            <a:off x="8308810" y="6072845"/>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3" id="23"/>
          <p:cNvSpPr txBox="true"/>
          <p:nvPr/>
        </p:nvSpPr>
        <p:spPr>
          <a:xfrm rot="0">
            <a:off x="9023452" y="176934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4" id="24"/>
          <p:cNvSpPr txBox="true"/>
          <p:nvPr/>
        </p:nvSpPr>
        <p:spPr>
          <a:xfrm rot="0">
            <a:off x="10090252" y="52473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5" id="25"/>
          <p:cNvSpPr txBox="true"/>
          <p:nvPr/>
        </p:nvSpPr>
        <p:spPr>
          <a:xfrm rot="0">
            <a:off x="10090252" y="780437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6" id="26"/>
          <p:cNvSpPr txBox="true"/>
          <p:nvPr/>
        </p:nvSpPr>
        <p:spPr>
          <a:xfrm rot="0">
            <a:off x="3167129" y="1862642"/>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
        <p:nvSpPr>
          <p:cNvPr name="TextBox 27" id="27"/>
          <p:cNvSpPr txBox="true"/>
          <p:nvPr/>
        </p:nvSpPr>
        <p:spPr>
          <a:xfrm rot="0">
            <a:off x="6227836" y="4121134"/>
            <a:ext cx="87678" cy="398088"/>
          </a:xfrm>
          <a:prstGeom prst="rect">
            <a:avLst/>
          </a:prstGeom>
        </p:spPr>
        <p:txBody>
          <a:bodyPr anchor="t" rtlCol="false" tIns="0" lIns="0" bIns="0" rIns="0">
            <a:spAutoFit/>
          </a:bodyPr>
          <a:lstStyle/>
          <a:p>
            <a:pPr algn="just">
              <a:lnSpc>
                <a:spcPts val="1499"/>
              </a:lnSpc>
            </a:pPr>
            <a:r>
              <a:rPr lang="en-US" sz="1739" spc="-5">
                <a:solidFill>
                  <a:srgbClr val="FFFFFF"/>
                </a:solidFill>
                <a:latin typeface="IBM Plex Sans"/>
                <a:ea typeface="IBM Plex Sans"/>
                <a:cs typeface="IBM Plex Sans"/>
                <a:sym typeface="IBM Plex Sans"/>
              </a:rPr>
              <a:t>- -</a:t>
            </a:r>
          </a:p>
        </p:txBody>
      </p:sp>
      <p:sp>
        <p:nvSpPr>
          <p:cNvPr name="TextBox 28" id="28"/>
          <p:cNvSpPr txBox="true"/>
          <p:nvPr/>
        </p:nvSpPr>
        <p:spPr>
          <a:xfrm rot="0">
            <a:off x="6477867" y="4088159"/>
            <a:ext cx="1296905" cy="382600"/>
          </a:xfrm>
          <a:prstGeom prst="rect">
            <a:avLst/>
          </a:prstGeom>
        </p:spPr>
        <p:txBody>
          <a:bodyPr anchor="t" rtlCol="false" tIns="0" lIns="0" bIns="0" rIns="0">
            <a:spAutoFit/>
          </a:bodyPr>
          <a:lstStyle/>
          <a:p>
            <a:pPr algn="l">
              <a:lnSpc>
                <a:spcPts val="1500"/>
              </a:lnSpc>
            </a:pPr>
            <a:r>
              <a:rPr lang="en-US" sz="1200" spc="-3">
                <a:solidFill>
                  <a:srgbClr val="FFFFFF"/>
                </a:solidFill>
                <a:latin typeface="IBM Plex Sans"/>
                <a:ea typeface="IBM Plex Sans"/>
                <a:cs typeface="IBM Plex Sans"/>
                <a:sym typeface="IBM Plex Sans"/>
              </a:rPr>
              <a:t>node.next = head head = node</a:t>
            </a:r>
          </a:p>
        </p:txBody>
      </p:sp>
      <p:sp>
        <p:nvSpPr>
          <p:cNvPr name="TextBox 29" id="29"/>
          <p:cNvSpPr txBox="true"/>
          <p:nvPr/>
        </p:nvSpPr>
        <p:spPr>
          <a:xfrm rot="0">
            <a:off x="9370343" y="6321295"/>
            <a:ext cx="1326166"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last</a:t>
            </a:r>
          </a:p>
        </p:txBody>
      </p:sp>
      <p:sp>
        <p:nvSpPr>
          <p:cNvPr name="TextBox 30" id="30"/>
          <p:cNvSpPr txBox="true"/>
          <p:nvPr/>
        </p:nvSpPr>
        <p:spPr>
          <a:xfrm rot="0">
            <a:off x="9359770" y="4123534"/>
            <a:ext cx="1347730"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ﬁrst</a:t>
            </a:r>
          </a:p>
        </p:txBody>
      </p:sp>
      <p:sp>
        <p:nvSpPr>
          <p:cNvPr name="TextBox 31" id="31"/>
          <p:cNvSpPr txBox="true"/>
          <p:nvPr/>
        </p:nvSpPr>
        <p:spPr>
          <a:xfrm rot="0">
            <a:off x="5727773" y="8001467"/>
            <a:ext cx="102298" cy="673979"/>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 -</a:t>
            </a:r>
          </a:p>
        </p:txBody>
      </p:sp>
      <p:sp>
        <p:nvSpPr>
          <p:cNvPr name="TextBox 32" id="32"/>
          <p:cNvSpPr txBox="true"/>
          <p:nvPr/>
        </p:nvSpPr>
        <p:spPr>
          <a:xfrm rot="0">
            <a:off x="6215129" y="6178134"/>
            <a:ext cx="102298" cy="673979"/>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 -</a:t>
            </a:r>
          </a:p>
        </p:txBody>
      </p:sp>
      <p:sp>
        <p:nvSpPr>
          <p:cNvPr name="TextBox 33" id="33"/>
          <p:cNvSpPr txBox="true"/>
          <p:nvPr/>
        </p:nvSpPr>
        <p:spPr>
          <a:xfrm rot="0">
            <a:off x="5977804" y="7975159"/>
            <a:ext cx="1808483" cy="644804"/>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Find location (loop) current.next = node node.next =nextNode</a:t>
            </a:r>
          </a:p>
        </p:txBody>
      </p:sp>
      <p:sp>
        <p:nvSpPr>
          <p:cNvPr name="TextBox 34" id="34"/>
          <p:cNvSpPr txBox="true"/>
          <p:nvPr/>
        </p:nvSpPr>
        <p:spPr>
          <a:xfrm rot="0">
            <a:off x="6465160" y="6151826"/>
            <a:ext cx="1395536" cy="644804"/>
          </a:xfrm>
          <a:prstGeom prst="rect">
            <a:avLst/>
          </a:prstGeom>
        </p:spPr>
        <p:txBody>
          <a:bodyPr anchor="t" rtlCol="false" tIns="0" lIns="0" bIns="0" rIns="0">
            <a:spAutoFit/>
          </a:bodyPr>
          <a:lstStyle/>
          <a:p>
            <a:pPr algn="just">
              <a:lnSpc>
                <a:spcPts val="1699"/>
              </a:lnSpc>
            </a:pPr>
            <a:r>
              <a:rPr lang="en-US" sz="1399" spc="-4">
                <a:solidFill>
                  <a:srgbClr val="FFFFFF"/>
                </a:solidFill>
                <a:latin typeface="IBM Plex Sans"/>
                <a:ea typeface="IBM Plex Sans"/>
                <a:cs typeface="IBM Plex Sans"/>
                <a:sym typeface="IBM Plex Sans"/>
              </a:rPr>
              <a:t>node.next = null last.next = node tail = node</a:t>
            </a:r>
          </a:p>
        </p:txBody>
      </p:sp>
      <p:sp>
        <p:nvSpPr>
          <p:cNvPr name="TextBox 35" id="35"/>
          <p:cNvSpPr txBox="true"/>
          <p:nvPr/>
        </p:nvSpPr>
        <p:spPr>
          <a:xfrm rot="0">
            <a:off x="1760477" y="3447117"/>
            <a:ext cx="94983" cy="423320"/>
          </a:xfrm>
          <a:prstGeom prst="rect">
            <a:avLst/>
          </a:prstGeom>
        </p:spPr>
        <p:txBody>
          <a:bodyPr anchor="t" rtlCol="false" tIns="0" lIns="0" bIns="0" rIns="0">
            <a:spAutoFit/>
          </a:bodyPr>
          <a:lstStyle/>
          <a:p>
            <a:pPr algn="just">
              <a:lnSpc>
                <a:spcPts val="1600"/>
              </a:lnSpc>
            </a:pPr>
            <a:r>
              <a:rPr lang="en-US" sz="1885" spc="-5">
                <a:solidFill>
                  <a:srgbClr val="FFFFFF"/>
                </a:solidFill>
                <a:latin typeface="IBM Plex Sans"/>
                <a:ea typeface="IBM Plex Sans"/>
                <a:cs typeface="IBM Plex Sans"/>
                <a:sym typeface="IBM Plex Sans"/>
              </a:rPr>
              <a:t>- -</a:t>
            </a:r>
          </a:p>
        </p:txBody>
      </p:sp>
      <p:sp>
        <p:nvSpPr>
          <p:cNvPr name="TextBox 36" id="36"/>
          <p:cNvSpPr txBox="true"/>
          <p:nvPr/>
        </p:nvSpPr>
        <p:spPr>
          <a:xfrm rot="0">
            <a:off x="2010508" y="3411131"/>
            <a:ext cx="1021356" cy="410518"/>
          </a:xfrm>
          <a:prstGeom prst="rect">
            <a:avLst/>
          </a:prstGeom>
        </p:spPr>
        <p:txBody>
          <a:bodyPr anchor="t" rtlCol="false" tIns="0" lIns="0" bIns="0" rIns="0">
            <a:spAutoFit/>
          </a:bodyPr>
          <a:lstStyle/>
          <a:p>
            <a:pPr algn="l">
              <a:lnSpc>
                <a:spcPts val="1600"/>
              </a:lnSpc>
            </a:pPr>
            <a:r>
              <a:rPr lang="en-US" sz="1300" spc="-3">
                <a:solidFill>
                  <a:srgbClr val="FFFFFF"/>
                </a:solidFill>
                <a:latin typeface="IBM Plex Sans"/>
                <a:ea typeface="IBM Plex Sans"/>
                <a:cs typeface="IBM Plex Sans"/>
                <a:sym typeface="IBM Plex Sans"/>
              </a:rPr>
              <a:t>head = node tail = node</a:t>
            </a:r>
          </a:p>
        </p:txBody>
      </p:sp>
    </p:spTree>
  </p:cSld>
  <p:clrMapOvr>
    <a:masterClrMapping/>
  </p:clrMapOvr>
</p:sld>
</file>

<file path=ppt/slides/slide1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02532" y="1990582"/>
            <a:ext cx="11479759" cy="3674859"/>
          </a:xfrm>
          <a:custGeom>
            <a:avLst/>
            <a:gdLst/>
            <a:ahLst/>
            <a:cxnLst/>
            <a:rect r="r" b="b" t="t" l="l"/>
            <a:pathLst>
              <a:path h="3674859" w="11479759">
                <a:moveTo>
                  <a:pt x="0" y="0"/>
                </a:moveTo>
                <a:lnTo>
                  <a:pt x="11479759" y="0"/>
                </a:lnTo>
                <a:lnTo>
                  <a:pt x="11479759" y="3674859"/>
                </a:lnTo>
                <a:lnTo>
                  <a:pt x="0" y="36748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810194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Insertion at the beginning</a:t>
            </a:r>
          </a:p>
        </p:txBody>
      </p:sp>
      <p:sp>
        <p:nvSpPr>
          <p:cNvPr name="TextBox 9" id="9"/>
          <p:cNvSpPr txBox="true"/>
          <p:nvPr/>
        </p:nvSpPr>
        <p:spPr>
          <a:xfrm rot="0">
            <a:off x="716832" y="4721200"/>
            <a:ext cx="131521" cy="603475"/>
          </a:xfrm>
          <a:prstGeom prst="rect">
            <a:avLst/>
          </a:prstGeom>
        </p:spPr>
        <p:txBody>
          <a:bodyPr anchor="t" rtlCol="false" tIns="0" lIns="0" bIns="0" rIns="0">
            <a:spAutoFit/>
          </a:bodyPr>
          <a:lstStyle/>
          <a:p>
            <a:pPr algn="just">
              <a:lnSpc>
                <a:spcPts val="2299"/>
              </a:lnSpc>
            </a:pPr>
            <a:r>
              <a:rPr lang="en-US" sz="2610" spc="-7">
                <a:solidFill>
                  <a:srgbClr val="FFFFFF"/>
                </a:solidFill>
                <a:latin typeface="IBM Plex Sans"/>
                <a:ea typeface="IBM Plex Sans"/>
                <a:cs typeface="IBM Plex Sans"/>
                <a:sym typeface="IBM Plex Sans"/>
              </a:rPr>
              <a:t>- -</a:t>
            </a:r>
          </a:p>
        </p:txBody>
      </p:sp>
      <p:sp>
        <p:nvSpPr>
          <p:cNvPr name="TextBox 10" id="10"/>
          <p:cNvSpPr txBox="true"/>
          <p:nvPr/>
        </p:nvSpPr>
        <p:spPr>
          <a:xfrm rot="0">
            <a:off x="966864" y="4676499"/>
            <a:ext cx="1945357" cy="585016"/>
          </a:xfrm>
          <a:prstGeom prst="rect">
            <a:avLst/>
          </a:prstGeom>
        </p:spPr>
        <p:txBody>
          <a:bodyPr anchor="t" rtlCol="false" tIns="0" lIns="0" bIns="0" rIns="0">
            <a:spAutoFit/>
          </a:bodyPr>
          <a:lstStyle/>
          <a:p>
            <a:pPr algn="l">
              <a:lnSpc>
                <a:spcPts val="2300"/>
              </a:lnSpc>
            </a:pPr>
            <a:r>
              <a:rPr lang="en-US" sz="1800" spc="-5">
                <a:solidFill>
                  <a:srgbClr val="FFFFFF"/>
                </a:solidFill>
                <a:latin typeface="IBM Plex Sans"/>
                <a:ea typeface="IBM Plex Sans"/>
                <a:cs typeface="IBM Plex Sans"/>
                <a:sym typeface="IBM Plex Sans"/>
              </a:rPr>
              <a:t>node.next = head head = node</a:t>
            </a:r>
          </a:p>
        </p:txBody>
      </p:sp>
      <p:sp>
        <p:nvSpPr>
          <p:cNvPr name="TextBox 11" id="11"/>
          <p:cNvSpPr txBox="true"/>
          <p:nvPr/>
        </p:nvSpPr>
        <p:spPr>
          <a:xfrm rot="0">
            <a:off x="10736428" y="2317223"/>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2" id="12"/>
          <p:cNvSpPr txBox="true"/>
          <p:nvPr/>
        </p:nvSpPr>
        <p:spPr>
          <a:xfrm rot="0">
            <a:off x="3317700" y="2224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3" id="13"/>
          <p:cNvSpPr txBox="true"/>
          <p:nvPr/>
        </p:nvSpPr>
        <p:spPr>
          <a:xfrm rot="0">
            <a:off x="5246741" y="4767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6</a:t>
            </a:r>
          </a:p>
        </p:txBody>
      </p:sp>
      <p:sp>
        <p:nvSpPr>
          <p:cNvPr name="TextBox 14" id="14"/>
          <p:cNvSpPr txBox="true"/>
          <p:nvPr/>
        </p:nvSpPr>
        <p:spPr>
          <a:xfrm rot="0">
            <a:off x="5527500" y="2224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5" id="15"/>
          <p:cNvSpPr txBox="true"/>
          <p:nvPr/>
        </p:nvSpPr>
        <p:spPr>
          <a:xfrm rot="0">
            <a:off x="7699200" y="2224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6" id="16"/>
          <p:cNvSpPr txBox="true"/>
          <p:nvPr/>
        </p:nvSpPr>
        <p:spPr>
          <a:xfrm rot="0">
            <a:off x="9997907" y="2224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7" id="17"/>
          <p:cNvSpPr txBox="true"/>
          <p:nvPr/>
        </p:nvSpPr>
        <p:spPr>
          <a:xfrm rot="0">
            <a:off x="936203" y="2296525"/>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8" id="18"/>
          <p:cNvSpPr txBox="true"/>
          <p:nvPr/>
        </p:nvSpPr>
        <p:spPr>
          <a:xfrm rot="0">
            <a:off x="4028342" y="229652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9" id="19"/>
          <p:cNvSpPr txBox="true"/>
          <p:nvPr/>
        </p:nvSpPr>
        <p:spPr>
          <a:xfrm rot="0">
            <a:off x="6238142" y="229652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0" id="20"/>
          <p:cNvSpPr txBox="true"/>
          <p:nvPr/>
        </p:nvSpPr>
        <p:spPr>
          <a:xfrm rot="0">
            <a:off x="8409842" y="229652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1" id="21"/>
          <p:cNvSpPr txBox="true"/>
          <p:nvPr/>
        </p:nvSpPr>
        <p:spPr>
          <a:xfrm rot="0">
            <a:off x="3477654" y="2978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5403647" y="548044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444</a:t>
            </a:r>
          </a:p>
        </p:txBody>
      </p:sp>
      <p:sp>
        <p:nvSpPr>
          <p:cNvPr name="TextBox 23" id="23"/>
          <p:cNvSpPr txBox="true"/>
          <p:nvPr/>
        </p:nvSpPr>
        <p:spPr>
          <a:xfrm rot="0">
            <a:off x="5636857" y="2978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7859154" y="2978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10157851" y="2978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2075938" y="2276732"/>
            <a:ext cx="59931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Tail</a:t>
            </a:r>
          </a:p>
        </p:txBody>
      </p:sp>
      <p:sp>
        <p:nvSpPr>
          <p:cNvPr name="TextBox 27" id="27"/>
          <p:cNvSpPr txBox="true"/>
          <p:nvPr/>
        </p:nvSpPr>
        <p:spPr>
          <a:xfrm rot="0">
            <a:off x="1875158" y="2323405"/>
            <a:ext cx="410537" cy="321450"/>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404041</a:t>
            </a:r>
          </a:p>
        </p:txBody>
      </p:sp>
    </p:spTree>
  </p:cSld>
  <p:clrMapOvr>
    <a:masterClrMapping/>
  </p:clrMapOvr>
</p:sld>
</file>

<file path=ppt/slides/slide1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39832" y="4429744"/>
            <a:ext cx="2783529" cy="1092203"/>
            <a:chOff x="0" y="0"/>
            <a:chExt cx="2783535" cy="1092200"/>
          </a:xfrm>
        </p:grpSpPr>
        <p:sp>
          <p:nvSpPr>
            <p:cNvPr name="Freeform 7" id="7"/>
            <p:cNvSpPr/>
            <p:nvPr/>
          </p:nvSpPr>
          <p:spPr>
            <a:xfrm flipH="false" flipV="false" rot="0">
              <a:off x="0" y="0"/>
              <a:ext cx="2783586" cy="1092200"/>
            </a:xfrm>
            <a:custGeom>
              <a:avLst/>
              <a:gdLst/>
              <a:ahLst/>
              <a:cxnLst/>
              <a:rect r="r" b="b" t="t" l="l"/>
              <a:pathLst>
                <a:path h="1092200" w="2783586">
                  <a:moveTo>
                    <a:pt x="0" y="1092200"/>
                  </a:moveTo>
                  <a:lnTo>
                    <a:pt x="2783586" y="1092200"/>
                  </a:lnTo>
                  <a:lnTo>
                    <a:pt x="2783586" y="0"/>
                  </a:lnTo>
                  <a:lnTo>
                    <a:pt x="0" y="0"/>
                  </a:lnTo>
                  <a:close/>
                </a:path>
              </a:pathLst>
            </a:custGeom>
            <a:solidFill>
              <a:srgbClr val="00A2FF"/>
            </a:solidFill>
          </p:spPr>
        </p:sp>
      </p:grpSp>
      <p:sp>
        <p:nvSpPr>
          <p:cNvPr name="Freeform 8" id="8"/>
          <p:cNvSpPr/>
          <p:nvPr/>
        </p:nvSpPr>
        <p:spPr>
          <a:xfrm flipH="false" flipV="false" rot="0">
            <a:off x="649062" y="1990582"/>
            <a:ext cx="11740391" cy="3419618"/>
          </a:xfrm>
          <a:custGeom>
            <a:avLst/>
            <a:gdLst/>
            <a:ahLst/>
            <a:cxnLst/>
            <a:rect r="r" b="b" t="t" l="l"/>
            <a:pathLst>
              <a:path h="3419618" w="11740391">
                <a:moveTo>
                  <a:pt x="0" y="0"/>
                </a:moveTo>
                <a:lnTo>
                  <a:pt x="11740391" y="0"/>
                </a:lnTo>
                <a:lnTo>
                  <a:pt x="11740391" y="3419618"/>
                </a:lnTo>
                <a:lnTo>
                  <a:pt x="0" y="3419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96562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Insertion at the end</a:t>
            </a:r>
          </a:p>
        </p:txBody>
      </p:sp>
      <p:sp>
        <p:nvSpPr>
          <p:cNvPr name="TextBox 11" id="11"/>
          <p:cNvSpPr txBox="true"/>
          <p:nvPr/>
        </p:nvSpPr>
        <p:spPr>
          <a:xfrm rot="0">
            <a:off x="3317700" y="2224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2" id="12"/>
          <p:cNvSpPr txBox="true"/>
          <p:nvPr/>
        </p:nvSpPr>
        <p:spPr>
          <a:xfrm rot="0">
            <a:off x="5246741" y="4767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6</a:t>
            </a:r>
          </a:p>
        </p:txBody>
      </p:sp>
      <p:sp>
        <p:nvSpPr>
          <p:cNvPr name="TextBox 13" id="13"/>
          <p:cNvSpPr txBox="true"/>
          <p:nvPr/>
        </p:nvSpPr>
        <p:spPr>
          <a:xfrm rot="0">
            <a:off x="5527500" y="2224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4" id="14"/>
          <p:cNvSpPr txBox="true"/>
          <p:nvPr/>
        </p:nvSpPr>
        <p:spPr>
          <a:xfrm rot="0">
            <a:off x="7699200" y="2224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5" id="15"/>
          <p:cNvSpPr txBox="true"/>
          <p:nvPr/>
        </p:nvSpPr>
        <p:spPr>
          <a:xfrm rot="0">
            <a:off x="9997907" y="2224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6" id="16"/>
          <p:cNvSpPr txBox="true"/>
          <p:nvPr/>
        </p:nvSpPr>
        <p:spPr>
          <a:xfrm rot="0">
            <a:off x="936203" y="2296525"/>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7" id="17"/>
          <p:cNvSpPr txBox="true"/>
          <p:nvPr/>
        </p:nvSpPr>
        <p:spPr>
          <a:xfrm rot="0">
            <a:off x="4028342" y="229652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6238142" y="229652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8409842" y="229652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0" id="20"/>
          <p:cNvSpPr txBox="true"/>
          <p:nvPr/>
        </p:nvSpPr>
        <p:spPr>
          <a:xfrm rot="0">
            <a:off x="940660" y="4553293"/>
            <a:ext cx="1794262" cy="877110"/>
          </a:xfrm>
          <a:prstGeom prst="rect">
            <a:avLst/>
          </a:prstGeom>
        </p:spPr>
        <p:txBody>
          <a:bodyPr anchor="t" rtlCol="false" tIns="0" lIns="0" bIns="0" rIns="0">
            <a:spAutoFit/>
          </a:bodyPr>
          <a:lstStyle/>
          <a:p>
            <a:pPr algn="just">
              <a:lnSpc>
                <a:spcPts val="2300"/>
              </a:lnSpc>
            </a:pPr>
            <a:r>
              <a:rPr lang="en-US" sz="1800" spc="-5">
                <a:solidFill>
                  <a:srgbClr val="FFFFFF"/>
                </a:solidFill>
                <a:latin typeface="IBM Plex Sans"/>
                <a:ea typeface="IBM Plex Sans"/>
                <a:cs typeface="IBM Plex Sans"/>
                <a:sym typeface="IBM Plex Sans"/>
              </a:rPr>
              <a:t>node.next = null last.next = node tail = node</a:t>
            </a:r>
          </a:p>
        </p:txBody>
      </p:sp>
      <p:sp>
        <p:nvSpPr>
          <p:cNvPr name="TextBox 21" id="21"/>
          <p:cNvSpPr txBox="true"/>
          <p:nvPr/>
        </p:nvSpPr>
        <p:spPr>
          <a:xfrm rot="0">
            <a:off x="1877825" y="2327262"/>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5960450" y="4867199"/>
            <a:ext cx="418910"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null</a:t>
            </a:r>
          </a:p>
        </p:txBody>
      </p:sp>
      <p:sp>
        <p:nvSpPr>
          <p:cNvPr name="TextBox 23" id="23"/>
          <p:cNvSpPr txBox="true"/>
          <p:nvPr/>
        </p:nvSpPr>
        <p:spPr>
          <a:xfrm rot="0">
            <a:off x="10736428" y="2323443"/>
            <a:ext cx="413937" cy="317573"/>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n4</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u4</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4l</a:t>
            </a:r>
          </a:p>
        </p:txBody>
      </p:sp>
      <p:sp>
        <p:nvSpPr>
          <p:cNvPr name="TextBox 24" id="24"/>
          <p:cNvSpPr txBox="true"/>
          <p:nvPr/>
        </p:nvSpPr>
        <p:spPr>
          <a:xfrm rot="0">
            <a:off x="3477654" y="2978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5403647" y="548044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444</a:t>
            </a:r>
          </a:p>
        </p:txBody>
      </p:sp>
      <p:sp>
        <p:nvSpPr>
          <p:cNvPr name="TextBox 26" id="26"/>
          <p:cNvSpPr txBox="true"/>
          <p:nvPr/>
        </p:nvSpPr>
        <p:spPr>
          <a:xfrm rot="0">
            <a:off x="5636857" y="2978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7" id="27"/>
          <p:cNvSpPr txBox="true"/>
          <p:nvPr/>
        </p:nvSpPr>
        <p:spPr>
          <a:xfrm rot="0">
            <a:off x="7859154" y="2978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8" id="28"/>
          <p:cNvSpPr txBox="true"/>
          <p:nvPr/>
        </p:nvSpPr>
        <p:spPr>
          <a:xfrm rot="0">
            <a:off x="10157851" y="2978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12075938" y="2276732"/>
            <a:ext cx="59931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Tail</a:t>
            </a:r>
          </a:p>
        </p:txBody>
      </p:sp>
      <p:sp>
        <p:nvSpPr>
          <p:cNvPr name="TextBox 30" id="30"/>
          <p:cNvSpPr txBox="true"/>
          <p:nvPr/>
        </p:nvSpPr>
        <p:spPr>
          <a:xfrm rot="0">
            <a:off x="690629" y="4597994"/>
            <a:ext cx="131521" cy="895579"/>
          </a:xfrm>
          <a:prstGeom prst="rect">
            <a:avLst/>
          </a:prstGeom>
        </p:spPr>
        <p:txBody>
          <a:bodyPr anchor="t" rtlCol="false" tIns="0" lIns="0" bIns="0" rIns="0">
            <a:spAutoFit/>
          </a:bodyPr>
          <a:lstStyle/>
          <a:p>
            <a:pPr algn="just">
              <a:lnSpc>
                <a:spcPts val="2299"/>
              </a:lnSpc>
            </a:pPr>
            <a:r>
              <a:rPr lang="en-US" sz="2610" spc="-7">
                <a:solidFill>
                  <a:srgbClr val="FFFFFF"/>
                </a:solidFill>
                <a:latin typeface="IBM Plex Sans"/>
                <a:ea typeface="IBM Plex Sans"/>
                <a:cs typeface="IBM Plex Sans"/>
                <a:sym typeface="IBM Plex Sans"/>
              </a:rPr>
              <a:t>- - -</a:t>
            </a:r>
          </a:p>
        </p:txBody>
      </p:sp>
    </p:spTree>
  </p:cSld>
  <p:clrMapOvr>
    <a:masterClrMapping/>
  </p:clrMapOvr>
</p:sld>
</file>

<file path=ppt/slides/slide1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70506" y="4540120"/>
            <a:ext cx="2895305" cy="1633442"/>
            <a:chOff x="0" y="0"/>
            <a:chExt cx="2895308" cy="1633449"/>
          </a:xfrm>
        </p:grpSpPr>
        <p:sp>
          <p:nvSpPr>
            <p:cNvPr name="Freeform 7" id="7"/>
            <p:cNvSpPr/>
            <p:nvPr/>
          </p:nvSpPr>
          <p:spPr>
            <a:xfrm flipH="false" flipV="false" rot="0">
              <a:off x="0" y="0"/>
              <a:ext cx="2895346" cy="1633474"/>
            </a:xfrm>
            <a:custGeom>
              <a:avLst/>
              <a:gdLst/>
              <a:ahLst/>
              <a:cxnLst/>
              <a:rect r="r" b="b" t="t" l="l"/>
              <a:pathLst>
                <a:path h="1633474" w="2895346">
                  <a:moveTo>
                    <a:pt x="0" y="1633474"/>
                  </a:moveTo>
                  <a:lnTo>
                    <a:pt x="2895346" y="1633474"/>
                  </a:lnTo>
                  <a:lnTo>
                    <a:pt x="2895346" y="0"/>
                  </a:lnTo>
                  <a:lnTo>
                    <a:pt x="0" y="0"/>
                  </a:lnTo>
                  <a:close/>
                </a:path>
              </a:pathLst>
            </a:custGeom>
            <a:solidFill>
              <a:srgbClr val="00A2FF"/>
            </a:solidFill>
          </p:spPr>
        </p:sp>
      </p:grpSp>
      <p:sp>
        <p:nvSpPr>
          <p:cNvPr name="Freeform 8" id="8"/>
          <p:cNvSpPr/>
          <p:nvPr/>
        </p:nvSpPr>
        <p:spPr>
          <a:xfrm flipH="false" flipV="false" rot="0">
            <a:off x="649062" y="1828390"/>
            <a:ext cx="11433219" cy="3962810"/>
          </a:xfrm>
          <a:custGeom>
            <a:avLst/>
            <a:gdLst/>
            <a:ahLst/>
            <a:cxnLst/>
            <a:rect r="r" b="b" t="t" l="l"/>
            <a:pathLst>
              <a:path h="3962810" w="11433219">
                <a:moveTo>
                  <a:pt x="0" y="0"/>
                </a:moveTo>
                <a:lnTo>
                  <a:pt x="11433220" y="0"/>
                </a:lnTo>
                <a:lnTo>
                  <a:pt x="11433220" y="3962810"/>
                </a:lnTo>
                <a:lnTo>
                  <a:pt x="0" y="3962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749608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Insertion in the middle</a:t>
            </a:r>
          </a:p>
        </p:txBody>
      </p:sp>
      <p:sp>
        <p:nvSpPr>
          <p:cNvPr name="TextBox 11" id="11"/>
          <p:cNvSpPr txBox="true"/>
          <p:nvPr/>
        </p:nvSpPr>
        <p:spPr>
          <a:xfrm rot="0">
            <a:off x="3317700" y="2605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2" id="12"/>
          <p:cNvSpPr txBox="true"/>
          <p:nvPr/>
        </p:nvSpPr>
        <p:spPr>
          <a:xfrm rot="0">
            <a:off x="5246741" y="5148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6</a:t>
            </a:r>
          </a:p>
        </p:txBody>
      </p:sp>
      <p:sp>
        <p:nvSpPr>
          <p:cNvPr name="TextBox 13" id="13"/>
          <p:cNvSpPr txBox="true"/>
          <p:nvPr/>
        </p:nvSpPr>
        <p:spPr>
          <a:xfrm rot="0">
            <a:off x="5527500" y="2605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4" id="14"/>
          <p:cNvSpPr txBox="true"/>
          <p:nvPr/>
        </p:nvSpPr>
        <p:spPr>
          <a:xfrm rot="0">
            <a:off x="7699200" y="2605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5" id="15"/>
          <p:cNvSpPr txBox="true"/>
          <p:nvPr/>
        </p:nvSpPr>
        <p:spPr>
          <a:xfrm rot="0">
            <a:off x="9997907" y="260525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6" id="16"/>
          <p:cNvSpPr txBox="true"/>
          <p:nvPr/>
        </p:nvSpPr>
        <p:spPr>
          <a:xfrm rot="0">
            <a:off x="936203" y="2677525"/>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7" id="17"/>
          <p:cNvSpPr txBox="true"/>
          <p:nvPr/>
        </p:nvSpPr>
        <p:spPr>
          <a:xfrm rot="0">
            <a:off x="4028342" y="267752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6238142" y="267752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1071334" y="4930369"/>
            <a:ext cx="2325195" cy="877110"/>
          </a:xfrm>
          <a:prstGeom prst="rect">
            <a:avLst/>
          </a:prstGeom>
        </p:spPr>
        <p:txBody>
          <a:bodyPr anchor="t" rtlCol="false" tIns="0" lIns="0" bIns="0" rIns="0">
            <a:spAutoFit/>
          </a:bodyPr>
          <a:lstStyle/>
          <a:p>
            <a:pPr algn="l">
              <a:lnSpc>
                <a:spcPts val="2300"/>
              </a:lnSpc>
            </a:pPr>
            <a:r>
              <a:rPr lang="en-US" sz="1800" spc="-5">
                <a:solidFill>
                  <a:srgbClr val="FFFFFF"/>
                </a:solidFill>
                <a:latin typeface="IBM Plex Sans"/>
                <a:ea typeface="IBM Plex Sans"/>
                <a:cs typeface="IBM Plex Sans"/>
                <a:sym typeface="IBM Plex Sans"/>
              </a:rPr>
              <a:t>ﬁnd location (loop) current.next = node node.next =nextNode</a:t>
            </a:r>
          </a:p>
        </p:txBody>
      </p:sp>
      <p:sp>
        <p:nvSpPr>
          <p:cNvPr name="TextBox 20" id="20"/>
          <p:cNvSpPr txBox="true"/>
          <p:nvPr/>
        </p:nvSpPr>
        <p:spPr>
          <a:xfrm rot="0">
            <a:off x="10736428" y="2698223"/>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1" id="21"/>
          <p:cNvSpPr txBox="true"/>
          <p:nvPr/>
        </p:nvSpPr>
        <p:spPr>
          <a:xfrm rot="0">
            <a:off x="1877825" y="2708262"/>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5977252" y="5253723"/>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8409842" y="267752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343443</a:t>
            </a:r>
          </a:p>
        </p:txBody>
      </p:sp>
      <p:sp>
        <p:nvSpPr>
          <p:cNvPr name="TextBox 24" id="24"/>
          <p:cNvSpPr txBox="true"/>
          <p:nvPr/>
        </p:nvSpPr>
        <p:spPr>
          <a:xfrm rot="0">
            <a:off x="3477654" y="3359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5403647" y="586144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444</a:t>
            </a:r>
          </a:p>
        </p:txBody>
      </p:sp>
      <p:sp>
        <p:nvSpPr>
          <p:cNvPr name="TextBox 26" id="26"/>
          <p:cNvSpPr txBox="true"/>
          <p:nvPr/>
        </p:nvSpPr>
        <p:spPr>
          <a:xfrm rot="0">
            <a:off x="5636857" y="3359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7" id="27"/>
          <p:cNvSpPr txBox="true"/>
          <p:nvPr/>
        </p:nvSpPr>
        <p:spPr>
          <a:xfrm rot="0">
            <a:off x="7859154" y="3359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8" id="28"/>
          <p:cNvSpPr txBox="true"/>
          <p:nvPr/>
        </p:nvSpPr>
        <p:spPr>
          <a:xfrm rot="0">
            <a:off x="10157851" y="335954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12075938" y="2657732"/>
            <a:ext cx="59931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Tail</a:t>
            </a:r>
          </a:p>
        </p:txBody>
      </p:sp>
      <p:sp>
        <p:nvSpPr>
          <p:cNvPr name="TextBox 30" id="30"/>
          <p:cNvSpPr txBox="true"/>
          <p:nvPr/>
        </p:nvSpPr>
        <p:spPr>
          <a:xfrm rot="0">
            <a:off x="821303" y="4975069"/>
            <a:ext cx="131521" cy="895579"/>
          </a:xfrm>
          <a:prstGeom prst="rect">
            <a:avLst/>
          </a:prstGeom>
        </p:spPr>
        <p:txBody>
          <a:bodyPr anchor="t" rtlCol="false" tIns="0" lIns="0" bIns="0" rIns="0">
            <a:spAutoFit/>
          </a:bodyPr>
          <a:lstStyle/>
          <a:p>
            <a:pPr algn="just">
              <a:lnSpc>
                <a:spcPts val="2299"/>
              </a:lnSpc>
            </a:pPr>
            <a:r>
              <a:rPr lang="en-US" sz="2610" spc="-7">
                <a:solidFill>
                  <a:srgbClr val="FFFFFF"/>
                </a:solidFill>
                <a:latin typeface="IBM Plex Sans"/>
                <a:ea typeface="IBM Plex Sans"/>
                <a:cs typeface="IBM Plex Sans"/>
                <a:sym typeface="IBM Plex Sans"/>
              </a:rPr>
              <a:t>- - -</a:t>
            </a:r>
          </a:p>
        </p:txBody>
      </p:sp>
    </p:spTree>
  </p:cSld>
  <p:clrMapOvr>
    <a:masterClrMapping/>
  </p:clrMapOvr>
</p:sld>
</file>

<file path=ppt/slides/slide1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295658" y="4406903"/>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4351010" y="4618987"/>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3859663" y="1828390"/>
            <a:ext cx="2047265" cy="618468"/>
            <a:chOff x="0" y="0"/>
            <a:chExt cx="2047265" cy="618465"/>
          </a:xfrm>
        </p:grpSpPr>
        <p:sp>
          <p:nvSpPr>
            <p:cNvPr name="Freeform 12" id="12"/>
            <p:cNvSpPr/>
            <p:nvPr/>
          </p:nvSpPr>
          <p:spPr>
            <a:xfrm flipH="false" flipV="false" rot="0">
              <a:off x="63500" y="63500"/>
              <a:ext cx="1850898" cy="491490"/>
            </a:xfrm>
            <a:custGeom>
              <a:avLst/>
              <a:gdLst/>
              <a:ahLst/>
              <a:cxnLst/>
              <a:rect r="r" b="b" t="t" l="l"/>
              <a:pathLst>
                <a:path h="491490" w="1850898">
                  <a:moveTo>
                    <a:pt x="65913" y="397256"/>
                  </a:moveTo>
                  <a:cubicBezTo>
                    <a:pt x="77470" y="384556"/>
                    <a:pt x="89281" y="372237"/>
                    <a:pt x="101346" y="360045"/>
                  </a:cubicBezTo>
                  <a:lnTo>
                    <a:pt x="119380" y="377952"/>
                  </a:lnTo>
                  <a:cubicBezTo>
                    <a:pt x="107569" y="389763"/>
                    <a:pt x="96012" y="401955"/>
                    <a:pt x="84709" y="414401"/>
                  </a:cubicBezTo>
                  <a:close/>
                  <a:moveTo>
                    <a:pt x="138176" y="324485"/>
                  </a:moveTo>
                  <a:cubicBezTo>
                    <a:pt x="150749" y="312801"/>
                    <a:pt x="163576" y="301498"/>
                    <a:pt x="176530" y="290449"/>
                  </a:cubicBezTo>
                  <a:lnTo>
                    <a:pt x="193040" y="309753"/>
                  </a:lnTo>
                  <a:cubicBezTo>
                    <a:pt x="180340" y="320548"/>
                    <a:pt x="167767" y="331724"/>
                    <a:pt x="155448" y="343154"/>
                  </a:cubicBezTo>
                  <a:close/>
                  <a:moveTo>
                    <a:pt x="216408" y="257937"/>
                  </a:moveTo>
                  <a:cubicBezTo>
                    <a:pt x="229870" y="247396"/>
                    <a:pt x="243586" y="237109"/>
                    <a:pt x="257556" y="227203"/>
                  </a:cubicBezTo>
                  <a:lnTo>
                    <a:pt x="272288" y="247904"/>
                  </a:lnTo>
                  <a:cubicBezTo>
                    <a:pt x="258699" y="257683"/>
                    <a:pt x="245237" y="267716"/>
                    <a:pt x="232029" y="278003"/>
                  </a:cubicBezTo>
                  <a:close/>
                  <a:moveTo>
                    <a:pt x="299847" y="198247"/>
                  </a:moveTo>
                  <a:cubicBezTo>
                    <a:pt x="314198" y="188849"/>
                    <a:pt x="328676" y="179832"/>
                    <a:pt x="343408" y="171069"/>
                  </a:cubicBezTo>
                  <a:lnTo>
                    <a:pt x="356362" y="192913"/>
                  </a:lnTo>
                  <a:cubicBezTo>
                    <a:pt x="342011" y="201422"/>
                    <a:pt x="327787" y="210312"/>
                    <a:pt x="313690" y="219456"/>
                  </a:cubicBezTo>
                  <a:close/>
                  <a:moveTo>
                    <a:pt x="388112" y="145796"/>
                  </a:moveTo>
                  <a:cubicBezTo>
                    <a:pt x="403225" y="137668"/>
                    <a:pt x="418465" y="129921"/>
                    <a:pt x="433832" y="122428"/>
                  </a:cubicBezTo>
                  <a:lnTo>
                    <a:pt x="444881" y="145288"/>
                  </a:lnTo>
                  <a:cubicBezTo>
                    <a:pt x="429768" y="152654"/>
                    <a:pt x="414909" y="160274"/>
                    <a:pt x="400177" y="168148"/>
                  </a:cubicBezTo>
                  <a:close/>
                  <a:moveTo>
                    <a:pt x="480441" y="100965"/>
                  </a:moveTo>
                  <a:cubicBezTo>
                    <a:pt x="496189" y="94107"/>
                    <a:pt x="511937" y="87630"/>
                    <a:pt x="527939" y="81534"/>
                  </a:cubicBezTo>
                  <a:lnTo>
                    <a:pt x="537083" y="105283"/>
                  </a:lnTo>
                  <a:cubicBezTo>
                    <a:pt x="521462" y="111252"/>
                    <a:pt x="505968" y="117729"/>
                    <a:pt x="490601" y="124333"/>
                  </a:cubicBezTo>
                  <a:close/>
                  <a:moveTo>
                    <a:pt x="576199" y="64008"/>
                  </a:moveTo>
                  <a:cubicBezTo>
                    <a:pt x="592455" y="58547"/>
                    <a:pt x="608711" y="53340"/>
                    <a:pt x="625221" y="48641"/>
                  </a:cubicBezTo>
                  <a:lnTo>
                    <a:pt x="632333" y="73025"/>
                  </a:lnTo>
                  <a:cubicBezTo>
                    <a:pt x="616204" y="77724"/>
                    <a:pt x="600202" y="82804"/>
                    <a:pt x="584327" y="88138"/>
                  </a:cubicBezTo>
                  <a:close/>
                  <a:moveTo>
                    <a:pt x="674751" y="35306"/>
                  </a:moveTo>
                  <a:cubicBezTo>
                    <a:pt x="691388" y="31242"/>
                    <a:pt x="708025" y="27432"/>
                    <a:pt x="724789" y="24130"/>
                  </a:cubicBezTo>
                  <a:lnTo>
                    <a:pt x="729869" y="49022"/>
                  </a:lnTo>
                  <a:cubicBezTo>
                    <a:pt x="713486" y="52324"/>
                    <a:pt x="697103" y="56007"/>
                    <a:pt x="680847" y="60071"/>
                  </a:cubicBezTo>
                  <a:close/>
                  <a:moveTo>
                    <a:pt x="775335" y="14986"/>
                  </a:moveTo>
                  <a:cubicBezTo>
                    <a:pt x="792226" y="12319"/>
                    <a:pt x="809117" y="10033"/>
                    <a:pt x="826262" y="8001"/>
                  </a:cubicBezTo>
                  <a:lnTo>
                    <a:pt x="829183" y="33274"/>
                  </a:lnTo>
                  <a:cubicBezTo>
                    <a:pt x="812546" y="35179"/>
                    <a:pt x="795909" y="37465"/>
                    <a:pt x="779399" y="40132"/>
                  </a:cubicBezTo>
                  <a:close/>
                  <a:moveTo>
                    <a:pt x="877316" y="3175"/>
                  </a:moveTo>
                  <a:cubicBezTo>
                    <a:pt x="894334" y="1905"/>
                    <a:pt x="911352" y="1016"/>
                    <a:pt x="928497" y="508"/>
                  </a:cubicBezTo>
                  <a:lnTo>
                    <a:pt x="929259" y="25908"/>
                  </a:lnTo>
                  <a:cubicBezTo>
                    <a:pt x="912495" y="26416"/>
                    <a:pt x="895731" y="27305"/>
                    <a:pt x="879094" y="28575"/>
                  </a:cubicBezTo>
                  <a:close/>
                  <a:moveTo>
                    <a:pt x="980059" y="0"/>
                  </a:moveTo>
                  <a:cubicBezTo>
                    <a:pt x="997204" y="127"/>
                    <a:pt x="1014349" y="762"/>
                    <a:pt x="1031494" y="1651"/>
                  </a:cubicBezTo>
                  <a:lnTo>
                    <a:pt x="1030097" y="27051"/>
                  </a:lnTo>
                  <a:cubicBezTo>
                    <a:pt x="1013333" y="26162"/>
                    <a:pt x="996569" y="25654"/>
                    <a:pt x="979805" y="25400"/>
                  </a:cubicBezTo>
                  <a:close/>
                  <a:moveTo>
                    <a:pt x="1082421" y="5461"/>
                  </a:moveTo>
                  <a:cubicBezTo>
                    <a:pt x="1099566" y="7112"/>
                    <a:pt x="1116584" y="9017"/>
                    <a:pt x="1133475" y="11430"/>
                  </a:cubicBezTo>
                  <a:lnTo>
                    <a:pt x="1130046" y="36576"/>
                  </a:lnTo>
                  <a:cubicBezTo>
                    <a:pt x="1113409" y="34290"/>
                    <a:pt x="1096772" y="32385"/>
                    <a:pt x="1080008" y="30734"/>
                  </a:cubicBezTo>
                  <a:close/>
                  <a:moveTo>
                    <a:pt x="1184148" y="19558"/>
                  </a:moveTo>
                  <a:cubicBezTo>
                    <a:pt x="1201039" y="22606"/>
                    <a:pt x="1217803" y="26035"/>
                    <a:pt x="1234440" y="29718"/>
                  </a:cubicBezTo>
                  <a:lnTo>
                    <a:pt x="1228852" y="54483"/>
                  </a:lnTo>
                  <a:cubicBezTo>
                    <a:pt x="1212469" y="50800"/>
                    <a:pt x="1196086" y="47498"/>
                    <a:pt x="1179576" y="44450"/>
                  </a:cubicBezTo>
                  <a:close/>
                  <a:moveTo>
                    <a:pt x="1284224" y="42037"/>
                  </a:moveTo>
                  <a:cubicBezTo>
                    <a:pt x="1300734" y="46482"/>
                    <a:pt x="1317117" y="51308"/>
                    <a:pt x="1333373" y="56388"/>
                  </a:cubicBezTo>
                  <a:lnTo>
                    <a:pt x="1325753" y="80645"/>
                  </a:lnTo>
                  <a:cubicBezTo>
                    <a:pt x="1309751" y="75565"/>
                    <a:pt x="1293749" y="70866"/>
                    <a:pt x="1277620" y="66548"/>
                  </a:cubicBezTo>
                  <a:close/>
                  <a:moveTo>
                    <a:pt x="1382014" y="72898"/>
                  </a:moveTo>
                  <a:cubicBezTo>
                    <a:pt x="1398143" y="78740"/>
                    <a:pt x="1414018" y="84836"/>
                    <a:pt x="1429893" y="91440"/>
                  </a:cubicBezTo>
                  <a:lnTo>
                    <a:pt x="1420241" y="114935"/>
                  </a:lnTo>
                  <a:cubicBezTo>
                    <a:pt x="1404747" y="108585"/>
                    <a:pt x="1389126" y="102489"/>
                    <a:pt x="1373378" y="96774"/>
                  </a:cubicBezTo>
                  <a:close/>
                  <a:moveTo>
                    <a:pt x="1476883" y="111887"/>
                  </a:moveTo>
                  <a:cubicBezTo>
                    <a:pt x="1492377" y="118999"/>
                    <a:pt x="1507871" y="126492"/>
                    <a:pt x="1522984" y="134366"/>
                  </a:cubicBezTo>
                  <a:lnTo>
                    <a:pt x="1511427" y="156972"/>
                  </a:lnTo>
                  <a:cubicBezTo>
                    <a:pt x="1496568" y="149352"/>
                    <a:pt x="1481455" y="141986"/>
                    <a:pt x="1466215" y="135001"/>
                  </a:cubicBezTo>
                  <a:close/>
                  <a:moveTo>
                    <a:pt x="1568196" y="158750"/>
                  </a:moveTo>
                  <a:cubicBezTo>
                    <a:pt x="1583055" y="167132"/>
                    <a:pt x="1597787" y="175895"/>
                    <a:pt x="1612265" y="185039"/>
                  </a:cubicBezTo>
                  <a:lnTo>
                    <a:pt x="1598803" y="206629"/>
                  </a:lnTo>
                  <a:cubicBezTo>
                    <a:pt x="1584579" y="197739"/>
                    <a:pt x="1570228" y="189230"/>
                    <a:pt x="1555623" y="180975"/>
                  </a:cubicBezTo>
                  <a:close/>
                  <a:moveTo>
                    <a:pt x="1655318" y="213106"/>
                  </a:moveTo>
                  <a:cubicBezTo>
                    <a:pt x="1669415" y="222758"/>
                    <a:pt x="1683258" y="232664"/>
                    <a:pt x="1696974" y="242951"/>
                  </a:cubicBezTo>
                  <a:lnTo>
                    <a:pt x="1681734" y="263271"/>
                  </a:lnTo>
                  <a:cubicBezTo>
                    <a:pt x="1668272" y="253238"/>
                    <a:pt x="1654683" y="243459"/>
                    <a:pt x="1640967" y="234061"/>
                  </a:cubicBezTo>
                  <a:close/>
                  <a:moveTo>
                    <a:pt x="1737487" y="274574"/>
                  </a:moveTo>
                  <a:cubicBezTo>
                    <a:pt x="1750695" y="285369"/>
                    <a:pt x="1763776" y="296418"/>
                    <a:pt x="1776603" y="307848"/>
                  </a:cubicBezTo>
                  <a:lnTo>
                    <a:pt x="1759712" y="326898"/>
                  </a:lnTo>
                  <a:cubicBezTo>
                    <a:pt x="1747139" y="315722"/>
                    <a:pt x="1734439" y="304927"/>
                    <a:pt x="1721485" y="294386"/>
                  </a:cubicBezTo>
                  <a:close/>
                  <a:moveTo>
                    <a:pt x="1814195" y="342646"/>
                  </a:moveTo>
                  <a:cubicBezTo>
                    <a:pt x="1826260" y="354330"/>
                    <a:pt x="1838071" y="366141"/>
                    <a:pt x="1849628" y="378333"/>
                  </a:cubicBezTo>
                  <a:lnTo>
                    <a:pt x="1849882" y="378587"/>
                  </a:lnTo>
                  <a:lnTo>
                    <a:pt x="1850136" y="378841"/>
                  </a:lnTo>
                  <a:lnTo>
                    <a:pt x="1850898" y="379730"/>
                  </a:lnTo>
                  <a:lnTo>
                    <a:pt x="1831721" y="396367"/>
                  </a:lnTo>
                  <a:lnTo>
                    <a:pt x="1830959" y="395478"/>
                  </a:lnTo>
                  <a:lnTo>
                    <a:pt x="1840611" y="387223"/>
                  </a:lnTo>
                  <a:lnTo>
                    <a:pt x="1831467" y="395986"/>
                  </a:lnTo>
                  <a:cubicBezTo>
                    <a:pt x="1820164" y="384048"/>
                    <a:pt x="1808607" y="372364"/>
                    <a:pt x="1796796" y="361061"/>
                  </a:cubicBezTo>
                  <a:close/>
                  <a:moveTo>
                    <a:pt x="0" y="475996"/>
                  </a:moveTo>
                  <a:cubicBezTo>
                    <a:pt x="10414" y="462407"/>
                    <a:pt x="21209" y="449072"/>
                    <a:pt x="32131" y="435991"/>
                  </a:cubicBezTo>
                  <a:lnTo>
                    <a:pt x="51562" y="452247"/>
                  </a:lnTo>
                  <a:cubicBezTo>
                    <a:pt x="40767" y="465074"/>
                    <a:pt x="30353" y="478155"/>
                    <a:pt x="20066" y="491490"/>
                  </a:cubicBezTo>
                  <a:close/>
                </a:path>
              </a:pathLst>
            </a:custGeom>
            <a:solidFill>
              <a:srgbClr val="B51700"/>
            </a:solidFill>
          </p:spPr>
        </p:sp>
        <p:sp>
          <p:nvSpPr>
            <p:cNvPr name="Freeform 13" id="13"/>
            <p:cNvSpPr/>
            <p:nvPr/>
          </p:nvSpPr>
          <p:spPr>
            <a:xfrm flipH="false" flipV="false" rot="0">
              <a:off x="1853946" y="408559"/>
              <a:ext cx="129794" cy="132334"/>
            </a:xfrm>
            <a:custGeom>
              <a:avLst/>
              <a:gdLst/>
              <a:ahLst/>
              <a:cxnLst/>
              <a:rect r="r" b="b" t="t" l="l"/>
              <a:pathLst>
                <a:path h="132334" w="129794">
                  <a:moveTo>
                    <a:pt x="8001" y="69850"/>
                  </a:moveTo>
                  <a:lnTo>
                    <a:pt x="120523" y="106807"/>
                  </a:lnTo>
                  <a:lnTo>
                    <a:pt x="116586" y="118872"/>
                  </a:lnTo>
                  <a:lnTo>
                    <a:pt x="104013" y="121031"/>
                  </a:lnTo>
                  <a:lnTo>
                    <a:pt x="83693" y="4318"/>
                  </a:lnTo>
                  <a:lnTo>
                    <a:pt x="108712" y="0"/>
                  </a:lnTo>
                  <a:lnTo>
                    <a:pt x="129032" y="116713"/>
                  </a:lnTo>
                  <a:cubicBezTo>
                    <a:pt x="129794" y="121158"/>
                    <a:pt x="128143" y="125603"/>
                    <a:pt x="124841" y="128524"/>
                  </a:cubicBezTo>
                  <a:cubicBezTo>
                    <a:pt x="121539" y="131445"/>
                    <a:pt x="116840" y="132334"/>
                    <a:pt x="112522" y="130937"/>
                  </a:cubicBezTo>
                  <a:lnTo>
                    <a:pt x="0" y="93980"/>
                  </a:lnTo>
                  <a:close/>
                  <a:moveTo>
                    <a:pt x="59817" y="33782"/>
                  </a:moveTo>
                  <a:lnTo>
                    <a:pt x="126238" y="110617"/>
                  </a:lnTo>
                  <a:lnTo>
                    <a:pt x="107061" y="127254"/>
                  </a:lnTo>
                  <a:lnTo>
                    <a:pt x="40640" y="50419"/>
                  </a:lnTo>
                  <a:close/>
                </a:path>
              </a:pathLst>
            </a:custGeom>
            <a:solidFill>
              <a:srgbClr val="B51700"/>
            </a:solidFill>
          </p:spPr>
        </p:sp>
      </p:grpSp>
      <p:grpSp>
        <p:nvGrpSpPr>
          <p:cNvPr name="Group 14" id="14"/>
          <p:cNvGrpSpPr>
            <a:grpSpLocks noChangeAspect="true"/>
          </p:cNvGrpSpPr>
          <p:nvPr/>
        </p:nvGrpSpPr>
        <p:grpSpPr>
          <a:xfrm rot="0">
            <a:off x="6031363" y="1841087"/>
            <a:ext cx="2047265" cy="618468"/>
            <a:chOff x="0" y="0"/>
            <a:chExt cx="2047265" cy="618465"/>
          </a:xfrm>
        </p:grpSpPr>
        <p:sp>
          <p:nvSpPr>
            <p:cNvPr name="Freeform 15" id="15"/>
            <p:cNvSpPr/>
            <p:nvPr/>
          </p:nvSpPr>
          <p:spPr>
            <a:xfrm flipH="false" flipV="false" rot="0">
              <a:off x="63500" y="63500"/>
              <a:ext cx="1850898" cy="491490"/>
            </a:xfrm>
            <a:custGeom>
              <a:avLst/>
              <a:gdLst/>
              <a:ahLst/>
              <a:cxnLst/>
              <a:rect r="r" b="b" t="t" l="l"/>
              <a:pathLst>
                <a:path h="491490" w="1850898">
                  <a:moveTo>
                    <a:pt x="65913" y="397256"/>
                  </a:moveTo>
                  <a:cubicBezTo>
                    <a:pt x="77470" y="384556"/>
                    <a:pt x="89281" y="372237"/>
                    <a:pt x="101346" y="360045"/>
                  </a:cubicBezTo>
                  <a:lnTo>
                    <a:pt x="119380" y="377952"/>
                  </a:lnTo>
                  <a:cubicBezTo>
                    <a:pt x="107569" y="389763"/>
                    <a:pt x="96012" y="401955"/>
                    <a:pt x="84709" y="414401"/>
                  </a:cubicBezTo>
                  <a:close/>
                  <a:moveTo>
                    <a:pt x="138176" y="324485"/>
                  </a:moveTo>
                  <a:cubicBezTo>
                    <a:pt x="150749" y="312801"/>
                    <a:pt x="163576" y="301498"/>
                    <a:pt x="176530" y="290449"/>
                  </a:cubicBezTo>
                  <a:lnTo>
                    <a:pt x="193040" y="309753"/>
                  </a:lnTo>
                  <a:cubicBezTo>
                    <a:pt x="180340" y="320548"/>
                    <a:pt x="167767" y="331724"/>
                    <a:pt x="155448" y="343154"/>
                  </a:cubicBezTo>
                  <a:close/>
                  <a:moveTo>
                    <a:pt x="216408" y="257937"/>
                  </a:moveTo>
                  <a:cubicBezTo>
                    <a:pt x="229870" y="247396"/>
                    <a:pt x="243586" y="237109"/>
                    <a:pt x="257556" y="227203"/>
                  </a:cubicBezTo>
                  <a:lnTo>
                    <a:pt x="272288" y="247904"/>
                  </a:lnTo>
                  <a:cubicBezTo>
                    <a:pt x="258699" y="257683"/>
                    <a:pt x="245237" y="267716"/>
                    <a:pt x="232029" y="278003"/>
                  </a:cubicBezTo>
                  <a:close/>
                  <a:moveTo>
                    <a:pt x="299847" y="198247"/>
                  </a:moveTo>
                  <a:cubicBezTo>
                    <a:pt x="314198" y="188849"/>
                    <a:pt x="328676" y="179832"/>
                    <a:pt x="343408" y="171069"/>
                  </a:cubicBezTo>
                  <a:lnTo>
                    <a:pt x="356362" y="192913"/>
                  </a:lnTo>
                  <a:cubicBezTo>
                    <a:pt x="342011" y="201422"/>
                    <a:pt x="327787" y="210312"/>
                    <a:pt x="313690" y="219456"/>
                  </a:cubicBezTo>
                  <a:close/>
                  <a:moveTo>
                    <a:pt x="388112" y="145796"/>
                  </a:moveTo>
                  <a:cubicBezTo>
                    <a:pt x="403225" y="137668"/>
                    <a:pt x="418465" y="129921"/>
                    <a:pt x="433832" y="122428"/>
                  </a:cubicBezTo>
                  <a:lnTo>
                    <a:pt x="444881" y="145288"/>
                  </a:lnTo>
                  <a:cubicBezTo>
                    <a:pt x="429768" y="152654"/>
                    <a:pt x="414909" y="160274"/>
                    <a:pt x="400177" y="168148"/>
                  </a:cubicBezTo>
                  <a:close/>
                  <a:moveTo>
                    <a:pt x="480441" y="100965"/>
                  </a:moveTo>
                  <a:cubicBezTo>
                    <a:pt x="496189" y="94107"/>
                    <a:pt x="511937" y="87630"/>
                    <a:pt x="527939" y="81534"/>
                  </a:cubicBezTo>
                  <a:lnTo>
                    <a:pt x="537083" y="105283"/>
                  </a:lnTo>
                  <a:cubicBezTo>
                    <a:pt x="521462" y="111252"/>
                    <a:pt x="505968" y="117729"/>
                    <a:pt x="490601" y="124333"/>
                  </a:cubicBezTo>
                  <a:close/>
                  <a:moveTo>
                    <a:pt x="576199" y="64008"/>
                  </a:moveTo>
                  <a:cubicBezTo>
                    <a:pt x="592455" y="58547"/>
                    <a:pt x="608711" y="53340"/>
                    <a:pt x="625221" y="48641"/>
                  </a:cubicBezTo>
                  <a:lnTo>
                    <a:pt x="632333" y="73025"/>
                  </a:lnTo>
                  <a:cubicBezTo>
                    <a:pt x="616204" y="77724"/>
                    <a:pt x="600202" y="82804"/>
                    <a:pt x="584327" y="88138"/>
                  </a:cubicBezTo>
                  <a:close/>
                  <a:moveTo>
                    <a:pt x="674751" y="35306"/>
                  </a:moveTo>
                  <a:cubicBezTo>
                    <a:pt x="691388" y="31242"/>
                    <a:pt x="708025" y="27432"/>
                    <a:pt x="724789" y="24130"/>
                  </a:cubicBezTo>
                  <a:lnTo>
                    <a:pt x="729869" y="49022"/>
                  </a:lnTo>
                  <a:cubicBezTo>
                    <a:pt x="713486" y="52324"/>
                    <a:pt x="697103" y="56007"/>
                    <a:pt x="680847" y="60071"/>
                  </a:cubicBezTo>
                  <a:close/>
                  <a:moveTo>
                    <a:pt x="775335" y="14986"/>
                  </a:moveTo>
                  <a:cubicBezTo>
                    <a:pt x="792226" y="12319"/>
                    <a:pt x="809117" y="10033"/>
                    <a:pt x="826262" y="8001"/>
                  </a:cubicBezTo>
                  <a:lnTo>
                    <a:pt x="829183" y="33274"/>
                  </a:lnTo>
                  <a:cubicBezTo>
                    <a:pt x="812546" y="35179"/>
                    <a:pt x="795909" y="37465"/>
                    <a:pt x="779399" y="40132"/>
                  </a:cubicBezTo>
                  <a:close/>
                  <a:moveTo>
                    <a:pt x="877316" y="3175"/>
                  </a:moveTo>
                  <a:cubicBezTo>
                    <a:pt x="894334" y="1905"/>
                    <a:pt x="911352" y="1016"/>
                    <a:pt x="928497" y="508"/>
                  </a:cubicBezTo>
                  <a:lnTo>
                    <a:pt x="929259" y="25908"/>
                  </a:lnTo>
                  <a:cubicBezTo>
                    <a:pt x="912495" y="26416"/>
                    <a:pt x="895731" y="27305"/>
                    <a:pt x="879094" y="28575"/>
                  </a:cubicBezTo>
                  <a:close/>
                  <a:moveTo>
                    <a:pt x="980059" y="0"/>
                  </a:moveTo>
                  <a:cubicBezTo>
                    <a:pt x="997204" y="127"/>
                    <a:pt x="1014349" y="762"/>
                    <a:pt x="1031494" y="1651"/>
                  </a:cubicBezTo>
                  <a:lnTo>
                    <a:pt x="1030097" y="27051"/>
                  </a:lnTo>
                  <a:cubicBezTo>
                    <a:pt x="1013333" y="26162"/>
                    <a:pt x="996569" y="25654"/>
                    <a:pt x="979805" y="25400"/>
                  </a:cubicBezTo>
                  <a:close/>
                  <a:moveTo>
                    <a:pt x="1082421" y="5461"/>
                  </a:moveTo>
                  <a:cubicBezTo>
                    <a:pt x="1099566" y="7112"/>
                    <a:pt x="1116584" y="9017"/>
                    <a:pt x="1133475" y="11430"/>
                  </a:cubicBezTo>
                  <a:lnTo>
                    <a:pt x="1130046" y="36576"/>
                  </a:lnTo>
                  <a:cubicBezTo>
                    <a:pt x="1113409" y="34290"/>
                    <a:pt x="1096772" y="32385"/>
                    <a:pt x="1080008" y="30734"/>
                  </a:cubicBezTo>
                  <a:close/>
                  <a:moveTo>
                    <a:pt x="1184148" y="19558"/>
                  </a:moveTo>
                  <a:cubicBezTo>
                    <a:pt x="1201039" y="22606"/>
                    <a:pt x="1217803" y="26035"/>
                    <a:pt x="1234440" y="29718"/>
                  </a:cubicBezTo>
                  <a:lnTo>
                    <a:pt x="1228852" y="54483"/>
                  </a:lnTo>
                  <a:cubicBezTo>
                    <a:pt x="1212469" y="50800"/>
                    <a:pt x="1196086" y="47498"/>
                    <a:pt x="1179576" y="44450"/>
                  </a:cubicBezTo>
                  <a:close/>
                  <a:moveTo>
                    <a:pt x="1284224" y="42037"/>
                  </a:moveTo>
                  <a:cubicBezTo>
                    <a:pt x="1300734" y="46482"/>
                    <a:pt x="1317117" y="51308"/>
                    <a:pt x="1333373" y="56388"/>
                  </a:cubicBezTo>
                  <a:lnTo>
                    <a:pt x="1325753" y="80645"/>
                  </a:lnTo>
                  <a:cubicBezTo>
                    <a:pt x="1309751" y="75565"/>
                    <a:pt x="1293749" y="70866"/>
                    <a:pt x="1277620" y="66548"/>
                  </a:cubicBezTo>
                  <a:close/>
                  <a:moveTo>
                    <a:pt x="1382014" y="72898"/>
                  </a:moveTo>
                  <a:cubicBezTo>
                    <a:pt x="1398143" y="78740"/>
                    <a:pt x="1414018" y="84836"/>
                    <a:pt x="1429893" y="91440"/>
                  </a:cubicBezTo>
                  <a:lnTo>
                    <a:pt x="1420241" y="114935"/>
                  </a:lnTo>
                  <a:cubicBezTo>
                    <a:pt x="1404747" y="108585"/>
                    <a:pt x="1389126" y="102489"/>
                    <a:pt x="1373378" y="96774"/>
                  </a:cubicBezTo>
                  <a:close/>
                  <a:moveTo>
                    <a:pt x="1476883" y="111887"/>
                  </a:moveTo>
                  <a:cubicBezTo>
                    <a:pt x="1492377" y="118999"/>
                    <a:pt x="1507871" y="126492"/>
                    <a:pt x="1522984" y="134366"/>
                  </a:cubicBezTo>
                  <a:lnTo>
                    <a:pt x="1511427" y="156972"/>
                  </a:lnTo>
                  <a:cubicBezTo>
                    <a:pt x="1496568" y="149352"/>
                    <a:pt x="1481455" y="141986"/>
                    <a:pt x="1466215" y="135001"/>
                  </a:cubicBezTo>
                  <a:close/>
                  <a:moveTo>
                    <a:pt x="1568196" y="158750"/>
                  </a:moveTo>
                  <a:cubicBezTo>
                    <a:pt x="1583055" y="167132"/>
                    <a:pt x="1597787" y="175895"/>
                    <a:pt x="1612265" y="185039"/>
                  </a:cubicBezTo>
                  <a:lnTo>
                    <a:pt x="1598803" y="206629"/>
                  </a:lnTo>
                  <a:cubicBezTo>
                    <a:pt x="1584579" y="197739"/>
                    <a:pt x="1570228" y="189230"/>
                    <a:pt x="1555623" y="180975"/>
                  </a:cubicBezTo>
                  <a:close/>
                  <a:moveTo>
                    <a:pt x="1655318" y="213106"/>
                  </a:moveTo>
                  <a:cubicBezTo>
                    <a:pt x="1669415" y="222758"/>
                    <a:pt x="1683258" y="232664"/>
                    <a:pt x="1696974" y="242951"/>
                  </a:cubicBezTo>
                  <a:lnTo>
                    <a:pt x="1681734" y="263271"/>
                  </a:lnTo>
                  <a:cubicBezTo>
                    <a:pt x="1668272" y="253238"/>
                    <a:pt x="1654683" y="243459"/>
                    <a:pt x="1640967" y="234061"/>
                  </a:cubicBezTo>
                  <a:close/>
                  <a:moveTo>
                    <a:pt x="1737487" y="274574"/>
                  </a:moveTo>
                  <a:cubicBezTo>
                    <a:pt x="1750695" y="285369"/>
                    <a:pt x="1763776" y="296418"/>
                    <a:pt x="1776603" y="307848"/>
                  </a:cubicBezTo>
                  <a:lnTo>
                    <a:pt x="1759712" y="326898"/>
                  </a:lnTo>
                  <a:cubicBezTo>
                    <a:pt x="1747139" y="315722"/>
                    <a:pt x="1734439" y="304927"/>
                    <a:pt x="1721485" y="294386"/>
                  </a:cubicBezTo>
                  <a:close/>
                  <a:moveTo>
                    <a:pt x="1814195" y="342646"/>
                  </a:moveTo>
                  <a:cubicBezTo>
                    <a:pt x="1826260" y="354330"/>
                    <a:pt x="1838071" y="366141"/>
                    <a:pt x="1849628" y="378333"/>
                  </a:cubicBezTo>
                  <a:lnTo>
                    <a:pt x="1849882" y="378587"/>
                  </a:lnTo>
                  <a:lnTo>
                    <a:pt x="1850136" y="378841"/>
                  </a:lnTo>
                  <a:lnTo>
                    <a:pt x="1850898" y="379730"/>
                  </a:lnTo>
                  <a:lnTo>
                    <a:pt x="1831721" y="396367"/>
                  </a:lnTo>
                  <a:lnTo>
                    <a:pt x="1830959" y="395478"/>
                  </a:lnTo>
                  <a:lnTo>
                    <a:pt x="1840611" y="387223"/>
                  </a:lnTo>
                  <a:lnTo>
                    <a:pt x="1831467" y="395986"/>
                  </a:lnTo>
                  <a:cubicBezTo>
                    <a:pt x="1820164" y="384048"/>
                    <a:pt x="1808607" y="372364"/>
                    <a:pt x="1796796" y="361061"/>
                  </a:cubicBezTo>
                  <a:close/>
                  <a:moveTo>
                    <a:pt x="0" y="475996"/>
                  </a:moveTo>
                  <a:cubicBezTo>
                    <a:pt x="10414" y="462407"/>
                    <a:pt x="21209" y="449072"/>
                    <a:pt x="32131" y="435991"/>
                  </a:cubicBezTo>
                  <a:lnTo>
                    <a:pt x="51562" y="452247"/>
                  </a:lnTo>
                  <a:cubicBezTo>
                    <a:pt x="40767" y="465074"/>
                    <a:pt x="30353" y="478155"/>
                    <a:pt x="20066" y="491490"/>
                  </a:cubicBezTo>
                  <a:close/>
                </a:path>
              </a:pathLst>
            </a:custGeom>
            <a:solidFill>
              <a:srgbClr val="B51700"/>
            </a:solidFill>
          </p:spPr>
        </p:sp>
        <p:sp>
          <p:nvSpPr>
            <p:cNvPr name="Freeform 16" id="16"/>
            <p:cNvSpPr/>
            <p:nvPr/>
          </p:nvSpPr>
          <p:spPr>
            <a:xfrm flipH="false" flipV="false" rot="0">
              <a:off x="1853946" y="408559"/>
              <a:ext cx="129794" cy="132334"/>
            </a:xfrm>
            <a:custGeom>
              <a:avLst/>
              <a:gdLst/>
              <a:ahLst/>
              <a:cxnLst/>
              <a:rect r="r" b="b" t="t" l="l"/>
              <a:pathLst>
                <a:path h="132334" w="129794">
                  <a:moveTo>
                    <a:pt x="8001" y="69850"/>
                  </a:moveTo>
                  <a:lnTo>
                    <a:pt x="120523" y="106807"/>
                  </a:lnTo>
                  <a:lnTo>
                    <a:pt x="116586" y="118872"/>
                  </a:lnTo>
                  <a:lnTo>
                    <a:pt x="104013" y="121031"/>
                  </a:lnTo>
                  <a:lnTo>
                    <a:pt x="83693" y="4318"/>
                  </a:lnTo>
                  <a:lnTo>
                    <a:pt x="108712" y="0"/>
                  </a:lnTo>
                  <a:lnTo>
                    <a:pt x="129032" y="116713"/>
                  </a:lnTo>
                  <a:cubicBezTo>
                    <a:pt x="129794" y="121158"/>
                    <a:pt x="128143" y="125603"/>
                    <a:pt x="124841" y="128524"/>
                  </a:cubicBezTo>
                  <a:cubicBezTo>
                    <a:pt x="121539" y="131445"/>
                    <a:pt x="116840" y="132334"/>
                    <a:pt x="112522" y="130937"/>
                  </a:cubicBezTo>
                  <a:lnTo>
                    <a:pt x="0" y="93980"/>
                  </a:lnTo>
                  <a:close/>
                  <a:moveTo>
                    <a:pt x="59817" y="33782"/>
                  </a:moveTo>
                  <a:lnTo>
                    <a:pt x="126238" y="110617"/>
                  </a:lnTo>
                  <a:lnTo>
                    <a:pt x="107061" y="127254"/>
                  </a:lnTo>
                  <a:lnTo>
                    <a:pt x="40640" y="50419"/>
                  </a:lnTo>
                  <a:close/>
                </a:path>
              </a:pathLst>
            </a:custGeom>
            <a:solidFill>
              <a:srgbClr val="B51700"/>
            </a:solidFill>
          </p:spPr>
        </p:sp>
      </p:grpSp>
      <p:grpSp>
        <p:nvGrpSpPr>
          <p:cNvPr name="Group 17" id="17"/>
          <p:cNvGrpSpPr>
            <a:grpSpLocks noChangeAspect="true"/>
          </p:cNvGrpSpPr>
          <p:nvPr/>
        </p:nvGrpSpPr>
        <p:grpSpPr>
          <a:xfrm rot="0">
            <a:off x="5148329" y="3795989"/>
            <a:ext cx="5404856" cy="3742944"/>
            <a:chOff x="0" y="0"/>
            <a:chExt cx="5404866" cy="3742944"/>
          </a:xfrm>
        </p:grpSpPr>
        <p:sp>
          <p:nvSpPr>
            <p:cNvPr name="Freeform 18" id="18"/>
            <p:cNvSpPr/>
            <p:nvPr/>
          </p:nvSpPr>
          <p:spPr>
            <a:xfrm flipH="false" flipV="false" rot="0">
              <a:off x="63500" y="63500"/>
              <a:ext cx="2047240" cy="1767840"/>
            </a:xfrm>
            <a:custGeom>
              <a:avLst/>
              <a:gdLst/>
              <a:ahLst/>
              <a:cxnLst/>
              <a:rect r="r" b="b" t="t" l="l"/>
              <a:pathLst>
                <a:path h="1767840" w="2047240">
                  <a:moveTo>
                    <a:pt x="0" y="883920"/>
                  </a:moveTo>
                  <a:lnTo>
                    <a:pt x="1023620" y="1767840"/>
                  </a:lnTo>
                  <a:lnTo>
                    <a:pt x="2047240" y="883920"/>
                  </a:lnTo>
                  <a:lnTo>
                    <a:pt x="1023620" y="0"/>
                  </a:lnTo>
                  <a:close/>
                </a:path>
              </a:pathLst>
            </a:custGeom>
            <a:solidFill>
              <a:srgbClr val="00A2FF"/>
            </a:solidFill>
          </p:spPr>
        </p:sp>
        <p:sp>
          <p:nvSpPr>
            <p:cNvPr name="Freeform 19" id="19"/>
            <p:cNvSpPr/>
            <p:nvPr/>
          </p:nvSpPr>
          <p:spPr>
            <a:xfrm flipH="false" flipV="false" rot="0">
              <a:off x="2083816" y="3118993"/>
              <a:ext cx="1270000" cy="560578"/>
            </a:xfrm>
            <a:custGeom>
              <a:avLst/>
              <a:gdLst/>
              <a:ahLst/>
              <a:cxnLst/>
              <a:rect r="r" b="b" t="t" l="l"/>
              <a:pathLst>
                <a:path h="560578" w="1270000">
                  <a:moveTo>
                    <a:pt x="291211" y="0"/>
                  </a:moveTo>
                  <a:lnTo>
                    <a:pt x="978789" y="0"/>
                  </a:lnTo>
                  <a:cubicBezTo>
                    <a:pt x="1064006" y="0"/>
                    <a:pt x="1115060" y="0"/>
                    <a:pt x="1149096" y="13970"/>
                  </a:cubicBezTo>
                  <a:cubicBezTo>
                    <a:pt x="1198753" y="32004"/>
                    <a:pt x="1237869" y="71120"/>
                    <a:pt x="1256030" y="120904"/>
                  </a:cubicBezTo>
                  <a:cubicBezTo>
                    <a:pt x="1269238" y="151638"/>
                    <a:pt x="1270000" y="206883"/>
                    <a:pt x="1270000" y="280289"/>
                  </a:cubicBezTo>
                  <a:cubicBezTo>
                    <a:pt x="1270000" y="353695"/>
                    <a:pt x="1269365" y="408940"/>
                    <a:pt x="1256030" y="439674"/>
                  </a:cubicBezTo>
                  <a:cubicBezTo>
                    <a:pt x="1237996" y="489331"/>
                    <a:pt x="1198880" y="528447"/>
                    <a:pt x="1149096" y="546608"/>
                  </a:cubicBezTo>
                  <a:cubicBezTo>
                    <a:pt x="1115060" y="560578"/>
                    <a:pt x="1063879" y="560578"/>
                    <a:pt x="978789" y="560578"/>
                  </a:cubicBezTo>
                  <a:lnTo>
                    <a:pt x="291211" y="560578"/>
                  </a:lnTo>
                  <a:cubicBezTo>
                    <a:pt x="205994" y="560578"/>
                    <a:pt x="154940" y="560578"/>
                    <a:pt x="120904" y="546608"/>
                  </a:cubicBezTo>
                  <a:cubicBezTo>
                    <a:pt x="71247" y="528574"/>
                    <a:pt x="32131" y="489458"/>
                    <a:pt x="13970" y="439674"/>
                  </a:cubicBezTo>
                  <a:cubicBezTo>
                    <a:pt x="635" y="408940"/>
                    <a:pt x="0" y="353695"/>
                    <a:pt x="0" y="280289"/>
                  </a:cubicBezTo>
                  <a:cubicBezTo>
                    <a:pt x="0" y="206883"/>
                    <a:pt x="635" y="151638"/>
                    <a:pt x="13970" y="120904"/>
                  </a:cubicBezTo>
                  <a:cubicBezTo>
                    <a:pt x="32004" y="71247"/>
                    <a:pt x="71120" y="32131"/>
                    <a:pt x="120904" y="13970"/>
                  </a:cubicBezTo>
                  <a:cubicBezTo>
                    <a:pt x="154940" y="0"/>
                    <a:pt x="206121" y="0"/>
                    <a:pt x="291211" y="0"/>
                  </a:cubicBezTo>
                  <a:close/>
                </a:path>
              </a:pathLst>
            </a:custGeom>
            <a:solidFill>
              <a:srgbClr val="00A2FF"/>
            </a:solidFill>
          </p:spPr>
        </p:sp>
        <p:sp>
          <p:nvSpPr>
            <p:cNvPr name="Freeform 20" id="20"/>
            <p:cNvSpPr/>
            <p:nvPr/>
          </p:nvSpPr>
          <p:spPr>
            <a:xfrm flipH="false" flipV="false" rot="0">
              <a:off x="3081020" y="401320"/>
              <a:ext cx="2260346" cy="1092200"/>
            </a:xfrm>
            <a:custGeom>
              <a:avLst/>
              <a:gdLst/>
              <a:ahLst/>
              <a:cxnLst/>
              <a:rect r="r" b="b" t="t" l="l"/>
              <a:pathLst>
                <a:path h="1092200" w="2260346">
                  <a:moveTo>
                    <a:pt x="0" y="1092200"/>
                  </a:moveTo>
                  <a:lnTo>
                    <a:pt x="2260346" y="1092200"/>
                  </a:lnTo>
                  <a:lnTo>
                    <a:pt x="2260346" y="0"/>
                  </a:lnTo>
                  <a:lnTo>
                    <a:pt x="0" y="0"/>
                  </a:lnTo>
                  <a:close/>
                </a:path>
              </a:pathLst>
            </a:custGeom>
            <a:solidFill>
              <a:srgbClr val="00A2FF"/>
            </a:solidFill>
          </p:spPr>
        </p:sp>
        <p:sp>
          <p:nvSpPr>
            <p:cNvPr name="Freeform 21" id="21"/>
            <p:cNvSpPr/>
            <p:nvPr/>
          </p:nvSpPr>
          <p:spPr>
            <a:xfrm flipH="false" flipV="false" rot="0">
              <a:off x="2290699" y="93472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22" id="22"/>
            <p:cNvSpPr/>
            <p:nvPr/>
          </p:nvSpPr>
          <p:spPr>
            <a:xfrm flipH="false" flipV="false" rot="0">
              <a:off x="2781681" y="88646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sp>
          <p:nvSpPr>
            <p:cNvPr name="Freeform 23" id="23"/>
            <p:cNvSpPr/>
            <p:nvPr/>
          </p:nvSpPr>
          <p:spPr>
            <a:xfrm flipH="false" flipV="false" rot="0">
              <a:off x="1074801" y="1892300"/>
              <a:ext cx="847471" cy="1499235"/>
            </a:xfrm>
            <a:custGeom>
              <a:avLst/>
              <a:gdLst/>
              <a:ahLst/>
              <a:cxnLst/>
              <a:rect r="r" b="b" t="t" l="l"/>
              <a:pathLst>
                <a:path h="1499235" w="847471">
                  <a:moveTo>
                    <a:pt x="37719" y="254"/>
                  </a:moveTo>
                  <a:lnTo>
                    <a:pt x="25527" y="1468120"/>
                  </a:lnTo>
                  <a:lnTo>
                    <a:pt x="12827" y="1467993"/>
                  </a:lnTo>
                  <a:lnTo>
                    <a:pt x="13081" y="1455293"/>
                  </a:lnTo>
                  <a:lnTo>
                    <a:pt x="834771" y="1473581"/>
                  </a:lnTo>
                  <a:lnTo>
                    <a:pt x="834517" y="1486281"/>
                  </a:lnTo>
                  <a:lnTo>
                    <a:pt x="834771" y="1473581"/>
                  </a:lnTo>
                  <a:lnTo>
                    <a:pt x="847471" y="1473835"/>
                  </a:lnTo>
                  <a:lnTo>
                    <a:pt x="846963" y="1499235"/>
                  </a:lnTo>
                  <a:lnTo>
                    <a:pt x="834263" y="1498981"/>
                  </a:lnTo>
                  <a:lnTo>
                    <a:pt x="834263" y="1498981"/>
                  </a:lnTo>
                  <a:lnTo>
                    <a:pt x="834263" y="1498981"/>
                  </a:lnTo>
                  <a:lnTo>
                    <a:pt x="12573" y="1480693"/>
                  </a:lnTo>
                  <a:lnTo>
                    <a:pt x="0" y="1480439"/>
                  </a:lnTo>
                  <a:lnTo>
                    <a:pt x="127" y="1467866"/>
                  </a:lnTo>
                  <a:lnTo>
                    <a:pt x="12319" y="0"/>
                  </a:lnTo>
                  <a:close/>
                </a:path>
              </a:pathLst>
            </a:custGeom>
            <a:solidFill>
              <a:srgbClr val="000000"/>
            </a:solidFill>
          </p:spPr>
        </p:sp>
        <p:sp>
          <p:nvSpPr>
            <p:cNvPr name="Freeform 24" id="24"/>
            <p:cNvSpPr/>
            <p:nvPr/>
          </p:nvSpPr>
          <p:spPr>
            <a:xfrm flipH="false" flipV="false" rot="0">
              <a:off x="1907921" y="3317875"/>
              <a:ext cx="123190" cy="121793"/>
            </a:xfrm>
            <a:custGeom>
              <a:avLst/>
              <a:gdLst/>
              <a:ahLst/>
              <a:cxnLst/>
              <a:rect r="r" b="b" t="t" l="l"/>
              <a:pathLst>
                <a:path h="121793" w="123190">
                  <a:moveTo>
                    <a:pt x="0" y="121793"/>
                  </a:moveTo>
                  <a:lnTo>
                    <a:pt x="123190" y="63627"/>
                  </a:lnTo>
                  <a:lnTo>
                    <a:pt x="2667" y="0"/>
                  </a:lnTo>
                  <a:close/>
                </a:path>
              </a:pathLst>
            </a:custGeom>
            <a:solidFill>
              <a:srgbClr val="000000"/>
            </a:solidFill>
          </p:spPr>
        </p:sp>
        <p:sp>
          <p:nvSpPr>
            <p:cNvPr name="Freeform 25" id="25"/>
            <p:cNvSpPr/>
            <p:nvPr/>
          </p:nvSpPr>
          <p:spPr>
            <a:xfrm flipH="false" flipV="false" rot="0">
              <a:off x="3515360" y="1671193"/>
              <a:ext cx="848614" cy="1720342"/>
            </a:xfrm>
            <a:custGeom>
              <a:avLst/>
              <a:gdLst/>
              <a:ahLst/>
              <a:cxnLst/>
              <a:rect r="r" b="b" t="t" l="l"/>
              <a:pathLst>
                <a:path h="1720342" w="848614">
                  <a:moveTo>
                    <a:pt x="836168" y="0"/>
                  </a:moveTo>
                  <a:lnTo>
                    <a:pt x="848487" y="1686052"/>
                  </a:lnTo>
                  <a:lnTo>
                    <a:pt x="848614" y="1698498"/>
                  </a:lnTo>
                  <a:lnTo>
                    <a:pt x="836168" y="1698879"/>
                  </a:lnTo>
                  <a:lnTo>
                    <a:pt x="13335" y="1719961"/>
                  </a:lnTo>
                  <a:lnTo>
                    <a:pt x="12954" y="1707261"/>
                  </a:lnTo>
                  <a:lnTo>
                    <a:pt x="13335" y="1719961"/>
                  </a:lnTo>
                  <a:lnTo>
                    <a:pt x="635" y="1720342"/>
                  </a:lnTo>
                  <a:lnTo>
                    <a:pt x="0" y="1694942"/>
                  </a:lnTo>
                  <a:lnTo>
                    <a:pt x="12700" y="1694561"/>
                  </a:lnTo>
                  <a:lnTo>
                    <a:pt x="12700" y="1694561"/>
                  </a:lnTo>
                  <a:lnTo>
                    <a:pt x="12700" y="1694561"/>
                  </a:lnTo>
                  <a:lnTo>
                    <a:pt x="835533" y="1673479"/>
                  </a:lnTo>
                  <a:lnTo>
                    <a:pt x="835914" y="1686179"/>
                  </a:lnTo>
                  <a:lnTo>
                    <a:pt x="823214" y="1686306"/>
                  </a:lnTo>
                  <a:lnTo>
                    <a:pt x="810895" y="254"/>
                  </a:lnTo>
                  <a:close/>
                </a:path>
              </a:pathLst>
            </a:custGeom>
            <a:solidFill>
              <a:srgbClr val="000000"/>
            </a:solidFill>
          </p:spPr>
        </p:sp>
        <p:sp>
          <p:nvSpPr>
            <p:cNvPr name="Freeform 26" id="26"/>
            <p:cNvSpPr/>
            <p:nvPr/>
          </p:nvSpPr>
          <p:spPr>
            <a:xfrm flipH="false" flipV="false" rot="0">
              <a:off x="3406394" y="3317494"/>
              <a:ext cx="123444" cy="121793"/>
            </a:xfrm>
            <a:custGeom>
              <a:avLst/>
              <a:gdLst/>
              <a:ahLst/>
              <a:cxnLst/>
              <a:rect r="r" b="b" t="t" l="l"/>
              <a:pathLst>
                <a:path h="121793" w="123444">
                  <a:moveTo>
                    <a:pt x="123444" y="121793"/>
                  </a:moveTo>
                  <a:lnTo>
                    <a:pt x="0" y="64008"/>
                  </a:lnTo>
                  <a:lnTo>
                    <a:pt x="120269" y="0"/>
                  </a:lnTo>
                  <a:close/>
                </a:path>
              </a:pathLst>
            </a:custGeom>
            <a:solidFill>
              <a:srgbClr val="000000"/>
            </a:solidFill>
          </p:spPr>
        </p:sp>
      </p:grpSp>
      <p:grpSp>
        <p:nvGrpSpPr>
          <p:cNvPr name="Group 27" id="27"/>
          <p:cNvGrpSpPr>
            <a:grpSpLocks noChangeAspect="true"/>
          </p:cNvGrpSpPr>
          <p:nvPr/>
        </p:nvGrpSpPr>
        <p:grpSpPr>
          <a:xfrm rot="0">
            <a:off x="8368160" y="1828390"/>
            <a:ext cx="2047265" cy="618468"/>
            <a:chOff x="0" y="0"/>
            <a:chExt cx="2047265" cy="618465"/>
          </a:xfrm>
        </p:grpSpPr>
        <p:sp>
          <p:nvSpPr>
            <p:cNvPr name="Freeform 28" id="28"/>
            <p:cNvSpPr/>
            <p:nvPr/>
          </p:nvSpPr>
          <p:spPr>
            <a:xfrm flipH="false" flipV="false" rot="0">
              <a:off x="63500" y="63500"/>
              <a:ext cx="1850898" cy="491490"/>
            </a:xfrm>
            <a:custGeom>
              <a:avLst/>
              <a:gdLst/>
              <a:ahLst/>
              <a:cxnLst/>
              <a:rect r="r" b="b" t="t" l="l"/>
              <a:pathLst>
                <a:path h="491490" w="1850898">
                  <a:moveTo>
                    <a:pt x="65913" y="397256"/>
                  </a:moveTo>
                  <a:cubicBezTo>
                    <a:pt x="77470" y="384556"/>
                    <a:pt x="89281" y="372237"/>
                    <a:pt x="101346" y="360045"/>
                  </a:cubicBezTo>
                  <a:lnTo>
                    <a:pt x="119380" y="377952"/>
                  </a:lnTo>
                  <a:cubicBezTo>
                    <a:pt x="107569" y="389763"/>
                    <a:pt x="96012" y="401955"/>
                    <a:pt x="84709" y="414401"/>
                  </a:cubicBezTo>
                  <a:close/>
                  <a:moveTo>
                    <a:pt x="138176" y="324485"/>
                  </a:moveTo>
                  <a:cubicBezTo>
                    <a:pt x="150749" y="312801"/>
                    <a:pt x="163576" y="301498"/>
                    <a:pt x="176530" y="290449"/>
                  </a:cubicBezTo>
                  <a:lnTo>
                    <a:pt x="193040" y="309753"/>
                  </a:lnTo>
                  <a:cubicBezTo>
                    <a:pt x="180340" y="320548"/>
                    <a:pt x="167767" y="331724"/>
                    <a:pt x="155448" y="343154"/>
                  </a:cubicBezTo>
                  <a:close/>
                  <a:moveTo>
                    <a:pt x="216408" y="257937"/>
                  </a:moveTo>
                  <a:cubicBezTo>
                    <a:pt x="229870" y="247396"/>
                    <a:pt x="243586" y="237109"/>
                    <a:pt x="257556" y="227203"/>
                  </a:cubicBezTo>
                  <a:lnTo>
                    <a:pt x="272288" y="247904"/>
                  </a:lnTo>
                  <a:cubicBezTo>
                    <a:pt x="258699" y="257683"/>
                    <a:pt x="245237" y="267716"/>
                    <a:pt x="232029" y="278003"/>
                  </a:cubicBezTo>
                  <a:close/>
                  <a:moveTo>
                    <a:pt x="299847" y="198247"/>
                  </a:moveTo>
                  <a:cubicBezTo>
                    <a:pt x="314198" y="188849"/>
                    <a:pt x="328676" y="179832"/>
                    <a:pt x="343408" y="171069"/>
                  </a:cubicBezTo>
                  <a:lnTo>
                    <a:pt x="356362" y="192913"/>
                  </a:lnTo>
                  <a:cubicBezTo>
                    <a:pt x="342011" y="201422"/>
                    <a:pt x="327787" y="210312"/>
                    <a:pt x="313690" y="219456"/>
                  </a:cubicBezTo>
                  <a:close/>
                  <a:moveTo>
                    <a:pt x="388112" y="145796"/>
                  </a:moveTo>
                  <a:cubicBezTo>
                    <a:pt x="403225" y="137668"/>
                    <a:pt x="418465" y="129921"/>
                    <a:pt x="433832" y="122428"/>
                  </a:cubicBezTo>
                  <a:lnTo>
                    <a:pt x="444881" y="145288"/>
                  </a:lnTo>
                  <a:cubicBezTo>
                    <a:pt x="429768" y="152654"/>
                    <a:pt x="414909" y="160274"/>
                    <a:pt x="400177" y="168148"/>
                  </a:cubicBezTo>
                  <a:close/>
                  <a:moveTo>
                    <a:pt x="480441" y="100965"/>
                  </a:moveTo>
                  <a:cubicBezTo>
                    <a:pt x="496189" y="94107"/>
                    <a:pt x="511937" y="87630"/>
                    <a:pt x="527939" y="81534"/>
                  </a:cubicBezTo>
                  <a:lnTo>
                    <a:pt x="537083" y="105283"/>
                  </a:lnTo>
                  <a:cubicBezTo>
                    <a:pt x="521462" y="111252"/>
                    <a:pt x="505968" y="117729"/>
                    <a:pt x="490601" y="124333"/>
                  </a:cubicBezTo>
                  <a:close/>
                  <a:moveTo>
                    <a:pt x="576199" y="64008"/>
                  </a:moveTo>
                  <a:cubicBezTo>
                    <a:pt x="592455" y="58547"/>
                    <a:pt x="608711" y="53340"/>
                    <a:pt x="625221" y="48641"/>
                  </a:cubicBezTo>
                  <a:lnTo>
                    <a:pt x="632333" y="73025"/>
                  </a:lnTo>
                  <a:cubicBezTo>
                    <a:pt x="616204" y="77724"/>
                    <a:pt x="600202" y="82804"/>
                    <a:pt x="584327" y="88138"/>
                  </a:cubicBezTo>
                  <a:close/>
                  <a:moveTo>
                    <a:pt x="674751" y="35306"/>
                  </a:moveTo>
                  <a:cubicBezTo>
                    <a:pt x="691388" y="31242"/>
                    <a:pt x="708025" y="27432"/>
                    <a:pt x="724789" y="24130"/>
                  </a:cubicBezTo>
                  <a:lnTo>
                    <a:pt x="729869" y="49022"/>
                  </a:lnTo>
                  <a:cubicBezTo>
                    <a:pt x="713486" y="52324"/>
                    <a:pt x="697103" y="56007"/>
                    <a:pt x="680847" y="60071"/>
                  </a:cubicBezTo>
                  <a:close/>
                  <a:moveTo>
                    <a:pt x="775335" y="14986"/>
                  </a:moveTo>
                  <a:cubicBezTo>
                    <a:pt x="792226" y="12319"/>
                    <a:pt x="809117" y="10033"/>
                    <a:pt x="826262" y="8001"/>
                  </a:cubicBezTo>
                  <a:lnTo>
                    <a:pt x="829183" y="33274"/>
                  </a:lnTo>
                  <a:cubicBezTo>
                    <a:pt x="812546" y="35179"/>
                    <a:pt x="795909" y="37465"/>
                    <a:pt x="779399" y="40132"/>
                  </a:cubicBezTo>
                  <a:close/>
                  <a:moveTo>
                    <a:pt x="877316" y="3175"/>
                  </a:moveTo>
                  <a:cubicBezTo>
                    <a:pt x="894334" y="1905"/>
                    <a:pt x="911352" y="1016"/>
                    <a:pt x="928497" y="508"/>
                  </a:cubicBezTo>
                  <a:lnTo>
                    <a:pt x="929259" y="25908"/>
                  </a:lnTo>
                  <a:cubicBezTo>
                    <a:pt x="912495" y="26416"/>
                    <a:pt x="895731" y="27305"/>
                    <a:pt x="879094" y="28575"/>
                  </a:cubicBezTo>
                  <a:close/>
                  <a:moveTo>
                    <a:pt x="980059" y="0"/>
                  </a:moveTo>
                  <a:cubicBezTo>
                    <a:pt x="997204" y="127"/>
                    <a:pt x="1014349" y="762"/>
                    <a:pt x="1031494" y="1651"/>
                  </a:cubicBezTo>
                  <a:lnTo>
                    <a:pt x="1030097" y="27051"/>
                  </a:lnTo>
                  <a:cubicBezTo>
                    <a:pt x="1013333" y="26162"/>
                    <a:pt x="996569" y="25654"/>
                    <a:pt x="979805" y="25400"/>
                  </a:cubicBezTo>
                  <a:close/>
                  <a:moveTo>
                    <a:pt x="1082421" y="5461"/>
                  </a:moveTo>
                  <a:cubicBezTo>
                    <a:pt x="1099566" y="7112"/>
                    <a:pt x="1116584" y="9017"/>
                    <a:pt x="1133475" y="11430"/>
                  </a:cubicBezTo>
                  <a:lnTo>
                    <a:pt x="1130046" y="36576"/>
                  </a:lnTo>
                  <a:cubicBezTo>
                    <a:pt x="1113409" y="34290"/>
                    <a:pt x="1096772" y="32385"/>
                    <a:pt x="1080008" y="30734"/>
                  </a:cubicBezTo>
                  <a:close/>
                  <a:moveTo>
                    <a:pt x="1184148" y="19558"/>
                  </a:moveTo>
                  <a:cubicBezTo>
                    <a:pt x="1201039" y="22606"/>
                    <a:pt x="1217803" y="26035"/>
                    <a:pt x="1234440" y="29718"/>
                  </a:cubicBezTo>
                  <a:lnTo>
                    <a:pt x="1228852" y="54483"/>
                  </a:lnTo>
                  <a:cubicBezTo>
                    <a:pt x="1212469" y="50800"/>
                    <a:pt x="1196086" y="47498"/>
                    <a:pt x="1179576" y="44450"/>
                  </a:cubicBezTo>
                  <a:close/>
                  <a:moveTo>
                    <a:pt x="1284224" y="42037"/>
                  </a:moveTo>
                  <a:cubicBezTo>
                    <a:pt x="1300734" y="46482"/>
                    <a:pt x="1317117" y="51308"/>
                    <a:pt x="1333373" y="56388"/>
                  </a:cubicBezTo>
                  <a:lnTo>
                    <a:pt x="1325753" y="80645"/>
                  </a:lnTo>
                  <a:cubicBezTo>
                    <a:pt x="1309751" y="75565"/>
                    <a:pt x="1293749" y="70866"/>
                    <a:pt x="1277620" y="66548"/>
                  </a:cubicBezTo>
                  <a:close/>
                  <a:moveTo>
                    <a:pt x="1382014" y="72898"/>
                  </a:moveTo>
                  <a:cubicBezTo>
                    <a:pt x="1398143" y="78740"/>
                    <a:pt x="1414018" y="84836"/>
                    <a:pt x="1429893" y="91440"/>
                  </a:cubicBezTo>
                  <a:lnTo>
                    <a:pt x="1420241" y="114935"/>
                  </a:lnTo>
                  <a:cubicBezTo>
                    <a:pt x="1404747" y="108585"/>
                    <a:pt x="1389126" y="102489"/>
                    <a:pt x="1373378" y="96774"/>
                  </a:cubicBezTo>
                  <a:close/>
                  <a:moveTo>
                    <a:pt x="1476883" y="111887"/>
                  </a:moveTo>
                  <a:cubicBezTo>
                    <a:pt x="1492377" y="118999"/>
                    <a:pt x="1507871" y="126492"/>
                    <a:pt x="1522984" y="134366"/>
                  </a:cubicBezTo>
                  <a:lnTo>
                    <a:pt x="1511427" y="156972"/>
                  </a:lnTo>
                  <a:cubicBezTo>
                    <a:pt x="1496568" y="149352"/>
                    <a:pt x="1481455" y="141986"/>
                    <a:pt x="1466215" y="135001"/>
                  </a:cubicBezTo>
                  <a:close/>
                  <a:moveTo>
                    <a:pt x="1568196" y="158750"/>
                  </a:moveTo>
                  <a:cubicBezTo>
                    <a:pt x="1583055" y="167132"/>
                    <a:pt x="1597787" y="175895"/>
                    <a:pt x="1612265" y="185039"/>
                  </a:cubicBezTo>
                  <a:lnTo>
                    <a:pt x="1598803" y="206629"/>
                  </a:lnTo>
                  <a:cubicBezTo>
                    <a:pt x="1584579" y="197739"/>
                    <a:pt x="1570228" y="189230"/>
                    <a:pt x="1555623" y="180975"/>
                  </a:cubicBezTo>
                  <a:close/>
                  <a:moveTo>
                    <a:pt x="1655318" y="213106"/>
                  </a:moveTo>
                  <a:cubicBezTo>
                    <a:pt x="1669415" y="222758"/>
                    <a:pt x="1683258" y="232664"/>
                    <a:pt x="1696974" y="242951"/>
                  </a:cubicBezTo>
                  <a:lnTo>
                    <a:pt x="1681734" y="263271"/>
                  </a:lnTo>
                  <a:cubicBezTo>
                    <a:pt x="1668272" y="253238"/>
                    <a:pt x="1654683" y="243459"/>
                    <a:pt x="1640967" y="234061"/>
                  </a:cubicBezTo>
                  <a:close/>
                  <a:moveTo>
                    <a:pt x="1737487" y="274574"/>
                  </a:moveTo>
                  <a:cubicBezTo>
                    <a:pt x="1750695" y="285369"/>
                    <a:pt x="1763776" y="296418"/>
                    <a:pt x="1776603" y="307848"/>
                  </a:cubicBezTo>
                  <a:lnTo>
                    <a:pt x="1759712" y="326898"/>
                  </a:lnTo>
                  <a:cubicBezTo>
                    <a:pt x="1747139" y="315722"/>
                    <a:pt x="1734439" y="304927"/>
                    <a:pt x="1721485" y="294386"/>
                  </a:cubicBezTo>
                  <a:close/>
                  <a:moveTo>
                    <a:pt x="1814195" y="342646"/>
                  </a:moveTo>
                  <a:cubicBezTo>
                    <a:pt x="1826260" y="354330"/>
                    <a:pt x="1838071" y="366141"/>
                    <a:pt x="1849628" y="378333"/>
                  </a:cubicBezTo>
                  <a:lnTo>
                    <a:pt x="1849882" y="378587"/>
                  </a:lnTo>
                  <a:lnTo>
                    <a:pt x="1850136" y="378841"/>
                  </a:lnTo>
                  <a:lnTo>
                    <a:pt x="1850898" y="379730"/>
                  </a:lnTo>
                  <a:lnTo>
                    <a:pt x="1831721" y="396367"/>
                  </a:lnTo>
                  <a:lnTo>
                    <a:pt x="1830959" y="395478"/>
                  </a:lnTo>
                  <a:lnTo>
                    <a:pt x="1840611" y="387223"/>
                  </a:lnTo>
                  <a:lnTo>
                    <a:pt x="1831467" y="395986"/>
                  </a:lnTo>
                  <a:cubicBezTo>
                    <a:pt x="1820164" y="384048"/>
                    <a:pt x="1808607" y="372364"/>
                    <a:pt x="1796796" y="361061"/>
                  </a:cubicBezTo>
                  <a:close/>
                  <a:moveTo>
                    <a:pt x="0" y="475996"/>
                  </a:moveTo>
                  <a:cubicBezTo>
                    <a:pt x="10414" y="462407"/>
                    <a:pt x="21209" y="449072"/>
                    <a:pt x="32131" y="435991"/>
                  </a:cubicBezTo>
                  <a:lnTo>
                    <a:pt x="51562" y="452247"/>
                  </a:lnTo>
                  <a:cubicBezTo>
                    <a:pt x="40767" y="465074"/>
                    <a:pt x="30353" y="478155"/>
                    <a:pt x="20066" y="491490"/>
                  </a:cubicBezTo>
                  <a:close/>
                </a:path>
              </a:pathLst>
            </a:custGeom>
            <a:solidFill>
              <a:srgbClr val="B51700"/>
            </a:solidFill>
          </p:spPr>
        </p:sp>
        <p:sp>
          <p:nvSpPr>
            <p:cNvPr name="Freeform 29" id="29"/>
            <p:cNvSpPr/>
            <p:nvPr/>
          </p:nvSpPr>
          <p:spPr>
            <a:xfrm flipH="false" flipV="false" rot="0">
              <a:off x="1853946" y="408559"/>
              <a:ext cx="129794" cy="132334"/>
            </a:xfrm>
            <a:custGeom>
              <a:avLst/>
              <a:gdLst/>
              <a:ahLst/>
              <a:cxnLst/>
              <a:rect r="r" b="b" t="t" l="l"/>
              <a:pathLst>
                <a:path h="132334" w="129794">
                  <a:moveTo>
                    <a:pt x="8001" y="69850"/>
                  </a:moveTo>
                  <a:lnTo>
                    <a:pt x="120523" y="106807"/>
                  </a:lnTo>
                  <a:lnTo>
                    <a:pt x="116586" y="118872"/>
                  </a:lnTo>
                  <a:lnTo>
                    <a:pt x="104013" y="121031"/>
                  </a:lnTo>
                  <a:lnTo>
                    <a:pt x="83693" y="4318"/>
                  </a:lnTo>
                  <a:lnTo>
                    <a:pt x="108712" y="0"/>
                  </a:lnTo>
                  <a:lnTo>
                    <a:pt x="129032" y="116713"/>
                  </a:lnTo>
                  <a:cubicBezTo>
                    <a:pt x="129794" y="121158"/>
                    <a:pt x="128143" y="125603"/>
                    <a:pt x="124841" y="128524"/>
                  </a:cubicBezTo>
                  <a:cubicBezTo>
                    <a:pt x="121539" y="131445"/>
                    <a:pt x="116840" y="132334"/>
                    <a:pt x="112522" y="130937"/>
                  </a:cubicBezTo>
                  <a:lnTo>
                    <a:pt x="0" y="93980"/>
                  </a:lnTo>
                  <a:close/>
                  <a:moveTo>
                    <a:pt x="59817" y="33782"/>
                  </a:moveTo>
                  <a:lnTo>
                    <a:pt x="126238" y="110617"/>
                  </a:lnTo>
                  <a:lnTo>
                    <a:pt x="107061" y="127254"/>
                  </a:lnTo>
                  <a:lnTo>
                    <a:pt x="40640" y="50419"/>
                  </a:lnTo>
                  <a:close/>
                </a:path>
              </a:pathLst>
            </a:custGeom>
            <a:solidFill>
              <a:srgbClr val="B51700"/>
            </a:solidFill>
          </p:spPr>
        </p:sp>
      </p:grpSp>
      <p:sp>
        <p:nvSpPr>
          <p:cNvPr name="Freeform 30" id="30"/>
          <p:cNvSpPr/>
          <p:nvPr/>
        </p:nvSpPr>
        <p:spPr>
          <a:xfrm flipH="false" flipV="false" rot="0">
            <a:off x="911362" y="2470147"/>
            <a:ext cx="10674086" cy="876300"/>
          </a:xfrm>
          <a:custGeom>
            <a:avLst/>
            <a:gdLst/>
            <a:ahLst/>
            <a:cxnLst/>
            <a:rect r="r" b="b" t="t" l="l"/>
            <a:pathLst>
              <a:path h="876300" w="10674086">
                <a:moveTo>
                  <a:pt x="0" y="0"/>
                </a:moveTo>
                <a:lnTo>
                  <a:pt x="10674086" y="0"/>
                </a:lnTo>
                <a:lnTo>
                  <a:pt x="10674086" y="876300"/>
                </a:lnTo>
                <a:lnTo>
                  <a:pt x="0" y="876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2" id="32"/>
          <p:cNvSpPr txBox="true"/>
          <p:nvPr/>
        </p:nvSpPr>
        <p:spPr>
          <a:xfrm rot="0">
            <a:off x="800510" y="884368"/>
            <a:ext cx="49214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Traversal</a:t>
            </a:r>
          </a:p>
        </p:txBody>
      </p:sp>
      <p:sp>
        <p:nvSpPr>
          <p:cNvPr name="TextBox 33" id="33"/>
          <p:cNvSpPr txBox="true"/>
          <p:nvPr/>
        </p:nvSpPr>
        <p:spPr>
          <a:xfrm rot="0">
            <a:off x="3580000" y="270383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4" id="34"/>
          <p:cNvSpPr txBox="true"/>
          <p:nvPr/>
        </p:nvSpPr>
        <p:spPr>
          <a:xfrm rot="0">
            <a:off x="5789800" y="270383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5" id="35"/>
          <p:cNvSpPr txBox="true"/>
          <p:nvPr/>
        </p:nvSpPr>
        <p:spPr>
          <a:xfrm rot="0">
            <a:off x="7961500" y="270383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6" id="36"/>
          <p:cNvSpPr txBox="true"/>
          <p:nvPr/>
        </p:nvSpPr>
        <p:spPr>
          <a:xfrm rot="0">
            <a:off x="10260197" y="270383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7" id="37"/>
          <p:cNvSpPr txBox="true"/>
          <p:nvPr/>
        </p:nvSpPr>
        <p:spPr>
          <a:xfrm rot="0">
            <a:off x="1198493" y="277609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8" id="38"/>
          <p:cNvSpPr txBox="true"/>
          <p:nvPr/>
        </p:nvSpPr>
        <p:spPr>
          <a:xfrm rot="0">
            <a:off x="4290632" y="277609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9" id="39"/>
          <p:cNvSpPr txBox="true"/>
          <p:nvPr/>
        </p:nvSpPr>
        <p:spPr>
          <a:xfrm rot="0">
            <a:off x="6500432" y="277609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0" id="40"/>
          <p:cNvSpPr txBox="true"/>
          <p:nvPr/>
        </p:nvSpPr>
        <p:spPr>
          <a:xfrm rot="0">
            <a:off x="8672132" y="277609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1" id="41"/>
          <p:cNvSpPr txBox="true"/>
          <p:nvPr/>
        </p:nvSpPr>
        <p:spPr>
          <a:xfrm rot="0">
            <a:off x="10998718" y="279679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2" id="42"/>
          <p:cNvSpPr txBox="true"/>
          <p:nvPr/>
        </p:nvSpPr>
        <p:spPr>
          <a:xfrm rot="0">
            <a:off x="2140115" y="2806827"/>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43" id="43"/>
          <p:cNvSpPr txBox="true"/>
          <p:nvPr/>
        </p:nvSpPr>
        <p:spPr>
          <a:xfrm rot="0">
            <a:off x="2837688" y="4588812"/>
            <a:ext cx="546887" cy="317649"/>
          </a:xfrm>
          <a:prstGeom prst="rect">
            <a:avLst/>
          </a:prstGeom>
        </p:spPr>
        <p:txBody>
          <a:bodyPr anchor="t" rtlCol="false" tIns="0" lIns="0" bIns="0" rIns="0">
            <a:spAutoFit/>
          </a:bodyPr>
          <a:lstStyle/>
          <a:p>
            <a:pPr algn="l">
              <a:lnSpc>
                <a:spcPts val="2660"/>
              </a:lnSpc>
            </a:pPr>
            <a:r>
              <a:rPr lang="en-US" sz="1900" spc="-5">
                <a:solidFill>
                  <a:srgbClr val="FFFFFF"/>
                </a:solidFill>
                <a:latin typeface="IBM Plex Sans"/>
                <a:ea typeface="IBM Plex Sans"/>
                <a:cs typeface="IBM Plex Sans"/>
                <a:sym typeface="IBM Plex Sans"/>
              </a:rPr>
              <a:t>Start</a:t>
            </a:r>
          </a:p>
        </p:txBody>
      </p:sp>
      <p:sp>
        <p:nvSpPr>
          <p:cNvPr name="TextBox 44" id="44"/>
          <p:cNvSpPr txBox="true"/>
          <p:nvPr/>
        </p:nvSpPr>
        <p:spPr>
          <a:xfrm rot="0">
            <a:off x="6305655" y="584424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45" id="45"/>
          <p:cNvSpPr txBox="true"/>
          <p:nvPr/>
        </p:nvSpPr>
        <p:spPr>
          <a:xfrm rot="0">
            <a:off x="5911672" y="4492790"/>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46" id="46"/>
          <p:cNvSpPr txBox="true"/>
          <p:nvPr/>
        </p:nvSpPr>
        <p:spPr>
          <a:xfrm rot="0">
            <a:off x="7565488" y="44472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7" id="47"/>
          <p:cNvSpPr txBox="true"/>
          <p:nvPr/>
        </p:nvSpPr>
        <p:spPr>
          <a:xfrm rot="0">
            <a:off x="7376827" y="7043661"/>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48" id="48"/>
          <p:cNvSpPr txBox="true"/>
          <p:nvPr/>
        </p:nvSpPr>
        <p:spPr>
          <a:xfrm rot="0">
            <a:off x="8530171" y="4494305"/>
            <a:ext cx="1562672"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Loop all nodes Print value</a:t>
            </a:r>
          </a:p>
        </p:txBody>
      </p:sp>
      <p:sp>
        <p:nvSpPr>
          <p:cNvPr name="TextBox 49" id="49"/>
          <p:cNvSpPr txBox="true"/>
          <p:nvPr/>
        </p:nvSpPr>
        <p:spPr>
          <a:xfrm rot="0">
            <a:off x="8280140" y="4516946"/>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Tree>
  </p:cSld>
  <p:clrMapOvr>
    <a:masterClrMapping/>
  </p:clrMapOvr>
</p:sld>
</file>

<file path=ppt/slides/slide1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55904" y="49911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2495807" y="5203193"/>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3356629" y="4580258"/>
            <a:ext cx="2035769" cy="1285180"/>
            <a:chOff x="0" y="0"/>
            <a:chExt cx="2035772" cy="1285176"/>
          </a:xfrm>
        </p:grpSpPr>
        <p:sp>
          <p:nvSpPr>
            <p:cNvPr name="Freeform 12" id="12"/>
            <p:cNvSpPr/>
            <p:nvPr/>
          </p:nvSpPr>
          <p:spPr>
            <a:xfrm flipH="false" flipV="false" rot="0">
              <a:off x="0" y="0"/>
              <a:ext cx="2035810" cy="1285113"/>
            </a:xfrm>
            <a:custGeom>
              <a:avLst/>
              <a:gdLst/>
              <a:ahLst/>
              <a:cxnLst/>
              <a:rect r="r" b="b" t="t" l="l"/>
              <a:pathLst>
                <a:path h="1285113" w="2035810">
                  <a:moveTo>
                    <a:pt x="2026920" y="0"/>
                  </a:moveTo>
                  <a:lnTo>
                    <a:pt x="1953006" y="46990"/>
                  </a:lnTo>
                  <a:lnTo>
                    <a:pt x="12700" y="752983"/>
                  </a:lnTo>
                  <a:lnTo>
                    <a:pt x="34163" y="758190"/>
                  </a:lnTo>
                  <a:lnTo>
                    <a:pt x="0" y="758190"/>
                  </a:lnTo>
                  <a:lnTo>
                    <a:pt x="0" y="1273810"/>
                  </a:lnTo>
                  <a:lnTo>
                    <a:pt x="22098" y="1273810"/>
                  </a:lnTo>
                  <a:lnTo>
                    <a:pt x="4445" y="1285113"/>
                  </a:lnTo>
                  <a:lnTo>
                    <a:pt x="2026920" y="1285113"/>
                  </a:lnTo>
                  <a:lnTo>
                    <a:pt x="2026920" y="31369"/>
                  </a:lnTo>
                  <a:lnTo>
                    <a:pt x="2035810" y="16891"/>
                  </a:lnTo>
                  <a:lnTo>
                    <a:pt x="2026920" y="20066"/>
                  </a:lnTo>
                  <a:lnTo>
                    <a:pt x="2026920" y="0"/>
                  </a:lnTo>
                  <a:close/>
                </a:path>
              </a:pathLst>
            </a:custGeom>
            <a:solidFill>
              <a:srgbClr val="00A2FF"/>
            </a:solidFill>
          </p:spPr>
        </p:sp>
      </p:grpSp>
      <p:grpSp>
        <p:nvGrpSpPr>
          <p:cNvPr name="Group 13" id="13"/>
          <p:cNvGrpSpPr>
            <a:grpSpLocks noChangeAspect="true"/>
          </p:cNvGrpSpPr>
          <p:nvPr/>
        </p:nvGrpSpPr>
        <p:grpSpPr>
          <a:xfrm rot="0">
            <a:off x="5513318" y="5203193"/>
            <a:ext cx="739902" cy="248917"/>
            <a:chOff x="0" y="0"/>
            <a:chExt cx="739902" cy="248920"/>
          </a:xfrm>
        </p:grpSpPr>
        <p:sp>
          <p:nvSpPr>
            <p:cNvPr name="Freeform 14" id="14"/>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5" id="15"/>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6" id="16"/>
          <p:cNvGrpSpPr>
            <a:grpSpLocks noChangeAspect="true"/>
          </p:cNvGrpSpPr>
          <p:nvPr/>
        </p:nvGrpSpPr>
        <p:grpSpPr>
          <a:xfrm rot="0">
            <a:off x="6310636" y="3847767"/>
            <a:ext cx="5908081" cy="4275372"/>
            <a:chOff x="0" y="0"/>
            <a:chExt cx="5908078" cy="4275366"/>
          </a:xfrm>
        </p:grpSpPr>
        <p:sp>
          <p:nvSpPr>
            <p:cNvPr name="Freeform 17" id="17"/>
            <p:cNvSpPr/>
            <p:nvPr/>
          </p:nvSpPr>
          <p:spPr>
            <a:xfrm flipH="false" flipV="false" rot="0">
              <a:off x="63500" y="596011"/>
              <a:ext cx="2047240" cy="1767840"/>
            </a:xfrm>
            <a:custGeom>
              <a:avLst/>
              <a:gdLst/>
              <a:ahLst/>
              <a:cxnLst/>
              <a:rect r="r" b="b" t="t" l="l"/>
              <a:pathLst>
                <a:path h="1767840" w="2047240">
                  <a:moveTo>
                    <a:pt x="0" y="883920"/>
                  </a:moveTo>
                  <a:lnTo>
                    <a:pt x="1023620" y="1767840"/>
                  </a:lnTo>
                  <a:lnTo>
                    <a:pt x="2047240" y="883920"/>
                  </a:lnTo>
                  <a:lnTo>
                    <a:pt x="1023620" y="0"/>
                  </a:lnTo>
                  <a:close/>
                </a:path>
              </a:pathLst>
            </a:custGeom>
            <a:solidFill>
              <a:srgbClr val="00A2FF"/>
            </a:solidFill>
          </p:spPr>
        </p:sp>
        <p:sp>
          <p:nvSpPr>
            <p:cNvPr name="Freeform 18" id="18"/>
            <p:cNvSpPr/>
            <p:nvPr/>
          </p:nvSpPr>
          <p:spPr>
            <a:xfrm flipH="false" flipV="false" rot="0">
              <a:off x="2083816" y="3651377"/>
              <a:ext cx="1270000" cy="560578"/>
            </a:xfrm>
            <a:custGeom>
              <a:avLst/>
              <a:gdLst/>
              <a:ahLst/>
              <a:cxnLst/>
              <a:rect r="r" b="b" t="t" l="l"/>
              <a:pathLst>
                <a:path h="560578" w="1270000">
                  <a:moveTo>
                    <a:pt x="291211" y="0"/>
                  </a:moveTo>
                  <a:lnTo>
                    <a:pt x="978789" y="0"/>
                  </a:lnTo>
                  <a:cubicBezTo>
                    <a:pt x="1064006" y="0"/>
                    <a:pt x="1115060" y="0"/>
                    <a:pt x="1149096" y="13970"/>
                  </a:cubicBezTo>
                  <a:cubicBezTo>
                    <a:pt x="1198753" y="32004"/>
                    <a:pt x="1237869" y="71120"/>
                    <a:pt x="1256030" y="120904"/>
                  </a:cubicBezTo>
                  <a:cubicBezTo>
                    <a:pt x="1269365" y="151639"/>
                    <a:pt x="1270000" y="206883"/>
                    <a:pt x="1270000" y="280289"/>
                  </a:cubicBezTo>
                  <a:cubicBezTo>
                    <a:pt x="1270000" y="353695"/>
                    <a:pt x="1269365" y="408940"/>
                    <a:pt x="1256030" y="439674"/>
                  </a:cubicBezTo>
                  <a:cubicBezTo>
                    <a:pt x="1237996" y="489331"/>
                    <a:pt x="1198880" y="528447"/>
                    <a:pt x="1149096" y="546608"/>
                  </a:cubicBezTo>
                  <a:cubicBezTo>
                    <a:pt x="1115060" y="560578"/>
                    <a:pt x="1063879" y="560578"/>
                    <a:pt x="978789" y="560578"/>
                  </a:cubicBezTo>
                  <a:lnTo>
                    <a:pt x="291211" y="560578"/>
                  </a:lnTo>
                  <a:cubicBezTo>
                    <a:pt x="205994" y="560578"/>
                    <a:pt x="154940" y="560578"/>
                    <a:pt x="120904" y="546608"/>
                  </a:cubicBezTo>
                  <a:cubicBezTo>
                    <a:pt x="71247" y="528574"/>
                    <a:pt x="32131" y="489458"/>
                    <a:pt x="13970" y="439674"/>
                  </a:cubicBezTo>
                  <a:cubicBezTo>
                    <a:pt x="635" y="408940"/>
                    <a:pt x="0" y="353695"/>
                    <a:pt x="0" y="280289"/>
                  </a:cubicBezTo>
                  <a:cubicBezTo>
                    <a:pt x="0" y="206883"/>
                    <a:pt x="635" y="151638"/>
                    <a:pt x="13970" y="120904"/>
                  </a:cubicBezTo>
                  <a:cubicBezTo>
                    <a:pt x="32004" y="71247"/>
                    <a:pt x="71120" y="32131"/>
                    <a:pt x="120904" y="13970"/>
                  </a:cubicBezTo>
                  <a:cubicBezTo>
                    <a:pt x="154940" y="0"/>
                    <a:pt x="206121" y="0"/>
                    <a:pt x="291211" y="0"/>
                  </a:cubicBezTo>
                  <a:close/>
                </a:path>
              </a:pathLst>
            </a:custGeom>
            <a:solidFill>
              <a:srgbClr val="00A2FF"/>
            </a:solidFill>
          </p:spPr>
        </p:sp>
        <p:sp>
          <p:nvSpPr>
            <p:cNvPr name="Freeform 19" id="19"/>
            <p:cNvSpPr/>
            <p:nvPr/>
          </p:nvSpPr>
          <p:spPr>
            <a:xfrm flipH="false" flipV="false" rot="0">
              <a:off x="2290699" y="1467231"/>
              <a:ext cx="1160780" cy="25400"/>
            </a:xfrm>
            <a:custGeom>
              <a:avLst/>
              <a:gdLst/>
              <a:ahLst/>
              <a:cxnLst/>
              <a:rect r="r" b="b" t="t" l="l"/>
              <a:pathLst>
                <a:path h="25400" w="1160780">
                  <a:moveTo>
                    <a:pt x="0" y="0"/>
                  </a:moveTo>
                  <a:lnTo>
                    <a:pt x="1148080" y="0"/>
                  </a:lnTo>
                  <a:lnTo>
                    <a:pt x="1148080" y="12700"/>
                  </a:lnTo>
                  <a:lnTo>
                    <a:pt x="1148080" y="0"/>
                  </a:lnTo>
                  <a:lnTo>
                    <a:pt x="1160780" y="0"/>
                  </a:lnTo>
                  <a:lnTo>
                    <a:pt x="1160780" y="25400"/>
                  </a:lnTo>
                  <a:lnTo>
                    <a:pt x="1148080" y="25400"/>
                  </a:lnTo>
                  <a:lnTo>
                    <a:pt x="0" y="25400"/>
                  </a:lnTo>
                  <a:close/>
                </a:path>
              </a:pathLst>
            </a:custGeom>
            <a:solidFill>
              <a:srgbClr val="000000"/>
            </a:solidFill>
          </p:spPr>
        </p:sp>
        <p:sp>
          <p:nvSpPr>
            <p:cNvPr name="Freeform 20" id="20"/>
            <p:cNvSpPr/>
            <p:nvPr/>
          </p:nvSpPr>
          <p:spPr>
            <a:xfrm flipH="false" flipV="false" rot="0">
              <a:off x="3438779" y="1418971"/>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sp>
          <p:nvSpPr>
            <p:cNvPr name="Freeform 21" id="21"/>
            <p:cNvSpPr/>
            <p:nvPr/>
          </p:nvSpPr>
          <p:spPr>
            <a:xfrm flipH="false" flipV="false" rot="0">
              <a:off x="1074674" y="2424684"/>
              <a:ext cx="847471" cy="1499362"/>
            </a:xfrm>
            <a:custGeom>
              <a:avLst/>
              <a:gdLst/>
              <a:ahLst/>
              <a:cxnLst/>
              <a:rect r="r" b="b" t="t" l="l"/>
              <a:pathLst>
                <a:path h="1499362" w="847471">
                  <a:moveTo>
                    <a:pt x="37846" y="254"/>
                  </a:moveTo>
                  <a:lnTo>
                    <a:pt x="25527" y="1468247"/>
                  </a:lnTo>
                  <a:lnTo>
                    <a:pt x="12827" y="1468120"/>
                  </a:lnTo>
                  <a:lnTo>
                    <a:pt x="13081" y="1455420"/>
                  </a:lnTo>
                  <a:lnTo>
                    <a:pt x="834771" y="1473708"/>
                  </a:lnTo>
                  <a:lnTo>
                    <a:pt x="834517" y="1486408"/>
                  </a:lnTo>
                  <a:lnTo>
                    <a:pt x="834771" y="1473708"/>
                  </a:lnTo>
                  <a:lnTo>
                    <a:pt x="847471" y="1473962"/>
                  </a:lnTo>
                  <a:lnTo>
                    <a:pt x="846963" y="1499362"/>
                  </a:lnTo>
                  <a:lnTo>
                    <a:pt x="834263" y="1499108"/>
                  </a:lnTo>
                  <a:lnTo>
                    <a:pt x="834263" y="1499108"/>
                  </a:lnTo>
                  <a:lnTo>
                    <a:pt x="834263" y="1499108"/>
                  </a:lnTo>
                  <a:lnTo>
                    <a:pt x="12573" y="1480820"/>
                  </a:lnTo>
                  <a:lnTo>
                    <a:pt x="0" y="1480566"/>
                  </a:lnTo>
                  <a:lnTo>
                    <a:pt x="127" y="1467993"/>
                  </a:lnTo>
                  <a:lnTo>
                    <a:pt x="12446" y="0"/>
                  </a:lnTo>
                  <a:close/>
                </a:path>
              </a:pathLst>
            </a:custGeom>
            <a:solidFill>
              <a:srgbClr val="000000"/>
            </a:solidFill>
          </p:spPr>
        </p:sp>
        <p:sp>
          <p:nvSpPr>
            <p:cNvPr name="Freeform 22" id="22"/>
            <p:cNvSpPr/>
            <p:nvPr/>
          </p:nvSpPr>
          <p:spPr>
            <a:xfrm flipH="false" flipV="false" rot="0">
              <a:off x="1907921" y="3850259"/>
              <a:ext cx="123190" cy="121793"/>
            </a:xfrm>
            <a:custGeom>
              <a:avLst/>
              <a:gdLst/>
              <a:ahLst/>
              <a:cxnLst/>
              <a:rect r="r" b="b" t="t" l="l"/>
              <a:pathLst>
                <a:path h="121793" w="123190">
                  <a:moveTo>
                    <a:pt x="0" y="121793"/>
                  </a:moveTo>
                  <a:lnTo>
                    <a:pt x="123190" y="63627"/>
                  </a:lnTo>
                  <a:lnTo>
                    <a:pt x="2667" y="0"/>
                  </a:lnTo>
                  <a:close/>
                </a:path>
              </a:pathLst>
            </a:custGeom>
            <a:solidFill>
              <a:srgbClr val="000000"/>
            </a:solidFill>
          </p:spPr>
        </p:sp>
        <p:sp>
          <p:nvSpPr>
            <p:cNvPr name="Freeform 23" id="23"/>
            <p:cNvSpPr/>
            <p:nvPr/>
          </p:nvSpPr>
          <p:spPr>
            <a:xfrm flipH="false" flipV="false" rot="0">
              <a:off x="3515360" y="2423795"/>
              <a:ext cx="1331468" cy="1501140"/>
            </a:xfrm>
            <a:custGeom>
              <a:avLst/>
              <a:gdLst/>
              <a:ahLst/>
              <a:cxnLst/>
              <a:rect r="r" b="b" t="t" l="l"/>
              <a:pathLst>
                <a:path h="1501140" w="1331468">
                  <a:moveTo>
                    <a:pt x="1312672" y="0"/>
                  </a:moveTo>
                  <a:lnTo>
                    <a:pt x="1331341" y="1468882"/>
                  </a:lnTo>
                  <a:lnTo>
                    <a:pt x="1331468" y="1481582"/>
                  </a:lnTo>
                  <a:lnTo>
                    <a:pt x="1318768" y="1481709"/>
                  </a:lnTo>
                  <a:lnTo>
                    <a:pt x="13081" y="1501013"/>
                  </a:lnTo>
                  <a:lnTo>
                    <a:pt x="13081" y="1501013"/>
                  </a:lnTo>
                  <a:lnTo>
                    <a:pt x="13081" y="1501013"/>
                  </a:lnTo>
                  <a:lnTo>
                    <a:pt x="381" y="1501140"/>
                  </a:lnTo>
                  <a:lnTo>
                    <a:pt x="0" y="1475740"/>
                  </a:lnTo>
                  <a:lnTo>
                    <a:pt x="12700" y="1475613"/>
                  </a:lnTo>
                  <a:lnTo>
                    <a:pt x="12827" y="1488313"/>
                  </a:lnTo>
                  <a:lnTo>
                    <a:pt x="12700" y="1475613"/>
                  </a:lnTo>
                  <a:lnTo>
                    <a:pt x="1318387" y="1456309"/>
                  </a:lnTo>
                  <a:lnTo>
                    <a:pt x="1318514" y="1469009"/>
                  </a:lnTo>
                  <a:lnTo>
                    <a:pt x="1305814" y="1469136"/>
                  </a:lnTo>
                  <a:lnTo>
                    <a:pt x="1287145" y="254"/>
                  </a:lnTo>
                  <a:close/>
                </a:path>
              </a:pathLst>
            </a:custGeom>
            <a:solidFill>
              <a:srgbClr val="000000"/>
            </a:solidFill>
          </p:spPr>
        </p:sp>
        <p:sp>
          <p:nvSpPr>
            <p:cNvPr name="Freeform 24" id="24"/>
            <p:cNvSpPr/>
            <p:nvPr/>
          </p:nvSpPr>
          <p:spPr>
            <a:xfrm flipH="false" flipV="false" rot="0">
              <a:off x="3406394" y="3851021"/>
              <a:ext cx="122809" cy="121920"/>
            </a:xfrm>
            <a:custGeom>
              <a:avLst/>
              <a:gdLst/>
              <a:ahLst/>
              <a:cxnLst/>
              <a:rect r="r" b="b" t="t" l="l"/>
              <a:pathLst>
                <a:path h="121920" w="122809">
                  <a:moveTo>
                    <a:pt x="122809" y="121920"/>
                  </a:moveTo>
                  <a:lnTo>
                    <a:pt x="0" y="62738"/>
                  </a:lnTo>
                  <a:lnTo>
                    <a:pt x="121031" y="0"/>
                  </a:lnTo>
                  <a:close/>
                </a:path>
              </a:pathLst>
            </a:custGeom>
            <a:solidFill>
              <a:srgbClr val="000000"/>
            </a:solidFill>
          </p:spPr>
        </p:sp>
        <p:sp>
          <p:nvSpPr>
            <p:cNvPr name="Freeform 25" id="25"/>
            <p:cNvSpPr/>
            <p:nvPr/>
          </p:nvSpPr>
          <p:spPr>
            <a:xfrm flipH="false" flipV="false" rot="0">
              <a:off x="3797300" y="596011"/>
              <a:ext cx="2047240" cy="1767840"/>
            </a:xfrm>
            <a:custGeom>
              <a:avLst/>
              <a:gdLst/>
              <a:ahLst/>
              <a:cxnLst/>
              <a:rect r="r" b="b" t="t" l="l"/>
              <a:pathLst>
                <a:path h="1767840" w="2047240">
                  <a:moveTo>
                    <a:pt x="0" y="883920"/>
                  </a:moveTo>
                  <a:lnTo>
                    <a:pt x="1023620" y="1767840"/>
                  </a:lnTo>
                  <a:lnTo>
                    <a:pt x="2047240" y="883920"/>
                  </a:lnTo>
                  <a:lnTo>
                    <a:pt x="1023620" y="0"/>
                  </a:lnTo>
                  <a:close/>
                </a:path>
              </a:pathLst>
            </a:custGeom>
            <a:solidFill>
              <a:srgbClr val="00A2FF"/>
            </a:solidFill>
          </p:spPr>
        </p:sp>
        <p:sp>
          <p:nvSpPr>
            <p:cNvPr name="Freeform 26" id="26"/>
            <p:cNvSpPr/>
            <p:nvPr/>
          </p:nvSpPr>
          <p:spPr>
            <a:xfrm flipH="false" flipV="false" rot="0">
              <a:off x="3050667" y="63373"/>
              <a:ext cx="1790446" cy="1168146"/>
            </a:xfrm>
            <a:custGeom>
              <a:avLst/>
              <a:gdLst/>
              <a:ahLst/>
              <a:cxnLst/>
              <a:rect r="r" b="b" t="t" l="l"/>
              <a:pathLst>
                <a:path h="1168146" w="1790446">
                  <a:moveTo>
                    <a:pt x="1760093" y="515493"/>
                  </a:moveTo>
                  <a:lnTo>
                    <a:pt x="1764919" y="35560"/>
                  </a:lnTo>
                  <a:lnTo>
                    <a:pt x="1777619" y="35687"/>
                  </a:lnTo>
                  <a:lnTo>
                    <a:pt x="1777492" y="48387"/>
                  </a:lnTo>
                  <a:lnTo>
                    <a:pt x="12573" y="25654"/>
                  </a:lnTo>
                  <a:lnTo>
                    <a:pt x="12700" y="12954"/>
                  </a:lnTo>
                  <a:lnTo>
                    <a:pt x="25400" y="12954"/>
                  </a:lnTo>
                  <a:lnTo>
                    <a:pt x="27686" y="1155446"/>
                  </a:lnTo>
                  <a:lnTo>
                    <a:pt x="14986" y="1155446"/>
                  </a:lnTo>
                  <a:lnTo>
                    <a:pt x="27686" y="1155446"/>
                  </a:lnTo>
                  <a:lnTo>
                    <a:pt x="27686" y="1168146"/>
                  </a:lnTo>
                  <a:lnTo>
                    <a:pt x="2286" y="1168146"/>
                  </a:lnTo>
                  <a:lnTo>
                    <a:pt x="2286" y="1155446"/>
                  </a:lnTo>
                  <a:lnTo>
                    <a:pt x="2286" y="1155446"/>
                  </a:lnTo>
                  <a:lnTo>
                    <a:pt x="2286" y="1155446"/>
                  </a:lnTo>
                  <a:lnTo>
                    <a:pt x="0" y="12954"/>
                  </a:lnTo>
                  <a:lnTo>
                    <a:pt x="0" y="0"/>
                  </a:lnTo>
                  <a:lnTo>
                    <a:pt x="12827" y="127"/>
                  </a:lnTo>
                  <a:lnTo>
                    <a:pt x="1777746" y="23114"/>
                  </a:lnTo>
                  <a:lnTo>
                    <a:pt x="1790446" y="23241"/>
                  </a:lnTo>
                  <a:lnTo>
                    <a:pt x="1790319" y="35941"/>
                  </a:lnTo>
                  <a:lnTo>
                    <a:pt x="1785493" y="515874"/>
                  </a:lnTo>
                  <a:close/>
                </a:path>
              </a:pathLst>
            </a:custGeom>
            <a:solidFill>
              <a:srgbClr val="000000"/>
            </a:solidFill>
          </p:spPr>
        </p:sp>
        <p:sp>
          <p:nvSpPr>
            <p:cNvPr name="Freeform 27" id="27"/>
            <p:cNvSpPr/>
            <p:nvPr/>
          </p:nvSpPr>
          <p:spPr>
            <a:xfrm flipH="false" flipV="false" rot="0">
              <a:off x="3004693" y="1218819"/>
              <a:ext cx="121920" cy="122047"/>
            </a:xfrm>
            <a:custGeom>
              <a:avLst/>
              <a:gdLst/>
              <a:ahLst/>
              <a:cxnLst/>
              <a:rect r="r" b="b" t="t" l="l"/>
              <a:pathLst>
                <a:path h="122047" w="121920">
                  <a:moveTo>
                    <a:pt x="0" y="254"/>
                  </a:moveTo>
                  <a:lnTo>
                    <a:pt x="61214" y="122047"/>
                  </a:lnTo>
                  <a:lnTo>
                    <a:pt x="121920" y="0"/>
                  </a:lnTo>
                  <a:close/>
                </a:path>
              </a:pathLst>
            </a:custGeom>
            <a:solidFill>
              <a:srgbClr val="000000"/>
            </a:solidFill>
          </p:spPr>
        </p:sp>
      </p:grpSp>
      <p:sp>
        <p:nvSpPr>
          <p:cNvPr name="Freeform 28" id="28"/>
          <p:cNvSpPr/>
          <p:nvPr/>
        </p:nvSpPr>
        <p:spPr>
          <a:xfrm flipH="false" flipV="false" rot="0">
            <a:off x="914400" y="1282284"/>
            <a:ext cx="10674086" cy="1435513"/>
          </a:xfrm>
          <a:custGeom>
            <a:avLst/>
            <a:gdLst/>
            <a:ahLst/>
            <a:cxnLst/>
            <a:rect r="r" b="b" t="t" l="l"/>
            <a:pathLst>
              <a:path h="1435513" w="10674086">
                <a:moveTo>
                  <a:pt x="0" y="0"/>
                </a:moveTo>
                <a:lnTo>
                  <a:pt x="10674086" y="0"/>
                </a:lnTo>
                <a:lnTo>
                  <a:pt x="10674086" y="1435513"/>
                </a:lnTo>
                <a:lnTo>
                  <a:pt x="0" y="1435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800510" y="884368"/>
            <a:ext cx="453325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Search</a:t>
            </a:r>
          </a:p>
        </p:txBody>
      </p:sp>
      <p:sp>
        <p:nvSpPr>
          <p:cNvPr name="TextBox 31" id="31"/>
          <p:cNvSpPr txBox="true"/>
          <p:nvPr/>
        </p:nvSpPr>
        <p:spPr>
          <a:xfrm rot="0">
            <a:off x="3583038" y="20751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2" id="32"/>
          <p:cNvSpPr txBox="true"/>
          <p:nvPr/>
        </p:nvSpPr>
        <p:spPr>
          <a:xfrm rot="0">
            <a:off x="5792838" y="20751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3" id="33"/>
          <p:cNvSpPr txBox="true"/>
          <p:nvPr/>
        </p:nvSpPr>
        <p:spPr>
          <a:xfrm rot="0">
            <a:off x="7964538" y="20751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4" id="34"/>
          <p:cNvSpPr txBox="true"/>
          <p:nvPr/>
        </p:nvSpPr>
        <p:spPr>
          <a:xfrm rot="0">
            <a:off x="10263235" y="20751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5" id="35"/>
          <p:cNvSpPr txBox="true"/>
          <p:nvPr/>
        </p:nvSpPr>
        <p:spPr>
          <a:xfrm rot="0">
            <a:off x="1201531" y="21474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6" id="36"/>
          <p:cNvSpPr txBox="true"/>
          <p:nvPr/>
        </p:nvSpPr>
        <p:spPr>
          <a:xfrm rot="0">
            <a:off x="4293670" y="2147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7" id="37"/>
          <p:cNvSpPr txBox="true"/>
          <p:nvPr/>
        </p:nvSpPr>
        <p:spPr>
          <a:xfrm rot="0">
            <a:off x="6503470" y="2147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8" id="38"/>
          <p:cNvSpPr txBox="true"/>
          <p:nvPr/>
        </p:nvSpPr>
        <p:spPr>
          <a:xfrm rot="0">
            <a:off x="8675170" y="2147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9" id="39"/>
          <p:cNvSpPr txBox="true"/>
          <p:nvPr/>
        </p:nvSpPr>
        <p:spPr>
          <a:xfrm rot="0">
            <a:off x="11001766" y="21681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0" id="40"/>
          <p:cNvSpPr txBox="true"/>
          <p:nvPr/>
        </p:nvSpPr>
        <p:spPr>
          <a:xfrm rot="0">
            <a:off x="1297934" y="5173018"/>
            <a:ext cx="546887" cy="317649"/>
          </a:xfrm>
          <a:prstGeom prst="rect">
            <a:avLst/>
          </a:prstGeom>
        </p:spPr>
        <p:txBody>
          <a:bodyPr anchor="t" rtlCol="false" tIns="0" lIns="0" bIns="0" rIns="0">
            <a:spAutoFit/>
          </a:bodyPr>
          <a:lstStyle/>
          <a:p>
            <a:pPr algn="l">
              <a:lnSpc>
                <a:spcPts val="2660"/>
              </a:lnSpc>
            </a:pPr>
            <a:r>
              <a:rPr lang="en-US" sz="1900" spc="-5">
                <a:solidFill>
                  <a:srgbClr val="FFFFFF"/>
                </a:solidFill>
                <a:latin typeface="IBM Plex Sans"/>
                <a:ea typeface="IBM Plex Sans"/>
                <a:cs typeface="IBM Plex Sans"/>
                <a:sym typeface="IBM Plex Sans"/>
              </a:rPr>
              <a:t>Start</a:t>
            </a:r>
          </a:p>
        </p:txBody>
      </p:sp>
      <p:sp>
        <p:nvSpPr>
          <p:cNvPr name="TextBox 41" id="41"/>
          <p:cNvSpPr txBox="true"/>
          <p:nvPr/>
        </p:nvSpPr>
        <p:spPr>
          <a:xfrm rot="0">
            <a:off x="2143154" y="2178177"/>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42" id="42"/>
          <p:cNvSpPr txBox="true"/>
          <p:nvPr/>
        </p:nvSpPr>
        <p:spPr>
          <a:xfrm rot="0">
            <a:off x="7467952" y="64284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43" id="43"/>
          <p:cNvSpPr txBox="true"/>
          <p:nvPr/>
        </p:nvSpPr>
        <p:spPr>
          <a:xfrm rot="0">
            <a:off x="7073979" y="5076987"/>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44" id="44"/>
          <p:cNvSpPr txBox="true"/>
          <p:nvPr/>
        </p:nvSpPr>
        <p:spPr>
          <a:xfrm rot="0">
            <a:off x="8727796" y="5031438"/>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5" id="45"/>
          <p:cNvSpPr txBox="true"/>
          <p:nvPr/>
        </p:nvSpPr>
        <p:spPr>
          <a:xfrm rot="0">
            <a:off x="8539134" y="7627858"/>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46" id="46"/>
          <p:cNvSpPr txBox="true"/>
          <p:nvPr/>
        </p:nvSpPr>
        <p:spPr>
          <a:xfrm rot="0">
            <a:off x="10388956" y="37233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47" id="47"/>
          <p:cNvSpPr txBox="true"/>
          <p:nvPr/>
        </p:nvSpPr>
        <p:spPr>
          <a:xfrm rot="0">
            <a:off x="11267199" y="63141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8" id="48"/>
          <p:cNvSpPr txBox="true"/>
          <p:nvPr/>
        </p:nvSpPr>
        <p:spPr>
          <a:xfrm rot="0">
            <a:off x="3916632" y="5325647"/>
            <a:ext cx="998391"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nodeValue</a:t>
            </a:r>
          </a:p>
        </p:txBody>
      </p:sp>
      <p:sp>
        <p:nvSpPr>
          <p:cNvPr name="TextBox 49" id="49"/>
          <p:cNvSpPr txBox="true"/>
          <p:nvPr/>
        </p:nvSpPr>
        <p:spPr>
          <a:xfrm rot="0">
            <a:off x="11090300" y="5147701"/>
            <a:ext cx="124111"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If </a:t>
            </a:r>
          </a:p>
        </p:txBody>
      </p:sp>
      <p:sp>
        <p:nvSpPr>
          <p:cNvPr name="TextBox 50" id="50"/>
          <p:cNvSpPr txBox="true"/>
          <p:nvPr/>
        </p:nvSpPr>
        <p:spPr>
          <a:xfrm rot="0">
            <a:off x="10350932" y="5312797"/>
            <a:ext cx="1592799"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nodeValue=currentNode</a:t>
            </a:r>
          </a:p>
        </p:txBody>
      </p:sp>
    </p:spTree>
  </p:cSld>
  <p:clrMapOvr>
    <a:masterClrMapping/>
  </p:clrMapOvr>
</p:sld>
</file>

<file path=ppt/slides/slide1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587503"/>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901703" y="4584697"/>
            <a:ext cx="4820745" cy="2184397"/>
          </a:xfrm>
          <a:custGeom>
            <a:avLst/>
            <a:gdLst/>
            <a:ahLst/>
            <a:cxnLst/>
            <a:rect r="r" b="b" t="t" l="l"/>
            <a:pathLst>
              <a:path h="2184397" w="4820745">
                <a:moveTo>
                  <a:pt x="0" y="0"/>
                </a:moveTo>
                <a:lnTo>
                  <a:pt x="4820746" y="0"/>
                </a:lnTo>
                <a:lnTo>
                  <a:pt x="4820746" y="2184397"/>
                </a:lnTo>
                <a:lnTo>
                  <a:pt x="0" y="2184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477653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Deletion</a:t>
            </a:r>
          </a:p>
        </p:txBody>
      </p:sp>
      <p:sp>
        <p:nvSpPr>
          <p:cNvPr name="TextBox 11" id="11"/>
          <p:cNvSpPr txBox="true"/>
          <p:nvPr/>
        </p:nvSpPr>
        <p:spPr>
          <a:xfrm rot="0">
            <a:off x="1188834" y="48906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2" id="12"/>
          <p:cNvSpPr txBox="true"/>
          <p:nvPr/>
        </p:nvSpPr>
        <p:spPr>
          <a:xfrm rot="0">
            <a:off x="1310183" y="61987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3" id="13"/>
          <p:cNvSpPr txBox="true"/>
          <p:nvPr/>
        </p:nvSpPr>
        <p:spPr>
          <a:xfrm rot="0">
            <a:off x="2125399" y="6229512"/>
            <a:ext cx="415700" cy="317573"/>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u0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p>
        </p:txBody>
      </p:sp>
      <p:sp>
        <p:nvSpPr>
          <p:cNvPr name="TextBox 14" id="14"/>
          <p:cNvSpPr txBox="true"/>
          <p:nvPr/>
        </p:nvSpPr>
        <p:spPr>
          <a:xfrm rot="0">
            <a:off x="4397207" y="48217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5" id="15"/>
          <p:cNvSpPr txBox="true"/>
          <p:nvPr/>
        </p:nvSpPr>
        <p:spPr>
          <a:xfrm rot="0">
            <a:off x="2130457" y="4921377"/>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16" id="16"/>
          <p:cNvSpPr txBox="true"/>
          <p:nvPr/>
        </p:nvSpPr>
        <p:spPr>
          <a:xfrm rot="0">
            <a:off x="5135728" y="4914719"/>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7" id="17"/>
          <p:cNvSpPr txBox="true"/>
          <p:nvPr/>
        </p:nvSpPr>
        <p:spPr>
          <a:xfrm rot="0">
            <a:off x="754332" y="3446469"/>
            <a:ext cx="2694851"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1 - one node</a:t>
            </a:r>
          </a:p>
        </p:txBody>
      </p:sp>
      <p:sp>
        <p:nvSpPr>
          <p:cNvPr name="TextBox 18" id="18"/>
          <p:cNvSpPr txBox="true"/>
          <p:nvPr/>
        </p:nvSpPr>
        <p:spPr>
          <a:xfrm rot="0">
            <a:off x="4532062" y="54871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9" id="19"/>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Tree>
  </p:cSld>
  <p:clrMapOvr>
    <a:masterClrMapping/>
  </p:clrMapOvr>
</p:sld>
</file>

<file path=ppt/slides/slide1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587503"/>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698497" y="4760204"/>
            <a:ext cx="10674086" cy="2656599"/>
          </a:xfrm>
          <a:custGeom>
            <a:avLst/>
            <a:gdLst/>
            <a:ahLst/>
            <a:cxnLst/>
            <a:rect r="r" b="b" t="t" l="l"/>
            <a:pathLst>
              <a:path h="2656599" w="10674086">
                <a:moveTo>
                  <a:pt x="0" y="0"/>
                </a:moveTo>
                <a:lnTo>
                  <a:pt x="10674086" y="0"/>
                </a:lnTo>
                <a:lnTo>
                  <a:pt x="10674086" y="2656599"/>
                </a:lnTo>
                <a:lnTo>
                  <a:pt x="0" y="2656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477653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Deletion</a:t>
            </a:r>
          </a:p>
        </p:txBody>
      </p:sp>
      <p:sp>
        <p:nvSpPr>
          <p:cNvPr name="TextBox 11" id="11"/>
          <p:cNvSpPr txBox="true"/>
          <p:nvPr/>
        </p:nvSpPr>
        <p:spPr>
          <a:xfrm rot="0">
            <a:off x="3503362" y="6137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754332" y="3446469"/>
            <a:ext cx="4289746"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2 - more than one node</a:t>
            </a:r>
          </a:p>
        </p:txBody>
      </p:sp>
      <p:sp>
        <p:nvSpPr>
          <p:cNvPr name="TextBox 13" id="13"/>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4" id="14"/>
          <p:cNvSpPr txBox="true"/>
          <p:nvPr/>
        </p:nvSpPr>
        <p:spPr>
          <a:xfrm rot="0">
            <a:off x="5687663" y="6137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7871955" y="6137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0056257" y="6137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3368507" y="547198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5576935" y="5466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9" id="19"/>
          <p:cNvSpPr txBox="true"/>
          <p:nvPr/>
        </p:nvSpPr>
        <p:spPr>
          <a:xfrm rot="0">
            <a:off x="7748635" y="5466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0" id="20"/>
          <p:cNvSpPr txBox="true"/>
          <p:nvPr/>
        </p:nvSpPr>
        <p:spPr>
          <a:xfrm rot="0">
            <a:off x="10047341" y="5466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1" id="21"/>
          <p:cNvSpPr txBox="true"/>
          <p:nvPr/>
        </p:nvSpPr>
        <p:spPr>
          <a:xfrm rot="0">
            <a:off x="985637" y="55383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2" id="22"/>
          <p:cNvSpPr txBox="true"/>
          <p:nvPr/>
        </p:nvSpPr>
        <p:spPr>
          <a:xfrm rot="0">
            <a:off x="1106986" y="68464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3" id="23"/>
          <p:cNvSpPr txBox="true"/>
          <p:nvPr/>
        </p:nvSpPr>
        <p:spPr>
          <a:xfrm rot="0">
            <a:off x="1906076" y="68464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4" id="24"/>
          <p:cNvSpPr txBox="true"/>
          <p:nvPr/>
        </p:nvSpPr>
        <p:spPr>
          <a:xfrm rot="0">
            <a:off x="4079138" y="554425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5" id="25"/>
          <p:cNvSpPr txBox="true"/>
          <p:nvPr/>
        </p:nvSpPr>
        <p:spPr>
          <a:xfrm rot="0">
            <a:off x="6287576" y="5538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6" id="26"/>
          <p:cNvSpPr txBox="true"/>
          <p:nvPr/>
        </p:nvSpPr>
        <p:spPr>
          <a:xfrm rot="0">
            <a:off x="8459276" y="5538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1923012" y="5569115"/>
            <a:ext cx="388934" cy="317573"/>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a:t>
            </a:r>
          </a:p>
        </p:txBody>
      </p:sp>
      <p:sp>
        <p:nvSpPr>
          <p:cNvPr name="TextBox 28" id="28"/>
          <p:cNvSpPr txBox="true"/>
          <p:nvPr/>
        </p:nvSpPr>
        <p:spPr>
          <a:xfrm rot="0">
            <a:off x="10785862" y="55590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1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966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838200" y="3822287"/>
            <a:ext cx="10674086" cy="2705510"/>
          </a:xfrm>
          <a:custGeom>
            <a:avLst/>
            <a:gdLst/>
            <a:ahLst/>
            <a:cxnLst/>
            <a:rect r="r" b="b" t="t" l="l"/>
            <a:pathLst>
              <a:path h="2705510" w="10674086">
                <a:moveTo>
                  <a:pt x="0" y="0"/>
                </a:moveTo>
                <a:lnTo>
                  <a:pt x="10674086" y="0"/>
                </a:lnTo>
                <a:lnTo>
                  <a:pt x="10674086" y="2705510"/>
                </a:lnTo>
                <a:lnTo>
                  <a:pt x="0" y="27055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477653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Deletion</a:t>
            </a:r>
          </a:p>
        </p:txBody>
      </p:sp>
      <p:sp>
        <p:nvSpPr>
          <p:cNvPr name="TextBox 11" id="11"/>
          <p:cNvSpPr txBox="true"/>
          <p:nvPr/>
        </p:nvSpPr>
        <p:spPr>
          <a:xfrm rot="0">
            <a:off x="3643065" y="52537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3" id="13"/>
          <p:cNvSpPr txBox="true"/>
          <p:nvPr/>
        </p:nvSpPr>
        <p:spPr>
          <a:xfrm rot="0">
            <a:off x="5827357" y="52537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8011658" y="52537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10195951" y="52537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6" id="16"/>
          <p:cNvSpPr txBox="true"/>
          <p:nvPr/>
        </p:nvSpPr>
        <p:spPr>
          <a:xfrm rot="0">
            <a:off x="3508200" y="458834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7" id="17"/>
          <p:cNvSpPr txBox="true"/>
          <p:nvPr/>
        </p:nvSpPr>
        <p:spPr>
          <a:xfrm rot="0">
            <a:off x="5716638" y="45897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8" id="18"/>
          <p:cNvSpPr txBox="true"/>
          <p:nvPr/>
        </p:nvSpPr>
        <p:spPr>
          <a:xfrm rot="0">
            <a:off x="7888338" y="45897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9" id="19"/>
          <p:cNvSpPr txBox="true"/>
          <p:nvPr/>
        </p:nvSpPr>
        <p:spPr>
          <a:xfrm rot="0">
            <a:off x="10187035" y="45897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0" id="20"/>
          <p:cNvSpPr txBox="true"/>
          <p:nvPr/>
        </p:nvSpPr>
        <p:spPr>
          <a:xfrm rot="0">
            <a:off x="1125331" y="46620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1246680" y="59574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2" id="22"/>
          <p:cNvSpPr txBox="true"/>
          <p:nvPr/>
        </p:nvSpPr>
        <p:spPr>
          <a:xfrm rot="0">
            <a:off x="2045770" y="5957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218842" y="4660611"/>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8598970" y="46620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6427270" y="4659192"/>
            <a:ext cx="453752" cy="369980"/>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23</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23</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32</a:t>
            </a:r>
          </a:p>
        </p:txBody>
      </p:sp>
      <p:sp>
        <p:nvSpPr>
          <p:cNvPr name="TextBox 26" id="26"/>
          <p:cNvSpPr txBox="true"/>
          <p:nvPr/>
        </p:nvSpPr>
        <p:spPr>
          <a:xfrm rot="0">
            <a:off x="10925566" y="46827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7" id="27"/>
          <p:cNvSpPr txBox="true"/>
          <p:nvPr/>
        </p:nvSpPr>
        <p:spPr>
          <a:xfrm rot="0">
            <a:off x="2066954" y="4692777"/>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7388428" y="1767335"/>
            <a:ext cx="4378376" cy="5837834"/>
          </a:xfrm>
          <a:custGeom>
            <a:avLst/>
            <a:gdLst/>
            <a:ahLst/>
            <a:cxnLst/>
            <a:rect r="r" b="b" t="t" l="l"/>
            <a:pathLst>
              <a:path h="5837834" w="4378376">
                <a:moveTo>
                  <a:pt x="0" y="0"/>
                </a:moveTo>
                <a:lnTo>
                  <a:pt x="4378376" y="0"/>
                </a:lnTo>
                <a:lnTo>
                  <a:pt x="4378376" y="5837835"/>
                </a:lnTo>
                <a:lnTo>
                  <a:pt x="0" y="5837835"/>
                </a:lnTo>
                <a:lnTo>
                  <a:pt x="0" y="0"/>
                </a:lnTo>
                <a:close/>
              </a:path>
            </a:pathLst>
          </a:custGeom>
          <a:blipFill>
            <a:blip r:embed="rId3"/>
            <a:stretch>
              <a:fillRect l="0" t="0" r="0" b="0"/>
            </a:stretch>
          </a:blipFill>
        </p:spPr>
      </p:sp>
      <p:sp>
        <p:nvSpPr>
          <p:cNvPr name="Freeform 6" id="6"/>
          <p:cNvSpPr/>
          <p:nvPr/>
        </p:nvSpPr>
        <p:spPr>
          <a:xfrm flipH="true" flipV="false" rot="0">
            <a:off x="1296543" y="1756962"/>
            <a:ext cx="3638426" cy="5858485"/>
          </a:xfrm>
          <a:custGeom>
            <a:avLst/>
            <a:gdLst/>
            <a:ahLst/>
            <a:cxnLst/>
            <a:rect r="r" b="b" t="t" l="l"/>
            <a:pathLst>
              <a:path h="5858485" w="3638426">
                <a:moveTo>
                  <a:pt x="3638426" y="0"/>
                </a:moveTo>
                <a:lnTo>
                  <a:pt x="0" y="0"/>
                </a:lnTo>
                <a:lnTo>
                  <a:pt x="0" y="5858485"/>
                </a:lnTo>
                <a:lnTo>
                  <a:pt x="3638426" y="5858485"/>
                </a:lnTo>
                <a:lnTo>
                  <a:pt x="3638426" y="0"/>
                </a:lnTo>
                <a:close/>
              </a:path>
            </a:pathLst>
          </a:custGeom>
          <a:blipFill>
            <a:blip r:embed="rId4"/>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798166" y="652872"/>
            <a:ext cx="1117515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Why are Data Structures and Algorithms important?</a:t>
            </a:r>
          </a:p>
        </p:txBody>
      </p:sp>
    </p:spTree>
  </p:cSld>
  <p:clrMapOvr>
    <a:masterClrMapping/>
  </p:clrMapOvr>
</p:sld>
</file>

<file path=ppt/slides/slide1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2347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901703" y="4584697"/>
            <a:ext cx="4820745" cy="2184397"/>
          </a:xfrm>
          <a:custGeom>
            <a:avLst/>
            <a:gdLst/>
            <a:ahLst/>
            <a:cxnLst/>
            <a:rect r="r" b="b" t="t" l="l"/>
            <a:pathLst>
              <a:path h="2184397" w="4820745">
                <a:moveTo>
                  <a:pt x="0" y="0"/>
                </a:moveTo>
                <a:lnTo>
                  <a:pt x="4820746" y="0"/>
                </a:lnTo>
                <a:lnTo>
                  <a:pt x="4820746" y="2184397"/>
                </a:lnTo>
                <a:lnTo>
                  <a:pt x="0" y="2184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477653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Deletion</a:t>
            </a:r>
          </a:p>
        </p:txBody>
      </p:sp>
      <p:sp>
        <p:nvSpPr>
          <p:cNvPr name="TextBox 11" id="11"/>
          <p:cNvSpPr txBox="true"/>
          <p:nvPr/>
        </p:nvSpPr>
        <p:spPr>
          <a:xfrm rot="0">
            <a:off x="982932" y="3448955"/>
            <a:ext cx="2694851"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1 - one node</a:t>
            </a:r>
          </a:p>
        </p:txBody>
      </p:sp>
      <p:sp>
        <p:nvSpPr>
          <p:cNvPr name="TextBox 12" id="12"/>
          <p:cNvSpPr txBox="true"/>
          <p:nvPr/>
        </p:nvSpPr>
        <p:spPr>
          <a:xfrm rot="0">
            <a:off x="4532062" y="54871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4" id="14"/>
          <p:cNvSpPr txBox="true"/>
          <p:nvPr/>
        </p:nvSpPr>
        <p:spPr>
          <a:xfrm rot="0">
            <a:off x="1188834" y="48906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310183" y="61987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2125399" y="6229512"/>
            <a:ext cx="415700" cy="317573"/>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u0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p>
        </p:txBody>
      </p:sp>
      <p:sp>
        <p:nvSpPr>
          <p:cNvPr name="TextBox 17" id="17"/>
          <p:cNvSpPr txBox="true"/>
          <p:nvPr/>
        </p:nvSpPr>
        <p:spPr>
          <a:xfrm rot="0">
            <a:off x="4397207" y="48217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2130457" y="4921377"/>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19" id="19"/>
          <p:cNvSpPr txBox="true"/>
          <p:nvPr/>
        </p:nvSpPr>
        <p:spPr>
          <a:xfrm rot="0">
            <a:off x="5135728" y="4914719"/>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1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2347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952500" y="4088987"/>
            <a:ext cx="10674086" cy="2692813"/>
          </a:xfrm>
          <a:custGeom>
            <a:avLst/>
            <a:gdLst/>
            <a:ahLst/>
            <a:cxnLst/>
            <a:rect r="r" b="b" t="t" l="l"/>
            <a:pathLst>
              <a:path h="2692813" w="10674086">
                <a:moveTo>
                  <a:pt x="0" y="0"/>
                </a:moveTo>
                <a:lnTo>
                  <a:pt x="10674086" y="0"/>
                </a:lnTo>
                <a:lnTo>
                  <a:pt x="10674086" y="2692813"/>
                </a:lnTo>
                <a:lnTo>
                  <a:pt x="0" y="2692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477653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Deletion</a:t>
            </a:r>
          </a:p>
        </p:txBody>
      </p:sp>
      <p:sp>
        <p:nvSpPr>
          <p:cNvPr name="TextBox 11" id="11"/>
          <p:cNvSpPr txBox="true"/>
          <p:nvPr/>
        </p:nvSpPr>
        <p:spPr>
          <a:xfrm rot="0">
            <a:off x="3757365" y="5502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3" id="13"/>
          <p:cNvSpPr txBox="true"/>
          <p:nvPr/>
        </p:nvSpPr>
        <p:spPr>
          <a:xfrm rot="0">
            <a:off x="982932" y="3448955"/>
            <a:ext cx="4289746"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2 - more than one node</a:t>
            </a:r>
          </a:p>
        </p:txBody>
      </p:sp>
      <p:sp>
        <p:nvSpPr>
          <p:cNvPr name="TextBox 14" id="14"/>
          <p:cNvSpPr txBox="true"/>
          <p:nvPr/>
        </p:nvSpPr>
        <p:spPr>
          <a:xfrm rot="0">
            <a:off x="5941657" y="5502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8125958" y="5502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0310251" y="5502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3621138" y="4831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5830938" y="4831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9" id="19"/>
          <p:cNvSpPr txBox="true"/>
          <p:nvPr/>
        </p:nvSpPr>
        <p:spPr>
          <a:xfrm rot="0">
            <a:off x="8002638" y="4831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0" id="20"/>
          <p:cNvSpPr txBox="true"/>
          <p:nvPr/>
        </p:nvSpPr>
        <p:spPr>
          <a:xfrm rot="0">
            <a:off x="10301335" y="4831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1" id="21"/>
          <p:cNvSpPr txBox="true"/>
          <p:nvPr/>
        </p:nvSpPr>
        <p:spPr>
          <a:xfrm rot="0">
            <a:off x="1239631" y="49033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2" id="22"/>
          <p:cNvSpPr txBox="true"/>
          <p:nvPr/>
        </p:nvSpPr>
        <p:spPr>
          <a:xfrm rot="0">
            <a:off x="1360980" y="62114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3" id="23"/>
          <p:cNvSpPr txBox="true"/>
          <p:nvPr/>
        </p:nvSpPr>
        <p:spPr>
          <a:xfrm rot="0">
            <a:off x="4331770" y="4903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541570" y="4903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8713270" y="4903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26" id="26"/>
          <p:cNvSpPr txBox="true"/>
          <p:nvPr/>
        </p:nvSpPr>
        <p:spPr>
          <a:xfrm rot="0">
            <a:off x="2160070" y="6211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23</a:t>
            </a:r>
          </a:p>
        </p:txBody>
      </p:sp>
      <p:sp>
        <p:nvSpPr>
          <p:cNvPr name="TextBox 27" id="27"/>
          <p:cNvSpPr txBox="true"/>
          <p:nvPr/>
        </p:nvSpPr>
        <p:spPr>
          <a:xfrm rot="0">
            <a:off x="11039866" y="49240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8" id="28"/>
          <p:cNvSpPr txBox="true"/>
          <p:nvPr/>
        </p:nvSpPr>
        <p:spPr>
          <a:xfrm rot="0">
            <a:off x="2181254" y="4934074"/>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Tree>
  </p:cSld>
  <p:clrMapOvr>
    <a:masterClrMapping/>
  </p:clrMapOvr>
</p:sld>
</file>

<file path=ppt/slides/slide1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46097" y="17526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2286000" y="1964693"/>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1" id="11"/>
          <p:cNvSpPr/>
          <p:nvPr/>
        </p:nvSpPr>
        <p:spPr>
          <a:xfrm flipH="false" flipV="false" rot="0">
            <a:off x="2051742" y="1141686"/>
            <a:ext cx="9055694" cy="7844333"/>
          </a:xfrm>
          <a:custGeom>
            <a:avLst/>
            <a:gdLst/>
            <a:ahLst/>
            <a:cxnLst/>
            <a:rect r="r" b="b" t="t" l="l"/>
            <a:pathLst>
              <a:path h="7844333" w="9055694">
                <a:moveTo>
                  <a:pt x="0" y="0"/>
                </a:moveTo>
                <a:lnTo>
                  <a:pt x="9055694" y="0"/>
                </a:lnTo>
                <a:lnTo>
                  <a:pt x="9055694" y="7844332"/>
                </a:lnTo>
                <a:lnTo>
                  <a:pt x="0" y="7844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08168"/>
            <a:ext cx="669670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Singly Linked list Deletion Algorithm</a:t>
            </a:r>
          </a:p>
        </p:txBody>
      </p:sp>
      <p:sp>
        <p:nvSpPr>
          <p:cNvPr name="TextBox 14" id="14"/>
          <p:cNvSpPr txBox="true"/>
          <p:nvPr/>
        </p:nvSpPr>
        <p:spPr>
          <a:xfrm rot="0">
            <a:off x="949214" y="1946729"/>
            <a:ext cx="833199"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a:t>
            </a:r>
          </a:p>
        </p:txBody>
      </p:sp>
      <p:sp>
        <p:nvSpPr>
          <p:cNvPr name="TextBox 15" id="15"/>
          <p:cNvSpPr txBox="true"/>
          <p:nvPr/>
        </p:nvSpPr>
        <p:spPr>
          <a:xfrm rot="0">
            <a:off x="2754020" y="6307055"/>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16" id="16"/>
          <p:cNvSpPr txBox="true"/>
          <p:nvPr/>
        </p:nvSpPr>
        <p:spPr>
          <a:xfrm rot="0">
            <a:off x="3607346" y="31899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17" id="17"/>
          <p:cNvSpPr txBox="true"/>
          <p:nvPr/>
        </p:nvSpPr>
        <p:spPr>
          <a:xfrm rot="0">
            <a:off x="3541747" y="1944453"/>
            <a:ext cx="1298848"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head=None?</a:t>
            </a:r>
          </a:p>
        </p:txBody>
      </p:sp>
      <p:sp>
        <p:nvSpPr>
          <p:cNvPr name="TextBox 18" id="18"/>
          <p:cNvSpPr txBox="true"/>
          <p:nvPr/>
        </p:nvSpPr>
        <p:spPr>
          <a:xfrm rot="0">
            <a:off x="6356452" y="176934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19" id="19"/>
          <p:cNvSpPr txBox="true"/>
          <p:nvPr/>
        </p:nvSpPr>
        <p:spPr>
          <a:xfrm rot="0">
            <a:off x="8308810" y="3913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0" id="20"/>
          <p:cNvSpPr txBox="true"/>
          <p:nvPr/>
        </p:nvSpPr>
        <p:spPr>
          <a:xfrm rot="0">
            <a:off x="8308810" y="6072845"/>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1" id="21"/>
          <p:cNvSpPr txBox="true"/>
          <p:nvPr/>
        </p:nvSpPr>
        <p:spPr>
          <a:xfrm rot="0">
            <a:off x="10090252" y="52473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2" id="22"/>
          <p:cNvSpPr txBox="true"/>
          <p:nvPr/>
        </p:nvSpPr>
        <p:spPr>
          <a:xfrm rot="0">
            <a:off x="10090252" y="780437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3" id="23"/>
          <p:cNvSpPr txBox="true"/>
          <p:nvPr/>
        </p:nvSpPr>
        <p:spPr>
          <a:xfrm rot="0">
            <a:off x="4950362" y="8103060"/>
            <a:ext cx="102298" cy="458076"/>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a:t>
            </a:r>
          </a:p>
        </p:txBody>
      </p:sp>
      <p:sp>
        <p:nvSpPr>
          <p:cNvPr name="TextBox 24" id="24"/>
          <p:cNvSpPr txBox="true"/>
          <p:nvPr/>
        </p:nvSpPr>
        <p:spPr>
          <a:xfrm rot="0">
            <a:off x="5213433" y="5508498"/>
            <a:ext cx="104118" cy="1699212"/>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a:t>
            </a:r>
          </a:p>
          <a:p>
            <a:pPr algn="just">
              <a:lnSpc>
                <a:spcPts val="5074"/>
              </a:lnSpc>
            </a:pPr>
            <a:r>
              <a:rPr lang="en-US" sz="2029" spc="-6">
                <a:solidFill>
                  <a:srgbClr val="FFFFFF"/>
                </a:solidFill>
                <a:latin typeface="IBM Plex Sans"/>
                <a:ea typeface="IBM Plex Sans"/>
                <a:cs typeface="IBM Plex Sans"/>
                <a:sym typeface="IBM Plex Sans"/>
              </a:rPr>
              <a:t>-</a:t>
            </a:r>
          </a:p>
          <a:p>
            <a:pPr algn="just">
              <a:lnSpc>
                <a:spcPts val="1699"/>
              </a:lnSpc>
            </a:pPr>
            <a:r>
              <a:rPr lang="en-US" sz="2029" spc="-6">
                <a:solidFill>
                  <a:srgbClr val="FFFFFF"/>
                </a:solidFill>
                <a:latin typeface="IBM Plex Sans"/>
                <a:ea typeface="IBM Plex Sans"/>
                <a:cs typeface="IBM Plex Sans"/>
                <a:sym typeface="IBM Plex Sans"/>
              </a:rPr>
              <a:t>- -</a:t>
            </a:r>
          </a:p>
        </p:txBody>
      </p:sp>
      <p:sp>
        <p:nvSpPr>
          <p:cNvPr name="TextBox 25" id="25"/>
          <p:cNvSpPr txBox="true"/>
          <p:nvPr/>
        </p:nvSpPr>
        <p:spPr>
          <a:xfrm rot="0">
            <a:off x="5240617" y="3425695"/>
            <a:ext cx="102298" cy="458086"/>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a:t>
            </a:r>
          </a:p>
        </p:txBody>
      </p:sp>
      <p:sp>
        <p:nvSpPr>
          <p:cNvPr name="TextBox 26" id="26"/>
          <p:cNvSpPr txBox="true"/>
          <p:nvPr/>
        </p:nvSpPr>
        <p:spPr>
          <a:xfrm rot="0">
            <a:off x="5240617" y="4342324"/>
            <a:ext cx="102298" cy="356483"/>
          </a:xfrm>
          <a:prstGeom prst="rect">
            <a:avLst/>
          </a:prstGeom>
        </p:spPr>
        <p:txBody>
          <a:bodyPr anchor="t" rtlCol="false" tIns="0" lIns="0" bIns="0" rIns="0">
            <a:spAutoFit/>
          </a:bodyPr>
          <a:lstStyle/>
          <a:p>
            <a:pPr algn="l">
              <a:lnSpc>
                <a:spcPts val="2841"/>
              </a:lnSpc>
            </a:pPr>
            <a:r>
              <a:rPr lang="en-US" sz="2029" spc="-6">
                <a:solidFill>
                  <a:srgbClr val="FFFFFF"/>
                </a:solidFill>
                <a:latin typeface="IBM Plex Sans"/>
                <a:ea typeface="IBM Plex Sans"/>
                <a:cs typeface="IBM Plex Sans"/>
                <a:sym typeface="IBM Plex Sans"/>
              </a:rPr>
              <a:t>-</a:t>
            </a:r>
          </a:p>
        </p:txBody>
      </p:sp>
      <p:sp>
        <p:nvSpPr>
          <p:cNvPr name="TextBox 27" id="27"/>
          <p:cNvSpPr txBox="true"/>
          <p:nvPr/>
        </p:nvSpPr>
        <p:spPr>
          <a:xfrm rot="0">
            <a:off x="5465245" y="5482190"/>
            <a:ext cx="972245" cy="428901"/>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head = null tail = null</a:t>
            </a:r>
          </a:p>
        </p:txBody>
      </p:sp>
      <p:sp>
        <p:nvSpPr>
          <p:cNvPr name="TextBox 28" id="28"/>
          <p:cNvSpPr txBox="true"/>
          <p:nvPr/>
        </p:nvSpPr>
        <p:spPr>
          <a:xfrm rot="0">
            <a:off x="5490648" y="3399387"/>
            <a:ext cx="972245" cy="428901"/>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head = null tail = null</a:t>
            </a:r>
          </a:p>
        </p:txBody>
      </p:sp>
      <p:sp>
        <p:nvSpPr>
          <p:cNvPr name="TextBox 29" id="29"/>
          <p:cNvSpPr txBox="true"/>
          <p:nvPr/>
        </p:nvSpPr>
        <p:spPr>
          <a:xfrm rot="0">
            <a:off x="5490648" y="4401741"/>
            <a:ext cx="1358541" cy="241583"/>
          </a:xfrm>
          <a:prstGeom prst="rect">
            <a:avLst/>
          </a:prstGeom>
        </p:spPr>
        <p:txBody>
          <a:bodyPr anchor="t" rtlCol="false" tIns="0" lIns="0" bIns="0" rIns="0">
            <a:spAutoFit/>
          </a:bodyPr>
          <a:lstStyle/>
          <a:p>
            <a:pPr algn="l">
              <a:lnSpc>
                <a:spcPts val="1959"/>
              </a:lnSpc>
            </a:pPr>
            <a:r>
              <a:rPr lang="en-US" sz="1399" spc="-4">
                <a:solidFill>
                  <a:srgbClr val="FFFFFF"/>
                </a:solidFill>
                <a:latin typeface="IBM Plex Sans"/>
                <a:ea typeface="IBM Plex Sans"/>
                <a:cs typeface="IBM Plex Sans"/>
                <a:sym typeface="IBM Plex Sans"/>
              </a:rPr>
              <a:t>head = ﬁrst.next</a:t>
            </a:r>
          </a:p>
        </p:txBody>
      </p:sp>
      <p:sp>
        <p:nvSpPr>
          <p:cNvPr name="TextBox 30" id="30"/>
          <p:cNvSpPr txBox="true"/>
          <p:nvPr/>
        </p:nvSpPr>
        <p:spPr>
          <a:xfrm rot="0">
            <a:off x="5200393" y="8076762"/>
            <a:ext cx="2443410" cy="428901"/>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ﬁnd location (loop) current.next = nextNode.next</a:t>
            </a:r>
          </a:p>
        </p:txBody>
      </p:sp>
      <p:sp>
        <p:nvSpPr>
          <p:cNvPr name="TextBox 31" id="31"/>
          <p:cNvSpPr txBox="true"/>
          <p:nvPr/>
        </p:nvSpPr>
        <p:spPr>
          <a:xfrm rot="0">
            <a:off x="5463464" y="6291529"/>
            <a:ext cx="2301592" cy="860708"/>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Find node before last node (loop) beforeLast.next = null tail = beforeLast</a:t>
            </a:r>
          </a:p>
        </p:txBody>
      </p:sp>
      <p:sp>
        <p:nvSpPr>
          <p:cNvPr name="TextBox 32" id="32"/>
          <p:cNvSpPr txBox="true"/>
          <p:nvPr/>
        </p:nvSpPr>
        <p:spPr>
          <a:xfrm rot="0">
            <a:off x="9370343" y="6321295"/>
            <a:ext cx="1326166"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last</a:t>
            </a:r>
          </a:p>
        </p:txBody>
      </p:sp>
      <p:sp>
        <p:nvSpPr>
          <p:cNvPr name="TextBox 33" id="33"/>
          <p:cNvSpPr txBox="true"/>
          <p:nvPr/>
        </p:nvSpPr>
        <p:spPr>
          <a:xfrm rot="0">
            <a:off x="9359770" y="4123534"/>
            <a:ext cx="1347730"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ﬁrst</a:t>
            </a:r>
          </a:p>
        </p:txBody>
      </p:sp>
    </p:spTree>
  </p:cSld>
  <p:clrMapOvr>
    <a:masterClrMapping/>
  </p:clrMapOvr>
</p:sld>
</file>

<file path=ppt/slides/slide1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952500" y="3454403"/>
            <a:ext cx="10674086" cy="2184397"/>
          </a:xfrm>
          <a:custGeom>
            <a:avLst/>
            <a:gdLst/>
            <a:ahLst/>
            <a:cxnLst/>
            <a:rect r="r" b="b" t="t" l="l"/>
            <a:pathLst>
              <a:path h="2184397" w="10674086">
                <a:moveTo>
                  <a:pt x="0" y="0"/>
                </a:moveTo>
                <a:lnTo>
                  <a:pt x="10674086" y="0"/>
                </a:lnTo>
                <a:lnTo>
                  <a:pt x="10674086" y="2184397"/>
                </a:lnTo>
                <a:lnTo>
                  <a:pt x="0" y="2184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59729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entire Singly Linked list</a:t>
            </a:r>
          </a:p>
        </p:txBody>
      </p:sp>
      <p:sp>
        <p:nvSpPr>
          <p:cNvPr name="TextBox 9" id="9"/>
          <p:cNvSpPr txBox="true"/>
          <p:nvPr/>
        </p:nvSpPr>
        <p:spPr>
          <a:xfrm rot="0">
            <a:off x="3621138" y="3688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0" id="10"/>
          <p:cNvSpPr txBox="true"/>
          <p:nvPr/>
        </p:nvSpPr>
        <p:spPr>
          <a:xfrm rot="0">
            <a:off x="5830938" y="3688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1" id="11"/>
          <p:cNvSpPr txBox="true"/>
          <p:nvPr/>
        </p:nvSpPr>
        <p:spPr>
          <a:xfrm rot="0">
            <a:off x="8002638" y="3688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2" id="12"/>
          <p:cNvSpPr txBox="true"/>
          <p:nvPr/>
        </p:nvSpPr>
        <p:spPr>
          <a:xfrm rot="0">
            <a:off x="10301335" y="3688080"/>
            <a:ext cx="527666" cy="1084488"/>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3" id="13"/>
          <p:cNvSpPr txBox="true"/>
          <p:nvPr/>
        </p:nvSpPr>
        <p:spPr>
          <a:xfrm rot="0">
            <a:off x="1239631" y="37603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4" id="14"/>
          <p:cNvSpPr txBox="true"/>
          <p:nvPr/>
        </p:nvSpPr>
        <p:spPr>
          <a:xfrm rot="0">
            <a:off x="1360980" y="50684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5" id="15"/>
          <p:cNvSpPr txBox="true"/>
          <p:nvPr/>
        </p:nvSpPr>
        <p:spPr>
          <a:xfrm rot="0">
            <a:off x="2160070" y="5068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16" id="16"/>
          <p:cNvSpPr txBox="true"/>
          <p:nvPr/>
        </p:nvSpPr>
        <p:spPr>
          <a:xfrm rot="0">
            <a:off x="4331770" y="3760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7" id="17"/>
          <p:cNvSpPr txBox="true"/>
          <p:nvPr/>
        </p:nvSpPr>
        <p:spPr>
          <a:xfrm rot="0">
            <a:off x="6541570" y="3760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18" id="18"/>
          <p:cNvSpPr txBox="true"/>
          <p:nvPr/>
        </p:nvSpPr>
        <p:spPr>
          <a:xfrm rot="0">
            <a:off x="8713270" y="3760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9" id="19"/>
          <p:cNvSpPr txBox="true"/>
          <p:nvPr/>
        </p:nvSpPr>
        <p:spPr>
          <a:xfrm rot="0">
            <a:off x="11039866" y="37810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0" id="20"/>
          <p:cNvSpPr txBox="true"/>
          <p:nvPr/>
        </p:nvSpPr>
        <p:spPr>
          <a:xfrm rot="0">
            <a:off x="2181254" y="3791074"/>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21" id="21"/>
          <p:cNvSpPr txBox="true"/>
          <p:nvPr/>
        </p:nvSpPr>
        <p:spPr>
          <a:xfrm rot="0">
            <a:off x="3757365" y="4359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5941657" y="4359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8151257" y="4359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Tree>
  </p:cSld>
  <p:clrMapOvr>
    <a:masterClrMapping/>
  </p:clrMapOvr>
</p:sld>
</file>

<file path=ppt/slides/slide1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1574797"/>
            <a:ext cx="10429532" cy="3780082"/>
            <a:chOff x="0" y="0"/>
            <a:chExt cx="10429532" cy="3780092"/>
          </a:xfrm>
        </p:grpSpPr>
        <p:sp>
          <p:nvSpPr>
            <p:cNvPr name="Freeform 7" id="7"/>
            <p:cNvSpPr/>
            <p:nvPr/>
          </p:nvSpPr>
          <p:spPr>
            <a:xfrm flipH="false" flipV="false" rot="0">
              <a:off x="63500" y="63500"/>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8" id="8"/>
            <p:cNvSpPr/>
            <p:nvPr/>
          </p:nvSpPr>
          <p:spPr>
            <a:xfrm flipH="false" flipV="false" rot="0">
              <a:off x="5417058" y="63500"/>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9" id="9"/>
            <p:cNvSpPr/>
            <p:nvPr/>
          </p:nvSpPr>
          <p:spPr>
            <a:xfrm flipH="false" flipV="false" rot="0">
              <a:off x="7871968" y="63500"/>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0" id="10"/>
            <p:cNvSpPr/>
            <p:nvPr/>
          </p:nvSpPr>
          <p:spPr>
            <a:xfrm flipH="false" flipV="false" rot="0">
              <a:off x="63500" y="585343"/>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1" id="11"/>
            <p:cNvSpPr/>
            <p:nvPr/>
          </p:nvSpPr>
          <p:spPr>
            <a:xfrm flipH="false" flipV="false" rot="0">
              <a:off x="5417058" y="585343"/>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2" id="12"/>
            <p:cNvSpPr/>
            <p:nvPr/>
          </p:nvSpPr>
          <p:spPr>
            <a:xfrm flipH="false" flipV="false" rot="0">
              <a:off x="7871968" y="585343"/>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3" id="13"/>
            <p:cNvSpPr/>
            <p:nvPr/>
          </p:nvSpPr>
          <p:spPr>
            <a:xfrm flipH="false" flipV="false" rot="0">
              <a:off x="63500" y="110718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14" id="14"/>
            <p:cNvSpPr/>
            <p:nvPr/>
          </p:nvSpPr>
          <p:spPr>
            <a:xfrm flipH="false" flipV="false" rot="0">
              <a:off x="5417058" y="110718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15" id="15"/>
            <p:cNvSpPr/>
            <p:nvPr/>
          </p:nvSpPr>
          <p:spPr>
            <a:xfrm flipH="false" flipV="false" rot="0">
              <a:off x="7871968" y="110718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6" id="16"/>
            <p:cNvSpPr/>
            <p:nvPr/>
          </p:nvSpPr>
          <p:spPr>
            <a:xfrm flipH="false" flipV="false" rot="0">
              <a:off x="63500" y="162915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7" id="17"/>
            <p:cNvSpPr/>
            <p:nvPr/>
          </p:nvSpPr>
          <p:spPr>
            <a:xfrm flipH="false" flipV="false" rot="0">
              <a:off x="5417058" y="162915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8" id="18"/>
            <p:cNvSpPr/>
            <p:nvPr/>
          </p:nvSpPr>
          <p:spPr>
            <a:xfrm flipH="false" flipV="false" rot="0">
              <a:off x="7871968" y="162915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9" id="19"/>
            <p:cNvSpPr/>
            <p:nvPr/>
          </p:nvSpPr>
          <p:spPr>
            <a:xfrm flipH="false" flipV="false" rot="0">
              <a:off x="63500" y="2150999"/>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0" id="20"/>
            <p:cNvSpPr/>
            <p:nvPr/>
          </p:nvSpPr>
          <p:spPr>
            <a:xfrm flipH="false" flipV="false" rot="0">
              <a:off x="5417058" y="2150999"/>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1" id="21"/>
            <p:cNvSpPr/>
            <p:nvPr/>
          </p:nvSpPr>
          <p:spPr>
            <a:xfrm flipH="false" flipV="false" rot="0">
              <a:off x="7871968" y="2150999"/>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22" id="22"/>
            <p:cNvSpPr/>
            <p:nvPr/>
          </p:nvSpPr>
          <p:spPr>
            <a:xfrm flipH="false" flipV="false" rot="0">
              <a:off x="63500" y="2672842"/>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23" id="23"/>
            <p:cNvSpPr/>
            <p:nvPr/>
          </p:nvSpPr>
          <p:spPr>
            <a:xfrm flipH="false" flipV="false" rot="0">
              <a:off x="5417058" y="2672842"/>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24" id="24"/>
            <p:cNvSpPr/>
            <p:nvPr/>
          </p:nvSpPr>
          <p:spPr>
            <a:xfrm flipH="false" flipV="false" rot="0">
              <a:off x="7871968" y="2672842"/>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25" id="25"/>
            <p:cNvSpPr/>
            <p:nvPr/>
          </p:nvSpPr>
          <p:spPr>
            <a:xfrm flipH="false" flipV="false" rot="0">
              <a:off x="63500" y="3194685"/>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6" id="26"/>
            <p:cNvSpPr/>
            <p:nvPr/>
          </p:nvSpPr>
          <p:spPr>
            <a:xfrm flipH="false" flipV="false" rot="0">
              <a:off x="5417058" y="3194685"/>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7" id="27"/>
            <p:cNvSpPr/>
            <p:nvPr/>
          </p:nvSpPr>
          <p:spPr>
            <a:xfrm flipH="false" flipV="false" rot="0">
              <a:off x="7871968" y="3194685"/>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grpSp>
      <p:sp>
        <p:nvSpPr>
          <p:cNvPr name="Freeform 28" id="28"/>
          <p:cNvSpPr/>
          <p:nvPr/>
        </p:nvSpPr>
        <p:spPr>
          <a:xfrm flipH="false" flipV="false" rot="0">
            <a:off x="571500" y="6629400"/>
            <a:ext cx="10674086" cy="2184397"/>
          </a:xfrm>
          <a:custGeom>
            <a:avLst/>
            <a:gdLst/>
            <a:ahLst/>
            <a:cxnLst/>
            <a:rect r="r" b="b" t="t" l="l"/>
            <a:pathLst>
              <a:path h="2184397" w="10674086">
                <a:moveTo>
                  <a:pt x="0" y="0"/>
                </a:moveTo>
                <a:lnTo>
                  <a:pt x="10674086" y="0"/>
                </a:lnTo>
                <a:lnTo>
                  <a:pt x="10674086" y="2184397"/>
                </a:lnTo>
                <a:lnTo>
                  <a:pt x="0" y="2184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800510" y="884368"/>
            <a:ext cx="894991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Singly Linked List</a:t>
            </a:r>
          </a:p>
        </p:txBody>
      </p:sp>
      <p:sp>
        <p:nvSpPr>
          <p:cNvPr name="TextBox 31" id="31"/>
          <p:cNvSpPr txBox="true"/>
          <p:nvPr/>
        </p:nvSpPr>
        <p:spPr>
          <a:xfrm rot="0">
            <a:off x="3240138" y="6863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2" id="32"/>
          <p:cNvSpPr txBox="true"/>
          <p:nvPr/>
        </p:nvSpPr>
        <p:spPr>
          <a:xfrm rot="0">
            <a:off x="5449938" y="6863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33" id="33"/>
          <p:cNvSpPr txBox="true"/>
          <p:nvPr/>
        </p:nvSpPr>
        <p:spPr>
          <a:xfrm rot="0">
            <a:off x="7621638" y="6863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4" id="34"/>
          <p:cNvSpPr txBox="true"/>
          <p:nvPr/>
        </p:nvSpPr>
        <p:spPr>
          <a:xfrm rot="0">
            <a:off x="9920335" y="6863077"/>
            <a:ext cx="527666" cy="1084488"/>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5" id="35"/>
          <p:cNvSpPr txBox="true"/>
          <p:nvPr/>
        </p:nvSpPr>
        <p:spPr>
          <a:xfrm rot="0">
            <a:off x="858631" y="69353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6" id="36"/>
          <p:cNvSpPr txBox="true"/>
          <p:nvPr/>
        </p:nvSpPr>
        <p:spPr>
          <a:xfrm rot="0">
            <a:off x="979980" y="82434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7" id="37"/>
          <p:cNvSpPr txBox="true"/>
          <p:nvPr/>
        </p:nvSpPr>
        <p:spPr>
          <a:xfrm rot="0">
            <a:off x="1779070" y="8243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8" id="38"/>
          <p:cNvSpPr txBox="true"/>
          <p:nvPr/>
        </p:nvSpPr>
        <p:spPr>
          <a:xfrm rot="0">
            <a:off x="3950770" y="6935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9" id="39"/>
          <p:cNvSpPr txBox="true"/>
          <p:nvPr/>
        </p:nvSpPr>
        <p:spPr>
          <a:xfrm rot="0">
            <a:off x="6160570" y="6935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0" id="40"/>
          <p:cNvSpPr txBox="true"/>
          <p:nvPr/>
        </p:nvSpPr>
        <p:spPr>
          <a:xfrm rot="0">
            <a:off x="8332270" y="6935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1" id="41"/>
          <p:cNvSpPr txBox="true"/>
          <p:nvPr/>
        </p:nvSpPr>
        <p:spPr>
          <a:xfrm rot="0">
            <a:off x="10658866" y="69560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2" id="42"/>
          <p:cNvSpPr txBox="true"/>
          <p:nvPr/>
        </p:nvSpPr>
        <p:spPr>
          <a:xfrm rot="0">
            <a:off x="1800254" y="6966080"/>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43" id="43"/>
          <p:cNvSpPr txBox="true"/>
          <p:nvPr/>
        </p:nvSpPr>
        <p:spPr>
          <a:xfrm rot="0">
            <a:off x="3376365" y="7534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44" id="44"/>
          <p:cNvSpPr txBox="true"/>
          <p:nvPr/>
        </p:nvSpPr>
        <p:spPr>
          <a:xfrm rot="0">
            <a:off x="5560657" y="7534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45" id="45"/>
          <p:cNvSpPr txBox="true"/>
          <p:nvPr/>
        </p:nvSpPr>
        <p:spPr>
          <a:xfrm rot="0">
            <a:off x="7744958" y="7534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46" id="46"/>
          <p:cNvSpPr txBox="true"/>
          <p:nvPr/>
        </p:nvSpPr>
        <p:spPr>
          <a:xfrm rot="0">
            <a:off x="927097" y="2186978"/>
            <a:ext cx="2644407" cy="3085062"/>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Creation Insertion Searching Traversing Deletion of a node Deletion of linked list</a:t>
            </a:r>
          </a:p>
        </p:txBody>
      </p:sp>
      <p:sp>
        <p:nvSpPr>
          <p:cNvPr name="TextBox 47" id="47"/>
          <p:cNvSpPr txBox="true"/>
          <p:nvPr/>
        </p:nvSpPr>
        <p:spPr>
          <a:xfrm rot="0">
            <a:off x="6432604" y="1665113"/>
            <a:ext cx="2090385"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Time complexity O(1) O(n) O(n) O(n) O(n) O(1)</a:t>
            </a:r>
          </a:p>
        </p:txBody>
      </p:sp>
      <p:sp>
        <p:nvSpPr>
          <p:cNvPr name="TextBox 48" id="48"/>
          <p:cNvSpPr txBox="true"/>
          <p:nvPr/>
        </p:nvSpPr>
        <p:spPr>
          <a:xfrm rot="0">
            <a:off x="8814073" y="1665113"/>
            <a:ext cx="2280190"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Space complexity O(1) O(1) O(1) O(1) O(1) O(1)</a:t>
            </a:r>
          </a:p>
        </p:txBody>
      </p:sp>
    </p:spTree>
  </p:cSld>
  <p:clrMapOvr>
    <a:masterClrMapping/>
  </p:clrMapOvr>
</p:sld>
</file>

<file path=ppt/slides/slide1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58568" y="1842668"/>
            <a:ext cx="2670658" cy="461058"/>
            <a:chOff x="0" y="0"/>
            <a:chExt cx="2670658" cy="461061"/>
          </a:xfrm>
        </p:grpSpPr>
        <p:sp>
          <p:nvSpPr>
            <p:cNvPr name="Freeform 7" id="7"/>
            <p:cNvSpPr/>
            <p:nvPr/>
          </p:nvSpPr>
          <p:spPr>
            <a:xfrm flipH="false" flipV="false" rot="0">
              <a:off x="0" y="0"/>
              <a:ext cx="2670683" cy="461010"/>
            </a:xfrm>
            <a:custGeom>
              <a:avLst/>
              <a:gdLst/>
              <a:ahLst/>
              <a:cxnLst/>
              <a:rect r="r" b="b" t="t" l="l"/>
              <a:pathLst>
                <a:path h="461010" w="2670683">
                  <a:moveTo>
                    <a:pt x="0" y="461010"/>
                  </a:moveTo>
                  <a:lnTo>
                    <a:pt x="2670683" y="461010"/>
                  </a:lnTo>
                  <a:lnTo>
                    <a:pt x="2670683" y="0"/>
                  </a:lnTo>
                  <a:lnTo>
                    <a:pt x="0" y="0"/>
                  </a:lnTo>
                  <a:close/>
                </a:path>
              </a:pathLst>
            </a:custGeom>
            <a:solidFill>
              <a:srgbClr val="FFFFFF"/>
            </a:solidFill>
          </p:spPr>
        </p:sp>
      </p:grpSp>
      <p:grpSp>
        <p:nvGrpSpPr>
          <p:cNvPr name="Group 8" id="8"/>
          <p:cNvGrpSpPr>
            <a:grpSpLocks noChangeAspect="true"/>
          </p:cNvGrpSpPr>
          <p:nvPr/>
        </p:nvGrpSpPr>
        <p:grpSpPr>
          <a:xfrm rot="0">
            <a:off x="551488" y="5457092"/>
            <a:ext cx="3900830" cy="461058"/>
            <a:chOff x="0" y="0"/>
            <a:chExt cx="3900830" cy="461061"/>
          </a:xfrm>
        </p:grpSpPr>
        <p:sp>
          <p:nvSpPr>
            <p:cNvPr name="Freeform 9" id="9"/>
            <p:cNvSpPr/>
            <p:nvPr/>
          </p:nvSpPr>
          <p:spPr>
            <a:xfrm flipH="false" flipV="false" rot="0">
              <a:off x="0" y="0"/>
              <a:ext cx="3900805" cy="461010"/>
            </a:xfrm>
            <a:custGeom>
              <a:avLst/>
              <a:gdLst/>
              <a:ahLst/>
              <a:cxnLst/>
              <a:rect r="r" b="b" t="t" l="l"/>
              <a:pathLst>
                <a:path h="461010" w="3900805">
                  <a:moveTo>
                    <a:pt x="0" y="461010"/>
                  </a:moveTo>
                  <a:lnTo>
                    <a:pt x="3900805" y="461010"/>
                  </a:lnTo>
                  <a:lnTo>
                    <a:pt x="3900805" y="0"/>
                  </a:lnTo>
                  <a:lnTo>
                    <a:pt x="0" y="0"/>
                  </a:lnTo>
                  <a:close/>
                </a:path>
              </a:pathLst>
            </a:custGeom>
            <a:solidFill>
              <a:srgbClr val="FFFFFF"/>
            </a:solidFill>
          </p:spPr>
        </p:sp>
      </p:grpSp>
      <p:sp>
        <p:nvSpPr>
          <p:cNvPr name="Freeform 10" id="10"/>
          <p:cNvSpPr/>
          <p:nvPr/>
        </p:nvSpPr>
        <p:spPr>
          <a:xfrm flipH="false" flipV="false" rot="0">
            <a:off x="522065" y="2517972"/>
            <a:ext cx="10674086" cy="2173700"/>
          </a:xfrm>
          <a:custGeom>
            <a:avLst/>
            <a:gdLst/>
            <a:ahLst/>
            <a:cxnLst/>
            <a:rect r="r" b="b" t="t" l="l"/>
            <a:pathLst>
              <a:path h="2173700" w="10674086">
                <a:moveTo>
                  <a:pt x="0" y="0"/>
                </a:moveTo>
                <a:lnTo>
                  <a:pt x="10674087" y="0"/>
                </a:lnTo>
                <a:lnTo>
                  <a:pt x="10674087" y="2173700"/>
                </a:lnTo>
                <a:lnTo>
                  <a:pt x="0" y="2173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522065" y="6072883"/>
            <a:ext cx="10674086" cy="2517696"/>
          </a:xfrm>
          <a:custGeom>
            <a:avLst/>
            <a:gdLst/>
            <a:ahLst/>
            <a:cxnLst/>
            <a:rect r="r" b="b" t="t" l="l"/>
            <a:pathLst>
              <a:path h="2517696" w="10674086">
                <a:moveTo>
                  <a:pt x="0" y="0"/>
                </a:moveTo>
                <a:lnTo>
                  <a:pt x="10674087" y="0"/>
                </a:lnTo>
                <a:lnTo>
                  <a:pt x="10674087" y="2517695"/>
                </a:lnTo>
                <a:lnTo>
                  <a:pt x="0" y="2517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84368"/>
            <a:ext cx="482782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a:t>
            </a:r>
          </a:p>
        </p:txBody>
      </p:sp>
      <p:sp>
        <p:nvSpPr>
          <p:cNvPr name="TextBox 14" id="14"/>
          <p:cNvSpPr txBox="true"/>
          <p:nvPr/>
        </p:nvSpPr>
        <p:spPr>
          <a:xfrm rot="0">
            <a:off x="3190704" y="27516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5" id="15"/>
          <p:cNvSpPr txBox="true"/>
          <p:nvPr/>
        </p:nvSpPr>
        <p:spPr>
          <a:xfrm rot="0">
            <a:off x="3190704" y="66505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6" id="16"/>
          <p:cNvSpPr txBox="true"/>
          <p:nvPr/>
        </p:nvSpPr>
        <p:spPr>
          <a:xfrm rot="0">
            <a:off x="5400504" y="27516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7" id="17"/>
          <p:cNvSpPr txBox="true"/>
          <p:nvPr/>
        </p:nvSpPr>
        <p:spPr>
          <a:xfrm rot="0">
            <a:off x="5400504" y="66505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8" id="18"/>
          <p:cNvSpPr txBox="true"/>
          <p:nvPr/>
        </p:nvSpPr>
        <p:spPr>
          <a:xfrm rot="0">
            <a:off x="7572204" y="27516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9" id="19"/>
          <p:cNvSpPr txBox="true"/>
          <p:nvPr/>
        </p:nvSpPr>
        <p:spPr>
          <a:xfrm rot="0">
            <a:off x="7572204" y="66505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0" id="20"/>
          <p:cNvSpPr txBox="true"/>
          <p:nvPr/>
        </p:nvSpPr>
        <p:spPr>
          <a:xfrm rot="0">
            <a:off x="9870900" y="2751649"/>
            <a:ext cx="526275" cy="1078582"/>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1" id="21"/>
          <p:cNvSpPr txBox="true"/>
          <p:nvPr/>
        </p:nvSpPr>
        <p:spPr>
          <a:xfrm rot="0">
            <a:off x="9870900" y="6650555"/>
            <a:ext cx="526275" cy="1078582"/>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809196" y="2823915"/>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3" id="23"/>
          <p:cNvSpPr txBox="true"/>
          <p:nvPr/>
        </p:nvSpPr>
        <p:spPr>
          <a:xfrm rot="0">
            <a:off x="809196" y="6722812"/>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4" id="24"/>
          <p:cNvSpPr txBox="true"/>
          <p:nvPr/>
        </p:nvSpPr>
        <p:spPr>
          <a:xfrm rot="0">
            <a:off x="930545" y="4121315"/>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5" id="25"/>
          <p:cNvSpPr txBox="true"/>
          <p:nvPr/>
        </p:nvSpPr>
        <p:spPr>
          <a:xfrm rot="0">
            <a:off x="930545" y="8020212"/>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6" id="26"/>
          <p:cNvSpPr txBox="true"/>
          <p:nvPr/>
        </p:nvSpPr>
        <p:spPr>
          <a:xfrm rot="0">
            <a:off x="1729635" y="41213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1729635" y="80202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3901335" y="28239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9" id="29"/>
          <p:cNvSpPr txBox="true"/>
          <p:nvPr/>
        </p:nvSpPr>
        <p:spPr>
          <a:xfrm rot="0">
            <a:off x="3901335" y="67228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0" id="30"/>
          <p:cNvSpPr txBox="true"/>
          <p:nvPr/>
        </p:nvSpPr>
        <p:spPr>
          <a:xfrm rot="0">
            <a:off x="6111135" y="28239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1" id="31"/>
          <p:cNvSpPr txBox="true"/>
          <p:nvPr/>
        </p:nvSpPr>
        <p:spPr>
          <a:xfrm rot="0">
            <a:off x="6111135" y="67228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2" id="32"/>
          <p:cNvSpPr txBox="true"/>
          <p:nvPr/>
        </p:nvSpPr>
        <p:spPr>
          <a:xfrm rot="0">
            <a:off x="8282835" y="28239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3" id="33"/>
          <p:cNvSpPr txBox="true"/>
          <p:nvPr/>
        </p:nvSpPr>
        <p:spPr>
          <a:xfrm rot="0">
            <a:off x="8282835" y="67228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1761411" y="2844613"/>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5" id="35"/>
          <p:cNvSpPr txBox="true"/>
          <p:nvPr/>
        </p:nvSpPr>
        <p:spPr>
          <a:xfrm rot="0">
            <a:off x="1761411" y="674351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6" id="36"/>
          <p:cNvSpPr txBox="true"/>
          <p:nvPr/>
        </p:nvSpPr>
        <p:spPr>
          <a:xfrm rot="0">
            <a:off x="10613317" y="674351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7" id="37"/>
          <p:cNvSpPr txBox="true"/>
          <p:nvPr/>
        </p:nvSpPr>
        <p:spPr>
          <a:xfrm rot="0">
            <a:off x="10609431" y="2844613"/>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38" id="38"/>
          <p:cNvSpPr txBox="true"/>
          <p:nvPr/>
        </p:nvSpPr>
        <p:spPr>
          <a:xfrm rot="0">
            <a:off x="715718" y="1921535"/>
            <a:ext cx="260748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Singly Linked List</a:t>
            </a:r>
          </a:p>
        </p:txBody>
      </p:sp>
      <p:sp>
        <p:nvSpPr>
          <p:cNvPr name="TextBox 39" id="39"/>
          <p:cNvSpPr txBox="true"/>
          <p:nvPr/>
        </p:nvSpPr>
        <p:spPr>
          <a:xfrm rot="0">
            <a:off x="3325568" y="34170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40" id="40"/>
          <p:cNvSpPr txBox="true"/>
          <p:nvPr/>
        </p:nvSpPr>
        <p:spPr>
          <a:xfrm rot="0">
            <a:off x="3325568" y="73159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41" id="41"/>
          <p:cNvSpPr txBox="true"/>
          <p:nvPr/>
        </p:nvSpPr>
        <p:spPr>
          <a:xfrm rot="0">
            <a:off x="608638" y="5535959"/>
            <a:ext cx="386226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Circular Singly Linked List</a:t>
            </a:r>
          </a:p>
        </p:txBody>
      </p:sp>
      <p:sp>
        <p:nvSpPr>
          <p:cNvPr name="TextBox 42" id="42"/>
          <p:cNvSpPr txBox="true"/>
          <p:nvPr/>
        </p:nvSpPr>
        <p:spPr>
          <a:xfrm rot="0">
            <a:off x="5509860" y="34170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43" id="43"/>
          <p:cNvSpPr txBox="true"/>
          <p:nvPr/>
        </p:nvSpPr>
        <p:spPr>
          <a:xfrm rot="0">
            <a:off x="5509860" y="73159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44" id="44"/>
          <p:cNvSpPr txBox="true"/>
          <p:nvPr/>
        </p:nvSpPr>
        <p:spPr>
          <a:xfrm rot="0">
            <a:off x="7694152" y="34170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45" id="45"/>
          <p:cNvSpPr txBox="true"/>
          <p:nvPr/>
        </p:nvSpPr>
        <p:spPr>
          <a:xfrm rot="0">
            <a:off x="7694152" y="73159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Tree>
  </p:cSld>
  <p:clrMapOvr>
    <a:masterClrMapping/>
  </p:clrMapOvr>
</p:sld>
</file>

<file path=ppt/slides/slide1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20951" y="5321303"/>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2260854" y="5533387"/>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3121676" y="4910461"/>
            <a:ext cx="2035769" cy="1285180"/>
            <a:chOff x="0" y="0"/>
            <a:chExt cx="2035772" cy="1285176"/>
          </a:xfrm>
        </p:grpSpPr>
        <p:sp>
          <p:nvSpPr>
            <p:cNvPr name="Freeform 12" id="12"/>
            <p:cNvSpPr/>
            <p:nvPr/>
          </p:nvSpPr>
          <p:spPr>
            <a:xfrm flipH="false" flipV="false" rot="0">
              <a:off x="0" y="0"/>
              <a:ext cx="2035810" cy="1285113"/>
            </a:xfrm>
            <a:custGeom>
              <a:avLst/>
              <a:gdLst/>
              <a:ahLst/>
              <a:cxnLst/>
              <a:rect r="r" b="b" t="t" l="l"/>
              <a:pathLst>
                <a:path h="1285113" w="2035810">
                  <a:moveTo>
                    <a:pt x="2026920" y="0"/>
                  </a:moveTo>
                  <a:lnTo>
                    <a:pt x="1953006" y="46990"/>
                  </a:lnTo>
                  <a:lnTo>
                    <a:pt x="12700" y="752983"/>
                  </a:lnTo>
                  <a:lnTo>
                    <a:pt x="34163" y="758190"/>
                  </a:lnTo>
                  <a:lnTo>
                    <a:pt x="0" y="758190"/>
                  </a:lnTo>
                  <a:lnTo>
                    <a:pt x="0" y="1273810"/>
                  </a:lnTo>
                  <a:lnTo>
                    <a:pt x="22098" y="1273810"/>
                  </a:lnTo>
                  <a:lnTo>
                    <a:pt x="4445" y="1285113"/>
                  </a:lnTo>
                  <a:lnTo>
                    <a:pt x="2026920" y="1285113"/>
                  </a:lnTo>
                  <a:lnTo>
                    <a:pt x="2026920" y="31369"/>
                  </a:lnTo>
                  <a:lnTo>
                    <a:pt x="2035810" y="16891"/>
                  </a:lnTo>
                  <a:lnTo>
                    <a:pt x="2026920" y="20066"/>
                  </a:lnTo>
                  <a:lnTo>
                    <a:pt x="2026920" y="0"/>
                  </a:lnTo>
                  <a:close/>
                </a:path>
              </a:pathLst>
            </a:custGeom>
            <a:solidFill>
              <a:srgbClr val="00A2FF"/>
            </a:solidFill>
          </p:spPr>
        </p:sp>
      </p:grpSp>
      <p:sp>
        <p:nvSpPr>
          <p:cNvPr name="Freeform 13" id="13"/>
          <p:cNvSpPr/>
          <p:nvPr/>
        </p:nvSpPr>
        <p:spPr>
          <a:xfrm flipH="false" flipV="false" rot="0">
            <a:off x="520703" y="2222497"/>
            <a:ext cx="5011245" cy="2171700"/>
          </a:xfrm>
          <a:custGeom>
            <a:avLst/>
            <a:gdLst/>
            <a:ahLst/>
            <a:cxnLst/>
            <a:rect r="r" b="b" t="t" l="l"/>
            <a:pathLst>
              <a:path h="2171700" w="5011245">
                <a:moveTo>
                  <a:pt x="0" y="0"/>
                </a:moveTo>
                <a:lnTo>
                  <a:pt x="5011246" y="0"/>
                </a:lnTo>
                <a:lnTo>
                  <a:pt x="5011246"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a:grpSpLocks noChangeAspect="true"/>
          </p:cNvGrpSpPr>
          <p:nvPr/>
        </p:nvGrpSpPr>
        <p:grpSpPr>
          <a:xfrm rot="0">
            <a:off x="5278364" y="5533387"/>
            <a:ext cx="739902" cy="248917"/>
            <a:chOff x="0" y="0"/>
            <a:chExt cx="739902" cy="248920"/>
          </a:xfrm>
        </p:grpSpPr>
        <p:sp>
          <p:nvSpPr>
            <p:cNvPr name="Freeform 15" id="15"/>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6" id="16"/>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7" id="17"/>
          <p:cNvGrpSpPr>
            <a:grpSpLocks noChangeAspect="true"/>
          </p:cNvGrpSpPr>
          <p:nvPr/>
        </p:nvGrpSpPr>
        <p:grpSpPr>
          <a:xfrm rot="0">
            <a:off x="5495915" y="5048250"/>
            <a:ext cx="6440815" cy="2826925"/>
            <a:chOff x="0" y="0"/>
            <a:chExt cx="6440818" cy="2826931"/>
          </a:xfrm>
        </p:grpSpPr>
        <p:sp>
          <p:nvSpPr>
            <p:cNvPr name="Freeform 18" id="18"/>
            <p:cNvSpPr/>
            <p:nvPr/>
          </p:nvSpPr>
          <p:spPr>
            <a:xfrm flipH="false" flipV="false" rot="0">
              <a:off x="63500" y="1937131"/>
              <a:ext cx="1270000" cy="560578"/>
            </a:xfrm>
            <a:custGeom>
              <a:avLst/>
              <a:gdLst/>
              <a:ahLst/>
              <a:cxnLst/>
              <a:rect r="r" b="b" t="t" l="l"/>
              <a:pathLst>
                <a:path h="560578" w="1270000">
                  <a:moveTo>
                    <a:pt x="291211" y="0"/>
                  </a:moveTo>
                  <a:lnTo>
                    <a:pt x="978789" y="0"/>
                  </a:lnTo>
                  <a:cubicBezTo>
                    <a:pt x="1064006" y="0"/>
                    <a:pt x="1115060" y="0"/>
                    <a:pt x="1149096" y="13970"/>
                  </a:cubicBezTo>
                  <a:cubicBezTo>
                    <a:pt x="1198753" y="32004"/>
                    <a:pt x="1237869" y="71120"/>
                    <a:pt x="1256030" y="120904"/>
                  </a:cubicBezTo>
                  <a:cubicBezTo>
                    <a:pt x="1269365" y="151638"/>
                    <a:pt x="1270000" y="206883"/>
                    <a:pt x="1270000" y="280289"/>
                  </a:cubicBezTo>
                  <a:cubicBezTo>
                    <a:pt x="1270000" y="353695"/>
                    <a:pt x="1269365" y="408940"/>
                    <a:pt x="1256030" y="439674"/>
                  </a:cubicBezTo>
                  <a:cubicBezTo>
                    <a:pt x="1237996" y="489331"/>
                    <a:pt x="1198880" y="528447"/>
                    <a:pt x="1149096" y="546608"/>
                  </a:cubicBezTo>
                  <a:cubicBezTo>
                    <a:pt x="1115060" y="560578"/>
                    <a:pt x="1063879" y="560578"/>
                    <a:pt x="978789" y="560578"/>
                  </a:cubicBezTo>
                  <a:lnTo>
                    <a:pt x="291211" y="560578"/>
                  </a:lnTo>
                  <a:cubicBezTo>
                    <a:pt x="205994" y="560578"/>
                    <a:pt x="154940" y="560578"/>
                    <a:pt x="120904" y="546608"/>
                  </a:cubicBezTo>
                  <a:cubicBezTo>
                    <a:pt x="71247" y="528574"/>
                    <a:pt x="32131" y="489458"/>
                    <a:pt x="13970" y="439674"/>
                  </a:cubicBezTo>
                  <a:cubicBezTo>
                    <a:pt x="635" y="408940"/>
                    <a:pt x="0" y="353695"/>
                    <a:pt x="0" y="280289"/>
                  </a:cubicBezTo>
                  <a:cubicBezTo>
                    <a:pt x="0" y="206883"/>
                    <a:pt x="635" y="151638"/>
                    <a:pt x="13970" y="120904"/>
                  </a:cubicBezTo>
                  <a:cubicBezTo>
                    <a:pt x="32004" y="71247"/>
                    <a:pt x="71120" y="32131"/>
                    <a:pt x="120904" y="13970"/>
                  </a:cubicBezTo>
                  <a:cubicBezTo>
                    <a:pt x="154940" y="0"/>
                    <a:pt x="206121" y="0"/>
                    <a:pt x="291211" y="0"/>
                  </a:cubicBezTo>
                  <a:close/>
                </a:path>
              </a:pathLst>
            </a:custGeom>
            <a:solidFill>
              <a:srgbClr val="00A2FF"/>
            </a:solidFill>
          </p:spPr>
        </p:sp>
        <p:sp>
          <p:nvSpPr>
            <p:cNvPr name="Freeform 19" id="19"/>
            <p:cNvSpPr/>
            <p:nvPr/>
          </p:nvSpPr>
          <p:spPr>
            <a:xfrm flipH="false" flipV="false" rot="0">
              <a:off x="752856" y="63500"/>
              <a:ext cx="2759710" cy="1092200"/>
            </a:xfrm>
            <a:custGeom>
              <a:avLst/>
              <a:gdLst/>
              <a:ahLst/>
              <a:cxnLst/>
              <a:rect r="r" b="b" t="t" l="l"/>
              <a:pathLst>
                <a:path h="1092200" w="2759710">
                  <a:moveTo>
                    <a:pt x="0" y="1092200"/>
                  </a:moveTo>
                  <a:lnTo>
                    <a:pt x="2759710" y="1092200"/>
                  </a:lnTo>
                  <a:lnTo>
                    <a:pt x="2759710" y="0"/>
                  </a:lnTo>
                  <a:lnTo>
                    <a:pt x="0" y="0"/>
                  </a:lnTo>
                  <a:close/>
                </a:path>
              </a:pathLst>
            </a:custGeom>
            <a:solidFill>
              <a:srgbClr val="00A2FF"/>
            </a:solidFill>
          </p:spPr>
        </p:sp>
        <p:sp>
          <p:nvSpPr>
            <p:cNvPr name="Freeform 20" id="20"/>
            <p:cNvSpPr/>
            <p:nvPr/>
          </p:nvSpPr>
          <p:spPr>
            <a:xfrm flipH="false" flipV="false" rot="0">
              <a:off x="4207256" y="63500"/>
              <a:ext cx="2170049" cy="1092200"/>
            </a:xfrm>
            <a:custGeom>
              <a:avLst/>
              <a:gdLst/>
              <a:ahLst/>
              <a:cxnLst/>
              <a:rect r="r" b="b" t="t" l="l"/>
              <a:pathLst>
                <a:path h="1092200" w="2170049">
                  <a:moveTo>
                    <a:pt x="0" y="1092200"/>
                  </a:moveTo>
                  <a:lnTo>
                    <a:pt x="2170049" y="1092200"/>
                  </a:lnTo>
                  <a:lnTo>
                    <a:pt x="2170049" y="0"/>
                  </a:lnTo>
                  <a:lnTo>
                    <a:pt x="0" y="0"/>
                  </a:lnTo>
                  <a:close/>
                </a:path>
              </a:pathLst>
            </a:custGeom>
            <a:solidFill>
              <a:srgbClr val="00A2FF"/>
            </a:solidFill>
          </p:spPr>
        </p:sp>
        <p:sp>
          <p:nvSpPr>
            <p:cNvPr name="Freeform 21" id="21"/>
            <p:cNvSpPr/>
            <p:nvPr/>
          </p:nvSpPr>
          <p:spPr>
            <a:xfrm flipH="false" flipV="false" rot="0">
              <a:off x="3553460" y="59690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22" id="22"/>
            <p:cNvSpPr/>
            <p:nvPr/>
          </p:nvSpPr>
          <p:spPr>
            <a:xfrm flipH="false" flipV="false" rot="0">
              <a:off x="4044442" y="54864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sp>
          <p:nvSpPr>
            <p:cNvPr name="Freeform 23" id="23"/>
            <p:cNvSpPr/>
            <p:nvPr/>
          </p:nvSpPr>
          <p:spPr>
            <a:xfrm flipH="false" flipV="false" rot="0">
              <a:off x="2774950" y="1671193"/>
              <a:ext cx="2170049" cy="1092200"/>
            </a:xfrm>
            <a:custGeom>
              <a:avLst/>
              <a:gdLst/>
              <a:ahLst/>
              <a:cxnLst/>
              <a:rect r="r" b="b" t="t" l="l"/>
              <a:pathLst>
                <a:path h="1092200" w="2170049">
                  <a:moveTo>
                    <a:pt x="0" y="1092200"/>
                  </a:moveTo>
                  <a:lnTo>
                    <a:pt x="2170049" y="1092200"/>
                  </a:lnTo>
                  <a:lnTo>
                    <a:pt x="2170049" y="0"/>
                  </a:lnTo>
                  <a:lnTo>
                    <a:pt x="0" y="0"/>
                  </a:lnTo>
                  <a:close/>
                </a:path>
              </a:pathLst>
            </a:custGeom>
            <a:solidFill>
              <a:srgbClr val="00A2FF"/>
            </a:solidFill>
          </p:spPr>
        </p:sp>
        <p:sp>
          <p:nvSpPr>
            <p:cNvPr name="Freeform 24" id="24"/>
            <p:cNvSpPr/>
            <p:nvPr/>
          </p:nvSpPr>
          <p:spPr>
            <a:xfrm flipH="false" flipV="false" rot="0">
              <a:off x="1551178" y="2204593"/>
              <a:ext cx="1115187" cy="25400"/>
            </a:xfrm>
            <a:custGeom>
              <a:avLst/>
              <a:gdLst/>
              <a:ahLst/>
              <a:cxnLst/>
              <a:rect r="r" b="b" t="t" l="l"/>
              <a:pathLst>
                <a:path h="25400" w="1115187">
                  <a:moveTo>
                    <a:pt x="1115187" y="25400"/>
                  </a:moveTo>
                  <a:lnTo>
                    <a:pt x="12700" y="25400"/>
                  </a:lnTo>
                  <a:lnTo>
                    <a:pt x="12700" y="12700"/>
                  </a:lnTo>
                  <a:lnTo>
                    <a:pt x="12700" y="25400"/>
                  </a:lnTo>
                  <a:lnTo>
                    <a:pt x="0" y="25400"/>
                  </a:lnTo>
                  <a:lnTo>
                    <a:pt x="0" y="0"/>
                  </a:lnTo>
                  <a:lnTo>
                    <a:pt x="12700" y="0"/>
                  </a:lnTo>
                  <a:lnTo>
                    <a:pt x="1115187" y="0"/>
                  </a:lnTo>
                  <a:close/>
                </a:path>
              </a:pathLst>
            </a:custGeom>
            <a:solidFill>
              <a:srgbClr val="000000"/>
            </a:solidFill>
          </p:spPr>
        </p:sp>
        <p:sp>
          <p:nvSpPr>
            <p:cNvPr name="Freeform 25" id="25"/>
            <p:cNvSpPr/>
            <p:nvPr/>
          </p:nvSpPr>
          <p:spPr>
            <a:xfrm flipH="false" flipV="false" rot="0">
              <a:off x="1441958" y="2156333"/>
              <a:ext cx="121920" cy="121920"/>
            </a:xfrm>
            <a:custGeom>
              <a:avLst/>
              <a:gdLst/>
              <a:ahLst/>
              <a:cxnLst/>
              <a:rect r="r" b="b" t="t" l="l"/>
              <a:pathLst>
                <a:path h="121920" w="121920">
                  <a:moveTo>
                    <a:pt x="121920" y="0"/>
                  </a:moveTo>
                  <a:lnTo>
                    <a:pt x="0" y="60960"/>
                  </a:lnTo>
                  <a:lnTo>
                    <a:pt x="121920" y="121920"/>
                  </a:lnTo>
                  <a:close/>
                </a:path>
              </a:pathLst>
            </a:custGeom>
            <a:solidFill>
              <a:srgbClr val="000000"/>
            </a:solidFill>
          </p:spPr>
        </p:sp>
        <p:sp>
          <p:nvSpPr>
            <p:cNvPr name="Freeform 26" id="26"/>
            <p:cNvSpPr/>
            <p:nvPr/>
          </p:nvSpPr>
          <p:spPr>
            <a:xfrm flipH="false" flipV="false" rot="0">
              <a:off x="5163185" y="1280414"/>
              <a:ext cx="530987" cy="874395"/>
            </a:xfrm>
            <a:custGeom>
              <a:avLst/>
              <a:gdLst/>
              <a:ahLst/>
              <a:cxnLst/>
              <a:rect r="r" b="b" t="t" l="l"/>
              <a:pathLst>
                <a:path h="874395" w="530987">
                  <a:moveTo>
                    <a:pt x="529463" y="0"/>
                  </a:moveTo>
                  <a:lnTo>
                    <a:pt x="530987" y="842518"/>
                  </a:lnTo>
                  <a:lnTo>
                    <a:pt x="530987" y="854837"/>
                  </a:lnTo>
                  <a:lnTo>
                    <a:pt x="518668" y="855345"/>
                  </a:lnTo>
                  <a:lnTo>
                    <a:pt x="13589" y="873887"/>
                  </a:lnTo>
                  <a:lnTo>
                    <a:pt x="13589" y="873887"/>
                  </a:lnTo>
                  <a:lnTo>
                    <a:pt x="13589" y="873887"/>
                  </a:lnTo>
                  <a:lnTo>
                    <a:pt x="889" y="874395"/>
                  </a:lnTo>
                  <a:lnTo>
                    <a:pt x="0" y="848995"/>
                  </a:lnTo>
                  <a:lnTo>
                    <a:pt x="12700" y="848487"/>
                  </a:lnTo>
                  <a:lnTo>
                    <a:pt x="13208" y="861187"/>
                  </a:lnTo>
                  <a:lnTo>
                    <a:pt x="12700" y="848487"/>
                  </a:lnTo>
                  <a:lnTo>
                    <a:pt x="517779" y="829945"/>
                  </a:lnTo>
                  <a:lnTo>
                    <a:pt x="518287" y="842645"/>
                  </a:lnTo>
                  <a:lnTo>
                    <a:pt x="505587" y="842645"/>
                  </a:lnTo>
                  <a:lnTo>
                    <a:pt x="504063" y="127"/>
                  </a:lnTo>
                  <a:close/>
                </a:path>
              </a:pathLst>
            </a:custGeom>
            <a:solidFill>
              <a:srgbClr val="000000"/>
            </a:solidFill>
          </p:spPr>
        </p:sp>
        <p:sp>
          <p:nvSpPr>
            <p:cNvPr name="Freeform 27" id="27"/>
            <p:cNvSpPr/>
            <p:nvPr/>
          </p:nvSpPr>
          <p:spPr>
            <a:xfrm flipH="false" flipV="false" rot="0">
              <a:off x="5054600" y="2080514"/>
              <a:ext cx="124079" cy="121920"/>
            </a:xfrm>
            <a:custGeom>
              <a:avLst/>
              <a:gdLst/>
              <a:ahLst/>
              <a:cxnLst/>
              <a:rect r="r" b="b" t="t" l="l"/>
              <a:pathLst>
                <a:path h="121920" w="124079">
                  <a:moveTo>
                    <a:pt x="119507" y="0"/>
                  </a:moveTo>
                  <a:lnTo>
                    <a:pt x="0" y="65405"/>
                  </a:lnTo>
                  <a:lnTo>
                    <a:pt x="124079" y="121920"/>
                  </a:lnTo>
                  <a:close/>
                </a:path>
              </a:pathLst>
            </a:custGeom>
            <a:solidFill>
              <a:srgbClr val="000000"/>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800510" y="884368"/>
            <a:ext cx="699399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Creation of Circular Singly Linked List</a:t>
            </a:r>
          </a:p>
        </p:txBody>
      </p:sp>
      <p:sp>
        <p:nvSpPr>
          <p:cNvPr name="TextBox 30" id="30"/>
          <p:cNvSpPr txBox="true"/>
          <p:nvPr/>
        </p:nvSpPr>
        <p:spPr>
          <a:xfrm rot="0">
            <a:off x="807834" y="25284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1" id="31"/>
          <p:cNvSpPr txBox="true"/>
          <p:nvPr/>
        </p:nvSpPr>
        <p:spPr>
          <a:xfrm rot="0">
            <a:off x="929183" y="3823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2" id="32"/>
          <p:cNvSpPr txBox="true"/>
          <p:nvPr/>
        </p:nvSpPr>
        <p:spPr>
          <a:xfrm rot="0">
            <a:off x="4206707" y="29675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33" id="33"/>
          <p:cNvSpPr txBox="true"/>
          <p:nvPr/>
        </p:nvSpPr>
        <p:spPr>
          <a:xfrm rot="0">
            <a:off x="4341562" y="36329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4" id="34"/>
          <p:cNvSpPr txBox="true"/>
          <p:nvPr/>
        </p:nvSpPr>
        <p:spPr>
          <a:xfrm rot="0">
            <a:off x="1062980" y="5503212"/>
            <a:ext cx="546887" cy="317649"/>
          </a:xfrm>
          <a:prstGeom prst="rect">
            <a:avLst/>
          </a:prstGeom>
        </p:spPr>
        <p:txBody>
          <a:bodyPr anchor="t" rtlCol="false" tIns="0" lIns="0" bIns="0" rIns="0">
            <a:spAutoFit/>
          </a:bodyPr>
          <a:lstStyle/>
          <a:p>
            <a:pPr algn="l">
              <a:lnSpc>
                <a:spcPts val="2660"/>
              </a:lnSpc>
            </a:pPr>
            <a:r>
              <a:rPr lang="en-US" sz="1900" spc="-5">
                <a:solidFill>
                  <a:srgbClr val="FFFFFF"/>
                </a:solidFill>
                <a:latin typeface="IBM Plex Sans"/>
                <a:ea typeface="IBM Plex Sans"/>
                <a:cs typeface="IBM Plex Sans"/>
                <a:sym typeface="IBM Plex Sans"/>
              </a:rPr>
              <a:t>Start</a:t>
            </a:r>
          </a:p>
        </p:txBody>
      </p:sp>
      <p:sp>
        <p:nvSpPr>
          <p:cNvPr name="TextBox 35" id="35"/>
          <p:cNvSpPr txBox="true"/>
          <p:nvPr/>
        </p:nvSpPr>
        <p:spPr>
          <a:xfrm rot="0">
            <a:off x="4022674" y="5407704"/>
            <a:ext cx="1056008"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nodeValue </a:t>
            </a:r>
          </a:p>
        </p:txBody>
      </p:sp>
      <p:sp>
        <p:nvSpPr>
          <p:cNvPr name="TextBox 36" id="36"/>
          <p:cNvSpPr txBox="true"/>
          <p:nvPr/>
        </p:nvSpPr>
        <p:spPr>
          <a:xfrm rot="0">
            <a:off x="5704132" y="7114032"/>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37" id="37"/>
          <p:cNvSpPr txBox="true"/>
          <p:nvPr/>
        </p:nvSpPr>
        <p:spPr>
          <a:xfrm rot="0">
            <a:off x="6549609" y="5408705"/>
            <a:ext cx="2306784"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Create Blank Node node.value=nodeValue</a:t>
            </a:r>
          </a:p>
        </p:txBody>
      </p:sp>
      <p:sp>
        <p:nvSpPr>
          <p:cNvPr name="TextBox 38" id="38"/>
          <p:cNvSpPr txBox="true"/>
          <p:nvPr/>
        </p:nvSpPr>
        <p:spPr>
          <a:xfrm rot="0">
            <a:off x="8571662" y="7016429"/>
            <a:ext cx="1213180"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head=node tail=node</a:t>
            </a:r>
          </a:p>
        </p:txBody>
      </p:sp>
      <p:sp>
        <p:nvSpPr>
          <p:cNvPr name="TextBox 39" id="39"/>
          <p:cNvSpPr txBox="true"/>
          <p:nvPr/>
        </p:nvSpPr>
        <p:spPr>
          <a:xfrm rot="0">
            <a:off x="10004012" y="5519823"/>
            <a:ext cx="1661770"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node.next=node</a:t>
            </a:r>
          </a:p>
        </p:txBody>
      </p:sp>
      <p:sp>
        <p:nvSpPr>
          <p:cNvPr name="TextBox 40" id="40"/>
          <p:cNvSpPr txBox="true"/>
          <p:nvPr/>
        </p:nvSpPr>
        <p:spPr>
          <a:xfrm rot="0">
            <a:off x="6299578" y="5431346"/>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
        <p:nvSpPr>
          <p:cNvPr name="TextBox 41" id="41"/>
          <p:cNvSpPr txBox="true"/>
          <p:nvPr/>
        </p:nvSpPr>
        <p:spPr>
          <a:xfrm rot="0">
            <a:off x="8321631" y="7039070"/>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
        <p:nvSpPr>
          <p:cNvPr name="TextBox 42" id="42"/>
          <p:cNvSpPr txBox="true"/>
          <p:nvPr/>
        </p:nvSpPr>
        <p:spPr>
          <a:xfrm rot="0">
            <a:off x="9753981" y="5447214"/>
            <a:ext cx="124216" cy="422662"/>
          </a:xfrm>
          <a:prstGeom prst="rect">
            <a:avLst/>
          </a:prstGeom>
        </p:spPr>
        <p:txBody>
          <a:bodyPr anchor="t" rtlCol="false" tIns="0" lIns="0" bIns="0" rIns="0">
            <a:spAutoFit/>
          </a:bodyPr>
          <a:lstStyle/>
          <a:p>
            <a:pPr algn="l">
              <a:lnSpc>
                <a:spcPts val="3450"/>
              </a:lnSpc>
            </a:pPr>
            <a:r>
              <a:rPr lang="en-US" sz="2464" spc="-7">
                <a:solidFill>
                  <a:srgbClr val="FFFFFF"/>
                </a:solidFill>
                <a:latin typeface="IBM Plex Sans"/>
                <a:ea typeface="IBM Plex Sans"/>
                <a:cs typeface="IBM Plex Sans"/>
                <a:sym typeface="IBM Plex Sans"/>
              </a:rPr>
              <a:t>-</a:t>
            </a:r>
          </a:p>
        </p:txBody>
      </p:sp>
      <p:sp>
        <p:nvSpPr>
          <p:cNvPr name="TextBox 43" id="43"/>
          <p:cNvSpPr txBox="true"/>
          <p:nvPr/>
        </p:nvSpPr>
        <p:spPr>
          <a:xfrm rot="0">
            <a:off x="1748285" y="25389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4" id="44"/>
          <p:cNvSpPr txBox="true"/>
          <p:nvPr/>
        </p:nvSpPr>
        <p:spPr>
          <a:xfrm rot="0">
            <a:off x="1760982" y="38363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5" id="45"/>
          <p:cNvSpPr txBox="true"/>
          <p:nvPr/>
        </p:nvSpPr>
        <p:spPr>
          <a:xfrm rot="0">
            <a:off x="4948685" y="3054515"/>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Tree>
  </p:cSld>
  <p:clrMapOvr>
    <a:masterClrMapping/>
  </p:clrMapOvr>
</p:sld>
</file>

<file path=ppt/slides/slide1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080868" y="4155186"/>
            <a:ext cx="10674086" cy="2494826"/>
          </a:xfrm>
          <a:custGeom>
            <a:avLst/>
            <a:gdLst/>
            <a:ahLst/>
            <a:cxnLst/>
            <a:rect r="r" b="b" t="t" l="l"/>
            <a:pathLst>
              <a:path h="2494826" w="10674086">
                <a:moveTo>
                  <a:pt x="0" y="0"/>
                </a:moveTo>
                <a:lnTo>
                  <a:pt x="10674087" y="0"/>
                </a:lnTo>
                <a:lnTo>
                  <a:pt x="10674087" y="2494826"/>
                </a:lnTo>
                <a:lnTo>
                  <a:pt x="0" y="2494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83504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Insertion</a:t>
            </a:r>
          </a:p>
        </p:txBody>
      </p:sp>
      <p:sp>
        <p:nvSpPr>
          <p:cNvPr name="TextBox 9" id="9"/>
          <p:cNvSpPr txBox="true"/>
          <p:nvPr/>
        </p:nvSpPr>
        <p:spPr>
          <a:xfrm rot="0">
            <a:off x="952500" y="1978428"/>
            <a:ext cx="7336812" cy="1065743"/>
          </a:xfrm>
          <a:prstGeom prst="rect">
            <a:avLst/>
          </a:prstGeom>
        </p:spPr>
        <p:txBody>
          <a:bodyPr anchor="t" rtlCol="false" tIns="0" lIns="0" bIns="0" rIns="0">
            <a:spAutoFit/>
          </a:bodyPr>
          <a:lstStyle/>
          <a:p>
            <a:pPr algn="l">
              <a:lnSpc>
                <a:spcPts val="2800"/>
              </a:lnSpc>
            </a:pPr>
            <a:r>
              <a:rPr lang="en-US" b="true" sz="2400" spc="-9">
                <a:solidFill>
                  <a:srgbClr val="000000"/>
                </a:solidFill>
                <a:latin typeface="Montserrat 2 Bold"/>
                <a:ea typeface="Montserrat 2 Bold"/>
                <a:cs typeface="Montserrat 2 Bold"/>
                <a:sym typeface="Montserrat 2 Bold"/>
              </a:rPr>
              <a:t>-Insert at the beginning of linked list -Insert at the speciﬁed location of linked list -Insert at the end of linked list</a:t>
            </a:r>
          </a:p>
        </p:txBody>
      </p:sp>
      <p:sp>
        <p:nvSpPr>
          <p:cNvPr name="TextBox 10" id="10"/>
          <p:cNvSpPr txBox="true"/>
          <p:nvPr/>
        </p:nvSpPr>
        <p:spPr>
          <a:xfrm rot="0">
            <a:off x="3749507" y="470998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1" id="11"/>
          <p:cNvSpPr txBox="true"/>
          <p:nvPr/>
        </p:nvSpPr>
        <p:spPr>
          <a:xfrm rot="0">
            <a:off x="5959307" y="470998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2" id="12"/>
          <p:cNvSpPr txBox="true"/>
          <p:nvPr/>
        </p:nvSpPr>
        <p:spPr>
          <a:xfrm rot="0">
            <a:off x="8131007" y="470998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13" id="13"/>
          <p:cNvSpPr txBox="true"/>
          <p:nvPr/>
        </p:nvSpPr>
        <p:spPr>
          <a:xfrm rot="0">
            <a:off x="10429704" y="4709989"/>
            <a:ext cx="526275" cy="1078582"/>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4" id="14"/>
          <p:cNvSpPr txBox="true"/>
          <p:nvPr/>
        </p:nvSpPr>
        <p:spPr>
          <a:xfrm rot="0">
            <a:off x="1368000" y="4782255"/>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489348" y="60796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2288438" y="60796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4460138" y="478225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6669938" y="478225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8841638" y="478225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0" id="20"/>
          <p:cNvSpPr txBox="true"/>
          <p:nvPr/>
        </p:nvSpPr>
        <p:spPr>
          <a:xfrm rot="0">
            <a:off x="11168615" y="4802953"/>
            <a:ext cx="392506" cy="317954"/>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40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40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41</a:t>
            </a:r>
          </a:p>
        </p:txBody>
      </p:sp>
      <p:sp>
        <p:nvSpPr>
          <p:cNvPr name="TextBox 21" id="21"/>
          <p:cNvSpPr txBox="true"/>
          <p:nvPr/>
        </p:nvSpPr>
        <p:spPr>
          <a:xfrm rot="0">
            <a:off x="2304012" y="4811649"/>
            <a:ext cx="416262" cy="318945"/>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40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40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41</a:t>
            </a:r>
          </a:p>
        </p:txBody>
      </p:sp>
      <p:sp>
        <p:nvSpPr>
          <p:cNvPr name="TextBox 22" id="22"/>
          <p:cNvSpPr txBox="true"/>
          <p:nvPr/>
        </p:nvSpPr>
        <p:spPr>
          <a:xfrm rot="0">
            <a:off x="3884362" y="5375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3" id="23"/>
          <p:cNvSpPr txBox="true"/>
          <p:nvPr/>
        </p:nvSpPr>
        <p:spPr>
          <a:xfrm rot="0">
            <a:off x="6068663" y="5375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8252955" y="5375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4142794" y="4318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26" id="26"/>
          <p:cNvSpPr txBox="true"/>
          <p:nvPr/>
        </p:nvSpPr>
        <p:spPr>
          <a:xfrm rot="0">
            <a:off x="6174800" y="4318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27" id="27"/>
          <p:cNvSpPr txBox="true"/>
          <p:nvPr/>
        </p:nvSpPr>
        <p:spPr>
          <a:xfrm rot="0">
            <a:off x="8365550" y="4318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28" id="28"/>
          <p:cNvSpPr txBox="true"/>
          <p:nvPr/>
        </p:nvSpPr>
        <p:spPr>
          <a:xfrm rot="0">
            <a:off x="10556300" y="4318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1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333500" y="2808970"/>
            <a:ext cx="10674086" cy="4861836"/>
          </a:xfrm>
          <a:custGeom>
            <a:avLst/>
            <a:gdLst/>
            <a:ahLst/>
            <a:cxnLst/>
            <a:rect r="r" b="b" t="t" l="l"/>
            <a:pathLst>
              <a:path h="4861836" w="10674086">
                <a:moveTo>
                  <a:pt x="0" y="0"/>
                </a:moveTo>
                <a:lnTo>
                  <a:pt x="10674086" y="0"/>
                </a:lnTo>
                <a:lnTo>
                  <a:pt x="10674086" y="4861836"/>
                </a:lnTo>
                <a:lnTo>
                  <a:pt x="0" y="486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83504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Insertion</a:t>
            </a:r>
          </a:p>
        </p:txBody>
      </p:sp>
      <p:sp>
        <p:nvSpPr>
          <p:cNvPr name="TextBox 9" id="9"/>
          <p:cNvSpPr txBox="true"/>
          <p:nvPr/>
        </p:nvSpPr>
        <p:spPr>
          <a:xfrm rot="0">
            <a:off x="952500" y="1981600"/>
            <a:ext cx="6036507" cy="402165"/>
          </a:xfrm>
          <a:prstGeom prst="rect">
            <a:avLst/>
          </a:prstGeom>
        </p:spPr>
        <p:txBody>
          <a:bodyPr anchor="t" rtlCol="false" tIns="0" lIns="0" bIns="0" rIns="0">
            <a:spAutoFit/>
          </a:bodyPr>
          <a:lstStyle/>
          <a:p>
            <a:pPr algn="l">
              <a:lnSpc>
                <a:spcPts val="3359"/>
              </a:lnSpc>
            </a:pPr>
            <a:r>
              <a:rPr lang="en-US" b="true" sz="2400" spc="-9">
                <a:solidFill>
                  <a:srgbClr val="000000"/>
                </a:solidFill>
                <a:latin typeface="Montserrat 2 Bold"/>
                <a:ea typeface="Montserrat 2 Bold"/>
                <a:cs typeface="Montserrat 2 Bold"/>
                <a:sym typeface="Montserrat 2 Bold"/>
              </a:rPr>
              <a:t>-Insert at the beginning of linked list</a:t>
            </a:r>
          </a:p>
        </p:txBody>
      </p:sp>
      <p:sp>
        <p:nvSpPr>
          <p:cNvPr name="TextBox 10" id="10"/>
          <p:cNvSpPr txBox="true"/>
          <p:nvPr/>
        </p:nvSpPr>
        <p:spPr>
          <a:xfrm rot="0">
            <a:off x="4002138" y="5720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1" id="11"/>
          <p:cNvSpPr txBox="true"/>
          <p:nvPr/>
        </p:nvSpPr>
        <p:spPr>
          <a:xfrm rot="0">
            <a:off x="6211938" y="5720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2" id="12"/>
          <p:cNvSpPr txBox="true"/>
          <p:nvPr/>
        </p:nvSpPr>
        <p:spPr>
          <a:xfrm rot="0">
            <a:off x="8383638" y="5720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13" id="13"/>
          <p:cNvSpPr txBox="true"/>
          <p:nvPr/>
        </p:nvSpPr>
        <p:spPr>
          <a:xfrm rot="0">
            <a:off x="10682335" y="5720077"/>
            <a:ext cx="527666" cy="1084488"/>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4" id="14"/>
          <p:cNvSpPr txBox="true"/>
          <p:nvPr/>
        </p:nvSpPr>
        <p:spPr>
          <a:xfrm rot="0">
            <a:off x="1620631" y="57923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741980" y="71004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2541070" y="7100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4712770" y="5792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6922570" y="5792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9094270" y="5792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0" id="20"/>
          <p:cNvSpPr txBox="true"/>
          <p:nvPr/>
        </p:nvSpPr>
        <p:spPr>
          <a:xfrm rot="0">
            <a:off x="3500885" y="3427000"/>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1" id="21"/>
          <p:cNvSpPr txBox="true"/>
          <p:nvPr/>
        </p:nvSpPr>
        <p:spPr>
          <a:xfrm rot="0">
            <a:off x="11422609" y="5813041"/>
            <a:ext cx="391106" cy="323869"/>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404041</a:t>
            </a:r>
          </a:p>
        </p:txBody>
      </p:sp>
      <p:sp>
        <p:nvSpPr>
          <p:cNvPr name="TextBox 22" id="22"/>
          <p:cNvSpPr txBox="true"/>
          <p:nvPr/>
        </p:nvSpPr>
        <p:spPr>
          <a:xfrm rot="0">
            <a:off x="2558015" y="5823118"/>
            <a:ext cx="414871" cy="317573"/>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40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40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41</a:t>
            </a:r>
          </a:p>
        </p:txBody>
      </p:sp>
      <p:sp>
        <p:nvSpPr>
          <p:cNvPr name="TextBox 23" id="23"/>
          <p:cNvSpPr txBox="true"/>
          <p:nvPr/>
        </p:nvSpPr>
        <p:spPr>
          <a:xfrm rot="0">
            <a:off x="2757535" y="3380108"/>
            <a:ext cx="252089" cy="561089"/>
          </a:xfrm>
          <a:prstGeom prst="rect">
            <a:avLst/>
          </a:prstGeom>
        </p:spPr>
        <p:txBody>
          <a:bodyPr anchor="t" rtlCol="false" tIns="0" lIns="0" bIns="0" rIns="0">
            <a:spAutoFit/>
          </a:bodyPr>
          <a:lstStyle/>
          <a:p>
            <a:pPr algn="l">
              <a:lnSpc>
                <a:spcPts val="4427"/>
              </a:lnSpc>
            </a:pPr>
            <a:r>
              <a:rPr lang="en-US" b="true" sz="3500" spc="-10">
                <a:solidFill>
                  <a:srgbClr val="000000"/>
                </a:solidFill>
                <a:latin typeface="IBM Plex Sans Bold"/>
                <a:ea typeface="IBM Plex Sans Bold"/>
                <a:cs typeface="IBM Plex Sans Bold"/>
                <a:sym typeface="IBM Plex Sans Bold"/>
              </a:rPr>
              <a:t>6</a:t>
            </a:r>
          </a:p>
        </p:txBody>
      </p:sp>
      <p:sp>
        <p:nvSpPr>
          <p:cNvPr name="TextBox 24" id="24"/>
          <p:cNvSpPr txBox="true"/>
          <p:nvPr/>
        </p:nvSpPr>
        <p:spPr>
          <a:xfrm rot="0">
            <a:off x="2918851" y="3867245"/>
            <a:ext cx="518579" cy="460400"/>
          </a:xfrm>
          <a:prstGeom prst="rect">
            <a:avLst/>
          </a:prstGeom>
        </p:spPr>
        <p:txBody>
          <a:bodyPr anchor="t" rtlCol="false" tIns="0" lIns="0" bIns="0" rIns="0">
            <a:spAutoFit/>
          </a:bodyPr>
          <a:lstStyle/>
          <a:p>
            <a:pPr algn="l">
              <a:lnSpc>
                <a:spcPts val="3823"/>
              </a:lnSpc>
            </a:pPr>
            <a:r>
              <a:rPr lang="en-US" b="true" sz="2400" spc="-7">
                <a:solidFill>
                  <a:srgbClr val="000000"/>
                </a:solidFill>
                <a:latin typeface="IBM Plex Sans Bold"/>
                <a:ea typeface="IBM Plex Sans Bold"/>
                <a:cs typeface="IBM Plex Sans Bold"/>
                <a:sym typeface="IBM Plex Sans Bold"/>
              </a:rPr>
              <a:t>444</a:t>
            </a:r>
          </a:p>
        </p:txBody>
      </p:sp>
      <p:sp>
        <p:nvSpPr>
          <p:cNvPr name="TextBox 25" id="25"/>
          <p:cNvSpPr txBox="true"/>
          <p:nvPr/>
        </p:nvSpPr>
        <p:spPr>
          <a:xfrm rot="0">
            <a:off x="4138365" y="6391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6" id="26"/>
          <p:cNvSpPr txBox="true"/>
          <p:nvPr/>
        </p:nvSpPr>
        <p:spPr>
          <a:xfrm rot="0">
            <a:off x="6322657" y="6391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7" id="27"/>
          <p:cNvSpPr txBox="true"/>
          <p:nvPr/>
        </p:nvSpPr>
        <p:spPr>
          <a:xfrm rot="0">
            <a:off x="8506958" y="6391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8" id="28"/>
          <p:cNvSpPr txBox="true"/>
          <p:nvPr/>
        </p:nvSpPr>
        <p:spPr>
          <a:xfrm rot="0">
            <a:off x="2552443" y="2921670"/>
            <a:ext cx="76083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29" id="29"/>
          <p:cNvSpPr txBox="true"/>
          <p:nvPr/>
        </p:nvSpPr>
        <p:spPr>
          <a:xfrm rot="0">
            <a:off x="4396797"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0" id="30"/>
          <p:cNvSpPr txBox="true"/>
          <p:nvPr/>
        </p:nvSpPr>
        <p:spPr>
          <a:xfrm rot="0">
            <a:off x="6428794"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1" id="31"/>
          <p:cNvSpPr txBox="true"/>
          <p:nvPr/>
        </p:nvSpPr>
        <p:spPr>
          <a:xfrm rot="0">
            <a:off x="8619544"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2" id="32"/>
          <p:cNvSpPr txBox="true"/>
          <p:nvPr/>
        </p:nvSpPr>
        <p:spPr>
          <a:xfrm rot="0">
            <a:off x="10810294"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1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333500" y="3479797"/>
            <a:ext cx="10674086" cy="4191000"/>
          </a:xfrm>
          <a:custGeom>
            <a:avLst/>
            <a:gdLst/>
            <a:ahLst/>
            <a:cxnLst/>
            <a:rect r="r" b="b" t="t" l="l"/>
            <a:pathLst>
              <a:path h="4191000" w="10674086">
                <a:moveTo>
                  <a:pt x="0" y="0"/>
                </a:moveTo>
                <a:lnTo>
                  <a:pt x="10674086" y="0"/>
                </a:lnTo>
                <a:lnTo>
                  <a:pt x="10674086" y="4191000"/>
                </a:lnTo>
                <a:lnTo>
                  <a:pt x="0" y="4191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83504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Insertion</a:t>
            </a:r>
          </a:p>
        </p:txBody>
      </p:sp>
      <p:sp>
        <p:nvSpPr>
          <p:cNvPr name="TextBox 9" id="9"/>
          <p:cNvSpPr txBox="true"/>
          <p:nvPr/>
        </p:nvSpPr>
        <p:spPr>
          <a:xfrm rot="0">
            <a:off x="952500" y="1981600"/>
            <a:ext cx="733681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-Insert at the speciﬁed location of linked list</a:t>
            </a:r>
          </a:p>
        </p:txBody>
      </p:sp>
      <p:sp>
        <p:nvSpPr>
          <p:cNvPr name="TextBox 10" id="10"/>
          <p:cNvSpPr txBox="true"/>
          <p:nvPr/>
        </p:nvSpPr>
        <p:spPr>
          <a:xfrm rot="0">
            <a:off x="4002138" y="5720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1" id="11"/>
          <p:cNvSpPr txBox="true"/>
          <p:nvPr/>
        </p:nvSpPr>
        <p:spPr>
          <a:xfrm rot="0">
            <a:off x="6211938" y="5720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2" id="12"/>
          <p:cNvSpPr txBox="true"/>
          <p:nvPr/>
        </p:nvSpPr>
        <p:spPr>
          <a:xfrm rot="0">
            <a:off x="8383638" y="5720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13" id="13"/>
          <p:cNvSpPr txBox="true"/>
          <p:nvPr/>
        </p:nvSpPr>
        <p:spPr>
          <a:xfrm rot="0">
            <a:off x="10682335" y="5720077"/>
            <a:ext cx="527666" cy="1084488"/>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4" id="14"/>
          <p:cNvSpPr txBox="true"/>
          <p:nvPr/>
        </p:nvSpPr>
        <p:spPr>
          <a:xfrm rot="0">
            <a:off x="1620631" y="57923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741980" y="71004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2541070" y="7100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4712770" y="5792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9094270" y="5792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9" id="19"/>
          <p:cNvSpPr txBox="true"/>
          <p:nvPr/>
        </p:nvSpPr>
        <p:spPr>
          <a:xfrm rot="0">
            <a:off x="6922570" y="5792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24</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42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42</a:t>
            </a:r>
          </a:p>
        </p:txBody>
      </p:sp>
      <p:sp>
        <p:nvSpPr>
          <p:cNvPr name="TextBox 20" id="20"/>
          <p:cNvSpPr txBox="true"/>
          <p:nvPr/>
        </p:nvSpPr>
        <p:spPr>
          <a:xfrm rot="0">
            <a:off x="8009382" y="3808000"/>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11424752" y="58130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2562254" y="5823080"/>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23" id="23"/>
          <p:cNvSpPr txBox="true"/>
          <p:nvPr/>
        </p:nvSpPr>
        <p:spPr>
          <a:xfrm rot="0">
            <a:off x="4138365" y="6391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4" id="24"/>
          <p:cNvSpPr txBox="true"/>
          <p:nvPr/>
        </p:nvSpPr>
        <p:spPr>
          <a:xfrm rot="0">
            <a:off x="6322657" y="6391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5" id="25"/>
          <p:cNvSpPr txBox="true"/>
          <p:nvPr/>
        </p:nvSpPr>
        <p:spPr>
          <a:xfrm rot="0">
            <a:off x="7266041" y="3761108"/>
            <a:ext cx="252089" cy="561089"/>
          </a:xfrm>
          <a:prstGeom prst="rect">
            <a:avLst/>
          </a:prstGeom>
        </p:spPr>
        <p:txBody>
          <a:bodyPr anchor="t" rtlCol="false" tIns="0" lIns="0" bIns="0" rIns="0">
            <a:spAutoFit/>
          </a:bodyPr>
          <a:lstStyle/>
          <a:p>
            <a:pPr algn="l">
              <a:lnSpc>
                <a:spcPts val="4427"/>
              </a:lnSpc>
            </a:pPr>
            <a:r>
              <a:rPr lang="en-US" b="true" sz="3500" spc="-10">
                <a:solidFill>
                  <a:srgbClr val="000000"/>
                </a:solidFill>
                <a:latin typeface="IBM Plex Sans Bold"/>
                <a:ea typeface="IBM Plex Sans Bold"/>
                <a:cs typeface="IBM Plex Sans Bold"/>
                <a:sym typeface="IBM Plex Sans Bold"/>
              </a:rPr>
              <a:t>6</a:t>
            </a:r>
          </a:p>
        </p:txBody>
      </p:sp>
      <p:sp>
        <p:nvSpPr>
          <p:cNvPr name="TextBox 26" id="26"/>
          <p:cNvSpPr txBox="true"/>
          <p:nvPr/>
        </p:nvSpPr>
        <p:spPr>
          <a:xfrm rot="0">
            <a:off x="7427357" y="4248245"/>
            <a:ext cx="518579" cy="460400"/>
          </a:xfrm>
          <a:prstGeom prst="rect">
            <a:avLst/>
          </a:prstGeom>
        </p:spPr>
        <p:txBody>
          <a:bodyPr anchor="t" rtlCol="false" tIns="0" lIns="0" bIns="0" rIns="0">
            <a:spAutoFit/>
          </a:bodyPr>
          <a:lstStyle/>
          <a:p>
            <a:pPr algn="l">
              <a:lnSpc>
                <a:spcPts val="3823"/>
              </a:lnSpc>
            </a:pPr>
            <a:r>
              <a:rPr lang="en-US" b="true" sz="2400" spc="-7">
                <a:solidFill>
                  <a:srgbClr val="000000"/>
                </a:solidFill>
                <a:latin typeface="IBM Plex Sans Bold"/>
                <a:ea typeface="IBM Plex Sans Bold"/>
                <a:cs typeface="IBM Plex Sans Bold"/>
                <a:sym typeface="IBM Plex Sans Bold"/>
              </a:rPr>
              <a:t>444</a:t>
            </a:r>
          </a:p>
        </p:txBody>
      </p:sp>
      <p:sp>
        <p:nvSpPr>
          <p:cNvPr name="TextBox 27" id="27"/>
          <p:cNvSpPr txBox="true"/>
          <p:nvPr/>
        </p:nvSpPr>
        <p:spPr>
          <a:xfrm rot="0">
            <a:off x="8506958" y="6391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8" id="28"/>
          <p:cNvSpPr txBox="true"/>
          <p:nvPr/>
        </p:nvSpPr>
        <p:spPr>
          <a:xfrm rot="0">
            <a:off x="4396797"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29" id="29"/>
          <p:cNvSpPr txBox="true"/>
          <p:nvPr/>
        </p:nvSpPr>
        <p:spPr>
          <a:xfrm rot="0">
            <a:off x="6428794"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0" id="30"/>
          <p:cNvSpPr txBox="true"/>
          <p:nvPr/>
        </p:nvSpPr>
        <p:spPr>
          <a:xfrm rot="0">
            <a:off x="7060949" y="3302670"/>
            <a:ext cx="76083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31" id="31"/>
          <p:cNvSpPr txBox="true"/>
          <p:nvPr/>
        </p:nvSpPr>
        <p:spPr>
          <a:xfrm rot="0">
            <a:off x="8619544"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2" id="32"/>
          <p:cNvSpPr txBox="true"/>
          <p:nvPr/>
        </p:nvSpPr>
        <p:spPr>
          <a:xfrm rot="0">
            <a:off x="10810294"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42" y="1070915"/>
            <a:ext cx="12457243" cy="6997341"/>
          </a:xfrm>
          <a:custGeom>
            <a:avLst/>
            <a:gdLst/>
            <a:ahLst/>
            <a:cxnLst/>
            <a:rect r="r" b="b" t="t" l="l"/>
            <a:pathLst>
              <a:path h="6997341" w="12457243">
                <a:moveTo>
                  <a:pt x="0" y="0"/>
                </a:moveTo>
                <a:lnTo>
                  <a:pt x="12457243" y="0"/>
                </a:lnTo>
                <a:lnTo>
                  <a:pt x="12457243" y="6997341"/>
                </a:lnTo>
                <a:lnTo>
                  <a:pt x="0" y="6997341"/>
                </a:lnTo>
                <a:lnTo>
                  <a:pt x="0" y="0"/>
                </a:lnTo>
                <a:close/>
              </a:path>
            </a:pathLst>
          </a:custGeom>
          <a:blipFill>
            <a:blip r:embed="rId2"/>
            <a:stretch>
              <a:fillRect l="0" t="0" r="0" b="0"/>
            </a:stretch>
          </a:blipFill>
        </p:spPr>
      </p:sp>
      <p:sp>
        <p:nvSpPr>
          <p:cNvPr name="TextBox 3" id="3"/>
          <p:cNvSpPr txBox="true"/>
          <p:nvPr/>
        </p:nvSpPr>
        <p:spPr>
          <a:xfrm rot="0">
            <a:off x="865327" y="8574081"/>
            <a:ext cx="7083847" cy="325117"/>
          </a:xfrm>
          <a:prstGeom prst="rect">
            <a:avLst/>
          </a:prstGeom>
        </p:spPr>
        <p:txBody>
          <a:bodyPr anchor="t" rtlCol="false" tIns="0" lIns="0" bIns="0" rIns="0">
            <a:spAutoFit/>
          </a:bodyPr>
          <a:lstStyle/>
          <a:p>
            <a:pPr algn="l">
              <a:lnSpc>
                <a:spcPts val="2660"/>
              </a:lnSpc>
            </a:pPr>
            <a:r>
              <a:rPr lang="en-US" b="true" sz="1900">
                <a:solidFill>
                  <a:srgbClr val="0076BA"/>
                </a:solidFill>
                <a:latin typeface="Helvetica World Bold"/>
                <a:ea typeface="Helvetica World Bold"/>
                <a:cs typeface="Helvetica World Bold"/>
                <a:sym typeface="Helvetica World Bold"/>
                <a:hlinkClick r:id="rId3" tooltip="https://www.udemy.com/course/python-foreveryone/?referralCode=A4D21BB2C372A37AA315"/>
              </a:rPr>
              <a:t>Complete Python Bootcamp for Everyone From Zero to Hero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849370" y="4123734"/>
            <a:ext cx="2711596" cy="2369925"/>
          </a:xfrm>
          <a:custGeom>
            <a:avLst/>
            <a:gdLst/>
            <a:ahLst/>
            <a:cxnLst/>
            <a:rect r="r" b="b" t="t" l="l"/>
            <a:pathLst>
              <a:path h="2369925" w="2711596">
                <a:moveTo>
                  <a:pt x="0" y="0"/>
                </a:moveTo>
                <a:lnTo>
                  <a:pt x="2711596" y="0"/>
                </a:lnTo>
                <a:lnTo>
                  <a:pt x="2711596" y="2369925"/>
                </a:lnTo>
                <a:lnTo>
                  <a:pt x="0" y="2369925"/>
                </a:lnTo>
                <a:lnTo>
                  <a:pt x="0" y="0"/>
                </a:lnTo>
                <a:close/>
              </a:path>
            </a:pathLst>
          </a:custGeom>
          <a:blipFill>
            <a:blip r:embed="rId3"/>
            <a:stretch>
              <a:fillRect l="-33739" t="-7315" r="-22412" b="-11329"/>
            </a:stretch>
          </a:blipFill>
        </p:spPr>
      </p:sp>
      <p:sp>
        <p:nvSpPr>
          <p:cNvPr name="Freeform 6" id="6"/>
          <p:cNvSpPr/>
          <p:nvPr/>
        </p:nvSpPr>
        <p:spPr>
          <a:xfrm flipH="false" flipV="false" rot="0">
            <a:off x="799062" y="1745513"/>
            <a:ext cx="3669363" cy="2441791"/>
          </a:xfrm>
          <a:custGeom>
            <a:avLst/>
            <a:gdLst/>
            <a:ahLst/>
            <a:cxnLst/>
            <a:rect r="r" b="b" t="t" l="l"/>
            <a:pathLst>
              <a:path h="2441791" w="3669363">
                <a:moveTo>
                  <a:pt x="0" y="0"/>
                </a:moveTo>
                <a:lnTo>
                  <a:pt x="3669363" y="0"/>
                </a:lnTo>
                <a:lnTo>
                  <a:pt x="3669363" y="2441791"/>
                </a:lnTo>
                <a:lnTo>
                  <a:pt x="0" y="2441791"/>
                </a:lnTo>
                <a:lnTo>
                  <a:pt x="0" y="0"/>
                </a:lnTo>
                <a:close/>
              </a:path>
            </a:pathLst>
          </a:custGeom>
          <a:blipFill>
            <a:blip r:embed="rId4"/>
            <a:stretch>
              <a:fillRect l="0" t="0" r="0" b="0"/>
            </a:stretch>
          </a:blipFill>
        </p:spPr>
      </p:sp>
      <p:sp>
        <p:nvSpPr>
          <p:cNvPr name="Freeform 7" id="7"/>
          <p:cNvSpPr/>
          <p:nvPr/>
        </p:nvSpPr>
        <p:spPr>
          <a:xfrm flipH="false" flipV="false" rot="0">
            <a:off x="5719553" y="7296598"/>
            <a:ext cx="3272390" cy="2045246"/>
          </a:xfrm>
          <a:custGeom>
            <a:avLst/>
            <a:gdLst/>
            <a:ahLst/>
            <a:cxnLst/>
            <a:rect r="r" b="b" t="t" l="l"/>
            <a:pathLst>
              <a:path h="2045246" w="3272390">
                <a:moveTo>
                  <a:pt x="0" y="0"/>
                </a:moveTo>
                <a:lnTo>
                  <a:pt x="3272390" y="0"/>
                </a:lnTo>
                <a:lnTo>
                  <a:pt x="3272390" y="2045246"/>
                </a:lnTo>
                <a:lnTo>
                  <a:pt x="0" y="2045246"/>
                </a:lnTo>
                <a:lnTo>
                  <a:pt x="0" y="0"/>
                </a:lnTo>
                <a:close/>
              </a:path>
            </a:pathLst>
          </a:custGeom>
          <a:blipFill>
            <a:blip r:embed="rId5"/>
            <a:stretch>
              <a:fillRect l="0" t="0" r="0" b="0"/>
            </a:stretch>
          </a:blipFill>
        </p:spPr>
      </p:sp>
      <p:sp>
        <p:nvSpPr>
          <p:cNvPr name="Freeform 8" id="8"/>
          <p:cNvSpPr/>
          <p:nvPr/>
        </p:nvSpPr>
        <p:spPr>
          <a:xfrm flipH="false" flipV="false" rot="0">
            <a:off x="2604687" y="7180983"/>
            <a:ext cx="1846421" cy="2276437"/>
          </a:xfrm>
          <a:custGeom>
            <a:avLst/>
            <a:gdLst/>
            <a:ahLst/>
            <a:cxnLst/>
            <a:rect r="r" b="b" t="t" l="l"/>
            <a:pathLst>
              <a:path h="2276437" w="1846421">
                <a:moveTo>
                  <a:pt x="0" y="0"/>
                </a:moveTo>
                <a:lnTo>
                  <a:pt x="1846422" y="0"/>
                </a:lnTo>
                <a:lnTo>
                  <a:pt x="1846422" y="2276437"/>
                </a:lnTo>
                <a:lnTo>
                  <a:pt x="0" y="2276437"/>
                </a:lnTo>
                <a:lnTo>
                  <a:pt x="0" y="0"/>
                </a:lnTo>
                <a:close/>
              </a:path>
            </a:pathLst>
          </a:custGeom>
          <a:blipFill>
            <a:blip r:embed="rId6"/>
            <a:stretch>
              <a:fillRect l="-38614" t="-21875" r="-38614" b="-21875"/>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620363" y="652872"/>
            <a:ext cx="12375737"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Why are Data Structures and Algorithms in INTERVIEWS?</a:t>
            </a:r>
          </a:p>
        </p:txBody>
      </p:sp>
      <p:sp>
        <p:nvSpPr>
          <p:cNvPr name="TextBox 11" id="11"/>
          <p:cNvSpPr txBox="true"/>
          <p:nvPr/>
        </p:nvSpPr>
        <p:spPr>
          <a:xfrm rot="0">
            <a:off x="662959" y="4857760"/>
            <a:ext cx="177498" cy="662330"/>
          </a:xfrm>
          <a:prstGeom prst="rect">
            <a:avLst/>
          </a:prstGeom>
        </p:spPr>
        <p:txBody>
          <a:bodyPr anchor="t" rtlCol="false" tIns="0" lIns="0" bIns="0" rIns="0">
            <a:spAutoFit/>
          </a:bodyPr>
          <a:lstStyle/>
          <a:p>
            <a:pPr algn="l">
              <a:lnSpc>
                <a:spcPts val="5481"/>
              </a:lnSpc>
            </a:pPr>
            <a:r>
              <a:rPr lang="en-US" b="true" sz="3915" spc="-11">
                <a:solidFill>
                  <a:srgbClr val="000000"/>
                </a:solidFill>
                <a:latin typeface="IBM Plex Sans Bold"/>
                <a:ea typeface="IBM Plex Sans Bold"/>
                <a:cs typeface="IBM Plex Sans Bold"/>
                <a:sym typeface="IBM Plex Sans Bold"/>
              </a:rPr>
              <a:t>•</a:t>
            </a:r>
          </a:p>
        </p:txBody>
      </p:sp>
      <p:sp>
        <p:nvSpPr>
          <p:cNvPr name="TextBox 12" id="12"/>
          <p:cNvSpPr txBox="true"/>
          <p:nvPr/>
        </p:nvSpPr>
        <p:spPr>
          <a:xfrm rot="0">
            <a:off x="662959" y="6555324"/>
            <a:ext cx="177498" cy="662330"/>
          </a:xfrm>
          <a:prstGeom prst="rect">
            <a:avLst/>
          </a:prstGeom>
        </p:spPr>
        <p:txBody>
          <a:bodyPr anchor="t" rtlCol="false" tIns="0" lIns="0" bIns="0" rIns="0">
            <a:spAutoFit/>
          </a:bodyPr>
          <a:lstStyle/>
          <a:p>
            <a:pPr algn="l">
              <a:lnSpc>
                <a:spcPts val="5481"/>
              </a:lnSpc>
            </a:pPr>
            <a:r>
              <a:rPr lang="en-US" b="true" sz="3915" spc="-11">
                <a:solidFill>
                  <a:srgbClr val="000000"/>
                </a:solidFill>
                <a:latin typeface="IBM Plex Sans Bold"/>
                <a:ea typeface="IBM Plex Sans Bold"/>
                <a:cs typeface="IBM Plex Sans Bold"/>
                <a:sym typeface="IBM Plex Sans Bold"/>
              </a:rPr>
              <a:t>•</a:t>
            </a:r>
          </a:p>
        </p:txBody>
      </p:sp>
      <p:sp>
        <p:nvSpPr>
          <p:cNvPr name="TextBox 13" id="13"/>
          <p:cNvSpPr txBox="true"/>
          <p:nvPr/>
        </p:nvSpPr>
        <p:spPr>
          <a:xfrm rot="0">
            <a:off x="1038006" y="4933807"/>
            <a:ext cx="3624891"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Problem solving skills</a:t>
            </a:r>
          </a:p>
        </p:txBody>
      </p:sp>
      <p:sp>
        <p:nvSpPr>
          <p:cNvPr name="TextBox 14" id="14"/>
          <p:cNvSpPr txBox="true"/>
          <p:nvPr/>
        </p:nvSpPr>
        <p:spPr>
          <a:xfrm rot="0">
            <a:off x="1038006" y="6631372"/>
            <a:ext cx="9044045"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Fundamental concepts of programming in limited time</a:t>
            </a:r>
          </a:p>
        </p:txBody>
      </p:sp>
    </p:spTree>
  </p:cSld>
  <p:clrMapOvr>
    <a:masterClrMapping/>
  </p:clrMapOvr>
</p:sld>
</file>

<file path=ppt/slides/slide2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333500" y="3352800"/>
            <a:ext cx="11492694" cy="4317997"/>
          </a:xfrm>
          <a:custGeom>
            <a:avLst/>
            <a:gdLst/>
            <a:ahLst/>
            <a:cxnLst/>
            <a:rect r="r" b="b" t="t" l="l"/>
            <a:pathLst>
              <a:path h="4317997" w="11492694">
                <a:moveTo>
                  <a:pt x="0" y="0"/>
                </a:moveTo>
                <a:lnTo>
                  <a:pt x="11492694" y="0"/>
                </a:lnTo>
                <a:lnTo>
                  <a:pt x="11492694" y="4317997"/>
                </a:lnTo>
                <a:lnTo>
                  <a:pt x="0" y="43179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83504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Insertion</a:t>
            </a:r>
          </a:p>
        </p:txBody>
      </p:sp>
      <p:sp>
        <p:nvSpPr>
          <p:cNvPr name="TextBox 9" id="9"/>
          <p:cNvSpPr txBox="true"/>
          <p:nvPr/>
        </p:nvSpPr>
        <p:spPr>
          <a:xfrm rot="0">
            <a:off x="952500" y="1981600"/>
            <a:ext cx="5015836" cy="402165"/>
          </a:xfrm>
          <a:prstGeom prst="rect">
            <a:avLst/>
          </a:prstGeom>
        </p:spPr>
        <p:txBody>
          <a:bodyPr anchor="t" rtlCol="false" tIns="0" lIns="0" bIns="0" rIns="0">
            <a:spAutoFit/>
          </a:bodyPr>
          <a:lstStyle/>
          <a:p>
            <a:pPr algn="l">
              <a:lnSpc>
                <a:spcPts val="3359"/>
              </a:lnSpc>
            </a:pPr>
            <a:r>
              <a:rPr lang="en-US" b="true" sz="2400" spc="-9">
                <a:solidFill>
                  <a:srgbClr val="000000"/>
                </a:solidFill>
                <a:latin typeface="Montserrat 2 Bold"/>
                <a:ea typeface="Montserrat 2 Bold"/>
                <a:cs typeface="Montserrat 2 Bold"/>
                <a:sym typeface="Montserrat 2 Bold"/>
              </a:rPr>
              <a:t>-Insert at the end of linked list</a:t>
            </a:r>
          </a:p>
        </p:txBody>
      </p:sp>
      <p:sp>
        <p:nvSpPr>
          <p:cNvPr name="TextBox 10" id="10"/>
          <p:cNvSpPr txBox="true"/>
          <p:nvPr/>
        </p:nvSpPr>
        <p:spPr>
          <a:xfrm rot="0">
            <a:off x="4002138" y="5720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1" id="11"/>
          <p:cNvSpPr txBox="true"/>
          <p:nvPr/>
        </p:nvSpPr>
        <p:spPr>
          <a:xfrm rot="0">
            <a:off x="6211938" y="5720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2" id="12"/>
          <p:cNvSpPr txBox="true"/>
          <p:nvPr/>
        </p:nvSpPr>
        <p:spPr>
          <a:xfrm rot="0">
            <a:off x="8383638" y="57200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13" id="13"/>
          <p:cNvSpPr txBox="true"/>
          <p:nvPr/>
        </p:nvSpPr>
        <p:spPr>
          <a:xfrm rot="0">
            <a:off x="10682335" y="5720077"/>
            <a:ext cx="527666" cy="1084488"/>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4" id="14"/>
          <p:cNvSpPr txBox="true"/>
          <p:nvPr/>
        </p:nvSpPr>
        <p:spPr>
          <a:xfrm rot="0">
            <a:off x="1620631" y="57923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741980" y="71004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4712770" y="5792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7" id="17"/>
          <p:cNvSpPr txBox="true"/>
          <p:nvPr/>
        </p:nvSpPr>
        <p:spPr>
          <a:xfrm rot="0">
            <a:off x="6922570" y="5792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18" id="18"/>
          <p:cNvSpPr txBox="true"/>
          <p:nvPr/>
        </p:nvSpPr>
        <p:spPr>
          <a:xfrm rot="0">
            <a:off x="9094270" y="57923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9" id="19"/>
          <p:cNvSpPr txBox="true"/>
          <p:nvPr/>
        </p:nvSpPr>
        <p:spPr>
          <a:xfrm rot="0">
            <a:off x="2541070" y="7100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35</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53</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53</a:t>
            </a:r>
          </a:p>
        </p:txBody>
      </p:sp>
      <p:sp>
        <p:nvSpPr>
          <p:cNvPr name="TextBox 20" id="20"/>
          <p:cNvSpPr txBox="true"/>
          <p:nvPr/>
        </p:nvSpPr>
        <p:spPr>
          <a:xfrm rot="0">
            <a:off x="10422379" y="3668306"/>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1" id="21"/>
          <p:cNvSpPr txBox="true"/>
          <p:nvPr/>
        </p:nvSpPr>
        <p:spPr>
          <a:xfrm rot="0">
            <a:off x="11424752" y="5813041"/>
            <a:ext cx="402841" cy="317049"/>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05</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05</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15</a:t>
            </a:r>
          </a:p>
        </p:txBody>
      </p:sp>
      <p:sp>
        <p:nvSpPr>
          <p:cNvPr name="TextBox 22" id="22"/>
          <p:cNvSpPr txBox="true"/>
          <p:nvPr/>
        </p:nvSpPr>
        <p:spPr>
          <a:xfrm rot="0">
            <a:off x="2562254" y="5823080"/>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23" id="23"/>
          <p:cNvSpPr txBox="true"/>
          <p:nvPr/>
        </p:nvSpPr>
        <p:spPr>
          <a:xfrm rot="0">
            <a:off x="4138365" y="6391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4" id="24"/>
          <p:cNvSpPr txBox="true"/>
          <p:nvPr/>
        </p:nvSpPr>
        <p:spPr>
          <a:xfrm rot="0">
            <a:off x="6322657" y="6391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5" id="25"/>
          <p:cNvSpPr txBox="true"/>
          <p:nvPr/>
        </p:nvSpPr>
        <p:spPr>
          <a:xfrm rot="0">
            <a:off x="8506958" y="639137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6" id="26"/>
          <p:cNvSpPr txBox="true"/>
          <p:nvPr/>
        </p:nvSpPr>
        <p:spPr>
          <a:xfrm rot="0">
            <a:off x="9679038" y="3634102"/>
            <a:ext cx="252089" cy="561089"/>
          </a:xfrm>
          <a:prstGeom prst="rect">
            <a:avLst/>
          </a:prstGeom>
        </p:spPr>
        <p:txBody>
          <a:bodyPr anchor="t" rtlCol="false" tIns="0" lIns="0" bIns="0" rIns="0">
            <a:spAutoFit/>
          </a:bodyPr>
          <a:lstStyle/>
          <a:p>
            <a:pPr algn="l">
              <a:lnSpc>
                <a:spcPts val="4427"/>
              </a:lnSpc>
            </a:pPr>
            <a:r>
              <a:rPr lang="en-US" b="true" sz="3500" spc="-10">
                <a:solidFill>
                  <a:srgbClr val="000000"/>
                </a:solidFill>
                <a:latin typeface="IBM Plex Sans Bold"/>
                <a:ea typeface="IBM Plex Sans Bold"/>
                <a:cs typeface="IBM Plex Sans Bold"/>
                <a:sym typeface="IBM Plex Sans Bold"/>
              </a:rPr>
              <a:t>7</a:t>
            </a:r>
          </a:p>
        </p:txBody>
      </p:sp>
      <p:sp>
        <p:nvSpPr>
          <p:cNvPr name="TextBox 27" id="27"/>
          <p:cNvSpPr txBox="true"/>
          <p:nvPr/>
        </p:nvSpPr>
        <p:spPr>
          <a:xfrm rot="0">
            <a:off x="9840354" y="4121248"/>
            <a:ext cx="518579" cy="460400"/>
          </a:xfrm>
          <a:prstGeom prst="rect">
            <a:avLst/>
          </a:prstGeom>
        </p:spPr>
        <p:txBody>
          <a:bodyPr anchor="t" rtlCol="false" tIns="0" lIns="0" bIns="0" rIns="0">
            <a:spAutoFit/>
          </a:bodyPr>
          <a:lstStyle/>
          <a:p>
            <a:pPr algn="l">
              <a:lnSpc>
                <a:spcPts val="3823"/>
              </a:lnSpc>
            </a:pPr>
            <a:r>
              <a:rPr lang="en-US" b="true" sz="2400" spc="-7">
                <a:solidFill>
                  <a:srgbClr val="000000"/>
                </a:solidFill>
                <a:latin typeface="IBM Plex Sans Bold"/>
                <a:ea typeface="IBM Plex Sans Bold"/>
                <a:cs typeface="IBM Plex Sans Bold"/>
                <a:sym typeface="IBM Plex Sans Bold"/>
              </a:rPr>
              <a:t>555</a:t>
            </a:r>
          </a:p>
        </p:txBody>
      </p:sp>
      <p:sp>
        <p:nvSpPr>
          <p:cNvPr name="TextBox 28" id="28"/>
          <p:cNvSpPr txBox="true"/>
          <p:nvPr/>
        </p:nvSpPr>
        <p:spPr>
          <a:xfrm rot="0">
            <a:off x="4396797"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29" id="29"/>
          <p:cNvSpPr txBox="true"/>
          <p:nvPr/>
        </p:nvSpPr>
        <p:spPr>
          <a:xfrm rot="0">
            <a:off x="6428794"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0" id="30"/>
          <p:cNvSpPr txBox="true"/>
          <p:nvPr/>
        </p:nvSpPr>
        <p:spPr>
          <a:xfrm rot="0">
            <a:off x="8619544"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1" id="31"/>
          <p:cNvSpPr txBox="true"/>
          <p:nvPr/>
        </p:nvSpPr>
        <p:spPr>
          <a:xfrm rot="0">
            <a:off x="9473946" y="3175664"/>
            <a:ext cx="76083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32" id="32"/>
          <p:cNvSpPr txBox="true"/>
          <p:nvPr/>
        </p:nvSpPr>
        <p:spPr>
          <a:xfrm rot="0">
            <a:off x="10810294" y="5334600"/>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101140" y="6847427"/>
            <a:ext cx="915572" cy="1615545"/>
            <a:chOff x="0" y="0"/>
            <a:chExt cx="915568" cy="1615554"/>
          </a:xfrm>
        </p:grpSpPr>
        <p:sp>
          <p:nvSpPr>
            <p:cNvPr name="Freeform 7" id="7"/>
            <p:cNvSpPr/>
            <p:nvPr/>
          </p:nvSpPr>
          <p:spPr>
            <a:xfrm flipH="false" flipV="false" rot="0">
              <a:off x="110871" y="172720"/>
              <a:ext cx="741172" cy="1379347"/>
            </a:xfrm>
            <a:custGeom>
              <a:avLst/>
              <a:gdLst/>
              <a:ahLst/>
              <a:cxnLst/>
              <a:rect r="r" b="b" t="t" l="l"/>
              <a:pathLst>
                <a:path h="1379347" w="741172">
                  <a:moveTo>
                    <a:pt x="741172" y="1378331"/>
                  </a:moveTo>
                  <a:lnTo>
                    <a:pt x="12700" y="1379347"/>
                  </a:lnTo>
                  <a:lnTo>
                    <a:pt x="0" y="1379347"/>
                  </a:lnTo>
                  <a:lnTo>
                    <a:pt x="0" y="1366647"/>
                  </a:lnTo>
                  <a:lnTo>
                    <a:pt x="889" y="12700"/>
                  </a:lnTo>
                  <a:lnTo>
                    <a:pt x="13589" y="12700"/>
                  </a:lnTo>
                  <a:lnTo>
                    <a:pt x="889" y="12700"/>
                  </a:lnTo>
                  <a:lnTo>
                    <a:pt x="889" y="0"/>
                  </a:lnTo>
                  <a:lnTo>
                    <a:pt x="26289" y="0"/>
                  </a:lnTo>
                  <a:lnTo>
                    <a:pt x="26289" y="12700"/>
                  </a:lnTo>
                  <a:lnTo>
                    <a:pt x="26289" y="12700"/>
                  </a:lnTo>
                  <a:lnTo>
                    <a:pt x="26289" y="12700"/>
                  </a:lnTo>
                  <a:lnTo>
                    <a:pt x="25400" y="1366647"/>
                  </a:lnTo>
                  <a:lnTo>
                    <a:pt x="12700" y="1366647"/>
                  </a:lnTo>
                  <a:lnTo>
                    <a:pt x="12700" y="1353947"/>
                  </a:lnTo>
                  <a:lnTo>
                    <a:pt x="741172" y="1352931"/>
                  </a:lnTo>
                  <a:close/>
                </a:path>
              </a:pathLst>
            </a:custGeom>
            <a:solidFill>
              <a:srgbClr val="000000"/>
            </a:solidFill>
          </p:spPr>
        </p:sp>
        <p:sp>
          <p:nvSpPr>
            <p:cNvPr name="Freeform 8" id="8"/>
            <p:cNvSpPr/>
            <p:nvPr/>
          </p:nvSpPr>
          <p:spPr>
            <a:xfrm flipH="false" flipV="false" rot="0">
              <a:off x="63500" y="63500"/>
              <a:ext cx="121920" cy="121920"/>
            </a:xfrm>
            <a:custGeom>
              <a:avLst/>
              <a:gdLst/>
              <a:ahLst/>
              <a:cxnLst/>
              <a:rect r="r" b="b" t="t" l="l"/>
              <a:pathLst>
                <a:path h="121920" w="121920">
                  <a:moveTo>
                    <a:pt x="0" y="121920"/>
                  </a:moveTo>
                  <a:lnTo>
                    <a:pt x="61087" y="0"/>
                  </a:lnTo>
                  <a:lnTo>
                    <a:pt x="121920" y="121920"/>
                  </a:lnTo>
                  <a:close/>
                </a:path>
              </a:pathLst>
            </a:custGeom>
            <a:solidFill>
              <a:srgbClr val="000000"/>
            </a:solidFill>
          </p:spPr>
        </p:sp>
      </p:grpSp>
      <p:grpSp>
        <p:nvGrpSpPr>
          <p:cNvPr name="Group 9" id="9"/>
          <p:cNvGrpSpPr>
            <a:grpSpLocks noChangeAspect="true"/>
          </p:cNvGrpSpPr>
          <p:nvPr/>
        </p:nvGrpSpPr>
        <p:grpSpPr>
          <a:xfrm rot="0">
            <a:off x="4083463" y="7780068"/>
            <a:ext cx="3758708" cy="1092203"/>
            <a:chOff x="0" y="0"/>
            <a:chExt cx="3758705" cy="1092200"/>
          </a:xfrm>
        </p:grpSpPr>
        <p:sp>
          <p:nvSpPr>
            <p:cNvPr name="Freeform 10" id="10"/>
            <p:cNvSpPr/>
            <p:nvPr/>
          </p:nvSpPr>
          <p:spPr>
            <a:xfrm flipH="false" flipV="false" rot="0">
              <a:off x="0" y="0"/>
              <a:ext cx="3758692" cy="1092200"/>
            </a:xfrm>
            <a:custGeom>
              <a:avLst/>
              <a:gdLst/>
              <a:ahLst/>
              <a:cxnLst/>
              <a:rect r="r" b="b" t="t" l="l"/>
              <a:pathLst>
                <a:path h="1092200" w="3758692">
                  <a:moveTo>
                    <a:pt x="0" y="1092200"/>
                  </a:moveTo>
                  <a:lnTo>
                    <a:pt x="3758692" y="1092200"/>
                  </a:lnTo>
                  <a:lnTo>
                    <a:pt x="3758692" y="0"/>
                  </a:lnTo>
                  <a:lnTo>
                    <a:pt x="0" y="0"/>
                  </a:lnTo>
                  <a:close/>
                </a:path>
              </a:pathLst>
            </a:custGeom>
            <a:solidFill>
              <a:srgbClr val="00A2FF"/>
            </a:solidFill>
          </p:spPr>
        </p:sp>
      </p:grpSp>
      <p:sp>
        <p:nvSpPr>
          <p:cNvPr name="Freeform 11" id="11"/>
          <p:cNvSpPr/>
          <p:nvPr/>
        </p:nvSpPr>
        <p:spPr>
          <a:xfrm flipH="false" flipV="false" rot="0">
            <a:off x="1092203" y="1167089"/>
            <a:ext cx="10256539" cy="7323534"/>
          </a:xfrm>
          <a:custGeom>
            <a:avLst/>
            <a:gdLst/>
            <a:ahLst/>
            <a:cxnLst/>
            <a:rect r="r" b="b" t="t" l="l"/>
            <a:pathLst>
              <a:path h="7323534" w="10256539">
                <a:moveTo>
                  <a:pt x="0" y="0"/>
                </a:moveTo>
                <a:lnTo>
                  <a:pt x="10256539" y="0"/>
                </a:lnTo>
                <a:lnTo>
                  <a:pt x="10256539" y="7323534"/>
                </a:lnTo>
                <a:lnTo>
                  <a:pt x="0" y="7323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20865"/>
            <a:ext cx="84513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Algorithm - Circular singly linked list</a:t>
            </a:r>
          </a:p>
        </p:txBody>
      </p:sp>
      <p:sp>
        <p:nvSpPr>
          <p:cNvPr name="TextBox 14" id="14"/>
          <p:cNvSpPr txBox="true"/>
          <p:nvPr/>
        </p:nvSpPr>
        <p:spPr>
          <a:xfrm rot="0">
            <a:off x="1476785" y="1848307"/>
            <a:ext cx="1056008"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nodeValue </a:t>
            </a:r>
          </a:p>
        </p:txBody>
      </p:sp>
      <p:sp>
        <p:nvSpPr>
          <p:cNvPr name="TextBox 15" id="15"/>
          <p:cNvSpPr txBox="true"/>
          <p:nvPr/>
        </p:nvSpPr>
        <p:spPr>
          <a:xfrm rot="0">
            <a:off x="1590570" y="2089604"/>
            <a:ext cx="764181"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location</a:t>
            </a:r>
          </a:p>
        </p:txBody>
      </p:sp>
      <p:sp>
        <p:nvSpPr>
          <p:cNvPr name="TextBox 16" id="16"/>
          <p:cNvSpPr txBox="true"/>
          <p:nvPr/>
        </p:nvSpPr>
        <p:spPr>
          <a:xfrm rot="0">
            <a:off x="4450518" y="1881178"/>
            <a:ext cx="668007"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Check </a:t>
            </a:r>
          </a:p>
        </p:txBody>
      </p:sp>
      <p:sp>
        <p:nvSpPr>
          <p:cNvPr name="TextBox 17" id="17"/>
          <p:cNvSpPr txBox="true"/>
          <p:nvPr/>
        </p:nvSpPr>
        <p:spPr>
          <a:xfrm rot="0">
            <a:off x="4378985" y="2122475"/>
            <a:ext cx="756304"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Linked?</a:t>
            </a:r>
          </a:p>
        </p:txBody>
      </p:sp>
      <p:sp>
        <p:nvSpPr>
          <p:cNvPr name="TextBox 18" id="18"/>
          <p:cNvSpPr txBox="true"/>
          <p:nvPr/>
        </p:nvSpPr>
        <p:spPr>
          <a:xfrm rot="0">
            <a:off x="5453929" y="3912060"/>
            <a:ext cx="2155336" cy="726034"/>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newNode.next = head head = newNode tail.next = newNode</a:t>
            </a:r>
          </a:p>
        </p:txBody>
      </p:sp>
      <p:sp>
        <p:nvSpPr>
          <p:cNvPr name="TextBox 19" id="19"/>
          <p:cNvSpPr txBox="true"/>
          <p:nvPr/>
        </p:nvSpPr>
        <p:spPr>
          <a:xfrm rot="0">
            <a:off x="4384291" y="7986893"/>
            <a:ext cx="3345447" cy="716509"/>
          </a:xfrm>
          <a:prstGeom prst="rect">
            <a:avLst/>
          </a:prstGeom>
        </p:spPr>
        <p:txBody>
          <a:bodyPr anchor="t" rtlCol="false" tIns="0" lIns="0" bIns="0" rIns="0">
            <a:spAutoFit/>
          </a:bodyPr>
          <a:lstStyle/>
          <a:p>
            <a:pPr algn="l">
              <a:lnSpc>
                <a:spcPts val="1899"/>
              </a:lnSpc>
            </a:pPr>
            <a:r>
              <a:rPr lang="en-US" sz="1600" spc="-4">
                <a:solidFill>
                  <a:srgbClr val="FFFFFF"/>
                </a:solidFill>
                <a:latin typeface="IBM Plex Sans"/>
                <a:ea typeface="IBM Plex Sans"/>
                <a:cs typeface="IBM Plex Sans"/>
                <a:sym typeface="IBM Plex Sans"/>
              </a:rPr>
              <a:t>ﬁnd location (loop) newNode.next = currentNode.next currentNode.next = newNode</a:t>
            </a:r>
          </a:p>
        </p:txBody>
      </p:sp>
      <p:sp>
        <p:nvSpPr>
          <p:cNvPr name="TextBox 20" id="20"/>
          <p:cNvSpPr txBox="true"/>
          <p:nvPr/>
        </p:nvSpPr>
        <p:spPr>
          <a:xfrm rot="0">
            <a:off x="5382787" y="6216263"/>
            <a:ext cx="2435562" cy="716509"/>
          </a:xfrm>
          <a:prstGeom prst="rect">
            <a:avLst/>
          </a:prstGeom>
        </p:spPr>
        <p:txBody>
          <a:bodyPr anchor="t" rtlCol="false" tIns="0" lIns="0" bIns="0" rIns="0">
            <a:spAutoFit/>
          </a:bodyPr>
          <a:lstStyle/>
          <a:p>
            <a:pPr algn="l">
              <a:lnSpc>
                <a:spcPts val="1899"/>
              </a:lnSpc>
            </a:pPr>
            <a:r>
              <a:rPr lang="en-US" sz="1600" spc="-4">
                <a:solidFill>
                  <a:srgbClr val="FFFFFF"/>
                </a:solidFill>
                <a:latin typeface="IBM Plex Sans"/>
                <a:ea typeface="IBM Plex Sans"/>
                <a:cs typeface="IBM Plex Sans"/>
                <a:sym typeface="IBM Plex Sans"/>
              </a:rPr>
              <a:t>newNode.next = tail.next tail.next = newNode tail = newNode</a:t>
            </a:r>
          </a:p>
        </p:txBody>
      </p:sp>
      <p:sp>
        <p:nvSpPr>
          <p:cNvPr name="TextBox 21" id="21"/>
          <p:cNvSpPr txBox="true"/>
          <p:nvPr/>
        </p:nvSpPr>
        <p:spPr>
          <a:xfrm rot="0">
            <a:off x="9491843" y="6411401"/>
            <a:ext cx="1518418"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 = last ?</a:t>
            </a:r>
          </a:p>
        </p:txBody>
      </p:sp>
      <p:sp>
        <p:nvSpPr>
          <p:cNvPr name="TextBox 22" id="22"/>
          <p:cNvSpPr txBox="true"/>
          <p:nvPr/>
        </p:nvSpPr>
        <p:spPr>
          <a:xfrm rot="0">
            <a:off x="9480499" y="4116724"/>
            <a:ext cx="1541421"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 = ﬁrst ?</a:t>
            </a:r>
          </a:p>
        </p:txBody>
      </p:sp>
      <p:sp>
        <p:nvSpPr>
          <p:cNvPr name="TextBox 23" id="23"/>
          <p:cNvSpPr txBox="true"/>
          <p:nvPr/>
        </p:nvSpPr>
        <p:spPr>
          <a:xfrm rot="0">
            <a:off x="9482671" y="1854660"/>
            <a:ext cx="1624327" cy="484737"/>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create newNode assign value</a:t>
            </a:r>
          </a:p>
        </p:txBody>
      </p:sp>
      <p:sp>
        <p:nvSpPr>
          <p:cNvPr name="TextBox 24" id="24"/>
          <p:cNvSpPr txBox="true"/>
          <p:nvPr/>
        </p:nvSpPr>
        <p:spPr>
          <a:xfrm rot="0">
            <a:off x="2754020" y="6307055"/>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25" id="25"/>
          <p:cNvSpPr txBox="true"/>
          <p:nvPr/>
        </p:nvSpPr>
        <p:spPr>
          <a:xfrm rot="0">
            <a:off x="3803752" y="31899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6" id="26"/>
          <p:cNvSpPr txBox="true"/>
          <p:nvPr/>
        </p:nvSpPr>
        <p:spPr>
          <a:xfrm rot="0">
            <a:off x="7184488" y="181131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7" id="27"/>
          <p:cNvSpPr txBox="true"/>
          <p:nvPr/>
        </p:nvSpPr>
        <p:spPr>
          <a:xfrm rot="0">
            <a:off x="8308810" y="3913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8" id="28"/>
          <p:cNvSpPr txBox="true"/>
          <p:nvPr/>
        </p:nvSpPr>
        <p:spPr>
          <a:xfrm rot="0">
            <a:off x="8327860" y="6263345"/>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9" id="29"/>
          <p:cNvSpPr txBox="true"/>
          <p:nvPr/>
        </p:nvSpPr>
        <p:spPr>
          <a:xfrm rot="0">
            <a:off x="10395052" y="780437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0" id="30"/>
          <p:cNvSpPr txBox="true"/>
          <p:nvPr/>
        </p:nvSpPr>
        <p:spPr>
          <a:xfrm rot="0">
            <a:off x="10458555" y="526037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1" id="31"/>
          <p:cNvSpPr txBox="true"/>
          <p:nvPr/>
        </p:nvSpPr>
        <p:spPr>
          <a:xfrm rot="0">
            <a:off x="4134260" y="8012878"/>
            <a:ext cx="116910" cy="759381"/>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 -</a:t>
            </a:r>
          </a:p>
        </p:txBody>
      </p:sp>
      <p:sp>
        <p:nvSpPr>
          <p:cNvPr name="TextBox 32" id="32"/>
          <p:cNvSpPr txBox="true"/>
          <p:nvPr/>
        </p:nvSpPr>
        <p:spPr>
          <a:xfrm rot="0">
            <a:off x="5132756" y="6242237"/>
            <a:ext cx="116910" cy="759381"/>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 -</a:t>
            </a:r>
          </a:p>
        </p:txBody>
      </p:sp>
      <p:sp>
        <p:nvSpPr>
          <p:cNvPr name="TextBox 33" id="33"/>
          <p:cNvSpPr txBox="true"/>
          <p:nvPr/>
        </p:nvSpPr>
        <p:spPr>
          <a:xfrm rot="0">
            <a:off x="5203898" y="3947560"/>
            <a:ext cx="116910" cy="759381"/>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 -</a:t>
            </a:r>
          </a:p>
        </p:txBody>
      </p:sp>
      <p:sp>
        <p:nvSpPr>
          <p:cNvPr name="TextBox 34" id="34"/>
          <p:cNvSpPr txBox="true"/>
          <p:nvPr/>
        </p:nvSpPr>
        <p:spPr>
          <a:xfrm rot="0">
            <a:off x="9232640" y="1890160"/>
            <a:ext cx="116910" cy="518074"/>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a:t>
            </a:r>
          </a:p>
        </p:txBody>
      </p:sp>
    </p:spTree>
  </p:cSld>
  <p:clrMapOvr>
    <a:masterClrMapping/>
  </p:clrMapOvr>
</p:sld>
</file>

<file path=ppt/slides/slide2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898904" y="53721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3589411" y="6709848"/>
            <a:ext cx="1270635" cy="248917"/>
            <a:chOff x="0" y="0"/>
            <a:chExt cx="1270635" cy="248920"/>
          </a:xfrm>
        </p:grpSpPr>
        <p:sp>
          <p:nvSpPr>
            <p:cNvPr name="Freeform 9" id="9"/>
            <p:cNvSpPr/>
            <p:nvPr/>
          </p:nvSpPr>
          <p:spPr>
            <a:xfrm flipH="false" flipV="false" rot="0">
              <a:off x="63500" y="111760"/>
              <a:ext cx="1041400" cy="25400"/>
            </a:xfrm>
            <a:custGeom>
              <a:avLst/>
              <a:gdLst/>
              <a:ahLst/>
              <a:cxnLst/>
              <a:rect r="r" b="b" t="t" l="l"/>
              <a:pathLst>
                <a:path h="25400" w="10414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0" y="0"/>
                  </a:moveTo>
                  <a:lnTo>
                    <a:pt x="25400" y="0"/>
                  </a:lnTo>
                  <a:lnTo>
                    <a:pt x="25400" y="25400"/>
                  </a:lnTo>
                  <a:lnTo>
                    <a:pt x="0" y="25400"/>
                  </a:lnTo>
                  <a:close/>
                </a:path>
              </a:pathLst>
            </a:custGeom>
            <a:solidFill>
              <a:srgbClr val="000000"/>
            </a:solidFill>
          </p:spPr>
        </p:sp>
        <p:sp>
          <p:nvSpPr>
            <p:cNvPr name="Freeform 10" id="10"/>
            <p:cNvSpPr/>
            <p:nvPr/>
          </p:nvSpPr>
          <p:spPr>
            <a:xfrm flipH="false" flipV="false" rot="0">
              <a:off x="1085215"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Freeform 11" id="11"/>
          <p:cNvSpPr/>
          <p:nvPr/>
        </p:nvSpPr>
        <p:spPr>
          <a:xfrm flipH="false" flipV="false" rot="0">
            <a:off x="1079497" y="1618145"/>
            <a:ext cx="10674086" cy="6885984"/>
          </a:xfrm>
          <a:custGeom>
            <a:avLst/>
            <a:gdLst/>
            <a:ahLst/>
            <a:cxnLst/>
            <a:rect r="r" b="b" t="t" l="l"/>
            <a:pathLst>
              <a:path h="6885984" w="10674086">
                <a:moveTo>
                  <a:pt x="0" y="0"/>
                </a:moveTo>
                <a:lnTo>
                  <a:pt x="10674086" y="0"/>
                </a:lnTo>
                <a:lnTo>
                  <a:pt x="10674086" y="6885985"/>
                </a:lnTo>
                <a:lnTo>
                  <a:pt x="0" y="6885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84368"/>
            <a:ext cx="688634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Traversal</a:t>
            </a:r>
          </a:p>
        </p:txBody>
      </p:sp>
      <p:sp>
        <p:nvSpPr>
          <p:cNvPr name="TextBox 14" id="14"/>
          <p:cNvSpPr txBox="true"/>
          <p:nvPr/>
        </p:nvSpPr>
        <p:spPr>
          <a:xfrm rot="0">
            <a:off x="2308260" y="2521077"/>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15" id="15"/>
          <p:cNvSpPr txBox="true"/>
          <p:nvPr/>
        </p:nvSpPr>
        <p:spPr>
          <a:xfrm rot="0">
            <a:off x="5562952" y="68094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16" id="16"/>
          <p:cNvSpPr txBox="true"/>
          <p:nvPr/>
        </p:nvSpPr>
        <p:spPr>
          <a:xfrm rot="0">
            <a:off x="5168979" y="5457987"/>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17" id="17"/>
          <p:cNvSpPr txBox="true"/>
          <p:nvPr/>
        </p:nvSpPr>
        <p:spPr>
          <a:xfrm rot="0">
            <a:off x="6822796" y="5412438"/>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18" id="18"/>
          <p:cNvSpPr txBox="true"/>
          <p:nvPr/>
        </p:nvSpPr>
        <p:spPr>
          <a:xfrm rot="0">
            <a:off x="6634134" y="8008858"/>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19" id="19"/>
          <p:cNvSpPr txBox="true"/>
          <p:nvPr/>
        </p:nvSpPr>
        <p:spPr>
          <a:xfrm rot="0">
            <a:off x="8447732" y="5604062"/>
            <a:ext cx="1589094" cy="186414"/>
          </a:xfrm>
          <a:prstGeom prst="rect">
            <a:avLst/>
          </a:prstGeom>
        </p:spPr>
        <p:txBody>
          <a:bodyPr anchor="t" rtlCol="false" tIns="0" lIns="0" bIns="0" rIns="0">
            <a:spAutoFit/>
          </a:bodyPr>
          <a:lstStyle/>
          <a:p>
            <a:pPr algn="l">
              <a:lnSpc>
                <a:spcPts val="1539"/>
              </a:lnSpc>
            </a:pPr>
            <a:r>
              <a:rPr lang="en-US" sz="1100" spc="-3">
                <a:solidFill>
                  <a:srgbClr val="FFFFFF"/>
                </a:solidFill>
                <a:latin typeface="IBM Plex Sans"/>
                <a:ea typeface="IBM Plex Sans"/>
                <a:cs typeface="IBM Plex Sans"/>
                <a:sym typeface="IBM Plex Sans"/>
              </a:rPr>
              <a:t>print(currentNode.value)</a:t>
            </a:r>
          </a:p>
        </p:txBody>
      </p:sp>
      <p:sp>
        <p:nvSpPr>
          <p:cNvPr name="TextBox 20" id="20"/>
          <p:cNvSpPr txBox="true"/>
          <p:nvPr/>
        </p:nvSpPr>
        <p:spPr>
          <a:xfrm rot="0">
            <a:off x="3748135" y="2418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1" id="21"/>
          <p:cNvSpPr txBox="true"/>
          <p:nvPr/>
        </p:nvSpPr>
        <p:spPr>
          <a:xfrm rot="0">
            <a:off x="5957935" y="2418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22" id="22"/>
          <p:cNvSpPr txBox="true"/>
          <p:nvPr/>
        </p:nvSpPr>
        <p:spPr>
          <a:xfrm rot="0">
            <a:off x="8129635" y="2418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23" id="23"/>
          <p:cNvSpPr txBox="true"/>
          <p:nvPr/>
        </p:nvSpPr>
        <p:spPr>
          <a:xfrm rot="0">
            <a:off x="10428341" y="2418083"/>
            <a:ext cx="527666" cy="1084488"/>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4" id="24"/>
          <p:cNvSpPr txBox="true"/>
          <p:nvPr/>
        </p:nvSpPr>
        <p:spPr>
          <a:xfrm rot="0">
            <a:off x="1366637" y="24903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5" id="25"/>
          <p:cNvSpPr txBox="true"/>
          <p:nvPr/>
        </p:nvSpPr>
        <p:spPr>
          <a:xfrm rot="0">
            <a:off x="1487986" y="37984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6" id="26"/>
          <p:cNvSpPr txBox="true"/>
          <p:nvPr/>
        </p:nvSpPr>
        <p:spPr>
          <a:xfrm rot="0">
            <a:off x="2287076" y="37984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4458776" y="2490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8" id="28"/>
          <p:cNvSpPr txBox="true"/>
          <p:nvPr/>
        </p:nvSpPr>
        <p:spPr>
          <a:xfrm rot="0">
            <a:off x="6668576" y="2490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9" id="29"/>
          <p:cNvSpPr txBox="true"/>
          <p:nvPr/>
        </p:nvSpPr>
        <p:spPr>
          <a:xfrm rot="0">
            <a:off x="8840276" y="2490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11170749" y="25110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1" id="31"/>
          <p:cNvSpPr txBox="true"/>
          <p:nvPr/>
        </p:nvSpPr>
        <p:spPr>
          <a:xfrm rot="0">
            <a:off x="3884362" y="3089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2" id="32"/>
          <p:cNvSpPr txBox="true"/>
          <p:nvPr/>
        </p:nvSpPr>
        <p:spPr>
          <a:xfrm rot="0">
            <a:off x="6068663" y="3089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33" id="33"/>
          <p:cNvSpPr txBox="true"/>
          <p:nvPr/>
        </p:nvSpPr>
        <p:spPr>
          <a:xfrm rot="0">
            <a:off x="8252955" y="3089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34" id="34"/>
          <p:cNvSpPr txBox="true"/>
          <p:nvPr/>
        </p:nvSpPr>
        <p:spPr>
          <a:xfrm rot="0">
            <a:off x="4142794" y="2032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5" id="35"/>
          <p:cNvSpPr txBox="true"/>
          <p:nvPr/>
        </p:nvSpPr>
        <p:spPr>
          <a:xfrm rot="0">
            <a:off x="6174800" y="2032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6" id="36"/>
          <p:cNvSpPr txBox="true"/>
          <p:nvPr/>
        </p:nvSpPr>
        <p:spPr>
          <a:xfrm rot="0">
            <a:off x="8365550" y="2032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7" id="37"/>
          <p:cNvSpPr txBox="true"/>
          <p:nvPr/>
        </p:nvSpPr>
        <p:spPr>
          <a:xfrm rot="0">
            <a:off x="10556300" y="2032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
        <p:nvSpPr>
          <p:cNvPr name="TextBox 38" id="38"/>
          <p:cNvSpPr txBox="true"/>
          <p:nvPr/>
        </p:nvSpPr>
        <p:spPr>
          <a:xfrm rot="0">
            <a:off x="1222619" y="4912566"/>
            <a:ext cx="2350865"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print(node1.value) print(node</a:t>
            </a:r>
            <a:r>
              <a:rPr lang="en-US" sz="1900" spc="-13">
                <a:solidFill>
                  <a:srgbClr val="FFFFFF"/>
                </a:solidFill>
                <a:latin typeface="Montserrat 2"/>
                <a:ea typeface="Montserrat 2"/>
                <a:cs typeface="Montserrat 2"/>
                <a:sym typeface="Montserrat 2"/>
              </a:rPr>
              <a:t>S</a:t>
            </a:r>
            <a:r>
              <a:rPr lang="en-US" b="true" sz="1900" spc="-13">
                <a:solidFill>
                  <a:srgbClr val="000000"/>
                </a:solidFill>
                <a:latin typeface="Montserrat 2 Bold"/>
                <a:ea typeface="Montserrat 2 Bold"/>
                <a:cs typeface="Montserrat 2 Bold"/>
                <a:sym typeface="Montserrat 2 Bold"/>
              </a:rPr>
              <a:t>2</a:t>
            </a:r>
            <a:r>
              <a:rPr lang="en-US" sz="1900" spc="-13">
                <a:solidFill>
                  <a:srgbClr val="FFFFFF"/>
                </a:solidFill>
                <a:latin typeface="Montserrat 2"/>
                <a:ea typeface="Montserrat 2"/>
                <a:cs typeface="Montserrat 2"/>
                <a:sym typeface="Montserrat 2"/>
              </a:rPr>
              <a:t>ta</a:t>
            </a:r>
            <a:r>
              <a:rPr lang="en-US" b="true" sz="1900" spc="-13">
                <a:solidFill>
                  <a:srgbClr val="000000"/>
                </a:solidFill>
                <a:latin typeface="Montserrat 2 Bold"/>
                <a:ea typeface="Montserrat 2 Bold"/>
                <a:cs typeface="Montserrat 2 Bold"/>
                <a:sym typeface="Montserrat 2 Bold"/>
              </a:rPr>
              <a:t>.v</a:t>
            </a:r>
            <a:r>
              <a:rPr lang="en-US" sz="1900" spc="-13">
                <a:solidFill>
                  <a:srgbClr val="FFFFFF"/>
                </a:solidFill>
                <a:latin typeface="Montserrat 2"/>
                <a:ea typeface="Montserrat 2"/>
                <a:cs typeface="Montserrat 2"/>
                <a:sym typeface="Montserrat 2"/>
              </a:rPr>
              <a:t>rt</a:t>
            </a:r>
            <a:r>
              <a:rPr lang="en-US" b="true" sz="1900" spc="-13">
                <a:solidFill>
                  <a:srgbClr val="000000"/>
                </a:solidFill>
                <a:latin typeface="Montserrat 2 Bold"/>
                <a:ea typeface="Montserrat 2 Bold"/>
                <a:cs typeface="Montserrat 2 Bold"/>
                <a:sym typeface="Montserrat 2 Bold"/>
              </a:rPr>
              <a:t>alue) print(node3.value) print(node4.value)</a:t>
            </a:r>
          </a:p>
        </p:txBody>
      </p:sp>
      <p:sp>
        <p:nvSpPr>
          <p:cNvPr name="TextBox 39" id="39"/>
          <p:cNvSpPr txBox="true"/>
          <p:nvPr/>
        </p:nvSpPr>
        <p:spPr>
          <a:xfrm rot="0">
            <a:off x="4959925" y="4912566"/>
            <a:ext cx="188347"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1 2 3 4</a:t>
            </a:r>
          </a:p>
        </p:txBody>
      </p:sp>
    </p:spTree>
  </p:cSld>
  <p:clrMapOvr>
    <a:masterClrMapping/>
  </p:clrMapOvr>
</p:sld>
</file>

<file path=ppt/slides/slide2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898904" y="53721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3638807" y="5584193"/>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1" id="11"/>
          <p:cNvSpPr/>
          <p:nvPr/>
        </p:nvSpPr>
        <p:spPr>
          <a:xfrm flipH="false" flipV="false" rot="0">
            <a:off x="1079497" y="1618145"/>
            <a:ext cx="10674086" cy="6885984"/>
          </a:xfrm>
          <a:custGeom>
            <a:avLst/>
            <a:gdLst/>
            <a:ahLst/>
            <a:cxnLst/>
            <a:rect r="r" b="b" t="t" l="l"/>
            <a:pathLst>
              <a:path h="6885984" w="10674086">
                <a:moveTo>
                  <a:pt x="0" y="0"/>
                </a:moveTo>
                <a:lnTo>
                  <a:pt x="10674086" y="0"/>
                </a:lnTo>
                <a:lnTo>
                  <a:pt x="10674086" y="6885985"/>
                </a:lnTo>
                <a:lnTo>
                  <a:pt x="0" y="6885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84368"/>
            <a:ext cx="706627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Searching</a:t>
            </a:r>
          </a:p>
        </p:txBody>
      </p:sp>
      <p:sp>
        <p:nvSpPr>
          <p:cNvPr name="TextBox 14" id="14"/>
          <p:cNvSpPr txBox="true"/>
          <p:nvPr/>
        </p:nvSpPr>
        <p:spPr>
          <a:xfrm rot="0">
            <a:off x="3748135" y="2418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5" id="15"/>
          <p:cNvSpPr txBox="true"/>
          <p:nvPr/>
        </p:nvSpPr>
        <p:spPr>
          <a:xfrm rot="0">
            <a:off x="5957935" y="2418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6" id="16"/>
          <p:cNvSpPr txBox="true"/>
          <p:nvPr/>
        </p:nvSpPr>
        <p:spPr>
          <a:xfrm rot="0">
            <a:off x="8129635" y="2418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17" id="17"/>
          <p:cNvSpPr txBox="true"/>
          <p:nvPr/>
        </p:nvSpPr>
        <p:spPr>
          <a:xfrm rot="0">
            <a:off x="10428341" y="2418083"/>
            <a:ext cx="527666" cy="1084488"/>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8" id="18"/>
          <p:cNvSpPr txBox="true"/>
          <p:nvPr/>
        </p:nvSpPr>
        <p:spPr>
          <a:xfrm rot="0">
            <a:off x="1366637" y="24903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9" id="19"/>
          <p:cNvSpPr txBox="true"/>
          <p:nvPr/>
        </p:nvSpPr>
        <p:spPr>
          <a:xfrm rot="0">
            <a:off x="1487986" y="37984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0" id="20"/>
          <p:cNvSpPr txBox="true"/>
          <p:nvPr/>
        </p:nvSpPr>
        <p:spPr>
          <a:xfrm rot="0">
            <a:off x="2287076" y="37984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1" id="21"/>
          <p:cNvSpPr txBox="true"/>
          <p:nvPr/>
        </p:nvSpPr>
        <p:spPr>
          <a:xfrm rot="0">
            <a:off x="4458776" y="2490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2" id="22"/>
          <p:cNvSpPr txBox="true"/>
          <p:nvPr/>
        </p:nvSpPr>
        <p:spPr>
          <a:xfrm rot="0">
            <a:off x="6668576" y="2490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3" id="23"/>
          <p:cNvSpPr txBox="true"/>
          <p:nvPr/>
        </p:nvSpPr>
        <p:spPr>
          <a:xfrm rot="0">
            <a:off x="8840276" y="2490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4" id="24"/>
          <p:cNvSpPr txBox="true"/>
          <p:nvPr/>
        </p:nvSpPr>
        <p:spPr>
          <a:xfrm rot="0">
            <a:off x="11170749" y="25110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2308260" y="2521077"/>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26" id="26"/>
          <p:cNvSpPr txBox="true"/>
          <p:nvPr/>
        </p:nvSpPr>
        <p:spPr>
          <a:xfrm rot="0">
            <a:off x="2127561" y="5547665"/>
            <a:ext cx="1185586" cy="317649"/>
          </a:xfrm>
          <a:prstGeom prst="rect">
            <a:avLst/>
          </a:prstGeom>
        </p:spPr>
        <p:txBody>
          <a:bodyPr anchor="t" rtlCol="false" tIns="0" lIns="0" bIns="0" rIns="0">
            <a:spAutoFit/>
          </a:bodyPr>
          <a:lstStyle/>
          <a:p>
            <a:pPr algn="l">
              <a:lnSpc>
                <a:spcPts val="2660"/>
              </a:lnSpc>
            </a:pPr>
            <a:r>
              <a:rPr lang="en-US" sz="1900" spc="-5">
                <a:solidFill>
                  <a:srgbClr val="FFFFFF"/>
                </a:solidFill>
                <a:latin typeface="IBM Plex Sans"/>
                <a:ea typeface="IBM Plex Sans"/>
                <a:cs typeface="IBM Plex Sans"/>
                <a:sym typeface="IBM Plex Sans"/>
              </a:rPr>
              <a:t>nodeValue</a:t>
            </a:r>
          </a:p>
        </p:txBody>
      </p:sp>
      <p:sp>
        <p:nvSpPr>
          <p:cNvPr name="TextBox 27" id="27"/>
          <p:cNvSpPr txBox="true"/>
          <p:nvPr/>
        </p:nvSpPr>
        <p:spPr>
          <a:xfrm rot="0">
            <a:off x="3884362" y="3089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6068663" y="3089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9" id="29"/>
          <p:cNvSpPr txBox="true"/>
          <p:nvPr/>
        </p:nvSpPr>
        <p:spPr>
          <a:xfrm rot="0">
            <a:off x="8252955" y="3089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4142794" y="2032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1" id="31"/>
          <p:cNvSpPr txBox="true"/>
          <p:nvPr/>
        </p:nvSpPr>
        <p:spPr>
          <a:xfrm rot="0">
            <a:off x="6174800" y="2032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2" id="32"/>
          <p:cNvSpPr txBox="true"/>
          <p:nvPr/>
        </p:nvSpPr>
        <p:spPr>
          <a:xfrm rot="0">
            <a:off x="8365550" y="2032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3" id="33"/>
          <p:cNvSpPr txBox="true"/>
          <p:nvPr/>
        </p:nvSpPr>
        <p:spPr>
          <a:xfrm rot="0">
            <a:off x="10556300" y="20326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
        <p:nvSpPr>
          <p:cNvPr name="TextBox 34" id="34"/>
          <p:cNvSpPr txBox="true"/>
          <p:nvPr/>
        </p:nvSpPr>
        <p:spPr>
          <a:xfrm rot="0">
            <a:off x="5562952" y="68094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5" id="35"/>
          <p:cNvSpPr txBox="true"/>
          <p:nvPr/>
        </p:nvSpPr>
        <p:spPr>
          <a:xfrm rot="0">
            <a:off x="5168979" y="5457987"/>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36" id="36"/>
          <p:cNvSpPr txBox="true"/>
          <p:nvPr/>
        </p:nvSpPr>
        <p:spPr>
          <a:xfrm rot="0">
            <a:off x="6822796" y="5412438"/>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37" id="37"/>
          <p:cNvSpPr txBox="true"/>
          <p:nvPr/>
        </p:nvSpPr>
        <p:spPr>
          <a:xfrm rot="0">
            <a:off x="6634134" y="8008858"/>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38" id="38"/>
          <p:cNvSpPr txBox="true"/>
          <p:nvPr/>
        </p:nvSpPr>
        <p:spPr>
          <a:xfrm rot="0">
            <a:off x="9271359" y="4484360"/>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9" id="39"/>
          <p:cNvSpPr txBox="true"/>
          <p:nvPr/>
        </p:nvSpPr>
        <p:spPr>
          <a:xfrm rot="0">
            <a:off x="9374905" y="708315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0" id="40"/>
          <p:cNvSpPr txBox="true"/>
          <p:nvPr/>
        </p:nvSpPr>
        <p:spPr>
          <a:xfrm rot="0">
            <a:off x="8558508" y="5614883"/>
            <a:ext cx="1363094" cy="186414"/>
          </a:xfrm>
          <a:prstGeom prst="rect">
            <a:avLst/>
          </a:prstGeom>
        </p:spPr>
        <p:txBody>
          <a:bodyPr anchor="t" rtlCol="false" tIns="0" lIns="0" bIns="0" rIns="0">
            <a:spAutoFit/>
          </a:bodyPr>
          <a:lstStyle/>
          <a:p>
            <a:pPr algn="l">
              <a:lnSpc>
                <a:spcPts val="1539"/>
              </a:lnSpc>
            </a:pPr>
            <a:r>
              <a:rPr lang="en-US" sz="1100" spc="-3">
                <a:solidFill>
                  <a:srgbClr val="FFFFFF"/>
                </a:solidFill>
                <a:latin typeface="IBM Plex Sans"/>
                <a:ea typeface="IBM Plex Sans"/>
                <a:cs typeface="IBM Plex Sans"/>
                <a:sym typeface="IBM Plex Sans"/>
              </a:rPr>
              <a:t>If currentNode=node</a:t>
            </a:r>
          </a:p>
        </p:txBody>
      </p:sp>
    </p:spTree>
  </p:cSld>
  <p:clrMapOvr>
    <a:masterClrMapping/>
  </p:clrMapOvr>
</p:sld>
</file>

<file path=ppt/slides/slide2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587503"/>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1028700" y="4392673"/>
            <a:ext cx="4820745" cy="2630434"/>
          </a:xfrm>
          <a:custGeom>
            <a:avLst/>
            <a:gdLst/>
            <a:ahLst/>
            <a:cxnLst/>
            <a:rect r="r" b="b" t="t" l="l"/>
            <a:pathLst>
              <a:path h="2630434" w="4820745">
                <a:moveTo>
                  <a:pt x="0" y="0"/>
                </a:moveTo>
                <a:lnTo>
                  <a:pt x="4820745" y="0"/>
                </a:lnTo>
                <a:lnTo>
                  <a:pt x="4820745" y="2630433"/>
                </a:lnTo>
                <a:lnTo>
                  <a:pt x="0" y="26304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61119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Deletion</a:t>
            </a:r>
          </a:p>
        </p:txBody>
      </p:sp>
      <p:sp>
        <p:nvSpPr>
          <p:cNvPr name="TextBox 11" id="11"/>
          <p:cNvSpPr txBox="true"/>
          <p:nvPr/>
        </p:nvSpPr>
        <p:spPr>
          <a:xfrm rot="0">
            <a:off x="1315831" y="51446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2" id="12"/>
          <p:cNvSpPr txBox="true"/>
          <p:nvPr/>
        </p:nvSpPr>
        <p:spPr>
          <a:xfrm rot="0">
            <a:off x="1437180" y="64527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3" id="13"/>
          <p:cNvSpPr txBox="true"/>
          <p:nvPr/>
        </p:nvSpPr>
        <p:spPr>
          <a:xfrm rot="0">
            <a:off x="2252396" y="6483515"/>
            <a:ext cx="415700" cy="317573"/>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u0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p>
        </p:txBody>
      </p:sp>
      <p:sp>
        <p:nvSpPr>
          <p:cNvPr name="TextBox 14" id="14"/>
          <p:cNvSpPr txBox="true"/>
          <p:nvPr/>
        </p:nvSpPr>
        <p:spPr>
          <a:xfrm rot="0">
            <a:off x="4524204" y="50757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5" id="15"/>
          <p:cNvSpPr txBox="true"/>
          <p:nvPr/>
        </p:nvSpPr>
        <p:spPr>
          <a:xfrm rot="0">
            <a:off x="2257454" y="5175380"/>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16" id="16"/>
          <p:cNvSpPr txBox="true"/>
          <p:nvPr/>
        </p:nvSpPr>
        <p:spPr>
          <a:xfrm rot="0">
            <a:off x="5262296" y="5167894"/>
            <a:ext cx="401526" cy="312791"/>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17" id="17"/>
          <p:cNvSpPr txBox="true"/>
          <p:nvPr/>
        </p:nvSpPr>
        <p:spPr>
          <a:xfrm rot="0">
            <a:off x="932126" y="3446469"/>
            <a:ext cx="2694851"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1 - one node</a:t>
            </a:r>
          </a:p>
        </p:txBody>
      </p:sp>
      <p:sp>
        <p:nvSpPr>
          <p:cNvPr name="TextBox 18" id="18"/>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9" id="19"/>
          <p:cNvSpPr txBox="true"/>
          <p:nvPr/>
        </p:nvSpPr>
        <p:spPr>
          <a:xfrm rot="0">
            <a:off x="4659068" y="57411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Tree>
  </p:cSld>
  <p:clrMapOvr>
    <a:masterClrMapping/>
  </p:clrMapOvr>
</p:sld>
</file>

<file path=ppt/slides/slide2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587503"/>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698497" y="4760204"/>
            <a:ext cx="10674086" cy="2656599"/>
          </a:xfrm>
          <a:custGeom>
            <a:avLst/>
            <a:gdLst/>
            <a:ahLst/>
            <a:cxnLst/>
            <a:rect r="r" b="b" t="t" l="l"/>
            <a:pathLst>
              <a:path h="2656599" w="10674086">
                <a:moveTo>
                  <a:pt x="0" y="0"/>
                </a:moveTo>
                <a:lnTo>
                  <a:pt x="10674086" y="0"/>
                </a:lnTo>
                <a:lnTo>
                  <a:pt x="10674086" y="2656599"/>
                </a:lnTo>
                <a:lnTo>
                  <a:pt x="0" y="2656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61119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Deletion</a:t>
            </a:r>
          </a:p>
        </p:txBody>
      </p:sp>
      <p:sp>
        <p:nvSpPr>
          <p:cNvPr name="TextBox 11" id="11"/>
          <p:cNvSpPr txBox="true"/>
          <p:nvPr/>
        </p:nvSpPr>
        <p:spPr>
          <a:xfrm rot="0">
            <a:off x="3503362" y="6137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754332" y="3446469"/>
            <a:ext cx="4289746"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2 - more than one node</a:t>
            </a:r>
          </a:p>
        </p:txBody>
      </p:sp>
      <p:sp>
        <p:nvSpPr>
          <p:cNvPr name="TextBox 13" id="13"/>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4" id="14"/>
          <p:cNvSpPr txBox="true"/>
          <p:nvPr/>
        </p:nvSpPr>
        <p:spPr>
          <a:xfrm rot="0">
            <a:off x="5687663" y="6137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7871955" y="6137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0056257" y="613736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3368507" y="547198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5576935" y="5466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9" id="19"/>
          <p:cNvSpPr txBox="true"/>
          <p:nvPr/>
        </p:nvSpPr>
        <p:spPr>
          <a:xfrm rot="0">
            <a:off x="7748635" y="5466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0" id="20"/>
          <p:cNvSpPr txBox="true"/>
          <p:nvPr/>
        </p:nvSpPr>
        <p:spPr>
          <a:xfrm rot="0">
            <a:off x="10047341" y="54660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1" id="21"/>
          <p:cNvSpPr txBox="true"/>
          <p:nvPr/>
        </p:nvSpPr>
        <p:spPr>
          <a:xfrm rot="0">
            <a:off x="985637" y="55383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2" id="22"/>
          <p:cNvSpPr txBox="true"/>
          <p:nvPr/>
        </p:nvSpPr>
        <p:spPr>
          <a:xfrm rot="0">
            <a:off x="1106986" y="68464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3" id="23"/>
          <p:cNvSpPr txBox="true"/>
          <p:nvPr/>
        </p:nvSpPr>
        <p:spPr>
          <a:xfrm rot="0">
            <a:off x="1906076" y="68464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4" id="24"/>
          <p:cNvSpPr txBox="true"/>
          <p:nvPr/>
        </p:nvSpPr>
        <p:spPr>
          <a:xfrm rot="0">
            <a:off x="4079138" y="554425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5" id="25"/>
          <p:cNvSpPr txBox="true"/>
          <p:nvPr/>
        </p:nvSpPr>
        <p:spPr>
          <a:xfrm rot="0">
            <a:off x="6287576" y="5538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6" id="26"/>
          <p:cNvSpPr txBox="true"/>
          <p:nvPr/>
        </p:nvSpPr>
        <p:spPr>
          <a:xfrm rot="0">
            <a:off x="8459276" y="55383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1923012" y="5569115"/>
            <a:ext cx="388934" cy="317573"/>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a:t>
            </a:r>
          </a:p>
        </p:txBody>
      </p:sp>
      <p:sp>
        <p:nvSpPr>
          <p:cNvPr name="TextBox 28" id="28"/>
          <p:cNvSpPr txBox="true"/>
          <p:nvPr/>
        </p:nvSpPr>
        <p:spPr>
          <a:xfrm rot="0">
            <a:off x="10789749" y="5551427"/>
            <a:ext cx="399707" cy="31958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01</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01</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a:t>
            </a:r>
          </a:p>
        </p:txBody>
      </p:sp>
    </p:spTree>
  </p:cSld>
  <p:clrMapOvr>
    <a:masterClrMapping/>
  </p:clrMapOvr>
</p:sld>
</file>

<file path=ppt/slides/slide2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966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838200" y="3688832"/>
            <a:ext cx="10674086" cy="2838964"/>
          </a:xfrm>
          <a:custGeom>
            <a:avLst/>
            <a:gdLst/>
            <a:ahLst/>
            <a:cxnLst/>
            <a:rect r="r" b="b" t="t" l="l"/>
            <a:pathLst>
              <a:path h="2838964" w="10674086">
                <a:moveTo>
                  <a:pt x="0" y="0"/>
                </a:moveTo>
                <a:lnTo>
                  <a:pt x="10674086" y="0"/>
                </a:lnTo>
                <a:lnTo>
                  <a:pt x="10674086" y="2838965"/>
                </a:lnTo>
                <a:lnTo>
                  <a:pt x="0" y="28389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61119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Deletion</a:t>
            </a:r>
          </a:p>
        </p:txBody>
      </p:sp>
      <p:sp>
        <p:nvSpPr>
          <p:cNvPr name="TextBox 11" id="11"/>
          <p:cNvSpPr txBox="true"/>
          <p:nvPr/>
        </p:nvSpPr>
        <p:spPr>
          <a:xfrm rot="0">
            <a:off x="3643065" y="52537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3" id="13"/>
          <p:cNvSpPr txBox="true"/>
          <p:nvPr/>
        </p:nvSpPr>
        <p:spPr>
          <a:xfrm rot="0">
            <a:off x="5827357" y="52537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8011658" y="52537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10195951" y="525372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6" id="16"/>
          <p:cNvSpPr txBox="true"/>
          <p:nvPr/>
        </p:nvSpPr>
        <p:spPr>
          <a:xfrm rot="0">
            <a:off x="3508200" y="458834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7" id="17"/>
          <p:cNvSpPr txBox="true"/>
          <p:nvPr/>
        </p:nvSpPr>
        <p:spPr>
          <a:xfrm rot="0">
            <a:off x="5716638" y="45897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8" id="18"/>
          <p:cNvSpPr txBox="true"/>
          <p:nvPr/>
        </p:nvSpPr>
        <p:spPr>
          <a:xfrm rot="0">
            <a:off x="7888338" y="45897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9" id="19"/>
          <p:cNvSpPr txBox="true"/>
          <p:nvPr/>
        </p:nvSpPr>
        <p:spPr>
          <a:xfrm rot="0">
            <a:off x="10187035" y="45897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0" id="20"/>
          <p:cNvSpPr txBox="true"/>
          <p:nvPr/>
        </p:nvSpPr>
        <p:spPr>
          <a:xfrm rot="0">
            <a:off x="1125331" y="46620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1246680" y="59574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2" id="22"/>
          <p:cNvSpPr txBox="true"/>
          <p:nvPr/>
        </p:nvSpPr>
        <p:spPr>
          <a:xfrm rot="0">
            <a:off x="2045770" y="5957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218842" y="4660611"/>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8598970" y="46620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6427270" y="4659192"/>
            <a:ext cx="453752" cy="369980"/>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23</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23</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32</a:t>
            </a:r>
          </a:p>
        </p:txBody>
      </p:sp>
      <p:sp>
        <p:nvSpPr>
          <p:cNvPr name="TextBox 26" id="26"/>
          <p:cNvSpPr txBox="true"/>
          <p:nvPr/>
        </p:nvSpPr>
        <p:spPr>
          <a:xfrm rot="0">
            <a:off x="10929452" y="46827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2066954" y="4692777"/>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3812600" y="42043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29" id="29"/>
          <p:cNvSpPr txBox="true"/>
          <p:nvPr/>
        </p:nvSpPr>
        <p:spPr>
          <a:xfrm rot="0">
            <a:off x="5793800" y="42043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0" id="30"/>
          <p:cNvSpPr txBox="true"/>
          <p:nvPr/>
        </p:nvSpPr>
        <p:spPr>
          <a:xfrm rot="0">
            <a:off x="7984550" y="42043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1" id="31"/>
          <p:cNvSpPr txBox="true"/>
          <p:nvPr/>
        </p:nvSpPr>
        <p:spPr>
          <a:xfrm rot="0">
            <a:off x="10429294" y="4204306"/>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2347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1409700" y="4392673"/>
            <a:ext cx="4820745" cy="2630434"/>
          </a:xfrm>
          <a:custGeom>
            <a:avLst/>
            <a:gdLst/>
            <a:ahLst/>
            <a:cxnLst/>
            <a:rect r="r" b="b" t="t" l="l"/>
            <a:pathLst>
              <a:path h="2630434" w="4820745">
                <a:moveTo>
                  <a:pt x="0" y="0"/>
                </a:moveTo>
                <a:lnTo>
                  <a:pt x="4820745" y="0"/>
                </a:lnTo>
                <a:lnTo>
                  <a:pt x="4820745" y="2630433"/>
                </a:lnTo>
                <a:lnTo>
                  <a:pt x="0" y="26304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61119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Deletion</a:t>
            </a:r>
          </a:p>
        </p:txBody>
      </p:sp>
      <p:sp>
        <p:nvSpPr>
          <p:cNvPr name="TextBox 11" id="11"/>
          <p:cNvSpPr txBox="true"/>
          <p:nvPr/>
        </p:nvSpPr>
        <p:spPr>
          <a:xfrm rot="0">
            <a:off x="982932" y="3448955"/>
            <a:ext cx="2694851"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1 - one node</a:t>
            </a:r>
          </a:p>
        </p:txBody>
      </p:sp>
      <p:sp>
        <p:nvSpPr>
          <p:cNvPr name="TextBox 12" id="12"/>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3" id="13"/>
          <p:cNvSpPr txBox="true"/>
          <p:nvPr/>
        </p:nvSpPr>
        <p:spPr>
          <a:xfrm rot="0">
            <a:off x="5040068" y="57411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4" id="14"/>
          <p:cNvSpPr txBox="true"/>
          <p:nvPr/>
        </p:nvSpPr>
        <p:spPr>
          <a:xfrm rot="0">
            <a:off x="1696831" y="51446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818180" y="64527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2633396" y="6483515"/>
            <a:ext cx="415700" cy="317573"/>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u0</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p>
        </p:txBody>
      </p:sp>
      <p:sp>
        <p:nvSpPr>
          <p:cNvPr name="TextBox 17" id="17"/>
          <p:cNvSpPr txBox="true"/>
          <p:nvPr/>
        </p:nvSpPr>
        <p:spPr>
          <a:xfrm rot="0">
            <a:off x="4905204" y="50757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2638454" y="5175380"/>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19" id="19"/>
          <p:cNvSpPr txBox="true"/>
          <p:nvPr/>
        </p:nvSpPr>
        <p:spPr>
          <a:xfrm rot="0">
            <a:off x="5643296" y="5167894"/>
            <a:ext cx="401526" cy="312791"/>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Tree>
  </p:cSld>
  <p:clrMapOvr>
    <a:masterClrMapping/>
  </p:clrMapOvr>
</p:sld>
</file>

<file path=ppt/slides/slide2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2347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952500" y="3960866"/>
            <a:ext cx="10674086" cy="2820934"/>
          </a:xfrm>
          <a:custGeom>
            <a:avLst/>
            <a:gdLst/>
            <a:ahLst/>
            <a:cxnLst/>
            <a:rect r="r" b="b" t="t" l="l"/>
            <a:pathLst>
              <a:path h="2820934" w="10674086">
                <a:moveTo>
                  <a:pt x="0" y="0"/>
                </a:moveTo>
                <a:lnTo>
                  <a:pt x="10674086" y="0"/>
                </a:lnTo>
                <a:lnTo>
                  <a:pt x="10674086" y="2820934"/>
                </a:lnTo>
                <a:lnTo>
                  <a:pt x="0" y="2820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61119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Deletion</a:t>
            </a:r>
          </a:p>
        </p:txBody>
      </p:sp>
      <p:sp>
        <p:nvSpPr>
          <p:cNvPr name="TextBox 11" id="11"/>
          <p:cNvSpPr txBox="true"/>
          <p:nvPr/>
        </p:nvSpPr>
        <p:spPr>
          <a:xfrm rot="0">
            <a:off x="3757365" y="5502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3" id="13"/>
          <p:cNvSpPr txBox="true"/>
          <p:nvPr/>
        </p:nvSpPr>
        <p:spPr>
          <a:xfrm rot="0">
            <a:off x="982932" y="3448955"/>
            <a:ext cx="4289746"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2 - more than one node</a:t>
            </a:r>
          </a:p>
        </p:txBody>
      </p:sp>
      <p:sp>
        <p:nvSpPr>
          <p:cNvPr name="TextBox 14" id="14"/>
          <p:cNvSpPr txBox="true"/>
          <p:nvPr/>
        </p:nvSpPr>
        <p:spPr>
          <a:xfrm rot="0">
            <a:off x="5941657" y="5502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8125958" y="5502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0310251" y="5502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3621138" y="4831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5830938" y="4831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9" id="19"/>
          <p:cNvSpPr txBox="true"/>
          <p:nvPr/>
        </p:nvSpPr>
        <p:spPr>
          <a:xfrm rot="0">
            <a:off x="8002638" y="4831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0" id="20"/>
          <p:cNvSpPr txBox="true"/>
          <p:nvPr/>
        </p:nvSpPr>
        <p:spPr>
          <a:xfrm rot="0">
            <a:off x="10301335" y="4831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1" id="21"/>
          <p:cNvSpPr txBox="true"/>
          <p:nvPr/>
        </p:nvSpPr>
        <p:spPr>
          <a:xfrm rot="0">
            <a:off x="1239631" y="49033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2" id="22"/>
          <p:cNvSpPr txBox="true"/>
          <p:nvPr/>
        </p:nvSpPr>
        <p:spPr>
          <a:xfrm rot="0">
            <a:off x="1360980" y="62114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3" id="23"/>
          <p:cNvSpPr txBox="true"/>
          <p:nvPr/>
        </p:nvSpPr>
        <p:spPr>
          <a:xfrm rot="0">
            <a:off x="4331770" y="4903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541570" y="4903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2160070" y="6211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23</a:t>
            </a:r>
          </a:p>
        </p:txBody>
      </p:sp>
      <p:sp>
        <p:nvSpPr>
          <p:cNvPr name="TextBox 26" id="26"/>
          <p:cNvSpPr txBox="true"/>
          <p:nvPr/>
        </p:nvSpPr>
        <p:spPr>
          <a:xfrm rot="0">
            <a:off x="8713270" y="4903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30</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30</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13</a:t>
            </a:r>
          </a:p>
        </p:txBody>
      </p:sp>
      <p:sp>
        <p:nvSpPr>
          <p:cNvPr name="TextBox 27" id="27"/>
          <p:cNvSpPr txBox="true"/>
          <p:nvPr/>
        </p:nvSpPr>
        <p:spPr>
          <a:xfrm rot="0">
            <a:off x="11043752" y="49240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2181254" y="4934074"/>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29" id="29"/>
          <p:cNvSpPr txBox="true"/>
          <p:nvPr/>
        </p:nvSpPr>
        <p:spPr>
          <a:xfrm rot="0">
            <a:off x="3837994" y="4483703"/>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0" id="30"/>
          <p:cNvSpPr txBox="true"/>
          <p:nvPr/>
        </p:nvSpPr>
        <p:spPr>
          <a:xfrm rot="0">
            <a:off x="5819194" y="4483703"/>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1" id="31"/>
          <p:cNvSpPr txBox="true"/>
          <p:nvPr/>
        </p:nvSpPr>
        <p:spPr>
          <a:xfrm rot="0">
            <a:off x="8009944" y="4483703"/>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2" id="32"/>
          <p:cNvSpPr txBox="true"/>
          <p:nvPr/>
        </p:nvSpPr>
        <p:spPr>
          <a:xfrm rot="0">
            <a:off x="10454697" y="4483703"/>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46097" y="17526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2286000" y="1964693"/>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1" id="11"/>
          <p:cNvSpPr/>
          <p:nvPr/>
        </p:nvSpPr>
        <p:spPr>
          <a:xfrm flipH="false" flipV="false" rot="0">
            <a:off x="2051742" y="1141686"/>
            <a:ext cx="9055694" cy="7844333"/>
          </a:xfrm>
          <a:custGeom>
            <a:avLst/>
            <a:gdLst/>
            <a:ahLst/>
            <a:cxnLst/>
            <a:rect r="r" b="b" t="t" l="l"/>
            <a:pathLst>
              <a:path h="7844333" w="9055694">
                <a:moveTo>
                  <a:pt x="0" y="0"/>
                </a:moveTo>
                <a:lnTo>
                  <a:pt x="9055694" y="0"/>
                </a:lnTo>
                <a:lnTo>
                  <a:pt x="9055694" y="7844332"/>
                </a:lnTo>
                <a:lnTo>
                  <a:pt x="0" y="7844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08168"/>
            <a:ext cx="826516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Deletion Algorithm</a:t>
            </a:r>
          </a:p>
        </p:txBody>
      </p:sp>
      <p:sp>
        <p:nvSpPr>
          <p:cNvPr name="TextBox 14" id="14"/>
          <p:cNvSpPr txBox="true"/>
          <p:nvPr/>
        </p:nvSpPr>
        <p:spPr>
          <a:xfrm rot="0">
            <a:off x="949214" y="1946729"/>
            <a:ext cx="833199"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a:t>
            </a:r>
          </a:p>
        </p:txBody>
      </p:sp>
      <p:sp>
        <p:nvSpPr>
          <p:cNvPr name="TextBox 15" id="15"/>
          <p:cNvSpPr txBox="true"/>
          <p:nvPr/>
        </p:nvSpPr>
        <p:spPr>
          <a:xfrm rot="0">
            <a:off x="2754020" y="6307055"/>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16" id="16"/>
          <p:cNvSpPr txBox="true"/>
          <p:nvPr/>
        </p:nvSpPr>
        <p:spPr>
          <a:xfrm rot="0">
            <a:off x="3607346" y="31899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17" id="17"/>
          <p:cNvSpPr txBox="true"/>
          <p:nvPr/>
        </p:nvSpPr>
        <p:spPr>
          <a:xfrm rot="0">
            <a:off x="3541747" y="1944453"/>
            <a:ext cx="1298848"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head=None?</a:t>
            </a:r>
          </a:p>
        </p:txBody>
      </p:sp>
      <p:sp>
        <p:nvSpPr>
          <p:cNvPr name="TextBox 18" id="18"/>
          <p:cNvSpPr txBox="true"/>
          <p:nvPr/>
        </p:nvSpPr>
        <p:spPr>
          <a:xfrm rot="0">
            <a:off x="6356452" y="176934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19" id="19"/>
          <p:cNvSpPr txBox="true"/>
          <p:nvPr/>
        </p:nvSpPr>
        <p:spPr>
          <a:xfrm rot="0">
            <a:off x="8308810" y="3913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0" id="20"/>
          <p:cNvSpPr txBox="true"/>
          <p:nvPr/>
        </p:nvSpPr>
        <p:spPr>
          <a:xfrm rot="0">
            <a:off x="8308810" y="6072845"/>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1" id="21"/>
          <p:cNvSpPr txBox="true"/>
          <p:nvPr/>
        </p:nvSpPr>
        <p:spPr>
          <a:xfrm rot="0">
            <a:off x="10090252" y="52473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2" id="22"/>
          <p:cNvSpPr txBox="true"/>
          <p:nvPr/>
        </p:nvSpPr>
        <p:spPr>
          <a:xfrm rot="0">
            <a:off x="10090252" y="780437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3" id="23"/>
          <p:cNvSpPr txBox="true"/>
          <p:nvPr/>
        </p:nvSpPr>
        <p:spPr>
          <a:xfrm rot="0">
            <a:off x="4950362" y="8103060"/>
            <a:ext cx="102298" cy="458076"/>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a:t>
            </a:r>
          </a:p>
        </p:txBody>
      </p:sp>
      <p:sp>
        <p:nvSpPr>
          <p:cNvPr name="TextBox 24" id="24"/>
          <p:cNvSpPr txBox="true"/>
          <p:nvPr/>
        </p:nvSpPr>
        <p:spPr>
          <a:xfrm rot="0">
            <a:off x="5213433" y="5406895"/>
            <a:ext cx="104118" cy="1800816"/>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 -</a:t>
            </a:r>
          </a:p>
          <a:p>
            <a:pPr algn="just">
              <a:lnSpc>
                <a:spcPts val="5074"/>
              </a:lnSpc>
            </a:pPr>
            <a:r>
              <a:rPr lang="en-US" sz="2029" spc="-6">
                <a:solidFill>
                  <a:srgbClr val="FFFFFF"/>
                </a:solidFill>
                <a:latin typeface="IBM Plex Sans"/>
                <a:ea typeface="IBM Plex Sans"/>
                <a:cs typeface="IBM Plex Sans"/>
                <a:sym typeface="IBM Plex Sans"/>
              </a:rPr>
              <a:t>-</a:t>
            </a:r>
          </a:p>
          <a:p>
            <a:pPr algn="just">
              <a:lnSpc>
                <a:spcPts val="1699"/>
              </a:lnSpc>
            </a:pPr>
            <a:r>
              <a:rPr lang="en-US" sz="2029" spc="-6">
                <a:solidFill>
                  <a:srgbClr val="FFFFFF"/>
                </a:solidFill>
                <a:latin typeface="IBM Plex Sans"/>
                <a:ea typeface="IBM Plex Sans"/>
                <a:cs typeface="IBM Plex Sans"/>
                <a:sym typeface="IBM Plex Sans"/>
              </a:rPr>
              <a:t>- -</a:t>
            </a:r>
          </a:p>
        </p:txBody>
      </p:sp>
      <p:sp>
        <p:nvSpPr>
          <p:cNvPr name="TextBox 25" id="25"/>
          <p:cNvSpPr txBox="true"/>
          <p:nvPr/>
        </p:nvSpPr>
        <p:spPr>
          <a:xfrm rot="0">
            <a:off x="5240617" y="3324092"/>
            <a:ext cx="102298" cy="1476308"/>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 -</a:t>
            </a:r>
          </a:p>
          <a:p>
            <a:pPr algn="just">
              <a:lnSpc>
                <a:spcPts val="5074"/>
              </a:lnSpc>
            </a:pPr>
            <a:r>
              <a:rPr lang="en-US" sz="2029" spc="-6">
                <a:solidFill>
                  <a:srgbClr val="FFFFFF"/>
                </a:solidFill>
                <a:latin typeface="IBM Plex Sans"/>
                <a:ea typeface="IBM Plex Sans"/>
                <a:cs typeface="IBM Plex Sans"/>
                <a:sym typeface="IBM Plex Sans"/>
              </a:rPr>
              <a:t>-</a:t>
            </a:r>
          </a:p>
          <a:p>
            <a:pPr algn="just">
              <a:lnSpc>
                <a:spcPts val="1014"/>
              </a:lnSpc>
            </a:pPr>
            <a:r>
              <a:rPr lang="en-US" sz="2029" spc="-6">
                <a:solidFill>
                  <a:srgbClr val="FFFFFF"/>
                </a:solidFill>
                <a:latin typeface="IBM Plex Sans"/>
                <a:ea typeface="IBM Plex Sans"/>
                <a:cs typeface="IBM Plex Sans"/>
                <a:sym typeface="IBM Plex Sans"/>
              </a:rPr>
              <a:t>-</a:t>
            </a:r>
          </a:p>
        </p:txBody>
      </p:sp>
      <p:sp>
        <p:nvSpPr>
          <p:cNvPr name="TextBox 26" id="26"/>
          <p:cNvSpPr txBox="true"/>
          <p:nvPr/>
        </p:nvSpPr>
        <p:spPr>
          <a:xfrm rot="0">
            <a:off x="5490648" y="3297793"/>
            <a:ext cx="1358541" cy="644804"/>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head = none tail = none ﬁrst.next = none</a:t>
            </a:r>
          </a:p>
        </p:txBody>
      </p:sp>
      <p:sp>
        <p:nvSpPr>
          <p:cNvPr name="TextBox 27" id="27"/>
          <p:cNvSpPr txBox="true"/>
          <p:nvPr/>
        </p:nvSpPr>
        <p:spPr>
          <a:xfrm rot="0">
            <a:off x="5490648" y="4316016"/>
            <a:ext cx="1408957" cy="428901"/>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head = ﬁrst.next tail.next = head</a:t>
            </a:r>
          </a:p>
        </p:txBody>
      </p:sp>
      <p:sp>
        <p:nvSpPr>
          <p:cNvPr name="TextBox 28" id="28"/>
          <p:cNvSpPr txBox="true"/>
          <p:nvPr/>
        </p:nvSpPr>
        <p:spPr>
          <a:xfrm rot="0">
            <a:off x="5200393" y="8076762"/>
            <a:ext cx="2443410" cy="428901"/>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ﬁnd location (loop) current.next = nextNode.next</a:t>
            </a:r>
          </a:p>
        </p:txBody>
      </p:sp>
      <p:sp>
        <p:nvSpPr>
          <p:cNvPr name="TextBox 29" id="29"/>
          <p:cNvSpPr txBox="true"/>
          <p:nvPr/>
        </p:nvSpPr>
        <p:spPr>
          <a:xfrm rot="0">
            <a:off x="5465245" y="5380587"/>
            <a:ext cx="1358541" cy="644804"/>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head = none tail = none ﬁrst.next = none</a:t>
            </a:r>
          </a:p>
        </p:txBody>
      </p:sp>
      <p:sp>
        <p:nvSpPr>
          <p:cNvPr name="TextBox 30" id="30"/>
          <p:cNvSpPr txBox="true"/>
          <p:nvPr/>
        </p:nvSpPr>
        <p:spPr>
          <a:xfrm rot="0">
            <a:off x="5463464" y="6120079"/>
            <a:ext cx="2301592" cy="1032158"/>
          </a:xfrm>
          <a:prstGeom prst="rect">
            <a:avLst/>
          </a:prstGeom>
        </p:spPr>
        <p:txBody>
          <a:bodyPr anchor="t" rtlCol="false" tIns="0" lIns="0" bIns="0" rIns="0">
            <a:spAutoFit/>
          </a:bodyPr>
          <a:lstStyle/>
          <a:p>
            <a:pPr algn="l">
              <a:lnSpc>
                <a:spcPts val="3499"/>
              </a:lnSpc>
            </a:pPr>
            <a:r>
              <a:rPr lang="en-US" sz="1399" spc="-4">
                <a:solidFill>
                  <a:srgbClr val="FFFFFF"/>
                </a:solidFill>
                <a:latin typeface="IBM Plex Sans"/>
                <a:ea typeface="IBM Plex Sans"/>
                <a:cs typeface="IBM Plex Sans"/>
                <a:sym typeface="IBM Plex Sans"/>
              </a:rPr>
              <a:t>Find node before last node </a:t>
            </a:r>
          </a:p>
          <a:p>
            <a:pPr algn="l">
              <a:lnSpc>
                <a:spcPts val="699"/>
              </a:lnSpc>
            </a:pPr>
            <a:r>
              <a:rPr lang="en-US" sz="1399" spc="-4">
                <a:solidFill>
                  <a:srgbClr val="FFFFFF"/>
                </a:solidFill>
                <a:latin typeface="IBM Plex Sans"/>
                <a:ea typeface="IBM Plex Sans"/>
                <a:cs typeface="IBM Plex Sans"/>
                <a:sym typeface="IBM Plex Sans"/>
              </a:rPr>
              <a:t>(loop) </a:t>
            </a:r>
          </a:p>
          <a:p>
            <a:pPr algn="l">
              <a:lnSpc>
                <a:spcPts val="2700"/>
              </a:lnSpc>
            </a:pPr>
            <a:r>
              <a:rPr lang="en-US" sz="1399" spc="-4">
                <a:solidFill>
                  <a:srgbClr val="FFFFFF"/>
                </a:solidFill>
                <a:latin typeface="IBM Plex Sans"/>
                <a:ea typeface="IBM Plex Sans"/>
                <a:cs typeface="IBM Plex Sans"/>
                <a:sym typeface="IBM Plex Sans"/>
              </a:rPr>
              <a:t>Tail = curNode </a:t>
            </a:r>
          </a:p>
          <a:p>
            <a:pPr algn="l">
              <a:lnSpc>
                <a:spcPts val="699"/>
              </a:lnSpc>
            </a:pPr>
            <a:r>
              <a:rPr lang="en-US" sz="1399" spc="-4">
                <a:solidFill>
                  <a:srgbClr val="FFFFFF"/>
                </a:solidFill>
                <a:latin typeface="IBM Plex Sans"/>
                <a:ea typeface="IBM Plex Sans"/>
                <a:cs typeface="IBM Plex Sans"/>
                <a:sym typeface="IBM Plex Sans"/>
              </a:rPr>
              <a:t>curNode.next = head</a:t>
            </a:r>
          </a:p>
        </p:txBody>
      </p:sp>
      <p:sp>
        <p:nvSpPr>
          <p:cNvPr name="TextBox 31" id="31"/>
          <p:cNvSpPr txBox="true"/>
          <p:nvPr/>
        </p:nvSpPr>
        <p:spPr>
          <a:xfrm rot="0">
            <a:off x="9370343" y="6321295"/>
            <a:ext cx="1326166"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last</a:t>
            </a:r>
          </a:p>
        </p:txBody>
      </p:sp>
      <p:sp>
        <p:nvSpPr>
          <p:cNvPr name="TextBox 32" id="32"/>
          <p:cNvSpPr txBox="true"/>
          <p:nvPr/>
        </p:nvSpPr>
        <p:spPr>
          <a:xfrm rot="0">
            <a:off x="9359770" y="4123534"/>
            <a:ext cx="1347730"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ﬁrst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82801" y="1701898"/>
            <a:ext cx="12952905" cy="5117516"/>
          </a:xfrm>
          <a:custGeom>
            <a:avLst/>
            <a:gdLst/>
            <a:ahLst/>
            <a:cxnLst/>
            <a:rect r="r" b="b" t="t" l="l"/>
            <a:pathLst>
              <a:path h="5117516" w="12952905">
                <a:moveTo>
                  <a:pt x="0" y="0"/>
                </a:moveTo>
                <a:lnTo>
                  <a:pt x="12952904" y="0"/>
                </a:lnTo>
                <a:lnTo>
                  <a:pt x="12952904" y="5117516"/>
                </a:lnTo>
                <a:lnTo>
                  <a:pt x="0" y="5117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620363" y="652872"/>
            <a:ext cx="5324608"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Types of Data Structures</a:t>
            </a:r>
          </a:p>
        </p:txBody>
      </p:sp>
      <p:sp>
        <p:nvSpPr>
          <p:cNvPr name="TextBox 8" id="8"/>
          <p:cNvSpPr txBox="true"/>
          <p:nvPr/>
        </p:nvSpPr>
        <p:spPr>
          <a:xfrm rot="0">
            <a:off x="4088940" y="1308840"/>
            <a:ext cx="233265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Data Structures</a:t>
            </a:r>
          </a:p>
        </p:txBody>
      </p:sp>
      <p:sp>
        <p:nvSpPr>
          <p:cNvPr name="TextBox 9" id="9"/>
          <p:cNvSpPr txBox="true"/>
          <p:nvPr/>
        </p:nvSpPr>
        <p:spPr>
          <a:xfrm rot="0">
            <a:off x="886206" y="2242976"/>
            <a:ext cx="1145648" cy="372818"/>
          </a:xfrm>
          <a:prstGeom prst="rect">
            <a:avLst/>
          </a:prstGeom>
        </p:spPr>
        <p:txBody>
          <a:bodyPr anchor="t" rtlCol="false" tIns="0" lIns="0" bIns="0" rIns="0">
            <a:spAutoFit/>
          </a:bodyPr>
          <a:lstStyle/>
          <a:p>
            <a:pPr algn="l">
              <a:lnSpc>
                <a:spcPts val="3079"/>
              </a:lnSpc>
            </a:pPr>
            <a:r>
              <a:rPr lang="en-US" sz="2200" spc="-6">
                <a:solidFill>
                  <a:srgbClr val="000000"/>
                </a:solidFill>
                <a:latin typeface="IBM Plex Sans"/>
                <a:ea typeface="IBM Plex Sans"/>
                <a:cs typeface="IBM Plex Sans"/>
                <a:sym typeface="IBM Plex Sans"/>
              </a:rPr>
              <a:t>Primitive</a:t>
            </a:r>
          </a:p>
        </p:txBody>
      </p:sp>
      <p:sp>
        <p:nvSpPr>
          <p:cNvPr name="TextBox 10" id="10"/>
          <p:cNvSpPr txBox="true"/>
          <p:nvPr/>
        </p:nvSpPr>
        <p:spPr>
          <a:xfrm rot="0">
            <a:off x="8228876" y="2242976"/>
            <a:ext cx="1763220" cy="372818"/>
          </a:xfrm>
          <a:prstGeom prst="rect">
            <a:avLst/>
          </a:prstGeom>
        </p:spPr>
        <p:txBody>
          <a:bodyPr anchor="t" rtlCol="false" tIns="0" lIns="0" bIns="0" rIns="0">
            <a:spAutoFit/>
          </a:bodyPr>
          <a:lstStyle/>
          <a:p>
            <a:pPr algn="l">
              <a:lnSpc>
                <a:spcPts val="3079"/>
              </a:lnSpc>
            </a:pPr>
            <a:r>
              <a:rPr lang="en-US" sz="2200" spc="-6">
                <a:solidFill>
                  <a:srgbClr val="000000"/>
                </a:solidFill>
                <a:latin typeface="IBM Plex Sans"/>
                <a:ea typeface="IBM Plex Sans"/>
                <a:cs typeface="IBM Plex Sans"/>
                <a:sym typeface="IBM Plex Sans"/>
              </a:rPr>
              <a:t>Non Primitive</a:t>
            </a:r>
          </a:p>
        </p:txBody>
      </p:sp>
      <p:sp>
        <p:nvSpPr>
          <p:cNvPr name="TextBox 11" id="11"/>
          <p:cNvSpPr txBox="true"/>
          <p:nvPr/>
        </p:nvSpPr>
        <p:spPr>
          <a:xfrm rot="0">
            <a:off x="956386" y="2908983"/>
            <a:ext cx="587959"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Integer</a:t>
            </a:r>
          </a:p>
        </p:txBody>
      </p:sp>
      <p:sp>
        <p:nvSpPr>
          <p:cNvPr name="TextBox 12" id="12"/>
          <p:cNvSpPr txBox="true"/>
          <p:nvPr/>
        </p:nvSpPr>
        <p:spPr>
          <a:xfrm rot="0">
            <a:off x="1038711" y="3451041"/>
            <a:ext cx="420024"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Float</a:t>
            </a:r>
          </a:p>
        </p:txBody>
      </p:sp>
      <p:sp>
        <p:nvSpPr>
          <p:cNvPr name="TextBox 13" id="13"/>
          <p:cNvSpPr txBox="true"/>
          <p:nvPr/>
        </p:nvSpPr>
        <p:spPr>
          <a:xfrm rot="0">
            <a:off x="839486" y="3970725"/>
            <a:ext cx="826437"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Character</a:t>
            </a:r>
          </a:p>
        </p:txBody>
      </p:sp>
      <p:sp>
        <p:nvSpPr>
          <p:cNvPr name="TextBox 14" id="14"/>
          <p:cNvSpPr txBox="true"/>
          <p:nvPr/>
        </p:nvSpPr>
        <p:spPr>
          <a:xfrm rot="0">
            <a:off x="1000925" y="4490399"/>
            <a:ext cx="497100"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String</a:t>
            </a:r>
          </a:p>
        </p:txBody>
      </p:sp>
      <p:sp>
        <p:nvSpPr>
          <p:cNvPr name="TextBox 15" id="15"/>
          <p:cNvSpPr txBox="true"/>
          <p:nvPr/>
        </p:nvSpPr>
        <p:spPr>
          <a:xfrm rot="0">
            <a:off x="905266" y="5007426"/>
            <a:ext cx="692239"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Boolean</a:t>
            </a:r>
          </a:p>
        </p:txBody>
      </p:sp>
      <p:sp>
        <p:nvSpPr>
          <p:cNvPr name="TextBox 16" id="16"/>
          <p:cNvSpPr txBox="true"/>
          <p:nvPr/>
        </p:nvSpPr>
        <p:spPr>
          <a:xfrm rot="0">
            <a:off x="3495389" y="5331781"/>
            <a:ext cx="443598"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Array</a:t>
            </a:r>
          </a:p>
        </p:txBody>
      </p:sp>
      <p:sp>
        <p:nvSpPr>
          <p:cNvPr name="TextBox 17" id="17"/>
          <p:cNvSpPr txBox="true"/>
          <p:nvPr/>
        </p:nvSpPr>
        <p:spPr>
          <a:xfrm rot="0">
            <a:off x="6207271" y="5193020"/>
            <a:ext cx="913676"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Linked List</a:t>
            </a:r>
          </a:p>
        </p:txBody>
      </p:sp>
      <p:sp>
        <p:nvSpPr>
          <p:cNvPr name="TextBox 18" id="18"/>
          <p:cNvSpPr txBox="true"/>
          <p:nvPr/>
        </p:nvSpPr>
        <p:spPr>
          <a:xfrm rot="0">
            <a:off x="6421336" y="5735088"/>
            <a:ext cx="476964"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Stack</a:t>
            </a:r>
          </a:p>
        </p:txBody>
      </p:sp>
      <p:sp>
        <p:nvSpPr>
          <p:cNvPr name="TextBox 19" id="19"/>
          <p:cNvSpPr txBox="true"/>
          <p:nvPr/>
        </p:nvSpPr>
        <p:spPr>
          <a:xfrm rot="0">
            <a:off x="6386665" y="6254772"/>
            <a:ext cx="547697"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Queue</a:t>
            </a:r>
          </a:p>
        </p:txBody>
      </p:sp>
      <p:sp>
        <p:nvSpPr>
          <p:cNvPr name="TextBox 20" id="20"/>
          <p:cNvSpPr txBox="true"/>
          <p:nvPr/>
        </p:nvSpPr>
        <p:spPr>
          <a:xfrm rot="0">
            <a:off x="11714112" y="4168540"/>
            <a:ext cx="353101"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Tree</a:t>
            </a:r>
          </a:p>
        </p:txBody>
      </p:sp>
      <p:sp>
        <p:nvSpPr>
          <p:cNvPr name="TextBox 21" id="21"/>
          <p:cNvSpPr txBox="true"/>
          <p:nvPr/>
        </p:nvSpPr>
        <p:spPr>
          <a:xfrm rot="0">
            <a:off x="11633654" y="4755413"/>
            <a:ext cx="517227"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Graph</a:t>
            </a:r>
          </a:p>
        </p:txBody>
      </p:sp>
      <p:sp>
        <p:nvSpPr>
          <p:cNvPr name="TextBox 22" id="22"/>
          <p:cNvSpPr txBox="true"/>
          <p:nvPr/>
        </p:nvSpPr>
        <p:spPr>
          <a:xfrm rot="0">
            <a:off x="4664707" y="3462271"/>
            <a:ext cx="665236" cy="311963"/>
          </a:xfrm>
          <a:prstGeom prst="rect">
            <a:avLst/>
          </a:prstGeom>
        </p:spPr>
        <p:txBody>
          <a:bodyPr anchor="t" rtlCol="false" tIns="0" lIns="0" bIns="0" rIns="0">
            <a:spAutoFit/>
          </a:bodyPr>
          <a:lstStyle/>
          <a:p>
            <a:pPr algn="l">
              <a:lnSpc>
                <a:spcPts val="2520"/>
              </a:lnSpc>
            </a:pPr>
            <a:r>
              <a:rPr lang="en-US" sz="1800" spc="-5">
                <a:solidFill>
                  <a:srgbClr val="000000"/>
                </a:solidFill>
                <a:latin typeface="IBM Plex Sans"/>
                <a:ea typeface="IBM Plex Sans"/>
                <a:cs typeface="IBM Plex Sans"/>
                <a:sym typeface="IBM Plex Sans"/>
              </a:rPr>
              <a:t>Linear</a:t>
            </a:r>
          </a:p>
        </p:txBody>
      </p:sp>
      <p:sp>
        <p:nvSpPr>
          <p:cNvPr name="TextBox 23" id="23"/>
          <p:cNvSpPr txBox="true"/>
          <p:nvPr/>
        </p:nvSpPr>
        <p:spPr>
          <a:xfrm rot="0">
            <a:off x="11452812" y="3462271"/>
            <a:ext cx="1170527" cy="311963"/>
          </a:xfrm>
          <a:prstGeom prst="rect">
            <a:avLst/>
          </a:prstGeom>
        </p:spPr>
        <p:txBody>
          <a:bodyPr anchor="t" rtlCol="false" tIns="0" lIns="0" bIns="0" rIns="0">
            <a:spAutoFit/>
          </a:bodyPr>
          <a:lstStyle/>
          <a:p>
            <a:pPr algn="l">
              <a:lnSpc>
                <a:spcPts val="2520"/>
              </a:lnSpc>
            </a:pPr>
            <a:r>
              <a:rPr lang="en-US" sz="1800" spc="-5">
                <a:solidFill>
                  <a:srgbClr val="000000"/>
                </a:solidFill>
                <a:latin typeface="IBM Plex Sans"/>
                <a:ea typeface="IBM Plex Sans"/>
                <a:cs typeface="IBM Plex Sans"/>
                <a:sym typeface="IBM Plex Sans"/>
              </a:rPr>
              <a:t>Non Linear</a:t>
            </a:r>
          </a:p>
        </p:txBody>
      </p:sp>
      <p:sp>
        <p:nvSpPr>
          <p:cNvPr name="TextBox 24" id="24"/>
          <p:cNvSpPr txBox="true"/>
          <p:nvPr/>
        </p:nvSpPr>
        <p:spPr>
          <a:xfrm rot="0">
            <a:off x="3326425" y="4662602"/>
            <a:ext cx="552774" cy="272005"/>
          </a:xfrm>
          <a:prstGeom prst="rect">
            <a:avLst/>
          </a:prstGeom>
        </p:spPr>
        <p:txBody>
          <a:bodyPr anchor="t" rtlCol="false" tIns="0" lIns="0" bIns="0" rIns="0">
            <a:spAutoFit/>
          </a:bodyPr>
          <a:lstStyle/>
          <a:p>
            <a:pPr algn="l">
              <a:lnSpc>
                <a:spcPts val="2240"/>
              </a:lnSpc>
            </a:pPr>
            <a:r>
              <a:rPr lang="en-US" sz="1600" spc="-4">
                <a:solidFill>
                  <a:srgbClr val="000000"/>
                </a:solidFill>
                <a:latin typeface="IBM Plex Sans"/>
                <a:ea typeface="IBM Plex Sans"/>
                <a:cs typeface="IBM Plex Sans"/>
                <a:sym typeface="IBM Plex Sans"/>
              </a:rPr>
              <a:t>Static</a:t>
            </a:r>
          </a:p>
        </p:txBody>
      </p:sp>
      <p:sp>
        <p:nvSpPr>
          <p:cNvPr name="TextBox 25" id="25"/>
          <p:cNvSpPr txBox="true"/>
          <p:nvPr/>
        </p:nvSpPr>
        <p:spPr>
          <a:xfrm rot="0">
            <a:off x="5968432" y="4662602"/>
            <a:ext cx="836933" cy="272005"/>
          </a:xfrm>
          <a:prstGeom prst="rect">
            <a:avLst/>
          </a:prstGeom>
        </p:spPr>
        <p:txBody>
          <a:bodyPr anchor="t" rtlCol="false" tIns="0" lIns="0" bIns="0" rIns="0">
            <a:spAutoFit/>
          </a:bodyPr>
          <a:lstStyle/>
          <a:p>
            <a:pPr algn="l">
              <a:lnSpc>
                <a:spcPts val="2240"/>
              </a:lnSpc>
            </a:pPr>
            <a:r>
              <a:rPr lang="en-US" sz="1600" spc="-4">
                <a:solidFill>
                  <a:srgbClr val="000000"/>
                </a:solidFill>
                <a:latin typeface="IBM Plex Sans"/>
                <a:ea typeface="IBM Plex Sans"/>
                <a:cs typeface="IBM Plex Sans"/>
                <a:sym typeface="IBM Plex Sans"/>
              </a:rPr>
              <a:t>Dynamic</a:t>
            </a:r>
          </a:p>
        </p:txBody>
      </p:sp>
    </p:spTree>
  </p:cSld>
  <p:clrMapOvr>
    <a:masterClrMapping/>
  </p:clrMapOvr>
</p:sld>
</file>

<file path=ppt/slides/slide2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92992" y="3648504"/>
            <a:ext cx="7678426" cy="5429336"/>
            <a:chOff x="0" y="0"/>
            <a:chExt cx="7678420" cy="5429339"/>
          </a:xfrm>
        </p:grpSpPr>
        <p:sp>
          <p:nvSpPr>
            <p:cNvPr name="Freeform 7" id="7"/>
            <p:cNvSpPr/>
            <p:nvPr/>
          </p:nvSpPr>
          <p:spPr>
            <a:xfrm flipH="false" flipV="false" rot="0">
              <a:off x="0" y="0"/>
              <a:ext cx="7678420" cy="5429377"/>
            </a:xfrm>
            <a:custGeom>
              <a:avLst/>
              <a:gdLst/>
              <a:ahLst/>
              <a:cxnLst/>
              <a:rect r="r" b="b" t="t" l="l"/>
              <a:pathLst>
                <a:path h="5429377" w="7678420">
                  <a:moveTo>
                    <a:pt x="0" y="5429377"/>
                  </a:moveTo>
                  <a:lnTo>
                    <a:pt x="7678420" y="5429377"/>
                  </a:lnTo>
                  <a:lnTo>
                    <a:pt x="7678420" y="0"/>
                  </a:lnTo>
                  <a:lnTo>
                    <a:pt x="0" y="0"/>
                  </a:lnTo>
                  <a:close/>
                </a:path>
              </a:pathLst>
            </a:custGeom>
            <a:solidFill>
              <a:srgbClr val="FFFFFF"/>
            </a:solidFill>
          </p:spPr>
        </p:sp>
      </p:grpSp>
      <p:sp>
        <p:nvSpPr>
          <p:cNvPr name="Freeform 8" id="8"/>
          <p:cNvSpPr/>
          <p:nvPr/>
        </p:nvSpPr>
        <p:spPr>
          <a:xfrm flipH="false" flipV="false" rot="0">
            <a:off x="3873503" y="1259586"/>
            <a:ext cx="8737349" cy="2087375"/>
          </a:xfrm>
          <a:custGeom>
            <a:avLst/>
            <a:gdLst/>
            <a:ahLst/>
            <a:cxnLst/>
            <a:rect r="r" b="b" t="t" l="l"/>
            <a:pathLst>
              <a:path h="2087375" w="8737349">
                <a:moveTo>
                  <a:pt x="0" y="0"/>
                </a:moveTo>
                <a:lnTo>
                  <a:pt x="8737349" y="0"/>
                </a:lnTo>
                <a:lnTo>
                  <a:pt x="8737349" y="2087375"/>
                </a:lnTo>
                <a:lnTo>
                  <a:pt x="0" y="2087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254403" y="236668"/>
            <a:ext cx="85313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Deletion Algorithm</a:t>
            </a:r>
          </a:p>
        </p:txBody>
      </p:sp>
      <p:sp>
        <p:nvSpPr>
          <p:cNvPr name="TextBox 11" id="11"/>
          <p:cNvSpPr txBox="true"/>
          <p:nvPr/>
        </p:nvSpPr>
        <p:spPr>
          <a:xfrm rot="0">
            <a:off x="5846140" y="1743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1</a:t>
            </a:r>
          </a:p>
        </p:txBody>
      </p:sp>
      <p:sp>
        <p:nvSpPr>
          <p:cNvPr name="TextBox 12" id="12"/>
          <p:cNvSpPr txBox="true"/>
          <p:nvPr/>
        </p:nvSpPr>
        <p:spPr>
          <a:xfrm rot="0">
            <a:off x="7306637" y="1743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2</a:t>
            </a:r>
          </a:p>
        </p:txBody>
      </p:sp>
      <p:sp>
        <p:nvSpPr>
          <p:cNvPr name="TextBox 13" id="13"/>
          <p:cNvSpPr txBox="true"/>
          <p:nvPr/>
        </p:nvSpPr>
        <p:spPr>
          <a:xfrm rot="0">
            <a:off x="8741740" y="1743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4</a:t>
            </a:r>
          </a:p>
        </p:txBody>
      </p:sp>
      <p:sp>
        <p:nvSpPr>
          <p:cNvPr name="TextBox 14" id="14"/>
          <p:cNvSpPr txBox="true"/>
          <p:nvPr/>
        </p:nvSpPr>
        <p:spPr>
          <a:xfrm rot="0">
            <a:off x="10253043" y="1743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5</a:t>
            </a:r>
          </a:p>
        </p:txBody>
      </p:sp>
      <p:sp>
        <p:nvSpPr>
          <p:cNvPr name="TextBox 15" id="15"/>
          <p:cNvSpPr txBox="true"/>
          <p:nvPr/>
        </p:nvSpPr>
        <p:spPr>
          <a:xfrm rot="0">
            <a:off x="11732952" y="1743075"/>
            <a:ext cx="302504" cy="835619"/>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6</a:t>
            </a:r>
          </a:p>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16" id="16"/>
          <p:cNvSpPr txBox="true"/>
          <p:nvPr/>
        </p:nvSpPr>
        <p:spPr>
          <a:xfrm rot="0">
            <a:off x="4717933"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001</a:t>
            </a:r>
          </a:p>
        </p:txBody>
      </p:sp>
      <p:sp>
        <p:nvSpPr>
          <p:cNvPr name="TextBox 17" id="17"/>
          <p:cNvSpPr txBox="true"/>
          <p:nvPr/>
        </p:nvSpPr>
        <p:spPr>
          <a:xfrm rot="0">
            <a:off x="4717933" y="2901058"/>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444</a:t>
            </a:r>
          </a:p>
        </p:txBody>
      </p:sp>
      <p:sp>
        <p:nvSpPr>
          <p:cNvPr name="TextBox 18" id="18"/>
          <p:cNvSpPr txBox="true"/>
          <p:nvPr/>
        </p:nvSpPr>
        <p:spPr>
          <a:xfrm rot="0">
            <a:off x="443789" y="3758736"/>
            <a:ext cx="294365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deleteNode(head, location): </a:t>
            </a:r>
          </a:p>
        </p:txBody>
      </p:sp>
      <p:sp>
        <p:nvSpPr>
          <p:cNvPr name="TextBox 19" id="19"/>
          <p:cNvSpPr txBox="true"/>
          <p:nvPr/>
        </p:nvSpPr>
        <p:spPr>
          <a:xfrm rot="0">
            <a:off x="672389" y="4025436"/>
            <a:ext cx="2369106"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head does not exist: </a:t>
            </a:r>
          </a:p>
        </p:txBody>
      </p:sp>
      <p:sp>
        <p:nvSpPr>
          <p:cNvPr name="TextBox 20" id="20"/>
          <p:cNvSpPr txBox="true"/>
          <p:nvPr/>
        </p:nvSpPr>
        <p:spPr>
          <a:xfrm rot="0">
            <a:off x="900989" y="4292136"/>
            <a:ext cx="41108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error //Linked list does not exist </a:t>
            </a:r>
          </a:p>
        </p:txBody>
      </p:sp>
      <p:sp>
        <p:nvSpPr>
          <p:cNvPr name="TextBox 21" id="21"/>
          <p:cNvSpPr txBox="true"/>
          <p:nvPr/>
        </p:nvSpPr>
        <p:spPr>
          <a:xfrm rot="0">
            <a:off x="672389" y="4558836"/>
            <a:ext cx="339355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location = ﬁrstNode’s location </a:t>
            </a:r>
          </a:p>
        </p:txBody>
      </p:sp>
      <p:sp>
        <p:nvSpPr>
          <p:cNvPr name="TextBox 22" id="22"/>
          <p:cNvSpPr txBox="true"/>
          <p:nvPr/>
        </p:nvSpPr>
        <p:spPr>
          <a:xfrm rot="0">
            <a:off x="900989" y="4825536"/>
            <a:ext cx="3367573"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this is the only node in the list </a:t>
            </a:r>
          </a:p>
        </p:txBody>
      </p:sp>
      <p:sp>
        <p:nvSpPr>
          <p:cNvPr name="TextBox 23" id="23"/>
          <p:cNvSpPr txBox="true"/>
          <p:nvPr/>
        </p:nvSpPr>
        <p:spPr>
          <a:xfrm rot="0">
            <a:off x="1129589" y="5092236"/>
            <a:ext cx="270802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head=tail=node.next=null </a:t>
            </a:r>
          </a:p>
        </p:txBody>
      </p:sp>
      <p:sp>
        <p:nvSpPr>
          <p:cNvPr name="TextBox 24" id="24"/>
          <p:cNvSpPr txBox="true"/>
          <p:nvPr/>
        </p:nvSpPr>
        <p:spPr>
          <a:xfrm rot="0">
            <a:off x="900989" y="5358936"/>
            <a:ext cx="4891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a:t>
            </a:r>
          </a:p>
        </p:txBody>
      </p:sp>
      <p:sp>
        <p:nvSpPr>
          <p:cNvPr name="TextBox 25" id="25"/>
          <p:cNvSpPr txBox="true"/>
          <p:nvPr/>
        </p:nvSpPr>
        <p:spPr>
          <a:xfrm rot="0">
            <a:off x="1129589" y="5625636"/>
            <a:ext cx="1743246"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head=head.next tail.next = head </a:t>
            </a:r>
          </a:p>
        </p:txBody>
      </p:sp>
      <p:sp>
        <p:nvSpPr>
          <p:cNvPr name="TextBox 26" id="26"/>
          <p:cNvSpPr txBox="true"/>
          <p:nvPr/>
        </p:nvSpPr>
        <p:spPr>
          <a:xfrm rot="0">
            <a:off x="672389" y="6159036"/>
            <a:ext cx="3861959" cy="525351"/>
          </a:xfrm>
          <a:prstGeom prst="rect">
            <a:avLst/>
          </a:prstGeom>
        </p:spPr>
        <p:txBody>
          <a:bodyPr anchor="t" rtlCol="false" tIns="0" lIns="0" bIns="0" rIns="0">
            <a:spAutoFit/>
          </a:bodyPr>
          <a:lstStyle/>
          <a:p>
            <a:pPr algn="ctr">
              <a:lnSpc>
                <a:spcPts val="2099"/>
              </a:lnSpc>
            </a:pPr>
            <a:r>
              <a:rPr lang="en-US" b="true" sz="1700" spc="-5">
                <a:solidFill>
                  <a:srgbClr val="000000"/>
                </a:solidFill>
                <a:latin typeface="IBM Plex Sans Bold"/>
                <a:ea typeface="IBM Plex Sans Bold"/>
                <a:cs typeface="IBM Plex Sans Bold"/>
                <a:sym typeface="IBM Plex Sans Bold"/>
              </a:rPr>
              <a:t>else if location = lastNode's location if this is the only node in the list </a:t>
            </a:r>
          </a:p>
        </p:txBody>
      </p:sp>
      <p:sp>
        <p:nvSpPr>
          <p:cNvPr name="TextBox 27" id="27"/>
          <p:cNvSpPr txBox="true"/>
          <p:nvPr/>
        </p:nvSpPr>
        <p:spPr>
          <a:xfrm rot="0">
            <a:off x="1129589" y="6692436"/>
            <a:ext cx="270802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head=tail=node.next=null </a:t>
            </a:r>
          </a:p>
        </p:txBody>
      </p:sp>
      <p:sp>
        <p:nvSpPr>
          <p:cNvPr name="TextBox 28" id="28"/>
          <p:cNvSpPr txBox="true"/>
          <p:nvPr/>
        </p:nvSpPr>
        <p:spPr>
          <a:xfrm rot="0">
            <a:off x="900989" y="6959136"/>
            <a:ext cx="4891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a:t>
            </a:r>
          </a:p>
        </p:txBody>
      </p:sp>
      <p:sp>
        <p:nvSpPr>
          <p:cNvPr name="TextBox 29" id="29"/>
          <p:cNvSpPr txBox="true"/>
          <p:nvPr/>
        </p:nvSpPr>
        <p:spPr>
          <a:xfrm rot="0">
            <a:off x="1129589" y="7225836"/>
            <a:ext cx="4305262"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until lastNode location -1 (curNode) </a:t>
            </a:r>
          </a:p>
        </p:txBody>
      </p:sp>
      <p:sp>
        <p:nvSpPr>
          <p:cNvPr name="TextBox 30" id="30"/>
          <p:cNvSpPr txBox="true"/>
          <p:nvPr/>
        </p:nvSpPr>
        <p:spPr>
          <a:xfrm rot="0">
            <a:off x="1358189" y="7492536"/>
            <a:ext cx="2249091"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tail=curNode curNode.next = head </a:t>
            </a:r>
          </a:p>
        </p:txBody>
      </p:sp>
      <p:sp>
        <p:nvSpPr>
          <p:cNvPr name="TextBox 31" id="31"/>
          <p:cNvSpPr txBox="true"/>
          <p:nvPr/>
        </p:nvSpPr>
        <p:spPr>
          <a:xfrm rot="0">
            <a:off x="672389" y="8025936"/>
            <a:ext cx="2780252"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 delete middle node </a:t>
            </a:r>
          </a:p>
        </p:txBody>
      </p:sp>
      <p:sp>
        <p:nvSpPr>
          <p:cNvPr name="TextBox 32" id="32"/>
          <p:cNvSpPr txBox="true"/>
          <p:nvPr/>
        </p:nvSpPr>
        <p:spPr>
          <a:xfrm rot="0">
            <a:off x="900989" y="8292636"/>
            <a:ext cx="324512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until location-1 (curNode) </a:t>
            </a:r>
          </a:p>
        </p:txBody>
      </p:sp>
      <p:sp>
        <p:nvSpPr>
          <p:cNvPr name="TextBox 33" id="33"/>
          <p:cNvSpPr txBox="true"/>
          <p:nvPr/>
        </p:nvSpPr>
        <p:spPr>
          <a:xfrm rot="0">
            <a:off x="1129589" y="8559336"/>
            <a:ext cx="366046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curNode.next = curNode.next.next </a:t>
            </a:r>
          </a:p>
        </p:txBody>
      </p:sp>
      <p:sp>
        <p:nvSpPr>
          <p:cNvPr name="TextBox 34" id="34"/>
          <p:cNvSpPr txBox="true"/>
          <p:nvPr/>
        </p:nvSpPr>
        <p:spPr>
          <a:xfrm rot="0">
            <a:off x="6274918"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111</a:t>
            </a:r>
          </a:p>
        </p:txBody>
      </p:sp>
      <p:sp>
        <p:nvSpPr>
          <p:cNvPr name="TextBox 35" id="35"/>
          <p:cNvSpPr txBox="true"/>
          <p:nvPr/>
        </p:nvSpPr>
        <p:spPr>
          <a:xfrm rot="0">
            <a:off x="7735414"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222</a:t>
            </a:r>
          </a:p>
        </p:txBody>
      </p:sp>
      <p:sp>
        <p:nvSpPr>
          <p:cNvPr name="TextBox 36" id="36"/>
          <p:cNvSpPr txBox="true"/>
          <p:nvPr/>
        </p:nvSpPr>
        <p:spPr>
          <a:xfrm rot="0">
            <a:off x="9170518"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333</a:t>
            </a:r>
          </a:p>
        </p:txBody>
      </p:sp>
      <p:sp>
        <p:nvSpPr>
          <p:cNvPr name="TextBox 37" id="37"/>
          <p:cNvSpPr txBox="true"/>
          <p:nvPr/>
        </p:nvSpPr>
        <p:spPr>
          <a:xfrm rot="0">
            <a:off x="10681821"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444</a:t>
            </a:r>
          </a:p>
        </p:txBody>
      </p:sp>
      <p:sp>
        <p:nvSpPr>
          <p:cNvPr name="TextBox 38" id="38"/>
          <p:cNvSpPr txBox="true"/>
          <p:nvPr/>
        </p:nvSpPr>
        <p:spPr>
          <a:xfrm rot="0">
            <a:off x="4050840" y="1807845"/>
            <a:ext cx="4857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Head</a:t>
            </a:r>
          </a:p>
        </p:txBody>
      </p:sp>
      <p:sp>
        <p:nvSpPr>
          <p:cNvPr name="TextBox 39" id="39"/>
          <p:cNvSpPr txBox="true"/>
          <p:nvPr/>
        </p:nvSpPr>
        <p:spPr>
          <a:xfrm rot="0">
            <a:off x="4137517" y="2900048"/>
            <a:ext cx="30895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Tail</a:t>
            </a:r>
          </a:p>
        </p:txBody>
      </p:sp>
      <p:sp>
        <p:nvSpPr>
          <p:cNvPr name="TextBox 40" id="40"/>
          <p:cNvSpPr txBox="true"/>
          <p:nvPr/>
        </p:nvSpPr>
        <p:spPr>
          <a:xfrm rot="0">
            <a:off x="5974909" y="2336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41" id="41"/>
          <p:cNvSpPr txBox="true"/>
          <p:nvPr/>
        </p:nvSpPr>
        <p:spPr>
          <a:xfrm rot="0">
            <a:off x="7414422" y="2336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42" id="42"/>
          <p:cNvSpPr txBox="true"/>
          <p:nvPr/>
        </p:nvSpPr>
        <p:spPr>
          <a:xfrm rot="0">
            <a:off x="8853926" y="2336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43" id="43"/>
          <p:cNvSpPr txBox="true"/>
          <p:nvPr/>
        </p:nvSpPr>
        <p:spPr>
          <a:xfrm rot="0">
            <a:off x="10293439" y="2336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44" id="44"/>
          <p:cNvSpPr txBox="true"/>
          <p:nvPr/>
        </p:nvSpPr>
        <p:spPr>
          <a:xfrm rot="0">
            <a:off x="12241863" y="1840230"/>
            <a:ext cx="216075"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001</a:t>
            </a:r>
          </a:p>
        </p:txBody>
      </p:sp>
      <p:sp>
        <p:nvSpPr>
          <p:cNvPr name="TextBox 45" id="45"/>
          <p:cNvSpPr txBox="true"/>
          <p:nvPr/>
        </p:nvSpPr>
        <p:spPr>
          <a:xfrm rot="0">
            <a:off x="6042279"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46" id="46"/>
          <p:cNvSpPr txBox="true"/>
          <p:nvPr/>
        </p:nvSpPr>
        <p:spPr>
          <a:xfrm rot="0">
            <a:off x="7475639"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47" id="47"/>
          <p:cNvSpPr txBox="true"/>
          <p:nvPr/>
        </p:nvSpPr>
        <p:spPr>
          <a:xfrm rot="0">
            <a:off x="8908999"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48" id="48"/>
          <p:cNvSpPr txBox="true"/>
          <p:nvPr/>
        </p:nvSpPr>
        <p:spPr>
          <a:xfrm rot="0">
            <a:off x="10342369"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
        <p:nvSpPr>
          <p:cNvPr name="TextBox 49" id="49"/>
          <p:cNvSpPr txBox="true"/>
          <p:nvPr/>
        </p:nvSpPr>
        <p:spPr>
          <a:xfrm rot="0">
            <a:off x="12074776"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node5</a:t>
            </a:r>
          </a:p>
        </p:txBody>
      </p:sp>
    </p:spTree>
  </p:cSld>
  <p:clrMapOvr>
    <a:masterClrMapping/>
  </p:clrMapOvr>
</p:sld>
</file>

<file path=ppt/slides/slide2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92992" y="3648504"/>
            <a:ext cx="7678426" cy="5429336"/>
            <a:chOff x="0" y="0"/>
            <a:chExt cx="7678420" cy="5429339"/>
          </a:xfrm>
        </p:grpSpPr>
        <p:sp>
          <p:nvSpPr>
            <p:cNvPr name="Freeform 7" id="7"/>
            <p:cNvSpPr/>
            <p:nvPr/>
          </p:nvSpPr>
          <p:spPr>
            <a:xfrm flipH="false" flipV="false" rot="0">
              <a:off x="0" y="0"/>
              <a:ext cx="7678420" cy="5429377"/>
            </a:xfrm>
            <a:custGeom>
              <a:avLst/>
              <a:gdLst/>
              <a:ahLst/>
              <a:cxnLst/>
              <a:rect r="r" b="b" t="t" l="l"/>
              <a:pathLst>
                <a:path h="5429377" w="7678420">
                  <a:moveTo>
                    <a:pt x="0" y="5429377"/>
                  </a:moveTo>
                  <a:lnTo>
                    <a:pt x="7678420" y="5429377"/>
                  </a:lnTo>
                  <a:lnTo>
                    <a:pt x="7678420" y="0"/>
                  </a:lnTo>
                  <a:lnTo>
                    <a:pt x="0" y="0"/>
                  </a:lnTo>
                  <a:close/>
                </a:path>
              </a:pathLst>
            </a:custGeom>
            <a:solidFill>
              <a:srgbClr val="FFFFFF"/>
            </a:solidFill>
          </p:spPr>
        </p:sp>
      </p:grpSp>
      <p:sp>
        <p:nvSpPr>
          <p:cNvPr name="Freeform 8" id="8"/>
          <p:cNvSpPr/>
          <p:nvPr/>
        </p:nvSpPr>
        <p:spPr>
          <a:xfrm flipH="false" flipV="false" rot="0">
            <a:off x="3873503" y="1259586"/>
            <a:ext cx="8737349" cy="2087375"/>
          </a:xfrm>
          <a:custGeom>
            <a:avLst/>
            <a:gdLst/>
            <a:ahLst/>
            <a:cxnLst/>
            <a:rect r="r" b="b" t="t" l="l"/>
            <a:pathLst>
              <a:path h="2087375" w="8737349">
                <a:moveTo>
                  <a:pt x="0" y="0"/>
                </a:moveTo>
                <a:lnTo>
                  <a:pt x="8737349" y="0"/>
                </a:lnTo>
                <a:lnTo>
                  <a:pt x="8737349" y="2087375"/>
                </a:lnTo>
                <a:lnTo>
                  <a:pt x="0" y="2087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254403" y="236668"/>
            <a:ext cx="85313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Singly Linked list - Deletion Algorithm</a:t>
            </a:r>
          </a:p>
        </p:txBody>
      </p:sp>
      <p:sp>
        <p:nvSpPr>
          <p:cNvPr name="TextBox 11" id="11"/>
          <p:cNvSpPr txBox="true"/>
          <p:nvPr/>
        </p:nvSpPr>
        <p:spPr>
          <a:xfrm rot="0">
            <a:off x="5846140" y="1743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1</a:t>
            </a:r>
          </a:p>
        </p:txBody>
      </p:sp>
      <p:sp>
        <p:nvSpPr>
          <p:cNvPr name="TextBox 12" id="12"/>
          <p:cNvSpPr txBox="true"/>
          <p:nvPr/>
        </p:nvSpPr>
        <p:spPr>
          <a:xfrm rot="0">
            <a:off x="7306637" y="1743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2</a:t>
            </a:r>
          </a:p>
        </p:txBody>
      </p:sp>
      <p:sp>
        <p:nvSpPr>
          <p:cNvPr name="TextBox 13" id="13"/>
          <p:cNvSpPr txBox="true"/>
          <p:nvPr/>
        </p:nvSpPr>
        <p:spPr>
          <a:xfrm rot="0">
            <a:off x="8741740" y="1743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4</a:t>
            </a:r>
          </a:p>
        </p:txBody>
      </p:sp>
      <p:sp>
        <p:nvSpPr>
          <p:cNvPr name="TextBox 14" id="14"/>
          <p:cNvSpPr txBox="true"/>
          <p:nvPr/>
        </p:nvSpPr>
        <p:spPr>
          <a:xfrm rot="0">
            <a:off x="10253043" y="1743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5</a:t>
            </a:r>
          </a:p>
        </p:txBody>
      </p:sp>
      <p:sp>
        <p:nvSpPr>
          <p:cNvPr name="TextBox 15" id="15"/>
          <p:cNvSpPr txBox="true"/>
          <p:nvPr/>
        </p:nvSpPr>
        <p:spPr>
          <a:xfrm rot="0">
            <a:off x="11732952" y="1743075"/>
            <a:ext cx="302504" cy="835619"/>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6</a:t>
            </a:r>
          </a:p>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16" id="16"/>
          <p:cNvSpPr txBox="true"/>
          <p:nvPr/>
        </p:nvSpPr>
        <p:spPr>
          <a:xfrm rot="0">
            <a:off x="4717933"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001</a:t>
            </a:r>
          </a:p>
        </p:txBody>
      </p:sp>
      <p:sp>
        <p:nvSpPr>
          <p:cNvPr name="TextBox 17" id="17"/>
          <p:cNvSpPr txBox="true"/>
          <p:nvPr/>
        </p:nvSpPr>
        <p:spPr>
          <a:xfrm rot="0">
            <a:off x="4717933" y="2901058"/>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444</a:t>
            </a:r>
          </a:p>
        </p:txBody>
      </p:sp>
      <p:sp>
        <p:nvSpPr>
          <p:cNvPr name="TextBox 18" id="18"/>
          <p:cNvSpPr txBox="true"/>
          <p:nvPr/>
        </p:nvSpPr>
        <p:spPr>
          <a:xfrm rot="0">
            <a:off x="443789" y="3758736"/>
            <a:ext cx="294365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deleteNode(head, location): </a:t>
            </a:r>
          </a:p>
        </p:txBody>
      </p:sp>
      <p:sp>
        <p:nvSpPr>
          <p:cNvPr name="TextBox 19" id="19"/>
          <p:cNvSpPr txBox="true"/>
          <p:nvPr/>
        </p:nvSpPr>
        <p:spPr>
          <a:xfrm rot="0">
            <a:off x="672389" y="4025436"/>
            <a:ext cx="2369106"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head does not exist: </a:t>
            </a:r>
          </a:p>
        </p:txBody>
      </p:sp>
      <p:sp>
        <p:nvSpPr>
          <p:cNvPr name="TextBox 20" id="20"/>
          <p:cNvSpPr txBox="true"/>
          <p:nvPr/>
        </p:nvSpPr>
        <p:spPr>
          <a:xfrm rot="0">
            <a:off x="900989" y="4292136"/>
            <a:ext cx="41108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error //Linked list does not exist </a:t>
            </a:r>
          </a:p>
        </p:txBody>
      </p:sp>
      <p:sp>
        <p:nvSpPr>
          <p:cNvPr name="TextBox 21" id="21"/>
          <p:cNvSpPr txBox="true"/>
          <p:nvPr/>
        </p:nvSpPr>
        <p:spPr>
          <a:xfrm rot="0">
            <a:off x="672389" y="4558836"/>
            <a:ext cx="339355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location = ﬁrstNode’s location </a:t>
            </a:r>
          </a:p>
        </p:txBody>
      </p:sp>
      <p:sp>
        <p:nvSpPr>
          <p:cNvPr name="TextBox 22" id="22"/>
          <p:cNvSpPr txBox="true"/>
          <p:nvPr/>
        </p:nvSpPr>
        <p:spPr>
          <a:xfrm rot="0">
            <a:off x="900989" y="4825536"/>
            <a:ext cx="3367573"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this is the only node in the list </a:t>
            </a:r>
          </a:p>
        </p:txBody>
      </p:sp>
      <p:sp>
        <p:nvSpPr>
          <p:cNvPr name="TextBox 23" id="23"/>
          <p:cNvSpPr txBox="true"/>
          <p:nvPr/>
        </p:nvSpPr>
        <p:spPr>
          <a:xfrm rot="0">
            <a:off x="1129589" y="5092236"/>
            <a:ext cx="270802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head=tail=node.next=null </a:t>
            </a:r>
          </a:p>
        </p:txBody>
      </p:sp>
      <p:sp>
        <p:nvSpPr>
          <p:cNvPr name="TextBox 24" id="24"/>
          <p:cNvSpPr txBox="true"/>
          <p:nvPr/>
        </p:nvSpPr>
        <p:spPr>
          <a:xfrm rot="0">
            <a:off x="900989" y="5358936"/>
            <a:ext cx="4891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a:t>
            </a:r>
          </a:p>
        </p:txBody>
      </p:sp>
      <p:sp>
        <p:nvSpPr>
          <p:cNvPr name="TextBox 25" id="25"/>
          <p:cNvSpPr txBox="true"/>
          <p:nvPr/>
        </p:nvSpPr>
        <p:spPr>
          <a:xfrm rot="0">
            <a:off x="1129589" y="5625636"/>
            <a:ext cx="1743246"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head=head.next tail.next = head </a:t>
            </a:r>
          </a:p>
        </p:txBody>
      </p:sp>
      <p:sp>
        <p:nvSpPr>
          <p:cNvPr name="TextBox 26" id="26"/>
          <p:cNvSpPr txBox="true"/>
          <p:nvPr/>
        </p:nvSpPr>
        <p:spPr>
          <a:xfrm rot="0">
            <a:off x="672389" y="6159036"/>
            <a:ext cx="3861959" cy="525351"/>
          </a:xfrm>
          <a:prstGeom prst="rect">
            <a:avLst/>
          </a:prstGeom>
        </p:spPr>
        <p:txBody>
          <a:bodyPr anchor="t" rtlCol="false" tIns="0" lIns="0" bIns="0" rIns="0">
            <a:spAutoFit/>
          </a:bodyPr>
          <a:lstStyle/>
          <a:p>
            <a:pPr algn="ctr">
              <a:lnSpc>
                <a:spcPts val="2099"/>
              </a:lnSpc>
            </a:pPr>
            <a:r>
              <a:rPr lang="en-US" b="true" sz="1700" spc="-5">
                <a:solidFill>
                  <a:srgbClr val="000000"/>
                </a:solidFill>
                <a:latin typeface="IBM Plex Sans Bold"/>
                <a:ea typeface="IBM Plex Sans Bold"/>
                <a:cs typeface="IBM Plex Sans Bold"/>
                <a:sym typeface="IBM Plex Sans Bold"/>
              </a:rPr>
              <a:t>else if location = lastNode's location if this is the only node in the list </a:t>
            </a:r>
          </a:p>
        </p:txBody>
      </p:sp>
      <p:sp>
        <p:nvSpPr>
          <p:cNvPr name="TextBox 27" id="27"/>
          <p:cNvSpPr txBox="true"/>
          <p:nvPr/>
        </p:nvSpPr>
        <p:spPr>
          <a:xfrm rot="0">
            <a:off x="1129589" y="6692436"/>
            <a:ext cx="270802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head=tail=node.next=null </a:t>
            </a:r>
          </a:p>
        </p:txBody>
      </p:sp>
      <p:sp>
        <p:nvSpPr>
          <p:cNvPr name="TextBox 28" id="28"/>
          <p:cNvSpPr txBox="true"/>
          <p:nvPr/>
        </p:nvSpPr>
        <p:spPr>
          <a:xfrm rot="0">
            <a:off x="900989" y="6959136"/>
            <a:ext cx="4891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a:t>
            </a:r>
          </a:p>
        </p:txBody>
      </p:sp>
      <p:sp>
        <p:nvSpPr>
          <p:cNvPr name="TextBox 29" id="29"/>
          <p:cNvSpPr txBox="true"/>
          <p:nvPr/>
        </p:nvSpPr>
        <p:spPr>
          <a:xfrm rot="0">
            <a:off x="1129589" y="7225836"/>
            <a:ext cx="4305262"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until lastNode location -1 (curNode) </a:t>
            </a:r>
          </a:p>
        </p:txBody>
      </p:sp>
      <p:sp>
        <p:nvSpPr>
          <p:cNvPr name="TextBox 30" id="30"/>
          <p:cNvSpPr txBox="true"/>
          <p:nvPr/>
        </p:nvSpPr>
        <p:spPr>
          <a:xfrm rot="0">
            <a:off x="1358189" y="7492536"/>
            <a:ext cx="2249091"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tail=curNode curNode.next = head </a:t>
            </a:r>
          </a:p>
        </p:txBody>
      </p:sp>
      <p:sp>
        <p:nvSpPr>
          <p:cNvPr name="TextBox 31" id="31"/>
          <p:cNvSpPr txBox="true"/>
          <p:nvPr/>
        </p:nvSpPr>
        <p:spPr>
          <a:xfrm rot="0">
            <a:off x="672389" y="8025936"/>
            <a:ext cx="2780252"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 delete middle node </a:t>
            </a:r>
          </a:p>
        </p:txBody>
      </p:sp>
      <p:sp>
        <p:nvSpPr>
          <p:cNvPr name="TextBox 32" id="32"/>
          <p:cNvSpPr txBox="true"/>
          <p:nvPr/>
        </p:nvSpPr>
        <p:spPr>
          <a:xfrm rot="0">
            <a:off x="900989" y="8292636"/>
            <a:ext cx="324512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until location-1 (curNode) </a:t>
            </a:r>
          </a:p>
        </p:txBody>
      </p:sp>
      <p:sp>
        <p:nvSpPr>
          <p:cNvPr name="TextBox 33" id="33"/>
          <p:cNvSpPr txBox="true"/>
          <p:nvPr/>
        </p:nvSpPr>
        <p:spPr>
          <a:xfrm rot="0">
            <a:off x="1129589" y="8559336"/>
            <a:ext cx="366046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curNode.next = curNode.next.next </a:t>
            </a:r>
          </a:p>
        </p:txBody>
      </p:sp>
      <p:sp>
        <p:nvSpPr>
          <p:cNvPr name="TextBox 34" id="34"/>
          <p:cNvSpPr txBox="true"/>
          <p:nvPr/>
        </p:nvSpPr>
        <p:spPr>
          <a:xfrm rot="0">
            <a:off x="6274918"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111</a:t>
            </a:r>
          </a:p>
        </p:txBody>
      </p:sp>
      <p:sp>
        <p:nvSpPr>
          <p:cNvPr name="TextBox 35" id="35"/>
          <p:cNvSpPr txBox="true"/>
          <p:nvPr/>
        </p:nvSpPr>
        <p:spPr>
          <a:xfrm rot="0">
            <a:off x="7735414"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222</a:t>
            </a:r>
          </a:p>
        </p:txBody>
      </p:sp>
      <p:sp>
        <p:nvSpPr>
          <p:cNvPr name="TextBox 36" id="36"/>
          <p:cNvSpPr txBox="true"/>
          <p:nvPr/>
        </p:nvSpPr>
        <p:spPr>
          <a:xfrm rot="0">
            <a:off x="9170518"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333</a:t>
            </a:r>
          </a:p>
        </p:txBody>
      </p:sp>
      <p:sp>
        <p:nvSpPr>
          <p:cNvPr name="TextBox 37" id="37"/>
          <p:cNvSpPr txBox="true"/>
          <p:nvPr/>
        </p:nvSpPr>
        <p:spPr>
          <a:xfrm rot="0">
            <a:off x="10681821" y="1808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444</a:t>
            </a:r>
          </a:p>
        </p:txBody>
      </p:sp>
      <p:sp>
        <p:nvSpPr>
          <p:cNvPr name="TextBox 38" id="38"/>
          <p:cNvSpPr txBox="true"/>
          <p:nvPr/>
        </p:nvSpPr>
        <p:spPr>
          <a:xfrm rot="0">
            <a:off x="4050840" y="1807845"/>
            <a:ext cx="4857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Head</a:t>
            </a:r>
          </a:p>
        </p:txBody>
      </p:sp>
      <p:sp>
        <p:nvSpPr>
          <p:cNvPr name="TextBox 39" id="39"/>
          <p:cNvSpPr txBox="true"/>
          <p:nvPr/>
        </p:nvSpPr>
        <p:spPr>
          <a:xfrm rot="0">
            <a:off x="4137517" y="2900048"/>
            <a:ext cx="30895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Tail</a:t>
            </a:r>
          </a:p>
        </p:txBody>
      </p:sp>
      <p:sp>
        <p:nvSpPr>
          <p:cNvPr name="TextBox 40" id="40"/>
          <p:cNvSpPr txBox="true"/>
          <p:nvPr/>
        </p:nvSpPr>
        <p:spPr>
          <a:xfrm rot="0">
            <a:off x="5974909" y="2336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41" id="41"/>
          <p:cNvSpPr txBox="true"/>
          <p:nvPr/>
        </p:nvSpPr>
        <p:spPr>
          <a:xfrm rot="0">
            <a:off x="7414422" y="2336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42" id="42"/>
          <p:cNvSpPr txBox="true"/>
          <p:nvPr/>
        </p:nvSpPr>
        <p:spPr>
          <a:xfrm rot="0">
            <a:off x="8853926" y="2336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43" id="43"/>
          <p:cNvSpPr txBox="true"/>
          <p:nvPr/>
        </p:nvSpPr>
        <p:spPr>
          <a:xfrm rot="0">
            <a:off x="10293439" y="2336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44" id="44"/>
          <p:cNvSpPr txBox="true"/>
          <p:nvPr/>
        </p:nvSpPr>
        <p:spPr>
          <a:xfrm rot="0">
            <a:off x="12241863" y="1840230"/>
            <a:ext cx="216075"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001</a:t>
            </a:r>
          </a:p>
        </p:txBody>
      </p:sp>
      <p:sp>
        <p:nvSpPr>
          <p:cNvPr name="TextBox 45" id="45"/>
          <p:cNvSpPr txBox="true"/>
          <p:nvPr/>
        </p:nvSpPr>
        <p:spPr>
          <a:xfrm rot="0">
            <a:off x="6042279"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46" id="46"/>
          <p:cNvSpPr txBox="true"/>
          <p:nvPr/>
        </p:nvSpPr>
        <p:spPr>
          <a:xfrm rot="0">
            <a:off x="7475639"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47" id="47"/>
          <p:cNvSpPr txBox="true"/>
          <p:nvPr/>
        </p:nvSpPr>
        <p:spPr>
          <a:xfrm rot="0">
            <a:off x="8908999"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48" id="48"/>
          <p:cNvSpPr txBox="true"/>
          <p:nvPr/>
        </p:nvSpPr>
        <p:spPr>
          <a:xfrm rot="0">
            <a:off x="10342369"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
        <p:nvSpPr>
          <p:cNvPr name="TextBox 49" id="49"/>
          <p:cNvSpPr txBox="true"/>
          <p:nvPr/>
        </p:nvSpPr>
        <p:spPr>
          <a:xfrm rot="0">
            <a:off x="12074776" y="1420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node5</a:t>
            </a:r>
          </a:p>
        </p:txBody>
      </p:sp>
    </p:spTree>
  </p:cSld>
  <p:clrMapOvr>
    <a:masterClrMapping/>
  </p:clrMapOvr>
</p:sld>
</file>

<file path=ppt/slides/slide2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952500" y="3033770"/>
            <a:ext cx="10674086" cy="2605030"/>
          </a:xfrm>
          <a:custGeom>
            <a:avLst/>
            <a:gdLst/>
            <a:ahLst/>
            <a:cxnLst/>
            <a:rect r="r" b="b" t="t" l="l"/>
            <a:pathLst>
              <a:path h="2605030" w="10674086">
                <a:moveTo>
                  <a:pt x="0" y="0"/>
                </a:moveTo>
                <a:lnTo>
                  <a:pt x="10674086" y="0"/>
                </a:lnTo>
                <a:lnTo>
                  <a:pt x="10674086" y="2605030"/>
                </a:lnTo>
                <a:lnTo>
                  <a:pt x="0" y="2605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16576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entire Circular Singly Linked list</a:t>
            </a:r>
          </a:p>
        </p:txBody>
      </p:sp>
      <p:sp>
        <p:nvSpPr>
          <p:cNvPr name="TextBox 9" id="9"/>
          <p:cNvSpPr txBox="true"/>
          <p:nvPr/>
        </p:nvSpPr>
        <p:spPr>
          <a:xfrm rot="0">
            <a:off x="3621138" y="3688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0" id="10"/>
          <p:cNvSpPr txBox="true"/>
          <p:nvPr/>
        </p:nvSpPr>
        <p:spPr>
          <a:xfrm rot="0">
            <a:off x="5830938" y="3688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1" id="11"/>
          <p:cNvSpPr txBox="true"/>
          <p:nvPr/>
        </p:nvSpPr>
        <p:spPr>
          <a:xfrm rot="0">
            <a:off x="8002638" y="36880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12" id="12"/>
          <p:cNvSpPr txBox="true"/>
          <p:nvPr/>
        </p:nvSpPr>
        <p:spPr>
          <a:xfrm rot="0">
            <a:off x="10301335" y="3688080"/>
            <a:ext cx="527666" cy="1084488"/>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3" id="13"/>
          <p:cNvSpPr txBox="true"/>
          <p:nvPr/>
        </p:nvSpPr>
        <p:spPr>
          <a:xfrm rot="0">
            <a:off x="1239631" y="37603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4" id="14"/>
          <p:cNvSpPr txBox="true"/>
          <p:nvPr/>
        </p:nvSpPr>
        <p:spPr>
          <a:xfrm rot="0">
            <a:off x="1360980" y="50684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5" id="15"/>
          <p:cNvSpPr txBox="true"/>
          <p:nvPr/>
        </p:nvSpPr>
        <p:spPr>
          <a:xfrm rot="0">
            <a:off x="2160070" y="50684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16" id="16"/>
          <p:cNvSpPr txBox="true"/>
          <p:nvPr/>
        </p:nvSpPr>
        <p:spPr>
          <a:xfrm rot="0">
            <a:off x="4331770" y="3760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17" id="17"/>
          <p:cNvSpPr txBox="true"/>
          <p:nvPr/>
        </p:nvSpPr>
        <p:spPr>
          <a:xfrm rot="0">
            <a:off x="6541570" y="3760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18" id="18"/>
          <p:cNvSpPr txBox="true"/>
          <p:nvPr/>
        </p:nvSpPr>
        <p:spPr>
          <a:xfrm rot="0">
            <a:off x="8713270" y="37603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19" id="19"/>
          <p:cNvSpPr txBox="true"/>
          <p:nvPr/>
        </p:nvSpPr>
        <p:spPr>
          <a:xfrm rot="0">
            <a:off x="11040799" y="3773424"/>
            <a:ext cx="401526" cy="31958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20" id="20"/>
          <p:cNvSpPr txBox="true"/>
          <p:nvPr/>
        </p:nvSpPr>
        <p:spPr>
          <a:xfrm rot="0">
            <a:off x="2181254" y="3791074"/>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21" id="21"/>
          <p:cNvSpPr txBox="true"/>
          <p:nvPr/>
        </p:nvSpPr>
        <p:spPr>
          <a:xfrm rot="0">
            <a:off x="3757365" y="4359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5941657" y="4359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8151257" y="435937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Tree>
  </p:cSld>
  <p:clrMapOvr>
    <a:masterClrMapping/>
  </p:clrMapOvr>
</p:sld>
</file>

<file path=ppt/slides/slide2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92992" y="5648754"/>
            <a:ext cx="7678426" cy="1428836"/>
            <a:chOff x="0" y="0"/>
            <a:chExt cx="7678420" cy="1428839"/>
          </a:xfrm>
        </p:grpSpPr>
        <p:sp>
          <p:nvSpPr>
            <p:cNvPr name="Freeform 7" id="7"/>
            <p:cNvSpPr/>
            <p:nvPr/>
          </p:nvSpPr>
          <p:spPr>
            <a:xfrm flipH="false" flipV="false" rot="0">
              <a:off x="0" y="0"/>
              <a:ext cx="7678420" cy="1428877"/>
            </a:xfrm>
            <a:custGeom>
              <a:avLst/>
              <a:gdLst/>
              <a:ahLst/>
              <a:cxnLst/>
              <a:rect r="r" b="b" t="t" l="l"/>
              <a:pathLst>
                <a:path h="1428877" w="7678420">
                  <a:moveTo>
                    <a:pt x="0" y="1428877"/>
                  </a:moveTo>
                  <a:lnTo>
                    <a:pt x="7678420" y="1428877"/>
                  </a:lnTo>
                  <a:lnTo>
                    <a:pt x="7678420" y="0"/>
                  </a:lnTo>
                  <a:lnTo>
                    <a:pt x="0" y="0"/>
                  </a:lnTo>
                  <a:close/>
                </a:path>
              </a:pathLst>
            </a:custGeom>
            <a:solidFill>
              <a:srgbClr val="FFFFFF"/>
            </a:solidFill>
          </p:spPr>
        </p:sp>
      </p:grpSp>
      <p:sp>
        <p:nvSpPr>
          <p:cNvPr name="Freeform 8" id="8"/>
          <p:cNvSpPr/>
          <p:nvPr/>
        </p:nvSpPr>
        <p:spPr>
          <a:xfrm flipH="false" flipV="false" rot="0">
            <a:off x="2222497" y="1646949"/>
            <a:ext cx="8737349" cy="2081003"/>
          </a:xfrm>
          <a:custGeom>
            <a:avLst/>
            <a:gdLst/>
            <a:ahLst/>
            <a:cxnLst/>
            <a:rect r="r" b="b" t="t" l="l"/>
            <a:pathLst>
              <a:path h="2081003" w="8737349">
                <a:moveTo>
                  <a:pt x="0" y="0"/>
                </a:moveTo>
                <a:lnTo>
                  <a:pt x="8737349" y="0"/>
                </a:lnTo>
                <a:lnTo>
                  <a:pt x="8737349" y="2081003"/>
                </a:lnTo>
                <a:lnTo>
                  <a:pt x="0" y="20810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254403" y="236668"/>
            <a:ext cx="729595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entire Circular Singly Linked List</a:t>
            </a:r>
          </a:p>
        </p:txBody>
      </p:sp>
      <p:sp>
        <p:nvSpPr>
          <p:cNvPr name="TextBox 11" id="11"/>
          <p:cNvSpPr txBox="true"/>
          <p:nvPr/>
        </p:nvSpPr>
        <p:spPr>
          <a:xfrm rot="0">
            <a:off x="4195143" y="2124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1</a:t>
            </a:r>
          </a:p>
        </p:txBody>
      </p:sp>
      <p:sp>
        <p:nvSpPr>
          <p:cNvPr name="TextBox 12" id="12"/>
          <p:cNvSpPr txBox="true"/>
          <p:nvPr/>
        </p:nvSpPr>
        <p:spPr>
          <a:xfrm rot="0">
            <a:off x="5655640" y="2124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2</a:t>
            </a:r>
          </a:p>
        </p:txBody>
      </p:sp>
      <p:sp>
        <p:nvSpPr>
          <p:cNvPr name="TextBox 13" id="13"/>
          <p:cNvSpPr txBox="true"/>
          <p:nvPr/>
        </p:nvSpPr>
        <p:spPr>
          <a:xfrm rot="0">
            <a:off x="7090743" y="2124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4</a:t>
            </a:r>
          </a:p>
        </p:txBody>
      </p:sp>
      <p:sp>
        <p:nvSpPr>
          <p:cNvPr name="TextBox 14" id="14"/>
          <p:cNvSpPr txBox="true"/>
          <p:nvPr/>
        </p:nvSpPr>
        <p:spPr>
          <a:xfrm rot="0">
            <a:off x="8602037" y="2124075"/>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5</a:t>
            </a:r>
          </a:p>
        </p:txBody>
      </p:sp>
      <p:sp>
        <p:nvSpPr>
          <p:cNvPr name="TextBox 15" id="15"/>
          <p:cNvSpPr txBox="true"/>
          <p:nvPr/>
        </p:nvSpPr>
        <p:spPr>
          <a:xfrm rot="0">
            <a:off x="10081946" y="2124075"/>
            <a:ext cx="302504" cy="835619"/>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6</a:t>
            </a:r>
          </a:p>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16" id="16"/>
          <p:cNvSpPr txBox="true"/>
          <p:nvPr/>
        </p:nvSpPr>
        <p:spPr>
          <a:xfrm rot="0">
            <a:off x="3066926" y="2189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001</a:t>
            </a:r>
          </a:p>
        </p:txBody>
      </p:sp>
      <p:sp>
        <p:nvSpPr>
          <p:cNvPr name="TextBox 17" id="17"/>
          <p:cNvSpPr txBox="true"/>
          <p:nvPr/>
        </p:nvSpPr>
        <p:spPr>
          <a:xfrm rot="0">
            <a:off x="3066926" y="3282058"/>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444</a:t>
            </a:r>
          </a:p>
        </p:txBody>
      </p:sp>
      <p:sp>
        <p:nvSpPr>
          <p:cNvPr name="TextBox 18" id="18"/>
          <p:cNvSpPr txBox="true"/>
          <p:nvPr/>
        </p:nvSpPr>
        <p:spPr>
          <a:xfrm rot="0">
            <a:off x="443789" y="5758986"/>
            <a:ext cx="294739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deleteLinkedList(head, tail): </a:t>
            </a:r>
          </a:p>
        </p:txBody>
      </p:sp>
      <p:sp>
        <p:nvSpPr>
          <p:cNvPr name="TextBox 19" id="19"/>
          <p:cNvSpPr txBox="true"/>
          <p:nvPr/>
        </p:nvSpPr>
        <p:spPr>
          <a:xfrm rot="0">
            <a:off x="672389" y="6025686"/>
            <a:ext cx="1522143" cy="7920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 = null tail.next = null Tail = null </a:t>
            </a:r>
          </a:p>
        </p:txBody>
      </p:sp>
      <p:sp>
        <p:nvSpPr>
          <p:cNvPr name="TextBox 20" id="20"/>
          <p:cNvSpPr txBox="true"/>
          <p:nvPr/>
        </p:nvSpPr>
        <p:spPr>
          <a:xfrm rot="0">
            <a:off x="4623921" y="2189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111</a:t>
            </a:r>
          </a:p>
        </p:txBody>
      </p:sp>
      <p:sp>
        <p:nvSpPr>
          <p:cNvPr name="TextBox 21" id="21"/>
          <p:cNvSpPr txBox="true"/>
          <p:nvPr/>
        </p:nvSpPr>
        <p:spPr>
          <a:xfrm rot="0">
            <a:off x="6084418" y="2189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222</a:t>
            </a:r>
          </a:p>
        </p:txBody>
      </p:sp>
      <p:sp>
        <p:nvSpPr>
          <p:cNvPr name="TextBox 22" id="22"/>
          <p:cNvSpPr txBox="true"/>
          <p:nvPr/>
        </p:nvSpPr>
        <p:spPr>
          <a:xfrm rot="0">
            <a:off x="7519521" y="2189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9030814" y="21898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444</a:t>
            </a:r>
          </a:p>
        </p:txBody>
      </p:sp>
      <p:sp>
        <p:nvSpPr>
          <p:cNvPr name="TextBox 24" id="24"/>
          <p:cNvSpPr txBox="true"/>
          <p:nvPr/>
        </p:nvSpPr>
        <p:spPr>
          <a:xfrm rot="0">
            <a:off x="2399843" y="2188845"/>
            <a:ext cx="4857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Head</a:t>
            </a:r>
          </a:p>
        </p:txBody>
      </p:sp>
      <p:sp>
        <p:nvSpPr>
          <p:cNvPr name="TextBox 25" id="25"/>
          <p:cNvSpPr txBox="true"/>
          <p:nvPr/>
        </p:nvSpPr>
        <p:spPr>
          <a:xfrm rot="0">
            <a:off x="2486520" y="3281048"/>
            <a:ext cx="30895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Tail</a:t>
            </a:r>
          </a:p>
        </p:txBody>
      </p:sp>
      <p:sp>
        <p:nvSpPr>
          <p:cNvPr name="TextBox 26" id="26"/>
          <p:cNvSpPr txBox="true"/>
          <p:nvPr/>
        </p:nvSpPr>
        <p:spPr>
          <a:xfrm rot="0">
            <a:off x="4323912" y="2717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5763416" y="2717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28" id="28"/>
          <p:cNvSpPr txBox="true"/>
          <p:nvPr/>
        </p:nvSpPr>
        <p:spPr>
          <a:xfrm rot="0">
            <a:off x="7202929" y="2717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29" id="29"/>
          <p:cNvSpPr txBox="true"/>
          <p:nvPr/>
        </p:nvSpPr>
        <p:spPr>
          <a:xfrm rot="0">
            <a:off x="8642442" y="271769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10590857" y="2221230"/>
            <a:ext cx="216075"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001</a:t>
            </a:r>
          </a:p>
        </p:txBody>
      </p:sp>
      <p:sp>
        <p:nvSpPr>
          <p:cNvPr name="TextBox 31" id="31"/>
          <p:cNvSpPr txBox="true"/>
          <p:nvPr/>
        </p:nvSpPr>
        <p:spPr>
          <a:xfrm rot="0">
            <a:off x="4391273" y="1801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2" id="32"/>
          <p:cNvSpPr txBox="true"/>
          <p:nvPr/>
        </p:nvSpPr>
        <p:spPr>
          <a:xfrm rot="0">
            <a:off x="5824642" y="1801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3" id="33"/>
          <p:cNvSpPr txBox="true"/>
          <p:nvPr/>
        </p:nvSpPr>
        <p:spPr>
          <a:xfrm rot="0">
            <a:off x="7258002" y="1801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4" id="34"/>
          <p:cNvSpPr txBox="true"/>
          <p:nvPr/>
        </p:nvSpPr>
        <p:spPr>
          <a:xfrm rot="0">
            <a:off x="8691362" y="1801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
        <p:nvSpPr>
          <p:cNvPr name="TextBox 35" id="35"/>
          <p:cNvSpPr txBox="true"/>
          <p:nvPr/>
        </p:nvSpPr>
        <p:spPr>
          <a:xfrm rot="0">
            <a:off x="10423779" y="1801778"/>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node5</a:t>
            </a:r>
          </a:p>
        </p:txBody>
      </p:sp>
    </p:spTree>
  </p:cSld>
  <p:clrMapOvr>
    <a:masterClrMapping/>
  </p:clrMapOvr>
</p:sld>
</file>

<file path=ppt/slides/slide2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1574797"/>
            <a:ext cx="10429532" cy="3780082"/>
            <a:chOff x="0" y="0"/>
            <a:chExt cx="10429532" cy="3780092"/>
          </a:xfrm>
        </p:grpSpPr>
        <p:sp>
          <p:nvSpPr>
            <p:cNvPr name="Freeform 7" id="7"/>
            <p:cNvSpPr/>
            <p:nvPr/>
          </p:nvSpPr>
          <p:spPr>
            <a:xfrm flipH="false" flipV="false" rot="0">
              <a:off x="63500" y="63500"/>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8" id="8"/>
            <p:cNvSpPr/>
            <p:nvPr/>
          </p:nvSpPr>
          <p:spPr>
            <a:xfrm flipH="false" flipV="false" rot="0">
              <a:off x="5417058" y="63500"/>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9" id="9"/>
            <p:cNvSpPr/>
            <p:nvPr/>
          </p:nvSpPr>
          <p:spPr>
            <a:xfrm flipH="false" flipV="false" rot="0">
              <a:off x="7871968" y="63500"/>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0" id="10"/>
            <p:cNvSpPr/>
            <p:nvPr/>
          </p:nvSpPr>
          <p:spPr>
            <a:xfrm flipH="false" flipV="false" rot="0">
              <a:off x="63500" y="585343"/>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1" id="11"/>
            <p:cNvSpPr/>
            <p:nvPr/>
          </p:nvSpPr>
          <p:spPr>
            <a:xfrm flipH="false" flipV="false" rot="0">
              <a:off x="5417058" y="585343"/>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2" id="12"/>
            <p:cNvSpPr/>
            <p:nvPr/>
          </p:nvSpPr>
          <p:spPr>
            <a:xfrm flipH="false" flipV="false" rot="0">
              <a:off x="7871968" y="585343"/>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3" id="13"/>
            <p:cNvSpPr/>
            <p:nvPr/>
          </p:nvSpPr>
          <p:spPr>
            <a:xfrm flipH="false" flipV="false" rot="0">
              <a:off x="63500" y="110718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14" id="14"/>
            <p:cNvSpPr/>
            <p:nvPr/>
          </p:nvSpPr>
          <p:spPr>
            <a:xfrm flipH="false" flipV="false" rot="0">
              <a:off x="5417058" y="110718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15" id="15"/>
            <p:cNvSpPr/>
            <p:nvPr/>
          </p:nvSpPr>
          <p:spPr>
            <a:xfrm flipH="false" flipV="false" rot="0">
              <a:off x="7871968" y="110718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6" id="16"/>
            <p:cNvSpPr/>
            <p:nvPr/>
          </p:nvSpPr>
          <p:spPr>
            <a:xfrm flipH="false" flipV="false" rot="0">
              <a:off x="63500" y="162915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7" id="17"/>
            <p:cNvSpPr/>
            <p:nvPr/>
          </p:nvSpPr>
          <p:spPr>
            <a:xfrm flipH="false" flipV="false" rot="0">
              <a:off x="5417058" y="162915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8" id="18"/>
            <p:cNvSpPr/>
            <p:nvPr/>
          </p:nvSpPr>
          <p:spPr>
            <a:xfrm flipH="false" flipV="false" rot="0">
              <a:off x="7871968" y="162915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9" id="19"/>
            <p:cNvSpPr/>
            <p:nvPr/>
          </p:nvSpPr>
          <p:spPr>
            <a:xfrm flipH="false" flipV="false" rot="0">
              <a:off x="63500" y="2150999"/>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0" id="20"/>
            <p:cNvSpPr/>
            <p:nvPr/>
          </p:nvSpPr>
          <p:spPr>
            <a:xfrm flipH="false" flipV="false" rot="0">
              <a:off x="5417058" y="2150999"/>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1" id="21"/>
            <p:cNvSpPr/>
            <p:nvPr/>
          </p:nvSpPr>
          <p:spPr>
            <a:xfrm flipH="false" flipV="false" rot="0">
              <a:off x="7871968" y="2150999"/>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22" id="22"/>
            <p:cNvSpPr/>
            <p:nvPr/>
          </p:nvSpPr>
          <p:spPr>
            <a:xfrm flipH="false" flipV="false" rot="0">
              <a:off x="63500" y="2672842"/>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23" id="23"/>
            <p:cNvSpPr/>
            <p:nvPr/>
          </p:nvSpPr>
          <p:spPr>
            <a:xfrm flipH="false" flipV="false" rot="0">
              <a:off x="5417058" y="2672842"/>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24" id="24"/>
            <p:cNvSpPr/>
            <p:nvPr/>
          </p:nvSpPr>
          <p:spPr>
            <a:xfrm flipH="false" flipV="false" rot="0">
              <a:off x="7871968" y="2672842"/>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25" id="25"/>
            <p:cNvSpPr/>
            <p:nvPr/>
          </p:nvSpPr>
          <p:spPr>
            <a:xfrm flipH="false" flipV="false" rot="0">
              <a:off x="63500" y="3194685"/>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6" id="26"/>
            <p:cNvSpPr/>
            <p:nvPr/>
          </p:nvSpPr>
          <p:spPr>
            <a:xfrm flipH="false" flipV="false" rot="0">
              <a:off x="5417058" y="3194685"/>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7" id="27"/>
            <p:cNvSpPr/>
            <p:nvPr/>
          </p:nvSpPr>
          <p:spPr>
            <a:xfrm flipH="false" flipV="false" rot="0">
              <a:off x="7871968" y="3194685"/>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grpSp>
      <p:sp>
        <p:nvSpPr>
          <p:cNvPr name="Freeform 28" id="28"/>
          <p:cNvSpPr/>
          <p:nvPr/>
        </p:nvSpPr>
        <p:spPr>
          <a:xfrm flipH="false" flipV="false" rot="0">
            <a:off x="1143000" y="5813793"/>
            <a:ext cx="8737349" cy="2079765"/>
          </a:xfrm>
          <a:custGeom>
            <a:avLst/>
            <a:gdLst/>
            <a:ahLst/>
            <a:cxnLst/>
            <a:rect r="r" b="b" t="t" l="l"/>
            <a:pathLst>
              <a:path h="2079765" w="8737349">
                <a:moveTo>
                  <a:pt x="0" y="0"/>
                </a:moveTo>
                <a:lnTo>
                  <a:pt x="8737349" y="0"/>
                </a:lnTo>
                <a:lnTo>
                  <a:pt x="8737349" y="2079765"/>
                </a:lnTo>
                <a:lnTo>
                  <a:pt x="0" y="2079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800510" y="884368"/>
            <a:ext cx="1051838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Circular Singly Linked List</a:t>
            </a:r>
          </a:p>
        </p:txBody>
      </p:sp>
      <p:sp>
        <p:nvSpPr>
          <p:cNvPr name="TextBox 31" id="31"/>
          <p:cNvSpPr txBox="true"/>
          <p:nvPr/>
        </p:nvSpPr>
        <p:spPr>
          <a:xfrm rot="0">
            <a:off x="927097" y="2186978"/>
            <a:ext cx="2644407" cy="3085062"/>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Creation Insertion Searching Traversing Deletion of a node Deletion of linked list</a:t>
            </a:r>
          </a:p>
        </p:txBody>
      </p:sp>
      <p:sp>
        <p:nvSpPr>
          <p:cNvPr name="TextBox 32" id="32"/>
          <p:cNvSpPr txBox="true"/>
          <p:nvPr/>
        </p:nvSpPr>
        <p:spPr>
          <a:xfrm rot="0">
            <a:off x="6432604" y="1665113"/>
            <a:ext cx="2090385"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Time complexity O(1) O(n) O(n) O(n) O(n) O(1)</a:t>
            </a:r>
          </a:p>
        </p:txBody>
      </p:sp>
      <p:sp>
        <p:nvSpPr>
          <p:cNvPr name="TextBox 33" id="33"/>
          <p:cNvSpPr txBox="true"/>
          <p:nvPr/>
        </p:nvSpPr>
        <p:spPr>
          <a:xfrm rot="0">
            <a:off x="8814073" y="1665113"/>
            <a:ext cx="2280190"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Space complexity O(1) O(1) O(1) O(1) O(1) O(1)</a:t>
            </a:r>
          </a:p>
        </p:txBody>
      </p:sp>
      <p:sp>
        <p:nvSpPr>
          <p:cNvPr name="TextBox 34" id="34"/>
          <p:cNvSpPr txBox="true"/>
          <p:nvPr/>
        </p:nvSpPr>
        <p:spPr>
          <a:xfrm rot="0">
            <a:off x="3115637" y="6289672"/>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1</a:t>
            </a:r>
          </a:p>
        </p:txBody>
      </p:sp>
      <p:sp>
        <p:nvSpPr>
          <p:cNvPr name="TextBox 35" id="35"/>
          <p:cNvSpPr txBox="true"/>
          <p:nvPr/>
        </p:nvSpPr>
        <p:spPr>
          <a:xfrm rot="0">
            <a:off x="4576143" y="6289672"/>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2</a:t>
            </a:r>
          </a:p>
        </p:txBody>
      </p:sp>
      <p:sp>
        <p:nvSpPr>
          <p:cNvPr name="TextBox 36" id="36"/>
          <p:cNvSpPr txBox="true"/>
          <p:nvPr/>
        </p:nvSpPr>
        <p:spPr>
          <a:xfrm rot="0">
            <a:off x="6011237" y="6289672"/>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4</a:t>
            </a:r>
          </a:p>
        </p:txBody>
      </p:sp>
      <p:sp>
        <p:nvSpPr>
          <p:cNvPr name="TextBox 37" id="37"/>
          <p:cNvSpPr txBox="true"/>
          <p:nvPr/>
        </p:nvSpPr>
        <p:spPr>
          <a:xfrm rot="0">
            <a:off x="7522540" y="6289672"/>
            <a:ext cx="18006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5</a:t>
            </a:r>
          </a:p>
        </p:txBody>
      </p:sp>
      <p:sp>
        <p:nvSpPr>
          <p:cNvPr name="TextBox 38" id="38"/>
          <p:cNvSpPr txBox="true"/>
          <p:nvPr/>
        </p:nvSpPr>
        <p:spPr>
          <a:xfrm rot="0">
            <a:off x="9002449" y="6289672"/>
            <a:ext cx="302504" cy="83685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6</a:t>
            </a:r>
          </a:p>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39" id="39"/>
          <p:cNvSpPr txBox="true"/>
          <p:nvPr/>
        </p:nvSpPr>
        <p:spPr>
          <a:xfrm rot="0">
            <a:off x="1987429" y="6355461"/>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001</a:t>
            </a:r>
          </a:p>
        </p:txBody>
      </p:sp>
      <p:sp>
        <p:nvSpPr>
          <p:cNvPr name="TextBox 40" id="40"/>
          <p:cNvSpPr txBox="true"/>
          <p:nvPr/>
        </p:nvSpPr>
        <p:spPr>
          <a:xfrm rot="0">
            <a:off x="1987429" y="7447664"/>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444</a:t>
            </a:r>
          </a:p>
        </p:txBody>
      </p:sp>
      <p:sp>
        <p:nvSpPr>
          <p:cNvPr name="TextBox 41" id="41"/>
          <p:cNvSpPr txBox="true"/>
          <p:nvPr/>
        </p:nvSpPr>
        <p:spPr>
          <a:xfrm rot="0">
            <a:off x="3544414" y="6355461"/>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111</a:t>
            </a:r>
          </a:p>
        </p:txBody>
      </p:sp>
      <p:sp>
        <p:nvSpPr>
          <p:cNvPr name="TextBox 42" id="42"/>
          <p:cNvSpPr txBox="true"/>
          <p:nvPr/>
        </p:nvSpPr>
        <p:spPr>
          <a:xfrm rot="0">
            <a:off x="5004921" y="6355461"/>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222</a:t>
            </a:r>
          </a:p>
        </p:txBody>
      </p:sp>
      <p:sp>
        <p:nvSpPr>
          <p:cNvPr name="TextBox 43" id="43"/>
          <p:cNvSpPr txBox="true"/>
          <p:nvPr/>
        </p:nvSpPr>
        <p:spPr>
          <a:xfrm rot="0">
            <a:off x="6440014" y="6355461"/>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333</a:t>
            </a:r>
          </a:p>
        </p:txBody>
      </p:sp>
      <p:sp>
        <p:nvSpPr>
          <p:cNvPr name="TextBox 44" id="44"/>
          <p:cNvSpPr txBox="true"/>
          <p:nvPr/>
        </p:nvSpPr>
        <p:spPr>
          <a:xfrm rot="0">
            <a:off x="7951318" y="6355461"/>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444</a:t>
            </a:r>
          </a:p>
        </p:txBody>
      </p:sp>
      <p:sp>
        <p:nvSpPr>
          <p:cNvPr name="TextBox 45" id="45"/>
          <p:cNvSpPr txBox="true"/>
          <p:nvPr/>
        </p:nvSpPr>
        <p:spPr>
          <a:xfrm rot="0">
            <a:off x="1320346" y="6354442"/>
            <a:ext cx="485775"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Head</a:t>
            </a:r>
          </a:p>
        </p:txBody>
      </p:sp>
      <p:sp>
        <p:nvSpPr>
          <p:cNvPr name="TextBox 46" id="46"/>
          <p:cNvSpPr txBox="true"/>
          <p:nvPr/>
        </p:nvSpPr>
        <p:spPr>
          <a:xfrm rot="0">
            <a:off x="1407023" y="7446645"/>
            <a:ext cx="30895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Tail</a:t>
            </a:r>
          </a:p>
        </p:txBody>
      </p:sp>
      <p:sp>
        <p:nvSpPr>
          <p:cNvPr name="TextBox 47" id="47"/>
          <p:cNvSpPr txBox="true"/>
          <p:nvPr/>
        </p:nvSpPr>
        <p:spPr>
          <a:xfrm rot="0">
            <a:off x="3244406" y="6884537"/>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48" id="48"/>
          <p:cNvSpPr txBox="true"/>
          <p:nvPr/>
        </p:nvSpPr>
        <p:spPr>
          <a:xfrm rot="0">
            <a:off x="4683919" y="6884537"/>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49" id="49"/>
          <p:cNvSpPr txBox="true"/>
          <p:nvPr/>
        </p:nvSpPr>
        <p:spPr>
          <a:xfrm rot="0">
            <a:off x="6123432" y="6884537"/>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50" id="50"/>
          <p:cNvSpPr txBox="true"/>
          <p:nvPr/>
        </p:nvSpPr>
        <p:spPr>
          <a:xfrm rot="0">
            <a:off x="7562936" y="6884537"/>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51" id="51"/>
          <p:cNvSpPr txBox="true"/>
          <p:nvPr/>
        </p:nvSpPr>
        <p:spPr>
          <a:xfrm rot="0">
            <a:off x="9511360" y="6386827"/>
            <a:ext cx="216075"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001</a:t>
            </a:r>
          </a:p>
        </p:txBody>
      </p:sp>
      <p:sp>
        <p:nvSpPr>
          <p:cNvPr name="TextBox 52" id="52"/>
          <p:cNvSpPr txBox="true"/>
          <p:nvPr/>
        </p:nvSpPr>
        <p:spPr>
          <a:xfrm rot="0">
            <a:off x="3311776" y="59686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53" id="53"/>
          <p:cNvSpPr txBox="true"/>
          <p:nvPr/>
        </p:nvSpPr>
        <p:spPr>
          <a:xfrm rot="0">
            <a:off x="4745136" y="59686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54" id="54"/>
          <p:cNvSpPr txBox="true"/>
          <p:nvPr/>
        </p:nvSpPr>
        <p:spPr>
          <a:xfrm rot="0">
            <a:off x="6178506" y="59686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55" id="55"/>
          <p:cNvSpPr txBox="true"/>
          <p:nvPr/>
        </p:nvSpPr>
        <p:spPr>
          <a:xfrm rot="0">
            <a:off x="7611866" y="59686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
        <p:nvSpPr>
          <p:cNvPr name="TextBox 56" id="56"/>
          <p:cNvSpPr txBox="true"/>
          <p:nvPr/>
        </p:nvSpPr>
        <p:spPr>
          <a:xfrm rot="0">
            <a:off x="9344273" y="59686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node5</a:t>
            </a:r>
          </a:p>
        </p:txBody>
      </p:sp>
    </p:spTree>
  </p:cSld>
  <p:clrMapOvr>
    <a:masterClrMapping/>
  </p:clrMapOvr>
</p:sld>
</file>

<file path=ppt/slides/slide2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91868" y="1584569"/>
            <a:ext cx="2670658" cy="461058"/>
            <a:chOff x="0" y="0"/>
            <a:chExt cx="2670658" cy="461061"/>
          </a:xfrm>
        </p:grpSpPr>
        <p:sp>
          <p:nvSpPr>
            <p:cNvPr name="Freeform 7" id="7"/>
            <p:cNvSpPr/>
            <p:nvPr/>
          </p:nvSpPr>
          <p:spPr>
            <a:xfrm flipH="false" flipV="false" rot="0">
              <a:off x="0" y="0"/>
              <a:ext cx="2670683" cy="461010"/>
            </a:xfrm>
            <a:custGeom>
              <a:avLst/>
              <a:gdLst/>
              <a:ahLst/>
              <a:cxnLst/>
              <a:rect r="r" b="b" t="t" l="l"/>
              <a:pathLst>
                <a:path h="461010" w="2670683">
                  <a:moveTo>
                    <a:pt x="0" y="461010"/>
                  </a:moveTo>
                  <a:lnTo>
                    <a:pt x="2670683" y="461010"/>
                  </a:lnTo>
                  <a:lnTo>
                    <a:pt x="2670683" y="0"/>
                  </a:lnTo>
                  <a:lnTo>
                    <a:pt x="0" y="0"/>
                  </a:lnTo>
                  <a:close/>
                </a:path>
              </a:pathLst>
            </a:custGeom>
            <a:solidFill>
              <a:srgbClr val="FFFFFF"/>
            </a:solidFill>
          </p:spPr>
        </p:sp>
      </p:grpSp>
      <p:grpSp>
        <p:nvGrpSpPr>
          <p:cNvPr name="Group 8" id="8"/>
          <p:cNvGrpSpPr>
            <a:grpSpLocks noChangeAspect="true"/>
          </p:cNvGrpSpPr>
          <p:nvPr/>
        </p:nvGrpSpPr>
        <p:grpSpPr>
          <a:xfrm rot="0">
            <a:off x="603456" y="5274545"/>
            <a:ext cx="2806294" cy="461058"/>
            <a:chOff x="0" y="0"/>
            <a:chExt cx="2806294" cy="461061"/>
          </a:xfrm>
        </p:grpSpPr>
        <p:sp>
          <p:nvSpPr>
            <p:cNvPr name="Freeform 9" id="9"/>
            <p:cNvSpPr/>
            <p:nvPr/>
          </p:nvSpPr>
          <p:spPr>
            <a:xfrm flipH="false" flipV="false" rot="0">
              <a:off x="0" y="0"/>
              <a:ext cx="2806319" cy="461010"/>
            </a:xfrm>
            <a:custGeom>
              <a:avLst/>
              <a:gdLst/>
              <a:ahLst/>
              <a:cxnLst/>
              <a:rect r="r" b="b" t="t" l="l"/>
              <a:pathLst>
                <a:path h="461010" w="2806319">
                  <a:moveTo>
                    <a:pt x="0" y="461010"/>
                  </a:moveTo>
                  <a:lnTo>
                    <a:pt x="2806319" y="461010"/>
                  </a:lnTo>
                  <a:lnTo>
                    <a:pt x="2806319" y="0"/>
                  </a:lnTo>
                  <a:lnTo>
                    <a:pt x="0" y="0"/>
                  </a:lnTo>
                  <a:close/>
                </a:path>
              </a:pathLst>
            </a:custGeom>
            <a:solidFill>
              <a:srgbClr val="FFFFFF"/>
            </a:solidFill>
          </p:spPr>
        </p:sp>
      </p:grpSp>
      <p:sp>
        <p:nvSpPr>
          <p:cNvPr name="Freeform 10" id="10"/>
          <p:cNvSpPr/>
          <p:nvPr/>
        </p:nvSpPr>
        <p:spPr>
          <a:xfrm flipH="false" flipV="false" rot="0">
            <a:off x="255365" y="2259873"/>
            <a:ext cx="10674086" cy="2173700"/>
          </a:xfrm>
          <a:custGeom>
            <a:avLst/>
            <a:gdLst/>
            <a:ahLst/>
            <a:cxnLst/>
            <a:rect r="r" b="b" t="t" l="l"/>
            <a:pathLst>
              <a:path h="2173700" w="10674086">
                <a:moveTo>
                  <a:pt x="0" y="0"/>
                </a:moveTo>
                <a:lnTo>
                  <a:pt x="10674087" y="0"/>
                </a:lnTo>
                <a:lnTo>
                  <a:pt x="10674087" y="2173700"/>
                </a:lnTo>
                <a:lnTo>
                  <a:pt x="0" y="2173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93465" y="5934275"/>
            <a:ext cx="12535424" cy="2173700"/>
          </a:xfrm>
          <a:custGeom>
            <a:avLst/>
            <a:gdLst/>
            <a:ahLst/>
            <a:cxnLst/>
            <a:rect r="r" b="b" t="t" l="l"/>
            <a:pathLst>
              <a:path h="2173700" w="12535424">
                <a:moveTo>
                  <a:pt x="0" y="0"/>
                </a:moveTo>
                <a:lnTo>
                  <a:pt x="12535424" y="0"/>
                </a:lnTo>
                <a:lnTo>
                  <a:pt x="12535424" y="2173700"/>
                </a:lnTo>
                <a:lnTo>
                  <a:pt x="0" y="2173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571910" y="858965"/>
            <a:ext cx="34322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a:t>
            </a:r>
          </a:p>
        </p:txBody>
      </p:sp>
      <p:sp>
        <p:nvSpPr>
          <p:cNvPr name="TextBox 14" id="14"/>
          <p:cNvSpPr txBox="true"/>
          <p:nvPr/>
        </p:nvSpPr>
        <p:spPr>
          <a:xfrm rot="0">
            <a:off x="2924004" y="249355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5" id="15"/>
          <p:cNvSpPr txBox="true"/>
          <p:nvPr/>
        </p:nvSpPr>
        <p:spPr>
          <a:xfrm rot="0">
            <a:off x="3459204" y="61679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6" id="16"/>
          <p:cNvSpPr txBox="true"/>
          <p:nvPr/>
        </p:nvSpPr>
        <p:spPr>
          <a:xfrm rot="0">
            <a:off x="5133804" y="249355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2</a:t>
            </a:r>
          </a:p>
        </p:txBody>
      </p:sp>
      <p:sp>
        <p:nvSpPr>
          <p:cNvPr name="TextBox 17" id="17"/>
          <p:cNvSpPr txBox="true"/>
          <p:nvPr/>
        </p:nvSpPr>
        <p:spPr>
          <a:xfrm rot="0">
            <a:off x="5992520" y="6167952"/>
            <a:ext cx="518579" cy="1078582"/>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7305504" y="249355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3</a:t>
            </a:r>
          </a:p>
        </p:txBody>
      </p:sp>
      <p:sp>
        <p:nvSpPr>
          <p:cNvPr name="TextBox 19" id="19"/>
          <p:cNvSpPr txBox="true"/>
          <p:nvPr/>
        </p:nvSpPr>
        <p:spPr>
          <a:xfrm rot="0">
            <a:off x="8727405" y="6167952"/>
            <a:ext cx="518579" cy="1065876"/>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3</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0" id="20"/>
          <p:cNvSpPr txBox="true"/>
          <p:nvPr/>
        </p:nvSpPr>
        <p:spPr>
          <a:xfrm rot="0">
            <a:off x="9604200" y="2493550"/>
            <a:ext cx="526275" cy="1078582"/>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1" id="21"/>
          <p:cNvSpPr txBox="true"/>
          <p:nvPr/>
        </p:nvSpPr>
        <p:spPr>
          <a:xfrm rot="0">
            <a:off x="11562331" y="6167952"/>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2" id="22"/>
          <p:cNvSpPr txBox="true"/>
          <p:nvPr/>
        </p:nvSpPr>
        <p:spPr>
          <a:xfrm rot="0">
            <a:off x="542496" y="256581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3" id="23"/>
          <p:cNvSpPr txBox="true"/>
          <p:nvPr/>
        </p:nvSpPr>
        <p:spPr>
          <a:xfrm rot="0">
            <a:off x="663845" y="386321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4" id="24"/>
          <p:cNvSpPr txBox="true"/>
          <p:nvPr/>
        </p:nvSpPr>
        <p:spPr>
          <a:xfrm rot="0">
            <a:off x="701945" y="7537618"/>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5" id="25"/>
          <p:cNvSpPr txBox="true"/>
          <p:nvPr/>
        </p:nvSpPr>
        <p:spPr>
          <a:xfrm rot="0">
            <a:off x="580596" y="6240218"/>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6" id="26"/>
          <p:cNvSpPr txBox="true"/>
          <p:nvPr/>
        </p:nvSpPr>
        <p:spPr>
          <a:xfrm rot="0">
            <a:off x="1462935" y="386321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1501035" y="75376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3634635" y="256581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9" id="29"/>
          <p:cNvSpPr txBox="true"/>
          <p:nvPr/>
        </p:nvSpPr>
        <p:spPr>
          <a:xfrm rot="0">
            <a:off x="4068985" y="62402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0" id="30"/>
          <p:cNvSpPr txBox="true"/>
          <p:nvPr/>
        </p:nvSpPr>
        <p:spPr>
          <a:xfrm rot="0">
            <a:off x="5844435" y="256581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1" id="31"/>
          <p:cNvSpPr txBox="true"/>
          <p:nvPr/>
        </p:nvSpPr>
        <p:spPr>
          <a:xfrm rot="0">
            <a:off x="6747320" y="62402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2" id="32"/>
          <p:cNvSpPr txBox="true"/>
          <p:nvPr/>
        </p:nvSpPr>
        <p:spPr>
          <a:xfrm rot="0">
            <a:off x="8016135" y="256581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3" id="33"/>
          <p:cNvSpPr txBox="true"/>
          <p:nvPr/>
        </p:nvSpPr>
        <p:spPr>
          <a:xfrm rot="0">
            <a:off x="9455125" y="6240218"/>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12167578" y="6240218"/>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35" id="35"/>
          <p:cNvSpPr txBox="true"/>
          <p:nvPr/>
        </p:nvSpPr>
        <p:spPr>
          <a:xfrm rot="0">
            <a:off x="1494711" y="258651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6" id="36"/>
          <p:cNvSpPr txBox="true"/>
          <p:nvPr/>
        </p:nvSpPr>
        <p:spPr>
          <a:xfrm rot="0">
            <a:off x="1532811" y="6260916"/>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7" id="37"/>
          <p:cNvSpPr txBox="true"/>
          <p:nvPr/>
        </p:nvSpPr>
        <p:spPr>
          <a:xfrm rot="0">
            <a:off x="2692279" y="6260916"/>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38" id="38"/>
          <p:cNvSpPr txBox="true"/>
          <p:nvPr/>
        </p:nvSpPr>
        <p:spPr>
          <a:xfrm rot="0">
            <a:off x="5374500" y="6260916"/>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9" id="39"/>
          <p:cNvSpPr txBox="true"/>
          <p:nvPr/>
        </p:nvSpPr>
        <p:spPr>
          <a:xfrm rot="0">
            <a:off x="8082305" y="6260916"/>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40" id="40"/>
          <p:cNvSpPr txBox="true"/>
          <p:nvPr/>
        </p:nvSpPr>
        <p:spPr>
          <a:xfrm rot="0">
            <a:off x="10342731" y="258651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1" id="41"/>
          <p:cNvSpPr txBox="true"/>
          <p:nvPr/>
        </p:nvSpPr>
        <p:spPr>
          <a:xfrm rot="0">
            <a:off x="10799293" y="6260916"/>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42" id="42"/>
          <p:cNvSpPr txBox="true"/>
          <p:nvPr/>
        </p:nvSpPr>
        <p:spPr>
          <a:xfrm rot="0">
            <a:off x="449018" y="1663436"/>
            <a:ext cx="260748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Singly Linked List</a:t>
            </a:r>
          </a:p>
        </p:txBody>
      </p:sp>
      <p:sp>
        <p:nvSpPr>
          <p:cNvPr name="TextBox 43" id="43"/>
          <p:cNvSpPr txBox="true"/>
          <p:nvPr/>
        </p:nvSpPr>
        <p:spPr>
          <a:xfrm rot="0">
            <a:off x="660606" y="5353412"/>
            <a:ext cx="274582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Doubly Linked List</a:t>
            </a:r>
          </a:p>
        </p:txBody>
      </p:sp>
      <p:sp>
        <p:nvSpPr>
          <p:cNvPr name="TextBox 44" id="44"/>
          <p:cNvSpPr txBox="true"/>
          <p:nvPr/>
        </p:nvSpPr>
        <p:spPr>
          <a:xfrm rot="0">
            <a:off x="3058868" y="315893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45" id="45"/>
          <p:cNvSpPr txBox="true"/>
          <p:nvPr/>
        </p:nvSpPr>
        <p:spPr>
          <a:xfrm rot="0">
            <a:off x="3300165" y="68206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46" id="46"/>
          <p:cNvSpPr txBox="true"/>
          <p:nvPr/>
        </p:nvSpPr>
        <p:spPr>
          <a:xfrm rot="0">
            <a:off x="5243160" y="315893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47" id="47"/>
          <p:cNvSpPr txBox="true"/>
          <p:nvPr/>
        </p:nvSpPr>
        <p:spPr>
          <a:xfrm rot="0">
            <a:off x="7427452" y="315893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48" id="48"/>
          <p:cNvSpPr txBox="true"/>
          <p:nvPr/>
        </p:nvSpPr>
        <p:spPr>
          <a:xfrm rot="0">
            <a:off x="11393586" y="68333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2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20951" y="5321303"/>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2260854" y="5533387"/>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3121676" y="4910461"/>
            <a:ext cx="2035769" cy="1285180"/>
            <a:chOff x="0" y="0"/>
            <a:chExt cx="2035772" cy="1285176"/>
          </a:xfrm>
        </p:grpSpPr>
        <p:sp>
          <p:nvSpPr>
            <p:cNvPr name="Freeform 12" id="12"/>
            <p:cNvSpPr/>
            <p:nvPr/>
          </p:nvSpPr>
          <p:spPr>
            <a:xfrm flipH="false" flipV="false" rot="0">
              <a:off x="0" y="0"/>
              <a:ext cx="2035810" cy="1285113"/>
            </a:xfrm>
            <a:custGeom>
              <a:avLst/>
              <a:gdLst/>
              <a:ahLst/>
              <a:cxnLst/>
              <a:rect r="r" b="b" t="t" l="l"/>
              <a:pathLst>
                <a:path h="1285113" w="2035810">
                  <a:moveTo>
                    <a:pt x="2026920" y="0"/>
                  </a:moveTo>
                  <a:lnTo>
                    <a:pt x="1953006" y="46990"/>
                  </a:lnTo>
                  <a:lnTo>
                    <a:pt x="12700" y="752983"/>
                  </a:lnTo>
                  <a:lnTo>
                    <a:pt x="34163" y="758190"/>
                  </a:lnTo>
                  <a:lnTo>
                    <a:pt x="0" y="758190"/>
                  </a:lnTo>
                  <a:lnTo>
                    <a:pt x="0" y="1273810"/>
                  </a:lnTo>
                  <a:lnTo>
                    <a:pt x="22098" y="1273810"/>
                  </a:lnTo>
                  <a:lnTo>
                    <a:pt x="4445" y="1285113"/>
                  </a:lnTo>
                  <a:lnTo>
                    <a:pt x="2026920" y="1285113"/>
                  </a:lnTo>
                  <a:lnTo>
                    <a:pt x="2026920" y="31369"/>
                  </a:lnTo>
                  <a:lnTo>
                    <a:pt x="2035810" y="16891"/>
                  </a:lnTo>
                  <a:lnTo>
                    <a:pt x="2026920" y="20066"/>
                  </a:lnTo>
                  <a:lnTo>
                    <a:pt x="2026920" y="0"/>
                  </a:lnTo>
                  <a:close/>
                </a:path>
              </a:pathLst>
            </a:custGeom>
            <a:solidFill>
              <a:srgbClr val="00A2FF"/>
            </a:solidFill>
          </p:spPr>
        </p:sp>
      </p:grpSp>
      <p:sp>
        <p:nvSpPr>
          <p:cNvPr name="Freeform 13" id="13"/>
          <p:cNvSpPr/>
          <p:nvPr/>
        </p:nvSpPr>
        <p:spPr>
          <a:xfrm flipH="false" flipV="false" rot="0">
            <a:off x="520703" y="2222497"/>
            <a:ext cx="5327609" cy="2171700"/>
          </a:xfrm>
          <a:custGeom>
            <a:avLst/>
            <a:gdLst/>
            <a:ahLst/>
            <a:cxnLst/>
            <a:rect r="r" b="b" t="t" l="l"/>
            <a:pathLst>
              <a:path h="2171700" w="5327609">
                <a:moveTo>
                  <a:pt x="0" y="0"/>
                </a:moveTo>
                <a:lnTo>
                  <a:pt x="5327609" y="0"/>
                </a:lnTo>
                <a:lnTo>
                  <a:pt x="5327609"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a:grpSpLocks noChangeAspect="true"/>
          </p:cNvGrpSpPr>
          <p:nvPr/>
        </p:nvGrpSpPr>
        <p:grpSpPr>
          <a:xfrm rot="0">
            <a:off x="5278364" y="5533387"/>
            <a:ext cx="739902" cy="248917"/>
            <a:chOff x="0" y="0"/>
            <a:chExt cx="739902" cy="248920"/>
          </a:xfrm>
        </p:grpSpPr>
        <p:sp>
          <p:nvSpPr>
            <p:cNvPr name="Freeform 15" id="15"/>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6" id="16"/>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7" id="17"/>
          <p:cNvGrpSpPr>
            <a:grpSpLocks noChangeAspect="true"/>
          </p:cNvGrpSpPr>
          <p:nvPr/>
        </p:nvGrpSpPr>
        <p:grpSpPr>
          <a:xfrm rot="0">
            <a:off x="5495915" y="5048250"/>
            <a:ext cx="6440815" cy="2826925"/>
            <a:chOff x="0" y="0"/>
            <a:chExt cx="6440818" cy="2826931"/>
          </a:xfrm>
        </p:grpSpPr>
        <p:sp>
          <p:nvSpPr>
            <p:cNvPr name="Freeform 18" id="18"/>
            <p:cNvSpPr/>
            <p:nvPr/>
          </p:nvSpPr>
          <p:spPr>
            <a:xfrm flipH="false" flipV="false" rot="0">
              <a:off x="63500" y="1937131"/>
              <a:ext cx="1270000" cy="560578"/>
            </a:xfrm>
            <a:custGeom>
              <a:avLst/>
              <a:gdLst/>
              <a:ahLst/>
              <a:cxnLst/>
              <a:rect r="r" b="b" t="t" l="l"/>
              <a:pathLst>
                <a:path h="560578" w="1270000">
                  <a:moveTo>
                    <a:pt x="291211" y="0"/>
                  </a:moveTo>
                  <a:lnTo>
                    <a:pt x="978789" y="0"/>
                  </a:lnTo>
                  <a:cubicBezTo>
                    <a:pt x="1064006" y="0"/>
                    <a:pt x="1115060" y="0"/>
                    <a:pt x="1149096" y="13970"/>
                  </a:cubicBezTo>
                  <a:cubicBezTo>
                    <a:pt x="1198753" y="32004"/>
                    <a:pt x="1237869" y="71120"/>
                    <a:pt x="1256030" y="120904"/>
                  </a:cubicBezTo>
                  <a:cubicBezTo>
                    <a:pt x="1269365" y="151638"/>
                    <a:pt x="1270000" y="206883"/>
                    <a:pt x="1270000" y="280289"/>
                  </a:cubicBezTo>
                  <a:cubicBezTo>
                    <a:pt x="1270000" y="353695"/>
                    <a:pt x="1269365" y="408940"/>
                    <a:pt x="1256030" y="439674"/>
                  </a:cubicBezTo>
                  <a:cubicBezTo>
                    <a:pt x="1237996" y="489331"/>
                    <a:pt x="1198880" y="528447"/>
                    <a:pt x="1149096" y="546608"/>
                  </a:cubicBezTo>
                  <a:cubicBezTo>
                    <a:pt x="1115060" y="560578"/>
                    <a:pt x="1063879" y="560578"/>
                    <a:pt x="978789" y="560578"/>
                  </a:cubicBezTo>
                  <a:lnTo>
                    <a:pt x="291211" y="560578"/>
                  </a:lnTo>
                  <a:cubicBezTo>
                    <a:pt x="205994" y="560578"/>
                    <a:pt x="154940" y="560578"/>
                    <a:pt x="120904" y="546608"/>
                  </a:cubicBezTo>
                  <a:cubicBezTo>
                    <a:pt x="71247" y="528574"/>
                    <a:pt x="32131" y="489458"/>
                    <a:pt x="13970" y="439674"/>
                  </a:cubicBezTo>
                  <a:cubicBezTo>
                    <a:pt x="635" y="408940"/>
                    <a:pt x="0" y="353695"/>
                    <a:pt x="0" y="280289"/>
                  </a:cubicBezTo>
                  <a:cubicBezTo>
                    <a:pt x="0" y="206883"/>
                    <a:pt x="635" y="151638"/>
                    <a:pt x="13970" y="120904"/>
                  </a:cubicBezTo>
                  <a:cubicBezTo>
                    <a:pt x="32004" y="71247"/>
                    <a:pt x="71120" y="32131"/>
                    <a:pt x="120904" y="13970"/>
                  </a:cubicBezTo>
                  <a:cubicBezTo>
                    <a:pt x="154940" y="0"/>
                    <a:pt x="206121" y="0"/>
                    <a:pt x="291211" y="0"/>
                  </a:cubicBezTo>
                  <a:close/>
                </a:path>
              </a:pathLst>
            </a:custGeom>
            <a:solidFill>
              <a:srgbClr val="00A2FF"/>
            </a:solidFill>
          </p:spPr>
        </p:sp>
        <p:sp>
          <p:nvSpPr>
            <p:cNvPr name="Freeform 19" id="19"/>
            <p:cNvSpPr/>
            <p:nvPr/>
          </p:nvSpPr>
          <p:spPr>
            <a:xfrm flipH="false" flipV="false" rot="0">
              <a:off x="752856" y="63500"/>
              <a:ext cx="2759710" cy="1092200"/>
            </a:xfrm>
            <a:custGeom>
              <a:avLst/>
              <a:gdLst/>
              <a:ahLst/>
              <a:cxnLst/>
              <a:rect r="r" b="b" t="t" l="l"/>
              <a:pathLst>
                <a:path h="1092200" w="2759710">
                  <a:moveTo>
                    <a:pt x="0" y="1092200"/>
                  </a:moveTo>
                  <a:lnTo>
                    <a:pt x="2759710" y="1092200"/>
                  </a:lnTo>
                  <a:lnTo>
                    <a:pt x="2759710" y="0"/>
                  </a:lnTo>
                  <a:lnTo>
                    <a:pt x="0" y="0"/>
                  </a:lnTo>
                  <a:close/>
                </a:path>
              </a:pathLst>
            </a:custGeom>
            <a:solidFill>
              <a:srgbClr val="00A2FF"/>
            </a:solidFill>
          </p:spPr>
        </p:sp>
        <p:sp>
          <p:nvSpPr>
            <p:cNvPr name="Freeform 20" id="20"/>
            <p:cNvSpPr/>
            <p:nvPr/>
          </p:nvSpPr>
          <p:spPr>
            <a:xfrm flipH="false" flipV="false" rot="0">
              <a:off x="4207256" y="63500"/>
              <a:ext cx="2170049" cy="1092200"/>
            </a:xfrm>
            <a:custGeom>
              <a:avLst/>
              <a:gdLst/>
              <a:ahLst/>
              <a:cxnLst/>
              <a:rect r="r" b="b" t="t" l="l"/>
              <a:pathLst>
                <a:path h="1092200" w="2170049">
                  <a:moveTo>
                    <a:pt x="0" y="1092200"/>
                  </a:moveTo>
                  <a:lnTo>
                    <a:pt x="2170049" y="1092200"/>
                  </a:lnTo>
                  <a:lnTo>
                    <a:pt x="2170049" y="0"/>
                  </a:lnTo>
                  <a:lnTo>
                    <a:pt x="0" y="0"/>
                  </a:lnTo>
                  <a:close/>
                </a:path>
              </a:pathLst>
            </a:custGeom>
            <a:solidFill>
              <a:srgbClr val="00A2FF"/>
            </a:solidFill>
          </p:spPr>
        </p:sp>
        <p:sp>
          <p:nvSpPr>
            <p:cNvPr name="Freeform 21" id="21"/>
            <p:cNvSpPr/>
            <p:nvPr/>
          </p:nvSpPr>
          <p:spPr>
            <a:xfrm flipH="false" flipV="false" rot="0">
              <a:off x="3553460" y="59690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22" id="22"/>
            <p:cNvSpPr/>
            <p:nvPr/>
          </p:nvSpPr>
          <p:spPr>
            <a:xfrm flipH="false" flipV="false" rot="0">
              <a:off x="4044442" y="54864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sp>
          <p:nvSpPr>
            <p:cNvPr name="Freeform 23" id="23"/>
            <p:cNvSpPr/>
            <p:nvPr/>
          </p:nvSpPr>
          <p:spPr>
            <a:xfrm flipH="false" flipV="false" rot="0">
              <a:off x="2774950" y="1671193"/>
              <a:ext cx="2170049" cy="1092200"/>
            </a:xfrm>
            <a:custGeom>
              <a:avLst/>
              <a:gdLst/>
              <a:ahLst/>
              <a:cxnLst/>
              <a:rect r="r" b="b" t="t" l="l"/>
              <a:pathLst>
                <a:path h="1092200" w="2170049">
                  <a:moveTo>
                    <a:pt x="0" y="1092200"/>
                  </a:moveTo>
                  <a:lnTo>
                    <a:pt x="2170049" y="1092200"/>
                  </a:lnTo>
                  <a:lnTo>
                    <a:pt x="2170049" y="0"/>
                  </a:lnTo>
                  <a:lnTo>
                    <a:pt x="0" y="0"/>
                  </a:lnTo>
                  <a:close/>
                </a:path>
              </a:pathLst>
            </a:custGeom>
            <a:solidFill>
              <a:srgbClr val="00A2FF"/>
            </a:solidFill>
          </p:spPr>
        </p:sp>
        <p:sp>
          <p:nvSpPr>
            <p:cNvPr name="Freeform 24" id="24"/>
            <p:cNvSpPr/>
            <p:nvPr/>
          </p:nvSpPr>
          <p:spPr>
            <a:xfrm flipH="false" flipV="false" rot="0">
              <a:off x="1551178" y="2204593"/>
              <a:ext cx="1115187" cy="25400"/>
            </a:xfrm>
            <a:custGeom>
              <a:avLst/>
              <a:gdLst/>
              <a:ahLst/>
              <a:cxnLst/>
              <a:rect r="r" b="b" t="t" l="l"/>
              <a:pathLst>
                <a:path h="25400" w="1115187">
                  <a:moveTo>
                    <a:pt x="1115187" y="25400"/>
                  </a:moveTo>
                  <a:lnTo>
                    <a:pt x="12700" y="25400"/>
                  </a:lnTo>
                  <a:lnTo>
                    <a:pt x="12700" y="12700"/>
                  </a:lnTo>
                  <a:lnTo>
                    <a:pt x="12700" y="25400"/>
                  </a:lnTo>
                  <a:lnTo>
                    <a:pt x="0" y="25400"/>
                  </a:lnTo>
                  <a:lnTo>
                    <a:pt x="0" y="0"/>
                  </a:lnTo>
                  <a:lnTo>
                    <a:pt x="12700" y="0"/>
                  </a:lnTo>
                  <a:lnTo>
                    <a:pt x="1115187" y="0"/>
                  </a:lnTo>
                  <a:close/>
                </a:path>
              </a:pathLst>
            </a:custGeom>
            <a:solidFill>
              <a:srgbClr val="000000"/>
            </a:solidFill>
          </p:spPr>
        </p:sp>
        <p:sp>
          <p:nvSpPr>
            <p:cNvPr name="Freeform 25" id="25"/>
            <p:cNvSpPr/>
            <p:nvPr/>
          </p:nvSpPr>
          <p:spPr>
            <a:xfrm flipH="false" flipV="false" rot="0">
              <a:off x="1441958" y="2156333"/>
              <a:ext cx="121920" cy="121920"/>
            </a:xfrm>
            <a:custGeom>
              <a:avLst/>
              <a:gdLst/>
              <a:ahLst/>
              <a:cxnLst/>
              <a:rect r="r" b="b" t="t" l="l"/>
              <a:pathLst>
                <a:path h="121920" w="121920">
                  <a:moveTo>
                    <a:pt x="121920" y="0"/>
                  </a:moveTo>
                  <a:lnTo>
                    <a:pt x="0" y="60960"/>
                  </a:lnTo>
                  <a:lnTo>
                    <a:pt x="121920" y="121920"/>
                  </a:lnTo>
                  <a:close/>
                </a:path>
              </a:pathLst>
            </a:custGeom>
            <a:solidFill>
              <a:srgbClr val="000000"/>
            </a:solidFill>
          </p:spPr>
        </p:sp>
        <p:sp>
          <p:nvSpPr>
            <p:cNvPr name="Freeform 26" id="26"/>
            <p:cNvSpPr/>
            <p:nvPr/>
          </p:nvSpPr>
          <p:spPr>
            <a:xfrm flipH="false" flipV="false" rot="0">
              <a:off x="5163185" y="1280414"/>
              <a:ext cx="530987" cy="874395"/>
            </a:xfrm>
            <a:custGeom>
              <a:avLst/>
              <a:gdLst/>
              <a:ahLst/>
              <a:cxnLst/>
              <a:rect r="r" b="b" t="t" l="l"/>
              <a:pathLst>
                <a:path h="874395" w="530987">
                  <a:moveTo>
                    <a:pt x="529463" y="0"/>
                  </a:moveTo>
                  <a:lnTo>
                    <a:pt x="530987" y="842518"/>
                  </a:lnTo>
                  <a:lnTo>
                    <a:pt x="530987" y="854837"/>
                  </a:lnTo>
                  <a:lnTo>
                    <a:pt x="518668" y="855345"/>
                  </a:lnTo>
                  <a:lnTo>
                    <a:pt x="13589" y="873887"/>
                  </a:lnTo>
                  <a:lnTo>
                    <a:pt x="13589" y="873887"/>
                  </a:lnTo>
                  <a:lnTo>
                    <a:pt x="13589" y="873887"/>
                  </a:lnTo>
                  <a:lnTo>
                    <a:pt x="889" y="874395"/>
                  </a:lnTo>
                  <a:lnTo>
                    <a:pt x="0" y="848995"/>
                  </a:lnTo>
                  <a:lnTo>
                    <a:pt x="12700" y="848487"/>
                  </a:lnTo>
                  <a:lnTo>
                    <a:pt x="13208" y="861187"/>
                  </a:lnTo>
                  <a:lnTo>
                    <a:pt x="12700" y="848487"/>
                  </a:lnTo>
                  <a:lnTo>
                    <a:pt x="517779" y="829945"/>
                  </a:lnTo>
                  <a:lnTo>
                    <a:pt x="518287" y="842645"/>
                  </a:lnTo>
                  <a:lnTo>
                    <a:pt x="505587" y="842645"/>
                  </a:lnTo>
                  <a:lnTo>
                    <a:pt x="504063" y="127"/>
                  </a:lnTo>
                  <a:close/>
                </a:path>
              </a:pathLst>
            </a:custGeom>
            <a:solidFill>
              <a:srgbClr val="000000"/>
            </a:solidFill>
          </p:spPr>
        </p:sp>
        <p:sp>
          <p:nvSpPr>
            <p:cNvPr name="Freeform 27" id="27"/>
            <p:cNvSpPr/>
            <p:nvPr/>
          </p:nvSpPr>
          <p:spPr>
            <a:xfrm flipH="false" flipV="false" rot="0">
              <a:off x="5054600" y="2080514"/>
              <a:ext cx="124079" cy="121920"/>
            </a:xfrm>
            <a:custGeom>
              <a:avLst/>
              <a:gdLst/>
              <a:ahLst/>
              <a:cxnLst/>
              <a:rect r="r" b="b" t="t" l="l"/>
              <a:pathLst>
                <a:path h="121920" w="124079">
                  <a:moveTo>
                    <a:pt x="119507" y="0"/>
                  </a:moveTo>
                  <a:lnTo>
                    <a:pt x="0" y="65405"/>
                  </a:lnTo>
                  <a:lnTo>
                    <a:pt x="124079" y="121920"/>
                  </a:lnTo>
                  <a:close/>
                </a:path>
              </a:pathLst>
            </a:custGeom>
            <a:solidFill>
              <a:srgbClr val="000000"/>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800510" y="884368"/>
            <a:ext cx="559846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Creation of Doubly Linked List</a:t>
            </a:r>
          </a:p>
        </p:txBody>
      </p:sp>
      <p:sp>
        <p:nvSpPr>
          <p:cNvPr name="TextBox 30" id="30"/>
          <p:cNvSpPr txBox="true"/>
          <p:nvPr/>
        </p:nvSpPr>
        <p:spPr>
          <a:xfrm rot="0">
            <a:off x="807834" y="25284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1" id="31"/>
          <p:cNvSpPr txBox="true"/>
          <p:nvPr/>
        </p:nvSpPr>
        <p:spPr>
          <a:xfrm rot="0">
            <a:off x="929183" y="3823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2" id="32"/>
          <p:cNvSpPr txBox="true"/>
          <p:nvPr/>
        </p:nvSpPr>
        <p:spPr>
          <a:xfrm rot="0">
            <a:off x="4292756" y="36329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33" id="33"/>
          <p:cNvSpPr txBox="true"/>
          <p:nvPr/>
        </p:nvSpPr>
        <p:spPr>
          <a:xfrm rot="0">
            <a:off x="1062980" y="5503212"/>
            <a:ext cx="546887" cy="317649"/>
          </a:xfrm>
          <a:prstGeom prst="rect">
            <a:avLst/>
          </a:prstGeom>
        </p:spPr>
        <p:txBody>
          <a:bodyPr anchor="t" rtlCol="false" tIns="0" lIns="0" bIns="0" rIns="0">
            <a:spAutoFit/>
          </a:bodyPr>
          <a:lstStyle/>
          <a:p>
            <a:pPr algn="l">
              <a:lnSpc>
                <a:spcPts val="2660"/>
              </a:lnSpc>
            </a:pPr>
            <a:r>
              <a:rPr lang="en-US" sz="1900" spc="-5">
                <a:solidFill>
                  <a:srgbClr val="FFFFFF"/>
                </a:solidFill>
                <a:latin typeface="IBM Plex Sans"/>
                <a:ea typeface="IBM Plex Sans"/>
                <a:cs typeface="IBM Plex Sans"/>
                <a:sym typeface="IBM Plex Sans"/>
              </a:rPr>
              <a:t>Start</a:t>
            </a:r>
          </a:p>
        </p:txBody>
      </p:sp>
      <p:sp>
        <p:nvSpPr>
          <p:cNvPr name="TextBox 34" id="34"/>
          <p:cNvSpPr txBox="true"/>
          <p:nvPr/>
        </p:nvSpPr>
        <p:spPr>
          <a:xfrm rot="0">
            <a:off x="4022674" y="5407704"/>
            <a:ext cx="1056008"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nodeValue </a:t>
            </a:r>
          </a:p>
        </p:txBody>
      </p:sp>
      <p:sp>
        <p:nvSpPr>
          <p:cNvPr name="TextBox 35" id="35"/>
          <p:cNvSpPr txBox="true"/>
          <p:nvPr/>
        </p:nvSpPr>
        <p:spPr>
          <a:xfrm rot="0">
            <a:off x="5704132" y="7114032"/>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36" id="36"/>
          <p:cNvSpPr txBox="true"/>
          <p:nvPr/>
        </p:nvSpPr>
        <p:spPr>
          <a:xfrm rot="0">
            <a:off x="6549609" y="5408705"/>
            <a:ext cx="2306784"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Create Blank Node node.value=nodeValue</a:t>
            </a:r>
          </a:p>
        </p:txBody>
      </p:sp>
      <p:sp>
        <p:nvSpPr>
          <p:cNvPr name="TextBox 37" id="37"/>
          <p:cNvSpPr txBox="true"/>
          <p:nvPr/>
        </p:nvSpPr>
        <p:spPr>
          <a:xfrm rot="0">
            <a:off x="8571662" y="7016429"/>
            <a:ext cx="1213180"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head=node tail=node</a:t>
            </a:r>
          </a:p>
        </p:txBody>
      </p:sp>
      <p:sp>
        <p:nvSpPr>
          <p:cNvPr name="TextBox 38" id="38"/>
          <p:cNvSpPr txBox="true"/>
          <p:nvPr/>
        </p:nvSpPr>
        <p:spPr>
          <a:xfrm rot="0">
            <a:off x="10004012" y="5408705"/>
            <a:ext cx="1600543"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node.next=Null node.prev=Null</a:t>
            </a:r>
          </a:p>
        </p:txBody>
      </p:sp>
      <p:sp>
        <p:nvSpPr>
          <p:cNvPr name="TextBox 39" id="39"/>
          <p:cNvSpPr txBox="true"/>
          <p:nvPr/>
        </p:nvSpPr>
        <p:spPr>
          <a:xfrm rot="0">
            <a:off x="6299578" y="5431346"/>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
        <p:nvSpPr>
          <p:cNvPr name="TextBox 40" id="40"/>
          <p:cNvSpPr txBox="true"/>
          <p:nvPr/>
        </p:nvSpPr>
        <p:spPr>
          <a:xfrm rot="0">
            <a:off x="8321631" y="7039070"/>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
        <p:nvSpPr>
          <p:cNvPr name="TextBox 41" id="41"/>
          <p:cNvSpPr txBox="true"/>
          <p:nvPr/>
        </p:nvSpPr>
        <p:spPr>
          <a:xfrm rot="0">
            <a:off x="9753981" y="5431346"/>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
        <p:nvSpPr>
          <p:cNvPr name="TextBox 42" id="42"/>
          <p:cNvSpPr txBox="true"/>
          <p:nvPr/>
        </p:nvSpPr>
        <p:spPr>
          <a:xfrm rot="0">
            <a:off x="1748285" y="25389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43" id="43"/>
          <p:cNvSpPr txBox="true"/>
          <p:nvPr/>
        </p:nvSpPr>
        <p:spPr>
          <a:xfrm rot="0">
            <a:off x="1760982" y="38363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44" id="44"/>
          <p:cNvSpPr txBox="true"/>
          <p:nvPr/>
        </p:nvSpPr>
        <p:spPr>
          <a:xfrm rot="0">
            <a:off x="3553139" y="3054515"/>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5" id="45"/>
          <p:cNvSpPr txBox="true"/>
          <p:nvPr/>
        </p:nvSpPr>
        <p:spPr>
          <a:xfrm rot="0">
            <a:off x="5246465" y="3041809"/>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6" id="46"/>
          <p:cNvSpPr txBox="true"/>
          <p:nvPr/>
        </p:nvSpPr>
        <p:spPr>
          <a:xfrm rot="0">
            <a:off x="4461605" y="2957865"/>
            <a:ext cx="244878" cy="583968"/>
          </a:xfrm>
          <a:prstGeom prst="rect">
            <a:avLst/>
          </a:prstGeom>
        </p:spPr>
        <p:txBody>
          <a:bodyPr anchor="t" rtlCol="false" tIns="0" lIns="0" bIns="0" rIns="0">
            <a:spAutoFit/>
          </a:bodyPr>
          <a:lstStyle/>
          <a:p>
            <a:pPr algn="l">
              <a:lnSpc>
                <a:spcPts val="4759"/>
              </a:lnSpc>
            </a:pPr>
            <a:r>
              <a:rPr lang="en-US" b="true" sz="3400" spc="-10">
                <a:solidFill>
                  <a:srgbClr val="000000"/>
                </a:solidFill>
                <a:latin typeface="IBM Plex Sans Bold"/>
                <a:ea typeface="IBM Plex Sans Bold"/>
                <a:cs typeface="IBM Plex Sans Bold"/>
                <a:sym typeface="IBM Plex Sans Bold"/>
              </a:rPr>
              <a:t>5</a:t>
            </a:r>
          </a:p>
        </p:txBody>
      </p:sp>
    </p:spTree>
  </p:cSld>
  <p:clrMapOvr>
    <a:masterClrMapping/>
  </p:clrMapOvr>
</p:sld>
</file>

<file path=ppt/slides/slide2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82603" y="1676400"/>
            <a:ext cx="1822180" cy="876300"/>
            <a:chOff x="0" y="0"/>
            <a:chExt cx="1822183" cy="876300"/>
          </a:xfrm>
        </p:grpSpPr>
        <p:sp>
          <p:nvSpPr>
            <p:cNvPr name="Freeform 7" id="7"/>
            <p:cNvSpPr/>
            <p:nvPr/>
          </p:nvSpPr>
          <p:spPr>
            <a:xfrm flipH="false" flipV="false" rot="0">
              <a:off x="101600" y="101600"/>
              <a:ext cx="1037844" cy="673100"/>
            </a:xfrm>
            <a:custGeom>
              <a:avLst/>
              <a:gdLst/>
              <a:ahLst/>
              <a:cxnLst/>
              <a:rect r="r" b="b" t="t" l="l"/>
              <a:pathLst>
                <a:path h="673100" w="1037844">
                  <a:moveTo>
                    <a:pt x="0" y="0"/>
                  </a:moveTo>
                  <a:lnTo>
                    <a:pt x="1037844" y="0"/>
                  </a:lnTo>
                  <a:lnTo>
                    <a:pt x="1037844" y="673100"/>
                  </a:lnTo>
                  <a:lnTo>
                    <a:pt x="0" y="673100"/>
                  </a:lnTo>
                  <a:close/>
                </a:path>
              </a:pathLst>
            </a:custGeom>
            <a:solidFill>
              <a:srgbClr val="73FDEA"/>
            </a:solidFill>
          </p:spPr>
        </p:sp>
        <p:sp>
          <p:nvSpPr>
            <p:cNvPr name="Freeform 8" id="8"/>
            <p:cNvSpPr/>
            <p:nvPr/>
          </p:nvSpPr>
          <p:spPr>
            <a:xfrm flipH="false" flipV="false" rot="0">
              <a:off x="1139444" y="101600"/>
              <a:ext cx="581152" cy="673100"/>
            </a:xfrm>
            <a:custGeom>
              <a:avLst/>
              <a:gdLst/>
              <a:ahLst/>
              <a:cxnLst/>
              <a:rect r="r" b="b" t="t" l="l"/>
              <a:pathLst>
                <a:path h="673100" w="581152">
                  <a:moveTo>
                    <a:pt x="0" y="0"/>
                  </a:moveTo>
                  <a:lnTo>
                    <a:pt x="581152" y="0"/>
                  </a:lnTo>
                  <a:lnTo>
                    <a:pt x="581152" y="673100"/>
                  </a:lnTo>
                  <a:lnTo>
                    <a:pt x="0" y="673100"/>
                  </a:lnTo>
                  <a:close/>
                </a:path>
              </a:pathLst>
            </a:custGeom>
            <a:solidFill>
              <a:srgbClr val="73FDEA"/>
            </a:solidFill>
          </p:spPr>
        </p:sp>
        <p:sp>
          <p:nvSpPr>
            <p:cNvPr name="Freeform 9" id="9"/>
            <p:cNvSpPr/>
            <p:nvPr/>
          </p:nvSpPr>
          <p:spPr>
            <a:xfrm flipH="false" flipV="false" rot="0">
              <a:off x="1101344"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0" id="10"/>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1" id="11"/>
            <p:cNvSpPr/>
            <p:nvPr/>
          </p:nvSpPr>
          <p:spPr>
            <a:xfrm flipH="false" flipV="false" rot="0">
              <a:off x="1682496"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2" id="12"/>
            <p:cNvSpPr/>
            <p:nvPr/>
          </p:nvSpPr>
          <p:spPr>
            <a:xfrm flipH="false" flipV="false" rot="0">
              <a:off x="63500" y="635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sp>
          <p:nvSpPr>
            <p:cNvPr name="Freeform 13" id="13"/>
            <p:cNvSpPr/>
            <p:nvPr/>
          </p:nvSpPr>
          <p:spPr>
            <a:xfrm flipH="false" flipV="false" rot="0">
              <a:off x="63500" y="7366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grpSp>
      <p:grpSp>
        <p:nvGrpSpPr>
          <p:cNvPr name="Group 14" id="14"/>
          <p:cNvGrpSpPr>
            <a:grpSpLocks noChangeAspect="true"/>
          </p:cNvGrpSpPr>
          <p:nvPr/>
        </p:nvGrpSpPr>
        <p:grpSpPr>
          <a:xfrm rot="0">
            <a:off x="482603" y="2857500"/>
            <a:ext cx="1822180" cy="876300"/>
            <a:chOff x="0" y="0"/>
            <a:chExt cx="1822183" cy="876300"/>
          </a:xfrm>
        </p:grpSpPr>
        <p:sp>
          <p:nvSpPr>
            <p:cNvPr name="Freeform 15" id="15"/>
            <p:cNvSpPr/>
            <p:nvPr/>
          </p:nvSpPr>
          <p:spPr>
            <a:xfrm flipH="false" flipV="false" rot="0">
              <a:off x="101600" y="101600"/>
              <a:ext cx="1037844" cy="673100"/>
            </a:xfrm>
            <a:custGeom>
              <a:avLst/>
              <a:gdLst/>
              <a:ahLst/>
              <a:cxnLst/>
              <a:rect r="r" b="b" t="t" l="l"/>
              <a:pathLst>
                <a:path h="673100" w="1037844">
                  <a:moveTo>
                    <a:pt x="0" y="0"/>
                  </a:moveTo>
                  <a:lnTo>
                    <a:pt x="1037844" y="0"/>
                  </a:lnTo>
                  <a:lnTo>
                    <a:pt x="1037844" y="673100"/>
                  </a:lnTo>
                  <a:lnTo>
                    <a:pt x="0" y="673100"/>
                  </a:lnTo>
                  <a:close/>
                </a:path>
              </a:pathLst>
            </a:custGeom>
            <a:solidFill>
              <a:srgbClr val="73FDEA"/>
            </a:solidFill>
          </p:spPr>
        </p:sp>
        <p:sp>
          <p:nvSpPr>
            <p:cNvPr name="Freeform 16" id="16"/>
            <p:cNvSpPr/>
            <p:nvPr/>
          </p:nvSpPr>
          <p:spPr>
            <a:xfrm flipH="false" flipV="false" rot="0">
              <a:off x="1139444" y="101600"/>
              <a:ext cx="581152" cy="673100"/>
            </a:xfrm>
            <a:custGeom>
              <a:avLst/>
              <a:gdLst/>
              <a:ahLst/>
              <a:cxnLst/>
              <a:rect r="r" b="b" t="t" l="l"/>
              <a:pathLst>
                <a:path h="673100" w="581152">
                  <a:moveTo>
                    <a:pt x="0" y="0"/>
                  </a:moveTo>
                  <a:lnTo>
                    <a:pt x="581152" y="0"/>
                  </a:lnTo>
                  <a:lnTo>
                    <a:pt x="581152" y="673100"/>
                  </a:lnTo>
                  <a:lnTo>
                    <a:pt x="0" y="673100"/>
                  </a:lnTo>
                  <a:close/>
                </a:path>
              </a:pathLst>
            </a:custGeom>
            <a:solidFill>
              <a:srgbClr val="73FDEA"/>
            </a:solidFill>
          </p:spPr>
        </p:sp>
        <p:sp>
          <p:nvSpPr>
            <p:cNvPr name="Freeform 17" id="17"/>
            <p:cNvSpPr/>
            <p:nvPr/>
          </p:nvSpPr>
          <p:spPr>
            <a:xfrm flipH="false" flipV="false" rot="0">
              <a:off x="1101344"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8" id="18"/>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9" id="19"/>
            <p:cNvSpPr/>
            <p:nvPr/>
          </p:nvSpPr>
          <p:spPr>
            <a:xfrm flipH="false" flipV="false" rot="0">
              <a:off x="1682496"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20" id="20"/>
            <p:cNvSpPr/>
            <p:nvPr/>
          </p:nvSpPr>
          <p:spPr>
            <a:xfrm flipH="false" flipV="false" rot="0">
              <a:off x="63500" y="635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sp>
          <p:nvSpPr>
            <p:cNvPr name="Freeform 21" id="21"/>
            <p:cNvSpPr/>
            <p:nvPr/>
          </p:nvSpPr>
          <p:spPr>
            <a:xfrm flipH="false" flipV="false" rot="0">
              <a:off x="63500" y="736600"/>
              <a:ext cx="1695196" cy="76200"/>
            </a:xfrm>
            <a:custGeom>
              <a:avLst/>
              <a:gdLst/>
              <a:ahLst/>
              <a:cxnLst/>
              <a:rect r="r" b="b" t="t" l="l"/>
              <a:pathLst>
                <a:path h="76200" w="1695196">
                  <a:moveTo>
                    <a:pt x="0" y="0"/>
                  </a:moveTo>
                  <a:lnTo>
                    <a:pt x="1695196" y="0"/>
                  </a:lnTo>
                  <a:lnTo>
                    <a:pt x="1695196" y="76200"/>
                  </a:lnTo>
                  <a:lnTo>
                    <a:pt x="0" y="76200"/>
                  </a:lnTo>
                  <a:close/>
                </a:path>
              </a:pathLst>
            </a:custGeom>
            <a:solidFill>
              <a:srgbClr val="017100"/>
            </a:solidFill>
          </p:spPr>
        </p:sp>
      </p:grpSp>
      <p:grpSp>
        <p:nvGrpSpPr>
          <p:cNvPr name="Group 22" id="22"/>
          <p:cNvGrpSpPr>
            <a:grpSpLocks noChangeAspect="true"/>
          </p:cNvGrpSpPr>
          <p:nvPr/>
        </p:nvGrpSpPr>
        <p:grpSpPr>
          <a:xfrm rot="0">
            <a:off x="431092" y="4318292"/>
            <a:ext cx="7678426" cy="2743552"/>
            <a:chOff x="0" y="0"/>
            <a:chExt cx="7678420" cy="2743543"/>
          </a:xfrm>
        </p:grpSpPr>
        <p:sp>
          <p:nvSpPr>
            <p:cNvPr name="Freeform 23" id="23"/>
            <p:cNvSpPr/>
            <p:nvPr/>
          </p:nvSpPr>
          <p:spPr>
            <a:xfrm flipH="false" flipV="false" rot="0">
              <a:off x="0" y="0"/>
              <a:ext cx="7678420" cy="2743581"/>
            </a:xfrm>
            <a:custGeom>
              <a:avLst/>
              <a:gdLst/>
              <a:ahLst/>
              <a:cxnLst/>
              <a:rect r="r" b="b" t="t" l="l"/>
              <a:pathLst>
                <a:path h="2743581" w="7678420">
                  <a:moveTo>
                    <a:pt x="0" y="2743581"/>
                  </a:moveTo>
                  <a:lnTo>
                    <a:pt x="7678420" y="2743581"/>
                  </a:lnTo>
                  <a:lnTo>
                    <a:pt x="7678420" y="0"/>
                  </a:lnTo>
                  <a:lnTo>
                    <a:pt x="0" y="0"/>
                  </a:lnTo>
                  <a:close/>
                </a:path>
              </a:pathLst>
            </a:custGeom>
            <a:solidFill>
              <a:srgbClr val="FFFFFF"/>
            </a:solidFill>
          </p:spPr>
        </p:sp>
      </p:grpSp>
      <p:grpSp>
        <p:nvGrpSpPr>
          <p:cNvPr name="Group 24" id="24"/>
          <p:cNvGrpSpPr>
            <a:grpSpLocks noChangeAspect="true"/>
          </p:cNvGrpSpPr>
          <p:nvPr/>
        </p:nvGrpSpPr>
        <p:grpSpPr>
          <a:xfrm rot="0">
            <a:off x="3327397" y="1676400"/>
            <a:ext cx="2260597" cy="876300"/>
            <a:chOff x="0" y="0"/>
            <a:chExt cx="2260600" cy="876300"/>
          </a:xfrm>
        </p:grpSpPr>
        <p:sp>
          <p:nvSpPr>
            <p:cNvPr name="Freeform 25" id="25"/>
            <p:cNvSpPr/>
            <p:nvPr/>
          </p:nvSpPr>
          <p:spPr>
            <a:xfrm flipH="false" flipV="false" rot="0">
              <a:off x="101600" y="101600"/>
              <a:ext cx="640080" cy="673100"/>
            </a:xfrm>
            <a:custGeom>
              <a:avLst/>
              <a:gdLst/>
              <a:ahLst/>
              <a:cxnLst/>
              <a:rect r="r" b="b" t="t" l="l"/>
              <a:pathLst>
                <a:path h="673100" w="640080">
                  <a:moveTo>
                    <a:pt x="0" y="0"/>
                  </a:moveTo>
                  <a:lnTo>
                    <a:pt x="640080" y="0"/>
                  </a:lnTo>
                  <a:lnTo>
                    <a:pt x="640080" y="673100"/>
                  </a:lnTo>
                  <a:lnTo>
                    <a:pt x="0" y="673100"/>
                  </a:lnTo>
                  <a:close/>
                </a:path>
              </a:pathLst>
            </a:custGeom>
            <a:solidFill>
              <a:srgbClr val="73FDEA"/>
            </a:solidFill>
          </p:spPr>
        </p:sp>
        <p:sp>
          <p:nvSpPr>
            <p:cNvPr name="Freeform 26" id="26"/>
            <p:cNvSpPr/>
            <p:nvPr/>
          </p:nvSpPr>
          <p:spPr>
            <a:xfrm flipH="false" flipV="false" rot="0">
              <a:off x="741680" y="101600"/>
              <a:ext cx="751840" cy="673100"/>
            </a:xfrm>
            <a:custGeom>
              <a:avLst/>
              <a:gdLst/>
              <a:ahLst/>
              <a:cxnLst/>
              <a:rect r="r" b="b" t="t" l="l"/>
              <a:pathLst>
                <a:path h="673100" w="751840">
                  <a:moveTo>
                    <a:pt x="0" y="0"/>
                  </a:moveTo>
                  <a:lnTo>
                    <a:pt x="751840" y="0"/>
                  </a:lnTo>
                  <a:lnTo>
                    <a:pt x="751840" y="673100"/>
                  </a:lnTo>
                  <a:lnTo>
                    <a:pt x="0" y="673100"/>
                  </a:lnTo>
                  <a:close/>
                </a:path>
              </a:pathLst>
            </a:custGeom>
            <a:solidFill>
              <a:srgbClr val="73FDEA"/>
            </a:solidFill>
          </p:spPr>
        </p:sp>
        <p:sp>
          <p:nvSpPr>
            <p:cNvPr name="Freeform 27" id="27"/>
            <p:cNvSpPr/>
            <p:nvPr/>
          </p:nvSpPr>
          <p:spPr>
            <a:xfrm flipH="false" flipV="false" rot="0">
              <a:off x="1493520" y="101600"/>
              <a:ext cx="665480" cy="673100"/>
            </a:xfrm>
            <a:custGeom>
              <a:avLst/>
              <a:gdLst/>
              <a:ahLst/>
              <a:cxnLst/>
              <a:rect r="r" b="b" t="t" l="l"/>
              <a:pathLst>
                <a:path h="673100" w="665480">
                  <a:moveTo>
                    <a:pt x="0" y="0"/>
                  </a:moveTo>
                  <a:lnTo>
                    <a:pt x="665480" y="0"/>
                  </a:lnTo>
                  <a:lnTo>
                    <a:pt x="665480" y="673100"/>
                  </a:lnTo>
                  <a:lnTo>
                    <a:pt x="0" y="673100"/>
                  </a:lnTo>
                  <a:close/>
                </a:path>
              </a:pathLst>
            </a:custGeom>
            <a:solidFill>
              <a:srgbClr val="73FDEA"/>
            </a:solidFill>
          </p:spPr>
        </p:sp>
        <p:sp>
          <p:nvSpPr>
            <p:cNvPr name="Freeform 28" id="28"/>
            <p:cNvSpPr/>
            <p:nvPr/>
          </p:nvSpPr>
          <p:spPr>
            <a:xfrm flipH="false" flipV="false" rot="0">
              <a:off x="70358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29" id="29"/>
            <p:cNvSpPr/>
            <p:nvPr/>
          </p:nvSpPr>
          <p:spPr>
            <a:xfrm flipH="false" flipV="false" rot="0">
              <a:off x="145542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30" id="30"/>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31" id="31"/>
            <p:cNvSpPr/>
            <p:nvPr/>
          </p:nvSpPr>
          <p:spPr>
            <a:xfrm flipH="false" flipV="false" rot="0">
              <a:off x="21209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32" id="32"/>
            <p:cNvSpPr/>
            <p:nvPr/>
          </p:nvSpPr>
          <p:spPr>
            <a:xfrm flipH="false" flipV="false" rot="0">
              <a:off x="63500" y="63500"/>
              <a:ext cx="2133600" cy="76200"/>
            </a:xfrm>
            <a:custGeom>
              <a:avLst/>
              <a:gdLst/>
              <a:ahLst/>
              <a:cxnLst/>
              <a:rect r="r" b="b" t="t" l="l"/>
              <a:pathLst>
                <a:path h="76200" w="2133600">
                  <a:moveTo>
                    <a:pt x="0" y="0"/>
                  </a:moveTo>
                  <a:lnTo>
                    <a:pt x="2133600" y="0"/>
                  </a:lnTo>
                  <a:lnTo>
                    <a:pt x="2133600" y="76200"/>
                  </a:lnTo>
                  <a:lnTo>
                    <a:pt x="0" y="76200"/>
                  </a:lnTo>
                  <a:close/>
                </a:path>
              </a:pathLst>
            </a:custGeom>
            <a:solidFill>
              <a:srgbClr val="017100"/>
            </a:solidFill>
          </p:spPr>
        </p:sp>
        <p:sp>
          <p:nvSpPr>
            <p:cNvPr name="Freeform 33" id="33"/>
            <p:cNvSpPr/>
            <p:nvPr/>
          </p:nvSpPr>
          <p:spPr>
            <a:xfrm flipH="false" flipV="false" rot="0">
              <a:off x="63500" y="736600"/>
              <a:ext cx="2133600" cy="76200"/>
            </a:xfrm>
            <a:custGeom>
              <a:avLst/>
              <a:gdLst/>
              <a:ahLst/>
              <a:cxnLst/>
              <a:rect r="r" b="b" t="t" l="l"/>
              <a:pathLst>
                <a:path h="76200" w="2133600">
                  <a:moveTo>
                    <a:pt x="0" y="0"/>
                  </a:moveTo>
                  <a:lnTo>
                    <a:pt x="2133600" y="0"/>
                  </a:lnTo>
                  <a:lnTo>
                    <a:pt x="2133600" y="76200"/>
                  </a:lnTo>
                  <a:lnTo>
                    <a:pt x="0" y="76200"/>
                  </a:lnTo>
                  <a:close/>
                </a:path>
              </a:pathLst>
            </a:custGeom>
            <a:solidFill>
              <a:srgbClr val="017100"/>
            </a:solidFill>
          </p:spPr>
        </p:sp>
      </p:grpSp>
      <p:sp>
        <p:nvSpPr>
          <p:cNvPr name="TextBox 34" id="3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5" id="35"/>
          <p:cNvSpPr txBox="true"/>
          <p:nvPr/>
        </p:nvSpPr>
        <p:spPr>
          <a:xfrm rot="0">
            <a:off x="571910" y="477964"/>
            <a:ext cx="34322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a:t>
            </a:r>
          </a:p>
        </p:txBody>
      </p:sp>
      <p:sp>
        <p:nvSpPr>
          <p:cNvPr name="TextBox 36" id="36"/>
          <p:cNvSpPr txBox="true"/>
          <p:nvPr/>
        </p:nvSpPr>
        <p:spPr>
          <a:xfrm rot="0">
            <a:off x="769734" y="19823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7" id="37"/>
          <p:cNvSpPr txBox="true"/>
          <p:nvPr/>
        </p:nvSpPr>
        <p:spPr>
          <a:xfrm rot="0">
            <a:off x="891083" y="31634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8" id="38"/>
          <p:cNvSpPr txBox="true"/>
          <p:nvPr/>
        </p:nvSpPr>
        <p:spPr>
          <a:xfrm rot="0">
            <a:off x="4204859" y="26931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39" id="39"/>
          <p:cNvSpPr txBox="true"/>
          <p:nvPr/>
        </p:nvSpPr>
        <p:spPr>
          <a:xfrm rot="0">
            <a:off x="481889" y="4323759"/>
            <a:ext cx="3833117" cy="363426"/>
          </a:xfrm>
          <a:prstGeom prst="rect">
            <a:avLst/>
          </a:prstGeom>
        </p:spPr>
        <p:txBody>
          <a:bodyPr anchor="t" rtlCol="false" tIns="0" lIns="0" bIns="0" rIns="0">
            <a:spAutoFit/>
          </a:bodyPr>
          <a:lstStyle/>
          <a:p>
            <a:pPr algn="l">
              <a:lnSpc>
                <a:spcPts val="3124"/>
              </a:lnSpc>
            </a:pPr>
            <a:r>
              <a:rPr lang="en-US" b="true" sz="1700" spc="-5">
                <a:solidFill>
                  <a:srgbClr val="000000"/>
                </a:solidFill>
                <a:latin typeface="IBM Plex Sans Bold"/>
                <a:ea typeface="IBM Plex Sans Bold"/>
                <a:cs typeface="IBM Plex Sans Bold"/>
                <a:sym typeface="IBM Plex Sans Bold"/>
              </a:rPr>
              <a:t>createDoublyLinkedList(nodeValue): </a:t>
            </a:r>
          </a:p>
        </p:txBody>
      </p:sp>
      <p:sp>
        <p:nvSpPr>
          <p:cNvPr name="TextBox 40" id="40"/>
          <p:cNvSpPr txBox="true"/>
          <p:nvPr/>
        </p:nvSpPr>
        <p:spPr>
          <a:xfrm rot="0">
            <a:off x="710489" y="4720676"/>
            <a:ext cx="3029760" cy="1951101"/>
          </a:xfrm>
          <a:prstGeom prst="rect">
            <a:avLst/>
          </a:prstGeom>
        </p:spPr>
        <p:txBody>
          <a:bodyPr anchor="t" rtlCol="false" tIns="0" lIns="0" bIns="0" rIns="0">
            <a:spAutoFit/>
          </a:bodyPr>
          <a:lstStyle/>
          <a:p>
            <a:pPr algn="l">
              <a:lnSpc>
                <a:spcPts val="3124"/>
              </a:lnSpc>
            </a:pPr>
            <a:r>
              <a:rPr lang="en-US" b="true" sz="1700" spc="-5">
                <a:solidFill>
                  <a:srgbClr val="000000"/>
                </a:solidFill>
                <a:latin typeface="IBM Plex Sans Bold"/>
                <a:ea typeface="IBM Plex Sans Bold"/>
                <a:cs typeface="IBM Plex Sans Bold"/>
                <a:sym typeface="IBM Plex Sans Bold"/>
              </a:rPr>
              <a:t>create a blank node node.value = nodeValue head = node tail = node node.next = node.prev = null </a:t>
            </a:r>
          </a:p>
        </p:txBody>
      </p:sp>
      <p:sp>
        <p:nvSpPr>
          <p:cNvPr name="TextBox 41" id="41"/>
          <p:cNvSpPr txBox="true"/>
          <p:nvPr/>
        </p:nvSpPr>
        <p:spPr>
          <a:xfrm rot="0">
            <a:off x="603799" y="8137103"/>
            <a:ext cx="3017168"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O(1)</a:t>
            </a:r>
          </a:p>
        </p:txBody>
      </p:sp>
      <p:sp>
        <p:nvSpPr>
          <p:cNvPr name="TextBox 42" id="42"/>
          <p:cNvSpPr txBox="true"/>
          <p:nvPr/>
        </p:nvSpPr>
        <p:spPr>
          <a:xfrm rot="0">
            <a:off x="566166" y="8581606"/>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Tree>
  </p:cSld>
  <p:clrMapOvr>
    <a:masterClrMapping/>
  </p:clrMapOvr>
</p:sld>
</file>

<file path=ppt/slides/slide2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42668" y="3902269"/>
            <a:ext cx="12535424" cy="2173700"/>
          </a:xfrm>
          <a:custGeom>
            <a:avLst/>
            <a:gdLst/>
            <a:ahLst/>
            <a:cxnLst/>
            <a:rect r="r" b="b" t="t" l="l"/>
            <a:pathLst>
              <a:path h="2173700" w="12535424">
                <a:moveTo>
                  <a:pt x="0" y="0"/>
                </a:moveTo>
                <a:lnTo>
                  <a:pt x="12535424" y="0"/>
                </a:lnTo>
                <a:lnTo>
                  <a:pt x="12535424" y="2173700"/>
                </a:lnTo>
                <a:lnTo>
                  <a:pt x="0" y="2173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4395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Insertion</a:t>
            </a:r>
          </a:p>
        </p:txBody>
      </p:sp>
      <p:sp>
        <p:nvSpPr>
          <p:cNvPr name="TextBox 9" id="9"/>
          <p:cNvSpPr txBox="true"/>
          <p:nvPr/>
        </p:nvSpPr>
        <p:spPr>
          <a:xfrm rot="0">
            <a:off x="952500" y="1978428"/>
            <a:ext cx="7336812" cy="1065743"/>
          </a:xfrm>
          <a:prstGeom prst="rect">
            <a:avLst/>
          </a:prstGeom>
        </p:spPr>
        <p:txBody>
          <a:bodyPr anchor="t" rtlCol="false" tIns="0" lIns="0" bIns="0" rIns="0">
            <a:spAutoFit/>
          </a:bodyPr>
          <a:lstStyle/>
          <a:p>
            <a:pPr algn="l">
              <a:lnSpc>
                <a:spcPts val="2800"/>
              </a:lnSpc>
            </a:pPr>
            <a:r>
              <a:rPr lang="en-US" b="true" sz="2400" spc="-9">
                <a:solidFill>
                  <a:srgbClr val="000000"/>
                </a:solidFill>
                <a:latin typeface="Montserrat 2 Bold"/>
                <a:ea typeface="Montserrat 2 Bold"/>
                <a:cs typeface="Montserrat 2 Bold"/>
                <a:sym typeface="Montserrat 2 Bold"/>
              </a:rPr>
              <a:t>-Insert at the beginning of linked list -Insert at the speciﬁed location of linked list -Insert at the end of linked list</a:t>
            </a:r>
          </a:p>
        </p:txBody>
      </p:sp>
      <p:sp>
        <p:nvSpPr>
          <p:cNvPr name="TextBox 10" id="10"/>
          <p:cNvSpPr txBox="true"/>
          <p:nvPr/>
        </p:nvSpPr>
        <p:spPr>
          <a:xfrm rot="0">
            <a:off x="1482014" y="422891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2641483" y="4228919"/>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2" id="12"/>
          <p:cNvSpPr txBox="true"/>
          <p:nvPr/>
        </p:nvSpPr>
        <p:spPr>
          <a:xfrm rot="0">
            <a:off x="5323703" y="422891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8031509" y="422891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10748496" y="422891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3408397" y="41359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6" id="16"/>
          <p:cNvSpPr txBox="true"/>
          <p:nvPr/>
        </p:nvSpPr>
        <p:spPr>
          <a:xfrm rot="0">
            <a:off x="5941714" y="4135955"/>
            <a:ext cx="518579" cy="1078582"/>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7" id="17"/>
          <p:cNvSpPr txBox="true"/>
          <p:nvPr/>
        </p:nvSpPr>
        <p:spPr>
          <a:xfrm rot="0">
            <a:off x="8676599" y="4135955"/>
            <a:ext cx="518579" cy="1065876"/>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8" id="18"/>
          <p:cNvSpPr txBox="true"/>
          <p:nvPr/>
        </p:nvSpPr>
        <p:spPr>
          <a:xfrm rot="0">
            <a:off x="11511524" y="4135955"/>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9" id="19"/>
          <p:cNvSpPr txBox="true"/>
          <p:nvPr/>
        </p:nvSpPr>
        <p:spPr>
          <a:xfrm rot="0">
            <a:off x="529800" y="4208212"/>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0" id="20"/>
          <p:cNvSpPr txBox="true"/>
          <p:nvPr/>
        </p:nvSpPr>
        <p:spPr>
          <a:xfrm rot="0">
            <a:off x="651148" y="5505612"/>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50238" y="55056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4018188" y="42082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6696523" y="42082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4" id="24"/>
          <p:cNvSpPr txBox="true"/>
          <p:nvPr/>
        </p:nvSpPr>
        <p:spPr>
          <a:xfrm rot="0">
            <a:off x="9404328" y="4208212"/>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12116781" y="4208212"/>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6" id="26"/>
          <p:cNvSpPr txBox="true"/>
          <p:nvPr/>
        </p:nvSpPr>
        <p:spPr>
          <a:xfrm rot="0">
            <a:off x="3249368" y="47886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11342789" y="48013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2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92103" y="2921003"/>
            <a:ext cx="12534900" cy="3911603"/>
          </a:xfrm>
          <a:custGeom>
            <a:avLst/>
            <a:gdLst/>
            <a:ahLst/>
            <a:cxnLst/>
            <a:rect r="r" b="b" t="t" l="l"/>
            <a:pathLst>
              <a:path h="3911603" w="12534900">
                <a:moveTo>
                  <a:pt x="0" y="0"/>
                </a:moveTo>
                <a:lnTo>
                  <a:pt x="12534900" y="0"/>
                </a:lnTo>
                <a:lnTo>
                  <a:pt x="12534900" y="3911603"/>
                </a:lnTo>
                <a:lnTo>
                  <a:pt x="0" y="39116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4395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Insertion</a:t>
            </a:r>
          </a:p>
        </p:txBody>
      </p:sp>
      <p:sp>
        <p:nvSpPr>
          <p:cNvPr name="TextBox 9" id="9"/>
          <p:cNvSpPr txBox="true"/>
          <p:nvPr/>
        </p:nvSpPr>
        <p:spPr>
          <a:xfrm rot="0">
            <a:off x="952500" y="1981600"/>
            <a:ext cx="6036507" cy="402165"/>
          </a:xfrm>
          <a:prstGeom prst="rect">
            <a:avLst/>
          </a:prstGeom>
        </p:spPr>
        <p:txBody>
          <a:bodyPr anchor="t" rtlCol="false" tIns="0" lIns="0" bIns="0" rIns="0">
            <a:spAutoFit/>
          </a:bodyPr>
          <a:lstStyle/>
          <a:p>
            <a:pPr algn="l">
              <a:lnSpc>
                <a:spcPts val="3359"/>
              </a:lnSpc>
            </a:pPr>
            <a:r>
              <a:rPr lang="en-US" b="true" sz="2400" spc="-9">
                <a:solidFill>
                  <a:srgbClr val="000000"/>
                </a:solidFill>
                <a:latin typeface="Montserrat 2 Bold"/>
                <a:ea typeface="Montserrat 2 Bold"/>
                <a:cs typeface="Montserrat 2 Bold"/>
                <a:sym typeface="Montserrat 2 Bold"/>
              </a:rPr>
              <a:t>-Insert at the beginning of linked list</a:t>
            </a:r>
          </a:p>
        </p:txBody>
      </p:sp>
      <p:sp>
        <p:nvSpPr>
          <p:cNvPr name="TextBox 10" id="10"/>
          <p:cNvSpPr txBox="true"/>
          <p:nvPr/>
        </p:nvSpPr>
        <p:spPr>
          <a:xfrm rot="0">
            <a:off x="1524591" y="4987547"/>
            <a:ext cx="395926" cy="320859"/>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0021</a:t>
            </a:r>
          </a:p>
        </p:txBody>
      </p:sp>
      <p:sp>
        <p:nvSpPr>
          <p:cNvPr name="TextBox 11" id="11"/>
          <p:cNvSpPr txBox="true"/>
          <p:nvPr/>
        </p:nvSpPr>
        <p:spPr>
          <a:xfrm rot="0">
            <a:off x="1728568" y="32476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2" id="12"/>
          <p:cNvSpPr txBox="true"/>
          <p:nvPr/>
        </p:nvSpPr>
        <p:spPr>
          <a:xfrm rot="0">
            <a:off x="2682316" y="4983747"/>
            <a:ext cx="410299" cy="3157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0n</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2l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13" id="13"/>
          <p:cNvSpPr txBox="true"/>
          <p:nvPr/>
        </p:nvSpPr>
        <p:spPr>
          <a:xfrm rot="0">
            <a:off x="3126819" y="3237490"/>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4" id="14"/>
          <p:cNvSpPr txBox="true"/>
          <p:nvPr/>
        </p:nvSpPr>
        <p:spPr>
          <a:xfrm rot="0">
            <a:off x="5374500" y="4987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5" id="15"/>
          <p:cNvSpPr txBox="true"/>
          <p:nvPr/>
        </p:nvSpPr>
        <p:spPr>
          <a:xfrm rot="0">
            <a:off x="8079600" y="4987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6" id="16"/>
          <p:cNvSpPr txBox="true"/>
          <p:nvPr/>
        </p:nvSpPr>
        <p:spPr>
          <a:xfrm rot="0">
            <a:off x="10797407" y="4987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7" id="17"/>
          <p:cNvSpPr txBox="true"/>
          <p:nvPr/>
        </p:nvSpPr>
        <p:spPr>
          <a:xfrm rot="0">
            <a:off x="2366086" y="3153547"/>
            <a:ext cx="518579" cy="985561"/>
          </a:xfrm>
          <a:prstGeom prst="rect">
            <a:avLst/>
          </a:prstGeom>
        </p:spPr>
        <p:txBody>
          <a:bodyPr anchor="t" rtlCol="false" tIns="0" lIns="0" bIns="0" rIns="0">
            <a:spAutoFit/>
          </a:bodyPr>
          <a:lstStyle/>
          <a:p>
            <a:pPr algn="just">
              <a:lnSpc>
                <a:spcPts val="4759"/>
              </a:lnSpc>
            </a:pPr>
            <a:r>
              <a:rPr lang="en-US" b="true" sz="3400" spc="-10">
                <a:solidFill>
                  <a:srgbClr val="000000"/>
                </a:solidFill>
                <a:latin typeface="IBM Plex Sans Bold"/>
                <a:ea typeface="IBM Plex Sans Bold"/>
                <a:cs typeface="IBM Plex Sans Bold"/>
                <a:sym typeface="IBM Plex Sans Bold"/>
              </a:rPr>
              <a:t>10</a:t>
            </a:r>
          </a:p>
          <a:p>
            <a:pPr algn="just">
              <a:lnSpc>
                <a:spcPts val="3359"/>
              </a:lnSpc>
            </a:pPr>
            <a:r>
              <a:rPr lang="en-US" b="true" sz="2400" spc="-7">
                <a:solidFill>
                  <a:srgbClr val="000000"/>
                </a:solidFill>
                <a:latin typeface="IBM Plex Sans Bold"/>
                <a:ea typeface="IBM Plex Sans Bold"/>
                <a:cs typeface="IBM Plex Sans Bold"/>
                <a:sym typeface="IBM Plex Sans Bold"/>
              </a:rPr>
              <a:t>002</a:t>
            </a:r>
          </a:p>
        </p:txBody>
      </p:sp>
      <p:sp>
        <p:nvSpPr>
          <p:cNvPr name="TextBox 18" id="18"/>
          <p:cNvSpPr txBox="true"/>
          <p:nvPr/>
        </p:nvSpPr>
        <p:spPr>
          <a:xfrm rot="0">
            <a:off x="3457832" y="4894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9" id="19"/>
          <p:cNvSpPr txBox="true"/>
          <p:nvPr/>
        </p:nvSpPr>
        <p:spPr>
          <a:xfrm rot="0">
            <a:off x="5992520" y="48945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0" id="20"/>
          <p:cNvSpPr txBox="true"/>
          <p:nvPr/>
        </p:nvSpPr>
        <p:spPr>
          <a:xfrm rot="0">
            <a:off x="8727405" y="48945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11560435" y="4894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2" id="22"/>
          <p:cNvSpPr txBox="true"/>
          <p:nvPr/>
        </p:nvSpPr>
        <p:spPr>
          <a:xfrm rot="0">
            <a:off x="579234" y="49668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3" id="23"/>
          <p:cNvSpPr txBox="true"/>
          <p:nvPr/>
        </p:nvSpPr>
        <p:spPr>
          <a:xfrm rot="0">
            <a:off x="700583" y="62622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4" id="24"/>
          <p:cNvSpPr txBox="true"/>
          <p:nvPr/>
        </p:nvSpPr>
        <p:spPr>
          <a:xfrm rot="0">
            <a:off x="1499673" y="6262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4067623" y="4966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6747320" y="4966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9452420" y="4966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12165692" y="4966840"/>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9" id="29"/>
          <p:cNvSpPr txBox="true"/>
          <p:nvPr/>
        </p:nvSpPr>
        <p:spPr>
          <a:xfrm rot="0">
            <a:off x="3300165" y="55506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0" id="30"/>
          <p:cNvSpPr txBox="true"/>
          <p:nvPr/>
        </p:nvSpPr>
        <p:spPr>
          <a:xfrm rot="0">
            <a:off x="11393586" y="55633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2260025" y="2784072"/>
            <a:ext cx="760838" cy="226362"/>
          </a:xfrm>
          <a:prstGeom prst="rect">
            <a:avLst/>
          </a:prstGeom>
        </p:spPr>
        <p:txBody>
          <a:bodyPr anchor="t" rtlCol="false" tIns="0" lIns="0" bIns="0" rIns="0">
            <a:spAutoFit/>
          </a:bodyPr>
          <a:lstStyle/>
          <a:p>
            <a:pPr algn="ctr">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32" id="32"/>
          <p:cNvSpPr txBox="true"/>
          <p:nvPr/>
        </p:nvSpPr>
        <p:spPr>
          <a:xfrm rot="0">
            <a:off x="3375279" y="4520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3" id="33"/>
          <p:cNvSpPr txBox="true"/>
          <p:nvPr/>
        </p:nvSpPr>
        <p:spPr>
          <a:xfrm rot="0">
            <a:off x="6078636" y="4520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4" id="34"/>
          <p:cNvSpPr txBox="true"/>
          <p:nvPr/>
        </p:nvSpPr>
        <p:spPr>
          <a:xfrm rot="0">
            <a:off x="8655006" y="4520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5" id="35"/>
          <p:cNvSpPr txBox="true"/>
          <p:nvPr/>
        </p:nvSpPr>
        <p:spPr>
          <a:xfrm rot="0">
            <a:off x="11459966" y="4520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41347" y="2343150"/>
            <a:ext cx="11712778" cy="3824688"/>
          </a:xfrm>
          <a:custGeom>
            <a:avLst/>
            <a:gdLst/>
            <a:ahLst/>
            <a:cxnLst/>
            <a:rect r="r" b="b" t="t" l="l"/>
            <a:pathLst>
              <a:path h="3824688" w="11712778">
                <a:moveTo>
                  <a:pt x="0" y="0"/>
                </a:moveTo>
                <a:lnTo>
                  <a:pt x="11712778" y="0"/>
                </a:lnTo>
                <a:lnTo>
                  <a:pt x="11712778" y="3824688"/>
                </a:lnTo>
                <a:lnTo>
                  <a:pt x="0" y="3824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620363" y="652872"/>
            <a:ext cx="5423906"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Primitive Data Structures</a:t>
            </a:r>
          </a:p>
        </p:txBody>
      </p:sp>
      <p:sp>
        <p:nvSpPr>
          <p:cNvPr name="TextBox 8" id="8"/>
          <p:cNvSpPr txBox="true"/>
          <p:nvPr/>
        </p:nvSpPr>
        <p:spPr>
          <a:xfrm rot="0">
            <a:off x="1027414" y="2416302"/>
            <a:ext cx="2215629" cy="1120350"/>
          </a:xfrm>
          <a:prstGeom prst="rect">
            <a:avLst/>
          </a:prstGeom>
        </p:spPr>
        <p:txBody>
          <a:bodyPr anchor="t" rtlCol="false" tIns="0" lIns="0" bIns="0" rIns="0">
            <a:spAutoFit/>
          </a:bodyPr>
          <a:lstStyle/>
          <a:p>
            <a:pPr algn="ctr">
              <a:lnSpc>
                <a:spcPts val="4748"/>
              </a:lnSpc>
            </a:pPr>
            <a:r>
              <a:rPr lang="en-US" b="true" sz="1900" spc="-5">
                <a:solidFill>
                  <a:srgbClr val="000000"/>
                </a:solidFill>
                <a:latin typeface="IBM Plex Sans Bold"/>
                <a:ea typeface="IBM Plex Sans Bold"/>
                <a:cs typeface="IBM Plex Sans Bold"/>
                <a:sym typeface="IBM Plex Sans Bold"/>
              </a:rPr>
              <a:t>DATA STRUCTURE </a:t>
            </a:r>
            <a:r>
              <a:rPr lang="en-US" sz="1900" spc="-5">
                <a:solidFill>
                  <a:srgbClr val="000000"/>
                </a:solidFill>
                <a:latin typeface="IBM Plex Sans"/>
                <a:ea typeface="IBM Plex Sans"/>
                <a:cs typeface="IBM Plex Sans"/>
                <a:sym typeface="IBM Plex Sans"/>
              </a:rPr>
              <a:t>INTEGER</a:t>
            </a:r>
          </a:p>
        </p:txBody>
      </p:sp>
      <p:sp>
        <p:nvSpPr>
          <p:cNvPr name="TextBox 9" id="9"/>
          <p:cNvSpPr txBox="true"/>
          <p:nvPr/>
        </p:nvSpPr>
        <p:spPr>
          <a:xfrm rot="0">
            <a:off x="1749142" y="3637207"/>
            <a:ext cx="743302"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FLOAT</a:t>
            </a:r>
          </a:p>
        </p:txBody>
      </p:sp>
      <p:sp>
        <p:nvSpPr>
          <p:cNvPr name="TextBox 10" id="10"/>
          <p:cNvSpPr txBox="true"/>
          <p:nvPr/>
        </p:nvSpPr>
        <p:spPr>
          <a:xfrm rot="0">
            <a:off x="1387554" y="4251369"/>
            <a:ext cx="1480937"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CHARACTER</a:t>
            </a:r>
          </a:p>
        </p:txBody>
      </p:sp>
      <p:sp>
        <p:nvSpPr>
          <p:cNvPr name="TextBox 11" id="11"/>
          <p:cNvSpPr txBox="true"/>
          <p:nvPr/>
        </p:nvSpPr>
        <p:spPr>
          <a:xfrm rot="0">
            <a:off x="1673495" y="4865541"/>
            <a:ext cx="897617"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STRING</a:t>
            </a:r>
          </a:p>
        </p:txBody>
      </p:sp>
      <p:sp>
        <p:nvSpPr>
          <p:cNvPr name="TextBox 12" id="12"/>
          <p:cNvSpPr txBox="true"/>
          <p:nvPr/>
        </p:nvSpPr>
        <p:spPr>
          <a:xfrm rot="0">
            <a:off x="1541383" y="5479704"/>
            <a:ext cx="1167127"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BOOLEAN</a:t>
            </a:r>
          </a:p>
        </p:txBody>
      </p:sp>
      <p:sp>
        <p:nvSpPr>
          <p:cNvPr name="TextBox 13" id="13"/>
          <p:cNvSpPr txBox="true"/>
          <p:nvPr/>
        </p:nvSpPr>
        <p:spPr>
          <a:xfrm rot="0">
            <a:off x="4409237" y="2416302"/>
            <a:ext cx="3442068" cy="1120350"/>
          </a:xfrm>
          <a:prstGeom prst="rect">
            <a:avLst/>
          </a:prstGeom>
        </p:spPr>
        <p:txBody>
          <a:bodyPr anchor="t" rtlCol="false" tIns="0" lIns="0" bIns="0" rIns="0">
            <a:spAutoFit/>
          </a:bodyPr>
          <a:lstStyle/>
          <a:p>
            <a:pPr algn="ctr">
              <a:lnSpc>
                <a:spcPts val="4748"/>
              </a:lnSpc>
            </a:pPr>
            <a:r>
              <a:rPr lang="en-US" b="true" sz="1900" spc="-5">
                <a:solidFill>
                  <a:srgbClr val="000000"/>
                </a:solidFill>
                <a:latin typeface="IBM Plex Sans Bold"/>
                <a:ea typeface="IBM Plex Sans Bold"/>
                <a:cs typeface="IBM Plex Sans Bold"/>
                <a:sym typeface="IBM Plex Sans Bold"/>
              </a:rPr>
              <a:t>Description </a:t>
            </a:r>
            <a:r>
              <a:rPr lang="en-US" sz="1900" spc="-5">
                <a:solidFill>
                  <a:srgbClr val="000000"/>
                </a:solidFill>
                <a:latin typeface="IBM Plex Sans"/>
                <a:ea typeface="IBM Plex Sans"/>
                <a:cs typeface="IBM Plex Sans"/>
                <a:sym typeface="IBM Plex Sans"/>
              </a:rPr>
              <a:t>Numbers without decimal point</a:t>
            </a:r>
          </a:p>
        </p:txBody>
      </p:sp>
      <p:sp>
        <p:nvSpPr>
          <p:cNvPr name="TextBox 14" id="14"/>
          <p:cNvSpPr txBox="true"/>
          <p:nvPr/>
        </p:nvSpPr>
        <p:spPr>
          <a:xfrm rot="0">
            <a:off x="4583573" y="3637207"/>
            <a:ext cx="3086424"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Numbers with decimal point</a:t>
            </a:r>
          </a:p>
        </p:txBody>
      </p:sp>
      <p:sp>
        <p:nvSpPr>
          <p:cNvPr name="TextBox 15" id="15"/>
          <p:cNvSpPr txBox="true"/>
          <p:nvPr/>
        </p:nvSpPr>
        <p:spPr>
          <a:xfrm rot="0">
            <a:off x="5198412" y="4251369"/>
            <a:ext cx="1832162"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Single Character</a:t>
            </a:r>
          </a:p>
        </p:txBody>
      </p:sp>
      <p:sp>
        <p:nvSpPr>
          <p:cNvPr name="TextBox 16" id="16"/>
          <p:cNvSpPr txBox="true"/>
          <p:nvPr/>
        </p:nvSpPr>
        <p:spPr>
          <a:xfrm rot="0">
            <a:off x="5875372" y="4865541"/>
            <a:ext cx="451152"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Text</a:t>
            </a:r>
          </a:p>
        </p:txBody>
      </p:sp>
      <p:sp>
        <p:nvSpPr>
          <p:cNvPr name="TextBox 17" id="17"/>
          <p:cNvSpPr txBox="true"/>
          <p:nvPr/>
        </p:nvSpPr>
        <p:spPr>
          <a:xfrm rot="0">
            <a:off x="4657658" y="5479704"/>
            <a:ext cx="2935300"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Logical values true or false</a:t>
            </a:r>
          </a:p>
        </p:txBody>
      </p:sp>
      <p:sp>
        <p:nvSpPr>
          <p:cNvPr name="TextBox 18" id="18"/>
          <p:cNvSpPr txBox="true"/>
          <p:nvPr/>
        </p:nvSpPr>
        <p:spPr>
          <a:xfrm rot="0">
            <a:off x="9575159" y="2416302"/>
            <a:ext cx="1847421" cy="1120350"/>
          </a:xfrm>
          <a:prstGeom prst="rect">
            <a:avLst/>
          </a:prstGeom>
        </p:spPr>
        <p:txBody>
          <a:bodyPr anchor="t" rtlCol="false" tIns="0" lIns="0" bIns="0" rIns="0">
            <a:spAutoFit/>
          </a:bodyPr>
          <a:lstStyle/>
          <a:p>
            <a:pPr algn="ctr">
              <a:lnSpc>
                <a:spcPts val="4748"/>
              </a:lnSpc>
            </a:pPr>
            <a:r>
              <a:rPr lang="en-US" b="true" sz="1900" spc="-5">
                <a:solidFill>
                  <a:srgbClr val="000000"/>
                </a:solidFill>
                <a:latin typeface="IBM Plex Sans Bold"/>
                <a:ea typeface="IBM Plex Sans Bold"/>
                <a:cs typeface="IBM Plex Sans Bold"/>
                <a:sym typeface="IBM Plex Sans Bold"/>
              </a:rPr>
              <a:t>Example </a:t>
            </a:r>
            <a:r>
              <a:rPr lang="en-US" sz="1900" spc="-5">
                <a:solidFill>
                  <a:srgbClr val="000000"/>
                </a:solidFill>
                <a:latin typeface="IBM Plex Sans"/>
                <a:ea typeface="IBM Plex Sans"/>
                <a:cs typeface="IBM Plex Sans"/>
                <a:sym typeface="IBM Plex Sans"/>
              </a:rPr>
              <a:t>1, 2, 3, 4, 5,1000</a:t>
            </a:r>
          </a:p>
        </p:txBody>
      </p:sp>
      <p:sp>
        <p:nvSpPr>
          <p:cNvPr name="TextBox 19" id="19"/>
          <p:cNvSpPr txBox="true"/>
          <p:nvPr/>
        </p:nvSpPr>
        <p:spPr>
          <a:xfrm rot="0">
            <a:off x="9407462" y="3637207"/>
            <a:ext cx="2189540"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3.5, 6.7, 6.987, 20.2</a:t>
            </a:r>
          </a:p>
        </p:txBody>
      </p:sp>
      <p:sp>
        <p:nvSpPr>
          <p:cNvPr name="TextBox 20" id="20"/>
          <p:cNvSpPr txBox="true"/>
          <p:nvPr/>
        </p:nvSpPr>
        <p:spPr>
          <a:xfrm rot="0">
            <a:off x="9962321" y="4251369"/>
            <a:ext cx="1057599"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A, B, C, F</a:t>
            </a:r>
          </a:p>
        </p:txBody>
      </p:sp>
      <p:sp>
        <p:nvSpPr>
          <p:cNvPr name="TextBox 21" id="21"/>
          <p:cNvSpPr txBox="true"/>
          <p:nvPr/>
        </p:nvSpPr>
        <p:spPr>
          <a:xfrm rot="0">
            <a:off x="9356779" y="4865541"/>
            <a:ext cx="2292906"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Hello, Data Structure</a:t>
            </a:r>
          </a:p>
        </p:txBody>
      </p:sp>
      <p:sp>
        <p:nvSpPr>
          <p:cNvPr name="TextBox 22" id="22"/>
          <p:cNvSpPr txBox="true"/>
          <p:nvPr/>
        </p:nvSpPr>
        <p:spPr>
          <a:xfrm rot="0">
            <a:off x="9741170" y="5479704"/>
            <a:ext cx="1508750" cy="516045"/>
          </a:xfrm>
          <a:prstGeom prst="rect">
            <a:avLst/>
          </a:prstGeom>
        </p:spPr>
        <p:txBody>
          <a:bodyPr anchor="t" rtlCol="false" tIns="0" lIns="0" bIns="0" rIns="0">
            <a:spAutoFit/>
          </a:bodyPr>
          <a:lstStyle/>
          <a:p>
            <a:pPr algn="l">
              <a:lnSpc>
                <a:spcPts val="4748"/>
              </a:lnSpc>
            </a:pPr>
            <a:r>
              <a:rPr lang="en-US" sz="1900" spc="-5">
                <a:solidFill>
                  <a:srgbClr val="000000"/>
                </a:solidFill>
                <a:latin typeface="IBM Plex Sans"/>
                <a:ea typeface="IBM Plex Sans"/>
                <a:cs typeface="IBM Plex Sans"/>
                <a:sym typeface="IBM Plex Sans"/>
              </a:rPr>
              <a:t>TRUE, FALSE</a:t>
            </a:r>
          </a:p>
        </p:txBody>
      </p:sp>
    </p:spTree>
  </p:cSld>
  <p:clrMapOvr>
    <a:masterClrMapping/>
  </p:clrMapOvr>
</p:sld>
</file>

<file path=ppt/slides/slide2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92103" y="2921003"/>
            <a:ext cx="12534900" cy="4038600"/>
          </a:xfrm>
          <a:custGeom>
            <a:avLst/>
            <a:gdLst/>
            <a:ahLst/>
            <a:cxnLst/>
            <a:rect r="r" b="b" t="t" l="l"/>
            <a:pathLst>
              <a:path h="4038600" w="12534900">
                <a:moveTo>
                  <a:pt x="0" y="0"/>
                </a:moveTo>
                <a:lnTo>
                  <a:pt x="12534900" y="0"/>
                </a:lnTo>
                <a:lnTo>
                  <a:pt x="12534900" y="4038600"/>
                </a:lnTo>
                <a:lnTo>
                  <a:pt x="0" y="4038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4395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Insertion</a:t>
            </a:r>
          </a:p>
        </p:txBody>
      </p:sp>
      <p:sp>
        <p:nvSpPr>
          <p:cNvPr name="TextBox 9" id="9"/>
          <p:cNvSpPr txBox="true"/>
          <p:nvPr/>
        </p:nvSpPr>
        <p:spPr>
          <a:xfrm rot="0">
            <a:off x="952500" y="1981600"/>
            <a:ext cx="733681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-Insert at the speciﬁed location of linked list</a:t>
            </a:r>
          </a:p>
        </p:txBody>
      </p:sp>
      <p:sp>
        <p:nvSpPr>
          <p:cNvPr name="TextBox 10" id="10"/>
          <p:cNvSpPr txBox="true"/>
          <p:nvPr/>
        </p:nvSpPr>
        <p:spPr>
          <a:xfrm rot="0">
            <a:off x="1531449"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2690917" y="51145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2" id="12"/>
          <p:cNvSpPr txBox="true"/>
          <p:nvPr/>
        </p:nvSpPr>
        <p:spPr>
          <a:xfrm rot="0">
            <a:off x="5374500"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6558448" y="32476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7952813" y="3237490"/>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8079600" y="5114544"/>
            <a:ext cx="391897" cy="320859"/>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15</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15</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15</a:t>
            </a:r>
          </a:p>
        </p:txBody>
      </p:sp>
      <p:sp>
        <p:nvSpPr>
          <p:cNvPr name="TextBox 16" id="16"/>
          <p:cNvSpPr txBox="true"/>
          <p:nvPr/>
        </p:nvSpPr>
        <p:spPr>
          <a:xfrm rot="0">
            <a:off x="10797407"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7" id="17"/>
          <p:cNvSpPr txBox="true"/>
          <p:nvPr/>
        </p:nvSpPr>
        <p:spPr>
          <a:xfrm rot="0">
            <a:off x="7192080" y="3153547"/>
            <a:ext cx="518579" cy="985561"/>
          </a:xfrm>
          <a:prstGeom prst="rect">
            <a:avLst/>
          </a:prstGeom>
        </p:spPr>
        <p:txBody>
          <a:bodyPr anchor="t" rtlCol="false" tIns="0" lIns="0" bIns="0" rIns="0">
            <a:spAutoFit/>
          </a:bodyPr>
          <a:lstStyle/>
          <a:p>
            <a:pPr algn="just">
              <a:lnSpc>
                <a:spcPts val="4759"/>
              </a:lnSpc>
            </a:pPr>
            <a:r>
              <a:rPr lang="en-US" b="true" sz="3400" spc="-10">
                <a:solidFill>
                  <a:srgbClr val="000000"/>
                </a:solidFill>
                <a:latin typeface="IBM Plex Sans Bold"/>
                <a:ea typeface="IBM Plex Sans Bold"/>
                <a:cs typeface="IBM Plex Sans Bold"/>
                <a:sym typeface="IBM Plex Sans Bold"/>
              </a:rPr>
              <a:t>20</a:t>
            </a:r>
          </a:p>
          <a:p>
            <a:pPr algn="just">
              <a:lnSpc>
                <a:spcPts val="3359"/>
              </a:lnSpc>
            </a:pPr>
            <a:r>
              <a:rPr lang="en-US" b="true" sz="2400" spc="-7">
                <a:solidFill>
                  <a:srgbClr val="000000"/>
                </a:solidFill>
                <a:latin typeface="IBM Plex Sans Bold"/>
                <a:ea typeface="IBM Plex Sans Bold"/>
                <a:cs typeface="IBM Plex Sans Bold"/>
                <a:sym typeface="IBM Plex Sans Bold"/>
              </a:rPr>
              <a:t>555</a:t>
            </a:r>
          </a:p>
        </p:txBody>
      </p:sp>
      <p:sp>
        <p:nvSpPr>
          <p:cNvPr name="TextBox 18" id="18"/>
          <p:cNvSpPr txBox="true"/>
          <p:nvPr/>
        </p:nvSpPr>
        <p:spPr>
          <a:xfrm rot="0">
            <a:off x="3457832" y="5021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9" id="19"/>
          <p:cNvSpPr txBox="true"/>
          <p:nvPr/>
        </p:nvSpPr>
        <p:spPr>
          <a:xfrm rot="0">
            <a:off x="5992520" y="5021580"/>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0" id="20"/>
          <p:cNvSpPr txBox="true"/>
          <p:nvPr/>
        </p:nvSpPr>
        <p:spPr>
          <a:xfrm rot="0">
            <a:off x="8727405" y="5021580"/>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11560435" y="5021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2" id="22"/>
          <p:cNvSpPr txBox="true"/>
          <p:nvPr/>
        </p:nvSpPr>
        <p:spPr>
          <a:xfrm rot="0">
            <a:off x="579234" y="5093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3" id="23"/>
          <p:cNvSpPr txBox="true"/>
          <p:nvPr/>
        </p:nvSpPr>
        <p:spPr>
          <a:xfrm rot="0">
            <a:off x="700583" y="63892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4" id="24"/>
          <p:cNvSpPr txBox="true"/>
          <p:nvPr/>
        </p:nvSpPr>
        <p:spPr>
          <a:xfrm rot="0">
            <a:off x="1499673" y="6389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4067623"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6747320"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25</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25</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52</a:t>
            </a:r>
          </a:p>
        </p:txBody>
      </p:sp>
      <p:sp>
        <p:nvSpPr>
          <p:cNvPr name="TextBox 27" id="27"/>
          <p:cNvSpPr txBox="true"/>
          <p:nvPr/>
        </p:nvSpPr>
        <p:spPr>
          <a:xfrm rot="0">
            <a:off x="9452420"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12165692" y="50938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9" id="29"/>
          <p:cNvSpPr txBox="true"/>
          <p:nvPr/>
        </p:nvSpPr>
        <p:spPr>
          <a:xfrm rot="0">
            <a:off x="3300165" y="56776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0" id="30"/>
          <p:cNvSpPr txBox="true"/>
          <p:nvPr/>
        </p:nvSpPr>
        <p:spPr>
          <a:xfrm rot="0">
            <a:off x="11393586" y="56903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3375279" y="46478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2" id="32"/>
          <p:cNvSpPr txBox="true"/>
          <p:nvPr/>
        </p:nvSpPr>
        <p:spPr>
          <a:xfrm rot="0">
            <a:off x="6078636" y="46478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3" id="33"/>
          <p:cNvSpPr txBox="true"/>
          <p:nvPr/>
        </p:nvSpPr>
        <p:spPr>
          <a:xfrm rot="0">
            <a:off x="7086029" y="2784072"/>
            <a:ext cx="760838" cy="226362"/>
          </a:xfrm>
          <a:prstGeom prst="rect">
            <a:avLst/>
          </a:prstGeom>
        </p:spPr>
        <p:txBody>
          <a:bodyPr anchor="t" rtlCol="false" tIns="0" lIns="0" bIns="0" rIns="0">
            <a:spAutoFit/>
          </a:bodyPr>
          <a:lstStyle/>
          <a:p>
            <a:pPr algn="ctr">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34" id="34"/>
          <p:cNvSpPr txBox="true"/>
          <p:nvPr/>
        </p:nvSpPr>
        <p:spPr>
          <a:xfrm rot="0">
            <a:off x="8655006" y="46478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5" id="35"/>
          <p:cNvSpPr txBox="true"/>
          <p:nvPr/>
        </p:nvSpPr>
        <p:spPr>
          <a:xfrm rot="0">
            <a:off x="11459966" y="46478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92103" y="2781300"/>
            <a:ext cx="12676832" cy="4292603"/>
          </a:xfrm>
          <a:custGeom>
            <a:avLst/>
            <a:gdLst/>
            <a:ahLst/>
            <a:cxnLst/>
            <a:rect r="r" b="b" t="t" l="l"/>
            <a:pathLst>
              <a:path h="4292603" w="12676832">
                <a:moveTo>
                  <a:pt x="0" y="0"/>
                </a:moveTo>
                <a:lnTo>
                  <a:pt x="12676832" y="0"/>
                </a:lnTo>
                <a:lnTo>
                  <a:pt x="12676832" y="4292603"/>
                </a:lnTo>
                <a:lnTo>
                  <a:pt x="0" y="42926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4395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Insertion</a:t>
            </a:r>
          </a:p>
        </p:txBody>
      </p:sp>
      <p:sp>
        <p:nvSpPr>
          <p:cNvPr name="TextBox 9" id="9"/>
          <p:cNvSpPr txBox="true"/>
          <p:nvPr/>
        </p:nvSpPr>
        <p:spPr>
          <a:xfrm rot="0">
            <a:off x="952500" y="1981600"/>
            <a:ext cx="5015836" cy="402165"/>
          </a:xfrm>
          <a:prstGeom prst="rect">
            <a:avLst/>
          </a:prstGeom>
        </p:spPr>
        <p:txBody>
          <a:bodyPr anchor="t" rtlCol="false" tIns="0" lIns="0" bIns="0" rIns="0">
            <a:spAutoFit/>
          </a:bodyPr>
          <a:lstStyle/>
          <a:p>
            <a:pPr algn="l">
              <a:lnSpc>
                <a:spcPts val="3359"/>
              </a:lnSpc>
            </a:pPr>
            <a:r>
              <a:rPr lang="en-US" b="true" sz="2400" spc="-9">
                <a:solidFill>
                  <a:srgbClr val="000000"/>
                </a:solidFill>
                <a:latin typeface="Montserrat 2 Bold"/>
                <a:ea typeface="Montserrat 2 Bold"/>
                <a:cs typeface="Montserrat 2 Bold"/>
                <a:sym typeface="Montserrat 2 Bold"/>
              </a:rPr>
              <a:t>-Insert at the end of linked list</a:t>
            </a:r>
          </a:p>
        </p:txBody>
      </p:sp>
      <p:sp>
        <p:nvSpPr>
          <p:cNvPr name="TextBox 10" id="10"/>
          <p:cNvSpPr txBox="true"/>
          <p:nvPr/>
        </p:nvSpPr>
        <p:spPr>
          <a:xfrm rot="0">
            <a:off x="1531449" y="52288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2690917" y="52288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2" id="12"/>
          <p:cNvSpPr txBox="true"/>
          <p:nvPr/>
        </p:nvSpPr>
        <p:spPr>
          <a:xfrm rot="0">
            <a:off x="5374500" y="52288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8079600" y="52288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10241451" y="31079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5" id="15"/>
          <p:cNvSpPr txBox="true"/>
          <p:nvPr/>
        </p:nvSpPr>
        <p:spPr>
          <a:xfrm rot="0">
            <a:off x="10797407" y="52288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1631930" y="309779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7" id="17"/>
          <p:cNvSpPr txBox="true"/>
          <p:nvPr/>
        </p:nvSpPr>
        <p:spPr>
          <a:xfrm rot="0">
            <a:off x="10875083" y="3013843"/>
            <a:ext cx="518579" cy="985561"/>
          </a:xfrm>
          <a:prstGeom prst="rect">
            <a:avLst/>
          </a:prstGeom>
        </p:spPr>
        <p:txBody>
          <a:bodyPr anchor="t" rtlCol="false" tIns="0" lIns="0" bIns="0" rIns="0">
            <a:spAutoFit/>
          </a:bodyPr>
          <a:lstStyle/>
          <a:p>
            <a:pPr algn="just">
              <a:lnSpc>
                <a:spcPts val="4759"/>
              </a:lnSpc>
            </a:pPr>
            <a:r>
              <a:rPr lang="en-US" b="true" sz="3400" spc="-10">
                <a:solidFill>
                  <a:srgbClr val="000000"/>
                </a:solidFill>
                <a:latin typeface="IBM Plex Sans Bold"/>
                <a:ea typeface="IBM Plex Sans Bold"/>
                <a:cs typeface="IBM Plex Sans Bold"/>
                <a:sym typeface="IBM Plex Sans Bold"/>
              </a:rPr>
              <a:t>20</a:t>
            </a:r>
          </a:p>
          <a:p>
            <a:pPr algn="just">
              <a:lnSpc>
                <a:spcPts val="3359"/>
              </a:lnSpc>
            </a:pPr>
            <a:r>
              <a:rPr lang="en-US" b="true" sz="2400" spc="-7">
                <a:solidFill>
                  <a:srgbClr val="000000"/>
                </a:solidFill>
                <a:latin typeface="IBM Plex Sans Bold"/>
                <a:ea typeface="IBM Plex Sans Bold"/>
                <a:cs typeface="IBM Plex Sans Bold"/>
                <a:sym typeface="IBM Plex Sans Bold"/>
              </a:rPr>
              <a:t>444</a:t>
            </a:r>
          </a:p>
        </p:txBody>
      </p:sp>
      <p:sp>
        <p:nvSpPr>
          <p:cNvPr name="TextBox 18" id="18"/>
          <p:cNvSpPr txBox="true"/>
          <p:nvPr/>
        </p:nvSpPr>
        <p:spPr>
          <a:xfrm rot="0">
            <a:off x="3457832" y="51358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9" id="19"/>
          <p:cNvSpPr txBox="true"/>
          <p:nvPr/>
        </p:nvSpPr>
        <p:spPr>
          <a:xfrm rot="0">
            <a:off x="5992520" y="5135880"/>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0" id="20"/>
          <p:cNvSpPr txBox="true"/>
          <p:nvPr/>
        </p:nvSpPr>
        <p:spPr>
          <a:xfrm rot="0">
            <a:off x="8727405" y="5135880"/>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11560435" y="51358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2" id="22"/>
          <p:cNvSpPr txBox="true"/>
          <p:nvPr/>
        </p:nvSpPr>
        <p:spPr>
          <a:xfrm rot="0">
            <a:off x="579234" y="52081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3" id="23"/>
          <p:cNvSpPr txBox="true"/>
          <p:nvPr/>
        </p:nvSpPr>
        <p:spPr>
          <a:xfrm rot="0">
            <a:off x="700583" y="65035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4" id="24"/>
          <p:cNvSpPr txBox="true"/>
          <p:nvPr/>
        </p:nvSpPr>
        <p:spPr>
          <a:xfrm rot="0">
            <a:off x="1499673" y="65035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34</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34</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43</a:t>
            </a:r>
          </a:p>
        </p:txBody>
      </p:sp>
      <p:sp>
        <p:nvSpPr>
          <p:cNvPr name="TextBox 25" id="25"/>
          <p:cNvSpPr txBox="true"/>
          <p:nvPr/>
        </p:nvSpPr>
        <p:spPr>
          <a:xfrm rot="0">
            <a:off x="4067623" y="5208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6747320" y="5208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9452420" y="5208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12165692" y="52081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n4u44ll</a:t>
            </a:r>
          </a:p>
        </p:txBody>
      </p:sp>
      <p:sp>
        <p:nvSpPr>
          <p:cNvPr name="TextBox 29" id="29"/>
          <p:cNvSpPr txBox="true"/>
          <p:nvPr/>
        </p:nvSpPr>
        <p:spPr>
          <a:xfrm rot="0">
            <a:off x="3300165" y="57919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0" id="30"/>
          <p:cNvSpPr txBox="true"/>
          <p:nvPr/>
        </p:nvSpPr>
        <p:spPr>
          <a:xfrm rot="0">
            <a:off x="11393586" y="58046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3375279" y="47621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2" id="32"/>
          <p:cNvSpPr txBox="true"/>
          <p:nvPr/>
        </p:nvSpPr>
        <p:spPr>
          <a:xfrm rot="0">
            <a:off x="6078636" y="47621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3" id="33"/>
          <p:cNvSpPr txBox="true"/>
          <p:nvPr/>
        </p:nvSpPr>
        <p:spPr>
          <a:xfrm rot="0">
            <a:off x="8655006" y="47621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4" id="34"/>
          <p:cNvSpPr txBox="true"/>
          <p:nvPr/>
        </p:nvSpPr>
        <p:spPr>
          <a:xfrm rot="0">
            <a:off x="10769022" y="2644378"/>
            <a:ext cx="760838" cy="226362"/>
          </a:xfrm>
          <a:prstGeom prst="rect">
            <a:avLst/>
          </a:prstGeom>
        </p:spPr>
        <p:txBody>
          <a:bodyPr anchor="t" rtlCol="false" tIns="0" lIns="0" bIns="0" rIns="0">
            <a:spAutoFit/>
          </a:bodyPr>
          <a:lstStyle/>
          <a:p>
            <a:pPr algn="ctr">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35" id="35"/>
          <p:cNvSpPr txBox="true"/>
          <p:nvPr/>
        </p:nvSpPr>
        <p:spPr>
          <a:xfrm rot="0">
            <a:off x="11459966" y="47621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101140" y="6847427"/>
            <a:ext cx="915572" cy="1615545"/>
            <a:chOff x="0" y="0"/>
            <a:chExt cx="915568" cy="1615554"/>
          </a:xfrm>
        </p:grpSpPr>
        <p:sp>
          <p:nvSpPr>
            <p:cNvPr name="Freeform 7" id="7"/>
            <p:cNvSpPr/>
            <p:nvPr/>
          </p:nvSpPr>
          <p:spPr>
            <a:xfrm flipH="false" flipV="false" rot="0">
              <a:off x="110871" y="172720"/>
              <a:ext cx="741172" cy="1379347"/>
            </a:xfrm>
            <a:custGeom>
              <a:avLst/>
              <a:gdLst/>
              <a:ahLst/>
              <a:cxnLst/>
              <a:rect r="r" b="b" t="t" l="l"/>
              <a:pathLst>
                <a:path h="1379347" w="741172">
                  <a:moveTo>
                    <a:pt x="741172" y="1378331"/>
                  </a:moveTo>
                  <a:lnTo>
                    <a:pt x="12700" y="1379347"/>
                  </a:lnTo>
                  <a:lnTo>
                    <a:pt x="0" y="1379347"/>
                  </a:lnTo>
                  <a:lnTo>
                    <a:pt x="0" y="1366647"/>
                  </a:lnTo>
                  <a:lnTo>
                    <a:pt x="889" y="12700"/>
                  </a:lnTo>
                  <a:lnTo>
                    <a:pt x="13589" y="12700"/>
                  </a:lnTo>
                  <a:lnTo>
                    <a:pt x="889" y="12700"/>
                  </a:lnTo>
                  <a:lnTo>
                    <a:pt x="889" y="0"/>
                  </a:lnTo>
                  <a:lnTo>
                    <a:pt x="26289" y="0"/>
                  </a:lnTo>
                  <a:lnTo>
                    <a:pt x="26289" y="12700"/>
                  </a:lnTo>
                  <a:lnTo>
                    <a:pt x="26289" y="12700"/>
                  </a:lnTo>
                  <a:lnTo>
                    <a:pt x="26289" y="12700"/>
                  </a:lnTo>
                  <a:lnTo>
                    <a:pt x="25400" y="1366647"/>
                  </a:lnTo>
                  <a:lnTo>
                    <a:pt x="12700" y="1366647"/>
                  </a:lnTo>
                  <a:lnTo>
                    <a:pt x="12700" y="1353947"/>
                  </a:lnTo>
                  <a:lnTo>
                    <a:pt x="741172" y="1352931"/>
                  </a:lnTo>
                  <a:close/>
                </a:path>
              </a:pathLst>
            </a:custGeom>
            <a:solidFill>
              <a:srgbClr val="000000"/>
            </a:solidFill>
          </p:spPr>
        </p:sp>
        <p:sp>
          <p:nvSpPr>
            <p:cNvPr name="Freeform 8" id="8"/>
            <p:cNvSpPr/>
            <p:nvPr/>
          </p:nvSpPr>
          <p:spPr>
            <a:xfrm flipH="false" flipV="false" rot="0">
              <a:off x="63500" y="63500"/>
              <a:ext cx="121920" cy="121920"/>
            </a:xfrm>
            <a:custGeom>
              <a:avLst/>
              <a:gdLst/>
              <a:ahLst/>
              <a:cxnLst/>
              <a:rect r="r" b="b" t="t" l="l"/>
              <a:pathLst>
                <a:path h="121920" w="121920">
                  <a:moveTo>
                    <a:pt x="0" y="121920"/>
                  </a:moveTo>
                  <a:lnTo>
                    <a:pt x="61087" y="0"/>
                  </a:lnTo>
                  <a:lnTo>
                    <a:pt x="121920" y="121920"/>
                  </a:lnTo>
                  <a:close/>
                </a:path>
              </a:pathLst>
            </a:custGeom>
            <a:solidFill>
              <a:srgbClr val="000000"/>
            </a:solidFill>
          </p:spPr>
        </p:sp>
      </p:grpSp>
      <p:grpSp>
        <p:nvGrpSpPr>
          <p:cNvPr name="Group 9" id="9"/>
          <p:cNvGrpSpPr>
            <a:grpSpLocks noChangeAspect="true"/>
          </p:cNvGrpSpPr>
          <p:nvPr/>
        </p:nvGrpSpPr>
        <p:grpSpPr>
          <a:xfrm rot="0">
            <a:off x="4083463" y="7423471"/>
            <a:ext cx="3758708" cy="1448800"/>
            <a:chOff x="0" y="0"/>
            <a:chExt cx="3758705" cy="1448803"/>
          </a:xfrm>
        </p:grpSpPr>
        <p:sp>
          <p:nvSpPr>
            <p:cNvPr name="Freeform 10" id="10"/>
            <p:cNvSpPr/>
            <p:nvPr/>
          </p:nvSpPr>
          <p:spPr>
            <a:xfrm flipH="false" flipV="false" rot="0">
              <a:off x="0" y="0"/>
              <a:ext cx="3758692" cy="1448816"/>
            </a:xfrm>
            <a:custGeom>
              <a:avLst/>
              <a:gdLst/>
              <a:ahLst/>
              <a:cxnLst/>
              <a:rect r="r" b="b" t="t" l="l"/>
              <a:pathLst>
                <a:path h="1448816" w="3758692">
                  <a:moveTo>
                    <a:pt x="0" y="1448816"/>
                  </a:moveTo>
                  <a:lnTo>
                    <a:pt x="3758692" y="1448816"/>
                  </a:lnTo>
                  <a:lnTo>
                    <a:pt x="3758692" y="0"/>
                  </a:lnTo>
                  <a:lnTo>
                    <a:pt x="0" y="0"/>
                  </a:lnTo>
                  <a:close/>
                </a:path>
              </a:pathLst>
            </a:custGeom>
            <a:solidFill>
              <a:srgbClr val="00A2FF"/>
            </a:solidFill>
          </p:spPr>
        </p:sp>
      </p:grpSp>
      <p:sp>
        <p:nvSpPr>
          <p:cNvPr name="Freeform 11" id="11"/>
          <p:cNvSpPr/>
          <p:nvPr/>
        </p:nvSpPr>
        <p:spPr>
          <a:xfrm flipH="false" flipV="false" rot="0">
            <a:off x="1092203" y="1167089"/>
            <a:ext cx="10256539" cy="7323534"/>
          </a:xfrm>
          <a:custGeom>
            <a:avLst/>
            <a:gdLst/>
            <a:ahLst/>
            <a:cxnLst/>
            <a:rect r="r" b="b" t="t" l="l"/>
            <a:pathLst>
              <a:path h="7323534" w="10256539">
                <a:moveTo>
                  <a:pt x="0" y="0"/>
                </a:moveTo>
                <a:lnTo>
                  <a:pt x="10256539" y="0"/>
                </a:lnTo>
                <a:lnTo>
                  <a:pt x="10256539" y="7323534"/>
                </a:lnTo>
                <a:lnTo>
                  <a:pt x="0" y="7323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20865"/>
            <a:ext cx="709930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Algorithm - Doubly linked list</a:t>
            </a:r>
          </a:p>
        </p:txBody>
      </p:sp>
      <p:sp>
        <p:nvSpPr>
          <p:cNvPr name="TextBox 14" id="14"/>
          <p:cNvSpPr txBox="true"/>
          <p:nvPr/>
        </p:nvSpPr>
        <p:spPr>
          <a:xfrm rot="0">
            <a:off x="1476785" y="1848307"/>
            <a:ext cx="1056008"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nodeValue </a:t>
            </a:r>
          </a:p>
        </p:txBody>
      </p:sp>
      <p:sp>
        <p:nvSpPr>
          <p:cNvPr name="TextBox 15" id="15"/>
          <p:cNvSpPr txBox="true"/>
          <p:nvPr/>
        </p:nvSpPr>
        <p:spPr>
          <a:xfrm rot="0">
            <a:off x="1590570" y="2089604"/>
            <a:ext cx="764181"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location</a:t>
            </a:r>
          </a:p>
        </p:txBody>
      </p:sp>
      <p:sp>
        <p:nvSpPr>
          <p:cNvPr name="TextBox 16" id="16"/>
          <p:cNvSpPr txBox="true"/>
          <p:nvPr/>
        </p:nvSpPr>
        <p:spPr>
          <a:xfrm rot="0">
            <a:off x="4134202" y="1971313"/>
            <a:ext cx="1255605"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check Head?</a:t>
            </a:r>
          </a:p>
        </p:txBody>
      </p:sp>
      <p:sp>
        <p:nvSpPr>
          <p:cNvPr name="TextBox 17" id="17"/>
          <p:cNvSpPr txBox="true"/>
          <p:nvPr/>
        </p:nvSpPr>
        <p:spPr>
          <a:xfrm rot="0">
            <a:off x="5382787" y="6089256"/>
            <a:ext cx="2186016" cy="957805"/>
          </a:xfrm>
          <a:prstGeom prst="rect">
            <a:avLst/>
          </a:prstGeom>
        </p:spPr>
        <p:txBody>
          <a:bodyPr anchor="t" rtlCol="false" tIns="0" lIns="0" bIns="0" rIns="0">
            <a:spAutoFit/>
          </a:bodyPr>
          <a:lstStyle/>
          <a:p>
            <a:pPr algn="just">
              <a:lnSpc>
                <a:spcPts val="1899"/>
              </a:lnSpc>
            </a:pPr>
            <a:r>
              <a:rPr lang="en-US" sz="1600" spc="-4">
                <a:solidFill>
                  <a:srgbClr val="FFFFFF"/>
                </a:solidFill>
                <a:latin typeface="IBM Plex Sans"/>
                <a:ea typeface="IBM Plex Sans"/>
                <a:cs typeface="IBM Plex Sans"/>
                <a:sym typeface="IBM Plex Sans"/>
              </a:rPr>
              <a:t>newNode.next = None newNode.prev = tail tail.next = newNode tail = newNode</a:t>
            </a:r>
          </a:p>
        </p:txBody>
      </p:sp>
      <p:sp>
        <p:nvSpPr>
          <p:cNvPr name="TextBox 18" id="18"/>
          <p:cNvSpPr txBox="true"/>
          <p:nvPr/>
        </p:nvSpPr>
        <p:spPr>
          <a:xfrm rot="0">
            <a:off x="5453929" y="3785054"/>
            <a:ext cx="2190159" cy="9673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newNode.prev = None newNode.next = head head.prev = newNode head = newNode</a:t>
            </a:r>
          </a:p>
        </p:txBody>
      </p:sp>
      <p:sp>
        <p:nvSpPr>
          <p:cNvPr name="TextBox 19" id="19"/>
          <p:cNvSpPr txBox="true"/>
          <p:nvPr/>
        </p:nvSpPr>
        <p:spPr>
          <a:xfrm rot="0">
            <a:off x="4384291" y="7566803"/>
            <a:ext cx="3345447" cy="1199112"/>
          </a:xfrm>
          <a:prstGeom prst="rect">
            <a:avLst/>
          </a:prstGeom>
        </p:spPr>
        <p:txBody>
          <a:bodyPr anchor="t" rtlCol="false" tIns="0" lIns="0" bIns="0" rIns="0">
            <a:spAutoFit/>
          </a:bodyPr>
          <a:lstStyle/>
          <a:p>
            <a:pPr algn="l">
              <a:lnSpc>
                <a:spcPts val="1899"/>
              </a:lnSpc>
            </a:pPr>
            <a:r>
              <a:rPr lang="en-US" sz="1600" spc="-4">
                <a:solidFill>
                  <a:srgbClr val="FFFFFF"/>
                </a:solidFill>
                <a:latin typeface="IBM Plex Sans"/>
                <a:ea typeface="IBM Plex Sans"/>
                <a:cs typeface="IBM Plex Sans"/>
                <a:sym typeface="IBM Plex Sans"/>
              </a:rPr>
              <a:t>ﬁnd location-1 (loop) newNode.next = currentNode.next newNode.prev = currentNode newNode.next.prev = newNode currentNode.next = newNode</a:t>
            </a:r>
          </a:p>
        </p:txBody>
      </p:sp>
      <p:sp>
        <p:nvSpPr>
          <p:cNvPr name="TextBox 20" id="20"/>
          <p:cNvSpPr txBox="true"/>
          <p:nvPr/>
        </p:nvSpPr>
        <p:spPr>
          <a:xfrm rot="0">
            <a:off x="9491843" y="6411401"/>
            <a:ext cx="1518418"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 = last ?</a:t>
            </a:r>
          </a:p>
        </p:txBody>
      </p:sp>
      <p:sp>
        <p:nvSpPr>
          <p:cNvPr name="TextBox 21" id="21"/>
          <p:cNvSpPr txBox="true"/>
          <p:nvPr/>
        </p:nvSpPr>
        <p:spPr>
          <a:xfrm rot="0">
            <a:off x="9480499" y="4116724"/>
            <a:ext cx="1541421"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 = ﬁrst ?</a:t>
            </a:r>
          </a:p>
        </p:txBody>
      </p:sp>
      <p:sp>
        <p:nvSpPr>
          <p:cNvPr name="TextBox 22" id="22"/>
          <p:cNvSpPr txBox="true"/>
          <p:nvPr/>
        </p:nvSpPr>
        <p:spPr>
          <a:xfrm rot="0">
            <a:off x="9482671" y="1854660"/>
            <a:ext cx="1624327" cy="484737"/>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create newNode assign value</a:t>
            </a:r>
          </a:p>
        </p:txBody>
      </p:sp>
      <p:sp>
        <p:nvSpPr>
          <p:cNvPr name="TextBox 23" id="23"/>
          <p:cNvSpPr txBox="true"/>
          <p:nvPr/>
        </p:nvSpPr>
        <p:spPr>
          <a:xfrm rot="0">
            <a:off x="2754020" y="6307055"/>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24" id="24"/>
          <p:cNvSpPr txBox="true"/>
          <p:nvPr/>
        </p:nvSpPr>
        <p:spPr>
          <a:xfrm rot="0">
            <a:off x="3803752" y="31899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5" id="25"/>
          <p:cNvSpPr txBox="true"/>
          <p:nvPr/>
        </p:nvSpPr>
        <p:spPr>
          <a:xfrm rot="0">
            <a:off x="7184488" y="181131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6" id="26"/>
          <p:cNvSpPr txBox="true"/>
          <p:nvPr/>
        </p:nvSpPr>
        <p:spPr>
          <a:xfrm rot="0">
            <a:off x="8308810" y="3913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7" id="27"/>
          <p:cNvSpPr txBox="true"/>
          <p:nvPr/>
        </p:nvSpPr>
        <p:spPr>
          <a:xfrm rot="0">
            <a:off x="8327860" y="6263345"/>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8" id="28"/>
          <p:cNvSpPr txBox="true"/>
          <p:nvPr/>
        </p:nvSpPr>
        <p:spPr>
          <a:xfrm rot="0">
            <a:off x="10395052" y="780437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9" id="29"/>
          <p:cNvSpPr txBox="true"/>
          <p:nvPr/>
        </p:nvSpPr>
        <p:spPr>
          <a:xfrm rot="0">
            <a:off x="10458555" y="526037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0" id="30"/>
          <p:cNvSpPr txBox="true"/>
          <p:nvPr/>
        </p:nvSpPr>
        <p:spPr>
          <a:xfrm rot="0">
            <a:off x="4134260" y="7592778"/>
            <a:ext cx="116910" cy="1241974"/>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 - - -</a:t>
            </a:r>
          </a:p>
        </p:txBody>
      </p:sp>
      <p:sp>
        <p:nvSpPr>
          <p:cNvPr name="TextBox 31" id="31"/>
          <p:cNvSpPr txBox="true"/>
          <p:nvPr/>
        </p:nvSpPr>
        <p:spPr>
          <a:xfrm rot="0">
            <a:off x="5132756" y="6115240"/>
            <a:ext cx="116910" cy="1000677"/>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 - -</a:t>
            </a:r>
          </a:p>
        </p:txBody>
      </p:sp>
      <p:sp>
        <p:nvSpPr>
          <p:cNvPr name="TextBox 32" id="32"/>
          <p:cNvSpPr txBox="true"/>
          <p:nvPr/>
        </p:nvSpPr>
        <p:spPr>
          <a:xfrm rot="0">
            <a:off x="5203898" y="3820563"/>
            <a:ext cx="116910" cy="1000677"/>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 - -</a:t>
            </a:r>
          </a:p>
        </p:txBody>
      </p:sp>
      <p:sp>
        <p:nvSpPr>
          <p:cNvPr name="TextBox 33" id="33"/>
          <p:cNvSpPr txBox="true"/>
          <p:nvPr/>
        </p:nvSpPr>
        <p:spPr>
          <a:xfrm rot="0">
            <a:off x="9232640" y="1890160"/>
            <a:ext cx="116910" cy="518074"/>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a:t>
            </a:r>
          </a:p>
        </p:txBody>
      </p:sp>
    </p:spTree>
  </p:cSld>
  <p:clrMapOvr>
    <a:masterClrMapping/>
  </p:clrMapOvr>
</p:sld>
</file>

<file path=ppt/slides/slide2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778003" y="1460497"/>
            <a:ext cx="2260597" cy="876300"/>
            <a:chOff x="0" y="0"/>
            <a:chExt cx="2260600" cy="876300"/>
          </a:xfrm>
        </p:grpSpPr>
        <p:sp>
          <p:nvSpPr>
            <p:cNvPr name="Freeform 7" id="7"/>
            <p:cNvSpPr/>
            <p:nvPr/>
          </p:nvSpPr>
          <p:spPr>
            <a:xfrm flipH="false" flipV="false" rot="0">
              <a:off x="101600" y="101600"/>
              <a:ext cx="640080" cy="673100"/>
            </a:xfrm>
            <a:custGeom>
              <a:avLst/>
              <a:gdLst/>
              <a:ahLst/>
              <a:cxnLst/>
              <a:rect r="r" b="b" t="t" l="l"/>
              <a:pathLst>
                <a:path h="673100" w="640080">
                  <a:moveTo>
                    <a:pt x="0" y="0"/>
                  </a:moveTo>
                  <a:lnTo>
                    <a:pt x="640080" y="0"/>
                  </a:lnTo>
                  <a:lnTo>
                    <a:pt x="640080" y="673100"/>
                  </a:lnTo>
                  <a:lnTo>
                    <a:pt x="0" y="673100"/>
                  </a:lnTo>
                  <a:close/>
                </a:path>
              </a:pathLst>
            </a:custGeom>
            <a:solidFill>
              <a:srgbClr val="73FDEA"/>
            </a:solidFill>
          </p:spPr>
        </p:sp>
        <p:sp>
          <p:nvSpPr>
            <p:cNvPr name="Freeform 8" id="8"/>
            <p:cNvSpPr/>
            <p:nvPr/>
          </p:nvSpPr>
          <p:spPr>
            <a:xfrm flipH="false" flipV="false" rot="0">
              <a:off x="741680" y="101600"/>
              <a:ext cx="751840" cy="673100"/>
            </a:xfrm>
            <a:custGeom>
              <a:avLst/>
              <a:gdLst/>
              <a:ahLst/>
              <a:cxnLst/>
              <a:rect r="r" b="b" t="t" l="l"/>
              <a:pathLst>
                <a:path h="673100" w="751840">
                  <a:moveTo>
                    <a:pt x="0" y="0"/>
                  </a:moveTo>
                  <a:lnTo>
                    <a:pt x="751840" y="0"/>
                  </a:lnTo>
                  <a:lnTo>
                    <a:pt x="751840" y="673100"/>
                  </a:lnTo>
                  <a:lnTo>
                    <a:pt x="0" y="673100"/>
                  </a:lnTo>
                  <a:close/>
                </a:path>
              </a:pathLst>
            </a:custGeom>
            <a:solidFill>
              <a:srgbClr val="73FDEA"/>
            </a:solidFill>
          </p:spPr>
        </p:sp>
        <p:sp>
          <p:nvSpPr>
            <p:cNvPr name="Freeform 9" id="9"/>
            <p:cNvSpPr/>
            <p:nvPr/>
          </p:nvSpPr>
          <p:spPr>
            <a:xfrm flipH="false" flipV="false" rot="0">
              <a:off x="1493520" y="101600"/>
              <a:ext cx="665480" cy="673100"/>
            </a:xfrm>
            <a:custGeom>
              <a:avLst/>
              <a:gdLst/>
              <a:ahLst/>
              <a:cxnLst/>
              <a:rect r="r" b="b" t="t" l="l"/>
              <a:pathLst>
                <a:path h="673100" w="665480">
                  <a:moveTo>
                    <a:pt x="0" y="0"/>
                  </a:moveTo>
                  <a:lnTo>
                    <a:pt x="665480" y="0"/>
                  </a:lnTo>
                  <a:lnTo>
                    <a:pt x="665480" y="673100"/>
                  </a:lnTo>
                  <a:lnTo>
                    <a:pt x="0" y="673100"/>
                  </a:lnTo>
                  <a:close/>
                </a:path>
              </a:pathLst>
            </a:custGeom>
            <a:solidFill>
              <a:srgbClr val="73FDEA"/>
            </a:solidFill>
          </p:spPr>
        </p:sp>
        <p:sp>
          <p:nvSpPr>
            <p:cNvPr name="Freeform 10" id="10"/>
            <p:cNvSpPr/>
            <p:nvPr/>
          </p:nvSpPr>
          <p:spPr>
            <a:xfrm flipH="false" flipV="false" rot="0">
              <a:off x="70358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1" id="11"/>
            <p:cNvSpPr/>
            <p:nvPr/>
          </p:nvSpPr>
          <p:spPr>
            <a:xfrm flipH="false" flipV="false" rot="0">
              <a:off x="145542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2" id="12"/>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3" id="13"/>
            <p:cNvSpPr/>
            <p:nvPr/>
          </p:nvSpPr>
          <p:spPr>
            <a:xfrm flipH="false" flipV="false" rot="0">
              <a:off x="21209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4" id="14"/>
            <p:cNvSpPr/>
            <p:nvPr/>
          </p:nvSpPr>
          <p:spPr>
            <a:xfrm flipH="false" flipV="false" rot="0">
              <a:off x="63500" y="63500"/>
              <a:ext cx="2133600" cy="76200"/>
            </a:xfrm>
            <a:custGeom>
              <a:avLst/>
              <a:gdLst/>
              <a:ahLst/>
              <a:cxnLst/>
              <a:rect r="r" b="b" t="t" l="l"/>
              <a:pathLst>
                <a:path h="76200" w="2133600">
                  <a:moveTo>
                    <a:pt x="0" y="0"/>
                  </a:moveTo>
                  <a:lnTo>
                    <a:pt x="2133600" y="0"/>
                  </a:lnTo>
                  <a:lnTo>
                    <a:pt x="2133600" y="76200"/>
                  </a:lnTo>
                  <a:lnTo>
                    <a:pt x="0" y="76200"/>
                  </a:lnTo>
                  <a:close/>
                </a:path>
              </a:pathLst>
            </a:custGeom>
            <a:solidFill>
              <a:srgbClr val="017100"/>
            </a:solidFill>
          </p:spPr>
        </p:sp>
        <p:sp>
          <p:nvSpPr>
            <p:cNvPr name="Freeform 15" id="15"/>
            <p:cNvSpPr/>
            <p:nvPr/>
          </p:nvSpPr>
          <p:spPr>
            <a:xfrm flipH="false" flipV="false" rot="0">
              <a:off x="63500" y="736600"/>
              <a:ext cx="2133600" cy="76200"/>
            </a:xfrm>
            <a:custGeom>
              <a:avLst/>
              <a:gdLst/>
              <a:ahLst/>
              <a:cxnLst/>
              <a:rect r="r" b="b" t="t" l="l"/>
              <a:pathLst>
                <a:path h="76200" w="2133600">
                  <a:moveTo>
                    <a:pt x="0" y="0"/>
                  </a:moveTo>
                  <a:lnTo>
                    <a:pt x="2133600" y="0"/>
                  </a:lnTo>
                  <a:lnTo>
                    <a:pt x="2133600" y="76200"/>
                  </a:lnTo>
                  <a:lnTo>
                    <a:pt x="0" y="76200"/>
                  </a:lnTo>
                  <a:close/>
                </a:path>
              </a:pathLst>
            </a:custGeom>
            <a:solidFill>
              <a:srgbClr val="017100"/>
            </a:solidFill>
          </p:spPr>
        </p:sp>
      </p:grpSp>
      <p:sp>
        <p:nvSpPr>
          <p:cNvPr name="Freeform 16" id="16"/>
          <p:cNvSpPr/>
          <p:nvPr/>
        </p:nvSpPr>
        <p:spPr>
          <a:xfrm flipH="false" flipV="false" rot="0">
            <a:off x="292103" y="3136897"/>
            <a:ext cx="12534900" cy="2171700"/>
          </a:xfrm>
          <a:custGeom>
            <a:avLst/>
            <a:gdLst/>
            <a:ahLst/>
            <a:cxnLst/>
            <a:rect r="r" b="b" t="t" l="l"/>
            <a:pathLst>
              <a:path h="2171700" w="12534900">
                <a:moveTo>
                  <a:pt x="0" y="0"/>
                </a:moveTo>
                <a:lnTo>
                  <a:pt x="12534900" y="0"/>
                </a:lnTo>
                <a:lnTo>
                  <a:pt x="12534900"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571910" y="477964"/>
            <a:ext cx="561206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in Doubly Linked List</a:t>
            </a:r>
          </a:p>
        </p:txBody>
      </p:sp>
      <p:sp>
        <p:nvSpPr>
          <p:cNvPr name="TextBox 19" id="19"/>
          <p:cNvSpPr txBox="true"/>
          <p:nvPr/>
        </p:nvSpPr>
        <p:spPr>
          <a:xfrm rot="0">
            <a:off x="1531449"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0" id="20"/>
          <p:cNvSpPr txBox="true"/>
          <p:nvPr/>
        </p:nvSpPr>
        <p:spPr>
          <a:xfrm rot="0">
            <a:off x="2690917" y="34635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1" id="21"/>
          <p:cNvSpPr txBox="true"/>
          <p:nvPr/>
        </p:nvSpPr>
        <p:spPr>
          <a:xfrm rot="0">
            <a:off x="5374500"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8079600"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10797407"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4" id="24"/>
          <p:cNvSpPr txBox="true"/>
          <p:nvPr/>
        </p:nvSpPr>
        <p:spPr>
          <a:xfrm rot="0">
            <a:off x="3457832" y="3370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5" id="25"/>
          <p:cNvSpPr txBox="true"/>
          <p:nvPr/>
        </p:nvSpPr>
        <p:spPr>
          <a:xfrm rot="0">
            <a:off x="5992520" y="33705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8727405" y="33705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11560435" y="3370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8" id="28"/>
          <p:cNvSpPr txBox="true"/>
          <p:nvPr/>
        </p:nvSpPr>
        <p:spPr>
          <a:xfrm rot="0">
            <a:off x="579234" y="34428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9" id="29"/>
          <p:cNvSpPr txBox="true"/>
          <p:nvPr/>
        </p:nvSpPr>
        <p:spPr>
          <a:xfrm rot="0">
            <a:off x="700583" y="47382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0" id="30"/>
          <p:cNvSpPr txBox="true"/>
          <p:nvPr/>
        </p:nvSpPr>
        <p:spPr>
          <a:xfrm rot="0">
            <a:off x="1499673" y="4738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4067623"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2" id="32"/>
          <p:cNvSpPr txBox="true"/>
          <p:nvPr/>
        </p:nvSpPr>
        <p:spPr>
          <a:xfrm rot="0">
            <a:off x="6747320"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3" id="33"/>
          <p:cNvSpPr txBox="true"/>
          <p:nvPr/>
        </p:nvSpPr>
        <p:spPr>
          <a:xfrm rot="0">
            <a:off x="9452420"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12165692" y="3442840"/>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35" id="35"/>
          <p:cNvSpPr txBox="true"/>
          <p:nvPr/>
        </p:nvSpPr>
        <p:spPr>
          <a:xfrm rot="0">
            <a:off x="3300165" y="40266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6" id="36"/>
          <p:cNvSpPr txBox="true"/>
          <p:nvPr/>
        </p:nvSpPr>
        <p:spPr>
          <a:xfrm rot="0">
            <a:off x="11393586" y="40393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7" id="37"/>
          <p:cNvSpPr txBox="true"/>
          <p:nvPr/>
        </p:nvSpPr>
        <p:spPr>
          <a:xfrm rot="0">
            <a:off x="2533707" y="1333119"/>
            <a:ext cx="76083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38" id="38"/>
          <p:cNvSpPr txBox="true"/>
          <p:nvPr/>
        </p:nvSpPr>
        <p:spPr>
          <a:xfrm rot="0">
            <a:off x="3375279" y="2996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9" id="39"/>
          <p:cNvSpPr txBox="true"/>
          <p:nvPr/>
        </p:nvSpPr>
        <p:spPr>
          <a:xfrm rot="0">
            <a:off x="6078636" y="2996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40" id="40"/>
          <p:cNvSpPr txBox="true"/>
          <p:nvPr/>
        </p:nvSpPr>
        <p:spPr>
          <a:xfrm rot="0">
            <a:off x="8655006" y="2996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41" id="41"/>
          <p:cNvSpPr txBox="true"/>
          <p:nvPr/>
        </p:nvSpPr>
        <p:spPr>
          <a:xfrm rot="0">
            <a:off x="11459966" y="2996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251197" y="673103"/>
            <a:ext cx="1973628" cy="740759"/>
            <a:chOff x="0" y="0"/>
            <a:chExt cx="1973631" cy="740766"/>
          </a:xfrm>
        </p:grpSpPr>
        <p:sp>
          <p:nvSpPr>
            <p:cNvPr name="Freeform 7" id="7"/>
            <p:cNvSpPr/>
            <p:nvPr/>
          </p:nvSpPr>
          <p:spPr>
            <a:xfrm flipH="false" flipV="false" rot="0">
              <a:off x="76200" y="76200"/>
              <a:ext cx="566674" cy="588391"/>
            </a:xfrm>
            <a:custGeom>
              <a:avLst/>
              <a:gdLst/>
              <a:ahLst/>
              <a:cxnLst/>
              <a:rect r="r" b="b" t="t" l="l"/>
              <a:pathLst>
                <a:path h="588391" w="566674">
                  <a:moveTo>
                    <a:pt x="0" y="0"/>
                  </a:moveTo>
                  <a:lnTo>
                    <a:pt x="566674" y="0"/>
                  </a:lnTo>
                  <a:lnTo>
                    <a:pt x="566674" y="588391"/>
                  </a:lnTo>
                  <a:lnTo>
                    <a:pt x="0" y="588391"/>
                  </a:lnTo>
                  <a:close/>
                </a:path>
              </a:pathLst>
            </a:custGeom>
            <a:solidFill>
              <a:srgbClr val="73FDEA"/>
            </a:solidFill>
          </p:spPr>
        </p:sp>
        <p:sp>
          <p:nvSpPr>
            <p:cNvPr name="Freeform 8" id="8"/>
            <p:cNvSpPr/>
            <p:nvPr/>
          </p:nvSpPr>
          <p:spPr>
            <a:xfrm flipH="false" flipV="false" rot="0">
              <a:off x="642874" y="76200"/>
              <a:ext cx="665480" cy="588391"/>
            </a:xfrm>
            <a:custGeom>
              <a:avLst/>
              <a:gdLst/>
              <a:ahLst/>
              <a:cxnLst/>
              <a:rect r="r" b="b" t="t" l="l"/>
              <a:pathLst>
                <a:path h="588391" w="665480">
                  <a:moveTo>
                    <a:pt x="0" y="0"/>
                  </a:moveTo>
                  <a:lnTo>
                    <a:pt x="665480" y="0"/>
                  </a:lnTo>
                  <a:lnTo>
                    <a:pt x="665480" y="588391"/>
                  </a:lnTo>
                  <a:lnTo>
                    <a:pt x="0" y="588391"/>
                  </a:lnTo>
                  <a:close/>
                </a:path>
              </a:pathLst>
            </a:custGeom>
            <a:solidFill>
              <a:srgbClr val="73FDEA"/>
            </a:solidFill>
          </p:spPr>
        </p:sp>
        <p:sp>
          <p:nvSpPr>
            <p:cNvPr name="Freeform 9" id="9"/>
            <p:cNvSpPr/>
            <p:nvPr/>
          </p:nvSpPr>
          <p:spPr>
            <a:xfrm flipH="false" flipV="false" rot="0">
              <a:off x="1308354" y="76200"/>
              <a:ext cx="589026" cy="588391"/>
            </a:xfrm>
            <a:custGeom>
              <a:avLst/>
              <a:gdLst/>
              <a:ahLst/>
              <a:cxnLst/>
              <a:rect r="r" b="b" t="t" l="l"/>
              <a:pathLst>
                <a:path h="588391" w="589026">
                  <a:moveTo>
                    <a:pt x="0" y="0"/>
                  </a:moveTo>
                  <a:lnTo>
                    <a:pt x="589026" y="0"/>
                  </a:lnTo>
                  <a:lnTo>
                    <a:pt x="589026" y="588391"/>
                  </a:lnTo>
                  <a:lnTo>
                    <a:pt x="0" y="588391"/>
                  </a:lnTo>
                  <a:close/>
                </a:path>
              </a:pathLst>
            </a:custGeom>
            <a:solidFill>
              <a:srgbClr val="73FDEA"/>
            </a:solidFill>
          </p:spPr>
        </p:sp>
        <p:sp>
          <p:nvSpPr>
            <p:cNvPr name="Freeform 10" id="10"/>
            <p:cNvSpPr/>
            <p:nvPr/>
          </p:nvSpPr>
          <p:spPr>
            <a:xfrm flipH="false" flipV="false" rot="0">
              <a:off x="63017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1" id="11"/>
            <p:cNvSpPr/>
            <p:nvPr/>
          </p:nvSpPr>
          <p:spPr>
            <a:xfrm flipH="false" flipV="false" rot="0">
              <a:off x="129565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2" id="12"/>
            <p:cNvSpPr/>
            <p:nvPr/>
          </p:nvSpPr>
          <p:spPr>
            <a:xfrm flipH="false" flipV="false" rot="0">
              <a:off x="6350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3" id="13"/>
            <p:cNvSpPr/>
            <p:nvPr/>
          </p:nvSpPr>
          <p:spPr>
            <a:xfrm flipH="false" flipV="false" rot="0">
              <a:off x="188468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4" id="14"/>
            <p:cNvSpPr/>
            <p:nvPr/>
          </p:nvSpPr>
          <p:spPr>
            <a:xfrm flipH="false" flipV="false" rot="0">
              <a:off x="63500" y="63500"/>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sp>
          <p:nvSpPr>
            <p:cNvPr name="Freeform 15" id="15"/>
            <p:cNvSpPr/>
            <p:nvPr/>
          </p:nvSpPr>
          <p:spPr>
            <a:xfrm flipH="false" flipV="false" rot="0">
              <a:off x="63500" y="651891"/>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grpSp>
      <p:grpSp>
        <p:nvGrpSpPr>
          <p:cNvPr name="Group 16" id="16"/>
          <p:cNvGrpSpPr>
            <a:grpSpLocks noChangeAspect="true"/>
          </p:cNvGrpSpPr>
          <p:nvPr/>
        </p:nvGrpSpPr>
        <p:grpSpPr>
          <a:xfrm rot="0">
            <a:off x="392992" y="3762804"/>
            <a:ext cx="7678426" cy="5962736"/>
            <a:chOff x="0" y="0"/>
            <a:chExt cx="7678420" cy="5962739"/>
          </a:xfrm>
        </p:grpSpPr>
        <p:sp>
          <p:nvSpPr>
            <p:cNvPr name="Freeform 17" id="17"/>
            <p:cNvSpPr/>
            <p:nvPr/>
          </p:nvSpPr>
          <p:spPr>
            <a:xfrm flipH="false" flipV="false" rot="0">
              <a:off x="0" y="0"/>
              <a:ext cx="7678420" cy="5962777"/>
            </a:xfrm>
            <a:custGeom>
              <a:avLst/>
              <a:gdLst/>
              <a:ahLst/>
              <a:cxnLst/>
              <a:rect r="r" b="b" t="t" l="l"/>
              <a:pathLst>
                <a:path h="5962777" w="7678420">
                  <a:moveTo>
                    <a:pt x="0" y="5962777"/>
                  </a:moveTo>
                  <a:lnTo>
                    <a:pt x="7678420" y="5962777"/>
                  </a:lnTo>
                  <a:lnTo>
                    <a:pt x="7678420" y="0"/>
                  </a:lnTo>
                  <a:lnTo>
                    <a:pt x="0" y="0"/>
                  </a:lnTo>
                  <a:close/>
                </a:path>
              </a:pathLst>
            </a:custGeom>
            <a:solidFill>
              <a:srgbClr val="FFFFFF"/>
            </a:solidFill>
          </p:spPr>
        </p:sp>
      </p:grpSp>
      <p:sp>
        <p:nvSpPr>
          <p:cNvPr name="Freeform 18" id="18"/>
          <p:cNvSpPr/>
          <p:nvPr/>
        </p:nvSpPr>
        <p:spPr>
          <a:xfrm flipH="false" flipV="false" rot="0">
            <a:off x="1244603" y="1524000"/>
            <a:ext cx="11079528" cy="1883759"/>
          </a:xfrm>
          <a:custGeom>
            <a:avLst/>
            <a:gdLst/>
            <a:ahLst/>
            <a:cxnLst/>
            <a:rect r="r" b="b" t="t" l="l"/>
            <a:pathLst>
              <a:path h="1883759" w="11079528">
                <a:moveTo>
                  <a:pt x="0" y="0"/>
                </a:moveTo>
                <a:lnTo>
                  <a:pt x="11079528" y="0"/>
                </a:lnTo>
                <a:lnTo>
                  <a:pt x="11079528" y="1883759"/>
                </a:lnTo>
                <a:lnTo>
                  <a:pt x="0" y="1883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0" id="20"/>
          <p:cNvSpPr txBox="true"/>
          <p:nvPr/>
        </p:nvSpPr>
        <p:spPr>
          <a:xfrm rot="0">
            <a:off x="3908508" y="1710690"/>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1</a:t>
            </a:r>
          </a:p>
          <a:p>
            <a:pPr algn="ctr">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21" id="21"/>
          <p:cNvSpPr txBox="true"/>
          <p:nvPr/>
        </p:nvSpPr>
        <p:spPr>
          <a:xfrm rot="0">
            <a:off x="6295568" y="1710690"/>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22" id="22"/>
          <p:cNvSpPr txBox="true"/>
          <p:nvPr/>
        </p:nvSpPr>
        <p:spPr>
          <a:xfrm rot="0">
            <a:off x="419510" y="303343"/>
            <a:ext cx="7359682" cy="446913"/>
          </a:xfrm>
          <a:prstGeom prst="rect">
            <a:avLst/>
          </a:prstGeom>
        </p:spPr>
        <p:txBody>
          <a:bodyPr anchor="t" rtlCol="false" tIns="0" lIns="0" bIns="0" rIns="0">
            <a:spAutoFit/>
          </a:bodyPr>
          <a:lstStyle/>
          <a:p>
            <a:pPr algn="l">
              <a:lnSpc>
                <a:spcPts val="3576"/>
              </a:lnSpc>
            </a:pPr>
            <a:r>
              <a:rPr lang="en-US" b="true" sz="3000" spc="-9">
                <a:solidFill>
                  <a:srgbClr val="FFFFFF"/>
                </a:solidFill>
                <a:latin typeface="IBM Plex Sans Bold"/>
                <a:ea typeface="IBM Plex Sans Bold"/>
                <a:cs typeface="IBM Plex Sans Bold"/>
                <a:sym typeface="IBM Plex Sans Bold"/>
              </a:rPr>
              <a:t>Insertion Algorithm - Doubly Linked List</a:t>
            </a:r>
          </a:p>
        </p:txBody>
      </p:sp>
      <p:sp>
        <p:nvSpPr>
          <p:cNvPr name="TextBox 23" id="23"/>
          <p:cNvSpPr txBox="true"/>
          <p:nvPr/>
        </p:nvSpPr>
        <p:spPr>
          <a:xfrm rot="0">
            <a:off x="2068573" y="703736"/>
            <a:ext cx="1170527" cy="294770"/>
          </a:xfrm>
          <a:prstGeom prst="rect">
            <a:avLst/>
          </a:prstGeom>
        </p:spPr>
        <p:txBody>
          <a:bodyPr anchor="t" rtlCol="false" tIns="0" lIns="0" bIns="0" rIns="0">
            <a:spAutoFit/>
          </a:bodyPr>
          <a:lstStyle/>
          <a:p>
            <a:pPr algn="l">
              <a:lnSpc>
                <a:spcPts val="2384"/>
              </a:lnSpc>
            </a:pPr>
            <a:r>
              <a:rPr lang="en-US" b="true" sz="2000" spc="-6">
                <a:solidFill>
                  <a:srgbClr val="000000"/>
                </a:solidFill>
                <a:latin typeface="IBM Plex Sans Bold"/>
                <a:ea typeface="IBM Plex Sans Bold"/>
                <a:cs typeface="IBM Plex Sans Bold"/>
                <a:sym typeface="IBM Plex Sans Bold"/>
              </a:rPr>
              <a:t>newNode</a:t>
            </a:r>
          </a:p>
        </p:txBody>
      </p:sp>
      <p:sp>
        <p:nvSpPr>
          <p:cNvPr name="TextBox 24" id="24"/>
          <p:cNvSpPr txBox="true"/>
          <p:nvPr/>
        </p:nvSpPr>
        <p:spPr>
          <a:xfrm rot="0">
            <a:off x="8720338" y="1710690"/>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11220155" y="1710690"/>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26" id="26"/>
          <p:cNvSpPr txBox="true"/>
          <p:nvPr/>
        </p:nvSpPr>
        <p:spPr>
          <a:xfrm rot="0">
            <a:off x="2305745" y="17871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3327283" y="17871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8" id="28"/>
          <p:cNvSpPr txBox="true"/>
          <p:nvPr/>
        </p:nvSpPr>
        <p:spPr>
          <a:xfrm rot="0">
            <a:off x="5706066" y="17871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9" id="29"/>
          <p:cNvSpPr txBox="true"/>
          <p:nvPr/>
        </p:nvSpPr>
        <p:spPr>
          <a:xfrm rot="0">
            <a:off x="8119062" y="17871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30" id="30"/>
          <p:cNvSpPr txBox="true"/>
          <p:nvPr/>
        </p:nvSpPr>
        <p:spPr>
          <a:xfrm rot="0">
            <a:off x="10519362" y="17871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31" id="31"/>
          <p:cNvSpPr txBox="true"/>
          <p:nvPr/>
        </p:nvSpPr>
        <p:spPr>
          <a:xfrm rot="0">
            <a:off x="1567996" y="28967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2" id="32"/>
          <p:cNvSpPr txBox="true"/>
          <p:nvPr/>
        </p:nvSpPr>
        <p:spPr>
          <a:xfrm rot="0">
            <a:off x="1446647" y="17537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3" id="33"/>
          <p:cNvSpPr txBox="true"/>
          <p:nvPr/>
        </p:nvSpPr>
        <p:spPr>
          <a:xfrm rot="0">
            <a:off x="2273970" y="28967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4542749" y="17537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5" id="35"/>
          <p:cNvSpPr txBox="true"/>
          <p:nvPr/>
        </p:nvSpPr>
        <p:spPr>
          <a:xfrm rot="0">
            <a:off x="6917646" y="17537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6" id="36"/>
          <p:cNvSpPr txBox="true"/>
          <p:nvPr/>
        </p:nvSpPr>
        <p:spPr>
          <a:xfrm rot="0">
            <a:off x="9330642" y="17537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7" id="37"/>
          <p:cNvSpPr txBox="true"/>
          <p:nvPr/>
        </p:nvSpPr>
        <p:spPr>
          <a:xfrm rot="0">
            <a:off x="11726408" y="1753743"/>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38" id="38"/>
          <p:cNvSpPr txBox="true"/>
          <p:nvPr/>
        </p:nvSpPr>
        <p:spPr>
          <a:xfrm rot="0">
            <a:off x="4020369" y="1269025"/>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003</a:t>
            </a:r>
          </a:p>
        </p:txBody>
      </p:sp>
      <p:sp>
        <p:nvSpPr>
          <p:cNvPr name="TextBox 39" id="39"/>
          <p:cNvSpPr txBox="true"/>
          <p:nvPr/>
        </p:nvSpPr>
        <p:spPr>
          <a:xfrm rot="0">
            <a:off x="11084195" y="2318271"/>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40" id="40"/>
          <p:cNvSpPr txBox="true"/>
          <p:nvPr/>
        </p:nvSpPr>
        <p:spPr>
          <a:xfrm rot="0">
            <a:off x="443789" y="3873036"/>
            <a:ext cx="5565572"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insertInDoublyLinkedList(head, nodeValue, location): </a:t>
            </a:r>
          </a:p>
        </p:txBody>
      </p:sp>
      <p:sp>
        <p:nvSpPr>
          <p:cNvPr name="TextBox 41" id="41"/>
          <p:cNvSpPr txBox="true"/>
          <p:nvPr/>
        </p:nvSpPr>
        <p:spPr>
          <a:xfrm rot="0">
            <a:off x="672389" y="4139736"/>
            <a:ext cx="2369106"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head does not exist: </a:t>
            </a:r>
          </a:p>
        </p:txBody>
      </p:sp>
      <p:sp>
        <p:nvSpPr>
          <p:cNvPr name="TextBox 42" id="42"/>
          <p:cNvSpPr txBox="true"/>
          <p:nvPr/>
        </p:nvSpPr>
        <p:spPr>
          <a:xfrm rot="0">
            <a:off x="900989" y="4406436"/>
            <a:ext cx="41108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error //Linked list does not exist </a:t>
            </a:r>
          </a:p>
        </p:txBody>
      </p:sp>
      <p:sp>
        <p:nvSpPr>
          <p:cNvPr name="TextBox 43" id="43"/>
          <p:cNvSpPr txBox="true"/>
          <p:nvPr/>
        </p:nvSpPr>
        <p:spPr>
          <a:xfrm rot="0">
            <a:off x="672389" y="4673136"/>
            <a:ext cx="4891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a:t>
            </a:r>
          </a:p>
        </p:txBody>
      </p:sp>
      <p:sp>
        <p:nvSpPr>
          <p:cNvPr name="TextBox 44" id="44"/>
          <p:cNvSpPr txBox="true"/>
          <p:nvPr/>
        </p:nvSpPr>
        <p:spPr>
          <a:xfrm rot="0">
            <a:off x="900989" y="4939836"/>
            <a:ext cx="3135906"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create blank node (newNode) newNode.value = nodeValue </a:t>
            </a:r>
          </a:p>
        </p:txBody>
      </p:sp>
      <p:sp>
        <p:nvSpPr>
          <p:cNvPr name="TextBox 45" id="45"/>
          <p:cNvSpPr txBox="true"/>
          <p:nvPr/>
        </p:nvSpPr>
        <p:spPr>
          <a:xfrm rot="0">
            <a:off x="672389" y="5473236"/>
            <a:ext cx="339355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location = ﬁrstNode’s location </a:t>
            </a:r>
          </a:p>
        </p:txBody>
      </p:sp>
      <p:sp>
        <p:nvSpPr>
          <p:cNvPr name="TextBox 46" id="46"/>
          <p:cNvSpPr txBox="true"/>
          <p:nvPr/>
        </p:nvSpPr>
        <p:spPr>
          <a:xfrm rot="0">
            <a:off x="900989" y="5739936"/>
            <a:ext cx="2347084" cy="1058751"/>
          </a:xfrm>
          <a:prstGeom prst="rect">
            <a:avLst/>
          </a:prstGeom>
        </p:spPr>
        <p:txBody>
          <a:bodyPr anchor="t" rtlCol="false" tIns="0" lIns="0" bIns="0" rIns="0">
            <a:spAutoFit/>
          </a:bodyPr>
          <a:lstStyle/>
          <a:p>
            <a:pPr algn="just">
              <a:lnSpc>
                <a:spcPts val="2099"/>
              </a:lnSpc>
            </a:pPr>
            <a:r>
              <a:rPr lang="en-US" b="true" sz="1700" spc="-5">
                <a:solidFill>
                  <a:srgbClr val="000000"/>
                </a:solidFill>
                <a:latin typeface="IBM Plex Sans Bold"/>
                <a:ea typeface="IBM Plex Sans Bold"/>
                <a:cs typeface="IBM Plex Sans Bold"/>
                <a:sym typeface="IBM Plex Sans Bold"/>
              </a:rPr>
              <a:t>newNode.prev = null newNode.next = head head.prev = newNode head = newNode </a:t>
            </a:r>
          </a:p>
        </p:txBody>
      </p:sp>
      <p:sp>
        <p:nvSpPr>
          <p:cNvPr name="TextBox 47" id="47"/>
          <p:cNvSpPr txBox="true"/>
          <p:nvPr/>
        </p:nvSpPr>
        <p:spPr>
          <a:xfrm rot="0">
            <a:off x="672389" y="6806736"/>
            <a:ext cx="386195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if location = lastNode's location </a:t>
            </a:r>
          </a:p>
        </p:txBody>
      </p:sp>
      <p:sp>
        <p:nvSpPr>
          <p:cNvPr name="TextBox 48" id="48"/>
          <p:cNvSpPr txBox="true"/>
          <p:nvPr/>
        </p:nvSpPr>
        <p:spPr>
          <a:xfrm rot="0">
            <a:off x="900989" y="7073436"/>
            <a:ext cx="2199542" cy="10587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newNode.next = null newNode.prev = tail tail.next = node tail = node </a:t>
            </a:r>
          </a:p>
        </p:txBody>
      </p:sp>
      <p:sp>
        <p:nvSpPr>
          <p:cNvPr name="TextBox 49" id="49"/>
          <p:cNvSpPr txBox="true"/>
          <p:nvPr/>
        </p:nvSpPr>
        <p:spPr>
          <a:xfrm rot="0">
            <a:off x="672389" y="8140236"/>
            <a:ext cx="2780252"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 delete middle node </a:t>
            </a:r>
          </a:p>
        </p:txBody>
      </p:sp>
      <p:sp>
        <p:nvSpPr>
          <p:cNvPr name="TextBox 50" id="50"/>
          <p:cNvSpPr txBox="true"/>
          <p:nvPr/>
        </p:nvSpPr>
        <p:spPr>
          <a:xfrm rot="0">
            <a:off x="900989" y="8406936"/>
            <a:ext cx="324512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until location-1 (curNode) </a:t>
            </a:r>
          </a:p>
        </p:txBody>
      </p:sp>
      <p:sp>
        <p:nvSpPr>
          <p:cNvPr name="TextBox 51" id="51"/>
          <p:cNvSpPr txBox="true"/>
          <p:nvPr/>
        </p:nvSpPr>
        <p:spPr>
          <a:xfrm rot="0">
            <a:off x="1129589" y="8673636"/>
            <a:ext cx="3240072" cy="792051"/>
          </a:xfrm>
          <a:prstGeom prst="rect">
            <a:avLst/>
          </a:prstGeom>
        </p:spPr>
        <p:txBody>
          <a:bodyPr anchor="t" rtlCol="false" tIns="0" lIns="0" bIns="0" rIns="0">
            <a:spAutoFit/>
          </a:bodyPr>
          <a:lstStyle/>
          <a:p>
            <a:pPr algn="just">
              <a:lnSpc>
                <a:spcPts val="2099"/>
              </a:lnSpc>
            </a:pPr>
            <a:r>
              <a:rPr lang="en-US" b="true" sz="1700" spc="-5">
                <a:solidFill>
                  <a:srgbClr val="000000"/>
                </a:solidFill>
                <a:latin typeface="IBM Plex Sans Bold"/>
                <a:ea typeface="IBM Plex Sans Bold"/>
                <a:cs typeface="IBM Plex Sans Bold"/>
                <a:sym typeface="IBM Plex Sans Bold"/>
              </a:rPr>
              <a:t>newNode.next = curNode.next newNode.prev = curNode curNode.next = newNode </a:t>
            </a:r>
          </a:p>
        </p:txBody>
      </p:sp>
      <p:sp>
        <p:nvSpPr>
          <p:cNvPr name="TextBox 52" id="52"/>
          <p:cNvSpPr txBox="true"/>
          <p:nvPr/>
        </p:nvSpPr>
        <p:spPr>
          <a:xfrm rot="0">
            <a:off x="8606752" y="4900603"/>
            <a:ext cx="3017168"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O(1)</a:t>
            </a:r>
          </a:p>
        </p:txBody>
      </p:sp>
      <p:sp>
        <p:nvSpPr>
          <p:cNvPr name="TextBox 53" id="53"/>
          <p:cNvSpPr txBox="true"/>
          <p:nvPr/>
        </p:nvSpPr>
        <p:spPr>
          <a:xfrm rot="0">
            <a:off x="8569119" y="5345106"/>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Tree>
  </p:cSld>
  <p:clrMapOvr>
    <a:masterClrMapping/>
  </p:clrMapOvr>
</p:sld>
</file>

<file path=ppt/slides/slide2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898904" y="53721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3589411" y="6709848"/>
            <a:ext cx="1270635" cy="248917"/>
            <a:chOff x="0" y="0"/>
            <a:chExt cx="1270635" cy="248920"/>
          </a:xfrm>
        </p:grpSpPr>
        <p:sp>
          <p:nvSpPr>
            <p:cNvPr name="Freeform 9" id="9"/>
            <p:cNvSpPr/>
            <p:nvPr/>
          </p:nvSpPr>
          <p:spPr>
            <a:xfrm flipH="false" flipV="false" rot="0">
              <a:off x="63500" y="111760"/>
              <a:ext cx="1041400" cy="25400"/>
            </a:xfrm>
            <a:custGeom>
              <a:avLst/>
              <a:gdLst/>
              <a:ahLst/>
              <a:cxnLst/>
              <a:rect r="r" b="b" t="t" l="l"/>
              <a:pathLst>
                <a:path h="25400" w="10414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0" y="0"/>
                  </a:moveTo>
                  <a:lnTo>
                    <a:pt x="25400" y="0"/>
                  </a:lnTo>
                  <a:lnTo>
                    <a:pt x="25400" y="25400"/>
                  </a:lnTo>
                  <a:lnTo>
                    <a:pt x="0" y="25400"/>
                  </a:lnTo>
                  <a:close/>
                </a:path>
              </a:pathLst>
            </a:custGeom>
            <a:solidFill>
              <a:srgbClr val="000000"/>
            </a:solidFill>
          </p:spPr>
        </p:sp>
        <p:sp>
          <p:nvSpPr>
            <p:cNvPr name="Freeform 10" id="10"/>
            <p:cNvSpPr/>
            <p:nvPr/>
          </p:nvSpPr>
          <p:spPr>
            <a:xfrm flipH="false" flipV="false" rot="0">
              <a:off x="1085215"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Freeform 11" id="11"/>
          <p:cNvSpPr/>
          <p:nvPr/>
        </p:nvSpPr>
        <p:spPr>
          <a:xfrm flipH="false" flipV="false" rot="0">
            <a:off x="292103" y="1780670"/>
            <a:ext cx="12534900" cy="6723459"/>
          </a:xfrm>
          <a:custGeom>
            <a:avLst/>
            <a:gdLst/>
            <a:ahLst/>
            <a:cxnLst/>
            <a:rect r="r" b="b" t="t" l="l"/>
            <a:pathLst>
              <a:path h="6723459" w="12534900">
                <a:moveTo>
                  <a:pt x="0" y="0"/>
                </a:moveTo>
                <a:lnTo>
                  <a:pt x="12534900" y="0"/>
                </a:lnTo>
                <a:lnTo>
                  <a:pt x="12534900" y="6723460"/>
                </a:lnTo>
                <a:lnTo>
                  <a:pt x="0" y="67234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84368"/>
            <a:ext cx="549081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Traversal</a:t>
            </a:r>
          </a:p>
        </p:txBody>
      </p:sp>
      <p:sp>
        <p:nvSpPr>
          <p:cNvPr name="TextBox 14" id="14"/>
          <p:cNvSpPr txBox="true"/>
          <p:nvPr/>
        </p:nvSpPr>
        <p:spPr>
          <a:xfrm rot="0">
            <a:off x="5562952" y="68094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15" id="15"/>
          <p:cNvSpPr txBox="true"/>
          <p:nvPr/>
        </p:nvSpPr>
        <p:spPr>
          <a:xfrm rot="0">
            <a:off x="5168979" y="5457987"/>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16" id="16"/>
          <p:cNvSpPr txBox="true"/>
          <p:nvPr/>
        </p:nvSpPr>
        <p:spPr>
          <a:xfrm rot="0">
            <a:off x="6822796" y="5412438"/>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17" id="17"/>
          <p:cNvSpPr txBox="true"/>
          <p:nvPr/>
        </p:nvSpPr>
        <p:spPr>
          <a:xfrm rot="0">
            <a:off x="6634134" y="8008858"/>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18" id="18"/>
          <p:cNvSpPr txBox="true"/>
          <p:nvPr/>
        </p:nvSpPr>
        <p:spPr>
          <a:xfrm rot="0">
            <a:off x="8681961" y="5528701"/>
            <a:ext cx="1150925"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Loop head to tail </a:t>
            </a:r>
          </a:p>
        </p:txBody>
      </p:sp>
      <p:sp>
        <p:nvSpPr>
          <p:cNvPr name="TextBox 19" id="19"/>
          <p:cNvSpPr txBox="true"/>
          <p:nvPr/>
        </p:nvSpPr>
        <p:spPr>
          <a:xfrm rot="0">
            <a:off x="8447742" y="5693797"/>
            <a:ext cx="1589094"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print(currentNode.value)</a:t>
            </a:r>
          </a:p>
        </p:txBody>
      </p:sp>
      <p:sp>
        <p:nvSpPr>
          <p:cNvPr name="TextBox 20" id="20"/>
          <p:cNvSpPr txBox="true"/>
          <p:nvPr/>
        </p:nvSpPr>
        <p:spPr>
          <a:xfrm rot="0">
            <a:off x="1222619" y="4912566"/>
            <a:ext cx="2350865"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print(node1.value) print(node</a:t>
            </a:r>
            <a:r>
              <a:rPr lang="en-US" sz="1900" spc="-13">
                <a:solidFill>
                  <a:srgbClr val="FFFFFF"/>
                </a:solidFill>
                <a:latin typeface="Montserrat 2"/>
                <a:ea typeface="Montserrat 2"/>
                <a:cs typeface="Montserrat 2"/>
                <a:sym typeface="Montserrat 2"/>
              </a:rPr>
              <a:t>S</a:t>
            </a:r>
            <a:r>
              <a:rPr lang="en-US" b="true" sz="1900" spc="-13">
                <a:solidFill>
                  <a:srgbClr val="000000"/>
                </a:solidFill>
                <a:latin typeface="Montserrat 2 Bold"/>
                <a:ea typeface="Montserrat 2 Bold"/>
                <a:cs typeface="Montserrat 2 Bold"/>
                <a:sym typeface="Montserrat 2 Bold"/>
              </a:rPr>
              <a:t>2</a:t>
            </a:r>
            <a:r>
              <a:rPr lang="en-US" sz="1900" spc="-13">
                <a:solidFill>
                  <a:srgbClr val="FFFFFF"/>
                </a:solidFill>
                <a:latin typeface="Montserrat 2"/>
                <a:ea typeface="Montserrat 2"/>
                <a:cs typeface="Montserrat 2"/>
                <a:sym typeface="Montserrat 2"/>
              </a:rPr>
              <a:t>ta</a:t>
            </a:r>
            <a:r>
              <a:rPr lang="en-US" b="true" sz="1900" spc="-13">
                <a:solidFill>
                  <a:srgbClr val="000000"/>
                </a:solidFill>
                <a:latin typeface="Montserrat 2 Bold"/>
                <a:ea typeface="Montserrat 2 Bold"/>
                <a:cs typeface="Montserrat 2 Bold"/>
                <a:sym typeface="Montserrat 2 Bold"/>
              </a:rPr>
              <a:t>.v</a:t>
            </a:r>
            <a:r>
              <a:rPr lang="en-US" sz="1900" spc="-13">
                <a:solidFill>
                  <a:srgbClr val="FFFFFF"/>
                </a:solidFill>
                <a:latin typeface="Montserrat 2"/>
                <a:ea typeface="Montserrat 2"/>
                <a:cs typeface="Montserrat 2"/>
                <a:sym typeface="Montserrat 2"/>
              </a:rPr>
              <a:t>rt</a:t>
            </a:r>
            <a:r>
              <a:rPr lang="en-US" b="true" sz="1900" spc="-13">
                <a:solidFill>
                  <a:srgbClr val="000000"/>
                </a:solidFill>
                <a:latin typeface="Montserrat 2 Bold"/>
                <a:ea typeface="Montserrat 2 Bold"/>
                <a:cs typeface="Montserrat 2 Bold"/>
                <a:sym typeface="Montserrat 2 Bold"/>
              </a:rPr>
              <a:t>alue) print(node3.value) print(node4.value)</a:t>
            </a:r>
          </a:p>
        </p:txBody>
      </p:sp>
      <p:sp>
        <p:nvSpPr>
          <p:cNvPr name="TextBox 21" id="21"/>
          <p:cNvSpPr txBox="true"/>
          <p:nvPr/>
        </p:nvSpPr>
        <p:spPr>
          <a:xfrm rot="0">
            <a:off x="4959925" y="4912566"/>
            <a:ext cx="188347"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1 2 3 4</a:t>
            </a:r>
          </a:p>
        </p:txBody>
      </p:sp>
      <p:sp>
        <p:nvSpPr>
          <p:cNvPr name="TextBox 22" id="22"/>
          <p:cNvSpPr txBox="true"/>
          <p:nvPr/>
        </p:nvSpPr>
        <p:spPr>
          <a:xfrm rot="0">
            <a:off x="1531449"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3" id="23"/>
          <p:cNvSpPr txBox="true"/>
          <p:nvPr/>
        </p:nvSpPr>
        <p:spPr>
          <a:xfrm rot="0">
            <a:off x="2690917" y="26634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4" id="24"/>
          <p:cNvSpPr txBox="true"/>
          <p:nvPr/>
        </p:nvSpPr>
        <p:spPr>
          <a:xfrm rot="0">
            <a:off x="53745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80796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10797407"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3457832"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8" id="28"/>
          <p:cNvSpPr txBox="true"/>
          <p:nvPr/>
        </p:nvSpPr>
        <p:spPr>
          <a:xfrm rot="0">
            <a:off x="5992520" y="25704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9" id="29"/>
          <p:cNvSpPr txBox="true"/>
          <p:nvPr/>
        </p:nvSpPr>
        <p:spPr>
          <a:xfrm rot="0">
            <a:off x="8727405" y="25704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3</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11560435"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1" id="31"/>
          <p:cNvSpPr txBox="true"/>
          <p:nvPr/>
        </p:nvSpPr>
        <p:spPr>
          <a:xfrm rot="0">
            <a:off x="579234" y="2642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2" id="32"/>
          <p:cNvSpPr txBox="true"/>
          <p:nvPr/>
        </p:nvSpPr>
        <p:spPr>
          <a:xfrm rot="0">
            <a:off x="700583" y="3938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3" id="33"/>
          <p:cNvSpPr txBox="true"/>
          <p:nvPr/>
        </p:nvSpPr>
        <p:spPr>
          <a:xfrm rot="0">
            <a:off x="1499673"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4067623"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5" id="35"/>
          <p:cNvSpPr txBox="true"/>
          <p:nvPr/>
        </p:nvSpPr>
        <p:spPr>
          <a:xfrm rot="0">
            <a:off x="67473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6" id="36"/>
          <p:cNvSpPr txBox="true"/>
          <p:nvPr/>
        </p:nvSpPr>
        <p:spPr>
          <a:xfrm rot="0">
            <a:off x="94524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7" id="37"/>
          <p:cNvSpPr txBox="true"/>
          <p:nvPr/>
        </p:nvSpPr>
        <p:spPr>
          <a:xfrm rot="0">
            <a:off x="12165692" y="2642740"/>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38" id="38"/>
          <p:cNvSpPr txBox="true"/>
          <p:nvPr/>
        </p:nvSpPr>
        <p:spPr>
          <a:xfrm rot="0">
            <a:off x="3300165" y="32265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9" id="39"/>
          <p:cNvSpPr txBox="true"/>
          <p:nvPr/>
        </p:nvSpPr>
        <p:spPr>
          <a:xfrm rot="0">
            <a:off x="11393586" y="32392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2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898904" y="53721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3589411" y="6709848"/>
            <a:ext cx="1270635" cy="248917"/>
            <a:chOff x="0" y="0"/>
            <a:chExt cx="1270635" cy="248920"/>
          </a:xfrm>
        </p:grpSpPr>
        <p:sp>
          <p:nvSpPr>
            <p:cNvPr name="Freeform 9" id="9"/>
            <p:cNvSpPr/>
            <p:nvPr/>
          </p:nvSpPr>
          <p:spPr>
            <a:xfrm flipH="false" flipV="false" rot="0">
              <a:off x="63500" y="111760"/>
              <a:ext cx="1041400" cy="25400"/>
            </a:xfrm>
            <a:custGeom>
              <a:avLst/>
              <a:gdLst/>
              <a:ahLst/>
              <a:cxnLst/>
              <a:rect r="r" b="b" t="t" l="l"/>
              <a:pathLst>
                <a:path h="25400" w="10414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0" y="0"/>
                  </a:moveTo>
                  <a:lnTo>
                    <a:pt x="25400" y="0"/>
                  </a:lnTo>
                  <a:lnTo>
                    <a:pt x="25400" y="25400"/>
                  </a:lnTo>
                  <a:lnTo>
                    <a:pt x="0" y="25400"/>
                  </a:lnTo>
                  <a:close/>
                </a:path>
              </a:pathLst>
            </a:custGeom>
            <a:solidFill>
              <a:srgbClr val="000000"/>
            </a:solidFill>
          </p:spPr>
        </p:sp>
        <p:sp>
          <p:nvSpPr>
            <p:cNvPr name="Freeform 10" id="10"/>
            <p:cNvSpPr/>
            <p:nvPr/>
          </p:nvSpPr>
          <p:spPr>
            <a:xfrm flipH="false" flipV="false" rot="0">
              <a:off x="1085215"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Freeform 11" id="11"/>
          <p:cNvSpPr/>
          <p:nvPr/>
        </p:nvSpPr>
        <p:spPr>
          <a:xfrm flipH="false" flipV="false" rot="0">
            <a:off x="292103" y="1780699"/>
            <a:ext cx="12534900" cy="6723440"/>
          </a:xfrm>
          <a:custGeom>
            <a:avLst/>
            <a:gdLst/>
            <a:ahLst/>
            <a:cxnLst/>
            <a:rect r="r" b="b" t="t" l="l"/>
            <a:pathLst>
              <a:path h="6723440" w="12534900">
                <a:moveTo>
                  <a:pt x="0" y="0"/>
                </a:moveTo>
                <a:lnTo>
                  <a:pt x="12534900" y="0"/>
                </a:lnTo>
                <a:lnTo>
                  <a:pt x="12534900" y="6723440"/>
                </a:lnTo>
                <a:lnTo>
                  <a:pt x="0" y="672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84368"/>
            <a:ext cx="711058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Reverse Traversal</a:t>
            </a:r>
          </a:p>
        </p:txBody>
      </p:sp>
      <p:sp>
        <p:nvSpPr>
          <p:cNvPr name="TextBox 14" id="14"/>
          <p:cNvSpPr txBox="true"/>
          <p:nvPr/>
        </p:nvSpPr>
        <p:spPr>
          <a:xfrm rot="0">
            <a:off x="5562952" y="68094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15" id="15"/>
          <p:cNvSpPr txBox="true"/>
          <p:nvPr/>
        </p:nvSpPr>
        <p:spPr>
          <a:xfrm rot="0">
            <a:off x="5168979" y="5457987"/>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16" id="16"/>
          <p:cNvSpPr txBox="true"/>
          <p:nvPr/>
        </p:nvSpPr>
        <p:spPr>
          <a:xfrm rot="0">
            <a:off x="6822796" y="5412438"/>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17" id="17"/>
          <p:cNvSpPr txBox="true"/>
          <p:nvPr/>
        </p:nvSpPr>
        <p:spPr>
          <a:xfrm rot="0">
            <a:off x="6634134" y="8008858"/>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18" id="18"/>
          <p:cNvSpPr txBox="true"/>
          <p:nvPr/>
        </p:nvSpPr>
        <p:spPr>
          <a:xfrm rot="0">
            <a:off x="8681961" y="5528701"/>
            <a:ext cx="1150925"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Loop tail to head </a:t>
            </a:r>
          </a:p>
        </p:txBody>
      </p:sp>
      <p:sp>
        <p:nvSpPr>
          <p:cNvPr name="TextBox 19" id="19"/>
          <p:cNvSpPr txBox="true"/>
          <p:nvPr/>
        </p:nvSpPr>
        <p:spPr>
          <a:xfrm rot="0">
            <a:off x="8447742" y="5693797"/>
            <a:ext cx="1589094"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print(currentNode.value)</a:t>
            </a:r>
          </a:p>
        </p:txBody>
      </p:sp>
      <p:sp>
        <p:nvSpPr>
          <p:cNvPr name="TextBox 20" id="20"/>
          <p:cNvSpPr txBox="true"/>
          <p:nvPr/>
        </p:nvSpPr>
        <p:spPr>
          <a:xfrm rot="0">
            <a:off x="1222619" y="4912566"/>
            <a:ext cx="2350865"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print(node4.value) print(node</a:t>
            </a:r>
            <a:r>
              <a:rPr lang="en-US" sz="1900" spc="-13">
                <a:solidFill>
                  <a:srgbClr val="FFFFFF"/>
                </a:solidFill>
                <a:latin typeface="Montserrat 2"/>
                <a:ea typeface="Montserrat 2"/>
                <a:cs typeface="Montserrat 2"/>
                <a:sym typeface="Montserrat 2"/>
              </a:rPr>
              <a:t>S</a:t>
            </a:r>
            <a:r>
              <a:rPr lang="en-US" b="true" sz="1900" spc="-13">
                <a:solidFill>
                  <a:srgbClr val="000000"/>
                </a:solidFill>
                <a:latin typeface="Montserrat 2 Bold"/>
                <a:ea typeface="Montserrat 2 Bold"/>
                <a:cs typeface="Montserrat 2 Bold"/>
                <a:sym typeface="Montserrat 2 Bold"/>
              </a:rPr>
              <a:t>3</a:t>
            </a:r>
            <a:r>
              <a:rPr lang="en-US" sz="1900" spc="-13">
                <a:solidFill>
                  <a:srgbClr val="FFFFFF"/>
                </a:solidFill>
                <a:latin typeface="Montserrat 2"/>
                <a:ea typeface="Montserrat 2"/>
                <a:cs typeface="Montserrat 2"/>
                <a:sym typeface="Montserrat 2"/>
              </a:rPr>
              <a:t>ta</a:t>
            </a:r>
            <a:r>
              <a:rPr lang="en-US" b="true" sz="1900" spc="-13">
                <a:solidFill>
                  <a:srgbClr val="000000"/>
                </a:solidFill>
                <a:latin typeface="Montserrat 2 Bold"/>
                <a:ea typeface="Montserrat 2 Bold"/>
                <a:cs typeface="Montserrat 2 Bold"/>
                <a:sym typeface="Montserrat 2 Bold"/>
              </a:rPr>
              <a:t>.v</a:t>
            </a:r>
            <a:r>
              <a:rPr lang="en-US" sz="1900" spc="-13">
                <a:solidFill>
                  <a:srgbClr val="FFFFFF"/>
                </a:solidFill>
                <a:latin typeface="Montserrat 2"/>
                <a:ea typeface="Montserrat 2"/>
                <a:cs typeface="Montserrat 2"/>
                <a:sym typeface="Montserrat 2"/>
              </a:rPr>
              <a:t>rt</a:t>
            </a:r>
            <a:r>
              <a:rPr lang="en-US" b="true" sz="1900" spc="-13">
                <a:solidFill>
                  <a:srgbClr val="000000"/>
                </a:solidFill>
                <a:latin typeface="Montserrat 2 Bold"/>
                <a:ea typeface="Montserrat 2 Bold"/>
                <a:cs typeface="Montserrat 2 Bold"/>
                <a:sym typeface="Montserrat 2 Bold"/>
              </a:rPr>
              <a:t>alue) print(node2.value) print(node1.value)</a:t>
            </a:r>
          </a:p>
        </p:txBody>
      </p:sp>
      <p:sp>
        <p:nvSpPr>
          <p:cNvPr name="TextBox 21" id="21"/>
          <p:cNvSpPr txBox="true"/>
          <p:nvPr/>
        </p:nvSpPr>
        <p:spPr>
          <a:xfrm rot="0">
            <a:off x="4959925" y="4912566"/>
            <a:ext cx="188347"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4 3 2 1</a:t>
            </a:r>
          </a:p>
        </p:txBody>
      </p:sp>
      <p:sp>
        <p:nvSpPr>
          <p:cNvPr name="TextBox 22" id="22"/>
          <p:cNvSpPr txBox="true"/>
          <p:nvPr/>
        </p:nvSpPr>
        <p:spPr>
          <a:xfrm rot="0">
            <a:off x="1531449"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3" id="23"/>
          <p:cNvSpPr txBox="true"/>
          <p:nvPr/>
        </p:nvSpPr>
        <p:spPr>
          <a:xfrm rot="0">
            <a:off x="2690917" y="26634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4" id="24"/>
          <p:cNvSpPr txBox="true"/>
          <p:nvPr/>
        </p:nvSpPr>
        <p:spPr>
          <a:xfrm rot="0">
            <a:off x="53745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80796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10797407"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3457832"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8" id="28"/>
          <p:cNvSpPr txBox="true"/>
          <p:nvPr/>
        </p:nvSpPr>
        <p:spPr>
          <a:xfrm rot="0">
            <a:off x="5992520" y="25704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9" id="29"/>
          <p:cNvSpPr txBox="true"/>
          <p:nvPr/>
        </p:nvSpPr>
        <p:spPr>
          <a:xfrm rot="0">
            <a:off x="8727405" y="25704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3</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11560435"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1" id="31"/>
          <p:cNvSpPr txBox="true"/>
          <p:nvPr/>
        </p:nvSpPr>
        <p:spPr>
          <a:xfrm rot="0">
            <a:off x="579234" y="2642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2" id="32"/>
          <p:cNvSpPr txBox="true"/>
          <p:nvPr/>
        </p:nvSpPr>
        <p:spPr>
          <a:xfrm rot="0">
            <a:off x="700583" y="3938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3" id="33"/>
          <p:cNvSpPr txBox="true"/>
          <p:nvPr/>
        </p:nvSpPr>
        <p:spPr>
          <a:xfrm rot="0">
            <a:off x="1499673"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4067623"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5" id="35"/>
          <p:cNvSpPr txBox="true"/>
          <p:nvPr/>
        </p:nvSpPr>
        <p:spPr>
          <a:xfrm rot="0">
            <a:off x="67473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6" id="36"/>
          <p:cNvSpPr txBox="true"/>
          <p:nvPr/>
        </p:nvSpPr>
        <p:spPr>
          <a:xfrm rot="0">
            <a:off x="94524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7" id="37"/>
          <p:cNvSpPr txBox="true"/>
          <p:nvPr/>
        </p:nvSpPr>
        <p:spPr>
          <a:xfrm rot="0">
            <a:off x="12165692" y="2642740"/>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38" id="38"/>
          <p:cNvSpPr txBox="true"/>
          <p:nvPr/>
        </p:nvSpPr>
        <p:spPr>
          <a:xfrm rot="0">
            <a:off x="3300165" y="32265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9" id="39"/>
          <p:cNvSpPr txBox="true"/>
          <p:nvPr/>
        </p:nvSpPr>
        <p:spPr>
          <a:xfrm rot="0">
            <a:off x="11393586" y="32392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2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62401" y="5585498"/>
            <a:ext cx="1650721" cy="686295"/>
            <a:chOff x="0" y="0"/>
            <a:chExt cx="1650721" cy="686295"/>
          </a:xfrm>
        </p:grpSpPr>
        <p:sp>
          <p:nvSpPr>
            <p:cNvPr name="Freeform 7" id="7"/>
            <p:cNvSpPr/>
            <p:nvPr/>
          </p:nvSpPr>
          <p:spPr>
            <a:xfrm flipH="false" flipV="false" rot="0">
              <a:off x="0" y="0"/>
              <a:ext cx="1650873" cy="686562"/>
            </a:xfrm>
            <a:custGeom>
              <a:avLst/>
              <a:gdLst/>
              <a:ahLst/>
              <a:cxnLst/>
              <a:rect r="r" b="b" t="t" l="l"/>
              <a:pathLst>
                <a:path h="686562" w="1650873">
                  <a:moveTo>
                    <a:pt x="356616" y="0"/>
                  </a:moveTo>
                  <a:lnTo>
                    <a:pt x="1294130" y="0"/>
                  </a:lnTo>
                  <a:cubicBezTo>
                    <a:pt x="1398397" y="0"/>
                    <a:pt x="1461008" y="0"/>
                    <a:pt x="1502791" y="17145"/>
                  </a:cubicBezTo>
                  <a:cubicBezTo>
                    <a:pt x="1563624" y="39243"/>
                    <a:pt x="1611503" y="87249"/>
                    <a:pt x="1633728" y="148082"/>
                  </a:cubicBezTo>
                  <a:cubicBezTo>
                    <a:pt x="1649984" y="185674"/>
                    <a:pt x="1650873" y="253365"/>
                    <a:pt x="1650873" y="343281"/>
                  </a:cubicBezTo>
                  <a:cubicBezTo>
                    <a:pt x="1650873" y="433197"/>
                    <a:pt x="1649984" y="500888"/>
                    <a:pt x="1633728" y="538480"/>
                  </a:cubicBezTo>
                  <a:cubicBezTo>
                    <a:pt x="1611630" y="599313"/>
                    <a:pt x="1563624" y="647192"/>
                    <a:pt x="1502791" y="669417"/>
                  </a:cubicBezTo>
                  <a:cubicBezTo>
                    <a:pt x="1461008" y="686562"/>
                    <a:pt x="1398524" y="686562"/>
                    <a:pt x="1294130" y="686562"/>
                  </a:cubicBezTo>
                  <a:lnTo>
                    <a:pt x="356616" y="686562"/>
                  </a:lnTo>
                  <a:cubicBezTo>
                    <a:pt x="252349" y="686562"/>
                    <a:pt x="189738" y="686562"/>
                    <a:pt x="147955" y="669417"/>
                  </a:cubicBezTo>
                  <a:cubicBezTo>
                    <a:pt x="87122" y="647319"/>
                    <a:pt x="39243" y="599313"/>
                    <a:pt x="17018" y="538480"/>
                  </a:cubicBezTo>
                  <a:cubicBezTo>
                    <a:pt x="889" y="500761"/>
                    <a:pt x="0" y="433070"/>
                    <a:pt x="0" y="343154"/>
                  </a:cubicBezTo>
                  <a:cubicBezTo>
                    <a:pt x="0" y="253238"/>
                    <a:pt x="889" y="185547"/>
                    <a:pt x="17145" y="147955"/>
                  </a:cubicBezTo>
                  <a:cubicBezTo>
                    <a:pt x="39243" y="87122"/>
                    <a:pt x="87122" y="39243"/>
                    <a:pt x="147955" y="17145"/>
                  </a:cubicBezTo>
                  <a:cubicBezTo>
                    <a:pt x="189738" y="0"/>
                    <a:pt x="252349" y="0"/>
                    <a:pt x="356616" y="0"/>
                  </a:cubicBezTo>
                  <a:close/>
                </a:path>
              </a:pathLst>
            </a:custGeom>
            <a:solidFill>
              <a:srgbClr val="00A2FF"/>
            </a:solidFill>
          </p:spPr>
        </p:sp>
      </p:grpSp>
      <p:grpSp>
        <p:nvGrpSpPr>
          <p:cNvPr name="Group 8" id="8"/>
          <p:cNvGrpSpPr>
            <a:grpSpLocks noChangeAspect="true"/>
          </p:cNvGrpSpPr>
          <p:nvPr/>
        </p:nvGrpSpPr>
        <p:grpSpPr>
          <a:xfrm rot="0">
            <a:off x="2237651" y="5804183"/>
            <a:ext cx="751923" cy="248917"/>
            <a:chOff x="0" y="0"/>
            <a:chExt cx="751916" cy="248920"/>
          </a:xfrm>
        </p:grpSpPr>
        <p:sp>
          <p:nvSpPr>
            <p:cNvPr name="Freeform 9" id="9"/>
            <p:cNvSpPr/>
            <p:nvPr/>
          </p:nvSpPr>
          <p:spPr>
            <a:xfrm flipH="false" flipV="false" rot="0">
              <a:off x="63500" y="111760"/>
              <a:ext cx="515747" cy="25400"/>
            </a:xfrm>
            <a:custGeom>
              <a:avLst/>
              <a:gdLst/>
              <a:ahLst/>
              <a:cxnLst/>
              <a:rect r="r" b="b" t="t" l="l"/>
              <a:pathLst>
                <a:path h="25400" w="515747">
                  <a:moveTo>
                    <a:pt x="0" y="0"/>
                  </a:moveTo>
                  <a:lnTo>
                    <a:pt x="503047" y="0"/>
                  </a:lnTo>
                  <a:lnTo>
                    <a:pt x="503047" y="12700"/>
                  </a:lnTo>
                  <a:lnTo>
                    <a:pt x="503047" y="0"/>
                  </a:lnTo>
                  <a:lnTo>
                    <a:pt x="515747" y="0"/>
                  </a:lnTo>
                  <a:lnTo>
                    <a:pt x="515747" y="25400"/>
                  </a:lnTo>
                  <a:lnTo>
                    <a:pt x="503047" y="25400"/>
                  </a:lnTo>
                  <a:lnTo>
                    <a:pt x="0" y="25400"/>
                  </a:lnTo>
                  <a:close/>
                </a:path>
              </a:pathLst>
            </a:custGeom>
            <a:solidFill>
              <a:srgbClr val="000000"/>
            </a:solidFill>
          </p:spPr>
        </p:sp>
        <p:sp>
          <p:nvSpPr>
            <p:cNvPr name="Freeform 10" id="10"/>
            <p:cNvSpPr/>
            <p:nvPr/>
          </p:nvSpPr>
          <p:spPr>
            <a:xfrm flipH="false" flipV="false" rot="0">
              <a:off x="566547"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3114113" y="5166598"/>
            <a:ext cx="2075688" cy="1310383"/>
            <a:chOff x="0" y="0"/>
            <a:chExt cx="2075688" cy="1310373"/>
          </a:xfrm>
        </p:grpSpPr>
        <p:sp>
          <p:nvSpPr>
            <p:cNvPr name="Freeform 12" id="12"/>
            <p:cNvSpPr/>
            <p:nvPr/>
          </p:nvSpPr>
          <p:spPr>
            <a:xfrm flipH="false" flipV="false" rot="0">
              <a:off x="0" y="0"/>
              <a:ext cx="2075688" cy="1310386"/>
            </a:xfrm>
            <a:custGeom>
              <a:avLst/>
              <a:gdLst/>
              <a:ahLst/>
              <a:cxnLst/>
              <a:rect r="r" b="b" t="t" l="l"/>
              <a:pathLst>
                <a:path h="1310386" w="2075688">
                  <a:moveTo>
                    <a:pt x="2066671" y="0"/>
                  </a:moveTo>
                  <a:lnTo>
                    <a:pt x="1991233" y="47879"/>
                  </a:lnTo>
                  <a:lnTo>
                    <a:pt x="12827" y="767842"/>
                  </a:lnTo>
                  <a:lnTo>
                    <a:pt x="34798" y="773176"/>
                  </a:lnTo>
                  <a:lnTo>
                    <a:pt x="0" y="773176"/>
                  </a:lnTo>
                  <a:lnTo>
                    <a:pt x="0" y="1298956"/>
                  </a:lnTo>
                  <a:lnTo>
                    <a:pt x="22606" y="1298956"/>
                  </a:lnTo>
                  <a:lnTo>
                    <a:pt x="4572" y="1310386"/>
                  </a:lnTo>
                  <a:lnTo>
                    <a:pt x="2066671" y="1310386"/>
                  </a:lnTo>
                  <a:lnTo>
                    <a:pt x="2066671" y="32004"/>
                  </a:lnTo>
                  <a:lnTo>
                    <a:pt x="2075688" y="17272"/>
                  </a:lnTo>
                  <a:lnTo>
                    <a:pt x="2066671" y="20574"/>
                  </a:lnTo>
                  <a:lnTo>
                    <a:pt x="2066671" y="0"/>
                  </a:lnTo>
                  <a:close/>
                </a:path>
              </a:pathLst>
            </a:custGeom>
            <a:solidFill>
              <a:srgbClr val="00A2FF"/>
            </a:solidFill>
          </p:spPr>
        </p:sp>
      </p:grpSp>
      <p:grpSp>
        <p:nvGrpSpPr>
          <p:cNvPr name="Group 13" id="13"/>
          <p:cNvGrpSpPr>
            <a:grpSpLocks noChangeAspect="true"/>
          </p:cNvGrpSpPr>
          <p:nvPr/>
        </p:nvGrpSpPr>
        <p:grpSpPr>
          <a:xfrm rot="0">
            <a:off x="5314321" y="5804183"/>
            <a:ext cx="751923" cy="248917"/>
            <a:chOff x="0" y="0"/>
            <a:chExt cx="751916" cy="248920"/>
          </a:xfrm>
        </p:grpSpPr>
        <p:sp>
          <p:nvSpPr>
            <p:cNvPr name="Freeform 14" id="14"/>
            <p:cNvSpPr/>
            <p:nvPr/>
          </p:nvSpPr>
          <p:spPr>
            <a:xfrm flipH="false" flipV="false" rot="0">
              <a:off x="63500" y="111760"/>
              <a:ext cx="515747" cy="25400"/>
            </a:xfrm>
            <a:custGeom>
              <a:avLst/>
              <a:gdLst/>
              <a:ahLst/>
              <a:cxnLst/>
              <a:rect r="r" b="b" t="t" l="l"/>
              <a:pathLst>
                <a:path h="25400" w="515747">
                  <a:moveTo>
                    <a:pt x="0" y="0"/>
                  </a:moveTo>
                  <a:lnTo>
                    <a:pt x="503047" y="0"/>
                  </a:lnTo>
                  <a:lnTo>
                    <a:pt x="503047" y="12700"/>
                  </a:lnTo>
                  <a:lnTo>
                    <a:pt x="503047" y="0"/>
                  </a:lnTo>
                  <a:lnTo>
                    <a:pt x="515747" y="0"/>
                  </a:lnTo>
                  <a:lnTo>
                    <a:pt x="515747" y="25400"/>
                  </a:lnTo>
                  <a:lnTo>
                    <a:pt x="503047" y="25400"/>
                  </a:lnTo>
                  <a:lnTo>
                    <a:pt x="0" y="25400"/>
                  </a:lnTo>
                  <a:close/>
                </a:path>
              </a:pathLst>
            </a:custGeom>
            <a:solidFill>
              <a:srgbClr val="000000"/>
            </a:solidFill>
          </p:spPr>
        </p:sp>
        <p:sp>
          <p:nvSpPr>
            <p:cNvPr name="Freeform 15" id="15"/>
            <p:cNvSpPr/>
            <p:nvPr/>
          </p:nvSpPr>
          <p:spPr>
            <a:xfrm flipH="false" flipV="false" rot="0">
              <a:off x="566547"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6" id="16"/>
          <p:cNvSpPr/>
          <p:nvPr/>
        </p:nvSpPr>
        <p:spPr>
          <a:xfrm flipH="false" flipV="false" rot="0">
            <a:off x="292103" y="1780670"/>
            <a:ext cx="12534900" cy="6997017"/>
          </a:xfrm>
          <a:custGeom>
            <a:avLst/>
            <a:gdLst/>
            <a:ahLst/>
            <a:cxnLst/>
            <a:rect r="r" b="b" t="t" l="l"/>
            <a:pathLst>
              <a:path h="6997017" w="12534900">
                <a:moveTo>
                  <a:pt x="0" y="0"/>
                </a:moveTo>
                <a:lnTo>
                  <a:pt x="12534900" y="0"/>
                </a:lnTo>
                <a:lnTo>
                  <a:pt x="12534900" y="6997018"/>
                </a:lnTo>
                <a:lnTo>
                  <a:pt x="0" y="69970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510258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Search</a:t>
            </a:r>
          </a:p>
        </p:txBody>
      </p:sp>
      <p:sp>
        <p:nvSpPr>
          <p:cNvPr name="TextBox 19" id="19"/>
          <p:cNvSpPr txBox="true"/>
          <p:nvPr/>
        </p:nvSpPr>
        <p:spPr>
          <a:xfrm rot="0">
            <a:off x="1531449"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0" id="20"/>
          <p:cNvSpPr txBox="true"/>
          <p:nvPr/>
        </p:nvSpPr>
        <p:spPr>
          <a:xfrm rot="0">
            <a:off x="2690917" y="26634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1" id="21"/>
          <p:cNvSpPr txBox="true"/>
          <p:nvPr/>
        </p:nvSpPr>
        <p:spPr>
          <a:xfrm rot="0">
            <a:off x="53745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80796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10797407"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4" id="24"/>
          <p:cNvSpPr txBox="true"/>
          <p:nvPr/>
        </p:nvSpPr>
        <p:spPr>
          <a:xfrm rot="0">
            <a:off x="3457832"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5" id="25"/>
          <p:cNvSpPr txBox="true"/>
          <p:nvPr/>
        </p:nvSpPr>
        <p:spPr>
          <a:xfrm rot="0">
            <a:off x="5992520" y="25704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8727405" y="25704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3</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11560435"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8" id="28"/>
          <p:cNvSpPr txBox="true"/>
          <p:nvPr/>
        </p:nvSpPr>
        <p:spPr>
          <a:xfrm rot="0">
            <a:off x="579234" y="2642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9" id="29"/>
          <p:cNvSpPr txBox="true"/>
          <p:nvPr/>
        </p:nvSpPr>
        <p:spPr>
          <a:xfrm rot="0">
            <a:off x="700583" y="3938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0" id="30"/>
          <p:cNvSpPr txBox="true"/>
          <p:nvPr/>
        </p:nvSpPr>
        <p:spPr>
          <a:xfrm rot="0">
            <a:off x="1499673"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4067623"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2" id="32"/>
          <p:cNvSpPr txBox="true"/>
          <p:nvPr/>
        </p:nvSpPr>
        <p:spPr>
          <a:xfrm rot="0">
            <a:off x="67473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3" id="33"/>
          <p:cNvSpPr txBox="true"/>
          <p:nvPr/>
        </p:nvSpPr>
        <p:spPr>
          <a:xfrm rot="0">
            <a:off x="94524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12165692" y="2642740"/>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35" id="35"/>
          <p:cNvSpPr txBox="true"/>
          <p:nvPr/>
        </p:nvSpPr>
        <p:spPr>
          <a:xfrm rot="0">
            <a:off x="3300165" y="32265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6" id="36"/>
          <p:cNvSpPr txBox="true"/>
          <p:nvPr/>
        </p:nvSpPr>
        <p:spPr>
          <a:xfrm rot="0">
            <a:off x="11393586" y="32392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7" id="37"/>
          <p:cNvSpPr txBox="true"/>
          <p:nvPr/>
        </p:nvSpPr>
        <p:spPr>
          <a:xfrm rot="0">
            <a:off x="1020404" y="5773760"/>
            <a:ext cx="546887" cy="317649"/>
          </a:xfrm>
          <a:prstGeom prst="rect">
            <a:avLst/>
          </a:prstGeom>
        </p:spPr>
        <p:txBody>
          <a:bodyPr anchor="t" rtlCol="false" tIns="0" lIns="0" bIns="0" rIns="0">
            <a:spAutoFit/>
          </a:bodyPr>
          <a:lstStyle/>
          <a:p>
            <a:pPr algn="l">
              <a:lnSpc>
                <a:spcPts val="2660"/>
              </a:lnSpc>
            </a:pPr>
            <a:r>
              <a:rPr lang="en-US" sz="1900" spc="-5">
                <a:solidFill>
                  <a:srgbClr val="FFFFFF"/>
                </a:solidFill>
                <a:latin typeface="IBM Plex Sans"/>
                <a:ea typeface="IBM Plex Sans"/>
                <a:cs typeface="IBM Plex Sans"/>
                <a:sym typeface="IBM Plex Sans"/>
              </a:rPr>
              <a:t>Start</a:t>
            </a:r>
          </a:p>
        </p:txBody>
      </p:sp>
      <p:sp>
        <p:nvSpPr>
          <p:cNvPr name="TextBox 38" id="38"/>
          <p:cNvSpPr txBox="true"/>
          <p:nvPr/>
        </p:nvSpPr>
        <p:spPr>
          <a:xfrm rot="0">
            <a:off x="7308904" y="7049424"/>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9" id="39"/>
          <p:cNvSpPr txBox="true"/>
          <p:nvPr/>
        </p:nvSpPr>
        <p:spPr>
          <a:xfrm rot="0">
            <a:off x="6910607" y="5681939"/>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40" id="40"/>
          <p:cNvSpPr txBox="true"/>
          <p:nvPr/>
        </p:nvSpPr>
        <p:spPr>
          <a:xfrm rot="0">
            <a:off x="8594112" y="5625027"/>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1" id="41"/>
          <p:cNvSpPr txBox="true"/>
          <p:nvPr/>
        </p:nvSpPr>
        <p:spPr>
          <a:xfrm rot="0">
            <a:off x="8408146" y="8277777"/>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42" id="42"/>
          <p:cNvSpPr txBox="true"/>
          <p:nvPr/>
        </p:nvSpPr>
        <p:spPr>
          <a:xfrm rot="0">
            <a:off x="10287171" y="4291279"/>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43" id="43"/>
          <p:cNvSpPr txBox="true"/>
          <p:nvPr/>
        </p:nvSpPr>
        <p:spPr>
          <a:xfrm rot="0">
            <a:off x="11183302" y="6932876"/>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4" id="44"/>
          <p:cNvSpPr txBox="true"/>
          <p:nvPr/>
        </p:nvSpPr>
        <p:spPr>
          <a:xfrm rot="0">
            <a:off x="3696138" y="5925093"/>
            <a:ext cx="998391"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nodeValue</a:t>
            </a:r>
          </a:p>
        </p:txBody>
      </p:sp>
      <p:sp>
        <p:nvSpPr>
          <p:cNvPr name="TextBox 45" id="45"/>
          <p:cNvSpPr txBox="true"/>
          <p:nvPr/>
        </p:nvSpPr>
        <p:spPr>
          <a:xfrm rot="0">
            <a:off x="11000146" y="5761682"/>
            <a:ext cx="124111"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If </a:t>
            </a:r>
          </a:p>
        </p:txBody>
      </p:sp>
      <p:sp>
        <p:nvSpPr>
          <p:cNvPr name="TextBox 46" id="46"/>
          <p:cNvSpPr txBox="true"/>
          <p:nvPr/>
        </p:nvSpPr>
        <p:spPr>
          <a:xfrm rot="0">
            <a:off x="10260778" y="5926788"/>
            <a:ext cx="1592799"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nodeValue=currentNode</a:t>
            </a:r>
          </a:p>
        </p:txBody>
      </p:sp>
    </p:spTree>
  </p:cSld>
  <p:clrMapOvr>
    <a:masterClrMapping/>
  </p:clrMapOvr>
</p:sld>
</file>

<file path=ppt/slides/slide2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92992" y="5896404"/>
            <a:ext cx="7678426" cy="1695536"/>
            <a:chOff x="0" y="0"/>
            <a:chExt cx="7678420" cy="1695539"/>
          </a:xfrm>
        </p:grpSpPr>
        <p:sp>
          <p:nvSpPr>
            <p:cNvPr name="Freeform 7" id="7"/>
            <p:cNvSpPr/>
            <p:nvPr/>
          </p:nvSpPr>
          <p:spPr>
            <a:xfrm flipH="false" flipV="false" rot="0">
              <a:off x="0" y="0"/>
              <a:ext cx="7678420" cy="1695577"/>
            </a:xfrm>
            <a:custGeom>
              <a:avLst/>
              <a:gdLst/>
              <a:ahLst/>
              <a:cxnLst/>
              <a:rect r="r" b="b" t="t" l="l"/>
              <a:pathLst>
                <a:path h="1695577" w="7678420">
                  <a:moveTo>
                    <a:pt x="0" y="1695577"/>
                  </a:moveTo>
                  <a:lnTo>
                    <a:pt x="7678420" y="1695577"/>
                  </a:lnTo>
                  <a:lnTo>
                    <a:pt x="7678420" y="0"/>
                  </a:lnTo>
                  <a:lnTo>
                    <a:pt x="0" y="0"/>
                  </a:lnTo>
                  <a:close/>
                </a:path>
              </a:pathLst>
            </a:custGeom>
            <a:solidFill>
              <a:srgbClr val="FFFFFF"/>
            </a:solidFill>
          </p:spPr>
        </p:sp>
      </p:grpSp>
      <p:sp>
        <p:nvSpPr>
          <p:cNvPr name="Freeform 8" id="8"/>
          <p:cNvSpPr/>
          <p:nvPr/>
        </p:nvSpPr>
        <p:spPr>
          <a:xfrm flipH="false" flipV="false" rot="0">
            <a:off x="292103" y="2587266"/>
            <a:ext cx="12534900" cy="2721331"/>
          </a:xfrm>
          <a:custGeom>
            <a:avLst/>
            <a:gdLst/>
            <a:ahLst/>
            <a:cxnLst/>
            <a:rect r="r" b="b" t="t" l="l"/>
            <a:pathLst>
              <a:path h="2721331" w="12534900">
                <a:moveTo>
                  <a:pt x="0" y="0"/>
                </a:moveTo>
                <a:lnTo>
                  <a:pt x="12534900" y="0"/>
                </a:lnTo>
                <a:lnTo>
                  <a:pt x="12534900" y="2721331"/>
                </a:lnTo>
                <a:lnTo>
                  <a:pt x="0" y="2721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571910" y="1112968"/>
            <a:ext cx="535245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Traversal in doubly linked list</a:t>
            </a:r>
          </a:p>
        </p:txBody>
      </p:sp>
      <p:sp>
        <p:nvSpPr>
          <p:cNvPr name="TextBox 11" id="11"/>
          <p:cNvSpPr txBox="true"/>
          <p:nvPr/>
        </p:nvSpPr>
        <p:spPr>
          <a:xfrm rot="0">
            <a:off x="1531449"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2690917" y="34635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3" id="13"/>
          <p:cNvSpPr txBox="true"/>
          <p:nvPr/>
        </p:nvSpPr>
        <p:spPr>
          <a:xfrm rot="0">
            <a:off x="5374500"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4" id="14"/>
          <p:cNvSpPr txBox="true"/>
          <p:nvPr/>
        </p:nvSpPr>
        <p:spPr>
          <a:xfrm rot="0">
            <a:off x="8079600"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10797407"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3457832" y="3370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7" id="17"/>
          <p:cNvSpPr txBox="true"/>
          <p:nvPr/>
        </p:nvSpPr>
        <p:spPr>
          <a:xfrm rot="0">
            <a:off x="5992520" y="33705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8727405" y="33705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11560435" y="3370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0" id="20"/>
          <p:cNvSpPr txBox="true"/>
          <p:nvPr/>
        </p:nvSpPr>
        <p:spPr>
          <a:xfrm rot="0">
            <a:off x="579234" y="34428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700583" y="47382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2" id="22"/>
          <p:cNvSpPr txBox="true"/>
          <p:nvPr/>
        </p:nvSpPr>
        <p:spPr>
          <a:xfrm rot="0">
            <a:off x="1499673" y="4738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067623"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747320"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452420"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2165692" y="3442840"/>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7" id="27"/>
          <p:cNvSpPr txBox="true"/>
          <p:nvPr/>
        </p:nvSpPr>
        <p:spPr>
          <a:xfrm rot="0">
            <a:off x="3300165" y="40266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11393586" y="40393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443789" y="6006636"/>
            <a:ext cx="299298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traversalDoublyLinkedList(): </a:t>
            </a:r>
          </a:p>
        </p:txBody>
      </p:sp>
      <p:sp>
        <p:nvSpPr>
          <p:cNvPr name="TextBox 30" id="30"/>
          <p:cNvSpPr txBox="true"/>
          <p:nvPr/>
        </p:nvSpPr>
        <p:spPr>
          <a:xfrm rot="0">
            <a:off x="672389" y="6273336"/>
            <a:ext cx="1593275"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head == null: </a:t>
            </a:r>
          </a:p>
        </p:txBody>
      </p:sp>
      <p:sp>
        <p:nvSpPr>
          <p:cNvPr name="TextBox 31" id="31"/>
          <p:cNvSpPr txBox="true"/>
          <p:nvPr/>
        </p:nvSpPr>
        <p:spPr>
          <a:xfrm rot="0">
            <a:off x="900989" y="6540036"/>
            <a:ext cx="4245578"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//There is not any node in this list </a:t>
            </a:r>
          </a:p>
        </p:txBody>
      </p:sp>
      <p:sp>
        <p:nvSpPr>
          <p:cNvPr name="TextBox 32" id="32"/>
          <p:cNvSpPr txBox="true"/>
          <p:nvPr/>
        </p:nvSpPr>
        <p:spPr>
          <a:xfrm rot="0">
            <a:off x="672389" y="6806736"/>
            <a:ext cx="181416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head to tail: </a:t>
            </a:r>
          </a:p>
        </p:txBody>
      </p:sp>
      <p:sp>
        <p:nvSpPr>
          <p:cNvPr name="TextBox 33" id="33"/>
          <p:cNvSpPr txBox="true"/>
          <p:nvPr/>
        </p:nvSpPr>
        <p:spPr>
          <a:xfrm rot="0">
            <a:off x="900989" y="7073436"/>
            <a:ext cx="2610241"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print(currentNode.value) </a:t>
            </a:r>
          </a:p>
        </p:txBody>
      </p:sp>
      <p:sp>
        <p:nvSpPr>
          <p:cNvPr name="TextBox 34" id="34"/>
          <p:cNvSpPr txBox="true"/>
          <p:nvPr/>
        </p:nvSpPr>
        <p:spPr>
          <a:xfrm rot="0">
            <a:off x="566166" y="8137103"/>
            <a:ext cx="3197562" cy="864946"/>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O(n) Space complexity : O(1)</a:t>
            </a:r>
          </a:p>
        </p:txBody>
      </p:sp>
    </p:spTree>
  </p:cSld>
  <p:clrMapOvr>
    <a:masterClrMapping/>
  </p:clrMapOvr>
</p:sld>
</file>

<file path=ppt/slides/slide2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92992" y="5896404"/>
            <a:ext cx="7678426" cy="1695536"/>
            <a:chOff x="0" y="0"/>
            <a:chExt cx="7678420" cy="1695539"/>
          </a:xfrm>
        </p:grpSpPr>
        <p:sp>
          <p:nvSpPr>
            <p:cNvPr name="Freeform 7" id="7"/>
            <p:cNvSpPr/>
            <p:nvPr/>
          </p:nvSpPr>
          <p:spPr>
            <a:xfrm flipH="false" flipV="false" rot="0">
              <a:off x="0" y="0"/>
              <a:ext cx="7678420" cy="1695577"/>
            </a:xfrm>
            <a:custGeom>
              <a:avLst/>
              <a:gdLst/>
              <a:ahLst/>
              <a:cxnLst/>
              <a:rect r="r" b="b" t="t" l="l"/>
              <a:pathLst>
                <a:path h="1695577" w="7678420">
                  <a:moveTo>
                    <a:pt x="0" y="1695577"/>
                  </a:moveTo>
                  <a:lnTo>
                    <a:pt x="7678420" y="1695577"/>
                  </a:lnTo>
                  <a:lnTo>
                    <a:pt x="7678420" y="0"/>
                  </a:lnTo>
                  <a:lnTo>
                    <a:pt x="0" y="0"/>
                  </a:lnTo>
                  <a:close/>
                </a:path>
              </a:pathLst>
            </a:custGeom>
            <a:solidFill>
              <a:srgbClr val="FFFFFF"/>
            </a:solidFill>
          </p:spPr>
        </p:sp>
      </p:grpSp>
      <p:sp>
        <p:nvSpPr>
          <p:cNvPr name="Freeform 8" id="8"/>
          <p:cNvSpPr/>
          <p:nvPr/>
        </p:nvSpPr>
        <p:spPr>
          <a:xfrm flipH="false" flipV="false" rot="0">
            <a:off x="292103" y="3136897"/>
            <a:ext cx="12534900" cy="2171700"/>
          </a:xfrm>
          <a:custGeom>
            <a:avLst/>
            <a:gdLst/>
            <a:ahLst/>
            <a:cxnLst/>
            <a:rect r="r" b="b" t="t" l="l"/>
            <a:pathLst>
              <a:path h="2171700" w="12534900">
                <a:moveTo>
                  <a:pt x="0" y="0"/>
                </a:moveTo>
                <a:lnTo>
                  <a:pt x="12534900" y="0"/>
                </a:lnTo>
                <a:lnTo>
                  <a:pt x="12534900"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571910" y="477964"/>
            <a:ext cx="697223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Reverse Traversal in doubly linked list</a:t>
            </a:r>
          </a:p>
        </p:txBody>
      </p:sp>
      <p:sp>
        <p:nvSpPr>
          <p:cNvPr name="TextBox 11" id="11"/>
          <p:cNvSpPr txBox="true"/>
          <p:nvPr/>
        </p:nvSpPr>
        <p:spPr>
          <a:xfrm rot="0">
            <a:off x="1531449"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2690917" y="34635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3" id="13"/>
          <p:cNvSpPr txBox="true"/>
          <p:nvPr/>
        </p:nvSpPr>
        <p:spPr>
          <a:xfrm rot="0">
            <a:off x="5374500"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4" id="14"/>
          <p:cNvSpPr txBox="true"/>
          <p:nvPr/>
        </p:nvSpPr>
        <p:spPr>
          <a:xfrm rot="0">
            <a:off x="8079600"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10797407"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3457832" y="3370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7" id="17"/>
          <p:cNvSpPr txBox="true"/>
          <p:nvPr/>
        </p:nvSpPr>
        <p:spPr>
          <a:xfrm rot="0">
            <a:off x="5992520" y="33705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8727405" y="33705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11560435" y="3370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0" id="20"/>
          <p:cNvSpPr txBox="true"/>
          <p:nvPr/>
        </p:nvSpPr>
        <p:spPr>
          <a:xfrm rot="0">
            <a:off x="579234" y="34428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700583" y="47382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2" id="22"/>
          <p:cNvSpPr txBox="true"/>
          <p:nvPr/>
        </p:nvSpPr>
        <p:spPr>
          <a:xfrm rot="0">
            <a:off x="1499673" y="4738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067623"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747320"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452420"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2165692" y="3442840"/>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7" id="27"/>
          <p:cNvSpPr txBox="true"/>
          <p:nvPr/>
        </p:nvSpPr>
        <p:spPr>
          <a:xfrm rot="0">
            <a:off x="3300165" y="40266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11393586" y="40393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443789" y="6006636"/>
            <a:ext cx="4327065"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reverseTraversalDoublyLinkedList(head): </a:t>
            </a:r>
          </a:p>
        </p:txBody>
      </p:sp>
      <p:sp>
        <p:nvSpPr>
          <p:cNvPr name="TextBox 30" id="30"/>
          <p:cNvSpPr txBox="true"/>
          <p:nvPr/>
        </p:nvSpPr>
        <p:spPr>
          <a:xfrm rot="0">
            <a:off x="672389" y="6273336"/>
            <a:ext cx="1593275"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head == null: </a:t>
            </a:r>
          </a:p>
        </p:txBody>
      </p:sp>
      <p:sp>
        <p:nvSpPr>
          <p:cNvPr name="TextBox 31" id="31"/>
          <p:cNvSpPr txBox="true"/>
          <p:nvPr/>
        </p:nvSpPr>
        <p:spPr>
          <a:xfrm rot="0">
            <a:off x="900989" y="6540036"/>
            <a:ext cx="4245578"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//There is not any node in this list </a:t>
            </a:r>
          </a:p>
        </p:txBody>
      </p:sp>
      <p:sp>
        <p:nvSpPr>
          <p:cNvPr name="TextBox 32" id="32"/>
          <p:cNvSpPr txBox="true"/>
          <p:nvPr/>
        </p:nvSpPr>
        <p:spPr>
          <a:xfrm rot="0">
            <a:off x="672389" y="6806736"/>
            <a:ext cx="181416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tail to head: </a:t>
            </a:r>
          </a:p>
        </p:txBody>
      </p:sp>
      <p:sp>
        <p:nvSpPr>
          <p:cNvPr name="TextBox 33" id="33"/>
          <p:cNvSpPr txBox="true"/>
          <p:nvPr/>
        </p:nvSpPr>
        <p:spPr>
          <a:xfrm rot="0">
            <a:off x="900989" y="7073436"/>
            <a:ext cx="2610241"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print(currentNode.value) </a:t>
            </a:r>
          </a:p>
        </p:txBody>
      </p:sp>
      <p:sp>
        <p:nvSpPr>
          <p:cNvPr name="TextBox 34" id="34"/>
          <p:cNvSpPr txBox="true"/>
          <p:nvPr/>
        </p:nvSpPr>
        <p:spPr>
          <a:xfrm rot="0">
            <a:off x="603799" y="8137103"/>
            <a:ext cx="3017168"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O(1)</a:t>
            </a:r>
          </a:p>
        </p:txBody>
      </p:sp>
      <p:sp>
        <p:nvSpPr>
          <p:cNvPr name="TextBox 35" id="35"/>
          <p:cNvSpPr txBox="true"/>
          <p:nvPr/>
        </p:nvSpPr>
        <p:spPr>
          <a:xfrm rot="0">
            <a:off x="566166" y="8581606"/>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
        <p:nvSpPr>
          <p:cNvPr name="TextBox 36" id="36"/>
          <p:cNvSpPr txBox="true"/>
          <p:nvPr/>
        </p:nvSpPr>
        <p:spPr>
          <a:xfrm rot="0">
            <a:off x="3221450" y="28168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node1</a:t>
            </a:r>
          </a:p>
        </p:txBody>
      </p:sp>
      <p:sp>
        <p:nvSpPr>
          <p:cNvPr name="TextBox 37" id="37"/>
          <p:cNvSpPr txBox="true"/>
          <p:nvPr/>
        </p:nvSpPr>
        <p:spPr>
          <a:xfrm rot="0">
            <a:off x="5872705" y="28168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node2</a:t>
            </a:r>
          </a:p>
        </p:txBody>
      </p:sp>
      <p:sp>
        <p:nvSpPr>
          <p:cNvPr name="TextBox 38" id="38"/>
          <p:cNvSpPr txBox="true"/>
          <p:nvPr/>
        </p:nvSpPr>
        <p:spPr>
          <a:xfrm rot="0">
            <a:off x="8607590" y="28168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node3</a:t>
            </a:r>
          </a:p>
        </p:txBody>
      </p:sp>
      <p:sp>
        <p:nvSpPr>
          <p:cNvPr name="TextBox 39" id="39"/>
          <p:cNvSpPr txBox="true"/>
          <p:nvPr/>
        </p:nvSpPr>
        <p:spPr>
          <a:xfrm rot="0">
            <a:off x="11361506" y="2816866"/>
            <a:ext cx="762991"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5" id="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 id="6"/>
          <p:cNvSpPr txBox="true"/>
          <p:nvPr/>
        </p:nvSpPr>
        <p:spPr>
          <a:xfrm rot="0">
            <a:off x="620363" y="652872"/>
            <a:ext cx="428045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Types of Algorithms</a:t>
            </a:r>
          </a:p>
        </p:txBody>
      </p:sp>
      <p:sp>
        <p:nvSpPr>
          <p:cNvPr name="TextBox 7" id="7"/>
          <p:cNvSpPr txBox="true"/>
          <p:nvPr/>
        </p:nvSpPr>
        <p:spPr>
          <a:xfrm rot="0">
            <a:off x="634670" y="2096348"/>
            <a:ext cx="173050" cy="2566159"/>
          </a:xfrm>
          <a:prstGeom prst="rect">
            <a:avLst/>
          </a:prstGeom>
        </p:spPr>
        <p:txBody>
          <a:bodyPr anchor="t" rtlCol="false" tIns="0" lIns="0" bIns="0" rIns="0">
            <a:spAutoFit/>
          </a:bodyPr>
          <a:lstStyle/>
          <a:p>
            <a:pPr algn="just">
              <a:lnSpc>
                <a:spcPts val="3201"/>
              </a:lnSpc>
            </a:pPr>
            <a:r>
              <a:rPr lang="en-US" sz="4011">
                <a:solidFill>
                  <a:srgbClr val="000000"/>
                </a:solidFill>
                <a:latin typeface="Arial"/>
                <a:ea typeface="Arial"/>
                <a:cs typeface="Arial"/>
                <a:sym typeface="Arial"/>
              </a:rPr>
              <a:t>- - - - - -</a:t>
            </a:r>
          </a:p>
        </p:txBody>
      </p:sp>
      <p:sp>
        <p:nvSpPr>
          <p:cNvPr name="TextBox 8" id="8"/>
          <p:cNvSpPr txBox="true"/>
          <p:nvPr/>
        </p:nvSpPr>
        <p:spPr>
          <a:xfrm rot="0">
            <a:off x="952167" y="2077326"/>
            <a:ext cx="5934561" cy="2493988"/>
          </a:xfrm>
          <a:prstGeom prst="rect">
            <a:avLst/>
          </a:prstGeom>
        </p:spPr>
        <p:txBody>
          <a:bodyPr anchor="t" rtlCol="false" tIns="0" lIns="0" bIns="0" rIns="0">
            <a:spAutoFit/>
          </a:bodyPr>
          <a:lstStyle/>
          <a:p>
            <a:pPr algn="l">
              <a:lnSpc>
                <a:spcPts val="3201"/>
              </a:lnSpc>
            </a:pPr>
            <a:r>
              <a:rPr lang="en-US" b="true" sz="2766">
                <a:solidFill>
                  <a:srgbClr val="000000"/>
                </a:solidFill>
                <a:latin typeface="Arial Bold"/>
                <a:ea typeface="Arial Bold"/>
                <a:cs typeface="Arial Bold"/>
                <a:sym typeface="Arial Bold"/>
              </a:rPr>
              <a:t>Simple recursive algorithms Divide and conquer algorithms Dynamic programming algorithms Greedy algorithms Brute force algorithms Randomized algorithms</a:t>
            </a:r>
          </a:p>
        </p:txBody>
      </p:sp>
    </p:spTree>
  </p:cSld>
  <p:clrMapOvr>
    <a:masterClrMapping/>
  </p:clrMapOvr>
</p:sld>
</file>

<file path=ppt/slides/slide2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92992" y="5763054"/>
            <a:ext cx="7678426" cy="1962236"/>
            <a:chOff x="0" y="0"/>
            <a:chExt cx="7678420" cy="1962239"/>
          </a:xfrm>
        </p:grpSpPr>
        <p:sp>
          <p:nvSpPr>
            <p:cNvPr name="Freeform 7" id="7"/>
            <p:cNvSpPr/>
            <p:nvPr/>
          </p:nvSpPr>
          <p:spPr>
            <a:xfrm flipH="false" flipV="false" rot="0">
              <a:off x="0" y="0"/>
              <a:ext cx="7678420" cy="1962277"/>
            </a:xfrm>
            <a:custGeom>
              <a:avLst/>
              <a:gdLst/>
              <a:ahLst/>
              <a:cxnLst/>
              <a:rect r="r" b="b" t="t" l="l"/>
              <a:pathLst>
                <a:path h="1962277" w="7678420">
                  <a:moveTo>
                    <a:pt x="0" y="1962277"/>
                  </a:moveTo>
                  <a:lnTo>
                    <a:pt x="7678420" y="1962277"/>
                  </a:lnTo>
                  <a:lnTo>
                    <a:pt x="7678420" y="0"/>
                  </a:lnTo>
                  <a:lnTo>
                    <a:pt x="0" y="0"/>
                  </a:lnTo>
                  <a:close/>
                </a:path>
              </a:pathLst>
            </a:custGeom>
            <a:solidFill>
              <a:srgbClr val="FFFFFF"/>
            </a:solidFill>
          </p:spPr>
        </p:sp>
      </p:grpSp>
      <p:sp>
        <p:nvSpPr>
          <p:cNvPr name="Freeform 8" id="8"/>
          <p:cNvSpPr/>
          <p:nvPr/>
        </p:nvSpPr>
        <p:spPr>
          <a:xfrm flipH="false" flipV="false" rot="0">
            <a:off x="292103" y="3136897"/>
            <a:ext cx="12534900" cy="2171700"/>
          </a:xfrm>
          <a:custGeom>
            <a:avLst/>
            <a:gdLst/>
            <a:ahLst/>
            <a:cxnLst/>
            <a:rect r="r" b="b" t="t" l="l"/>
            <a:pathLst>
              <a:path h="2171700" w="12534900">
                <a:moveTo>
                  <a:pt x="0" y="0"/>
                </a:moveTo>
                <a:lnTo>
                  <a:pt x="12534900" y="0"/>
                </a:lnTo>
                <a:lnTo>
                  <a:pt x="12534900"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571910" y="477964"/>
            <a:ext cx="68999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Searching a node in doubly linked list</a:t>
            </a:r>
          </a:p>
        </p:txBody>
      </p:sp>
      <p:sp>
        <p:nvSpPr>
          <p:cNvPr name="TextBox 11" id="11"/>
          <p:cNvSpPr txBox="true"/>
          <p:nvPr/>
        </p:nvSpPr>
        <p:spPr>
          <a:xfrm rot="0">
            <a:off x="1531449"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2690917" y="34635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3" id="13"/>
          <p:cNvSpPr txBox="true"/>
          <p:nvPr/>
        </p:nvSpPr>
        <p:spPr>
          <a:xfrm rot="0">
            <a:off x="5374500"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4" id="14"/>
          <p:cNvSpPr txBox="true"/>
          <p:nvPr/>
        </p:nvSpPr>
        <p:spPr>
          <a:xfrm rot="0">
            <a:off x="8079600"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10797407" y="3463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3457832" y="3370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7" id="17"/>
          <p:cNvSpPr txBox="true"/>
          <p:nvPr/>
        </p:nvSpPr>
        <p:spPr>
          <a:xfrm rot="0">
            <a:off x="5992520" y="33705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8727405" y="33705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11560435" y="3370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0" id="20"/>
          <p:cNvSpPr txBox="true"/>
          <p:nvPr/>
        </p:nvSpPr>
        <p:spPr>
          <a:xfrm rot="0">
            <a:off x="579234" y="34428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700583" y="47382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2" id="22"/>
          <p:cNvSpPr txBox="true"/>
          <p:nvPr/>
        </p:nvSpPr>
        <p:spPr>
          <a:xfrm rot="0">
            <a:off x="1499673" y="4738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067623"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747320"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452420" y="3442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2165692" y="3442840"/>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7" id="27"/>
          <p:cNvSpPr txBox="true"/>
          <p:nvPr/>
        </p:nvSpPr>
        <p:spPr>
          <a:xfrm rot="0">
            <a:off x="3300165" y="40266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11393586" y="40393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443789" y="5873286"/>
            <a:ext cx="3605413"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searchForNode(head, nodeValue): </a:t>
            </a:r>
          </a:p>
        </p:txBody>
      </p:sp>
      <p:sp>
        <p:nvSpPr>
          <p:cNvPr name="TextBox 30" id="30"/>
          <p:cNvSpPr txBox="true"/>
          <p:nvPr/>
        </p:nvSpPr>
        <p:spPr>
          <a:xfrm rot="0">
            <a:off x="672389" y="6139986"/>
            <a:ext cx="181416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head to tail: </a:t>
            </a:r>
          </a:p>
        </p:txBody>
      </p:sp>
      <p:sp>
        <p:nvSpPr>
          <p:cNvPr name="TextBox 31" id="31"/>
          <p:cNvSpPr txBox="true"/>
          <p:nvPr/>
        </p:nvSpPr>
        <p:spPr>
          <a:xfrm rot="0">
            <a:off x="900989" y="6406686"/>
            <a:ext cx="3533613"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currentNode.value = nodeValue </a:t>
            </a:r>
          </a:p>
        </p:txBody>
      </p:sp>
      <p:sp>
        <p:nvSpPr>
          <p:cNvPr name="TextBox 32" id="32"/>
          <p:cNvSpPr txBox="true"/>
          <p:nvPr/>
        </p:nvSpPr>
        <p:spPr>
          <a:xfrm rot="0">
            <a:off x="1129589" y="6673386"/>
            <a:ext cx="1994297"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print(currentNode) return </a:t>
            </a:r>
          </a:p>
        </p:txBody>
      </p:sp>
      <p:sp>
        <p:nvSpPr>
          <p:cNvPr name="TextBox 33" id="33"/>
          <p:cNvSpPr txBox="true"/>
          <p:nvPr/>
        </p:nvSpPr>
        <p:spPr>
          <a:xfrm rot="0">
            <a:off x="672389" y="7206786"/>
            <a:ext cx="3145155"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 nodeValue not found </a:t>
            </a:r>
          </a:p>
        </p:txBody>
      </p:sp>
      <p:sp>
        <p:nvSpPr>
          <p:cNvPr name="TextBox 34" id="34"/>
          <p:cNvSpPr txBox="true"/>
          <p:nvPr/>
        </p:nvSpPr>
        <p:spPr>
          <a:xfrm rot="0">
            <a:off x="566166" y="8137103"/>
            <a:ext cx="3197562" cy="864946"/>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O(n) Space complexity : O(1)</a:t>
            </a:r>
          </a:p>
        </p:txBody>
      </p:sp>
      <p:sp>
        <p:nvSpPr>
          <p:cNvPr name="TextBox 35" id="35"/>
          <p:cNvSpPr txBox="true"/>
          <p:nvPr/>
        </p:nvSpPr>
        <p:spPr>
          <a:xfrm rot="0">
            <a:off x="3221450" y="28168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node1</a:t>
            </a:r>
          </a:p>
        </p:txBody>
      </p:sp>
      <p:sp>
        <p:nvSpPr>
          <p:cNvPr name="TextBox 36" id="36"/>
          <p:cNvSpPr txBox="true"/>
          <p:nvPr/>
        </p:nvSpPr>
        <p:spPr>
          <a:xfrm rot="0">
            <a:off x="5872705" y="28168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node2</a:t>
            </a:r>
          </a:p>
        </p:txBody>
      </p:sp>
      <p:sp>
        <p:nvSpPr>
          <p:cNvPr name="TextBox 37" id="37"/>
          <p:cNvSpPr txBox="true"/>
          <p:nvPr/>
        </p:nvSpPr>
        <p:spPr>
          <a:xfrm rot="0">
            <a:off x="8607590" y="28168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node3</a:t>
            </a:r>
          </a:p>
        </p:txBody>
      </p:sp>
      <p:sp>
        <p:nvSpPr>
          <p:cNvPr name="TextBox 38" id="38"/>
          <p:cNvSpPr txBox="true"/>
          <p:nvPr/>
        </p:nvSpPr>
        <p:spPr>
          <a:xfrm rot="0">
            <a:off x="11361506" y="2816866"/>
            <a:ext cx="762991"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587503"/>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1054103" y="4711703"/>
            <a:ext cx="4813297" cy="2082803"/>
          </a:xfrm>
          <a:custGeom>
            <a:avLst/>
            <a:gdLst/>
            <a:ahLst/>
            <a:cxnLst/>
            <a:rect r="r" b="b" t="t" l="l"/>
            <a:pathLst>
              <a:path h="2082803" w="4813297">
                <a:moveTo>
                  <a:pt x="0" y="0"/>
                </a:moveTo>
                <a:lnTo>
                  <a:pt x="4813297" y="0"/>
                </a:lnTo>
                <a:lnTo>
                  <a:pt x="4813297" y="2082803"/>
                </a:lnTo>
                <a:lnTo>
                  <a:pt x="0" y="20828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52156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Deletion</a:t>
            </a:r>
          </a:p>
        </p:txBody>
      </p:sp>
      <p:sp>
        <p:nvSpPr>
          <p:cNvPr name="TextBox 11" id="11"/>
          <p:cNvSpPr txBox="true"/>
          <p:nvPr/>
        </p:nvSpPr>
        <p:spPr>
          <a:xfrm rot="0">
            <a:off x="932126" y="3446469"/>
            <a:ext cx="2694851"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1 - one node</a:t>
            </a:r>
          </a:p>
        </p:txBody>
      </p:sp>
      <p:sp>
        <p:nvSpPr>
          <p:cNvPr name="TextBox 12" id="12"/>
          <p:cNvSpPr txBox="true"/>
          <p:nvPr/>
        </p:nvSpPr>
        <p:spPr>
          <a:xfrm rot="0">
            <a:off x="4443165" y="56014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4" id="14"/>
          <p:cNvSpPr txBox="true"/>
          <p:nvPr/>
        </p:nvSpPr>
        <p:spPr>
          <a:xfrm rot="0">
            <a:off x="1341234" y="50176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462583" y="6224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5206089" y="50176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17" id="17"/>
          <p:cNvSpPr txBox="true"/>
          <p:nvPr/>
        </p:nvSpPr>
        <p:spPr>
          <a:xfrm rot="0">
            <a:off x="2290496" y="5038344"/>
            <a:ext cx="401526" cy="314516"/>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18" id="18"/>
          <p:cNvSpPr txBox="true"/>
          <p:nvPr/>
        </p:nvSpPr>
        <p:spPr>
          <a:xfrm rot="0">
            <a:off x="3833917" y="50383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9" id="19"/>
          <p:cNvSpPr txBox="true"/>
          <p:nvPr/>
        </p:nvSpPr>
        <p:spPr>
          <a:xfrm rot="0">
            <a:off x="4600832" y="49453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0" id="20"/>
          <p:cNvSpPr txBox="true"/>
          <p:nvPr/>
        </p:nvSpPr>
        <p:spPr>
          <a:xfrm rot="0">
            <a:off x="2282857" y="6249000"/>
            <a:ext cx="410537" cy="323526"/>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21" id="21"/>
          <p:cNvSpPr txBox="true"/>
          <p:nvPr/>
        </p:nvSpPr>
        <p:spPr>
          <a:xfrm rot="0">
            <a:off x="4364450" y="44551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node1</a:t>
            </a:r>
          </a:p>
        </p:txBody>
      </p:sp>
    </p:spTree>
  </p:cSld>
  <p:clrMapOvr>
    <a:masterClrMapping/>
  </p:clrMapOvr>
</p:sld>
</file>

<file path=ppt/slides/slide2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587503"/>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317497" y="4704036"/>
            <a:ext cx="12547597" cy="3030264"/>
          </a:xfrm>
          <a:custGeom>
            <a:avLst/>
            <a:gdLst/>
            <a:ahLst/>
            <a:cxnLst/>
            <a:rect r="r" b="b" t="t" l="l"/>
            <a:pathLst>
              <a:path h="3030264" w="12547597">
                <a:moveTo>
                  <a:pt x="0" y="0"/>
                </a:moveTo>
                <a:lnTo>
                  <a:pt x="12547597" y="0"/>
                </a:lnTo>
                <a:lnTo>
                  <a:pt x="12547597" y="3030264"/>
                </a:lnTo>
                <a:lnTo>
                  <a:pt x="0" y="3030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52156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Deletion</a:t>
            </a:r>
          </a:p>
        </p:txBody>
      </p:sp>
      <p:sp>
        <p:nvSpPr>
          <p:cNvPr name="TextBox 11" id="11"/>
          <p:cNvSpPr txBox="true"/>
          <p:nvPr/>
        </p:nvSpPr>
        <p:spPr>
          <a:xfrm rot="0">
            <a:off x="3330283" y="6443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754332" y="3446469"/>
            <a:ext cx="4289746"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2 - more than one node</a:t>
            </a:r>
          </a:p>
        </p:txBody>
      </p:sp>
      <p:sp>
        <p:nvSpPr>
          <p:cNvPr name="TextBox 13" id="13"/>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4" id="14"/>
          <p:cNvSpPr txBox="true"/>
          <p:nvPr/>
        </p:nvSpPr>
        <p:spPr>
          <a:xfrm rot="0">
            <a:off x="6022638" y="6456531"/>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8757523" y="6443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1423713" y="6456531"/>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1554718" y="5883288"/>
            <a:ext cx="388934" cy="317925"/>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10101</a:t>
            </a:r>
          </a:p>
        </p:txBody>
      </p:sp>
      <p:sp>
        <p:nvSpPr>
          <p:cNvPr name="TextBox 18" id="18"/>
          <p:cNvSpPr txBox="true"/>
          <p:nvPr/>
        </p:nvSpPr>
        <p:spPr>
          <a:xfrm rot="0">
            <a:off x="2716320" y="58892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9" id="19"/>
          <p:cNvSpPr txBox="true"/>
          <p:nvPr/>
        </p:nvSpPr>
        <p:spPr>
          <a:xfrm rot="0">
            <a:off x="3288973" y="5372376"/>
            <a:ext cx="686695" cy="1031967"/>
          </a:xfrm>
          <a:prstGeom prst="rect">
            <a:avLst/>
          </a:prstGeom>
        </p:spPr>
        <p:txBody>
          <a:bodyPr anchor="t" rtlCol="false" tIns="0" lIns="0" bIns="0" rIns="0">
            <a:spAutoFit/>
          </a:bodyPr>
          <a:lstStyle/>
          <a:p>
            <a:pPr algn="ctr">
              <a:lnSpc>
                <a:spcPts val="2520"/>
              </a:lnSpc>
            </a:pPr>
            <a:r>
              <a:rPr lang="en-US" b="true" sz="1800" spc="-5">
                <a:solidFill>
                  <a:srgbClr val="000000"/>
                </a:solidFill>
                <a:latin typeface="IBM Plex Sans Bold"/>
                <a:ea typeface="IBM Plex Sans Bold"/>
                <a:cs typeface="IBM Plex Sans Bold"/>
                <a:sym typeface="IBM Plex Sans Bold"/>
              </a:rPr>
              <a:t>node1</a:t>
            </a:r>
          </a:p>
          <a:p>
            <a:pPr algn="ctr">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0" id="20"/>
          <p:cNvSpPr txBox="true"/>
          <p:nvPr/>
        </p:nvSpPr>
        <p:spPr>
          <a:xfrm rot="0">
            <a:off x="5940228" y="5229501"/>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node2</a:t>
            </a:r>
          </a:p>
          <a:p>
            <a:pPr algn="ctr">
              <a:lnSpc>
                <a:spcPts val="1750"/>
              </a:lnSpc>
            </a:pPr>
            <a:r>
              <a:rPr lang="en-US" b="true" sz="3500" spc="-10">
                <a:solidFill>
                  <a:srgbClr val="000000"/>
                </a:solidFill>
                <a:latin typeface="IBM Plex Sans Bold"/>
                <a:ea typeface="IBM Plex Sans Bold"/>
                <a:cs typeface="IBM Plex Sans Bold"/>
                <a:sym typeface="IBM Plex Sans Bold"/>
              </a:rPr>
              <a:t>2</a:t>
            </a:r>
          </a:p>
        </p:txBody>
      </p:sp>
      <p:sp>
        <p:nvSpPr>
          <p:cNvPr name="TextBox 21" id="21"/>
          <p:cNvSpPr txBox="true"/>
          <p:nvPr/>
        </p:nvSpPr>
        <p:spPr>
          <a:xfrm rot="0">
            <a:off x="5399903" y="5740413"/>
            <a:ext cx="409299" cy="460800"/>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0n</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22" id="22"/>
          <p:cNvSpPr txBox="true"/>
          <p:nvPr/>
        </p:nvSpPr>
        <p:spPr>
          <a:xfrm rot="0">
            <a:off x="8675113" y="5229501"/>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node3</a:t>
            </a:r>
          </a:p>
          <a:p>
            <a:pPr algn="ctr">
              <a:lnSpc>
                <a:spcPts val="175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3" id="23"/>
          <p:cNvSpPr txBox="true"/>
          <p:nvPr/>
        </p:nvSpPr>
        <p:spPr>
          <a:xfrm rot="0">
            <a:off x="8117700" y="5746366"/>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10835507" y="5889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11429028" y="5372376"/>
            <a:ext cx="686695"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node4</a:t>
            </a:r>
          </a:p>
        </p:txBody>
      </p:sp>
      <p:sp>
        <p:nvSpPr>
          <p:cNvPr name="TextBox 26" id="26"/>
          <p:cNvSpPr txBox="true"/>
          <p:nvPr/>
        </p:nvSpPr>
        <p:spPr>
          <a:xfrm rot="0">
            <a:off x="11598535" y="57962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7" id="27"/>
          <p:cNvSpPr txBox="true"/>
          <p:nvPr/>
        </p:nvSpPr>
        <p:spPr>
          <a:xfrm rot="0">
            <a:off x="604637" y="58685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8" id="28"/>
          <p:cNvSpPr txBox="true"/>
          <p:nvPr/>
        </p:nvSpPr>
        <p:spPr>
          <a:xfrm rot="0">
            <a:off x="725986" y="71639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9" id="29"/>
          <p:cNvSpPr txBox="true"/>
          <p:nvPr/>
        </p:nvSpPr>
        <p:spPr>
          <a:xfrm rot="0">
            <a:off x="1525076" y="71639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4093026" y="58685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1" id="31"/>
          <p:cNvSpPr txBox="true"/>
          <p:nvPr/>
        </p:nvSpPr>
        <p:spPr>
          <a:xfrm rot="0">
            <a:off x="6772723" y="58685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2" id="32"/>
          <p:cNvSpPr txBox="true"/>
          <p:nvPr/>
        </p:nvSpPr>
        <p:spPr>
          <a:xfrm rot="0">
            <a:off x="9490520" y="58685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3" id="33"/>
          <p:cNvSpPr txBox="true"/>
          <p:nvPr/>
        </p:nvSpPr>
        <p:spPr>
          <a:xfrm rot="0">
            <a:off x="12203792" y="5868543"/>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2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966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317497" y="3929339"/>
            <a:ext cx="12547597" cy="3030264"/>
          </a:xfrm>
          <a:custGeom>
            <a:avLst/>
            <a:gdLst/>
            <a:ahLst/>
            <a:cxnLst/>
            <a:rect r="r" b="b" t="t" l="l"/>
            <a:pathLst>
              <a:path h="3030264" w="12547597">
                <a:moveTo>
                  <a:pt x="0" y="0"/>
                </a:moveTo>
                <a:lnTo>
                  <a:pt x="12547597" y="0"/>
                </a:lnTo>
                <a:lnTo>
                  <a:pt x="12547597" y="3030264"/>
                </a:lnTo>
                <a:lnTo>
                  <a:pt x="0" y="3030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52156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Deletion</a:t>
            </a:r>
          </a:p>
        </p:txBody>
      </p:sp>
      <p:sp>
        <p:nvSpPr>
          <p:cNvPr name="TextBox 11" id="11"/>
          <p:cNvSpPr txBox="true"/>
          <p:nvPr/>
        </p:nvSpPr>
        <p:spPr>
          <a:xfrm rot="0">
            <a:off x="3330283" y="566912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3" id="13"/>
          <p:cNvSpPr txBox="true"/>
          <p:nvPr/>
        </p:nvSpPr>
        <p:spPr>
          <a:xfrm rot="0">
            <a:off x="6022638" y="5681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8757523" y="566912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11423713" y="5681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6" id="16"/>
          <p:cNvSpPr txBox="true"/>
          <p:nvPr/>
        </p:nvSpPr>
        <p:spPr>
          <a:xfrm rot="0">
            <a:off x="1556852"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7" id="17"/>
          <p:cNvSpPr txBox="true"/>
          <p:nvPr/>
        </p:nvSpPr>
        <p:spPr>
          <a:xfrm rot="0">
            <a:off x="2716320" y="51145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8" id="18"/>
          <p:cNvSpPr txBox="true"/>
          <p:nvPr/>
        </p:nvSpPr>
        <p:spPr>
          <a:xfrm rot="0">
            <a:off x="3288973" y="4597670"/>
            <a:ext cx="686695" cy="1031967"/>
          </a:xfrm>
          <a:prstGeom prst="rect">
            <a:avLst/>
          </a:prstGeom>
        </p:spPr>
        <p:txBody>
          <a:bodyPr anchor="t" rtlCol="false" tIns="0" lIns="0" bIns="0" rIns="0">
            <a:spAutoFit/>
          </a:bodyPr>
          <a:lstStyle/>
          <a:p>
            <a:pPr algn="ctr">
              <a:lnSpc>
                <a:spcPts val="2520"/>
              </a:lnSpc>
            </a:pPr>
            <a:r>
              <a:rPr lang="en-US" b="true" sz="1800" spc="-5">
                <a:solidFill>
                  <a:srgbClr val="000000"/>
                </a:solidFill>
                <a:latin typeface="IBM Plex Sans Bold"/>
                <a:ea typeface="IBM Plex Sans Bold"/>
                <a:cs typeface="IBM Plex Sans Bold"/>
                <a:sym typeface="IBM Plex Sans Bold"/>
              </a:rPr>
              <a:t>node1</a:t>
            </a:r>
          </a:p>
          <a:p>
            <a:pPr algn="ctr">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9" id="19"/>
          <p:cNvSpPr txBox="true"/>
          <p:nvPr/>
        </p:nvSpPr>
        <p:spPr>
          <a:xfrm rot="0">
            <a:off x="5940228" y="4454795"/>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node2</a:t>
            </a:r>
          </a:p>
          <a:p>
            <a:pPr algn="ctr">
              <a:lnSpc>
                <a:spcPts val="1750"/>
              </a:lnSpc>
            </a:pPr>
            <a:r>
              <a:rPr lang="en-US" b="true" sz="3500" spc="-10">
                <a:solidFill>
                  <a:srgbClr val="000000"/>
                </a:solidFill>
                <a:latin typeface="IBM Plex Sans Bold"/>
                <a:ea typeface="IBM Plex Sans Bold"/>
                <a:cs typeface="IBM Plex Sans Bold"/>
                <a:sym typeface="IBM Plex Sans Bold"/>
              </a:rPr>
              <a:t>2</a:t>
            </a:r>
          </a:p>
        </p:txBody>
      </p:sp>
      <p:sp>
        <p:nvSpPr>
          <p:cNvPr name="TextBox 20" id="20"/>
          <p:cNvSpPr txBox="true"/>
          <p:nvPr/>
        </p:nvSpPr>
        <p:spPr>
          <a:xfrm rot="0">
            <a:off x="5399903" y="4971669"/>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1" id="21"/>
          <p:cNvSpPr txBox="true"/>
          <p:nvPr/>
        </p:nvSpPr>
        <p:spPr>
          <a:xfrm rot="0">
            <a:off x="6812518" y="5277993"/>
            <a:ext cx="388934" cy="159563"/>
          </a:xfrm>
          <a:prstGeom prst="rect">
            <a:avLst/>
          </a:prstGeom>
        </p:spPr>
        <p:txBody>
          <a:bodyPr anchor="t" rtlCol="false" tIns="0" lIns="0" bIns="0" rIns="0">
            <a:spAutoFit/>
          </a:bodyPr>
          <a:lstStyle/>
          <a:p>
            <a:pPr algn="l">
              <a:lnSpc>
                <a:spcPts val="90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2" id="22"/>
          <p:cNvSpPr txBox="true"/>
          <p:nvPr/>
        </p:nvSpPr>
        <p:spPr>
          <a:xfrm rot="0">
            <a:off x="8675113" y="4454795"/>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node3</a:t>
            </a:r>
          </a:p>
          <a:p>
            <a:pPr algn="ctr">
              <a:lnSpc>
                <a:spcPts val="175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3" id="23"/>
          <p:cNvSpPr txBox="true"/>
          <p:nvPr/>
        </p:nvSpPr>
        <p:spPr>
          <a:xfrm rot="0">
            <a:off x="8117700" y="4971669"/>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10834316" y="5108581"/>
            <a:ext cx="390144" cy="317925"/>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121212</a:t>
            </a:r>
          </a:p>
        </p:txBody>
      </p:sp>
      <p:sp>
        <p:nvSpPr>
          <p:cNvPr name="TextBox 25" id="25"/>
          <p:cNvSpPr txBox="true"/>
          <p:nvPr/>
        </p:nvSpPr>
        <p:spPr>
          <a:xfrm rot="0">
            <a:off x="11429028" y="4597670"/>
            <a:ext cx="686695"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node4</a:t>
            </a:r>
          </a:p>
        </p:txBody>
      </p:sp>
      <p:sp>
        <p:nvSpPr>
          <p:cNvPr name="TextBox 26" id="26"/>
          <p:cNvSpPr txBox="true"/>
          <p:nvPr/>
        </p:nvSpPr>
        <p:spPr>
          <a:xfrm rot="0">
            <a:off x="11598535" y="5021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7" id="27"/>
          <p:cNvSpPr txBox="true"/>
          <p:nvPr/>
        </p:nvSpPr>
        <p:spPr>
          <a:xfrm rot="0">
            <a:off x="604637" y="5093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8" id="28"/>
          <p:cNvSpPr txBox="true"/>
          <p:nvPr/>
        </p:nvSpPr>
        <p:spPr>
          <a:xfrm rot="0">
            <a:off x="725986" y="63892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9" id="29"/>
          <p:cNvSpPr txBox="true"/>
          <p:nvPr/>
        </p:nvSpPr>
        <p:spPr>
          <a:xfrm rot="0">
            <a:off x="1525076" y="6389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4093026"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1" id="31"/>
          <p:cNvSpPr txBox="true"/>
          <p:nvPr/>
        </p:nvSpPr>
        <p:spPr>
          <a:xfrm rot="0">
            <a:off x="9490520"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2" id="32"/>
          <p:cNvSpPr txBox="true"/>
          <p:nvPr/>
        </p:nvSpPr>
        <p:spPr>
          <a:xfrm rot="0">
            <a:off x="12203792" y="50938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2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2347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952500" y="4483103"/>
            <a:ext cx="4813297" cy="2082803"/>
          </a:xfrm>
          <a:custGeom>
            <a:avLst/>
            <a:gdLst/>
            <a:ahLst/>
            <a:cxnLst/>
            <a:rect r="r" b="b" t="t" l="l"/>
            <a:pathLst>
              <a:path h="2082803" w="4813297">
                <a:moveTo>
                  <a:pt x="0" y="0"/>
                </a:moveTo>
                <a:lnTo>
                  <a:pt x="4813297" y="0"/>
                </a:lnTo>
                <a:lnTo>
                  <a:pt x="4813297" y="2082803"/>
                </a:lnTo>
                <a:lnTo>
                  <a:pt x="0" y="20828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52156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Deletion</a:t>
            </a:r>
          </a:p>
        </p:txBody>
      </p:sp>
      <p:sp>
        <p:nvSpPr>
          <p:cNvPr name="TextBox 11" id="11"/>
          <p:cNvSpPr txBox="true"/>
          <p:nvPr/>
        </p:nvSpPr>
        <p:spPr>
          <a:xfrm rot="0">
            <a:off x="982932" y="3448955"/>
            <a:ext cx="2694851"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1 - one node</a:t>
            </a:r>
          </a:p>
        </p:txBody>
      </p:sp>
      <p:sp>
        <p:nvSpPr>
          <p:cNvPr name="TextBox 12" id="12"/>
          <p:cNvSpPr txBox="true"/>
          <p:nvPr/>
        </p:nvSpPr>
        <p:spPr>
          <a:xfrm rot="0">
            <a:off x="4344610" y="53728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4" id="14"/>
          <p:cNvSpPr txBox="true"/>
          <p:nvPr/>
        </p:nvSpPr>
        <p:spPr>
          <a:xfrm rot="0">
            <a:off x="1239631" y="47890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360980" y="59955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5104486" y="47890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17" id="17"/>
          <p:cNvSpPr txBox="true"/>
          <p:nvPr/>
        </p:nvSpPr>
        <p:spPr>
          <a:xfrm rot="0">
            <a:off x="2191845" y="4809744"/>
            <a:ext cx="401612" cy="314516"/>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0n</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18" id="18"/>
          <p:cNvSpPr txBox="true"/>
          <p:nvPr/>
        </p:nvSpPr>
        <p:spPr>
          <a:xfrm rot="0">
            <a:off x="3732314" y="48097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9" id="19"/>
          <p:cNvSpPr txBox="true"/>
          <p:nvPr/>
        </p:nvSpPr>
        <p:spPr>
          <a:xfrm rot="0">
            <a:off x="4499239" y="47167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0" id="20"/>
          <p:cNvSpPr txBox="true"/>
          <p:nvPr/>
        </p:nvSpPr>
        <p:spPr>
          <a:xfrm rot="0">
            <a:off x="2181254" y="6020400"/>
            <a:ext cx="412413" cy="323526"/>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21" id="21"/>
          <p:cNvSpPr txBox="true"/>
          <p:nvPr/>
        </p:nvSpPr>
        <p:spPr>
          <a:xfrm rot="0">
            <a:off x="4265895" y="42265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node1</a:t>
            </a:r>
          </a:p>
        </p:txBody>
      </p:sp>
    </p:spTree>
  </p:cSld>
  <p:clrMapOvr>
    <a:masterClrMapping/>
  </p:clrMapOvr>
</p:sld>
</file>

<file path=ppt/slides/slide2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2347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317497" y="4787903"/>
            <a:ext cx="12547597" cy="2171700"/>
          </a:xfrm>
          <a:custGeom>
            <a:avLst/>
            <a:gdLst/>
            <a:ahLst/>
            <a:cxnLst/>
            <a:rect r="r" b="b" t="t" l="l"/>
            <a:pathLst>
              <a:path h="2171700" w="12547597">
                <a:moveTo>
                  <a:pt x="0" y="0"/>
                </a:moveTo>
                <a:lnTo>
                  <a:pt x="12547597" y="0"/>
                </a:lnTo>
                <a:lnTo>
                  <a:pt x="12547597"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52156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 Deletion</a:t>
            </a:r>
          </a:p>
        </p:txBody>
      </p:sp>
      <p:sp>
        <p:nvSpPr>
          <p:cNvPr name="TextBox 11" id="11"/>
          <p:cNvSpPr txBox="true"/>
          <p:nvPr/>
        </p:nvSpPr>
        <p:spPr>
          <a:xfrm rot="0">
            <a:off x="3330283" y="566912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3" id="13"/>
          <p:cNvSpPr txBox="true"/>
          <p:nvPr/>
        </p:nvSpPr>
        <p:spPr>
          <a:xfrm rot="0">
            <a:off x="982932" y="3448955"/>
            <a:ext cx="4289746"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2 - more than one node</a:t>
            </a:r>
          </a:p>
        </p:txBody>
      </p:sp>
      <p:sp>
        <p:nvSpPr>
          <p:cNvPr name="TextBox 14" id="14"/>
          <p:cNvSpPr txBox="true"/>
          <p:nvPr/>
        </p:nvSpPr>
        <p:spPr>
          <a:xfrm rot="0">
            <a:off x="6022638" y="5681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8757523" y="566912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1423713" y="5681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1556852"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8" id="18"/>
          <p:cNvSpPr txBox="true"/>
          <p:nvPr/>
        </p:nvSpPr>
        <p:spPr>
          <a:xfrm rot="0">
            <a:off x="2716320" y="51145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9" id="19"/>
          <p:cNvSpPr txBox="true"/>
          <p:nvPr/>
        </p:nvSpPr>
        <p:spPr>
          <a:xfrm rot="0">
            <a:off x="3288973" y="4597670"/>
            <a:ext cx="686695" cy="1031967"/>
          </a:xfrm>
          <a:prstGeom prst="rect">
            <a:avLst/>
          </a:prstGeom>
        </p:spPr>
        <p:txBody>
          <a:bodyPr anchor="t" rtlCol="false" tIns="0" lIns="0" bIns="0" rIns="0">
            <a:spAutoFit/>
          </a:bodyPr>
          <a:lstStyle/>
          <a:p>
            <a:pPr algn="ctr">
              <a:lnSpc>
                <a:spcPts val="2520"/>
              </a:lnSpc>
            </a:pPr>
            <a:r>
              <a:rPr lang="en-US" b="true" sz="1800" spc="-5">
                <a:solidFill>
                  <a:srgbClr val="000000"/>
                </a:solidFill>
                <a:latin typeface="IBM Plex Sans Bold"/>
                <a:ea typeface="IBM Plex Sans Bold"/>
                <a:cs typeface="IBM Plex Sans Bold"/>
                <a:sym typeface="IBM Plex Sans Bold"/>
              </a:rPr>
              <a:t>node1</a:t>
            </a:r>
          </a:p>
          <a:p>
            <a:pPr algn="ctr">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0" id="20"/>
          <p:cNvSpPr txBox="true"/>
          <p:nvPr/>
        </p:nvSpPr>
        <p:spPr>
          <a:xfrm rot="0">
            <a:off x="5940228" y="4454795"/>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node2</a:t>
            </a:r>
          </a:p>
          <a:p>
            <a:pPr algn="ctr">
              <a:lnSpc>
                <a:spcPts val="1750"/>
              </a:lnSpc>
            </a:pPr>
            <a:r>
              <a:rPr lang="en-US" b="true" sz="3500" spc="-10">
                <a:solidFill>
                  <a:srgbClr val="000000"/>
                </a:solidFill>
                <a:latin typeface="IBM Plex Sans Bold"/>
                <a:ea typeface="IBM Plex Sans Bold"/>
                <a:cs typeface="IBM Plex Sans Bold"/>
                <a:sym typeface="IBM Plex Sans Bold"/>
              </a:rPr>
              <a:t>2</a:t>
            </a:r>
          </a:p>
        </p:txBody>
      </p:sp>
      <p:sp>
        <p:nvSpPr>
          <p:cNvPr name="TextBox 21" id="21"/>
          <p:cNvSpPr txBox="true"/>
          <p:nvPr/>
        </p:nvSpPr>
        <p:spPr>
          <a:xfrm rot="0">
            <a:off x="5399903" y="4971669"/>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8675113" y="4454795"/>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node3</a:t>
            </a:r>
          </a:p>
          <a:p>
            <a:pPr algn="ctr">
              <a:lnSpc>
                <a:spcPts val="1750"/>
              </a:lnSpc>
            </a:pPr>
            <a:r>
              <a:rPr lang="en-US" b="true" sz="3500" spc="-10">
                <a:solidFill>
                  <a:srgbClr val="000000"/>
                </a:solidFill>
                <a:latin typeface="IBM Plex Sans Bold"/>
                <a:ea typeface="IBM Plex Sans Bold"/>
                <a:cs typeface="IBM Plex Sans Bold"/>
                <a:sym typeface="IBM Plex Sans Bold"/>
              </a:rPr>
              <a:t>4</a:t>
            </a:r>
            <a:r>
              <a:rPr lang="en-US" b="true" sz="3500" spc="-10">
                <a:solidFill>
                  <a:srgbClr val="FFFFFF"/>
                </a:solidFill>
                <a:latin typeface="IBM Plex Sans Bold"/>
                <a:ea typeface="IBM Plex Sans Bold"/>
                <a:cs typeface="IBM Plex Sans Bold"/>
                <a:sym typeface="IBM Plex Sans Bold"/>
              </a:rPr>
              <a:t> </a:t>
            </a:r>
          </a:p>
        </p:txBody>
      </p:sp>
      <p:sp>
        <p:nvSpPr>
          <p:cNvPr name="TextBox 23" id="23"/>
          <p:cNvSpPr txBox="true"/>
          <p:nvPr/>
        </p:nvSpPr>
        <p:spPr>
          <a:xfrm rot="0">
            <a:off x="8117700" y="4971669"/>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9488329" y="5267335"/>
            <a:ext cx="396859" cy="159563"/>
          </a:xfrm>
          <a:prstGeom prst="rect">
            <a:avLst/>
          </a:prstGeom>
        </p:spPr>
        <p:txBody>
          <a:bodyPr anchor="t" rtlCol="false" tIns="0" lIns="0" bIns="0" rIns="0">
            <a:spAutoFit/>
          </a:bodyPr>
          <a:lstStyle/>
          <a:p>
            <a:pPr algn="l">
              <a:lnSpc>
                <a:spcPts val="90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5" id="25"/>
          <p:cNvSpPr txBox="true"/>
          <p:nvPr/>
        </p:nvSpPr>
        <p:spPr>
          <a:xfrm rot="0">
            <a:off x="10835507"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6" id="26"/>
          <p:cNvSpPr txBox="true"/>
          <p:nvPr/>
        </p:nvSpPr>
        <p:spPr>
          <a:xfrm rot="0">
            <a:off x="11429028" y="4597670"/>
            <a:ext cx="686695"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node4</a:t>
            </a:r>
          </a:p>
        </p:txBody>
      </p:sp>
      <p:sp>
        <p:nvSpPr>
          <p:cNvPr name="TextBox 27" id="27"/>
          <p:cNvSpPr txBox="true"/>
          <p:nvPr/>
        </p:nvSpPr>
        <p:spPr>
          <a:xfrm rot="0">
            <a:off x="11598535" y="5021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8" id="28"/>
          <p:cNvSpPr txBox="true"/>
          <p:nvPr/>
        </p:nvSpPr>
        <p:spPr>
          <a:xfrm rot="0">
            <a:off x="604637" y="5093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9" id="29"/>
          <p:cNvSpPr txBox="true"/>
          <p:nvPr/>
        </p:nvSpPr>
        <p:spPr>
          <a:xfrm rot="0">
            <a:off x="725986" y="63892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0" id="30"/>
          <p:cNvSpPr txBox="true"/>
          <p:nvPr/>
        </p:nvSpPr>
        <p:spPr>
          <a:xfrm rot="0">
            <a:off x="1525076" y="6389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323223</a:t>
            </a:r>
          </a:p>
        </p:txBody>
      </p:sp>
      <p:sp>
        <p:nvSpPr>
          <p:cNvPr name="TextBox 31" id="31"/>
          <p:cNvSpPr txBox="true"/>
          <p:nvPr/>
        </p:nvSpPr>
        <p:spPr>
          <a:xfrm rot="0">
            <a:off x="4093026"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2" id="32"/>
          <p:cNvSpPr txBox="true"/>
          <p:nvPr/>
        </p:nvSpPr>
        <p:spPr>
          <a:xfrm rot="0">
            <a:off x="6772723"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3" id="33"/>
          <p:cNvSpPr txBox="true"/>
          <p:nvPr/>
        </p:nvSpPr>
        <p:spPr>
          <a:xfrm rot="0">
            <a:off x="9490520"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12203792" y="50938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2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46097" y="17526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2286000" y="1964693"/>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1" id="11"/>
          <p:cNvSpPr/>
          <p:nvPr/>
        </p:nvSpPr>
        <p:spPr>
          <a:xfrm flipH="false" flipV="false" rot="0">
            <a:off x="2051742" y="1141686"/>
            <a:ext cx="9055694" cy="7844333"/>
          </a:xfrm>
          <a:custGeom>
            <a:avLst/>
            <a:gdLst/>
            <a:ahLst/>
            <a:cxnLst/>
            <a:rect r="r" b="b" t="t" l="l"/>
            <a:pathLst>
              <a:path h="7844333" w="9055694">
                <a:moveTo>
                  <a:pt x="0" y="0"/>
                </a:moveTo>
                <a:lnTo>
                  <a:pt x="9055694" y="0"/>
                </a:lnTo>
                <a:lnTo>
                  <a:pt x="9055694" y="7844332"/>
                </a:lnTo>
                <a:lnTo>
                  <a:pt x="0" y="7844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08168"/>
            <a:ext cx="686963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Doubly Linked list Deletion Algorithm</a:t>
            </a:r>
          </a:p>
        </p:txBody>
      </p:sp>
      <p:sp>
        <p:nvSpPr>
          <p:cNvPr name="TextBox 14" id="14"/>
          <p:cNvSpPr txBox="true"/>
          <p:nvPr/>
        </p:nvSpPr>
        <p:spPr>
          <a:xfrm rot="0">
            <a:off x="949214" y="1946729"/>
            <a:ext cx="833199"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a:t>
            </a:r>
          </a:p>
        </p:txBody>
      </p:sp>
      <p:sp>
        <p:nvSpPr>
          <p:cNvPr name="TextBox 15" id="15"/>
          <p:cNvSpPr txBox="true"/>
          <p:nvPr/>
        </p:nvSpPr>
        <p:spPr>
          <a:xfrm rot="0">
            <a:off x="2754020" y="6307055"/>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16" id="16"/>
          <p:cNvSpPr txBox="true"/>
          <p:nvPr/>
        </p:nvSpPr>
        <p:spPr>
          <a:xfrm rot="0">
            <a:off x="3607346" y="31899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17" id="17"/>
          <p:cNvSpPr txBox="true"/>
          <p:nvPr/>
        </p:nvSpPr>
        <p:spPr>
          <a:xfrm rot="0">
            <a:off x="3541747" y="1944453"/>
            <a:ext cx="1298848"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head=None?</a:t>
            </a:r>
          </a:p>
        </p:txBody>
      </p:sp>
      <p:sp>
        <p:nvSpPr>
          <p:cNvPr name="TextBox 18" id="18"/>
          <p:cNvSpPr txBox="true"/>
          <p:nvPr/>
        </p:nvSpPr>
        <p:spPr>
          <a:xfrm rot="0">
            <a:off x="6356452" y="176934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19" id="19"/>
          <p:cNvSpPr txBox="true"/>
          <p:nvPr/>
        </p:nvSpPr>
        <p:spPr>
          <a:xfrm rot="0">
            <a:off x="8308810" y="3913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0" id="20"/>
          <p:cNvSpPr txBox="true"/>
          <p:nvPr/>
        </p:nvSpPr>
        <p:spPr>
          <a:xfrm rot="0">
            <a:off x="8308810" y="6072845"/>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1" id="21"/>
          <p:cNvSpPr txBox="true"/>
          <p:nvPr/>
        </p:nvSpPr>
        <p:spPr>
          <a:xfrm rot="0">
            <a:off x="10090252" y="52473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2" id="22"/>
          <p:cNvSpPr txBox="true"/>
          <p:nvPr/>
        </p:nvSpPr>
        <p:spPr>
          <a:xfrm rot="0">
            <a:off x="10090252" y="780437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3" id="23"/>
          <p:cNvSpPr txBox="true"/>
          <p:nvPr/>
        </p:nvSpPr>
        <p:spPr>
          <a:xfrm rot="0">
            <a:off x="4601080" y="8001467"/>
            <a:ext cx="102298" cy="673979"/>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 -</a:t>
            </a:r>
          </a:p>
        </p:txBody>
      </p:sp>
      <p:sp>
        <p:nvSpPr>
          <p:cNvPr name="TextBox 24" id="24"/>
          <p:cNvSpPr txBox="true"/>
          <p:nvPr/>
        </p:nvSpPr>
        <p:spPr>
          <a:xfrm rot="0">
            <a:off x="5213433" y="6533731"/>
            <a:ext cx="102298" cy="458086"/>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a:t>
            </a:r>
          </a:p>
        </p:txBody>
      </p:sp>
      <p:sp>
        <p:nvSpPr>
          <p:cNvPr name="TextBox 25" id="25"/>
          <p:cNvSpPr txBox="true"/>
          <p:nvPr/>
        </p:nvSpPr>
        <p:spPr>
          <a:xfrm rot="0">
            <a:off x="5215214" y="5508498"/>
            <a:ext cx="102298" cy="458086"/>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a:t>
            </a:r>
          </a:p>
        </p:txBody>
      </p:sp>
      <p:sp>
        <p:nvSpPr>
          <p:cNvPr name="TextBox 26" id="26"/>
          <p:cNvSpPr txBox="true"/>
          <p:nvPr/>
        </p:nvSpPr>
        <p:spPr>
          <a:xfrm rot="0">
            <a:off x="5240617" y="3425695"/>
            <a:ext cx="102298" cy="458086"/>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a:t>
            </a:r>
          </a:p>
        </p:txBody>
      </p:sp>
      <p:sp>
        <p:nvSpPr>
          <p:cNvPr name="TextBox 27" id="27"/>
          <p:cNvSpPr txBox="true"/>
          <p:nvPr/>
        </p:nvSpPr>
        <p:spPr>
          <a:xfrm rot="0">
            <a:off x="5240617" y="4018474"/>
            <a:ext cx="102298" cy="781936"/>
          </a:xfrm>
          <a:prstGeom prst="rect">
            <a:avLst/>
          </a:prstGeom>
        </p:spPr>
        <p:txBody>
          <a:bodyPr anchor="t" rtlCol="false" tIns="0" lIns="0" bIns="0" rIns="0">
            <a:spAutoFit/>
          </a:bodyPr>
          <a:lstStyle/>
          <a:p>
            <a:pPr algn="just">
              <a:lnSpc>
                <a:spcPts val="5074"/>
              </a:lnSpc>
            </a:pPr>
            <a:r>
              <a:rPr lang="en-US" sz="2029" spc="-6">
                <a:solidFill>
                  <a:srgbClr val="FFFFFF"/>
                </a:solidFill>
                <a:latin typeface="IBM Plex Sans"/>
                <a:ea typeface="IBM Plex Sans"/>
                <a:cs typeface="IBM Plex Sans"/>
                <a:sym typeface="IBM Plex Sans"/>
              </a:rPr>
              <a:t>-</a:t>
            </a:r>
          </a:p>
          <a:p>
            <a:pPr algn="just">
              <a:lnSpc>
                <a:spcPts val="1014"/>
              </a:lnSpc>
            </a:pPr>
            <a:r>
              <a:rPr lang="en-US" sz="2029" spc="-6">
                <a:solidFill>
                  <a:srgbClr val="FFFFFF"/>
                </a:solidFill>
                <a:latin typeface="IBM Plex Sans"/>
                <a:ea typeface="IBM Plex Sans"/>
                <a:cs typeface="IBM Plex Sans"/>
                <a:sym typeface="IBM Plex Sans"/>
              </a:rPr>
              <a:t>-</a:t>
            </a:r>
          </a:p>
        </p:txBody>
      </p:sp>
      <p:sp>
        <p:nvSpPr>
          <p:cNvPr name="TextBox 28" id="28"/>
          <p:cNvSpPr txBox="true"/>
          <p:nvPr/>
        </p:nvSpPr>
        <p:spPr>
          <a:xfrm rot="0">
            <a:off x="5465245" y="5482190"/>
            <a:ext cx="1093213" cy="428901"/>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head = none tail = none</a:t>
            </a:r>
          </a:p>
        </p:txBody>
      </p:sp>
      <p:sp>
        <p:nvSpPr>
          <p:cNvPr name="TextBox 29" id="29"/>
          <p:cNvSpPr txBox="true"/>
          <p:nvPr/>
        </p:nvSpPr>
        <p:spPr>
          <a:xfrm rot="0">
            <a:off x="5490648" y="3399387"/>
            <a:ext cx="1093213" cy="428901"/>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head = none tail = none</a:t>
            </a:r>
          </a:p>
        </p:txBody>
      </p:sp>
      <p:sp>
        <p:nvSpPr>
          <p:cNvPr name="TextBox 30" id="30"/>
          <p:cNvSpPr txBox="true"/>
          <p:nvPr/>
        </p:nvSpPr>
        <p:spPr>
          <a:xfrm rot="0">
            <a:off x="5463464" y="6507423"/>
            <a:ext cx="1174099" cy="428901"/>
          </a:xfrm>
          <a:prstGeom prst="rect">
            <a:avLst/>
          </a:prstGeom>
        </p:spPr>
        <p:txBody>
          <a:bodyPr anchor="t" rtlCol="false" tIns="0" lIns="0" bIns="0" rIns="0">
            <a:spAutoFit/>
          </a:bodyPr>
          <a:lstStyle/>
          <a:p>
            <a:pPr algn="just">
              <a:lnSpc>
                <a:spcPts val="1699"/>
              </a:lnSpc>
            </a:pPr>
            <a:r>
              <a:rPr lang="en-US" sz="1399" spc="-4">
                <a:solidFill>
                  <a:srgbClr val="FFFFFF"/>
                </a:solidFill>
                <a:latin typeface="IBM Plex Sans"/>
                <a:ea typeface="IBM Plex Sans"/>
                <a:cs typeface="IBM Plex Sans"/>
                <a:sym typeface="IBM Plex Sans"/>
              </a:rPr>
              <a:t>tail = tail.prev tail.next = null</a:t>
            </a:r>
          </a:p>
        </p:txBody>
      </p:sp>
      <p:sp>
        <p:nvSpPr>
          <p:cNvPr name="TextBox 31" id="31"/>
          <p:cNvSpPr txBox="true"/>
          <p:nvPr/>
        </p:nvSpPr>
        <p:spPr>
          <a:xfrm rot="0">
            <a:off x="5490648" y="4316016"/>
            <a:ext cx="1506341" cy="428901"/>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head = head.next head.prev = null</a:t>
            </a:r>
          </a:p>
        </p:txBody>
      </p:sp>
      <p:sp>
        <p:nvSpPr>
          <p:cNvPr name="TextBox 32" id="32"/>
          <p:cNvSpPr txBox="true"/>
          <p:nvPr/>
        </p:nvSpPr>
        <p:spPr>
          <a:xfrm rot="0">
            <a:off x="4851111" y="7975159"/>
            <a:ext cx="2937243" cy="644804"/>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ﬁnd location-1 (loop) curNode.next = curNode.next.next curNode.next.prev = curNode</a:t>
            </a:r>
          </a:p>
        </p:txBody>
      </p:sp>
      <p:sp>
        <p:nvSpPr>
          <p:cNvPr name="TextBox 33" id="33"/>
          <p:cNvSpPr txBox="true"/>
          <p:nvPr/>
        </p:nvSpPr>
        <p:spPr>
          <a:xfrm rot="0">
            <a:off x="9370343" y="6321295"/>
            <a:ext cx="1326166"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last</a:t>
            </a:r>
          </a:p>
        </p:txBody>
      </p:sp>
      <p:sp>
        <p:nvSpPr>
          <p:cNvPr name="TextBox 34" id="34"/>
          <p:cNvSpPr txBox="true"/>
          <p:nvPr/>
        </p:nvSpPr>
        <p:spPr>
          <a:xfrm rot="0">
            <a:off x="9359770" y="4123534"/>
            <a:ext cx="1347730"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ﬁrst</a:t>
            </a:r>
          </a:p>
        </p:txBody>
      </p:sp>
    </p:spTree>
  </p:cSld>
  <p:clrMapOvr>
    <a:masterClrMapping/>
  </p:clrMapOvr>
</p:sld>
</file>

<file path=ppt/slides/slide2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92992" y="3515154"/>
            <a:ext cx="7678426" cy="5696036"/>
            <a:chOff x="0" y="0"/>
            <a:chExt cx="7678420" cy="5696039"/>
          </a:xfrm>
        </p:grpSpPr>
        <p:sp>
          <p:nvSpPr>
            <p:cNvPr name="Freeform 7" id="7"/>
            <p:cNvSpPr/>
            <p:nvPr/>
          </p:nvSpPr>
          <p:spPr>
            <a:xfrm flipH="false" flipV="false" rot="0">
              <a:off x="0" y="0"/>
              <a:ext cx="7678420" cy="5696077"/>
            </a:xfrm>
            <a:custGeom>
              <a:avLst/>
              <a:gdLst/>
              <a:ahLst/>
              <a:cxnLst/>
              <a:rect r="r" b="b" t="t" l="l"/>
              <a:pathLst>
                <a:path h="5696077" w="7678420">
                  <a:moveTo>
                    <a:pt x="0" y="5696077"/>
                  </a:moveTo>
                  <a:lnTo>
                    <a:pt x="7678420" y="5696077"/>
                  </a:lnTo>
                  <a:lnTo>
                    <a:pt x="7678420" y="0"/>
                  </a:lnTo>
                  <a:lnTo>
                    <a:pt x="0" y="0"/>
                  </a:lnTo>
                  <a:close/>
                </a:path>
              </a:pathLst>
            </a:custGeom>
            <a:solidFill>
              <a:srgbClr val="FFFFFF"/>
            </a:solidFill>
          </p:spPr>
        </p:sp>
      </p:grpSp>
      <p:sp>
        <p:nvSpPr>
          <p:cNvPr name="Freeform 8" id="8"/>
          <p:cNvSpPr/>
          <p:nvPr/>
        </p:nvSpPr>
        <p:spPr>
          <a:xfrm flipH="false" flipV="false" rot="0">
            <a:off x="292103" y="1104900"/>
            <a:ext cx="12534900" cy="2171700"/>
          </a:xfrm>
          <a:custGeom>
            <a:avLst/>
            <a:gdLst/>
            <a:ahLst/>
            <a:cxnLst/>
            <a:rect r="r" b="b" t="t" l="l"/>
            <a:pathLst>
              <a:path h="2171700" w="12534900">
                <a:moveTo>
                  <a:pt x="0" y="0"/>
                </a:moveTo>
                <a:lnTo>
                  <a:pt x="12534900" y="0"/>
                </a:lnTo>
                <a:lnTo>
                  <a:pt x="12534900"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324945" y="173164"/>
            <a:ext cx="86533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Deleting a node in doubly linked list- Algorithm</a:t>
            </a:r>
          </a:p>
        </p:txBody>
      </p:sp>
      <p:sp>
        <p:nvSpPr>
          <p:cNvPr name="TextBox 11" id="11"/>
          <p:cNvSpPr txBox="true"/>
          <p:nvPr/>
        </p:nvSpPr>
        <p:spPr>
          <a:xfrm rot="0">
            <a:off x="1531449" y="1431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2690917" y="1431541"/>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3" id="13"/>
          <p:cNvSpPr txBox="true"/>
          <p:nvPr/>
        </p:nvSpPr>
        <p:spPr>
          <a:xfrm rot="0">
            <a:off x="5374500" y="1431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4" id="14"/>
          <p:cNvSpPr txBox="true"/>
          <p:nvPr/>
        </p:nvSpPr>
        <p:spPr>
          <a:xfrm rot="0">
            <a:off x="8079600" y="1431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10797407" y="1431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3457832" y="1338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7" id="17"/>
          <p:cNvSpPr txBox="true"/>
          <p:nvPr/>
        </p:nvSpPr>
        <p:spPr>
          <a:xfrm rot="0">
            <a:off x="5992520" y="1338577"/>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8727405" y="1338577"/>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11560435" y="133857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0" id="20"/>
          <p:cNvSpPr txBox="true"/>
          <p:nvPr/>
        </p:nvSpPr>
        <p:spPr>
          <a:xfrm rot="0">
            <a:off x="579234" y="14108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700583" y="27062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2" id="22"/>
          <p:cNvSpPr txBox="true"/>
          <p:nvPr/>
        </p:nvSpPr>
        <p:spPr>
          <a:xfrm rot="0">
            <a:off x="1499673" y="27062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067623" y="1410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747320" y="1410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452420" y="1410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2165692" y="1410843"/>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7" id="27"/>
          <p:cNvSpPr txBox="true"/>
          <p:nvPr/>
        </p:nvSpPr>
        <p:spPr>
          <a:xfrm rot="0">
            <a:off x="3300165" y="19946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11393586" y="20073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3221450" y="784870"/>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node1</a:t>
            </a:r>
          </a:p>
        </p:txBody>
      </p:sp>
      <p:sp>
        <p:nvSpPr>
          <p:cNvPr name="TextBox 30" id="30"/>
          <p:cNvSpPr txBox="true"/>
          <p:nvPr/>
        </p:nvSpPr>
        <p:spPr>
          <a:xfrm rot="0">
            <a:off x="5872705" y="784870"/>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node2</a:t>
            </a:r>
          </a:p>
        </p:txBody>
      </p:sp>
      <p:sp>
        <p:nvSpPr>
          <p:cNvPr name="TextBox 31" id="31"/>
          <p:cNvSpPr txBox="true"/>
          <p:nvPr/>
        </p:nvSpPr>
        <p:spPr>
          <a:xfrm rot="0">
            <a:off x="8607590" y="784870"/>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node3</a:t>
            </a:r>
          </a:p>
        </p:txBody>
      </p:sp>
      <p:sp>
        <p:nvSpPr>
          <p:cNvPr name="TextBox 32" id="32"/>
          <p:cNvSpPr txBox="true"/>
          <p:nvPr/>
        </p:nvSpPr>
        <p:spPr>
          <a:xfrm rot="0">
            <a:off x="11361506" y="784870"/>
            <a:ext cx="762991"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node4</a:t>
            </a:r>
          </a:p>
        </p:txBody>
      </p:sp>
      <p:sp>
        <p:nvSpPr>
          <p:cNvPr name="TextBox 33" id="33"/>
          <p:cNvSpPr txBox="true"/>
          <p:nvPr/>
        </p:nvSpPr>
        <p:spPr>
          <a:xfrm rot="0">
            <a:off x="8601580" y="4650372"/>
            <a:ext cx="302771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O(n)</a:t>
            </a:r>
          </a:p>
        </p:txBody>
      </p:sp>
      <p:sp>
        <p:nvSpPr>
          <p:cNvPr name="TextBox 34" id="34"/>
          <p:cNvSpPr txBox="true"/>
          <p:nvPr/>
        </p:nvSpPr>
        <p:spPr>
          <a:xfrm rot="0">
            <a:off x="8569119" y="5094875"/>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
        <p:nvSpPr>
          <p:cNvPr name="TextBox 35" id="35"/>
          <p:cNvSpPr txBox="true"/>
          <p:nvPr/>
        </p:nvSpPr>
        <p:spPr>
          <a:xfrm rot="0">
            <a:off x="443789" y="3625386"/>
            <a:ext cx="294365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deleteNode(head, location): </a:t>
            </a:r>
          </a:p>
        </p:txBody>
      </p:sp>
      <p:sp>
        <p:nvSpPr>
          <p:cNvPr name="TextBox 36" id="36"/>
          <p:cNvSpPr txBox="true"/>
          <p:nvPr/>
        </p:nvSpPr>
        <p:spPr>
          <a:xfrm rot="0">
            <a:off x="672389" y="3892086"/>
            <a:ext cx="2369106"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head does not exist: </a:t>
            </a:r>
          </a:p>
        </p:txBody>
      </p:sp>
      <p:sp>
        <p:nvSpPr>
          <p:cNvPr name="TextBox 37" id="37"/>
          <p:cNvSpPr txBox="true"/>
          <p:nvPr/>
        </p:nvSpPr>
        <p:spPr>
          <a:xfrm rot="0">
            <a:off x="900989" y="4158786"/>
            <a:ext cx="41108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error //Linked list does not exist </a:t>
            </a:r>
          </a:p>
        </p:txBody>
      </p:sp>
      <p:sp>
        <p:nvSpPr>
          <p:cNvPr name="TextBox 38" id="38"/>
          <p:cNvSpPr txBox="true"/>
          <p:nvPr/>
        </p:nvSpPr>
        <p:spPr>
          <a:xfrm rot="0">
            <a:off x="672389" y="4425486"/>
            <a:ext cx="339355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location = ﬁrstNode’s location </a:t>
            </a:r>
          </a:p>
        </p:txBody>
      </p:sp>
      <p:sp>
        <p:nvSpPr>
          <p:cNvPr name="TextBox 39" id="39"/>
          <p:cNvSpPr txBox="true"/>
          <p:nvPr/>
        </p:nvSpPr>
        <p:spPr>
          <a:xfrm rot="0">
            <a:off x="900989" y="4692186"/>
            <a:ext cx="3367573"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this is the only node in the list </a:t>
            </a:r>
          </a:p>
        </p:txBody>
      </p:sp>
      <p:sp>
        <p:nvSpPr>
          <p:cNvPr name="TextBox 40" id="40"/>
          <p:cNvSpPr txBox="true"/>
          <p:nvPr/>
        </p:nvSpPr>
        <p:spPr>
          <a:xfrm rot="0">
            <a:off x="1129589" y="4958886"/>
            <a:ext cx="1535801"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head=tail=null </a:t>
            </a:r>
          </a:p>
        </p:txBody>
      </p:sp>
      <p:sp>
        <p:nvSpPr>
          <p:cNvPr name="TextBox 41" id="41"/>
          <p:cNvSpPr txBox="true"/>
          <p:nvPr/>
        </p:nvSpPr>
        <p:spPr>
          <a:xfrm rot="0">
            <a:off x="900989" y="5225586"/>
            <a:ext cx="4891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a:t>
            </a:r>
          </a:p>
        </p:txBody>
      </p:sp>
      <p:sp>
        <p:nvSpPr>
          <p:cNvPr name="TextBox 42" id="42"/>
          <p:cNvSpPr txBox="true"/>
          <p:nvPr/>
        </p:nvSpPr>
        <p:spPr>
          <a:xfrm rot="0">
            <a:off x="1129589" y="5492286"/>
            <a:ext cx="1743246"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head=head.next head.prev = null </a:t>
            </a:r>
          </a:p>
        </p:txBody>
      </p:sp>
      <p:sp>
        <p:nvSpPr>
          <p:cNvPr name="TextBox 43" id="43"/>
          <p:cNvSpPr txBox="true"/>
          <p:nvPr/>
        </p:nvSpPr>
        <p:spPr>
          <a:xfrm rot="0">
            <a:off x="672389" y="6025686"/>
            <a:ext cx="3861959" cy="525351"/>
          </a:xfrm>
          <a:prstGeom prst="rect">
            <a:avLst/>
          </a:prstGeom>
        </p:spPr>
        <p:txBody>
          <a:bodyPr anchor="t" rtlCol="false" tIns="0" lIns="0" bIns="0" rIns="0">
            <a:spAutoFit/>
          </a:bodyPr>
          <a:lstStyle/>
          <a:p>
            <a:pPr algn="ctr">
              <a:lnSpc>
                <a:spcPts val="2099"/>
              </a:lnSpc>
            </a:pPr>
            <a:r>
              <a:rPr lang="en-US" b="true" sz="1700" spc="-5">
                <a:solidFill>
                  <a:srgbClr val="000000"/>
                </a:solidFill>
                <a:latin typeface="IBM Plex Sans Bold"/>
                <a:ea typeface="IBM Plex Sans Bold"/>
                <a:cs typeface="IBM Plex Sans Bold"/>
                <a:sym typeface="IBM Plex Sans Bold"/>
              </a:rPr>
              <a:t>else if location = lastNode's location if this is the only node in the list </a:t>
            </a:r>
          </a:p>
        </p:txBody>
      </p:sp>
      <p:sp>
        <p:nvSpPr>
          <p:cNvPr name="TextBox 44" id="44"/>
          <p:cNvSpPr txBox="true"/>
          <p:nvPr/>
        </p:nvSpPr>
        <p:spPr>
          <a:xfrm rot="0">
            <a:off x="1129589" y="6559086"/>
            <a:ext cx="1535801"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head=tail=null </a:t>
            </a:r>
          </a:p>
        </p:txBody>
      </p:sp>
      <p:sp>
        <p:nvSpPr>
          <p:cNvPr name="TextBox 45" id="45"/>
          <p:cNvSpPr txBox="true"/>
          <p:nvPr/>
        </p:nvSpPr>
        <p:spPr>
          <a:xfrm rot="0">
            <a:off x="900989" y="6825786"/>
            <a:ext cx="4891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a:t>
            </a:r>
          </a:p>
        </p:txBody>
      </p:sp>
      <p:sp>
        <p:nvSpPr>
          <p:cNvPr name="TextBox 46" id="46"/>
          <p:cNvSpPr txBox="true"/>
          <p:nvPr/>
        </p:nvSpPr>
        <p:spPr>
          <a:xfrm rot="0">
            <a:off x="1129589" y="7092486"/>
            <a:ext cx="4305262"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until lastNode location -1 (curNode) </a:t>
            </a:r>
          </a:p>
        </p:txBody>
      </p:sp>
      <p:sp>
        <p:nvSpPr>
          <p:cNvPr name="TextBox 47" id="47"/>
          <p:cNvSpPr txBox="true"/>
          <p:nvPr/>
        </p:nvSpPr>
        <p:spPr>
          <a:xfrm rot="0">
            <a:off x="1358189" y="7359186"/>
            <a:ext cx="2249091"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tail=curNode curNode.next = head </a:t>
            </a:r>
          </a:p>
        </p:txBody>
      </p:sp>
      <p:sp>
        <p:nvSpPr>
          <p:cNvPr name="TextBox 48" id="48"/>
          <p:cNvSpPr txBox="true"/>
          <p:nvPr/>
        </p:nvSpPr>
        <p:spPr>
          <a:xfrm rot="0">
            <a:off x="672389" y="7892586"/>
            <a:ext cx="2780252"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 delete middle node </a:t>
            </a:r>
          </a:p>
        </p:txBody>
      </p:sp>
      <p:sp>
        <p:nvSpPr>
          <p:cNvPr name="TextBox 49" id="49"/>
          <p:cNvSpPr txBox="true"/>
          <p:nvPr/>
        </p:nvSpPr>
        <p:spPr>
          <a:xfrm rot="0">
            <a:off x="900989" y="8159286"/>
            <a:ext cx="324512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until location-1 (curNode) </a:t>
            </a:r>
          </a:p>
        </p:txBody>
      </p:sp>
      <p:sp>
        <p:nvSpPr>
          <p:cNvPr name="TextBox 50" id="50"/>
          <p:cNvSpPr txBox="true"/>
          <p:nvPr/>
        </p:nvSpPr>
        <p:spPr>
          <a:xfrm rot="0">
            <a:off x="1129589" y="8425986"/>
            <a:ext cx="3660467"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curNode.next = curNode.next.next curNode.next.prev = curNode </a:t>
            </a:r>
          </a:p>
        </p:txBody>
      </p:sp>
    </p:spTree>
  </p:cSld>
  <p:clrMapOvr>
    <a:masterClrMapping/>
  </p:clrMapOvr>
</p:sld>
</file>

<file path=ppt/slides/slide2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92103" y="3084900"/>
            <a:ext cx="12534900" cy="2731694"/>
          </a:xfrm>
          <a:custGeom>
            <a:avLst/>
            <a:gdLst/>
            <a:ahLst/>
            <a:cxnLst/>
            <a:rect r="r" b="b" t="t" l="l"/>
            <a:pathLst>
              <a:path h="2731694" w="12534900">
                <a:moveTo>
                  <a:pt x="0" y="0"/>
                </a:moveTo>
                <a:lnTo>
                  <a:pt x="12534900" y="0"/>
                </a:lnTo>
                <a:lnTo>
                  <a:pt x="12534900" y="2731694"/>
                </a:lnTo>
                <a:lnTo>
                  <a:pt x="0" y="2731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324945" y="1100261"/>
            <a:ext cx="801295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Deleting entire doubly linked list- Algorithm</a:t>
            </a:r>
          </a:p>
        </p:txBody>
      </p:sp>
      <p:sp>
        <p:nvSpPr>
          <p:cNvPr name="TextBox 9" id="9"/>
          <p:cNvSpPr txBox="true"/>
          <p:nvPr/>
        </p:nvSpPr>
        <p:spPr>
          <a:xfrm rot="0">
            <a:off x="2690917" y="39715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0" id="10"/>
          <p:cNvSpPr txBox="true"/>
          <p:nvPr/>
        </p:nvSpPr>
        <p:spPr>
          <a:xfrm rot="0">
            <a:off x="5347621" y="3971544"/>
            <a:ext cx="416357" cy="320859"/>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u0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p>
        </p:txBody>
      </p:sp>
      <p:sp>
        <p:nvSpPr>
          <p:cNvPr name="TextBox 11" id="11"/>
          <p:cNvSpPr txBox="true"/>
          <p:nvPr/>
        </p:nvSpPr>
        <p:spPr>
          <a:xfrm rot="0">
            <a:off x="8064646" y="3967744"/>
            <a:ext cx="404193" cy="3157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n1u11ll</a:t>
            </a:r>
          </a:p>
        </p:txBody>
      </p:sp>
      <p:sp>
        <p:nvSpPr>
          <p:cNvPr name="TextBox 12" id="12"/>
          <p:cNvSpPr txBox="true"/>
          <p:nvPr/>
        </p:nvSpPr>
        <p:spPr>
          <a:xfrm rot="0">
            <a:off x="10790244" y="3967744"/>
            <a:ext cx="401526" cy="3157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n2</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2u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2l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13" id="13"/>
          <p:cNvSpPr txBox="true"/>
          <p:nvPr/>
        </p:nvSpPr>
        <p:spPr>
          <a:xfrm rot="0">
            <a:off x="3457832" y="3878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4" id="14"/>
          <p:cNvSpPr txBox="true"/>
          <p:nvPr/>
        </p:nvSpPr>
        <p:spPr>
          <a:xfrm rot="0">
            <a:off x="5992520" y="3878580"/>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8727405" y="3878580"/>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1560435" y="3878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7" id="17"/>
          <p:cNvSpPr txBox="true"/>
          <p:nvPr/>
        </p:nvSpPr>
        <p:spPr>
          <a:xfrm rot="0">
            <a:off x="579234" y="3950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8" id="18"/>
          <p:cNvSpPr txBox="true"/>
          <p:nvPr/>
        </p:nvSpPr>
        <p:spPr>
          <a:xfrm rot="0">
            <a:off x="700583" y="52462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9" id="19"/>
          <p:cNvSpPr txBox="true"/>
          <p:nvPr/>
        </p:nvSpPr>
        <p:spPr>
          <a:xfrm rot="0">
            <a:off x="1499673" y="5246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3l</a:t>
            </a:r>
          </a:p>
        </p:txBody>
      </p:sp>
      <p:sp>
        <p:nvSpPr>
          <p:cNvPr name="TextBox 20" id="20"/>
          <p:cNvSpPr txBox="true"/>
          <p:nvPr/>
        </p:nvSpPr>
        <p:spPr>
          <a:xfrm rot="0">
            <a:off x="4067623" y="3950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1" id="21"/>
          <p:cNvSpPr txBox="true"/>
          <p:nvPr/>
        </p:nvSpPr>
        <p:spPr>
          <a:xfrm rot="0">
            <a:off x="6747320" y="3950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2" id="22"/>
          <p:cNvSpPr txBox="true"/>
          <p:nvPr/>
        </p:nvSpPr>
        <p:spPr>
          <a:xfrm rot="0">
            <a:off x="9452420" y="3950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12165692" y="39508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4" id="24"/>
          <p:cNvSpPr txBox="true"/>
          <p:nvPr/>
        </p:nvSpPr>
        <p:spPr>
          <a:xfrm rot="0">
            <a:off x="3300165" y="45346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11393586" y="45473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531449" y="3971544"/>
            <a:ext cx="392240"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0n</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27" id="27"/>
          <p:cNvSpPr txBox="true"/>
          <p:nvPr/>
        </p:nvSpPr>
        <p:spPr>
          <a:xfrm rot="0">
            <a:off x="3277553" y="3510115"/>
            <a:ext cx="648538" cy="287226"/>
          </a:xfrm>
          <a:prstGeom prst="rect">
            <a:avLst/>
          </a:prstGeom>
        </p:spPr>
        <p:txBody>
          <a:bodyPr anchor="t" rtlCol="false" tIns="0" lIns="0" bIns="0" rIns="0">
            <a:spAutoFit/>
          </a:bodyPr>
          <a:lstStyle/>
          <a:p>
            <a:pPr algn="ctr">
              <a:lnSpc>
                <a:spcPts val="2379"/>
              </a:lnSpc>
            </a:pPr>
            <a:r>
              <a:rPr lang="en-US" b="true" sz="1700" spc="-5">
                <a:solidFill>
                  <a:srgbClr val="000000"/>
                </a:solidFill>
                <a:latin typeface="IBM Plex Sans Bold"/>
                <a:ea typeface="IBM Plex Sans Bold"/>
                <a:cs typeface="IBM Plex Sans Bold"/>
                <a:sym typeface="IBM Plex Sans Bold"/>
              </a:rPr>
              <a:t>node1</a:t>
            </a:r>
          </a:p>
        </p:txBody>
      </p:sp>
      <p:sp>
        <p:nvSpPr>
          <p:cNvPr name="TextBox 28" id="28"/>
          <p:cNvSpPr txBox="true"/>
          <p:nvPr/>
        </p:nvSpPr>
        <p:spPr>
          <a:xfrm rot="0">
            <a:off x="5928808" y="3510115"/>
            <a:ext cx="648538" cy="287226"/>
          </a:xfrm>
          <a:prstGeom prst="rect">
            <a:avLst/>
          </a:prstGeom>
        </p:spPr>
        <p:txBody>
          <a:bodyPr anchor="t" rtlCol="false" tIns="0" lIns="0" bIns="0" rIns="0">
            <a:spAutoFit/>
          </a:bodyPr>
          <a:lstStyle/>
          <a:p>
            <a:pPr algn="ctr">
              <a:lnSpc>
                <a:spcPts val="2379"/>
              </a:lnSpc>
            </a:pPr>
            <a:r>
              <a:rPr lang="en-US" b="true" sz="1700" spc="-5">
                <a:solidFill>
                  <a:srgbClr val="000000"/>
                </a:solidFill>
                <a:latin typeface="IBM Plex Sans Bold"/>
                <a:ea typeface="IBM Plex Sans Bold"/>
                <a:cs typeface="IBM Plex Sans Bold"/>
                <a:sym typeface="IBM Plex Sans Bold"/>
              </a:rPr>
              <a:t>node2</a:t>
            </a:r>
          </a:p>
        </p:txBody>
      </p:sp>
      <p:sp>
        <p:nvSpPr>
          <p:cNvPr name="TextBox 29" id="29"/>
          <p:cNvSpPr txBox="true"/>
          <p:nvPr/>
        </p:nvSpPr>
        <p:spPr>
          <a:xfrm rot="0">
            <a:off x="8663692" y="3510115"/>
            <a:ext cx="648538" cy="287226"/>
          </a:xfrm>
          <a:prstGeom prst="rect">
            <a:avLst/>
          </a:prstGeom>
        </p:spPr>
        <p:txBody>
          <a:bodyPr anchor="t" rtlCol="false" tIns="0" lIns="0" bIns="0" rIns="0">
            <a:spAutoFit/>
          </a:bodyPr>
          <a:lstStyle/>
          <a:p>
            <a:pPr algn="ctr">
              <a:lnSpc>
                <a:spcPts val="2379"/>
              </a:lnSpc>
            </a:pPr>
            <a:r>
              <a:rPr lang="en-US" b="true" sz="1700" spc="-5">
                <a:solidFill>
                  <a:srgbClr val="000000"/>
                </a:solidFill>
                <a:latin typeface="IBM Plex Sans Bold"/>
                <a:ea typeface="IBM Plex Sans Bold"/>
                <a:cs typeface="IBM Plex Sans Bold"/>
                <a:sym typeface="IBM Plex Sans Bold"/>
              </a:rPr>
              <a:t>node3</a:t>
            </a:r>
          </a:p>
        </p:txBody>
      </p:sp>
      <p:sp>
        <p:nvSpPr>
          <p:cNvPr name="TextBox 30" id="30"/>
          <p:cNvSpPr txBox="true"/>
          <p:nvPr/>
        </p:nvSpPr>
        <p:spPr>
          <a:xfrm rot="0">
            <a:off x="11417608" y="3510115"/>
            <a:ext cx="64853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1574797"/>
            <a:ext cx="10429532" cy="3780082"/>
            <a:chOff x="0" y="0"/>
            <a:chExt cx="10429532" cy="3780092"/>
          </a:xfrm>
        </p:grpSpPr>
        <p:sp>
          <p:nvSpPr>
            <p:cNvPr name="Freeform 7" id="7"/>
            <p:cNvSpPr/>
            <p:nvPr/>
          </p:nvSpPr>
          <p:spPr>
            <a:xfrm flipH="false" flipV="false" rot="0">
              <a:off x="63500" y="63500"/>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8" id="8"/>
            <p:cNvSpPr/>
            <p:nvPr/>
          </p:nvSpPr>
          <p:spPr>
            <a:xfrm flipH="false" flipV="false" rot="0">
              <a:off x="5417058" y="63500"/>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9" id="9"/>
            <p:cNvSpPr/>
            <p:nvPr/>
          </p:nvSpPr>
          <p:spPr>
            <a:xfrm flipH="false" flipV="false" rot="0">
              <a:off x="7871968" y="63500"/>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0" id="10"/>
            <p:cNvSpPr/>
            <p:nvPr/>
          </p:nvSpPr>
          <p:spPr>
            <a:xfrm flipH="false" flipV="false" rot="0">
              <a:off x="63500" y="585343"/>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1" id="11"/>
            <p:cNvSpPr/>
            <p:nvPr/>
          </p:nvSpPr>
          <p:spPr>
            <a:xfrm flipH="false" flipV="false" rot="0">
              <a:off x="5417058" y="585343"/>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2" id="12"/>
            <p:cNvSpPr/>
            <p:nvPr/>
          </p:nvSpPr>
          <p:spPr>
            <a:xfrm flipH="false" flipV="false" rot="0">
              <a:off x="7871968" y="585343"/>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3" id="13"/>
            <p:cNvSpPr/>
            <p:nvPr/>
          </p:nvSpPr>
          <p:spPr>
            <a:xfrm flipH="false" flipV="false" rot="0">
              <a:off x="63500" y="110718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14" id="14"/>
            <p:cNvSpPr/>
            <p:nvPr/>
          </p:nvSpPr>
          <p:spPr>
            <a:xfrm flipH="false" flipV="false" rot="0">
              <a:off x="5417058" y="110718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15" id="15"/>
            <p:cNvSpPr/>
            <p:nvPr/>
          </p:nvSpPr>
          <p:spPr>
            <a:xfrm flipH="false" flipV="false" rot="0">
              <a:off x="7871968" y="110718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6" id="16"/>
            <p:cNvSpPr/>
            <p:nvPr/>
          </p:nvSpPr>
          <p:spPr>
            <a:xfrm flipH="false" flipV="false" rot="0">
              <a:off x="63500" y="162915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7" id="17"/>
            <p:cNvSpPr/>
            <p:nvPr/>
          </p:nvSpPr>
          <p:spPr>
            <a:xfrm flipH="false" flipV="false" rot="0">
              <a:off x="5417058" y="162915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8" id="18"/>
            <p:cNvSpPr/>
            <p:nvPr/>
          </p:nvSpPr>
          <p:spPr>
            <a:xfrm flipH="false" flipV="false" rot="0">
              <a:off x="7871968" y="162915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9" id="19"/>
            <p:cNvSpPr/>
            <p:nvPr/>
          </p:nvSpPr>
          <p:spPr>
            <a:xfrm flipH="false" flipV="false" rot="0">
              <a:off x="63500" y="2150999"/>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0" id="20"/>
            <p:cNvSpPr/>
            <p:nvPr/>
          </p:nvSpPr>
          <p:spPr>
            <a:xfrm flipH="false" flipV="false" rot="0">
              <a:off x="5417058" y="2150999"/>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1" id="21"/>
            <p:cNvSpPr/>
            <p:nvPr/>
          </p:nvSpPr>
          <p:spPr>
            <a:xfrm flipH="false" flipV="false" rot="0">
              <a:off x="7871968" y="2150999"/>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22" id="22"/>
            <p:cNvSpPr/>
            <p:nvPr/>
          </p:nvSpPr>
          <p:spPr>
            <a:xfrm flipH="false" flipV="false" rot="0">
              <a:off x="63500" y="2672842"/>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23" id="23"/>
            <p:cNvSpPr/>
            <p:nvPr/>
          </p:nvSpPr>
          <p:spPr>
            <a:xfrm flipH="false" flipV="false" rot="0">
              <a:off x="5417058" y="2672842"/>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24" id="24"/>
            <p:cNvSpPr/>
            <p:nvPr/>
          </p:nvSpPr>
          <p:spPr>
            <a:xfrm flipH="false" flipV="false" rot="0">
              <a:off x="7871968" y="2672842"/>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25" id="25"/>
            <p:cNvSpPr/>
            <p:nvPr/>
          </p:nvSpPr>
          <p:spPr>
            <a:xfrm flipH="false" flipV="false" rot="0">
              <a:off x="63500" y="3194685"/>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6" id="26"/>
            <p:cNvSpPr/>
            <p:nvPr/>
          </p:nvSpPr>
          <p:spPr>
            <a:xfrm flipH="false" flipV="false" rot="0">
              <a:off x="5417058" y="3194685"/>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7" id="27"/>
            <p:cNvSpPr/>
            <p:nvPr/>
          </p:nvSpPr>
          <p:spPr>
            <a:xfrm flipH="false" flipV="false" rot="0">
              <a:off x="7871968" y="3194685"/>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grpSp>
      <p:sp>
        <p:nvSpPr>
          <p:cNvPr name="Freeform 28" id="28"/>
          <p:cNvSpPr/>
          <p:nvPr/>
        </p:nvSpPr>
        <p:spPr>
          <a:xfrm flipH="false" flipV="false" rot="0">
            <a:off x="863603" y="6210300"/>
            <a:ext cx="11079528" cy="1883759"/>
          </a:xfrm>
          <a:custGeom>
            <a:avLst/>
            <a:gdLst/>
            <a:ahLst/>
            <a:cxnLst/>
            <a:rect r="r" b="b" t="t" l="l"/>
            <a:pathLst>
              <a:path h="1883759" w="11079528">
                <a:moveTo>
                  <a:pt x="0" y="0"/>
                </a:moveTo>
                <a:lnTo>
                  <a:pt x="11079528" y="0"/>
                </a:lnTo>
                <a:lnTo>
                  <a:pt x="11079528" y="1883759"/>
                </a:lnTo>
                <a:lnTo>
                  <a:pt x="0" y="1883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3527508" y="6396990"/>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1</a:t>
            </a:r>
          </a:p>
          <a:p>
            <a:pPr algn="ctr">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31" id="31"/>
          <p:cNvSpPr txBox="true"/>
          <p:nvPr/>
        </p:nvSpPr>
        <p:spPr>
          <a:xfrm rot="0">
            <a:off x="5914568" y="6396990"/>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32" id="32"/>
          <p:cNvSpPr txBox="true"/>
          <p:nvPr/>
        </p:nvSpPr>
        <p:spPr>
          <a:xfrm rot="0">
            <a:off x="8339338" y="6396990"/>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33" id="33"/>
          <p:cNvSpPr txBox="true"/>
          <p:nvPr/>
        </p:nvSpPr>
        <p:spPr>
          <a:xfrm rot="0">
            <a:off x="800510" y="884368"/>
            <a:ext cx="881195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doubly linked list</a:t>
            </a:r>
          </a:p>
        </p:txBody>
      </p:sp>
      <p:sp>
        <p:nvSpPr>
          <p:cNvPr name="TextBox 34" id="34"/>
          <p:cNvSpPr txBox="true"/>
          <p:nvPr/>
        </p:nvSpPr>
        <p:spPr>
          <a:xfrm rot="0">
            <a:off x="10839155" y="6396990"/>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35" id="35"/>
          <p:cNvSpPr txBox="true"/>
          <p:nvPr/>
        </p:nvSpPr>
        <p:spPr>
          <a:xfrm rot="0">
            <a:off x="927097" y="2186978"/>
            <a:ext cx="3910317" cy="3085062"/>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Creation Insertion Searching Traversing (forward, backward) Deletion of a node Deletion of linked list</a:t>
            </a:r>
          </a:p>
        </p:txBody>
      </p:sp>
      <p:sp>
        <p:nvSpPr>
          <p:cNvPr name="TextBox 36" id="36"/>
          <p:cNvSpPr txBox="true"/>
          <p:nvPr/>
        </p:nvSpPr>
        <p:spPr>
          <a:xfrm rot="0">
            <a:off x="6432604" y="1665113"/>
            <a:ext cx="2090385"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Time complexity O(1) O(n) O(n) O(n) O(n) O(n)</a:t>
            </a:r>
          </a:p>
        </p:txBody>
      </p:sp>
      <p:sp>
        <p:nvSpPr>
          <p:cNvPr name="TextBox 37" id="37"/>
          <p:cNvSpPr txBox="true"/>
          <p:nvPr/>
        </p:nvSpPr>
        <p:spPr>
          <a:xfrm rot="0">
            <a:off x="8814073" y="1665113"/>
            <a:ext cx="2280190"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Space complexity O(1) O(1) O(1) O(1) O(1) O(1)</a:t>
            </a:r>
          </a:p>
        </p:txBody>
      </p:sp>
      <p:sp>
        <p:nvSpPr>
          <p:cNvPr name="TextBox 38" id="38"/>
          <p:cNvSpPr txBox="true"/>
          <p:nvPr/>
        </p:nvSpPr>
        <p:spPr>
          <a:xfrm rot="0">
            <a:off x="1924745" y="647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9" id="39"/>
          <p:cNvSpPr txBox="true"/>
          <p:nvPr/>
        </p:nvSpPr>
        <p:spPr>
          <a:xfrm rot="0">
            <a:off x="2946283" y="647344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40" id="40"/>
          <p:cNvSpPr txBox="true"/>
          <p:nvPr/>
        </p:nvSpPr>
        <p:spPr>
          <a:xfrm rot="0">
            <a:off x="5325066" y="647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1" id="41"/>
          <p:cNvSpPr txBox="true"/>
          <p:nvPr/>
        </p:nvSpPr>
        <p:spPr>
          <a:xfrm rot="0">
            <a:off x="7738062" y="647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42" id="42"/>
          <p:cNvSpPr txBox="true"/>
          <p:nvPr/>
        </p:nvSpPr>
        <p:spPr>
          <a:xfrm rot="0">
            <a:off x="10138362" y="647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43" id="43"/>
          <p:cNvSpPr txBox="true"/>
          <p:nvPr/>
        </p:nvSpPr>
        <p:spPr>
          <a:xfrm rot="0">
            <a:off x="1186996" y="75830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44" id="44"/>
          <p:cNvSpPr txBox="true"/>
          <p:nvPr/>
        </p:nvSpPr>
        <p:spPr>
          <a:xfrm rot="0">
            <a:off x="1065647" y="64400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45" id="45"/>
          <p:cNvSpPr txBox="true"/>
          <p:nvPr/>
        </p:nvSpPr>
        <p:spPr>
          <a:xfrm rot="0">
            <a:off x="1892970" y="75830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6" id="46"/>
          <p:cNvSpPr txBox="true"/>
          <p:nvPr/>
        </p:nvSpPr>
        <p:spPr>
          <a:xfrm rot="0">
            <a:off x="4161749" y="64400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47" id="47"/>
          <p:cNvSpPr txBox="true"/>
          <p:nvPr/>
        </p:nvSpPr>
        <p:spPr>
          <a:xfrm rot="0">
            <a:off x="6536646" y="64400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8" id="48"/>
          <p:cNvSpPr txBox="true"/>
          <p:nvPr/>
        </p:nvSpPr>
        <p:spPr>
          <a:xfrm rot="0">
            <a:off x="8949642" y="64400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9" id="49"/>
          <p:cNvSpPr txBox="true"/>
          <p:nvPr/>
        </p:nvSpPr>
        <p:spPr>
          <a:xfrm rot="0">
            <a:off x="11345408" y="6440043"/>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50" id="50"/>
          <p:cNvSpPr txBox="true"/>
          <p:nvPr/>
        </p:nvSpPr>
        <p:spPr>
          <a:xfrm rot="0">
            <a:off x="10703195" y="7004571"/>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30688" y="3149698"/>
            <a:ext cx="4662021" cy="1930403"/>
            <a:chOff x="0" y="0"/>
            <a:chExt cx="4662018" cy="1930400"/>
          </a:xfrm>
        </p:grpSpPr>
        <p:sp>
          <p:nvSpPr>
            <p:cNvPr name="Freeform 6" id="6"/>
            <p:cNvSpPr/>
            <p:nvPr/>
          </p:nvSpPr>
          <p:spPr>
            <a:xfrm flipH="false" flipV="false" rot="0">
              <a:off x="0" y="0"/>
              <a:ext cx="4662043" cy="1930400"/>
            </a:xfrm>
            <a:custGeom>
              <a:avLst/>
              <a:gdLst/>
              <a:ahLst/>
              <a:cxnLst/>
              <a:rect r="r" b="b" t="t" l="l"/>
              <a:pathLst>
                <a:path h="1930400" w="4662043">
                  <a:moveTo>
                    <a:pt x="0" y="1930400"/>
                  </a:moveTo>
                  <a:lnTo>
                    <a:pt x="4662043" y="1930400"/>
                  </a:lnTo>
                  <a:lnTo>
                    <a:pt x="4662043" y="0"/>
                  </a:lnTo>
                  <a:lnTo>
                    <a:pt x="0" y="0"/>
                  </a:lnTo>
                  <a:close/>
                </a:path>
              </a:pathLst>
            </a:custGeom>
            <a:solidFill>
              <a:srgbClr val="FFFFFF"/>
            </a:solidFill>
          </p:spPr>
        </p:sp>
      </p:gr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620363" y="652872"/>
            <a:ext cx="428045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Types of Algorithms</a:t>
            </a:r>
          </a:p>
        </p:txBody>
      </p:sp>
      <p:sp>
        <p:nvSpPr>
          <p:cNvPr name="TextBox 9" id="9"/>
          <p:cNvSpPr txBox="true"/>
          <p:nvPr/>
        </p:nvSpPr>
        <p:spPr>
          <a:xfrm rot="0">
            <a:off x="533067" y="1918583"/>
            <a:ext cx="4800333" cy="519141"/>
          </a:xfrm>
          <a:prstGeom prst="rect">
            <a:avLst/>
          </a:prstGeom>
        </p:spPr>
        <p:txBody>
          <a:bodyPr anchor="t" rtlCol="false" tIns="0" lIns="0" bIns="0" rIns="0">
            <a:spAutoFit/>
          </a:bodyPr>
          <a:lstStyle/>
          <a:p>
            <a:pPr algn="l">
              <a:lnSpc>
                <a:spcPts val="3873"/>
              </a:lnSpc>
            </a:pPr>
            <a:r>
              <a:rPr lang="en-US" b="true" sz="2766">
                <a:solidFill>
                  <a:srgbClr val="000000"/>
                </a:solidFill>
                <a:latin typeface="Arial Bold"/>
                <a:ea typeface="Arial Bold"/>
                <a:cs typeface="Arial Bold"/>
                <a:sym typeface="Arial Bold"/>
              </a:rPr>
              <a:t>Simple recursive algorithms</a:t>
            </a:r>
          </a:p>
        </p:txBody>
      </p:sp>
      <p:sp>
        <p:nvSpPr>
          <p:cNvPr name="TextBox 10" id="10"/>
          <p:cNvSpPr txBox="true"/>
          <p:nvPr/>
        </p:nvSpPr>
        <p:spPr>
          <a:xfrm rot="0">
            <a:off x="681485" y="3264837"/>
            <a:ext cx="2072430" cy="243202"/>
          </a:xfrm>
          <a:prstGeom prst="rect">
            <a:avLst/>
          </a:prstGeom>
        </p:spPr>
        <p:txBody>
          <a:bodyPr anchor="t" rtlCol="false" tIns="0" lIns="0" bIns="0" rIns="0">
            <a:spAutoFit/>
          </a:bodyPr>
          <a:lstStyle/>
          <a:p>
            <a:pPr algn="l">
              <a:lnSpc>
                <a:spcPts val="1900"/>
              </a:lnSpc>
            </a:pPr>
            <a:r>
              <a:rPr lang="en-US" b="true" sz="1600">
                <a:solidFill>
                  <a:srgbClr val="000000"/>
                </a:solidFill>
                <a:latin typeface="Helvetica World Bold"/>
                <a:ea typeface="Helvetica World Bold"/>
                <a:cs typeface="Helvetica World Bold"/>
                <a:sym typeface="Helvetica World Bold"/>
              </a:rPr>
              <a:t>Algorithm Sum(A, n) </a:t>
            </a:r>
          </a:p>
        </p:txBody>
      </p:sp>
      <p:sp>
        <p:nvSpPr>
          <p:cNvPr name="TextBox 11" id="11"/>
          <p:cNvSpPr txBox="true"/>
          <p:nvPr/>
        </p:nvSpPr>
        <p:spPr>
          <a:xfrm rot="0">
            <a:off x="681485" y="3536318"/>
            <a:ext cx="43215" cy="908685"/>
          </a:xfrm>
          <a:prstGeom prst="rect">
            <a:avLst/>
          </a:prstGeom>
        </p:spPr>
        <p:txBody>
          <a:bodyPr anchor="t" rtlCol="false" tIns="0" lIns="0" bIns="0" rIns="0">
            <a:spAutoFit/>
          </a:bodyPr>
          <a:lstStyle/>
          <a:p>
            <a:pPr algn="just">
              <a:lnSpc>
                <a:spcPts val="1425"/>
              </a:lnSpc>
            </a:pPr>
            <a:r>
              <a:rPr lang="en-US" b="true" sz="1200">
                <a:solidFill>
                  <a:srgbClr val="000000"/>
                </a:solidFill>
                <a:latin typeface="Helvetica World Bold"/>
                <a:ea typeface="Helvetica World Bold"/>
                <a:cs typeface="Helvetica World Bold"/>
                <a:sym typeface="Helvetica World Bold"/>
              </a:rPr>
              <a:t> </a:t>
            </a:r>
          </a:p>
          <a:p>
            <a:pPr algn="just">
              <a:lnSpc>
                <a:spcPts val="1425"/>
              </a:lnSpc>
            </a:pPr>
            <a:r>
              <a:rPr lang="en-US" b="true" sz="1200">
                <a:solidFill>
                  <a:srgbClr val="000000"/>
                </a:solidFill>
                <a:latin typeface="Helvetica World Bold"/>
                <a:ea typeface="Helvetica World Bold"/>
                <a:cs typeface="Helvetica World Bold"/>
                <a:sym typeface="Helvetica World Bold"/>
              </a:rPr>
              <a:t> </a:t>
            </a:r>
          </a:p>
          <a:p>
            <a:pPr algn="just">
              <a:lnSpc>
                <a:spcPts val="1425"/>
              </a:lnSpc>
            </a:pPr>
            <a:r>
              <a:rPr lang="en-US" b="true" sz="1200">
                <a:solidFill>
                  <a:srgbClr val="000000"/>
                </a:solidFill>
                <a:latin typeface="Helvetica World Bold"/>
                <a:ea typeface="Helvetica World Bold"/>
                <a:cs typeface="Helvetica World Bold"/>
                <a:sym typeface="Helvetica World Bold"/>
              </a:rPr>
              <a:t> </a:t>
            </a:r>
          </a:p>
          <a:p>
            <a:pPr algn="just">
              <a:lnSpc>
                <a:spcPts val="1425"/>
              </a:lnSpc>
            </a:pPr>
            <a:r>
              <a:rPr lang="en-US" b="true" sz="1200">
                <a:solidFill>
                  <a:srgbClr val="000000"/>
                </a:solidFill>
                <a:latin typeface="Helvetica World Bold"/>
                <a:ea typeface="Helvetica World Bold"/>
                <a:cs typeface="Helvetica World Bold"/>
                <a:sym typeface="Helvetica World Bold"/>
              </a:rPr>
              <a:t> </a:t>
            </a:r>
          </a:p>
        </p:txBody>
      </p:sp>
      <p:sp>
        <p:nvSpPr>
          <p:cNvPr name="TextBox 12" id="12"/>
          <p:cNvSpPr txBox="true"/>
          <p:nvPr/>
        </p:nvSpPr>
        <p:spPr>
          <a:xfrm rot="0">
            <a:off x="977875" y="3506143"/>
            <a:ext cx="547049" cy="243202"/>
          </a:xfrm>
          <a:prstGeom prst="rect">
            <a:avLst/>
          </a:prstGeom>
        </p:spPr>
        <p:txBody>
          <a:bodyPr anchor="t" rtlCol="false" tIns="0" lIns="0" bIns="0" rIns="0">
            <a:spAutoFit/>
          </a:bodyPr>
          <a:lstStyle/>
          <a:p>
            <a:pPr algn="l">
              <a:lnSpc>
                <a:spcPts val="1900"/>
              </a:lnSpc>
            </a:pPr>
            <a:r>
              <a:rPr lang="en-US" b="true" sz="1600">
                <a:solidFill>
                  <a:srgbClr val="000000"/>
                </a:solidFill>
                <a:latin typeface="Helvetica World Bold"/>
                <a:ea typeface="Helvetica World Bold"/>
                <a:cs typeface="Helvetica World Bold"/>
                <a:sym typeface="Helvetica World Bold"/>
              </a:rPr>
              <a:t>if n=1</a:t>
            </a:r>
          </a:p>
        </p:txBody>
      </p:sp>
      <p:sp>
        <p:nvSpPr>
          <p:cNvPr name="TextBox 13" id="13"/>
          <p:cNvSpPr txBox="true"/>
          <p:nvPr/>
        </p:nvSpPr>
        <p:spPr>
          <a:xfrm rot="0">
            <a:off x="1147239" y="3747440"/>
            <a:ext cx="1051827" cy="243202"/>
          </a:xfrm>
          <a:prstGeom prst="rect">
            <a:avLst/>
          </a:prstGeom>
        </p:spPr>
        <p:txBody>
          <a:bodyPr anchor="t" rtlCol="false" tIns="0" lIns="0" bIns="0" rIns="0">
            <a:spAutoFit/>
          </a:bodyPr>
          <a:lstStyle/>
          <a:p>
            <a:pPr algn="l">
              <a:lnSpc>
                <a:spcPts val="1900"/>
              </a:lnSpc>
            </a:pPr>
            <a:r>
              <a:rPr lang="en-US" b="true" sz="1600">
                <a:solidFill>
                  <a:srgbClr val="000000"/>
                </a:solidFill>
                <a:latin typeface="Helvetica World Bold"/>
                <a:ea typeface="Helvetica World Bold"/>
                <a:cs typeface="Helvetica World Bold"/>
                <a:sym typeface="Helvetica World Bold"/>
              </a:rPr>
              <a:t>return A[0]</a:t>
            </a:r>
          </a:p>
        </p:txBody>
      </p:sp>
      <p:sp>
        <p:nvSpPr>
          <p:cNvPr name="TextBox 14" id="14"/>
          <p:cNvSpPr txBox="true"/>
          <p:nvPr/>
        </p:nvSpPr>
        <p:spPr>
          <a:xfrm rot="0">
            <a:off x="977875" y="3988737"/>
            <a:ext cx="4336332" cy="243202"/>
          </a:xfrm>
          <a:prstGeom prst="rect">
            <a:avLst/>
          </a:prstGeom>
        </p:spPr>
        <p:txBody>
          <a:bodyPr anchor="t" rtlCol="false" tIns="0" lIns="0" bIns="0" rIns="0">
            <a:spAutoFit/>
          </a:bodyPr>
          <a:lstStyle/>
          <a:p>
            <a:pPr algn="l">
              <a:lnSpc>
                <a:spcPts val="1900"/>
              </a:lnSpc>
            </a:pPr>
            <a:r>
              <a:rPr lang="en-US" b="true" sz="1600">
                <a:solidFill>
                  <a:srgbClr val="000000"/>
                </a:solidFill>
                <a:latin typeface="Helvetica World Bold"/>
                <a:ea typeface="Helvetica World Bold"/>
                <a:cs typeface="Helvetica World Bold"/>
                <a:sym typeface="Helvetica World Bold"/>
              </a:rPr>
              <a:t>s = Sum(A, n-1) /* recurse on all but last */ </a:t>
            </a:r>
          </a:p>
        </p:txBody>
      </p:sp>
      <p:sp>
        <p:nvSpPr>
          <p:cNvPr name="TextBox 15" id="15"/>
          <p:cNvSpPr txBox="true"/>
          <p:nvPr/>
        </p:nvSpPr>
        <p:spPr>
          <a:xfrm rot="0">
            <a:off x="977875" y="4230043"/>
            <a:ext cx="1351607" cy="243202"/>
          </a:xfrm>
          <a:prstGeom prst="rect">
            <a:avLst/>
          </a:prstGeom>
        </p:spPr>
        <p:txBody>
          <a:bodyPr anchor="t" rtlCol="false" tIns="0" lIns="0" bIns="0" rIns="0">
            <a:spAutoFit/>
          </a:bodyPr>
          <a:lstStyle/>
          <a:p>
            <a:pPr algn="l">
              <a:lnSpc>
                <a:spcPts val="1900"/>
              </a:lnSpc>
            </a:pPr>
            <a:r>
              <a:rPr lang="en-US" b="true" sz="1600">
                <a:solidFill>
                  <a:srgbClr val="000000"/>
                </a:solidFill>
                <a:latin typeface="Helvetica World Bold"/>
                <a:ea typeface="Helvetica World Bold"/>
                <a:cs typeface="Helvetica World Bold"/>
                <a:sym typeface="Helvetica World Bold"/>
              </a:rPr>
              <a:t>s = s + A[n-1] </a:t>
            </a:r>
          </a:p>
        </p:txBody>
      </p:sp>
      <p:sp>
        <p:nvSpPr>
          <p:cNvPr name="TextBox 16" id="16"/>
          <p:cNvSpPr txBox="true"/>
          <p:nvPr/>
        </p:nvSpPr>
        <p:spPr>
          <a:xfrm rot="0">
            <a:off x="2585190" y="4230043"/>
            <a:ext cx="2073383" cy="243202"/>
          </a:xfrm>
          <a:prstGeom prst="rect">
            <a:avLst/>
          </a:prstGeom>
        </p:spPr>
        <p:txBody>
          <a:bodyPr anchor="t" rtlCol="false" tIns="0" lIns="0" bIns="0" rIns="0">
            <a:spAutoFit/>
          </a:bodyPr>
          <a:lstStyle/>
          <a:p>
            <a:pPr algn="l">
              <a:lnSpc>
                <a:spcPts val="1900"/>
              </a:lnSpc>
            </a:pPr>
            <a:r>
              <a:rPr lang="en-US" b="true" sz="1600">
                <a:solidFill>
                  <a:srgbClr val="000000"/>
                </a:solidFill>
                <a:latin typeface="Helvetica World Bold"/>
                <a:ea typeface="Helvetica World Bold"/>
                <a:cs typeface="Helvetica World Bold"/>
                <a:sym typeface="Helvetica World Bold"/>
              </a:rPr>
              <a:t>/* add last element */ </a:t>
            </a:r>
          </a:p>
        </p:txBody>
      </p:sp>
      <p:sp>
        <p:nvSpPr>
          <p:cNvPr name="TextBox 17" id="17"/>
          <p:cNvSpPr txBox="true"/>
          <p:nvPr/>
        </p:nvSpPr>
        <p:spPr>
          <a:xfrm rot="0">
            <a:off x="681485" y="4471340"/>
            <a:ext cx="829304" cy="243202"/>
          </a:xfrm>
          <a:prstGeom prst="rect">
            <a:avLst/>
          </a:prstGeom>
        </p:spPr>
        <p:txBody>
          <a:bodyPr anchor="t" rtlCol="false" tIns="0" lIns="0" bIns="0" rIns="0">
            <a:spAutoFit/>
          </a:bodyPr>
          <a:lstStyle/>
          <a:p>
            <a:pPr algn="l">
              <a:lnSpc>
                <a:spcPts val="1900"/>
              </a:lnSpc>
            </a:pPr>
            <a:r>
              <a:rPr lang="en-US" b="true" sz="1600">
                <a:solidFill>
                  <a:srgbClr val="000000"/>
                </a:solidFill>
                <a:latin typeface="Helvetica World Bold"/>
                <a:ea typeface="Helvetica World Bold"/>
                <a:cs typeface="Helvetica World Bold"/>
                <a:sym typeface="Helvetica World Bold"/>
              </a:rPr>
              <a:t>return s </a:t>
            </a:r>
          </a:p>
        </p:txBody>
      </p:sp>
    </p:spTree>
  </p:cSld>
  <p:clrMapOvr>
    <a:masterClrMapping/>
  </p:clrMapOvr>
</p:sld>
</file>

<file path=ppt/slides/slide2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39772" y="4966887"/>
            <a:ext cx="3832250" cy="461058"/>
            <a:chOff x="0" y="0"/>
            <a:chExt cx="3832250" cy="461061"/>
          </a:xfrm>
        </p:grpSpPr>
        <p:sp>
          <p:nvSpPr>
            <p:cNvPr name="Freeform 7" id="7"/>
            <p:cNvSpPr/>
            <p:nvPr/>
          </p:nvSpPr>
          <p:spPr>
            <a:xfrm flipH="false" flipV="false" rot="0">
              <a:off x="0" y="0"/>
              <a:ext cx="3832225" cy="461010"/>
            </a:xfrm>
            <a:custGeom>
              <a:avLst/>
              <a:gdLst/>
              <a:ahLst/>
              <a:cxnLst/>
              <a:rect r="r" b="b" t="t" l="l"/>
              <a:pathLst>
                <a:path h="461010" w="3832225">
                  <a:moveTo>
                    <a:pt x="0" y="461010"/>
                  </a:moveTo>
                  <a:lnTo>
                    <a:pt x="3832225" y="461010"/>
                  </a:lnTo>
                  <a:lnTo>
                    <a:pt x="3832225" y="0"/>
                  </a:lnTo>
                  <a:lnTo>
                    <a:pt x="0" y="0"/>
                  </a:lnTo>
                  <a:close/>
                </a:path>
              </a:pathLst>
            </a:custGeom>
            <a:solidFill>
              <a:srgbClr val="FFFFFF"/>
            </a:solidFill>
          </p:spPr>
        </p:sp>
      </p:grpSp>
      <p:sp>
        <p:nvSpPr>
          <p:cNvPr name="Freeform 8" id="8"/>
          <p:cNvSpPr/>
          <p:nvPr/>
        </p:nvSpPr>
        <p:spPr>
          <a:xfrm flipH="false" flipV="false" rot="0">
            <a:off x="845258" y="1606744"/>
            <a:ext cx="11100187" cy="2420617"/>
          </a:xfrm>
          <a:custGeom>
            <a:avLst/>
            <a:gdLst/>
            <a:ahLst/>
            <a:cxnLst/>
            <a:rect r="r" b="b" t="t" l="l"/>
            <a:pathLst>
              <a:path h="2420617" w="11100187">
                <a:moveTo>
                  <a:pt x="0" y="0"/>
                </a:moveTo>
                <a:lnTo>
                  <a:pt x="11100187" y="0"/>
                </a:lnTo>
                <a:lnTo>
                  <a:pt x="11100187" y="2420616"/>
                </a:lnTo>
                <a:lnTo>
                  <a:pt x="0" y="2420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78757" y="5855437"/>
            <a:ext cx="11083366" cy="2286714"/>
          </a:xfrm>
          <a:custGeom>
            <a:avLst/>
            <a:gdLst/>
            <a:ahLst/>
            <a:cxnLst/>
            <a:rect r="r" b="b" t="t" l="l"/>
            <a:pathLst>
              <a:path h="2286714" w="11083366">
                <a:moveTo>
                  <a:pt x="0" y="0"/>
                </a:moveTo>
                <a:lnTo>
                  <a:pt x="11083367" y="0"/>
                </a:lnTo>
                <a:lnTo>
                  <a:pt x="11083367" y="2286714"/>
                </a:lnTo>
                <a:lnTo>
                  <a:pt x="0" y="22867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3657190" y="2333282"/>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1</a:t>
            </a:r>
          </a:p>
        </p:txBody>
      </p:sp>
      <p:sp>
        <p:nvSpPr>
          <p:cNvPr name="TextBox 12" id="12"/>
          <p:cNvSpPr txBox="true"/>
          <p:nvPr/>
        </p:nvSpPr>
        <p:spPr>
          <a:xfrm rot="0">
            <a:off x="3544176" y="6448082"/>
            <a:ext cx="432149" cy="938908"/>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1</a:t>
            </a:r>
          </a:p>
          <a:p>
            <a:pPr algn="ctr">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800510" y="706565"/>
            <a:ext cx="468986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a:t>
            </a:r>
          </a:p>
        </p:txBody>
      </p:sp>
      <p:sp>
        <p:nvSpPr>
          <p:cNvPr name="TextBox 14" id="14"/>
          <p:cNvSpPr txBox="true"/>
          <p:nvPr/>
        </p:nvSpPr>
        <p:spPr>
          <a:xfrm rot="0">
            <a:off x="5914568" y="2333282"/>
            <a:ext cx="432149" cy="950062"/>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5931237" y="6448082"/>
            <a:ext cx="432149" cy="950062"/>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6" id="16"/>
          <p:cNvSpPr txBox="true"/>
          <p:nvPr/>
        </p:nvSpPr>
        <p:spPr>
          <a:xfrm rot="0">
            <a:off x="8339338" y="2333282"/>
            <a:ext cx="432149" cy="938908"/>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7" id="17"/>
          <p:cNvSpPr txBox="true"/>
          <p:nvPr/>
        </p:nvSpPr>
        <p:spPr>
          <a:xfrm rot="0">
            <a:off x="8356006" y="6448082"/>
            <a:ext cx="432149" cy="938908"/>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8" id="18"/>
          <p:cNvSpPr txBox="true"/>
          <p:nvPr/>
        </p:nvSpPr>
        <p:spPr>
          <a:xfrm rot="0">
            <a:off x="10841479" y="2333282"/>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19" id="19"/>
          <p:cNvSpPr txBox="true"/>
          <p:nvPr/>
        </p:nvSpPr>
        <p:spPr>
          <a:xfrm rot="0">
            <a:off x="10719864" y="6448082"/>
            <a:ext cx="432149" cy="950062"/>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5</a:t>
            </a:r>
          </a:p>
          <a:p>
            <a:pPr algn="ctr">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20" id="20"/>
          <p:cNvSpPr txBox="true"/>
          <p:nvPr/>
        </p:nvSpPr>
        <p:spPr>
          <a:xfrm rot="0">
            <a:off x="1923231" y="240973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1" id="21"/>
          <p:cNvSpPr txBox="true"/>
          <p:nvPr/>
        </p:nvSpPr>
        <p:spPr>
          <a:xfrm rot="0">
            <a:off x="1939900" y="652453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2973067" y="652453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2952512" y="2409739"/>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4" id="24"/>
          <p:cNvSpPr txBox="true"/>
          <p:nvPr/>
        </p:nvSpPr>
        <p:spPr>
          <a:xfrm rot="0">
            <a:off x="5331028" y="240973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5347697" y="652453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6" id="26"/>
          <p:cNvSpPr txBox="true"/>
          <p:nvPr/>
        </p:nvSpPr>
        <p:spPr>
          <a:xfrm rot="0">
            <a:off x="7731785" y="240973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7" id="27"/>
          <p:cNvSpPr txBox="true"/>
          <p:nvPr/>
        </p:nvSpPr>
        <p:spPr>
          <a:xfrm rot="0">
            <a:off x="7748454" y="652453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8" id="28"/>
          <p:cNvSpPr txBox="true"/>
          <p:nvPr/>
        </p:nvSpPr>
        <p:spPr>
          <a:xfrm rot="0">
            <a:off x="10140686" y="240973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9" id="29"/>
          <p:cNvSpPr txBox="true"/>
          <p:nvPr/>
        </p:nvSpPr>
        <p:spPr>
          <a:xfrm rot="0">
            <a:off x="10157355" y="6524539"/>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1185482" y="3516335"/>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1" id="31"/>
          <p:cNvSpPr txBox="true"/>
          <p:nvPr/>
        </p:nvSpPr>
        <p:spPr>
          <a:xfrm rot="0">
            <a:off x="1202150" y="7631135"/>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2" id="32"/>
          <p:cNvSpPr txBox="true"/>
          <p:nvPr/>
        </p:nvSpPr>
        <p:spPr>
          <a:xfrm rot="0">
            <a:off x="1064133" y="2376335"/>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3" id="33"/>
          <p:cNvSpPr txBox="true"/>
          <p:nvPr/>
        </p:nvSpPr>
        <p:spPr>
          <a:xfrm rot="0">
            <a:off x="1080802" y="6491135"/>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4" id="34"/>
          <p:cNvSpPr txBox="true"/>
          <p:nvPr/>
        </p:nvSpPr>
        <p:spPr>
          <a:xfrm rot="0">
            <a:off x="1891455" y="351633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5" id="35"/>
          <p:cNvSpPr txBox="true"/>
          <p:nvPr/>
        </p:nvSpPr>
        <p:spPr>
          <a:xfrm rot="0">
            <a:off x="1908124" y="763113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6" id="36"/>
          <p:cNvSpPr txBox="true"/>
          <p:nvPr/>
        </p:nvSpPr>
        <p:spPr>
          <a:xfrm rot="0">
            <a:off x="4167978" y="237633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7" id="37"/>
          <p:cNvSpPr txBox="true"/>
          <p:nvPr/>
        </p:nvSpPr>
        <p:spPr>
          <a:xfrm rot="0">
            <a:off x="4184647" y="649113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8" id="38"/>
          <p:cNvSpPr txBox="true"/>
          <p:nvPr/>
        </p:nvSpPr>
        <p:spPr>
          <a:xfrm rot="0">
            <a:off x="6542608" y="237633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9" id="39"/>
          <p:cNvSpPr txBox="true"/>
          <p:nvPr/>
        </p:nvSpPr>
        <p:spPr>
          <a:xfrm rot="0">
            <a:off x="6559277" y="649113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0" id="40"/>
          <p:cNvSpPr txBox="true"/>
          <p:nvPr/>
        </p:nvSpPr>
        <p:spPr>
          <a:xfrm rot="0">
            <a:off x="8943365" y="237633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1" id="41"/>
          <p:cNvSpPr txBox="true"/>
          <p:nvPr/>
        </p:nvSpPr>
        <p:spPr>
          <a:xfrm rot="0">
            <a:off x="8960034" y="649113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2" id="42"/>
          <p:cNvSpPr txBox="true"/>
          <p:nvPr/>
        </p:nvSpPr>
        <p:spPr>
          <a:xfrm rot="0">
            <a:off x="11368935" y="649113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43" id="43"/>
          <p:cNvSpPr txBox="true"/>
          <p:nvPr/>
        </p:nvSpPr>
        <p:spPr>
          <a:xfrm rot="0">
            <a:off x="11347733" y="2376335"/>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44" id="44"/>
          <p:cNvSpPr txBox="true"/>
          <p:nvPr/>
        </p:nvSpPr>
        <p:spPr>
          <a:xfrm rot="0">
            <a:off x="3527508" y="2929414"/>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45" id="45"/>
          <p:cNvSpPr txBox="true"/>
          <p:nvPr/>
        </p:nvSpPr>
        <p:spPr>
          <a:xfrm rot="0">
            <a:off x="10703195" y="2940568"/>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46" id="46"/>
          <p:cNvSpPr txBox="true"/>
          <p:nvPr/>
        </p:nvSpPr>
        <p:spPr>
          <a:xfrm rot="0">
            <a:off x="965911" y="1749104"/>
            <a:ext cx="2537536"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Doubly linked list</a:t>
            </a:r>
          </a:p>
        </p:txBody>
      </p:sp>
      <p:sp>
        <p:nvSpPr>
          <p:cNvPr name="TextBox 47" id="47"/>
          <p:cNvSpPr txBox="true"/>
          <p:nvPr/>
        </p:nvSpPr>
        <p:spPr>
          <a:xfrm rot="0">
            <a:off x="896922" y="5045754"/>
            <a:ext cx="3792312"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Circular Doubly linked list</a:t>
            </a:r>
          </a:p>
        </p:txBody>
      </p:sp>
    </p:spTree>
  </p:cSld>
  <p:clrMapOvr>
    <a:masterClrMapping/>
  </p:clrMapOvr>
</p:sld>
</file>

<file path=ppt/slides/slide2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20951" y="5295014"/>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2260854" y="5507098"/>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3121676" y="4884172"/>
            <a:ext cx="2035769" cy="1285180"/>
            <a:chOff x="0" y="0"/>
            <a:chExt cx="2035772" cy="1285176"/>
          </a:xfrm>
        </p:grpSpPr>
        <p:sp>
          <p:nvSpPr>
            <p:cNvPr name="Freeform 12" id="12"/>
            <p:cNvSpPr/>
            <p:nvPr/>
          </p:nvSpPr>
          <p:spPr>
            <a:xfrm flipH="false" flipV="false" rot="0">
              <a:off x="0" y="0"/>
              <a:ext cx="2035810" cy="1285113"/>
            </a:xfrm>
            <a:custGeom>
              <a:avLst/>
              <a:gdLst/>
              <a:ahLst/>
              <a:cxnLst/>
              <a:rect r="r" b="b" t="t" l="l"/>
              <a:pathLst>
                <a:path h="1285113" w="2035810">
                  <a:moveTo>
                    <a:pt x="2026920" y="0"/>
                  </a:moveTo>
                  <a:lnTo>
                    <a:pt x="1953006" y="46990"/>
                  </a:lnTo>
                  <a:lnTo>
                    <a:pt x="12700" y="752983"/>
                  </a:lnTo>
                  <a:lnTo>
                    <a:pt x="34163" y="758190"/>
                  </a:lnTo>
                  <a:lnTo>
                    <a:pt x="0" y="758190"/>
                  </a:lnTo>
                  <a:lnTo>
                    <a:pt x="0" y="1273810"/>
                  </a:lnTo>
                  <a:lnTo>
                    <a:pt x="22098" y="1273810"/>
                  </a:lnTo>
                  <a:lnTo>
                    <a:pt x="4445" y="1285113"/>
                  </a:lnTo>
                  <a:lnTo>
                    <a:pt x="2026920" y="1285113"/>
                  </a:lnTo>
                  <a:lnTo>
                    <a:pt x="2026920" y="31369"/>
                  </a:lnTo>
                  <a:lnTo>
                    <a:pt x="2035810" y="16891"/>
                  </a:lnTo>
                  <a:lnTo>
                    <a:pt x="2026920" y="20066"/>
                  </a:lnTo>
                  <a:lnTo>
                    <a:pt x="2026920" y="0"/>
                  </a:lnTo>
                  <a:close/>
                </a:path>
              </a:pathLst>
            </a:custGeom>
            <a:solidFill>
              <a:srgbClr val="00A2FF"/>
            </a:solidFill>
          </p:spPr>
        </p:sp>
      </p:grpSp>
      <p:sp>
        <p:nvSpPr>
          <p:cNvPr name="Freeform 13" id="13"/>
          <p:cNvSpPr/>
          <p:nvPr/>
        </p:nvSpPr>
        <p:spPr>
          <a:xfrm flipH="false" flipV="false" rot="0">
            <a:off x="520703" y="2222497"/>
            <a:ext cx="5327609" cy="2171700"/>
          </a:xfrm>
          <a:custGeom>
            <a:avLst/>
            <a:gdLst/>
            <a:ahLst/>
            <a:cxnLst/>
            <a:rect r="r" b="b" t="t" l="l"/>
            <a:pathLst>
              <a:path h="2171700" w="5327609">
                <a:moveTo>
                  <a:pt x="0" y="0"/>
                </a:moveTo>
                <a:lnTo>
                  <a:pt x="5327609" y="0"/>
                </a:lnTo>
                <a:lnTo>
                  <a:pt x="5327609" y="2171700"/>
                </a:lnTo>
                <a:lnTo>
                  <a:pt x="0" y="2171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a:grpSpLocks noChangeAspect="true"/>
          </p:cNvGrpSpPr>
          <p:nvPr/>
        </p:nvGrpSpPr>
        <p:grpSpPr>
          <a:xfrm rot="0">
            <a:off x="5278364" y="5507098"/>
            <a:ext cx="739902" cy="248917"/>
            <a:chOff x="0" y="0"/>
            <a:chExt cx="739902" cy="248920"/>
          </a:xfrm>
        </p:grpSpPr>
        <p:sp>
          <p:nvSpPr>
            <p:cNvPr name="Freeform 15" id="15"/>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6" id="16"/>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7" id="17"/>
          <p:cNvGrpSpPr>
            <a:grpSpLocks noChangeAspect="true"/>
          </p:cNvGrpSpPr>
          <p:nvPr/>
        </p:nvGrpSpPr>
        <p:grpSpPr>
          <a:xfrm rot="0">
            <a:off x="5495915" y="5021961"/>
            <a:ext cx="6440815" cy="2826925"/>
            <a:chOff x="0" y="0"/>
            <a:chExt cx="6440818" cy="2826918"/>
          </a:xfrm>
        </p:grpSpPr>
        <p:sp>
          <p:nvSpPr>
            <p:cNvPr name="Freeform 18" id="18"/>
            <p:cNvSpPr/>
            <p:nvPr/>
          </p:nvSpPr>
          <p:spPr>
            <a:xfrm flipH="false" flipV="false" rot="0">
              <a:off x="63500" y="1937131"/>
              <a:ext cx="1270000" cy="560578"/>
            </a:xfrm>
            <a:custGeom>
              <a:avLst/>
              <a:gdLst/>
              <a:ahLst/>
              <a:cxnLst/>
              <a:rect r="r" b="b" t="t" l="l"/>
              <a:pathLst>
                <a:path h="560578" w="1270000">
                  <a:moveTo>
                    <a:pt x="291211" y="0"/>
                  </a:moveTo>
                  <a:lnTo>
                    <a:pt x="978789" y="0"/>
                  </a:lnTo>
                  <a:cubicBezTo>
                    <a:pt x="1064006" y="0"/>
                    <a:pt x="1115060" y="0"/>
                    <a:pt x="1149096" y="13970"/>
                  </a:cubicBezTo>
                  <a:cubicBezTo>
                    <a:pt x="1198753" y="32004"/>
                    <a:pt x="1237869" y="71120"/>
                    <a:pt x="1256030" y="120904"/>
                  </a:cubicBezTo>
                  <a:cubicBezTo>
                    <a:pt x="1269365" y="151638"/>
                    <a:pt x="1270000" y="206883"/>
                    <a:pt x="1270000" y="280289"/>
                  </a:cubicBezTo>
                  <a:cubicBezTo>
                    <a:pt x="1270000" y="353695"/>
                    <a:pt x="1269365" y="408940"/>
                    <a:pt x="1256030" y="439674"/>
                  </a:cubicBezTo>
                  <a:cubicBezTo>
                    <a:pt x="1237996" y="489331"/>
                    <a:pt x="1198880" y="528447"/>
                    <a:pt x="1149096" y="546608"/>
                  </a:cubicBezTo>
                  <a:cubicBezTo>
                    <a:pt x="1115060" y="560578"/>
                    <a:pt x="1063879" y="560578"/>
                    <a:pt x="978789" y="560578"/>
                  </a:cubicBezTo>
                  <a:lnTo>
                    <a:pt x="291211" y="560578"/>
                  </a:lnTo>
                  <a:cubicBezTo>
                    <a:pt x="205994" y="560578"/>
                    <a:pt x="154940" y="560578"/>
                    <a:pt x="120904" y="546608"/>
                  </a:cubicBezTo>
                  <a:cubicBezTo>
                    <a:pt x="71247" y="528574"/>
                    <a:pt x="32131" y="489458"/>
                    <a:pt x="13970" y="439674"/>
                  </a:cubicBezTo>
                  <a:cubicBezTo>
                    <a:pt x="635" y="408940"/>
                    <a:pt x="0" y="353695"/>
                    <a:pt x="0" y="280289"/>
                  </a:cubicBezTo>
                  <a:cubicBezTo>
                    <a:pt x="0" y="206883"/>
                    <a:pt x="635" y="151638"/>
                    <a:pt x="13970" y="120904"/>
                  </a:cubicBezTo>
                  <a:cubicBezTo>
                    <a:pt x="32004" y="71247"/>
                    <a:pt x="71120" y="32131"/>
                    <a:pt x="120904" y="13970"/>
                  </a:cubicBezTo>
                  <a:cubicBezTo>
                    <a:pt x="154940" y="0"/>
                    <a:pt x="206121" y="0"/>
                    <a:pt x="291211" y="0"/>
                  </a:cubicBezTo>
                  <a:close/>
                </a:path>
              </a:pathLst>
            </a:custGeom>
            <a:solidFill>
              <a:srgbClr val="00A2FF"/>
            </a:solidFill>
          </p:spPr>
        </p:sp>
        <p:sp>
          <p:nvSpPr>
            <p:cNvPr name="Freeform 19" id="19"/>
            <p:cNvSpPr/>
            <p:nvPr/>
          </p:nvSpPr>
          <p:spPr>
            <a:xfrm flipH="false" flipV="false" rot="0">
              <a:off x="752856" y="63500"/>
              <a:ext cx="2759710" cy="1092200"/>
            </a:xfrm>
            <a:custGeom>
              <a:avLst/>
              <a:gdLst/>
              <a:ahLst/>
              <a:cxnLst/>
              <a:rect r="r" b="b" t="t" l="l"/>
              <a:pathLst>
                <a:path h="1092200" w="2759710">
                  <a:moveTo>
                    <a:pt x="0" y="1092200"/>
                  </a:moveTo>
                  <a:lnTo>
                    <a:pt x="2759710" y="1092200"/>
                  </a:lnTo>
                  <a:lnTo>
                    <a:pt x="2759710" y="0"/>
                  </a:lnTo>
                  <a:lnTo>
                    <a:pt x="0" y="0"/>
                  </a:lnTo>
                  <a:close/>
                </a:path>
              </a:pathLst>
            </a:custGeom>
            <a:solidFill>
              <a:srgbClr val="00A2FF"/>
            </a:solidFill>
          </p:spPr>
        </p:sp>
        <p:sp>
          <p:nvSpPr>
            <p:cNvPr name="Freeform 20" id="20"/>
            <p:cNvSpPr/>
            <p:nvPr/>
          </p:nvSpPr>
          <p:spPr>
            <a:xfrm flipH="false" flipV="false" rot="0">
              <a:off x="4207256" y="63500"/>
              <a:ext cx="2170049" cy="1092200"/>
            </a:xfrm>
            <a:custGeom>
              <a:avLst/>
              <a:gdLst/>
              <a:ahLst/>
              <a:cxnLst/>
              <a:rect r="r" b="b" t="t" l="l"/>
              <a:pathLst>
                <a:path h="1092200" w="2170049">
                  <a:moveTo>
                    <a:pt x="0" y="1092200"/>
                  </a:moveTo>
                  <a:lnTo>
                    <a:pt x="2170049" y="1092200"/>
                  </a:lnTo>
                  <a:lnTo>
                    <a:pt x="2170049" y="0"/>
                  </a:lnTo>
                  <a:lnTo>
                    <a:pt x="0" y="0"/>
                  </a:lnTo>
                  <a:close/>
                </a:path>
              </a:pathLst>
            </a:custGeom>
            <a:solidFill>
              <a:srgbClr val="00A2FF"/>
            </a:solidFill>
          </p:spPr>
        </p:sp>
        <p:sp>
          <p:nvSpPr>
            <p:cNvPr name="Freeform 21" id="21"/>
            <p:cNvSpPr/>
            <p:nvPr/>
          </p:nvSpPr>
          <p:spPr>
            <a:xfrm flipH="false" flipV="false" rot="0">
              <a:off x="3553460" y="59690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22" id="22"/>
            <p:cNvSpPr/>
            <p:nvPr/>
          </p:nvSpPr>
          <p:spPr>
            <a:xfrm flipH="false" flipV="false" rot="0">
              <a:off x="4044442" y="54864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sp>
          <p:nvSpPr>
            <p:cNvPr name="Freeform 23" id="23"/>
            <p:cNvSpPr/>
            <p:nvPr/>
          </p:nvSpPr>
          <p:spPr>
            <a:xfrm flipH="false" flipV="false" rot="0">
              <a:off x="2774950" y="1671193"/>
              <a:ext cx="2170049" cy="1092200"/>
            </a:xfrm>
            <a:custGeom>
              <a:avLst/>
              <a:gdLst/>
              <a:ahLst/>
              <a:cxnLst/>
              <a:rect r="r" b="b" t="t" l="l"/>
              <a:pathLst>
                <a:path h="1092200" w="2170049">
                  <a:moveTo>
                    <a:pt x="0" y="1092200"/>
                  </a:moveTo>
                  <a:lnTo>
                    <a:pt x="2170049" y="1092200"/>
                  </a:lnTo>
                  <a:lnTo>
                    <a:pt x="2170049" y="0"/>
                  </a:lnTo>
                  <a:lnTo>
                    <a:pt x="0" y="0"/>
                  </a:lnTo>
                  <a:close/>
                </a:path>
              </a:pathLst>
            </a:custGeom>
            <a:solidFill>
              <a:srgbClr val="00A2FF"/>
            </a:solidFill>
          </p:spPr>
        </p:sp>
        <p:sp>
          <p:nvSpPr>
            <p:cNvPr name="Freeform 24" id="24"/>
            <p:cNvSpPr/>
            <p:nvPr/>
          </p:nvSpPr>
          <p:spPr>
            <a:xfrm flipH="false" flipV="false" rot="0">
              <a:off x="1551178" y="2204593"/>
              <a:ext cx="1115187" cy="25400"/>
            </a:xfrm>
            <a:custGeom>
              <a:avLst/>
              <a:gdLst/>
              <a:ahLst/>
              <a:cxnLst/>
              <a:rect r="r" b="b" t="t" l="l"/>
              <a:pathLst>
                <a:path h="25400" w="1115187">
                  <a:moveTo>
                    <a:pt x="1115187" y="25400"/>
                  </a:moveTo>
                  <a:lnTo>
                    <a:pt x="12700" y="25400"/>
                  </a:lnTo>
                  <a:lnTo>
                    <a:pt x="12700" y="12700"/>
                  </a:lnTo>
                  <a:lnTo>
                    <a:pt x="12700" y="25400"/>
                  </a:lnTo>
                  <a:lnTo>
                    <a:pt x="0" y="25400"/>
                  </a:lnTo>
                  <a:lnTo>
                    <a:pt x="0" y="0"/>
                  </a:lnTo>
                  <a:lnTo>
                    <a:pt x="12700" y="0"/>
                  </a:lnTo>
                  <a:lnTo>
                    <a:pt x="1115187" y="0"/>
                  </a:lnTo>
                  <a:close/>
                </a:path>
              </a:pathLst>
            </a:custGeom>
            <a:solidFill>
              <a:srgbClr val="000000"/>
            </a:solidFill>
          </p:spPr>
        </p:sp>
        <p:sp>
          <p:nvSpPr>
            <p:cNvPr name="Freeform 25" id="25"/>
            <p:cNvSpPr/>
            <p:nvPr/>
          </p:nvSpPr>
          <p:spPr>
            <a:xfrm flipH="false" flipV="false" rot="0">
              <a:off x="1441958" y="2156333"/>
              <a:ext cx="121920" cy="121920"/>
            </a:xfrm>
            <a:custGeom>
              <a:avLst/>
              <a:gdLst/>
              <a:ahLst/>
              <a:cxnLst/>
              <a:rect r="r" b="b" t="t" l="l"/>
              <a:pathLst>
                <a:path h="121920" w="121920">
                  <a:moveTo>
                    <a:pt x="121920" y="0"/>
                  </a:moveTo>
                  <a:lnTo>
                    <a:pt x="0" y="60960"/>
                  </a:lnTo>
                  <a:lnTo>
                    <a:pt x="121920" y="121920"/>
                  </a:lnTo>
                  <a:close/>
                </a:path>
              </a:pathLst>
            </a:custGeom>
            <a:solidFill>
              <a:srgbClr val="000000"/>
            </a:solidFill>
          </p:spPr>
        </p:sp>
        <p:sp>
          <p:nvSpPr>
            <p:cNvPr name="Freeform 26" id="26"/>
            <p:cNvSpPr/>
            <p:nvPr/>
          </p:nvSpPr>
          <p:spPr>
            <a:xfrm flipH="false" flipV="false" rot="0">
              <a:off x="5163185" y="1280414"/>
              <a:ext cx="530987" cy="874395"/>
            </a:xfrm>
            <a:custGeom>
              <a:avLst/>
              <a:gdLst/>
              <a:ahLst/>
              <a:cxnLst/>
              <a:rect r="r" b="b" t="t" l="l"/>
              <a:pathLst>
                <a:path h="874395" w="530987">
                  <a:moveTo>
                    <a:pt x="529463" y="0"/>
                  </a:moveTo>
                  <a:lnTo>
                    <a:pt x="530987" y="842518"/>
                  </a:lnTo>
                  <a:lnTo>
                    <a:pt x="530987" y="854837"/>
                  </a:lnTo>
                  <a:lnTo>
                    <a:pt x="518668" y="855345"/>
                  </a:lnTo>
                  <a:lnTo>
                    <a:pt x="13589" y="873887"/>
                  </a:lnTo>
                  <a:lnTo>
                    <a:pt x="13589" y="873887"/>
                  </a:lnTo>
                  <a:lnTo>
                    <a:pt x="13589" y="873887"/>
                  </a:lnTo>
                  <a:lnTo>
                    <a:pt x="889" y="874395"/>
                  </a:lnTo>
                  <a:lnTo>
                    <a:pt x="0" y="848995"/>
                  </a:lnTo>
                  <a:lnTo>
                    <a:pt x="12700" y="848487"/>
                  </a:lnTo>
                  <a:lnTo>
                    <a:pt x="13208" y="861187"/>
                  </a:lnTo>
                  <a:lnTo>
                    <a:pt x="12700" y="848487"/>
                  </a:lnTo>
                  <a:lnTo>
                    <a:pt x="517779" y="829945"/>
                  </a:lnTo>
                  <a:lnTo>
                    <a:pt x="518287" y="842645"/>
                  </a:lnTo>
                  <a:lnTo>
                    <a:pt x="505587" y="842645"/>
                  </a:lnTo>
                  <a:lnTo>
                    <a:pt x="504063" y="127"/>
                  </a:lnTo>
                  <a:close/>
                </a:path>
              </a:pathLst>
            </a:custGeom>
            <a:solidFill>
              <a:srgbClr val="000000"/>
            </a:solidFill>
          </p:spPr>
        </p:sp>
        <p:sp>
          <p:nvSpPr>
            <p:cNvPr name="Freeform 27" id="27"/>
            <p:cNvSpPr/>
            <p:nvPr/>
          </p:nvSpPr>
          <p:spPr>
            <a:xfrm flipH="false" flipV="false" rot="0">
              <a:off x="5054600" y="2080514"/>
              <a:ext cx="124079" cy="121920"/>
            </a:xfrm>
            <a:custGeom>
              <a:avLst/>
              <a:gdLst/>
              <a:ahLst/>
              <a:cxnLst/>
              <a:rect r="r" b="b" t="t" l="l"/>
              <a:pathLst>
                <a:path h="121920" w="124079">
                  <a:moveTo>
                    <a:pt x="119507" y="0"/>
                  </a:moveTo>
                  <a:lnTo>
                    <a:pt x="0" y="65405"/>
                  </a:lnTo>
                  <a:lnTo>
                    <a:pt x="124079" y="121920"/>
                  </a:lnTo>
                  <a:close/>
                </a:path>
              </a:pathLst>
            </a:custGeom>
            <a:solidFill>
              <a:srgbClr val="000000"/>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800510" y="884368"/>
            <a:ext cx="716692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Creation of Circular Doubly Linked List</a:t>
            </a:r>
          </a:p>
        </p:txBody>
      </p:sp>
      <p:sp>
        <p:nvSpPr>
          <p:cNvPr name="TextBox 30" id="30"/>
          <p:cNvSpPr txBox="true"/>
          <p:nvPr/>
        </p:nvSpPr>
        <p:spPr>
          <a:xfrm rot="0">
            <a:off x="807834" y="25284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1" id="31"/>
          <p:cNvSpPr txBox="true"/>
          <p:nvPr/>
        </p:nvSpPr>
        <p:spPr>
          <a:xfrm rot="0">
            <a:off x="929183" y="3823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2" id="32"/>
          <p:cNvSpPr txBox="true"/>
          <p:nvPr/>
        </p:nvSpPr>
        <p:spPr>
          <a:xfrm rot="0">
            <a:off x="4292756" y="36329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3" id="33"/>
          <p:cNvSpPr txBox="true"/>
          <p:nvPr/>
        </p:nvSpPr>
        <p:spPr>
          <a:xfrm rot="0">
            <a:off x="1062980" y="5476923"/>
            <a:ext cx="546887" cy="317649"/>
          </a:xfrm>
          <a:prstGeom prst="rect">
            <a:avLst/>
          </a:prstGeom>
        </p:spPr>
        <p:txBody>
          <a:bodyPr anchor="t" rtlCol="false" tIns="0" lIns="0" bIns="0" rIns="0">
            <a:spAutoFit/>
          </a:bodyPr>
          <a:lstStyle/>
          <a:p>
            <a:pPr algn="l">
              <a:lnSpc>
                <a:spcPts val="2660"/>
              </a:lnSpc>
            </a:pPr>
            <a:r>
              <a:rPr lang="en-US" sz="1900" spc="-5">
                <a:solidFill>
                  <a:srgbClr val="FFFFFF"/>
                </a:solidFill>
                <a:latin typeface="IBM Plex Sans"/>
                <a:ea typeface="IBM Plex Sans"/>
                <a:cs typeface="IBM Plex Sans"/>
                <a:sym typeface="IBM Plex Sans"/>
              </a:rPr>
              <a:t>Start</a:t>
            </a:r>
          </a:p>
        </p:txBody>
      </p:sp>
      <p:sp>
        <p:nvSpPr>
          <p:cNvPr name="TextBox 34" id="34"/>
          <p:cNvSpPr txBox="true"/>
          <p:nvPr/>
        </p:nvSpPr>
        <p:spPr>
          <a:xfrm rot="0">
            <a:off x="4022674" y="5381415"/>
            <a:ext cx="1056008"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nodeValue </a:t>
            </a:r>
          </a:p>
        </p:txBody>
      </p:sp>
      <p:sp>
        <p:nvSpPr>
          <p:cNvPr name="TextBox 35" id="35"/>
          <p:cNvSpPr txBox="true"/>
          <p:nvPr/>
        </p:nvSpPr>
        <p:spPr>
          <a:xfrm rot="0">
            <a:off x="5704132" y="7087743"/>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36" id="36"/>
          <p:cNvSpPr txBox="true"/>
          <p:nvPr/>
        </p:nvSpPr>
        <p:spPr>
          <a:xfrm rot="0">
            <a:off x="6549609" y="5382416"/>
            <a:ext cx="2306784"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Create Blank Node node.value=nodeValue</a:t>
            </a:r>
          </a:p>
        </p:txBody>
      </p:sp>
      <p:sp>
        <p:nvSpPr>
          <p:cNvPr name="TextBox 37" id="37"/>
          <p:cNvSpPr txBox="true"/>
          <p:nvPr/>
        </p:nvSpPr>
        <p:spPr>
          <a:xfrm rot="0">
            <a:off x="8571662" y="6990140"/>
            <a:ext cx="1722987"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node.next=node node.prev=node</a:t>
            </a:r>
          </a:p>
        </p:txBody>
      </p:sp>
      <p:sp>
        <p:nvSpPr>
          <p:cNvPr name="TextBox 38" id="38"/>
          <p:cNvSpPr txBox="true"/>
          <p:nvPr/>
        </p:nvSpPr>
        <p:spPr>
          <a:xfrm rot="0">
            <a:off x="10004012" y="5382416"/>
            <a:ext cx="1213180"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head=node tail=node</a:t>
            </a:r>
          </a:p>
        </p:txBody>
      </p:sp>
      <p:sp>
        <p:nvSpPr>
          <p:cNvPr name="TextBox 39" id="39"/>
          <p:cNvSpPr txBox="true"/>
          <p:nvPr/>
        </p:nvSpPr>
        <p:spPr>
          <a:xfrm rot="0">
            <a:off x="6299578" y="5405056"/>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
        <p:nvSpPr>
          <p:cNvPr name="TextBox 40" id="40"/>
          <p:cNvSpPr txBox="true"/>
          <p:nvPr/>
        </p:nvSpPr>
        <p:spPr>
          <a:xfrm rot="0">
            <a:off x="8321631" y="7012781"/>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
        <p:nvSpPr>
          <p:cNvPr name="TextBox 41" id="41"/>
          <p:cNvSpPr txBox="true"/>
          <p:nvPr/>
        </p:nvSpPr>
        <p:spPr>
          <a:xfrm rot="0">
            <a:off x="9753981" y="5405056"/>
            <a:ext cx="124216" cy="565537"/>
          </a:xfrm>
          <a:prstGeom prst="rect">
            <a:avLst/>
          </a:prstGeom>
        </p:spPr>
        <p:txBody>
          <a:bodyPr anchor="t" rtlCol="false" tIns="0" lIns="0" bIns="0" rIns="0">
            <a:spAutoFit/>
          </a:bodyPr>
          <a:lstStyle/>
          <a:p>
            <a:pPr algn="just">
              <a:lnSpc>
                <a:spcPts val="2100"/>
              </a:lnSpc>
            </a:pPr>
            <a:r>
              <a:rPr lang="en-US" sz="2464" spc="-7">
                <a:solidFill>
                  <a:srgbClr val="FFFFFF"/>
                </a:solidFill>
                <a:latin typeface="IBM Plex Sans"/>
                <a:ea typeface="IBM Plex Sans"/>
                <a:cs typeface="IBM Plex Sans"/>
                <a:sym typeface="IBM Plex Sans"/>
              </a:rPr>
              <a:t>- -</a:t>
            </a:r>
          </a:p>
        </p:txBody>
      </p:sp>
      <p:sp>
        <p:nvSpPr>
          <p:cNvPr name="TextBox 42" id="42"/>
          <p:cNvSpPr txBox="true"/>
          <p:nvPr/>
        </p:nvSpPr>
        <p:spPr>
          <a:xfrm rot="0">
            <a:off x="1748285" y="25389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3" id="43"/>
          <p:cNvSpPr txBox="true"/>
          <p:nvPr/>
        </p:nvSpPr>
        <p:spPr>
          <a:xfrm rot="0">
            <a:off x="1760982" y="38363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4" id="44"/>
          <p:cNvSpPr txBox="true"/>
          <p:nvPr/>
        </p:nvSpPr>
        <p:spPr>
          <a:xfrm rot="0">
            <a:off x="3557026" y="3054515"/>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5" id="45"/>
          <p:cNvSpPr txBox="true"/>
          <p:nvPr/>
        </p:nvSpPr>
        <p:spPr>
          <a:xfrm rot="0">
            <a:off x="5250351" y="3054515"/>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6" id="46"/>
          <p:cNvSpPr txBox="true"/>
          <p:nvPr/>
        </p:nvSpPr>
        <p:spPr>
          <a:xfrm rot="0">
            <a:off x="4341562" y="2957865"/>
            <a:ext cx="489766" cy="583968"/>
          </a:xfrm>
          <a:prstGeom prst="rect">
            <a:avLst/>
          </a:prstGeom>
        </p:spPr>
        <p:txBody>
          <a:bodyPr anchor="t" rtlCol="false" tIns="0" lIns="0" bIns="0" rIns="0">
            <a:spAutoFit/>
          </a:bodyPr>
          <a:lstStyle/>
          <a:p>
            <a:pPr algn="l">
              <a:lnSpc>
                <a:spcPts val="4759"/>
              </a:lnSpc>
            </a:pPr>
            <a:r>
              <a:rPr lang="en-US" b="true" sz="3400" spc="-10">
                <a:solidFill>
                  <a:srgbClr val="000000"/>
                </a:solidFill>
                <a:latin typeface="IBM Plex Sans Bold"/>
                <a:ea typeface="IBM Plex Sans Bold"/>
                <a:cs typeface="IBM Plex Sans Bold"/>
                <a:sym typeface="IBM Plex Sans Bold"/>
              </a:rPr>
              <a:t>11</a:t>
            </a:r>
          </a:p>
        </p:txBody>
      </p:sp>
    </p:spTree>
  </p:cSld>
  <p:clrMapOvr>
    <a:masterClrMapping/>
  </p:clrMapOvr>
</p:sld>
</file>

<file path=ppt/slides/slide2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42668" y="3494370"/>
            <a:ext cx="12535424" cy="2835602"/>
          </a:xfrm>
          <a:custGeom>
            <a:avLst/>
            <a:gdLst/>
            <a:ahLst/>
            <a:cxnLst/>
            <a:rect r="r" b="b" t="t" l="l"/>
            <a:pathLst>
              <a:path h="2835602" w="12535424">
                <a:moveTo>
                  <a:pt x="0" y="0"/>
                </a:moveTo>
                <a:lnTo>
                  <a:pt x="12535424" y="0"/>
                </a:lnTo>
                <a:lnTo>
                  <a:pt x="12535424" y="2835602"/>
                </a:lnTo>
                <a:lnTo>
                  <a:pt x="0" y="28356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00798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Insertion</a:t>
            </a:r>
          </a:p>
        </p:txBody>
      </p:sp>
      <p:sp>
        <p:nvSpPr>
          <p:cNvPr name="TextBox 9" id="9"/>
          <p:cNvSpPr txBox="true"/>
          <p:nvPr/>
        </p:nvSpPr>
        <p:spPr>
          <a:xfrm rot="0">
            <a:off x="952500" y="2029225"/>
            <a:ext cx="7336812" cy="1065743"/>
          </a:xfrm>
          <a:prstGeom prst="rect">
            <a:avLst/>
          </a:prstGeom>
        </p:spPr>
        <p:txBody>
          <a:bodyPr anchor="t" rtlCol="false" tIns="0" lIns="0" bIns="0" rIns="0">
            <a:spAutoFit/>
          </a:bodyPr>
          <a:lstStyle/>
          <a:p>
            <a:pPr algn="l">
              <a:lnSpc>
                <a:spcPts val="2800"/>
              </a:lnSpc>
            </a:pPr>
            <a:r>
              <a:rPr lang="en-US" b="true" sz="2400" spc="-9">
                <a:solidFill>
                  <a:srgbClr val="000000"/>
                </a:solidFill>
                <a:latin typeface="Montserrat 2 Bold"/>
                <a:ea typeface="Montserrat 2 Bold"/>
                <a:cs typeface="Montserrat 2 Bold"/>
                <a:sym typeface="Montserrat 2 Bold"/>
              </a:rPr>
              <a:t>-Insert at the beginning of linked list -Insert at the speciﬁed location of linked list -Insert at the end of linked list</a:t>
            </a:r>
          </a:p>
        </p:txBody>
      </p:sp>
      <p:sp>
        <p:nvSpPr>
          <p:cNvPr name="TextBox 10" id="10"/>
          <p:cNvSpPr txBox="true"/>
          <p:nvPr/>
        </p:nvSpPr>
        <p:spPr>
          <a:xfrm rot="0">
            <a:off x="1482014" y="4482913"/>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2645369" y="4482913"/>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2" id="12"/>
          <p:cNvSpPr txBox="true"/>
          <p:nvPr/>
        </p:nvSpPr>
        <p:spPr>
          <a:xfrm rot="0">
            <a:off x="5323703" y="4482913"/>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8031509" y="4482913"/>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10748496" y="4482913"/>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3408397" y="43899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6" id="16"/>
          <p:cNvSpPr txBox="true"/>
          <p:nvPr/>
        </p:nvSpPr>
        <p:spPr>
          <a:xfrm rot="0">
            <a:off x="5941714" y="4389949"/>
            <a:ext cx="518579" cy="1078582"/>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7" id="17"/>
          <p:cNvSpPr txBox="true"/>
          <p:nvPr/>
        </p:nvSpPr>
        <p:spPr>
          <a:xfrm rot="0">
            <a:off x="8676599" y="4389949"/>
            <a:ext cx="518579" cy="1065876"/>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8" id="18"/>
          <p:cNvSpPr txBox="true"/>
          <p:nvPr/>
        </p:nvSpPr>
        <p:spPr>
          <a:xfrm rot="0">
            <a:off x="11511524" y="4389949"/>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9" id="19"/>
          <p:cNvSpPr txBox="true"/>
          <p:nvPr/>
        </p:nvSpPr>
        <p:spPr>
          <a:xfrm rot="0">
            <a:off x="529800" y="4462215"/>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0" id="20"/>
          <p:cNvSpPr txBox="true"/>
          <p:nvPr/>
        </p:nvSpPr>
        <p:spPr>
          <a:xfrm rot="0">
            <a:off x="651148" y="5759615"/>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50238" y="57596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4018188" y="44622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6696523" y="44622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4" id="24"/>
          <p:cNvSpPr txBox="true"/>
          <p:nvPr/>
        </p:nvSpPr>
        <p:spPr>
          <a:xfrm rot="0">
            <a:off x="9404328" y="44622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12121315" y="4462215"/>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26" id="26"/>
          <p:cNvSpPr txBox="true"/>
          <p:nvPr/>
        </p:nvSpPr>
        <p:spPr>
          <a:xfrm rot="0">
            <a:off x="3249368" y="50426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11342789" y="50553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2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92103" y="2797064"/>
            <a:ext cx="12534900" cy="4416533"/>
          </a:xfrm>
          <a:custGeom>
            <a:avLst/>
            <a:gdLst/>
            <a:ahLst/>
            <a:cxnLst/>
            <a:rect r="r" b="b" t="t" l="l"/>
            <a:pathLst>
              <a:path h="4416533" w="12534900">
                <a:moveTo>
                  <a:pt x="0" y="0"/>
                </a:moveTo>
                <a:lnTo>
                  <a:pt x="12534900" y="0"/>
                </a:lnTo>
                <a:lnTo>
                  <a:pt x="12534900" y="4416533"/>
                </a:lnTo>
                <a:lnTo>
                  <a:pt x="0" y="4416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00798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Insertion</a:t>
            </a:r>
          </a:p>
        </p:txBody>
      </p:sp>
      <p:sp>
        <p:nvSpPr>
          <p:cNvPr name="TextBox 9" id="9"/>
          <p:cNvSpPr txBox="true"/>
          <p:nvPr/>
        </p:nvSpPr>
        <p:spPr>
          <a:xfrm rot="0">
            <a:off x="952500" y="1981600"/>
            <a:ext cx="6036507" cy="402165"/>
          </a:xfrm>
          <a:prstGeom prst="rect">
            <a:avLst/>
          </a:prstGeom>
        </p:spPr>
        <p:txBody>
          <a:bodyPr anchor="t" rtlCol="false" tIns="0" lIns="0" bIns="0" rIns="0">
            <a:spAutoFit/>
          </a:bodyPr>
          <a:lstStyle/>
          <a:p>
            <a:pPr algn="l">
              <a:lnSpc>
                <a:spcPts val="3359"/>
              </a:lnSpc>
            </a:pPr>
            <a:r>
              <a:rPr lang="en-US" b="true" sz="2400" spc="-9">
                <a:solidFill>
                  <a:srgbClr val="000000"/>
                </a:solidFill>
                <a:latin typeface="Montserrat 2 Bold"/>
                <a:ea typeface="Montserrat 2 Bold"/>
                <a:cs typeface="Montserrat 2 Bold"/>
                <a:sym typeface="Montserrat 2 Bold"/>
              </a:rPr>
              <a:t>-Insert at the beginning of linked list</a:t>
            </a:r>
          </a:p>
        </p:txBody>
      </p:sp>
      <p:sp>
        <p:nvSpPr>
          <p:cNvPr name="TextBox 10" id="10"/>
          <p:cNvSpPr txBox="true"/>
          <p:nvPr/>
        </p:nvSpPr>
        <p:spPr>
          <a:xfrm rot="0">
            <a:off x="1524591" y="5368547"/>
            <a:ext cx="395926" cy="320859"/>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40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40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41</a:t>
            </a:r>
          </a:p>
        </p:txBody>
      </p:sp>
      <p:sp>
        <p:nvSpPr>
          <p:cNvPr name="TextBox 11" id="11"/>
          <p:cNvSpPr txBox="true"/>
          <p:nvPr/>
        </p:nvSpPr>
        <p:spPr>
          <a:xfrm rot="0">
            <a:off x="1732455" y="36286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2" id="12"/>
          <p:cNvSpPr txBox="true"/>
          <p:nvPr/>
        </p:nvSpPr>
        <p:spPr>
          <a:xfrm rot="0">
            <a:off x="2682316" y="5364747"/>
            <a:ext cx="401669" cy="3157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43</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43</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43</a:t>
            </a:r>
          </a:p>
        </p:txBody>
      </p:sp>
      <p:sp>
        <p:nvSpPr>
          <p:cNvPr name="TextBox 13" id="13"/>
          <p:cNvSpPr txBox="true"/>
          <p:nvPr/>
        </p:nvSpPr>
        <p:spPr>
          <a:xfrm rot="0">
            <a:off x="3126819" y="3618490"/>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4" id="14"/>
          <p:cNvSpPr txBox="true"/>
          <p:nvPr/>
        </p:nvSpPr>
        <p:spPr>
          <a:xfrm rot="0">
            <a:off x="5374500" y="5368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5" id="15"/>
          <p:cNvSpPr txBox="true"/>
          <p:nvPr/>
        </p:nvSpPr>
        <p:spPr>
          <a:xfrm rot="0">
            <a:off x="8079600" y="5368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6" id="16"/>
          <p:cNvSpPr txBox="true"/>
          <p:nvPr/>
        </p:nvSpPr>
        <p:spPr>
          <a:xfrm rot="0">
            <a:off x="10797407" y="5368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7" id="17"/>
          <p:cNvSpPr txBox="true"/>
          <p:nvPr/>
        </p:nvSpPr>
        <p:spPr>
          <a:xfrm rot="0">
            <a:off x="2366086" y="3534547"/>
            <a:ext cx="518579" cy="985561"/>
          </a:xfrm>
          <a:prstGeom prst="rect">
            <a:avLst/>
          </a:prstGeom>
        </p:spPr>
        <p:txBody>
          <a:bodyPr anchor="t" rtlCol="false" tIns="0" lIns="0" bIns="0" rIns="0">
            <a:spAutoFit/>
          </a:bodyPr>
          <a:lstStyle/>
          <a:p>
            <a:pPr algn="ctr">
              <a:lnSpc>
                <a:spcPts val="4759"/>
              </a:lnSpc>
            </a:pPr>
            <a:r>
              <a:rPr lang="en-US" b="true" sz="3400" spc="-10">
                <a:solidFill>
                  <a:srgbClr val="000000"/>
                </a:solidFill>
                <a:latin typeface="IBM Plex Sans Bold"/>
                <a:ea typeface="IBM Plex Sans Bold"/>
                <a:cs typeface="IBM Plex Sans Bold"/>
                <a:sym typeface="IBM Plex Sans Bold"/>
              </a:rPr>
              <a:t>6</a:t>
            </a:r>
          </a:p>
          <a:p>
            <a:pPr algn="ctr">
              <a:lnSpc>
                <a:spcPts val="3359"/>
              </a:lnSpc>
            </a:pPr>
            <a:r>
              <a:rPr lang="en-US" b="true" sz="2400" spc="-7">
                <a:solidFill>
                  <a:srgbClr val="000000"/>
                </a:solidFill>
                <a:latin typeface="IBM Plex Sans Bold"/>
                <a:ea typeface="IBM Plex Sans Bold"/>
                <a:cs typeface="IBM Plex Sans Bold"/>
                <a:sym typeface="IBM Plex Sans Bold"/>
              </a:rPr>
              <a:t>444</a:t>
            </a:r>
          </a:p>
        </p:txBody>
      </p:sp>
      <p:sp>
        <p:nvSpPr>
          <p:cNvPr name="TextBox 18" id="18"/>
          <p:cNvSpPr txBox="true"/>
          <p:nvPr/>
        </p:nvSpPr>
        <p:spPr>
          <a:xfrm rot="0">
            <a:off x="3457832" y="5275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9" id="19"/>
          <p:cNvSpPr txBox="true"/>
          <p:nvPr/>
        </p:nvSpPr>
        <p:spPr>
          <a:xfrm rot="0">
            <a:off x="5992520" y="52755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0" id="20"/>
          <p:cNvSpPr txBox="true"/>
          <p:nvPr/>
        </p:nvSpPr>
        <p:spPr>
          <a:xfrm rot="0">
            <a:off x="8727405" y="52755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11560435" y="52755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2" id="22"/>
          <p:cNvSpPr txBox="true"/>
          <p:nvPr/>
        </p:nvSpPr>
        <p:spPr>
          <a:xfrm rot="0">
            <a:off x="579234" y="53478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3" id="23"/>
          <p:cNvSpPr txBox="true"/>
          <p:nvPr/>
        </p:nvSpPr>
        <p:spPr>
          <a:xfrm rot="0">
            <a:off x="700583" y="66432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4" id="24"/>
          <p:cNvSpPr txBox="true"/>
          <p:nvPr/>
        </p:nvSpPr>
        <p:spPr>
          <a:xfrm rot="0">
            <a:off x="1499673" y="6643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4067623" y="5347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6747320" y="5347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9452420" y="5347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12170226" y="5347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040441</a:t>
            </a:r>
          </a:p>
        </p:txBody>
      </p:sp>
      <p:sp>
        <p:nvSpPr>
          <p:cNvPr name="TextBox 29" id="29"/>
          <p:cNvSpPr txBox="true"/>
          <p:nvPr/>
        </p:nvSpPr>
        <p:spPr>
          <a:xfrm rot="0">
            <a:off x="3300165" y="59316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0" id="30"/>
          <p:cNvSpPr txBox="true"/>
          <p:nvPr/>
        </p:nvSpPr>
        <p:spPr>
          <a:xfrm rot="0">
            <a:off x="11393586" y="59443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2260025" y="3165072"/>
            <a:ext cx="760838" cy="226362"/>
          </a:xfrm>
          <a:prstGeom prst="rect">
            <a:avLst/>
          </a:prstGeom>
        </p:spPr>
        <p:txBody>
          <a:bodyPr anchor="t" rtlCol="false" tIns="0" lIns="0" bIns="0" rIns="0">
            <a:spAutoFit/>
          </a:bodyPr>
          <a:lstStyle/>
          <a:p>
            <a:pPr algn="ctr">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32" id="32"/>
          <p:cNvSpPr txBox="true"/>
          <p:nvPr/>
        </p:nvSpPr>
        <p:spPr>
          <a:xfrm rot="0">
            <a:off x="3375279" y="4901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3" id="33"/>
          <p:cNvSpPr txBox="true"/>
          <p:nvPr/>
        </p:nvSpPr>
        <p:spPr>
          <a:xfrm rot="0">
            <a:off x="6078636" y="4901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4" id="34"/>
          <p:cNvSpPr txBox="true"/>
          <p:nvPr/>
        </p:nvSpPr>
        <p:spPr>
          <a:xfrm rot="0">
            <a:off x="8655006" y="4901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5" id="35"/>
          <p:cNvSpPr txBox="true"/>
          <p:nvPr/>
        </p:nvSpPr>
        <p:spPr>
          <a:xfrm rot="0">
            <a:off x="11459966" y="4901822"/>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92103" y="2921003"/>
            <a:ext cx="12534900" cy="4038600"/>
          </a:xfrm>
          <a:custGeom>
            <a:avLst/>
            <a:gdLst/>
            <a:ahLst/>
            <a:cxnLst/>
            <a:rect r="r" b="b" t="t" l="l"/>
            <a:pathLst>
              <a:path h="4038600" w="12534900">
                <a:moveTo>
                  <a:pt x="0" y="0"/>
                </a:moveTo>
                <a:lnTo>
                  <a:pt x="12534900" y="0"/>
                </a:lnTo>
                <a:lnTo>
                  <a:pt x="12534900" y="4038600"/>
                </a:lnTo>
                <a:lnTo>
                  <a:pt x="0" y="4038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00798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Insertion</a:t>
            </a:r>
          </a:p>
        </p:txBody>
      </p:sp>
      <p:sp>
        <p:nvSpPr>
          <p:cNvPr name="TextBox 9" id="9"/>
          <p:cNvSpPr txBox="true"/>
          <p:nvPr/>
        </p:nvSpPr>
        <p:spPr>
          <a:xfrm rot="0">
            <a:off x="952500" y="1981600"/>
            <a:ext cx="733681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-Insert at the speciﬁed location of linked list</a:t>
            </a:r>
          </a:p>
        </p:txBody>
      </p:sp>
      <p:sp>
        <p:nvSpPr>
          <p:cNvPr name="TextBox 10" id="10"/>
          <p:cNvSpPr txBox="true"/>
          <p:nvPr/>
        </p:nvSpPr>
        <p:spPr>
          <a:xfrm rot="0">
            <a:off x="1531449"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2690917" y="511454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12" id="12"/>
          <p:cNvSpPr txBox="true"/>
          <p:nvPr/>
        </p:nvSpPr>
        <p:spPr>
          <a:xfrm rot="0">
            <a:off x="5374500"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6558448" y="32476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7952813" y="3237490"/>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8079600" y="5114544"/>
            <a:ext cx="391897" cy="320859"/>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15</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15</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15</a:t>
            </a:r>
          </a:p>
        </p:txBody>
      </p:sp>
      <p:sp>
        <p:nvSpPr>
          <p:cNvPr name="TextBox 16" id="16"/>
          <p:cNvSpPr txBox="true"/>
          <p:nvPr/>
        </p:nvSpPr>
        <p:spPr>
          <a:xfrm rot="0">
            <a:off x="10797407"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7" id="17"/>
          <p:cNvSpPr txBox="true"/>
          <p:nvPr/>
        </p:nvSpPr>
        <p:spPr>
          <a:xfrm rot="0">
            <a:off x="7192080" y="3153547"/>
            <a:ext cx="518579" cy="985561"/>
          </a:xfrm>
          <a:prstGeom prst="rect">
            <a:avLst/>
          </a:prstGeom>
        </p:spPr>
        <p:txBody>
          <a:bodyPr anchor="t" rtlCol="false" tIns="0" lIns="0" bIns="0" rIns="0">
            <a:spAutoFit/>
          </a:bodyPr>
          <a:lstStyle/>
          <a:p>
            <a:pPr algn="just">
              <a:lnSpc>
                <a:spcPts val="4759"/>
              </a:lnSpc>
            </a:pPr>
            <a:r>
              <a:rPr lang="en-US" b="true" sz="3400" spc="-10">
                <a:solidFill>
                  <a:srgbClr val="000000"/>
                </a:solidFill>
                <a:latin typeface="IBM Plex Sans Bold"/>
                <a:ea typeface="IBM Plex Sans Bold"/>
                <a:cs typeface="IBM Plex Sans Bold"/>
                <a:sym typeface="IBM Plex Sans Bold"/>
              </a:rPr>
              <a:t>20</a:t>
            </a:r>
          </a:p>
          <a:p>
            <a:pPr algn="just">
              <a:lnSpc>
                <a:spcPts val="3359"/>
              </a:lnSpc>
            </a:pPr>
            <a:r>
              <a:rPr lang="en-US" b="true" sz="2400" spc="-7">
                <a:solidFill>
                  <a:srgbClr val="000000"/>
                </a:solidFill>
                <a:latin typeface="IBM Plex Sans Bold"/>
                <a:ea typeface="IBM Plex Sans Bold"/>
                <a:cs typeface="IBM Plex Sans Bold"/>
                <a:sym typeface="IBM Plex Sans Bold"/>
              </a:rPr>
              <a:t>555</a:t>
            </a:r>
          </a:p>
        </p:txBody>
      </p:sp>
      <p:sp>
        <p:nvSpPr>
          <p:cNvPr name="TextBox 18" id="18"/>
          <p:cNvSpPr txBox="true"/>
          <p:nvPr/>
        </p:nvSpPr>
        <p:spPr>
          <a:xfrm rot="0">
            <a:off x="3457832" y="5021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9" id="19"/>
          <p:cNvSpPr txBox="true"/>
          <p:nvPr/>
        </p:nvSpPr>
        <p:spPr>
          <a:xfrm rot="0">
            <a:off x="5992520" y="5021580"/>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0" id="20"/>
          <p:cNvSpPr txBox="true"/>
          <p:nvPr/>
        </p:nvSpPr>
        <p:spPr>
          <a:xfrm rot="0">
            <a:off x="8727405" y="5021580"/>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11560435" y="5021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2" id="22"/>
          <p:cNvSpPr txBox="true"/>
          <p:nvPr/>
        </p:nvSpPr>
        <p:spPr>
          <a:xfrm rot="0">
            <a:off x="579234" y="5093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3" id="23"/>
          <p:cNvSpPr txBox="true"/>
          <p:nvPr/>
        </p:nvSpPr>
        <p:spPr>
          <a:xfrm rot="0">
            <a:off x="700583" y="63892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4" id="24"/>
          <p:cNvSpPr txBox="true"/>
          <p:nvPr/>
        </p:nvSpPr>
        <p:spPr>
          <a:xfrm rot="0">
            <a:off x="1499673" y="6389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4067623"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6747320"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25</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25</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52</a:t>
            </a:r>
          </a:p>
        </p:txBody>
      </p:sp>
      <p:sp>
        <p:nvSpPr>
          <p:cNvPr name="TextBox 27" id="27"/>
          <p:cNvSpPr txBox="true"/>
          <p:nvPr/>
        </p:nvSpPr>
        <p:spPr>
          <a:xfrm rot="0">
            <a:off x="9452420"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12165692" y="50938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9" id="29"/>
          <p:cNvSpPr txBox="true"/>
          <p:nvPr/>
        </p:nvSpPr>
        <p:spPr>
          <a:xfrm rot="0">
            <a:off x="3300165" y="56776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0" id="30"/>
          <p:cNvSpPr txBox="true"/>
          <p:nvPr/>
        </p:nvSpPr>
        <p:spPr>
          <a:xfrm rot="0">
            <a:off x="11393586" y="56903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3375279" y="46478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2" id="32"/>
          <p:cNvSpPr txBox="true"/>
          <p:nvPr/>
        </p:nvSpPr>
        <p:spPr>
          <a:xfrm rot="0">
            <a:off x="6078636" y="46478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3" id="33"/>
          <p:cNvSpPr txBox="true"/>
          <p:nvPr/>
        </p:nvSpPr>
        <p:spPr>
          <a:xfrm rot="0">
            <a:off x="7086029" y="2784072"/>
            <a:ext cx="760838" cy="226362"/>
          </a:xfrm>
          <a:prstGeom prst="rect">
            <a:avLst/>
          </a:prstGeom>
        </p:spPr>
        <p:txBody>
          <a:bodyPr anchor="t" rtlCol="false" tIns="0" lIns="0" bIns="0" rIns="0">
            <a:spAutoFit/>
          </a:bodyPr>
          <a:lstStyle/>
          <a:p>
            <a:pPr algn="ctr">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34" id="34"/>
          <p:cNvSpPr txBox="true"/>
          <p:nvPr/>
        </p:nvSpPr>
        <p:spPr>
          <a:xfrm rot="0">
            <a:off x="8655006" y="46478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5" id="35"/>
          <p:cNvSpPr txBox="true"/>
          <p:nvPr/>
        </p:nvSpPr>
        <p:spPr>
          <a:xfrm rot="0">
            <a:off x="11459966" y="46478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92103" y="2318156"/>
            <a:ext cx="12676832" cy="4755737"/>
          </a:xfrm>
          <a:custGeom>
            <a:avLst/>
            <a:gdLst/>
            <a:ahLst/>
            <a:cxnLst/>
            <a:rect r="r" b="b" t="t" l="l"/>
            <a:pathLst>
              <a:path h="4755737" w="12676832">
                <a:moveTo>
                  <a:pt x="0" y="0"/>
                </a:moveTo>
                <a:lnTo>
                  <a:pt x="12676832" y="0"/>
                </a:lnTo>
                <a:lnTo>
                  <a:pt x="12676832" y="4755738"/>
                </a:lnTo>
                <a:lnTo>
                  <a:pt x="0" y="4755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00798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Insertion</a:t>
            </a:r>
          </a:p>
        </p:txBody>
      </p:sp>
      <p:sp>
        <p:nvSpPr>
          <p:cNvPr name="TextBox 9" id="9"/>
          <p:cNvSpPr txBox="true"/>
          <p:nvPr/>
        </p:nvSpPr>
        <p:spPr>
          <a:xfrm rot="0">
            <a:off x="952500" y="1981600"/>
            <a:ext cx="5015836" cy="402165"/>
          </a:xfrm>
          <a:prstGeom prst="rect">
            <a:avLst/>
          </a:prstGeom>
        </p:spPr>
        <p:txBody>
          <a:bodyPr anchor="t" rtlCol="false" tIns="0" lIns="0" bIns="0" rIns="0">
            <a:spAutoFit/>
          </a:bodyPr>
          <a:lstStyle/>
          <a:p>
            <a:pPr algn="l">
              <a:lnSpc>
                <a:spcPts val="3359"/>
              </a:lnSpc>
            </a:pPr>
            <a:r>
              <a:rPr lang="en-US" b="true" sz="2400" spc="-9">
                <a:solidFill>
                  <a:srgbClr val="000000"/>
                </a:solidFill>
                <a:latin typeface="Montserrat 2 Bold"/>
                <a:ea typeface="Montserrat 2 Bold"/>
                <a:cs typeface="Montserrat 2 Bold"/>
                <a:sym typeface="Montserrat 2 Bold"/>
              </a:rPr>
              <a:t>-Insert at the end of linked list</a:t>
            </a:r>
          </a:p>
        </p:txBody>
      </p:sp>
      <p:sp>
        <p:nvSpPr>
          <p:cNvPr name="TextBox 10" id="10"/>
          <p:cNvSpPr txBox="true"/>
          <p:nvPr/>
        </p:nvSpPr>
        <p:spPr>
          <a:xfrm rot="0">
            <a:off x="1531449" y="52288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2677573" y="5225044"/>
            <a:ext cx="406498" cy="3157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43</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43</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43</a:t>
            </a:r>
          </a:p>
        </p:txBody>
      </p:sp>
      <p:sp>
        <p:nvSpPr>
          <p:cNvPr name="TextBox 12" id="12"/>
          <p:cNvSpPr txBox="true"/>
          <p:nvPr/>
        </p:nvSpPr>
        <p:spPr>
          <a:xfrm rot="0">
            <a:off x="5374500" y="52288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8079600" y="52288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4" id="14"/>
          <p:cNvSpPr txBox="true"/>
          <p:nvPr/>
        </p:nvSpPr>
        <p:spPr>
          <a:xfrm rot="0">
            <a:off x="10241451" y="31079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5" id="15"/>
          <p:cNvSpPr txBox="true"/>
          <p:nvPr/>
        </p:nvSpPr>
        <p:spPr>
          <a:xfrm rot="0">
            <a:off x="10797407" y="52288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1635816" y="30977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7" id="17"/>
          <p:cNvSpPr txBox="true"/>
          <p:nvPr/>
        </p:nvSpPr>
        <p:spPr>
          <a:xfrm rot="0">
            <a:off x="10875083" y="3013843"/>
            <a:ext cx="518579" cy="985561"/>
          </a:xfrm>
          <a:prstGeom prst="rect">
            <a:avLst/>
          </a:prstGeom>
        </p:spPr>
        <p:txBody>
          <a:bodyPr anchor="t" rtlCol="false" tIns="0" lIns="0" bIns="0" rIns="0">
            <a:spAutoFit/>
          </a:bodyPr>
          <a:lstStyle/>
          <a:p>
            <a:pPr algn="just">
              <a:lnSpc>
                <a:spcPts val="4759"/>
              </a:lnSpc>
            </a:pPr>
            <a:r>
              <a:rPr lang="en-US" b="true" sz="3400" spc="-10">
                <a:solidFill>
                  <a:srgbClr val="000000"/>
                </a:solidFill>
                <a:latin typeface="IBM Plex Sans Bold"/>
                <a:ea typeface="IBM Plex Sans Bold"/>
                <a:cs typeface="IBM Plex Sans Bold"/>
                <a:sym typeface="IBM Plex Sans Bold"/>
              </a:rPr>
              <a:t>20</a:t>
            </a:r>
          </a:p>
          <a:p>
            <a:pPr algn="just">
              <a:lnSpc>
                <a:spcPts val="3359"/>
              </a:lnSpc>
            </a:pPr>
            <a:r>
              <a:rPr lang="en-US" b="true" sz="2400" spc="-7">
                <a:solidFill>
                  <a:srgbClr val="000000"/>
                </a:solidFill>
                <a:latin typeface="IBM Plex Sans Bold"/>
                <a:ea typeface="IBM Plex Sans Bold"/>
                <a:cs typeface="IBM Plex Sans Bold"/>
                <a:sym typeface="IBM Plex Sans Bold"/>
              </a:rPr>
              <a:t>444</a:t>
            </a:r>
          </a:p>
        </p:txBody>
      </p:sp>
      <p:sp>
        <p:nvSpPr>
          <p:cNvPr name="TextBox 18" id="18"/>
          <p:cNvSpPr txBox="true"/>
          <p:nvPr/>
        </p:nvSpPr>
        <p:spPr>
          <a:xfrm rot="0">
            <a:off x="3457832" y="51358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9" id="19"/>
          <p:cNvSpPr txBox="true"/>
          <p:nvPr/>
        </p:nvSpPr>
        <p:spPr>
          <a:xfrm rot="0">
            <a:off x="5992520" y="5135880"/>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0" id="20"/>
          <p:cNvSpPr txBox="true"/>
          <p:nvPr/>
        </p:nvSpPr>
        <p:spPr>
          <a:xfrm rot="0">
            <a:off x="8727405" y="5135880"/>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11560435" y="51358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2" id="22"/>
          <p:cNvSpPr txBox="true"/>
          <p:nvPr/>
        </p:nvSpPr>
        <p:spPr>
          <a:xfrm rot="0">
            <a:off x="579234" y="52081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3" id="23"/>
          <p:cNvSpPr txBox="true"/>
          <p:nvPr/>
        </p:nvSpPr>
        <p:spPr>
          <a:xfrm rot="0">
            <a:off x="700583" y="65035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4" id="24"/>
          <p:cNvSpPr txBox="true"/>
          <p:nvPr/>
        </p:nvSpPr>
        <p:spPr>
          <a:xfrm rot="0">
            <a:off x="1499673" y="65035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34</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34</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43</a:t>
            </a:r>
          </a:p>
        </p:txBody>
      </p:sp>
      <p:sp>
        <p:nvSpPr>
          <p:cNvPr name="TextBox 25" id="25"/>
          <p:cNvSpPr txBox="true"/>
          <p:nvPr/>
        </p:nvSpPr>
        <p:spPr>
          <a:xfrm rot="0">
            <a:off x="4067623" y="5208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6" id="26"/>
          <p:cNvSpPr txBox="true"/>
          <p:nvPr/>
        </p:nvSpPr>
        <p:spPr>
          <a:xfrm rot="0">
            <a:off x="6747320" y="5208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9452420" y="5208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12170226" y="5208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04</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04</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41</a:t>
            </a:r>
          </a:p>
        </p:txBody>
      </p:sp>
      <p:sp>
        <p:nvSpPr>
          <p:cNvPr name="TextBox 29" id="29"/>
          <p:cNvSpPr txBox="true"/>
          <p:nvPr/>
        </p:nvSpPr>
        <p:spPr>
          <a:xfrm rot="0">
            <a:off x="3300165" y="57919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0" id="30"/>
          <p:cNvSpPr txBox="true"/>
          <p:nvPr/>
        </p:nvSpPr>
        <p:spPr>
          <a:xfrm rot="0">
            <a:off x="11393586" y="58046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3375279" y="47621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node1</a:t>
            </a:r>
          </a:p>
        </p:txBody>
      </p:sp>
      <p:sp>
        <p:nvSpPr>
          <p:cNvPr name="TextBox 32" id="32"/>
          <p:cNvSpPr txBox="true"/>
          <p:nvPr/>
        </p:nvSpPr>
        <p:spPr>
          <a:xfrm rot="0">
            <a:off x="6078636" y="47621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node2</a:t>
            </a:r>
          </a:p>
        </p:txBody>
      </p:sp>
      <p:sp>
        <p:nvSpPr>
          <p:cNvPr name="TextBox 33" id="33"/>
          <p:cNvSpPr txBox="true"/>
          <p:nvPr/>
        </p:nvSpPr>
        <p:spPr>
          <a:xfrm rot="0">
            <a:off x="8655006" y="47621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node3</a:t>
            </a:r>
          </a:p>
        </p:txBody>
      </p:sp>
      <p:sp>
        <p:nvSpPr>
          <p:cNvPr name="TextBox 34" id="34"/>
          <p:cNvSpPr txBox="true"/>
          <p:nvPr/>
        </p:nvSpPr>
        <p:spPr>
          <a:xfrm rot="0">
            <a:off x="10769022" y="2644378"/>
            <a:ext cx="760838" cy="226362"/>
          </a:xfrm>
          <a:prstGeom prst="rect">
            <a:avLst/>
          </a:prstGeom>
        </p:spPr>
        <p:txBody>
          <a:bodyPr anchor="t" rtlCol="false" tIns="0" lIns="0" bIns="0" rIns="0">
            <a:spAutoFit/>
          </a:bodyPr>
          <a:lstStyle/>
          <a:p>
            <a:pPr algn="ctr">
              <a:lnSpc>
                <a:spcPts val="1820"/>
              </a:lnSpc>
            </a:pPr>
            <a:r>
              <a:rPr lang="en-US" b="true" sz="1300" spc="-3">
                <a:solidFill>
                  <a:srgbClr val="000000"/>
                </a:solidFill>
                <a:latin typeface="IBM Plex Sans Bold"/>
                <a:ea typeface="IBM Plex Sans Bold"/>
                <a:cs typeface="IBM Plex Sans Bold"/>
                <a:sym typeface="IBM Plex Sans Bold"/>
              </a:rPr>
              <a:t>newNode</a:t>
            </a:r>
          </a:p>
        </p:txBody>
      </p:sp>
      <p:sp>
        <p:nvSpPr>
          <p:cNvPr name="TextBox 35" id="35"/>
          <p:cNvSpPr txBox="true"/>
          <p:nvPr/>
        </p:nvSpPr>
        <p:spPr>
          <a:xfrm rot="0">
            <a:off x="11459966" y="4762119"/>
            <a:ext cx="49594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101140" y="6847427"/>
            <a:ext cx="915572" cy="1615545"/>
            <a:chOff x="0" y="0"/>
            <a:chExt cx="915568" cy="1615554"/>
          </a:xfrm>
        </p:grpSpPr>
        <p:sp>
          <p:nvSpPr>
            <p:cNvPr name="Freeform 7" id="7"/>
            <p:cNvSpPr/>
            <p:nvPr/>
          </p:nvSpPr>
          <p:spPr>
            <a:xfrm flipH="false" flipV="false" rot="0">
              <a:off x="110871" y="172720"/>
              <a:ext cx="741172" cy="1379347"/>
            </a:xfrm>
            <a:custGeom>
              <a:avLst/>
              <a:gdLst/>
              <a:ahLst/>
              <a:cxnLst/>
              <a:rect r="r" b="b" t="t" l="l"/>
              <a:pathLst>
                <a:path h="1379347" w="741172">
                  <a:moveTo>
                    <a:pt x="741172" y="1378331"/>
                  </a:moveTo>
                  <a:lnTo>
                    <a:pt x="12700" y="1379347"/>
                  </a:lnTo>
                  <a:lnTo>
                    <a:pt x="0" y="1379347"/>
                  </a:lnTo>
                  <a:lnTo>
                    <a:pt x="0" y="1366647"/>
                  </a:lnTo>
                  <a:lnTo>
                    <a:pt x="889" y="12700"/>
                  </a:lnTo>
                  <a:lnTo>
                    <a:pt x="13589" y="12700"/>
                  </a:lnTo>
                  <a:lnTo>
                    <a:pt x="889" y="12700"/>
                  </a:lnTo>
                  <a:lnTo>
                    <a:pt x="889" y="0"/>
                  </a:lnTo>
                  <a:lnTo>
                    <a:pt x="26289" y="0"/>
                  </a:lnTo>
                  <a:lnTo>
                    <a:pt x="26289" y="12700"/>
                  </a:lnTo>
                  <a:lnTo>
                    <a:pt x="26289" y="12700"/>
                  </a:lnTo>
                  <a:lnTo>
                    <a:pt x="26289" y="12700"/>
                  </a:lnTo>
                  <a:lnTo>
                    <a:pt x="25400" y="1366647"/>
                  </a:lnTo>
                  <a:lnTo>
                    <a:pt x="12700" y="1366647"/>
                  </a:lnTo>
                  <a:lnTo>
                    <a:pt x="12700" y="1353947"/>
                  </a:lnTo>
                  <a:lnTo>
                    <a:pt x="741172" y="1352931"/>
                  </a:lnTo>
                  <a:close/>
                </a:path>
              </a:pathLst>
            </a:custGeom>
            <a:solidFill>
              <a:srgbClr val="000000"/>
            </a:solidFill>
          </p:spPr>
        </p:sp>
        <p:sp>
          <p:nvSpPr>
            <p:cNvPr name="Freeform 8" id="8"/>
            <p:cNvSpPr/>
            <p:nvPr/>
          </p:nvSpPr>
          <p:spPr>
            <a:xfrm flipH="false" flipV="false" rot="0">
              <a:off x="63500" y="63500"/>
              <a:ext cx="121920" cy="121920"/>
            </a:xfrm>
            <a:custGeom>
              <a:avLst/>
              <a:gdLst/>
              <a:ahLst/>
              <a:cxnLst/>
              <a:rect r="r" b="b" t="t" l="l"/>
              <a:pathLst>
                <a:path h="121920" w="121920">
                  <a:moveTo>
                    <a:pt x="0" y="121920"/>
                  </a:moveTo>
                  <a:lnTo>
                    <a:pt x="61087" y="0"/>
                  </a:lnTo>
                  <a:lnTo>
                    <a:pt x="121920" y="121920"/>
                  </a:lnTo>
                  <a:close/>
                </a:path>
              </a:pathLst>
            </a:custGeom>
            <a:solidFill>
              <a:srgbClr val="000000"/>
            </a:solidFill>
          </p:spPr>
        </p:sp>
      </p:grpSp>
      <p:grpSp>
        <p:nvGrpSpPr>
          <p:cNvPr name="Group 9" id="9"/>
          <p:cNvGrpSpPr>
            <a:grpSpLocks noChangeAspect="true"/>
          </p:cNvGrpSpPr>
          <p:nvPr/>
        </p:nvGrpSpPr>
        <p:grpSpPr>
          <a:xfrm rot="0">
            <a:off x="4083463" y="7423471"/>
            <a:ext cx="3758708" cy="1448800"/>
            <a:chOff x="0" y="0"/>
            <a:chExt cx="3758705" cy="1448803"/>
          </a:xfrm>
        </p:grpSpPr>
        <p:sp>
          <p:nvSpPr>
            <p:cNvPr name="Freeform 10" id="10"/>
            <p:cNvSpPr/>
            <p:nvPr/>
          </p:nvSpPr>
          <p:spPr>
            <a:xfrm flipH="false" flipV="false" rot="0">
              <a:off x="0" y="0"/>
              <a:ext cx="3758692" cy="1448816"/>
            </a:xfrm>
            <a:custGeom>
              <a:avLst/>
              <a:gdLst/>
              <a:ahLst/>
              <a:cxnLst/>
              <a:rect r="r" b="b" t="t" l="l"/>
              <a:pathLst>
                <a:path h="1448816" w="3758692">
                  <a:moveTo>
                    <a:pt x="0" y="1448816"/>
                  </a:moveTo>
                  <a:lnTo>
                    <a:pt x="3758692" y="1448816"/>
                  </a:lnTo>
                  <a:lnTo>
                    <a:pt x="3758692" y="0"/>
                  </a:lnTo>
                  <a:lnTo>
                    <a:pt x="0" y="0"/>
                  </a:lnTo>
                  <a:close/>
                </a:path>
              </a:pathLst>
            </a:custGeom>
            <a:solidFill>
              <a:srgbClr val="00A2FF"/>
            </a:solidFill>
          </p:spPr>
        </p:sp>
      </p:grpSp>
      <p:sp>
        <p:nvSpPr>
          <p:cNvPr name="Freeform 11" id="11"/>
          <p:cNvSpPr/>
          <p:nvPr/>
        </p:nvSpPr>
        <p:spPr>
          <a:xfrm flipH="false" flipV="false" rot="0">
            <a:off x="1092203" y="1167089"/>
            <a:ext cx="10256539" cy="7323534"/>
          </a:xfrm>
          <a:custGeom>
            <a:avLst/>
            <a:gdLst/>
            <a:ahLst/>
            <a:cxnLst/>
            <a:rect r="r" b="b" t="t" l="l"/>
            <a:pathLst>
              <a:path h="7323534" w="10256539">
                <a:moveTo>
                  <a:pt x="0" y="0"/>
                </a:moveTo>
                <a:lnTo>
                  <a:pt x="10256539" y="0"/>
                </a:lnTo>
                <a:lnTo>
                  <a:pt x="10256539" y="7323534"/>
                </a:lnTo>
                <a:lnTo>
                  <a:pt x="0" y="7323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20865"/>
            <a:ext cx="86677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Insertion Algorithm - Circular Doubly linked list</a:t>
            </a:r>
          </a:p>
        </p:txBody>
      </p:sp>
      <p:sp>
        <p:nvSpPr>
          <p:cNvPr name="TextBox 14" id="14"/>
          <p:cNvSpPr txBox="true"/>
          <p:nvPr/>
        </p:nvSpPr>
        <p:spPr>
          <a:xfrm rot="0">
            <a:off x="1476785" y="1848307"/>
            <a:ext cx="1056008"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nodeValue </a:t>
            </a:r>
          </a:p>
        </p:txBody>
      </p:sp>
      <p:sp>
        <p:nvSpPr>
          <p:cNvPr name="TextBox 15" id="15"/>
          <p:cNvSpPr txBox="true"/>
          <p:nvPr/>
        </p:nvSpPr>
        <p:spPr>
          <a:xfrm rot="0">
            <a:off x="1590570" y="2089604"/>
            <a:ext cx="764181" cy="243430"/>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location</a:t>
            </a:r>
          </a:p>
        </p:txBody>
      </p:sp>
      <p:sp>
        <p:nvSpPr>
          <p:cNvPr name="TextBox 16" id="16"/>
          <p:cNvSpPr txBox="true"/>
          <p:nvPr/>
        </p:nvSpPr>
        <p:spPr>
          <a:xfrm rot="0">
            <a:off x="4134202" y="1971313"/>
            <a:ext cx="1255605"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check Head?</a:t>
            </a:r>
          </a:p>
        </p:txBody>
      </p:sp>
      <p:sp>
        <p:nvSpPr>
          <p:cNvPr name="TextBox 17" id="17"/>
          <p:cNvSpPr txBox="true"/>
          <p:nvPr/>
        </p:nvSpPr>
        <p:spPr>
          <a:xfrm rot="0">
            <a:off x="5382787" y="5857027"/>
            <a:ext cx="2159479" cy="1208637"/>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newNode.next = head newNode.prev = tail head.prev = newNode tail.next = newNode tail = newNode</a:t>
            </a:r>
          </a:p>
        </p:txBody>
      </p:sp>
      <p:sp>
        <p:nvSpPr>
          <p:cNvPr name="TextBox 18" id="18"/>
          <p:cNvSpPr txBox="true"/>
          <p:nvPr/>
        </p:nvSpPr>
        <p:spPr>
          <a:xfrm rot="0">
            <a:off x="5453929" y="3772357"/>
            <a:ext cx="2159479" cy="1208637"/>
          </a:xfrm>
          <a:prstGeom prst="rect">
            <a:avLst/>
          </a:prstGeom>
        </p:spPr>
        <p:txBody>
          <a:bodyPr anchor="t" rtlCol="false" tIns="0" lIns="0" bIns="0" rIns="0">
            <a:spAutoFit/>
          </a:bodyPr>
          <a:lstStyle/>
          <a:p>
            <a:pPr algn="just">
              <a:lnSpc>
                <a:spcPts val="1900"/>
              </a:lnSpc>
            </a:pPr>
            <a:r>
              <a:rPr lang="en-US" sz="1600" spc="-4">
                <a:solidFill>
                  <a:srgbClr val="FFFFFF"/>
                </a:solidFill>
                <a:latin typeface="IBM Plex Sans"/>
                <a:ea typeface="IBM Plex Sans"/>
                <a:cs typeface="IBM Plex Sans"/>
                <a:sym typeface="IBM Plex Sans"/>
              </a:rPr>
              <a:t>newNode.prev = tail newNode.next = head head.prev = newNode head = newNode tail.next = newNode</a:t>
            </a:r>
          </a:p>
        </p:txBody>
      </p:sp>
      <p:sp>
        <p:nvSpPr>
          <p:cNvPr name="TextBox 19" id="19"/>
          <p:cNvSpPr txBox="true"/>
          <p:nvPr/>
        </p:nvSpPr>
        <p:spPr>
          <a:xfrm rot="0">
            <a:off x="4384291" y="7566803"/>
            <a:ext cx="3345447" cy="1199112"/>
          </a:xfrm>
          <a:prstGeom prst="rect">
            <a:avLst/>
          </a:prstGeom>
        </p:spPr>
        <p:txBody>
          <a:bodyPr anchor="t" rtlCol="false" tIns="0" lIns="0" bIns="0" rIns="0">
            <a:spAutoFit/>
          </a:bodyPr>
          <a:lstStyle/>
          <a:p>
            <a:pPr algn="l">
              <a:lnSpc>
                <a:spcPts val="1899"/>
              </a:lnSpc>
            </a:pPr>
            <a:r>
              <a:rPr lang="en-US" sz="1600" spc="-4">
                <a:solidFill>
                  <a:srgbClr val="FFFFFF"/>
                </a:solidFill>
                <a:latin typeface="IBM Plex Sans"/>
                <a:ea typeface="IBM Plex Sans"/>
                <a:cs typeface="IBM Plex Sans"/>
                <a:sym typeface="IBM Plex Sans"/>
              </a:rPr>
              <a:t>ﬁnd location-1 (loop) newNode.next = currentNode.next newNode.prev = currentNode newNode.next.prev = newNode currentNode.next = newNode</a:t>
            </a:r>
          </a:p>
        </p:txBody>
      </p:sp>
      <p:sp>
        <p:nvSpPr>
          <p:cNvPr name="TextBox 20" id="20"/>
          <p:cNvSpPr txBox="true"/>
          <p:nvPr/>
        </p:nvSpPr>
        <p:spPr>
          <a:xfrm rot="0">
            <a:off x="9491843" y="6411401"/>
            <a:ext cx="1518418"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 = last ?</a:t>
            </a:r>
          </a:p>
        </p:txBody>
      </p:sp>
      <p:sp>
        <p:nvSpPr>
          <p:cNvPr name="TextBox 21" id="21"/>
          <p:cNvSpPr txBox="true"/>
          <p:nvPr/>
        </p:nvSpPr>
        <p:spPr>
          <a:xfrm rot="0">
            <a:off x="9480499" y="4116724"/>
            <a:ext cx="1541421"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 = ﬁrst ?</a:t>
            </a:r>
          </a:p>
        </p:txBody>
      </p:sp>
      <p:sp>
        <p:nvSpPr>
          <p:cNvPr name="TextBox 22" id="22"/>
          <p:cNvSpPr txBox="true"/>
          <p:nvPr/>
        </p:nvSpPr>
        <p:spPr>
          <a:xfrm rot="0">
            <a:off x="9482671" y="1854660"/>
            <a:ext cx="1624327" cy="484737"/>
          </a:xfrm>
          <a:prstGeom prst="rect">
            <a:avLst/>
          </a:prstGeom>
        </p:spPr>
        <p:txBody>
          <a:bodyPr anchor="t" rtlCol="false" tIns="0" lIns="0" bIns="0" rIns="0">
            <a:spAutoFit/>
          </a:bodyPr>
          <a:lstStyle/>
          <a:p>
            <a:pPr algn="l">
              <a:lnSpc>
                <a:spcPts val="1900"/>
              </a:lnSpc>
            </a:pPr>
            <a:r>
              <a:rPr lang="en-US" sz="1600" spc="-4">
                <a:solidFill>
                  <a:srgbClr val="FFFFFF"/>
                </a:solidFill>
                <a:latin typeface="IBM Plex Sans"/>
                <a:ea typeface="IBM Plex Sans"/>
                <a:cs typeface="IBM Plex Sans"/>
                <a:sym typeface="IBM Plex Sans"/>
              </a:rPr>
              <a:t>create newNode assign value</a:t>
            </a:r>
          </a:p>
        </p:txBody>
      </p:sp>
      <p:sp>
        <p:nvSpPr>
          <p:cNvPr name="TextBox 23" id="23"/>
          <p:cNvSpPr txBox="true"/>
          <p:nvPr/>
        </p:nvSpPr>
        <p:spPr>
          <a:xfrm rot="0">
            <a:off x="2754020" y="6307055"/>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24" id="24"/>
          <p:cNvSpPr txBox="true"/>
          <p:nvPr/>
        </p:nvSpPr>
        <p:spPr>
          <a:xfrm rot="0">
            <a:off x="3803752" y="31899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5" id="25"/>
          <p:cNvSpPr txBox="true"/>
          <p:nvPr/>
        </p:nvSpPr>
        <p:spPr>
          <a:xfrm rot="0">
            <a:off x="7184488" y="181131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6" id="26"/>
          <p:cNvSpPr txBox="true"/>
          <p:nvPr/>
        </p:nvSpPr>
        <p:spPr>
          <a:xfrm rot="0">
            <a:off x="8308810" y="3913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7" id="27"/>
          <p:cNvSpPr txBox="true"/>
          <p:nvPr/>
        </p:nvSpPr>
        <p:spPr>
          <a:xfrm rot="0">
            <a:off x="8327860" y="6263345"/>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8" id="28"/>
          <p:cNvSpPr txBox="true"/>
          <p:nvPr/>
        </p:nvSpPr>
        <p:spPr>
          <a:xfrm rot="0">
            <a:off x="10395052" y="780437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9" id="29"/>
          <p:cNvSpPr txBox="true"/>
          <p:nvPr/>
        </p:nvSpPr>
        <p:spPr>
          <a:xfrm rot="0">
            <a:off x="10458555" y="526037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0" id="30"/>
          <p:cNvSpPr txBox="true"/>
          <p:nvPr/>
        </p:nvSpPr>
        <p:spPr>
          <a:xfrm rot="0">
            <a:off x="4134260" y="7592778"/>
            <a:ext cx="116910" cy="1241974"/>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 - - -</a:t>
            </a:r>
          </a:p>
        </p:txBody>
      </p:sp>
      <p:sp>
        <p:nvSpPr>
          <p:cNvPr name="TextBox 31" id="31"/>
          <p:cNvSpPr txBox="true"/>
          <p:nvPr/>
        </p:nvSpPr>
        <p:spPr>
          <a:xfrm rot="0">
            <a:off x="5132756" y="5892536"/>
            <a:ext cx="116910" cy="1241974"/>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 - - -</a:t>
            </a:r>
          </a:p>
        </p:txBody>
      </p:sp>
      <p:sp>
        <p:nvSpPr>
          <p:cNvPr name="TextBox 32" id="32"/>
          <p:cNvSpPr txBox="true"/>
          <p:nvPr/>
        </p:nvSpPr>
        <p:spPr>
          <a:xfrm rot="0">
            <a:off x="5203898" y="3807857"/>
            <a:ext cx="116910" cy="1241974"/>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 - - -</a:t>
            </a:r>
          </a:p>
        </p:txBody>
      </p:sp>
      <p:sp>
        <p:nvSpPr>
          <p:cNvPr name="TextBox 33" id="33"/>
          <p:cNvSpPr txBox="true"/>
          <p:nvPr/>
        </p:nvSpPr>
        <p:spPr>
          <a:xfrm rot="0">
            <a:off x="9232640" y="1890160"/>
            <a:ext cx="116910" cy="518074"/>
          </a:xfrm>
          <a:prstGeom prst="rect">
            <a:avLst/>
          </a:prstGeom>
        </p:spPr>
        <p:txBody>
          <a:bodyPr anchor="t" rtlCol="false" tIns="0" lIns="0" bIns="0" rIns="0">
            <a:spAutoFit/>
          </a:bodyPr>
          <a:lstStyle/>
          <a:p>
            <a:pPr algn="just">
              <a:lnSpc>
                <a:spcPts val="1900"/>
              </a:lnSpc>
            </a:pPr>
            <a:r>
              <a:rPr lang="en-US" sz="2320" spc="-6">
                <a:solidFill>
                  <a:srgbClr val="FFFFFF"/>
                </a:solidFill>
                <a:latin typeface="IBM Plex Sans"/>
                <a:ea typeface="IBM Plex Sans"/>
                <a:cs typeface="IBM Plex Sans"/>
                <a:sym typeface="IBM Plex Sans"/>
              </a:rPr>
              <a:t>- -</a:t>
            </a:r>
          </a:p>
        </p:txBody>
      </p:sp>
    </p:spTree>
  </p:cSld>
  <p:clrMapOvr>
    <a:masterClrMapping/>
  </p:clrMapOvr>
</p:sld>
</file>

<file path=ppt/slides/slide2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3747007" y="2190623"/>
              <a:ext cx="7891908" cy="234188"/>
            </a:xfrm>
            <a:custGeom>
              <a:avLst/>
              <a:gdLst/>
              <a:ahLst/>
              <a:cxnLst/>
              <a:rect r="r" b="b" t="t" l="l"/>
              <a:pathLst>
                <a:path h="234188" w="7891908">
                  <a:moveTo>
                    <a:pt x="7848728" y="233426"/>
                  </a:moveTo>
                  <a:lnTo>
                    <a:pt x="7853427" y="30607"/>
                  </a:lnTo>
                  <a:lnTo>
                    <a:pt x="7872477" y="30988"/>
                  </a:lnTo>
                  <a:lnTo>
                    <a:pt x="7872477" y="50038"/>
                  </a:lnTo>
                  <a:lnTo>
                    <a:pt x="22733" y="38100"/>
                  </a:lnTo>
                  <a:lnTo>
                    <a:pt x="22733" y="19050"/>
                  </a:lnTo>
                  <a:lnTo>
                    <a:pt x="41783" y="19939"/>
                  </a:lnTo>
                  <a:lnTo>
                    <a:pt x="38989" y="82550"/>
                  </a:lnTo>
                  <a:lnTo>
                    <a:pt x="19939" y="81661"/>
                  </a:lnTo>
                  <a:lnTo>
                    <a:pt x="38989" y="82550"/>
                  </a:lnTo>
                  <a:lnTo>
                    <a:pt x="38100" y="101600"/>
                  </a:lnTo>
                  <a:lnTo>
                    <a:pt x="0" y="99822"/>
                  </a:lnTo>
                  <a:lnTo>
                    <a:pt x="889" y="80772"/>
                  </a:lnTo>
                  <a:lnTo>
                    <a:pt x="889" y="80772"/>
                  </a:lnTo>
                  <a:lnTo>
                    <a:pt x="889" y="80772"/>
                  </a:lnTo>
                  <a:lnTo>
                    <a:pt x="3683" y="18161"/>
                  </a:lnTo>
                  <a:lnTo>
                    <a:pt x="4445" y="0"/>
                  </a:lnTo>
                  <a:lnTo>
                    <a:pt x="22733" y="0"/>
                  </a:lnTo>
                  <a:lnTo>
                    <a:pt x="7872477" y="11938"/>
                  </a:lnTo>
                  <a:lnTo>
                    <a:pt x="7891908" y="11938"/>
                  </a:lnTo>
                  <a:lnTo>
                    <a:pt x="7891400" y="31369"/>
                  </a:lnTo>
                  <a:lnTo>
                    <a:pt x="7886701" y="234188"/>
                  </a:lnTo>
                  <a:close/>
                </a:path>
              </a:pathLst>
            </a:custGeom>
            <a:solidFill>
              <a:srgbClr val="000000"/>
            </a:solidFill>
          </p:spPr>
        </p:sp>
        <p:sp>
          <p:nvSpPr>
            <p:cNvPr name="Freeform 5" id="5"/>
            <p:cNvSpPr/>
            <p:nvPr/>
          </p:nvSpPr>
          <p:spPr>
            <a:xfrm flipH="false" flipV="false" rot="0">
              <a:off x="3666363" y="2259584"/>
              <a:ext cx="200152" cy="171704"/>
            </a:xfrm>
            <a:custGeom>
              <a:avLst/>
              <a:gdLst/>
              <a:ahLst/>
              <a:cxnLst/>
              <a:rect r="r" b="b" t="t" l="l"/>
              <a:pathLst>
                <a:path h="171704" w="200152">
                  <a:moveTo>
                    <a:pt x="33528" y="0"/>
                  </a:moveTo>
                  <a:lnTo>
                    <a:pt x="110998" y="143383"/>
                  </a:lnTo>
                  <a:lnTo>
                    <a:pt x="94234" y="152400"/>
                  </a:lnTo>
                  <a:lnTo>
                    <a:pt x="78359" y="141859"/>
                  </a:lnTo>
                  <a:lnTo>
                    <a:pt x="168402" y="6096"/>
                  </a:lnTo>
                  <a:lnTo>
                    <a:pt x="200152" y="27178"/>
                  </a:lnTo>
                  <a:lnTo>
                    <a:pt x="110109" y="162941"/>
                  </a:lnTo>
                  <a:cubicBezTo>
                    <a:pt x="106426" y="168529"/>
                    <a:pt x="100076" y="171704"/>
                    <a:pt x="93345" y="171450"/>
                  </a:cubicBezTo>
                  <a:cubicBezTo>
                    <a:pt x="86614" y="171196"/>
                    <a:pt x="80645" y="167386"/>
                    <a:pt x="77470" y="161417"/>
                  </a:cubicBezTo>
                  <a:lnTo>
                    <a:pt x="0" y="18034"/>
                  </a:lnTo>
                  <a:close/>
                  <a:moveTo>
                    <a:pt x="119507" y="13716"/>
                  </a:moveTo>
                  <a:lnTo>
                    <a:pt x="113157" y="153289"/>
                  </a:lnTo>
                  <a:lnTo>
                    <a:pt x="75057" y="151511"/>
                  </a:lnTo>
                  <a:lnTo>
                    <a:pt x="81407" y="11938"/>
                  </a:lnTo>
                  <a:close/>
                </a:path>
              </a:pathLst>
            </a:custGeom>
            <a:solidFill>
              <a:srgbClr val="000000"/>
            </a:solidFill>
          </p:spPr>
        </p:sp>
        <p:sp>
          <p:nvSpPr>
            <p:cNvPr name="Freeform 6" id="6"/>
            <p:cNvSpPr/>
            <p:nvPr/>
          </p:nvSpPr>
          <p:spPr>
            <a:xfrm flipH="false" flipV="false" rot="0">
              <a:off x="3490976" y="1972310"/>
              <a:ext cx="8423656" cy="461010"/>
            </a:xfrm>
            <a:custGeom>
              <a:avLst/>
              <a:gdLst/>
              <a:ahLst/>
              <a:cxnLst/>
              <a:rect r="r" b="b" t="t" l="l"/>
              <a:pathLst>
                <a:path h="461010" w="8423656">
                  <a:moveTo>
                    <a:pt x="8382127" y="302006"/>
                  </a:moveTo>
                  <a:lnTo>
                    <a:pt x="8382381" y="282956"/>
                  </a:lnTo>
                  <a:lnTo>
                    <a:pt x="8382381" y="282956"/>
                  </a:lnTo>
                  <a:lnTo>
                    <a:pt x="8382381" y="282956"/>
                  </a:lnTo>
                  <a:lnTo>
                    <a:pt x="8385302" y="42418"/>
                  </a:lnTo>
                  <a:lnTo>
                    <a:pt x="8404352" y="42672"/>
                  </a:lnTo>
                  <a:lnTo>
                    <a:pt x="8404352" y="61722"/>
                  </a:lnTo>
                  <a:lnTo>
                    <a:pt x="29846" y="38100"/>
                  </a:lnTo>
                  <a:lnTo>
                    <a:pt x="29846" y="19050"/>
                  </a:lnTo>
                  <a:lnTo>
                    <a:pt x="48896" y="19558"/>
                  </a:lnTo>
                  <a:lnTo>
                    <a:pt x="38100" y="461010"/>
                  </a:lnTo>
                  <a:lnTo>
                    <a:pt x="0" y="460121"/>
                  </a:lnTo>
                  <a:lnTo>
                    <a:pt x="10796" y="18669"/>
                  </a:lnTo>
                  <a:lnTo>
                    <a:pt x="11304" y="0"/>
                  </a:lnTo>
                  <a:lnTo>
                    <a:pt x="29973" y="0"/>
                  </a:lnTo>
                  <a:lnTo>
                    <a:pt x="8404479" y="23622"/>
                  </a:lnTo>
                  <a:lnTo>
                    <a:pt x="8423656" y="23622"/>
                  </a:lnTo>
                  <a:lnTo>
                    <a:pt x="8423402" y="42799"/>
                  </a:lnTo>
                  <a:lnTo>
                    <a:pt x="8420481" y="283337"/>
                  </a:lnTo>
                  <a:lnTo>
                    <a:pt x="8401431" y="283083"/>
                  </a:lnTo>
                  <a:lnTo>
                    <a:pt x="8420481" y="283337"/>
                  </a:lnTo>
                  <a:lnTo>
                    <a:pt x="8420227" y="302387"/>
                  </a:lnTo>
                  <a:close/>
                </a:path>
              </a:pathLst>
            </a:custGeom>
            <a:solidFill>
              <a:srgbClr val="000000"/>
            </a:solidFill>
          </p:spPr>
        </p:sp>
        <p:sp>
          <p:nvSpPr>
            <p:cNvPr name="Freeform 7" id="7"/>
            <p:cNvSpPr/>
            <p:nvPr/>
          </p:nvSpPr>
          <p:spPr>
            <a:xfrm flipH="false" flipV="false" rot="0">
              <a:off x="11791822" y="2244852"/>
              <a:ext cx="200406" cy="169545"/>
            </a:xfrm>
            <a:custGeom>
              <a:avLst/>
              <a:gdLst/>
              <a:ahLst/>
              <a:cxnLst/>
              <a:rect r="r" b="b" t="t" l="l"/>
              <a:pathLst>
                <a:path h="169545" w="200406">
                  <a:moveTo>
                    <a:pt x="33148" y="0"/>
                  </a:moveTo>
                  <a:lnTo>
                    <a:pt x="115190" y="140716"/>
                  </a:lnTo>
                  <a:lnTo>
                    <a:pt x="98680" y="150368"/>
                  </a:lnTo>
                  <a:lnTo>
                    <a:pt x="82424" y="140335"/>
                  </a:lnTo>
                  <a:lnTo>
                    <a:pt x="168022" y="1651"/>
                  </a:lnTo>
                  <a:lnTo>
                    <a:pt x="200406" y="21717"/>
                  </a:lnTo>
                  <a:lnTo>
                    <a:pt x="114809" y="160401"/>
                  </a:lnTo>
                  <a:cubicBezTo>
                    <a:pt x="111252" y="166116"/>
                    <a:pt x="105029" y="169545"/>
                    <a:pt x="98299" y="169418"/>
                  </a:cubicBezTo>
                  <a:cubicBezTo>
                    <a:pt x="91568" y="169291"/>
                    <a:pt x="85472" y="165735"/>
                    <a:pt x="82042" y="160020"/>
                  </a:cubicBezTo>
                  <a:lnTo>
                    <a:pt x="0" y="19304"/>
                  </a:lnTo>
                  <a:close/>
                  <a:moveTo>
                    <a:pt x="119508" y="10922"/>
                  </a:moveTo>
                  <a:lnTo>
                    <a:pt x="117729" y="150622"/>
                  </a:lnTo>
                  <a:lnTo>
                    <a:pt x="79629" y="150114"/>
                  </a:lnTo>
                  <a:lnTo>
                    <a:pt x="81408" y="10414"/>
                  </a:lnTo>
                  <a:close/>
                </a:path>
              </a:pathLst>
            </a:custGeom>
            <a:solidFill>
              <a:srgbClr val="000000"/>
            </a:solidFill>
          </p:spPr>
        </p:sp>
      </p:grpSp>
      <p:sp>
        <p:nvSpPr>
          <p:cNvPr name="Freeform 8" id="8"/>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9" id="9"/>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10" id="10"/>
          <p:cNvGrpSpPr>
            <a:grpSpLocks noChangeAspect="true"/>
          </p:cNvGrpSpPr>
          <p:nvPr/>
        </p:nvGrpSpPr>
        <p:grpSpPr>
          <a:xfrm rot="0">
            <a:off x="1898904" y="5372100"/>
            <a:ext cx="1618983" cy="673103"/>
            <a:chOff x="0" y="0"/>
            <a:chExt cx="1618983" cy="673100"/>
          </a:xfrm>
        </p:grpSpPr>
        <p:sp>
          <p:nvSpPr>
            <p:cNvPr name="Freeform 11" id="11"/>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12" id="12"/>
          <p:cNvGrpSpPr>
            <a:grpSpLocks noChangeAspect="true"/>
          </p:cNvGrpSpPr>
          <p:nvPr/>
        </p:nvGrpSpPr>
        <p:grpSpPr>
          <a:xfrm rot="0">
            <a:off x="3589411" y="6709848"/>
            <a:ext cx="1270635" cy="248917"/>
            <a:chOff x="0" y="0"/>
            <a:chExt cx="1270635" cy="248920"/>
          </a:xfrm>
        </p:grpSpPr>
        <p:sp>
          <p:nvSpPr>
            <p:cNvPr name="Freeform 13" id="13"/>
            <p:cNvSpPr/>
            <p:nvPr/>
          </p:nvSpPr>
          <p:spPr>
            <a:xfrm flipH="false" flipV="false" rot="0">
              <a:off x="63500" y="111760"/>
              <a:ext cx="1041400" cy="25400"/>
            </a:xfrm>
            <a:custGeom>
              <a:avLst/>
              <a:gdLst/>
              <a:ahLst/>
              <a:cxnLst/>
              <a:rect r="r" b="b" t="t" l="l"/>
              <a:pathLst>
                <a:path h="25400" w="10414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0" y="0"/>
                  </a:moveTo>
                  <a:lnTo>
                    <a:pt x="25400" y="0"/>
                  </a:lnTo>
                  <a:lnTo>
                    <a:pt x="25400" y="25400"/>
                  </a:lnTo>
                  <a:lnTo>
                    <a:pt x="0" y="25400"/>
                  </a:lnTo>
                  <a:close/>
                </a:path>
              </a:pathLst>
            </a:custGeom>
            <a:solidFill>
              <a:srgbClr val="000000"/>
            </a:solidFill>
          </p:spPr>
        </p:sp>
        <p:sp>
          <p:nvSpPr>
            <p:cNvPr name="Freeform 14" id="14"/>
            <p:cNvSpPr/>
            <p:nvPr/>
          </p:nvSpPr>
          <p:spPr>
            <a:xfrm flipH="false" flipV="false" rot="0">
              <a:off x="1085215"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Freeform 15" id="15"/>
          <p:cNvSpPr/>
          <p:nvPr/>
        </p:nvSpPr>
        <p:spPr>
          <a:xfrm flipH="false" flipV="false" rot="0">
            <a:off x="292103" y="1780670"/>
            <a:ext cx="12534900" cy="6723459"/>
          </a:xfrm>
          <a:custGeom>
            <a:avLst/>
            <a:gdLst/>
            <a:ahLst/>
            <a:cxnLst/>
            <a:rect r="r" b="b" t="t" l="l"/>
            <a:pathLst>
              <a:path h="6723459" w="12534900">
                <a:moveTo>
                  <a:pt x="0" y="0"/>
                </a:moveTo>
                <a:lnTo>
                  <a:pt x="12534900" y="0"/>
                </a:lnTo>
                <a:lnTo>
                  <a:pt x="12534900" y="6723460"/>
                </a:lnTo>
                <a:lnTo>
                  <a:pt x="0" y="67234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7" id="17"/>
          <p:cNvSpPr txBox="true"/>
          <p:nvPr/>
        </p:nvSpPr>
        <p:spPr>
          <a:xfrm rot="0">
            <a:off x="800510" y="884368"/>
            <a:ext cx="70592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Traversal</a:t>
            </a:r>
          </a:p>
        </p:txBody>
      </p:sp>
      <p:sp>
        <p:nvSpPr>
          <p:cNvPr name="TextBox 18" id="18"/>
          <p:cNvSpPr txBox="true"/>
          <p:nvPr/>
        </p:nvSpPr>
        <p:spPr>
          <a:xfrm rot="0">
            <a:off x="1222619" y="4912566"/>
            <a:ext cx="2350865"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print(node1.value) print(node</a:t>
            </a:r>
            <a:r>
              <a:rPr lang="en-US" sz="1900" spc="-13">
                <a:solidFill>
                  <a:srgbClr val="FFFFFF"/>
                </a:solidFill>
                <a:latin typeface="Montserrat 2"/>
                <a:ea typeface="Montserrat 2"/>
                <a:cs typeface="Montserrat 2"/>
                <a:sym typeface="Montserrat 2"/>
              </a:rPr>
              <a:t>S</a:t>
            </a:r>
            <a:r>
              <a:rPr lang="en-US" b="true" sz="1900" spc="-13">
                <a:solidFill>
                  <a:srgbClr val="000000"/>
                </a:solidFill>
                <a:latin typeface="Montserrat 2 Bold"/>
                <a:ea typeface="Montserrat 2 Bold"/>
                <a:cs typeface="Montserrat 2 Bold"/>
                <a:sym typeface="Montserrat 2 Bold"/>
              </a:rPr>
              <a:t>2</a:t>
            </a:r>
            <a:r>
              <a:rPr lang="en-US" sz="1900" spc="-13">
                <a:solidFill>
                  <a:srgbClr val="FFFFFF"/>
                </a:solidFill>
                <a:latin typeface="Montserrat 2"/>
                <a:ea typeface="Montserrat 2"/>
                <a:cs typeface="Montserrat 2"/>
                <a:sym typeface="Montserrat 2"/>
              </a:rPr>
              <a:t>ta</a:t>
            </a:r>
            <a:r>
              <a:rPr lang="en-US" b="true" sz="1900" spc="-13">
                <a:solidFill>
                  <a:srgbClr val="000000"/>
                </a:solidFill>
                <a:latin typeface="Montserrat 2 Bold"/>
                <a:ea typeface="Montserrat 2 Bold"/>
                <a:cs typeface="Montserrat 2 Bold"/>
                <a:sym typeface="Montserrat 2 Bold"/>
              </a:rPr>
              <a:t>.v</a:t>
            </a:r>
            <a:r>
              <a:rPr lang="en-US" sz="1900" spc="-13">
                <a:solidFill>
                  <a:srgbClr val="FFFFFF"/>
                </a:solidFill>
                <a:latin typeface="Montserrat 2"/>
                <a:ea typeface="Montserrat 2"/>
                <a:cs typeface="Montserrat 2"/>
                <a:sym typeface="Montserrat 2"/>
              </a:rPr>
              <a:t>rt</a:t>
            </a:r>
            <a:r>
              <a:rPr lang="en-US" b="true" sz="1900" spc="-13">
                <a:solidFill>
                  <a:srgbClr val="000000"/>
                </a:solidFill>
                <a:latin typeface="Montserrat 2 Bold"/>
                <a:ea typeface="Montserrat 2 Bold"/>
                <a:cs typeface="Montserrat 2 Bold"/>
                <a:sym typeface="Montserrat 2 Bold"/>
              </a:rPr>
              <a:t>alue) print(node3.value) print(node4.value)</a:t>
            </a:r>
          </a:p>
        </p:txBody>
      </p:sp>
      <p:sp>
        <p:nvSpPr>
          <p:cNvPr name="TextBox 19" id="19"/>
          <p:cNvSpPr txBox="true"/>
          <p:nvPr/>
        </p:nvSpPr>
        <p:spPr>
          <a:xfrm rot="0">
            <a:off x="4959925" y="4912566"/>
            <a:ext cx="188347"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1 2 3 4</a:t>
            </a:r>
          </a:p>
        </p:txBody>
      </p:sp>
      <p:sp>
        <p:nvSpPr>
          <p:cNvPr name="TextBox 20" id="20"/>
          <p:cNvSpPr txBox="true"/>
          <p:nvPr/>
        </p:nvSpPr>
        <p:spPr>
          <a:xfrm rot="0">
            <a:off x="1531449"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1" id="21"/>
          <p:cNvSpPr txBox="true"/>
          <p:nvPr/>
        </p:nvSpPr>
        <p:spPr>
          <a:xfrm rot="0">
            <a:off x="2694803"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53745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3" id="23"/>
          <p:cNvSpPr txBox="true"/>
          <p:nvPr/>
        </p:nvSpPr>
        <p:spPr>
          <a:xfrm rot="0">
            <a:off x="80796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10797407"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3457832"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6" id="26"/>
          <p:cNvSpPr txBox="true"/>
          <p:nvPr/>
        </p:nvSpPr>
        <p:spPr>
          <a:xfrm rot="0">
            <a:off x="5992520" y="25704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7" id="27"/>
          <p:cNvSpPr txBox="true"/>
          <p:nvPr/>
        </p:nvSpPr>
        <p:spPr>
          <a:xfrm rot="0">
            <a:off x="8727405" y="25704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3</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8" id="28"/>
          <p:cNvSpPr txBox="true"/>
          <p:nvPr/>
        </p:nvSpPr>
        <p:spPr>
          <a:xfrm rot="0">
            <a:off x="11560435"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9" id="29"/>
          <p:cNvSpPr txBox="true"/>
          <p:nvPr/>
        </p:nvSpPr>
        <p:spPr>
          <a:xfrm rot="0">
            <a:off x="579234" y="2642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0" id="30"/>
          <p:cNvSpPr txBox="true"/>
          <p:nvPr/>
        </p:nvSpPr>
        <p:spPr>
          <a:xfrm rot="0">
            <a:off x="700583" y="3938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1" id="31"/>
          <p:cNvSpPr txBox="true"/>
          <p:nvPr/>
        </p:nvSpPr>
        <p:spPr>
          <a:xfrm rot="0">
            <a:off x="1499673"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2" id="32"/>
          <p:cNvSpPr txBox="true"/>
          <p:nvPr/>
        </p:nvSpPr>
        <p:spPr>
          <a:xfrm rot="0">
            <a:off x="4067623"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3" id="33"/>
          <p:cNvSpPr txBox="true"/>
          <p:nvPr/>
        </p:nvSpPr>
        <p:spPr>
          <a:xfrm rot="0">
            <a:off x="67473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4" id="34"/>
          <p:cNvSpPr txBox="true"/>
          <p:nvPr/>
        </p:nvSpPr>
        <p:spPr>
          <a:xfrm rot="0">
            <a:off x="94524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5" id="35"/>
          <p:cNvSpPr txBox="true"/>
          <p:nvPr/>
        </p:nvSpPr>
        <p:spPr>
          <a:xfrm rot="0">
            <a:off x="12170226"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36" id="36"/>
          <p:cNvSpPr txBox="true"/>
          <p:nvPr/>
        </p:nvSpPr>
        <p:spPr>
          <a:xfrm rot="0">
            <a:off x="3300165" y="32265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7" id="37"/>
          <p:cNvSpPr txBox="true"/>
          <p:nvPr/>
        </p:nvSpPr>
        <p:spPr>
          <a:xfrm rot="0">
            <a:off x="11393586" y="32392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8" id="38"/>
          <p:cNvSpPr txBox="true"/>
          <p:nvPr/>
        </p:nvSpPr>
        <p:spPr>
          <a:xfrm rot="0">
            <a:off x="5562952" y="68094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9" id="39"/>
          <p:cNvSpPr txBox="true"/>
          <p:nvPr/>
        </p:nvSpPr>
        <p:spPr>
          <a:xfrm rot="0">
            <a:off x="5168979" y="5457987"/>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40" id="40"/>
          <p:cNvSpPr txBox="true"/>
          <p:nvPr/>
        </p:nvSpPr>
        <p:spPr>
          <a:xfrm rot="0">
            <a:off x="6822796" y="5412438"/>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1" id="41"/>
          <p:cNvSpPr txBox="true"/>
          <p:nvPr/>
        </p:nvSpPr>
        <p:spPr>
          <a:xfrm rot="0">
            <a:off x="6634134" y="8008858"/>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42" id="42"/>
          <p:cNvSpPr txBox="true"/>
          <p:nvPr/>
        </p:nvSpPr>
        <p:spPr>
          <a:xfrm rot="0">
            <a:off x="9296752" y="4387929"/>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43" id="43"/>
          <p:cNvSpPr txBox="true"/>
          <p:nvPr/>
        </p:nvSpPr>
        <p:spPr>
          <a:xfrm rot="0">
            <a:off x="9262748" y="6961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4" id="44"/>
          <p:cNvSpPr txBox="true"/>
          <p:nvPr/>
        </p:nvSpPr>
        <p:spPr>
          <a:xfrm rot="0">
            <a:off x="8447732" y="5338848"/>
            <a:ext cx="1628708" cy="662664"/>
          </a:xfrm>
          <a:prstGeom prst="rect">
            <a:avLst/>
          </a:prstGeom>
        </p:spPr>
        <p:txBody>
          <a:bodyPr anchor="t" rtlCol="false" tIns="0" lIns="0" bIns="0" rIns="0">
            <a:spAutoFit/>
          </a:bodyPr>
          <a:lstStyle/>
          <a:p>
            <a:pPr algn="ctr">
              <a:lnSpc>
                <a:spcPts val="1300"/>
              </a:lnSpc>
            </a:pPr>
            <a:r>
              <a:rPr lang="en-US" sz="1100" spc="-3">
                <a:solidFill>
                  <a:srgbClr val="FFFFFF"/>
                </a:solidFill>
                <a:latin typeface="IBM Plex Sans"/>
                <a:ea typeface="IBM Plex Sans"/>
                <a:cs typeface="IBM Plex Sans"/>
                <a:sym typeface="IBM Plex Sans"/>
              </a:rPr>
              <a:t>Loop head to tail print(currentNode.value) If currentNode= </a:t>
            </a:r>
          </a:p>
        </p:txBody>
      </p:sp>
      <p:sp>
        <p:nvSpPr>
          <p:cNvPr name="TextBox 45" id="45"/>
          <p:cNvSpPr txBox="true"/>
          <p:nvPr/>
        </p:nvSpPr>
        <p:spPr>
          <a:xfrm rot="0">
            <a:off x="9131017" y="5999255"/>
            <a:ext cx="195358"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tail</a:t>
            </a:r>
          </a:p>
        </p:txBody>
      </p:sp>
    </p:spTree>
  </p:cSld>
  <p:clrMapOvr>
    <a:masterClrMapping/>
  </p:clrMapOvr>
</p:sld>
</file>

<file path=ppt/slides/slide2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898904" y="53721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3589411" y="6709848"/>
            <a:ext cx="1270635" cy="248917"/>
            <a:chOff x="0" y="0"/>
            <a:chExt cx="1270635" cy="248920"/>
          </a:xfrm>
        </p:grpSpPr>
        <p:sp>
          <p:nvSpPr>
            <p:cNvPr name="Freeform 9" id="9"/>
            <p:cNvSpPr/>
            <p:nvPr/>
          </p:nvSpPr>
          <p:spPr>
            <a:xfrm flipH="false" flipV="false" rot="0">
              <a:off x="63500" y="111760"/>
              <a:ext cx="1041400" cy="25400"/>
            </a:xfrm>
            <a:custGeom>
              <a:avLst/>
              <a:gdLst/>
              <a:ahLst/>
              <a:cxnLst/>
              <a:rect r="r" b="b" t="t" l="l"/>
              <a:pathLst>
                <a:path h="25400" w="10414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0" y="0"/>
                  </a:moveTo>
                  <a:lnTo>
                    <a:pt x="25400" y="0"/>
                  </a:lnTo>
                  <a:lnTo>
                    <a:pt x="25400" y="25400"/>
                  </a:lnTo>
                  <a:lnTo>
                    <a:pt x="0" y="25400"/>
                  </a:lnTo>
                  <a:close/>
                </a:path>
              </a:pathLst>
            </a:custGeom>
            <a:solidFill>
              <a:srgbClr val="000000"/>
            </a:solidFill>
          </p:spPr>
        </p:sp>
        <p:sp>
          <p:nvSpPr>
            <p:cNvPr name="Freeform 10" id="10"/>
            <p:cNvSpPr/>
            <p:nvPr/>
          </p:nvSpPr>
          <p:spPr>
            <a:xfrm flipH="false" flipV="false" rot="0">
              <a:off x="1085215"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Freeform 11" id="11"/>
          <p:cNvSpPr/>
          <p:nvPr/>
        </p:nvSpPr>
        <p:spPr>
          <a:xfrm flipH="false" flipV="false" rot="0">
            <a:off x="292103" y="1780699"/>
            <a:ext cx="12534900" cy="6723440"/>
          </a:xfrm>
          <a:custGeom>
            <a:avLst/>
            <a:gdLst/>
            <a:ahLst/>
            <a:cxnLst/>
            <a:rect r="r" b="b" t="t" l="l"/>
            <a:pathLst>
              <a:path h="6723440" w="12534900">
                <a:moveTo>
                  <a:pt x="0" y="0"/>
                </a:moveTo>
                <a:lnTo>
                  <a:pt x="12534900" y="0"/>
                </a:lnTo>
                <a:lnTo>
                  <a:pt x="12534900" y="6723440"/>
                </a:lnTo>
                <a:lnTo>
                  <a:pt x="0" y="672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84368"/>
            <a:ext cx="867904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Reverse Traversal</a:t>
            </a:r>
          </a:p>
        </p:txBody>
      </p:sp>
      <p:sp>
        <p:nvSpPr>
          <p:cNvPr name="TextBox 14" id="14"/>
          <p:cNvSpPr txBox="true"/>
          <p:nvPr/>
        </p:nvSpPr>
        <p:spPr>
          <a:xfrm rot="0">
            <a:off x="1222619" y="4912566"/>
            <a:ext cx="2350865"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print(node4.value) print(node</a:t>
            </a:r>
            <a:r>
              <a:rPr lang="en-US" sz="1900" spc="-13">
                <a:solidFill>
                  <a:srgbClr val="FFFFFF"/>
                </a:solidFill>
                <a:latin typeface="Montserrat 2"/>
                <a:ea typeface="Montserrat 2"/>
                <a:cs typeface="Montserrat 2"/>
                <a:sym typeface="Montserrat 2"/>
              </a:rPr>
              <a:t>S</a:t>
            </a:r>
            <a:r>
              <a:rPr lang="en-US" b="true" sz="1900" spc="-13">
                <a:solidFill>
                  <a:srgbClr val="000000"/>
                </a:solidFill>
                <a:latin typeface="Montserrat 2 Bold"/>
                <a:ea typeface="Montserrat 2 Bold"/>
                <a:cs typeface="Montserrat 2 Bold"/>
                <a:sym typeface="Montserrat 2 Bold"/>
              </a:rPr>
              <a:t>3</a:t>
            </a:r>
            <a:r>
              <a:rPr lang="en-US" sz="1900" spc="-13">
                <a:solidFill>
                  <a:srgbClr val="FFFFFF"/>
                </a:solidFill>
                <a:latin typeface="Montserrat 2"/>
                <a:ea typeface="Montserrat 2"/>
                <a:cs typeface="Montserrat 2"/>
                <a:sym typeface="Montserrat 2"/>
              </a:rPr>
              <a:t>ta</a:t>
            </a:r>
            <a:r>
              <a:rPr lang="en-US" b="true" sz="1900" spc="-13">
                <a:solidFill>
                  <a:srgbClr val="000000"/>
                </a:solidFill>
                <a:latin typeface="Montserrat 2 Bold"/>
                <a:ea typeface="Montserrat 2 Bold"/>
                <a:cs typeface="Montserrat 2 Bold"/>
                <a:sym typeface="Montserrat 2 Bold"/>
              </a:rPr>
              <a:t>.v</a:t>
            </a:r>
            <a:r>
              <a:rPr lang="en-US" sz="1900" spc="-13">
                <a:solidFill>
                  <a:srgbClr val="FFFFFF"/>
                </a:solidFill>
                <a:latin typeface="Montserrat 2"/>
                <a:ea typeface="Montserrat 2"/>
                <a:cs typeface="Montserrat 2"/>
                <a:sym typeface="Montserrat 2"/>
              </a:rPr>
              <a:t>rt</a:t>
            </a:r>
            <a:r>
              <a:rPr lang="en-US" b="true" sz="1900" spc="-13">
                <a:solidFill>
                  <a:srgbClr val="000000"/>
                </a:solidFill>
                <a:latin typeface="Montserrat 2 Bold"/>
                <a:ea typeface="Montserrat 2 Bold"/>
                <a:cs typeface="Montserrat 2 Bold"/>
                <a:sym typeface="Montserrat 2 Bold"/>
              </a:rPr>
              <a:t>alue) print(node2.value) print(node1.value)</a:t>
            </a:r>
          </a:p>
        </p:txBody>
      </p:sp>
      <p:sp>
        <p:nvSpPr>
          <p:cNvPr name="TextBox 15" id="15"/>
          <p:cNvSpPr txBox="true"/>
          <p:nvPr/>
        </p:nvSpPr>
        <p:spPr>
          <a:xfrm rot="0">
            <a:off x="4959925" y="4912566"/>
            <a:ext cx="188347" cy="2078917"/>
          </a:xfrm>
          <a:prstGeom prst="rect">
            <a:avLst/>
          </a:prstGeom>
        </p:spPr>
        <p:txBody>
          <a:bodyPr anchor="t" rtlCol="false" tIns="0" lIns="0" bIns="0" rIns="0">
            <a:spAutoFit/>
          </a:bodyPr>
          <a:lstStyle/>
          <a:p>
            <a:pPr algn="just">
              <a:lnSpc>
                <a:spcPts val="4200"/>
              </a:lnSpc>
            </a:pPr>
            <a:r>
              <a:rPr lang="en-US" b="true" sz="1900" spc="-13">
                <a:solidFill>
                  <a:srgbClr val="000000"/>
                </a:solidFill>
                <a:latin typeface="Montserrat 2 Bold"/>
                <a:ea typeface="Montserrat 2 Bold"/>
                <a:cs typeface="Montserrat 2 Bold"/>
                <a:sym typeface="Montserrat 2 Bold"/>
              </a:rPr>
              <a:t>4 3 2 1</a:t>
            </a:r>
          </a:p>
        </p:txBody>
      </p:sp>
      <p:sp>
        <p:nvSpPr>
          <p:cNvPr name="TextBox 16" id="16"/>
          <p:cNvSpPr txBox="true"/>
          <p:nvPr/>
        </p:nvSpPr>
        <p:spPr>
          <a:xfrm rot="0">
            <a:off x="1531449"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7" id="17"/>
          <p:cNvSpPr txBox="true"/>
          <p:nvPr/>
        </p:nvSpPr>
        <p:spPr>
          <a:xfrm rot="0">
            <a:off x="2694803"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8" id="18"/>
          <p:cNvSpPr txBox="true"/>
          <p:nvPr/>
        </p:nvSpPr>
        <p:spPr>
          <a:xfrm rot="0">
            <a:off x="53745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9" id="19"/>
          <p:cNvSpPr txBox="true"/>
          <p:nvPr/>
        </p:nvSpPr>
        <p:spPr>
          <a:xfrm rot="0">
            <a:off x="80796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0" id="20"/>
          <p:cNvSpPr txBox="true"/>
          <p:nvPr/>
        </p:nvSpPr>
        <p:spPr>
          <a:xfrm rot="0">
            <a:off x="10797407"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1" id="21"/>
          <p:cNvSpPr txBox="true"/>
          <p:nvPr/>
        </p:nvSpPr>
        <p:spPr>
          <a:xfrm rot="0">
            <a:off x="3457832"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2" id="22"/>
          <p:cNvSpPr txBox="true"/>
          <p:nvPr/>
        </p:nvSpPr>
        <p:spPr>
          <a:xfrm rot="0">
            <a:off x="5992520" y="25704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8727405" y="25704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3</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24" id="24"/>
          <p:cNvSpPr txBox="true"/>
          <p:nvPr/>
        </p:nvSpPr>
        <p:spPr>
          <a:xfrm rot="0">
            <a:off x="11560435"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5" id="25"/>
          <p:cNvSpPr txBox="true"/>
          <p:nvPr/>
        </p:nvSpPr>
        <p:spPr>
          <a:xfrm rot="0">
            <a:off x="579234" y="2642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6" id="26"/>
          <p:cNvSpPr txBox="true"/>
          <p:nvPr/>
        </p:nvSpPr>
        <p:spPr>
          <a:xfrm rot="0">
            <a:off x="700583" y="3938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7" id="27"/>
          <p:cNvSpPr txBox="true"/>
          <p:nvPr/>
        </p:nvSpPr>
        <p:spPr>
          <a:xfrm rot="0">
            <a:off x="1499673"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4067623"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9" id="29"/>
          <p:cNvSpPr txBox="true"/>
          <p:nvPr/>
        </p:nvSpPr>
        <p:spPr>
          <a:xfrm rot="0">
            <a:off x="67473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94524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12170226"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32" id="32"/>
          <p:cNvSpPr txBox="true"/>
          <p:nvPr/>
        </p:nvSpPr>
        <p:spPr>
          <a:xfrm rot="0">
            <a:off x="3300165" y="32265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33" id="33"/>
          <p:cNvSpPr txBox="true"/>
          <p:nvPr/>
        </p:nvSpPr>
        <p:spPr>
          <a:xfrm rot="0">
            <a:off x="11393586" y="32392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5562952" y="68094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5" id="35"/>
          <p:cNvSpPr txBox="true"/>
          <p:nvPr/>
        </p:nvSpPr>
        <p:spPr>
          <a:xfrm rot="0">
            <a:off x="5168979" y="5457987"/>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36" id="36"/>
          <p:cNvSpPr txBox="true"/>
          <p:nvPr/>
        </p:nvSpPr>
        <p:spPr>
          <a:xfrm rot="0">
            <a:off x="6822796" y="5412438"/>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37" id="37"/>
          <p:cNvSpPr txBox="true"/>
          <p:nvPr/>
        </p:nvSpPr>
        <p:spPr>
          <a:xfrm rot="0">
            <a:off x="6634134" y="8008858"/>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38" id="38"/>
          <p:cNvSpPr txBox="true"/>
          <p:nvPr/>
        </p:nvSpPr>
        <p:spPr>
          <a:xfrm rot="0">
            <a:off x="9296752" y="4387929"/>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39" id="39"/>
          <p:cNvSpPr txBox="true"/>
          <p:nvPr/>
        </p:nvSpPr>
        <p:spPr>
          <a:xfrm rot="0">
            <a:off x="9262748" y="6961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0" id="40"/>
          <p:cNvSpPr txBox="true"/>
          <p:nvPr/>
        </p:nvSpPr>
        <p:spPr>
          <a:xfrm rot="0">
            <a:off x="8467154" y="5433555"/>
            <a:ext cx="1589094" cy="497557"/>
          </a:xfrm>
          <a:prstGeom prst="rect">
            <a:avLst/>
          </a:prstGeom>
        </p:spPr>
        <p:txBody>
          <a:bodyPr anchor="t" rtlCol="false" tIns="0" lIns="0" bIns="0" rIns="0">
            <a:spAutoFit/>
          </a:bodyPr>
          <a:lstStyle/>
          <a:p>
            <a:pPr algn="ctr">
              <a:lnSpc>
                <a:spcPts val="1300"/>
              </a:lnSpc>
            </a:pPr>
            <a:r>
              <a:rPr lang="en-US" sz="1100" spc="-3">
                <a:solidFill>
                  <a:srgbClr val="FFFFFF"/>
                </a:solidFill>
                <a:latin typeface="IBM Plex Sans"/>
                <a:ea typeface="IBM Plex Sans"/>
                <a:cs typeface="IBM Plex Sans"/>
                <a:sym typeface="IBM Plex Sans"/>
              </a:rPr>
              <a:t>Loop tail to head print(currentNode.value If currentNode = </a:t>
            </a:r>
          </a:p>
        </p:txBody>
      </p:sp>
      <p:sp>
        <p:nvSpPr>
          <p:cNvPr name="TextBox 41" id="41"/>
          <p:cNvSpPr txBox="true"/>
          <p:nvPr/>
        </p:nvSpPr>
        <p:spPr>
          <a:xfrm rot="0">
            <a:off x="9066324" y="5928855"/>
            <a:ext cx="327308"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head</a:t>
            </a:r>
          </a:p>
        </p:txBody>
      </p:sp>
    </p:spTree>
  </p:cSld>
  <p:clrMapOvr>
    <a:masterClrMapping/>
  </p:clrMapOvr>
</p:sld>
</file>

<file path=ppt/slides/slide2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3747007" y="2190623"/>
              <a:ext cx="7891908" cy="234188"/>
            </a:xfrm>
            <a:custGeom>
              <a:avLst/>
              <a:gdLst/>
              <a:ahLst/>
              <a:cxnLst/>
              <a:rect r="r" b="b" t="t" l="l"/>
              <a:pathLst>
                <a:path h="234188" w="7891908">
                  <a:moveTo>
                    <a:pt x="7848728" y="233426"/>
                  </a:moveTo>
                  <a:lnTo>
                    <a:pt x="7853427" y="30607"/>
                  </a:lnTo>
                  <a:lnTo>
                    <a:pt x="7872477" y="30988"/>
                  </a:lnTo>
                  <a:lnTo>
                    <a:pt x="7872477" y="50038"/>
                  </a:lnTo>
                  <a:lnTo>
                    <a:pt x="22733" y="38100"/>
                  </a:lnTo>
                  <a:lnTo>
                    <a:pt x="22733" y="19050"/>
                  </a:lnTo>
                  <a:lnTo>
                    <a:pt x="41783" y="19939"/>
                  </a:lnTo>
                  <a:lnTo>
                    <a:pt x="38989" y="82550"/>
                  </a:lnTo>
                  <a:lnTo>
                    <a:pt x="19939" y="81661"/>
                  </a:lnTo>
                  <a:lnTo>
                    <a:pt x="38989" y="82550"/>
                  </a:lnTo>
                  <a:lnTo>
                    <a:pt x="38100" y="101600"/>
                  </a:lnTo>
                  <a:lnTo>
                    <a:pt x="0" y="99822"/>
                  </a:lnTo>
                  <a:lnTo>
                    <a:pt x="889" y="80772"/>
                  </a:lnTo>
                  <a:lnTo>
                    <a:pt x="889" y="80772"/>
                  </a:lnTo>
                  <a:lnTo>
                    <a:pt x="889" y="80772"/>
                  </a:lnTo>
                  <a:lnTo>
                    <a:pt x="3683" y="18161"/>
                  </a:lnTo>
                  <a:lnTo>
                    <a:pt x="4445" y="0"/>
                  </a:lnTo>
                  <a:lnTo>
                    <a:pt x="22733" y="0"/>
                  </a:lnTo>
                  <a:lnTo>
                    <a:pt x="7872477" y="11938"/>
                  </a:lnTo>
                  <a:lnTo>
                    <a:pt x="7891908" y="11938"/>
                  </a:lnTo>
                  <a:lnTo>
                    <a:pt x="7891400" y="31369"/>
                  </a:lnTo>
                  <a:lnTo>
                    <a:pt x="7886701" y="234188"/>
                  </a:lnTo>
                  <a:close/>
                </a:path>
              </a:pathLst>
            </a:custGeom>
            <a:solidFill>
              <a:srgbClr val="000000"/>
            </a:solidFill>
          </p:spPr>
        </p:sp>
        <p:sp>
          <p:nvSpPr>
            <p:cNvPr name="Freeform 5" id="5"/>
            <p:cNvSpPr/>
            <p:nvPr/>
          </p:nvSpPr>
          <p:spPr>
            <a:xfrm flipH="false" flipV="false" rot="0">
              <a:off x="3666363" y="2259584"/>
              <a:ext cx="200152" cy="171704"/>
            </a:xfrm>
            <a:custGeom>
              <a:avLst/>
              <a:gdLst/>
              <a:ahLst/>
              <a:cxnLst/>
              <a:rect r="r" b="b" t="t" l="l"/>
              <a:pathLst>
                <a:path h="171704" w="200152">
                  <a:moveTo>
                    <a:pt x="33528" y="0"/>
                  </a:moveTo>
                  <a:lnTo>
                    <a:pt x="110998" y="143383"/>
                  </a:lnTo>
                  <a:lnTo>
                    <a:pt x="94234" y="152400"/>
                  </a:lnTo>
                  <a:lnTo>
                    <a:pt x="78359" y="141859"/>
                  </a:lnTo>
                  <a:lnTo>
                    <a:pt x="168402" y="6096"/>
                  </a:lnTo>
                  <a:lnTo>
                    <a:pt x="200152" y="27178"/>
                  </a:lnTo>
                  <a:lnTo>
                    <a:pt x="110109" y="162941"/>
                  </a:lnTo>
                  <a:cubicBezTo>
                    <a:pt x="106426" y="168529"/>
                    <a:pt x="100076" y="171704"/>
                    <a:pt x="93345" y="171450"/>
                  </a:cubicBezTo>
                  <a:cubicBezTo>
                    <a:pt x="86614" y="171196"/>
                    <a:pt x="80645" y="167386"/>
                    <a:pt x="77470" y="161417"/>
                  </a:cubicBezTo>
                  <a:lnTo>
                    <a:pt x="0" y="18034"/>
                  </a:lnTo>
                  <a:close/>
                  <a:moveTo>
                    <a:pt x="119507" y="13716"/>
                  </a:moveTo>
                  <a:lnTo>
                    <a:pt x="113157" y="153289"/>
                  </a:lnTo>
                  <a:lnTo>
                    <a:pt x="75057" y="151511"/>
                  </a:lnTo>
                  <a:lnTo>
                    <a:pt x="81407" y="11938"/>
                  </a:lnTo>
                  <a:close/>
                </a:path>
              </a:pathLst>
            </a:custGeom>
            <a:solidFill>
              <a:srgbClr val="000000"/>
            </a:solidFill>
          </p:spPr>
        </p:sp>
        <p:sp>
          <p:nvSpPr>
            <p:cNvPr name="Freeform 6" id="6"/>
            <p:cNvSpPr/>
            <p:nvPr/>
          </p:nvSpPr>
          <p:spPr>
            <a:xfrm flipH="false" flipV="false" rot="0">
              <a:off x="3490976" y="1972310"/>
              <a:ext cx="8423656" cy="461010"/>
            </a:xfrm>
            <a:custGeom>
              <a:avLst/>
              <a:gdLst/>
              <a:ahLst/>
              <a:cxnLst/>
              <a:rect r="r" b="b" t="t" l="l"/>
              <a:pathLst>
                <a:path h="461010" w="8423656">
                  <a:moveTo>
                    <a:pt x="8382127" y="302006"/>
                  </a:moveTo>
                  <a:lnTo>
                    <a:pt x="8382381" y="282956"/>
                  </a:lnTo>
                  <a:lnTo>
                    <a:pt x="8382381" y="282956"/>
                  </a:lnTo>
                  <a:lnTo>
                    <a:pt x="8382381" y="282956"/>
                  </a:lnTo>
                  <a:lnTo>
                    <a:pt x="8385302" y="42418"/>
                  </a:lnTo>
                  <a:lnTo>
                    <a:pt x="8404352" y="42672"/>
                  </a:lnTo>
                  <a:lnTo>
                    <a:pt x="8404352" y="61722"/>
                  </a:lnTo>
                  <a:lnTo>
                    <a:pt x="29846" y="38100"/>
                  </a:lnTo>
                  <a:lnTo>
                    <a:pt x="29846" y="19050"/>
                  </a:lnTo>
                  <a:lnTo>
                    <a:pt x="48896" y="19558"/>
                  </a:lnTo>
                  <a:lnTo>
                    <a:pt x="38100" y="461010"/>
                  </a:lnTo>
                  <a:lnTo>
                    <a:pt x="0" y="460121"/>
                  </a:lnTo>
                  <a:lnTo>
                    <a:pt x="10796" y="18669"/>
                  </a:lnTo>
                  <a:lnTo>
                    <a:pt x="11304" y="0"/>
                  </a:lnTo>
                  <a:lnTo>
                    <a:pt x="29973" y="0"/>
                  </a:lnTo>
                  <a:lnTo>
                    <a:pt x="8404479" y="23622"/>
                  </a:lnTo>
                  <a:lnTo>
                    <a:pt x="8423656" y="23622"/>
                  </a:lnTo>
                  <a:lnTo>
                    <a:pt x="8423402" y="42799"/>
                  </a:lnTo>
                  <a:lnTo>
                    <a:pt x="8420481" y="283337"/>
                  </a:lnTo>
                  <a:lnTo>
                    <a:pt x="8401431" y="283083"/>
                  </a:lnTo>
                  <a:lnTo>
                    <a:pt x="8420481" y="283337"/>
                  </a:lnTo>
                  <a:lnTo>
                    <a:pt x="8420227" y="302387"/>
                  </a:lnTo>
                  <a:close/>
                </a:path>
              </a:pathLst>
            </a:custGeom>
            <a:solidFill>
              <a:srgbClr val="000000"/>
            </a:solidFill>
          </p:spPr>
        </p:sp>
        <p:sp>
          <p:nvSpPr>
            <p:cNvPr name="Freeform 7" id="7"/>
            <p:cNvSpPr/>
            <p:nvPr/>
          </p:nvSpPr>
          <p:spPr>
            <a:xfrm flipH="false" flipV="false" rot="0">
              <a:off x="11791822" y="2244852"/>
              <a:ext cx="200406" cy="169545"/>
            </a:xfrm>
            <a:custGeom>
              <a:avLst/>
              <a:gdLst/>
              <a:ahLst/>
              <a:cxnLst/>
              <a:rect r="r" b="b" t="t" l="l"/>
              <a:pathLst>
                <a:path h="169545" w="200406">
                  <a:moveTo>
                    <a:pt x="33148" y="0"/>
                  </a:moveTo>
                  <a:lnTo>
                    <a:pt x="115190" y="140716"/>
                  </a:lnTo>
                  <a:lnTo>
                    <a:pt x="98680" y="150368"/>
                  </a:lnTo>
                  <a:lnTo>
                    <a:pt x="82424" y="140335"/>
                  </a:lnTo>
                  <a:lnTo>
                    <a:pt x="168022" y="1651"/>
                  </a:lnTo>
                  <a:lnTo>
                    <a:pt x="200406" y="21717"/>
                  </a:lnTo>
                  <a:lnTo>
                    <a:pt x="114809" y="160401"/>
                  </a:lnTo>
                  <a:cubicBezTo>
                    <a:pt x="111252" y="166116"/>
                    <a:pt x="105029" y="169545"/>
                    <a:pt x="98299" y="169418"/>
                  </a:cubicBezTo>
                  <a:cubicBezTo>
                    <a:pt x="91568" y="169291"/>
                    <a:pt x="85472" y="165735"/>
                    <a:pt x="82042" y="160020"/>
                  </a:cubicBezTo>
                  <a:lnTo>
                    <a:pt x="0" y="19304"/>
                  </a:lnTo>
                  <a:close/>
                  <a:moveTo>
                    <a:pt x="119508" y="10922"/>
                  </a:moveTo>
                  <a:lnTo>
                    <a:pt x="117729" y="150622"/>
                  </a:lnTo>
                  <a:lnTo>
                    <a:pt x="79629" y="150114"/>
                  </a:lnTo>
                  <a:lnTo>
                    <a:pt x="81408" y="10414"/>
                  </a:lnTo>
                  <a:close/>
                </a:path>
              </a:pathLst>
            </a:custGeom>
            <a:solidFill>
              <a:srgbClr val="000000"/>
            </a:solidFill>
          </p:spPr>
        </p:sp>
      </p:grpSp>
      <p:sp>
        <p:nvSpPr>
          <p:cNvPr name="Freeform 8" id="8"/>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9" id="9"/>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10" id="10"/>
          <p:cNvGrpSpPr>
            <a:grpSpLocks noChangeAspect="true"/>
          </p:cNvGrpSpPr>
          <p:nvPr/>
        </p:nvGrpSpPr>
        <p:grpSpPr>
          <a:xfrm rot="0">
            <a:off x="462401" y="5585498"/>
            <a:ext cx="1650721" cy="686295"/>
            <a:chOff x="0" y="0"/>
            <a:chExt cx="1650721" cy="686295"/>
          </a:xfrm>
        </p:grpSpPr>
        <p:sp>
          <p:nvSpPr>
            <p:cNvPr name="Freeform 11" id="11"/>
            <p:cNvSpPr/>
            <p:nvPr/>
          </p:nvSpPr>
          <p:spPr>
            <a:xfrm flipH="false" flipV="false" rot="0">
              <a:off x="0" y="0"/>
              <a:ext cx="1650873" cy="686562"/>
            </a:xfrm>
            <a:custGeom>
              <a:avLst/>
              <a:gdLst/>
              <a:ahLst/>
              <a:cxnLst/>
              <a:rect r="r" b="b" t="t" l="l"/>
              <a:pathLst>
                <a:path h="686562" w="1650873">
                  <a:moveTo>
                    <a:pt x="356616" y="0"/>
                  </a:moveTo>
                  <a:lnTo>
                    <a:pt x="1294130" y="0"/>
                  </a:lnTo>
                  <a:cubicBezTo>
                    <a:pt x="1398397" y="0"/>
                    <a:pt x="1461008" y="0"/>
                    <a:pt x="1502791" y="17145"/>
                  </a:cubicBezTo>
                  <a:cubicBezTo>
                    <a:pt x="1563624" y="39243"/>
                    <a:pt x="1611503" y="87249"/>
                    <a:pt x="1633728" y="148082"/>
                  </a:cubicBezTo>
                  <a:cubicBezTo>
                    <a:pt x="1649984" y="185674"/>
                    <a:pt x="1650873" y="253365"/>
                    <a:pt x="1650873" y="343281"/>
                  </a:cubicBezTo>
                  <a:cubicBezTo>
                    <a:pt x="1650873" y="433197"/>
                    <a:pt x="1649984" y="500888"/>
                    <a:pt x="1633728" y="538480"/>
                  </a:cubicBezTo>
                  <a:cubicBezTo>
                    <a:pt x="1611630" y="599313"/>
                    <a:pt x="1563624" y="647192"/>
                    <a:pt x="1502791" y="669417"/>
                  </a:cubicBezTo>
                  <a:cubicBezTo>
                    <a:pt x="1461008" y="686562"/>
                    <a:pt x="1398524" y="686562"/>
                    <a:pt x="1294130" y="686562"/>
                  </a:cubicBezTo>
                  <a:lnTo>
                    <a:pt x="356616" y="686562"/>
                  </a:lnTo>
                  <a:cubicBezTo>
                    <a:pt x="252349" y="686562"/>
                    <a:pt x="189738" y="686562"/>
                    <a:pt x="147955" y="669417"/>
                  </a:cubicBezTo>
                  <a:cubicBezTo>
                    <a:pt x="87122" y="647319"/>
                    <a:pt x="39243" y="599313"/>
                    <a:pt x="17018" y="538480"/>
                  </a:cubicBezTo>
                  <a:cubicBezTo>
                    <a:pt x="889" y="500761"/>
                    <a:pt x="0" y="433070"/>
                    <a:pt x="0" y="343154"/>
                  </a:cubicBezTo>
                  <a:cubicBezTo>
                    <a:pt x="0" y="253238"/>
                    <a:pt x="889" y="185547"/>
                    <a:pt x="17145" y="147955"/>
                  </a:cubicBezTo>
                  <a:cubicBezTo>
                    <a:pt x="39243" y="87122"/>
                    <a:pt x="87122" y="39243"/>
                    <a:pt x="147955" y="17145"/>
                  </a:cubicBezTo>
                  <a:cubicBezTo>
                    <a:pt x="189738" y="0"/>
                    <a:pt x="252349" y="0"/>
                    <a:pt x="356616" y="0"/>
                  </a:cubicBezTo>
                  <a:close/>
                </a:path>
              </a:pathLst>
            </a:custGeom>
            <a:solidFill>
              <a:srgbClr val="00A2FF"/>
            </a:solidFill>
          </p:spPr>
        </p:sp>
      </p:grpSp>
      <p:grpSp>
        <p:nvGrpSpPr>
          <p:cNvPr name="Group 12" id="12"/>
          <p:cNvGrpSpPr>
            <a:grpSpLocks noChangeAspect="true"/>
          </p:cNvGrpSpPr>
          <p:nvPr/>
        </p:nvGrpSpPr>
        <p:grpSpPr>
          <a:xfrm rot="0">
            <a:off x="2237651" y="5804183"/>
            <a:ext cx="751923" cy="248917"/>
            <a:chOff x="0" y="0"/>
            <a:chExt cx="751916" cy="248920"/>
          </a:xfrm>
        </p:grpSpPr>
        <p:sp>
          <p:nvSpPr>
            <p:cNvPr name="Freeform 13" id="13"/>
            <p:cNvSpPr/>
            <p:nvPr/>
          </p:nvSpPr>
          <p:spPr>
            <a:xfrm flipH="false" flipV="false" rot="0">
              <a:off x="63500" y="111760"/>
              <a:ext cx="515747" cy="25400"/>
            </a:xfrm>
            <a:custGeom>
              <a:avLst/>
              <a:gdLst/>
              <a:ahLst/>
              <a:cxnLst/>
              <a:rect r="r" b="b" t="t" l="l"/>
              <a:pathLst>
                <a:path h="25400" w="515747">
                  <a:moveTo>
                    <a:pt x="0" y="0"/>
                  </a:moveTo>
                  <a:lnTo>
                    <a:pt x="503047" y="0"/>
                  </a:lnTo>
                  <a:lnTo>
                    <a:pt x="503047" y="12700"/>
                  </a:lnTo>
                  <a:lnTo>
                    <a:pt x="503047" y="0"/>
                  </a:lnTo>
                  <a:lnTo>
                    <a:pt x="515747" y="0"/>
                  </a:lnTo>
                  <a:lnTo>
                    <a:pt x="515747" y="25400"/>
                  </a:lnTo>
                  <a:lnTo>
                    <a:pt x="503047" y="25400"/>
                  </a:lnTo>
                  <a:lnTo>
                    <a:pt x="0" y="25400"/>
                  </a:lnTo>
                  <a:close/>
                </a:path>
              </a:pathLst>
            </a:custGeom>
            <a:solidFill>
              <a:srgbClr val="000000"/>
            </a:solidFill>
          </p:spPr>
        </p:sp>
        <p:sp>
          <p:nvSpPr>
            <p:cNvPr name="Freeform 14" id="14"/>
            <p:cNvSpPr/>
            <p:nvPr/>
          </p:nvSpPr>
          <p:spPr>
            <a:xfrm flipH="false" flipV="false" rot="0">
              <a:off x="566547"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5" id="15"/>
          <p:cNvGrpSpPr>
            <a:grpSpLocks noChangeAspect="true"/>
          </p:cNvGrpSpPr>
          <p:nvPr/>
        </p:nvGrpSpPr>
        <p:grpSpPr>
          <a:xfrm rot="0">
            <a:off x="3114113" y="5166598"/>
            <a:ext cx="2075688" cy="1310383"/>
            <a:chOff x="0" y="0"/>
            <a:chExt cx="2075688" cy="1310373"/>
          </a:xfrm>
        </p:grpSpPr>
        <p:sp>
          <p:nvSpPr>
            <p:cNvPr name="Freeform 16" id="16"/>
            <p:cNvSpPr/>
            <p:nvPr/>
          </p:nvSpPr>
          <p:spPr>
            <a:xfrm flipH="false" flipV="false" rot="0">
              <a:off x="0" y="0"/>
              <a:ext cx="2075688" cy="1310386"/>
            </a:xfrm>
            <a:custGeom>
              <a:avLst/>
              <a:gdLst/>
              <a:ahLst/>
              <a:cxnLst/>
              <a:rect r="r" b="b" t="t" l="l"/>
              <a:pathLst>
                <a:path h="1310386" w="2075688">
                  <a:moveTo>
                    <a:pt x="2066671" y="0"/>
                  </a:moveTo>
                  <a:lnTo>
                    <a:pt x="1991233" y="47879"/>
                  </a:lnTo>
                  <a:lnTo>
                    <a:pt x="12827" y="767842"/>
                  </a:lnTo>
                  <a:lnTo>
                    <a:pt x="34798" y="773176"/>
                  </a:lnTo>
                  <a:lnTo>
                    <a:pt x="0" y="773176"/>
                  </a:lnTo>
                  <a:lnTo>
                    <a:pt x="0" y="1298956"/>
                  </a:lnTo>
                  <a:lnTo>
                    <a:pt x="22606" y="1298956"/>
                  </a:lnTo>
                  <a:lnTo>
                    <a:pt x="4572" y="1310386"/>
                  </a:lnTo>
                  <a:lnTo>
                    <a:pt x="2066671" y="1310386"/>
                  </a:lnTo>
                  <a:lnTo>
                    <a:pt x="2066671" y="32004"/>
                  </a:lnTo>
                  <a:lnTo>
                    <a:pt x="2075688" y="17272"/>
                  </a:lnTo>
                  <a:lnTo>
                    <a:pt x="2066671" y="20574"/>
                  </a:lnTo>
                  <a:lnTo>
                    <a:pt x="2066671" y="0"/>
                  </a:lnTo>
                  <a:close/>
                </a:path>
              </a:pathLst>
            </a:custGeom>
            <a:solidFill>
              <a:srgbClr val="00A2FF"/>
            </a:solidFill>
          </p:spPr>
        </p:sp>
      </p:grpSp>
      <p:grpSp>
        <p:nvGrpSpPr>
          <p:cNvPr name="Group 17" id="17"/>
          <p:cNvGrpSpPr>
            <a:grpSpLocks noChangeAspect="true"/>
          </p:cNvGrpSpPr>
          <p:nvPr/>
        </p:nvGrpSpPr>
        <p:grpSpPr>
          <a:xfrm rot="0">
            <a:off x="5314321" y="5804183"/>
            <a:ext cx="751923" cy="248917"/>
            <a:chOff x="0" y="0"/>
            <a:chExt cx="751916" cy="248920"/>
          </a:xfrm>
        </p:grpSpPr>
        <p:sp>
          <p:nvSpPr>
            <p:cNvPr name="Freeform 18" id="18"/>
            <p:cNvSpPr/>
            <p:nvPr/>
          </p:nvSpPr>
          <p:spPr>
            <a:xfrm flipH="false" flipV="false" rot="0">
              <a:off x="63500" y="111760"/>
              <a:ext cx="515747" cy="25400"/>
            </a:xfrm>
            <a:custGeom>
              <a:avLst/>
              <a:gdLst/>
              <a:ahLst/>
              <a:cxnLst/>
              <a:rect r="r" b="b" t="t" l="l"/>
              <a:pathLst>
                <a:path h="25400" w="515747">
                  <a:moveTo>
                    <a:pt x="0" y="0"/>
                  </a:moveTo>
                  <a:lnTo>
                    <a:pt x="503047" y="0"/>
                  </a:lnTo>
                  <a:lnTo>
                    <a:pt x="503047" y="12700"/>
                  </a:lnTo>
                  <a:lnTo>
                    <a:pt x="503047" y="0"/>
                  </a:lnTo>
                  <a:lnTo>
                    <a:pt x="515747" y="0"/>
                  </a:lnTo>
                  <a:lnTo>
                    <a:pt x="515747" y="25400"/>
                  </a:lnTo>
                  <a:lnTo>
                    <a:pt x="503047" y="25400"/>
                  </a:lnTo>
                  <a:lnTo>
                    <a:pt x="0" y="25400"/>
                  </a:lnTo>
                  <a:close/>
                </a:path>
              </a:pathLst>
            </a:custGeom>
            <a:solidFill>
              <a:srgbClr val="000000"/>
            </a:solidFill>
          </p:spPr>
        </p:sp>
        <p:sp>
          <p:nvSpPr>
            <p:cNvPr name="Freeform 19" id="19"/>
            <p:cNvSpPr/>
            <p:nvPr/>
          </p:nvSpPr>
          <p:spPr>
            <a:xfrm flipH="false" flipV="false" rot="0">
              <a:off x="566547"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20" id="20"/>
          <p:cNvSpPr/>
          <p:nvPr/>
        </p:nvSpPr>
        <p:spPr>
          <a:xfrm flipH="false" flipV="false" rot="0">
            <a:off x="292103" y="1780670"/>
            <a:ext cx="12534900" cy="6717621"/>
          </a:xfrm>
          <a:custGeom>
            <a:avLst/>
            <a:gdLst/>
            <a:ahLst/>
            <a:cxnLst/>
            <a:rect r="r" b="b" t="t" l="l"/>
            <a:pathLst>
              <a:path h="6717621" w="12534900">
                <a:moveTo>
                  <a:pt x="0" y="0"/>
                </a:moveTo>
                <a:lnTo>
                  <a:pt x="12534900" y="0"/>
                </a:lnTo>
                <a:lnTo>
                  <a:pt x="12534900" y="6717621"/>
                </a:lnTo>
                <a:lnTo>
                  <a:pt x="0" y="6717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667105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Search</a:t>
            </a:r>
          </a:p>
        </p:txBody>
      </p:sp>
      <p:sp>
        <p:nvSpPr>
          <p:cNvPr name="TextBox 23" id="23"/>
          <p:cNvSpPr txBox="true"/>
          <p:nvPr/>
        </p:nvSpPr>
        <p:spPr>
          <a:xfrm rot="0">
            <a:off x="1531449"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4" id="24"/>
          <p:cNvSpPr txBox="true"/>
          <p:nvPr/>
        </p:nvSpPr>
        <p:spPr>
          <a:xfrm rot="0">
            <a:off x="2694803"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53745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6" id="26"/>
          <p:cNvSpPr txBox="true"/>
          <p:nvPr/>
        </p:nvSpPr>
        <p:spPr>
          <a:xfrm rot="0">
            <a:off x="8079600"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7" id="27"/>
          <p:cNvSpPr txBox="true"/>
          <p:nvPr/>
        </p:nvSpPr>
        <p:spPr>
          <a:xfrm rot="0">
            <a:off x="10797407" y="26634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8" id="28"/>
          <p:cNvSpPr txBox="true"/>
          <p:nvPr/>
        </p:nvSpPr>
        <p:spPr>
          <a:xfrm rot="0">
            <a:off x="3457832"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9" id="29"/>
          <p:cNvSpPr txBox="true"/>
          <p:nvPr/>
        </p:nvSpPr>
        <p:spPr>
          <a:xfrm rot="0">
            <a:off x="5992520" y="2570483"/>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30" id="30"/>
          <p:cNvSpPr txBox="true"/>
          <p:nvPr/>
        </p:nvSpPr>
        <p:spPr>
          <a:xfrm rot="0">
            <a:off x="8727405" y="2570483"/>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3</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31" id="31"/>
          <p:cNvSpPr txBox="true"/>
          <p:nvPr/>
        </p:nvSpPr>
        <p:spPr>
          <a:xfrm rot="0">
            <a:off x="11560435" y="2570483"/>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4</a:t>
            </a:r>
          </a:p>
        </p:txBody>
      </p:sp>
      <p:sp>
        <p:nvSpPr>
          <p:cNvPr name="TextBox 32" id="32"/>
          <p:cNvSpPr txBox="true"/>
          <p:nvPr/>
        </p:nvSpPr>
        <p:spPr>
          <a:xfrm rot="0">
            <a:off x="579234" y="2642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3" id="33"/>
          <p:cNvSpPr txBox="true"/>
          <p:nvPr/>
        </p:nvSpPr>
        <p:spPr>
          <a:xfrm rot="0">
            <a:off x="700583" y="3938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4" id="34"/>
          <p:cNvSpPr txBox="true"/>
          <p:nvPr/>
        </p:nvSpPr>
        <p:spPr>
          <a:xfrm rot="0">
            <a:off x="1499673"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5" id="35"/>
          <p:cNvSpPr txBox="true"/>
          <p:nvPr/>
        </p:nvSpPr>
        <p:spPr>
          <a:xfrm rot="0">
            <a:off x="4067623"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6" id="36"/>
          <p:cNvSpPr txBox="true"/>
          <p:nvPr/>
        </p:nvSpPr>
        <p:spPr>
          <a:xfrm rot="0">
            <a:off x="67473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7" id="37"/>
          <p:cNvSpPr txBox="true"/>
          <p:nvPr/>
        </p:nvSpPr>
        <p:spPr>
          <a:xfrm rot="0">
            <a:off x="9452420"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8" id="38"/>
          <p:cNvSpPr txBox="true"/>
          <p:nvPr/>
        </p:nvSpPr>
        <p:spPr>
          <a:xfrm rot="0">
            <a:off x="12170226" y="2642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39" id="39"/>
          <p:cNvSpPr txBox="true"/>
          <p:nvPr/>
        </p:nvSpPr>
        <p:spPr>
          <a:xfrm rot="0">
            <a:off x="3300165" y="32265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40" id="40"/>
          <p:cNvSpPr txBox="true"/>
          <p:nvPr/>
        </p:nvSpPr>
        <p:spPr>
          <a:xfrm rot="0">
            <a:off x="11393586" y="32392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41" id="41"/>
          <p:cNvSpPr txBox="true"/>
          <p:nvPr/>
        </p:nvSpPr>
        <p:spPr>
          <a:xfrm rot="0">
            <a:off x="1020404" y="5773760"/>
            <a:ext cx="546887" cy="317649"/>
          </a:xfrm>
          <a:prstGeom prst="rect">
            <a:avLst/>
          </a:prstGeom>
        </p:spPr>
        <p:txBody>
          <a:bodyPr anchor="t" rtlCol="false" tIns="0" lIns="0" bIns="0" rIns="0">
            <a:spAutoFit/>
          </a:bodyPr>
          <a:lstStyle/>
          <a:p>
            <a:pPr algn="l">
              <a:lnSpc>
                <a:spcPts val="2660"/>
              </a:lnSpc>
            </a:pPr>
            <a:r>
              <a:rPr lang="en-US" sz="1900" spc="-5">
                <a:solidFill>
                  <a:srgbClr val="FFFFFF"/>
                </a:solidFill>
                <a:latin typeface="IBM Plex Sans"/>
                <a:ea typeface="IBM Plex Sans"/>
                <a:cs typeface="IBM Plex Sans"/>
                <a:sym typeface="IBM Plex Sans"/>
              </a:rPr>
              <a:t>Start</a:t>
            </a:r>
          </a:p>
        </p:txBody>
      </p:sp>
      <p:sp>
        <p:nvSpPr>
          <p:cNvPr name="TextBox 42" id="42"/>
          <p:cNvSpPr txBox="true"/>
          <p:nvPr/>
        </p:nvSpPr>
        <p:spPr>
          <a:xfrm rot="0">
            <a:off x="7308904" y="7049424"/>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43" id="43"/>
          <p:cNvSpPr txBox="true"/>
          <p:nvPr/>
        </p:nvSpPr>
        <p:spPr>
          <a:xfrm rot="0">
            <a:off x="6910607" y="5681939"/>
            <a:ext cx="715928" cy="525351"/>
          </a:xfrm>
          <a:prstGeom prst="rect">
            <a:avLst/>
          </a:prstGeom>
        </p:spPr>
        <p:txBody>
          <a:bodyPr anchor="t" rtlCol="false" tIns="0" lIns="0" bIns="0" rIns="0">
            <a:spAutoFit/>
          </a:bodyPr>
          <a:lstStyle/>
          <a:p>
            <a:pPr algn="l">
              <a:lnSpc>
                <a:spcPts val="2099"/>
              </a:lnSpc>
            </a:pPr>
            <a:r>
              <a:rPr lang="en-US" sz="1700" spc="-5">
                <a:solidFill>
                  <a:srgbClr val="FFFFFF"/>
                </a:solidFill>
                <a:latin typeface="IBM Plex Sans"/>
                <a:ea typeface="IBM Plex Sans"/>
                <a:cs typeface="IBM Plex Sans"/>
                <a:sym typeface="IBM Plex Sans"/>
              </a:rPr>
              <a:t>Check Head?</a:t>
            </a:r>
          </a:p>
        </p:txBody>
      </p:sp>
      <p:sp>
        <p:nvSpPr>
          <p:cNvPr name="TextBox 44" id="44"/>
          <p:cNvSpPr txBox="true"/>
          <p:nvPr/>
        </p:nvSpPr>
        <p:spPr>
          <a:xfrm rot="0">
            <a:off x="8594112" y="5625027"/>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5" id="45"/>
          <p:cNvSpPr txBox="true"/>
          <p:nvPr/>
        </p:nvSpPr>
        <p:spPr>
          <a:xfrm rot="0">
            <a:off x="8408146" y="7998381"/>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46" id="46"/>
          <p:cNvSpPr txBox="true"/>
          <p:nvPr/>
        </p:nvSpPr>
        <p:spPr>
          <a:xfrm rot="0">
            <a:off x="10287171" y="4291279"/>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47" id="47"/>
          <p:cNvSpPr txBox="true"/>
          <p:nvPr/>
        </p:nvSpPr>
        <p:spPr>
          <a:xfrm rot="0">
            <a:off x="11183302" y="6932876"/>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48" id="48"/>
          <p:cNvSpPr txBox="true"/>
          <p:nvPr/>
        </p:nvSpPr>
        <p:spPr>
          <a:xfrm rot="0">
            <a:off x="3696138" y="5925093"/>
            <a:ext cx="998391"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nodeValue</a:t>
            </a:r>
          </a:p>
        </p:txBody>
      </p:sp>
      <p:sp>
        <p:nvSpPr>
          <p:cNvPr name="TextBox 49" id="49"/>
          <p:cNvSpPr txBox="true"/>
          <p:nvPr/>
        </p:nvSpPr>
        <p:spPr>
          <a:xfrm rot="0">
            <a:off x="10260778" y="5647906"/>
            <a:ext cx="1632414" cy="332461"/>
          </a:xfrm>
          <a:prstGeom prst="rect">
            <a:avLst/>
          </a:prstGeom>
        </p:spPr>
        <p:txBody>
          <a:bodyPr anchor="t" rtlCol="false" tIns="0" lIns="0" bIns="0" rIns="0">
            <a:spAutoFit/>
          </a:bodyPr>
          <a:lstStyle/>
          <a:p>
            <a:pPr algn="ctr">
              <a:lnSpc>
                <a:spcPts val="1300"/>
              </a:lnSpc>
            </a:pPr>
            <a:r>
              <a:rPr lang="en-US" sz="1100" spc="-3">
                <a:solidFill>
                  <a:srgbClr val="FFFFFF"/>
                </a:solidFill>
                <a:latin typeface="IBM Plex Sans"/>
                <a:ea typeface="IBM Plex Sans"/>
                <a:cs typeface="IBM Plex Sans"/>
                <a:sym typeface="IBM Plex Sans"/>
              </a:rPr>
              <a:t>If nodeValue=currentNode </a:t>
            </a:r>
          </a:p>
        </p:txBody>
      </p:sp>
      <p:sp>
        <p:nvSpPr>
          <p:cNvPr name="TextBox 50" id="50"/>
          <p:cNvSpPr txBox="true"/>
          <p:nvPr/>
        </p:nvSpPr>
        <p:spPr>
          <a:xfrm rot="0">
            <a:off x="10318966" y="5978109"/>
            <a:ext cx="1474099" cy="167364"/>
          </a:xfrm>
          <a:prstGeom prst="rect">
            <a:avLst/>
          </a:prstGeom>
        </p:spPr>
        <p:txBody>
          <a:bodyPr anchor="t" rtlCol="false" tIns="0" lIns="0" bIns="0" rIns="0">
            <a:spAutoFit/>
          </a:bodyPr>
          <a:lstStyle/>
          <a:p>
            <a:pPr algn="l">
              <a:lnSpc>
                <a:spcPts val="1300"/>
              </a:lnSpc>
            </a:pPr>
            <a:r>
              <a:rPr lang="en-US" sz="1100" spc="-3">
                <a:solidFill>
                  <a:srgbClr val="FFFFFF"/>
                </a:solidFill>
                <a:latin typeface="IBM Plex Sans"/>
                <a:ea typeface="IBM Plex Sans"/>
                <a:cs typeface="IBM Plex Sans"/>
                <a:sym typeface="IBM Plex Sans"/>
              </a:rPr>
              <a:t>or if currentNode = tail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5" id="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 id="6"/>
          <p:cNvSpPr txBox="true"/>
          <p:nvPr/>
        </p:nvSpPr>
        <p:spPr>
          <a:xfrm rot="0">
            <a:off x="620363" y="652872"/>
            <a:ext cx="428045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Types of Algorithms</a:t>
            </a:r>
          </a:p>
        </p:txBody>
      </p:sp>
      <p:sp>
        <p:nvSpPr>
          <p:cNvPr name="TextBox 7" id="7"/>
          <p:cNvSpPr txBox="true"/>
          <p:nvPr/>
        </p:nvSpPr>
        <p:spPr>
          <a:xfrm rot="0">
            <a:off x="528056" y="1918583"/>
            <a:ext cx="5257143" cy="519141"/>
          </a:xfrm>
          <a:prstGeom prst="rect">
            <a:avLst/>
          </a:prstGeom>
        </p:spPr>
        <p:txBody>
          <a:bodyPr anchor="t" rtlCol="false" tIns="0" lIns="0" bIns="0" rIns="0">
            <a:spAutoFit/>
          </a:bodyPr>
          <a:lstStyle/>
          <a:p>
            <a:pPr algn="l">
              <a:lnSpc>
                <a:spcPts val="3873"/>
              </a:lnSpc>
            </a:pPr>
            <a:r>
              <a:rPr lang="en-US" b="true" sz="2766">
                <a:solidFill>
                  <a:srgbClr val="000000"/>
                </a:solidFill>
                <a:latin typeface="Arial Bold"/>
                <a:ea typeface="Arial Bold"/>
                <a:cs typeface="Arial Bold"/>
                <a:sym typeface="Arial Bold"/>
              </a:rPr>
              <a:t>Divide and conquer algorithms</a:t>
            </a:r>
          </a:p>
        </p:txBody>
      </p:sp>
      <p:sp>
        <p:nvSpPr>
          <p:cNvPr name="TextBox 8" id="8"/>
          <p:cNvSpPr txBox="true"/>
          <p:nvPr/>
        </p:nvSpPr>
        <p:spPr>
          <a:xfrm rot="0">
            <a:off x="418614" y="2965942"/>
            <a:ext cx="116757" cy="1002278"/>
          </a:xfrm>
          <a:prstGeom prst="rect">
            <a:avLst/>
          </a:prstGeom>
        </p:spPr>
        <p:txBody>
          <a:bodyPr anchor="t" rtlCol="false" tIns="0" lIns="0" bIns="0" rIns="0">
            <a:spAutoFit/>
          </a:bodyPr>
          <a:lstStyle/>
          <a:p>
            <a:pPr algn="just">
              <a:lnSpc>
                <a:spcPts val="3800"/>
              </a:lnSpc>
            </a:pPr>
            <a:r>
              <a:rPr lang="en-US" sz="2706">
                <a:solidFill>
                  <a:srgbClr val="000000"/>
                </a:solidFill>
                <a:latin typeface="Arial"/>
                <a:ea typeface="Arial"/>
                <a:cs typeface="Arial"/>
                <a:sym typeface="Arial"/>
              </a:rPr>
              <a:t>- -</a:t>
            </a:r>
          </a:p>
        </p:txBody>
      </p:sp>
      <p:sp>
        <p:nvSpPr>
          <p:cNvPr name="TextBox 9" id="9"/>
          <p:cNvSpPr txBox="true"/>
          <p:nvPr/>
        </p:nvSpPr>
        <p:spPr>
          <a:xfrm rot="0">
            <a:off x="677904" y="2938424"/>
            <a:ext cx="11181302" cy="952671"/>
          </a:xfrm>
          <a:prstGeom prst="rect">
            <a:avLst/>
          </a:prstGeom>
        </p:spPr>
        <p:txBody>
          <a:bodyPr anchor="t" rtlCol="false" tIns="0" lIns="0" bIns="0" rIns="0">
            <a:spAutoFit/>
          </a:bodyPr>
          <a:lstStyle/>
          <a:p>
            <a:pPr algn="l">
              <a:lnSpc>
                <a:spcPts val="3800"/>
              </a:lnSpc>
            </a:pPr>
            <a:r>
              <a:rPr lang="en-US" sz="1866">
                <a:solidFill>
                  <a:srgbClr val="000000"/>
                </a:solidFill>
                <a:latin typeface="Arial"/>
                <a:ea typeface="Arial"/>
                <a:cs typeface="Arial"/>
                <a:sym typeface="Arial"/>
              </a:rPr>
              <a:t>Divide the problem into smaller subproblems of the same type, and solve these subproblems recursively Combine the solutions to the subproblems into a solution to the original problem</a:t>
            </a:r>
          </a:p>
        </p:txBody>
      </p:sp>
      <p:sp>
        <p:nvSpPr>
          <p:cNvPr name="TextBox 10" id="10"/>
          <p:cNvSpPr txBox="true"/>
          <p:nvPr/>
        </p:nvSpPr>
        <p:spPr>
          <a:xfrm rot="0">
            <a:off x="368417" y="4488113"/>
            <a:ext cx="480738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Examples: Quick sort and merge sort</a:t>
            </a:r>
          </a:p>
        </p:txBody>
      </p:sp>
    </p:spTree>
  </p:cSld>
  <p:clrMapOvr>
    <a:masterClrMapping/>
  </p:clrMapOvr>
</p:sld>
</file>

<file path=ppt/slides/slide2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587503"/>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1054103" y="4214870"/>
            <a:ext cx="4813297" cy="2579627"/>
          </a:xfrm>
          <a:custGeom>
            <a:avLst/>
            <a:gdLst/>
            <a:ahLst/>
            <a:cxnLst/>
            <a:rect r="r" b="b" t="t" l="l"/>
            <a:pathLst>
              <a:path h="2579627" w="4813297">
                <a:moveTo>
                  <a:pt x="0" y="0"/>
                </a:moveTo>
                <a:lnTo>
                  <a:pt x="4813297" y="0"/>
                </a:lnTo>
                <a:lnTo>
                  <a:pt x="4813297" y="2579627"/>
                </a:lnTo>
                <a:lnTo>
                  <a:pt x="0" y="2579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78414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Deletion</a:t>
            </a:r>
          </a:p>
        </p:txBody>
      </p:sp>
      <p:sp>
        <p:nvSpPr>
          <p:cNvPr name="TextBox 11" id="11"/>
          <p:cNvSpPr txBox="true"/>
          <p:nvPr/>
        </p:nvSpPr>
        <p:spPr>
          <a:xfrm rot="0">
            <a:off x="932126" y="3446469"/>
            <a:ext cx="2694851"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1 - one node</a:t>
            </a:r>
          </a:p>
        </p:txBody>
      </p:sp>
      <p:sp>
        <p:nvSpPr>
          <p:cNvPr name="TextBox 12" id="12"/>
          <p:cNvSpPr txBox="true"/>
          <p:nvPr/>
        </p:nvSpPr>
        <p:spPr>
          <a:xfrm rot="0">
            <a:off x="4443165" y="56014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4" id="14"/>
          <p:cNvSpPr txBox="true"/>
          <p:nvPr/>
        </p:nvSpPr>
        <p:spPr>
          <a:xfrm rot="0">
            <a:off x="1341234" y="50176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462583" y="6224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3806028" y="50176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0u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1l</a:t>
            </a:r>
          </a:p>
        </p:txBody>
      </p:sp>
      <p:sp>
        <p:nvSpPr>
          <p:cNvPr name="TextBox 17" id="17"/>
          <p:cNvSpPr txBox="true"/>
          <p:nvPr/>
        </p:nvSpPr>
        <p:spPr>
          <a:xfrm rot="0">
            <a:off x="5210623" y="50176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0u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18" id="18"/>
          <p:cNvSpPr txBox="true"/>
          <p:nvPr/>
        </p:nvSpPr>
        <p:spPr>
          <a:xfrm rot="0">
            <a:off x="2290496" y="5038344"/>
            <a:ext cx="401526" cy="314516"/>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19" id="19"/>
          <p:cNvSpPr txBox="true"/>
          <p:nvPr/>
        </p:nvSpPr>
        <p:spPr>
          <a:xfrm rot="0">
            <a:off x="4600832" y="49453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0" id="20"/>
          <p:cNvSpPr txBox="true"/>
          <p:nvPr/>
        </p:nvSpPr>
        <p:spPr>
          <a:xfrm rot="0">
            <a:off x="2282857" y="6249000"/>
            <a:ext cx="410537" cy="323526"/>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21" id="21"/>
          <p:cNvSpPr txBox="true"/>
          <p:nvPr/>
        </p:nvSpPr>
        <p:spPr>
          <a:xfrm rot="0">
            <a:off x="4364450" y="44551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node1</a:t>
            </a:r>
          </a:p>
        </p:txBody>
      </p:sp>
    </p:spTree>
  </p:cSld>
  <p:clrMapOvr>
    <a:masterClrMapping/>
  </p:clrMapOvr>
</p:sld>
</file>

<file path=ppt/slides/slide2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1587503"/>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317497" y="4831937"/>
            <a:ext cx="12547597" cy="2902363"/>
          </a:xfrm>
          <a:custGeom>
            <a:avLst/>
            <a:gdLst/>
            <a:ahLst/>
            <a:cxnLst/>
            <a:rect r="r" b="b" t="t" l="l"/>
            <a:pathLst>
              <a:path h="2902363" w="12547597">
                <a:moveTo>
                  <a:pt x="0" y="0"/>
                </a:moveTo>
                <a:lnTo>
                  <a:pt x="12547597" y="0"/>
                </a:lnTo>
                <a:lnTo>
                  <a:pt x="12547597" y="2902363"/>
                </a:lnTo>
                <a:lnTo>
                  <a:pt x="0" y="2902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78414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Deletion</a:t>
            </a:r>
          </a:p>
        </p:txBody>
      </p:sp>
      <p:sp>
        <p:nvSpPr>
          <p:cNvPr name="TextBox 11" id="11"/>
          <p:cNvSpPr txBox="true"/>
          <p:nvPr/>
        </p:nvSpPr>
        <p:spPr>
          <a:xfrm rot="0">
            <a:off x="3330283" y="6443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754332" y="3446469"/>
            <a:ext cx="4289746"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2 - more than one node</a:t>
            </a:r>
          </a:p>
        </p:txBody>
      </p:sp>
      <p:sp>
        <p:nvSpPr>
          <p:cNvPr name="TextBox 13" id="13"/>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4" id="14"/>
          <p:cNvSpPr txBox="true"/>
          <p:nvPr/>
        </p:nvSpPr>
        <p:spPr>
          <a:xfrm rot="0">
            <a:off x="6022638" y="6456531"/>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8757523" y="6443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1423713" y="6456531"/>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1554718" y="5883288"/>
            <a:ext cx="388934" cy="317925"/>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10101</a:t>
            </a:r>
          </a:p>
        </p:txBody>
      </p:sp>
      <p:sp>
        <p:nvSpPr>
          <p:cNvPr name="TextBox 18" id="18"/>
          <p:cNvSpPr txBox="true"/>
          <p:nvPr/>
        </p:nvSpPr>
        <p:spPr>
          <a:xfrm rot="0">
            <a:off x="3288973" y="5229501"/>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node1</a:t>
            </a:r>
          </a:p>
          <a:p>
            <a:pPr algn="ctr">
              <a:lnSpc>
                <a:spcPts val="175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9" id="19"/>
          <p:cNvSpPr txBox="true"/>
          <p:nvPr/>
        </p:nvSpPr>
        <p:spPr>
          <a:xfrm rot="0">
            <a:off x="2720207" y="5746366"/>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333</a:t>
            </a:r>
          </a:p>
        </p:txBody>
      </p:sp>
      <p:sp>
        <p:nvSpPr>
          <p:cNvPr name="TextBox 20" id="20"/>
          <p:cNvSpPr txBox="true"/>
          <p:nvPr/>
        </p:nvSpPr>
        <p:spPr>
          <a:xfrm rot="0">
            <a:off x="5940228" y="5229501"/>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node2</a:t>
            </a:r>
          </a:p>
          <a:p>
            <a:pPr algn="ctr">
              <a:lnSpc>
                <a:spcPts val="1750"/>
              </a:lnSpc>
            </a:pPr>
            <a:r>
              <a:rPr lang="en-US" b="true" sz="3500" spc="-10">
                <a:solidFill>
                  <a:srgbClr val="000000"/>
                </a:solidFill>
                <a:latin typeface="IBM Plex Sans Bold"/>
                <a:ea typeface="IBM Plex Sans Bold"/>
                <a:cs typeface="IBM Plex Sans Bold"/>
                <a:sym typeface="IBM Plex Sans Bold"/>
              </a:rPr>
              <a:t>2</a:t>
            </a:r>
          </a:p>
        </p:txBody>
      </p:sp>
      <p:sp>
        <p:nvSpPr>
          <p:cNvPr name="TextBox 21" id="21"/>
          <p:cNvSpPr txBox="true"/>
          <p:nvPr/>
        </p:nvSpPr>
        <p:spPr>
          <a:xfrm rot="0">
            <a:off x="5399903" y="5740413"/>
            <a:ext cx="400669" cy="460800"/>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03</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03</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13</a:t>
            </a:r>
          </a:p>
        </p:txBody>
      </p:sp>
      <p:sp>
        <p:nvSpPr>
          <p:cNvPr name="TextBox 22" id="22"/>
          <p:cNvSpPr txBox="true"/>
          <p:nvPr/>
        </p:nvSpPr>
        <p:spPr>
          <a:xfrm rot="0">
            <a:off x="8675113" y="5229501"/>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node3</a:t>
            </a:r>
          </a:p>
          <a:p>
            <a:pPr algn="ctr">
              <a:lnSpc>
                <a:spcPts val="175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3" id="23"/>
          <p:cNvSpPr txBox="true"/>
          <p:nvPr/>
        </p:nvSpPr>
        <p:spPr>
          <a:xfrm rot="0">
            <a:off x="8117700" y="5746366"/>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10835507" y="5889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11429028" y="5353326"/>
            <a:ext cx="686695" cy="1051017"/>
          </a:xfrm>
          <a:prstGeom prst="rect">
            <a:avLst/>
          </a:prstGeom>
        </p:spPr>
        <p:txBody>
          <a:bodyPr anchor="t" rtlCol="false" tIns="0" lIns="0" bIns="0" rIns="0">
            <a:spAutoFit/>
          </a:bodyPr>
          <a:lstStyle/>
          <a:p>
            <a:pPr algn="l">
              <a:lnSpc>
                <a:spcPts val="2746"/>
              </a:lnSpc>
            </a:pPr>
            <a:r>
              <a:rPr lang="en-US" b="true" sz="1800" spc="-5">
                <a:solidFill>
                  <a:srgbClr val="000000"/>
                </a:solidFill>
                <a:latin typeface="IBM Plex Sans Bold"/>
                <a:ea typeface="IBM Plex Sans Bold"/>
                <a:cs typeface="IBM Plex Sans Bold"/>
                <a:sym typeface="IBM Plex Sans Bold"/>
              </a:rPr>
              <a:t>node4</a:t>
            </a:r>
          </a:p>
          <a:p>
            <a:pPr algn="l">
              <a:lnSpc>
                <a:spcPts val="5341"/>
              </a:lnSpc>
            </a:pPr>
            <a:r>
              <a:rPr lang="en-US" b="true" sz="3500" spc="-10">
                <a:solidFill>
                  <a:srgbClr val="000000"/>
                </a:solidFill>
                <a:latin typeface="IBM Plex Sans Bold"/>
                <a:ea typeface="IBM Plex Sans Bold"/>
                <a:cs typeface="IBM Plex Sans Bold"/>
                <a:sym typeface="IBM Plex Sans Bold"/>
              </a:rPr>
              <a:t>5</a:t>
            </a:r>
            <a:r>
              <a:rPr lang="en-US" b="true" sz="3500" spc="-10">
                <a:solidFill>
                  <a:srgbClr val="FFFFFF"/>
                </a:solidFill>
                <a:latin typeface="IBM Plex Sans Bold"/>
                <a:ea typeface="IBM Plex Sans Bold"/>
                <a:cs typeface="IBM Plex Sans Bold"/>
                <a:sym typeface="IBM Plex Sans Bold"/>
              </a:rPr>
              <a:t> </a:t>
            </a:r>
          </a:p>
        </p:txBody>
      </p:sp>
      <p:sp>
        <p:nvSpPr>
          <p:cNvPr name="TextBox 26" id="26"/>
          <p:cNvSpPr txBox="true"/>
          <p:nvPr/>
        </p:nvSpPr>
        <p:spPr>
          <a:xfrm rot="0">
            <a:off x="12208326" y="5839968"/>
            <a:ext cx="411794" cy="395707"/>
          </a:xfrm>
          <a:prstGeom prst="rect">
            <a:avLst/>
          </a:prstGeom>
        </p:spPr>
        <p:txBody>
          <a:bodyPr anchor="t" rtlCol="false" tIns="0" lIns="0" bIns="0" rIns="0">
            <a:spAutoFit/>
          </a:bodyPr>
          <a:lstStyle/>
          <a:p>
            <a:pPr algn="l">
              <a:lnSpc>
                <a:spcPts val="3204"/>
              </a:lnSpc>
            </a:pPr>
            <a:r>
              <a:rPr lang="en-US" b="true" sz="2100" spc="-6">
                <a:solidFill>
                  <a:srgbClr val="000000"/>
                </a:solidFill>
                <a:latin typeface="IBM Plex Sans Bold"/>
                <a:ea typeface="IBM Plex Sans Bold"/>
                <a:cs typeface="IBM Plex Sans Bold"/>
                <a:sym typeface="IBM Plex Sans Bold"/>
              </a:rPr>
              <a:t>01011</a:t>
            </a:r>
          </a:p>
        </p:txBody>
      </p:sp>
      <p:sp>
        <p:nvSpPr>
          <p:cNvPr name="TextBox 27" id="27"/>
          <p:cNvSpPr txBox="true"/>
          <p:nvPr/>
        </p:nvSpPr>
        <p:spPr>
          <a:xfrm rot="0">
            <a:off x="604637" y="58685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8" id="28"/>
          <p:cNvSpPr txBox="true"/>
          <p:nvPr/>
        </p:nvSpPr>
        <p:spPr>
          <a:xfrm rot="0">
            <a:off x="725986" y="71639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9" id="29"/>
          <p:cNvSpPr txBox="true"/>
          <p:nvPr/>
        </p:nvSpPr>
        <p:spPr>
          <a:xfrm rot="0">
            <a:off x="1525076" y="71639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4093026" y="58685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1" id="31"/>
          <p:cNvSpPr txBox="true"/>
          <p:nvPr/>
        </p:nvSpPr>
        <p:spPr>
          <a:xfrm rot="0">
            <a:off x="6772723" y="58685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2" id="32"/>
          <p:cNvSpPr txBox="true"/>
          <p:nvPr/>
        </p:nvSpPr>
        <p:spPr>
          <a:xfrm rot="0">
            <a:off x="9490520" y="58685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2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3096006" y="4334256"/>
              <a:ext cx="9317482" cy="541909"/>
            </a:xfrm>
            <a:custGeom>
              <a:avLst/>
              <a:gdLst/>
              <a:ahLst/>
              <a:cxnLst/>
              <a:rect r="r" b="b" t="t" l="l"/>
              <a:pathLst>
                <a:path h="541909" w="9317482">
                  <a:moveTo>
                    <a:pt x="9273794" y="541655"/>
                  </a:moveTo>
                  <a:lnTo>
                    <a:pt x="9279255" y="48006"/>
                  </a:lnTo>
                  <a:lnTo>
                    <a:pt x="9298305" y="48260"/>
                  </a:lnTo>
                  <a:lnTo>
                    <a:pt x="9298305" y="67310"/>
                  </a:lnTo>
                  <a:lnTo>
                    <a:pt x="27813" y="38227"/>
                  </a:lnTo>
                  <a:lnTo>
                    <a:pt x="27813" y="19177"/>
                  </a:lnTo>
                  <a:lnTo>
                    <a:pt x="46863" y="19558"/>
                  </a:lnTo>
                  <a:lnTo>
                    <a:pt x="38481" y="402209"/>
                  </a:lnTo>
                  <a:lnTo>
                    <a:pt x="19431" y="401828"/>
                  </a:lnTo>
                  <a:lnTo>
                    <a:pt x="38481" y="402209"/>
                  </a:lnTo>
                  <a:lnTo>
                    <a:pt x="38100" y="421259"/>
                  </a:lnTo>
                  <a:lnTo>
                    <a:pt x="0" y="420370"/>
                  </a:lnTo>
                  <a:lnTo>
                    <a:pt x="381" y="401320"/>
                  </a:lnTo>
                  <a:lnTo>
                    <a:pt x="381" y="401320"/>
                  </a:lnTo>
                  <a:lnTo>
                    <a:pt x="381" y="401320"/>
                  </a:lnTo>
                  <a:lnTo>
                    <a:pt x="8763" y="18669"/>
                  </a:lnTo>
                  <a:lnTo>
                    <a:pt x="9144" y="0"/>
                  </a:lnTo>
                  <a:lnTo>
                    <a:pt x="27813" y="0"/>
                  </a:lnTo>
                  <a:lnTo>
                    <a:pt x="9298305" y="29083"/>
                  </a:lnTo>
                  <a:lnTo>
                    <a:pt x="9317482" y="29083"/>
                  </a:lnTo>
                  <a:lnTo>
                    <a:pt x="9317228" y="48260"/>
                  </a:lnTo>
                  <a:lnTo>
                    <a:pt x="9311767" y="541909"/>
                  </a:lnTo>
                  <a:close/>
                </a:path>
              </a:pathLst>
            </a:custGeom>
            <a:solidFill>
              <a:srgbClr val="000000"/>
            </a:solidFill>
          </p:spPr>
        </p:sp>
        <p:sp>
          <p:nvSpPr>
            <p:cNvPr name="Freeform 5" id="5"/>
            <p:cNvSpPr/>
            <p:nvPr/>
          </p:nvSpPr>
          <p:spPr>
            <a:xfrm flipH="false" flipV="false" rot="0">
              <a:off x="3015234" y="4724781"/>
              <a:ext cx="200279" cy="170053"/>
            </a:xfrm>
            <a:custGeom>
              <a:avLst/>
              <a:gdLst/>
              <a:ahLst/>
              <a:cxnLst/>
              <a:rect r="r" b="b" t="t" l="l"/>
              <a:pathLst>
                <a:path h="170053" w="200279">
                  <a:moveTo>
                    <a:pt x="33020" y="0"/>
                  </a:moveTo>
                  <a:lnTo>
                    <a:pt x="113792" y="141478"/>
                  </a:lnTo>
                  <a:lnTo>
                    <a:pt x="97282" y="150876"/>
                  </a:lnTo>
                  <a:lnTo>
                    <a:pt x="81153" y="140716"/>
                  </a:lnTo>
                  <a:lnTo>
                    <a:pt x="168021" y="2921"/>
                  </a:lnTo>
                  <a:lnTo>
                    <a:pt x="200279" y="23241"/>
                  </a:lnTo>
                  <a:lnTo>
                    <a:pt x="113411" y="161036"/>
                  </a:lnTo>
                  <a:cubicBezTo>
                    <a:pt x="109855" y="166751"/>
                    <a:pt x="103505" y="170053"/>
                    <a:pt x="96901" y="169926"/>
                  </a:cubicBezTo>
                  <a:cubicBezTo>
                    <a:pt x="90297" y="169800"/>
                    <a:pt x="84074" y="166117"/>
                    <a:pt x="80772" y="160274"/>
                  </a:cubicBezTo>
                  <a:lnTo>
                    <a:pt x="0" y="18796"/>
                  </a:lnTo>
                  <a:close/>
                  <a:moveTo>
                    <a:pt x="119380" y="11684"/>
                  </a:moveTo>
                  <a:lnTo>
                    <a:pt x="116332" y="151384"/>
                  </a:lnTo>
                  <a:lnTo>
                    <a:pt x="78232" y="150495"/>
                  </a:lnTo>
                  <a:lnTo>
                    <a:pt x="81280" y="10795"/>
                  </a:lnTo>
                  <a:close/>
                </a:path>
              </a:pathLst>
            </a:custGeom>
            <a:solidFill>
              <a:srgbClr val="000000"/>
            </a:solidFill>
          </p:spPr>
        </p:sp>
        <p:sp>
          <p:nvSpPr>
            <p:cNvPr name="Freeform 6" id="6"/>
            <p:cNvSpPr/>
            <p:nvPr/>
          </p:nvSpPr>
          <p:spPr>
            <a:xfrm flipH="false" flipV="false" rot="0">
              <a:off x="2843402" y="4180967"/>
              <a:ext cx="9825483" cy="730758"/>
            </a:xfrm>
            <a:custGeom>
              <a:avLst/>
              <a:gdLst/>
              <a:ahLst/>
              <a:cxnLst/>
              <a:rect r="r" b="b" t="t" l="l"/>
              <a:pathLst>
                <a:path h="730758" w="9825483">
                  <a:moveTo>
                    <a:pt x="9782557" y="560959"/>
                  </a:moveTo>
                  <a:lnTo>
                    <a:pt x="9782684" y="541909"/>
                  </a:lnTo>
                  <a:lnTo>
                    <a:pt x="9801734" y="542036"/>
                  </a:lnTo>
                  <a:lnTo>
                    <a:pt x="9782684" y="541909"/>
                  </a:lnTo>
                  <a:lnTo>
                    <a:pt x="9787129" y="39370"/>
                  </a:lnTo>
                  <a:lnTo>
                    <a:pt x="9806179" y="39497"/>
                  </a:lnTo>
                  <a:lnTo>
                    <a:pt x="9806179" y="58547"/>
                  </a:lnTo>
                  <a:lnTo>
                    <a:pt x="31623" y="38100"/>
                  </a:lnTo>
                  <a:lnTo>
                    <a:pt x="31623" y="19050"/>
                  </a:lnTo>
                  <a:lnTo>
                    <a:pt x="50673" y="19431"/>
                  </a:lnTo>
                  <a:lnTo>
                    <a:pt x="38100" y="730758"/>
                  </a:lnTo>
                  <a:lnTo>
                    <a:pt x="0" y="730124"/>
                  </a:lnTo>
                  <a:lnTo>
                    <a:pt x="12573" y="18796"/>
                  </a:lnTo>
                  <a:lnTo>
                    <a:pt x="12954" y="0"/>
                  </a:lnTo>
                  <a:lnTo>
                    <a:pt x="31750" y="0"/>
                  </a:lnTo>
                  <a:lnTo>
                    <a:pt x="9806306" y="20447"/>
                  </a:lnTo>
                  <a:lnTo>
                    <a:pt x="9825483" y="20447"/>
                  </a:lnTo>
                  <a:lnTo>
                    <a:pt x="9825356" y="39624"/>
                  </a:lnTo>
                  <a:lnTo>
                    <a:pt x="9820911" y="542163"/>
                  </a:lnTo>
                  <a:lnTo>
                    <a:pt x="9820911" y="542163"/>
                  </a:lnTo>
                  <a:lnTo>
                    <a:pt x="9820911" y="542163"/>
                  </a:lnTo>
                  <a:lnTo>
                    <a:pt x="9820784" y="561213"/>
                  </a:lnTo>
                  <a:close/>
                </a:path>
              </a:pathLst>
            </a:custGeom>
            <a:solidFill>
              <a:srgbClr val="000000"/>
            </a:solidFill>
          </p:spPr>
        </p:sp>
        <p:sp>
          <p:nvSpPr>
            <p:cNvPr name="Freeform 7" id="7"/>
            <p:cNvSpPr/>
            <p:nvPr/>
          </p:nvSpPr>
          <p:spPr>
            <a:xfrm flipH="false" flipV="false" rot="0">
              <a:off x="12544933" y="4712589"/>
              <a:ext cx="200279" cy="169291"/>
            </a:xfrm>
            <a:custGeom>
              <a:avLst/>
              <a:gdLst/>
              <a:ahLst/>
              <a:cxnLst/>
              <a:rect r="r" b="b" t="t" l="l"/>
              <a:pathLst>
                <a:path h="169291" w="200279">
                  <a:moveTo>
                    <a:pt x="32766" y="0"/>
                  </a:moveTo>
                  <a:lnTo>
                    <a:pt x="115316" y="140462"/>
                  </a:lnTo>
                  <a:lnTo>
                    <a:pt x="98933" y="150114"/>
                  </a:lnTo>
                  <a:lnTo>
                    <a:pt x="82677" y="140208"/>
                  </a:lnTo>
                  <a:lnTo>
                    <a:pt x="167767" y="1270"/>
                  </a:lnTo>
                  <a:lnTo>
                    <a:pt x="200279" y="21209"/>
                  </a:lnTo>
                  <a:lnTo>
                    <a:pt x="115189" y="160147"/>
                  </a:lnTo>
                  <a:cubicBezTo>
                    <a:pt x="111632" y="165862"/>
                    <a:pt x="105410" y="169291"/>
                    <a:pt x="98806" y="169291"/>
                  </a:cubicBezTo>
                  <a:cubicBezTo>
                    <a:pt x="92203" y="169291"/>
                    <a:pt x="85979" y="165608"/>
                    <a:pt x="82550" y="159893"/>
                  </a:cubicBezTo>
                  <a:lnTo>
                    <a:pt x="0" y="19431"/>
                  </a:lnTo>
                  <a:close/>
                  <a:moveTo>
                    <a:pt x="119253" y="10541"/>
                  </a:moveTo>
                  <a:lnTo>
                    <a:pt x="117983" y="150241"/>
                  </a:lnTo>
                  <a:lnTo>
                    <a:pt x="79883" y="149860"/>
                  </a:lnTo>
                  <a:lnTo>
                    <a:pt x="81153" y="10160"/>
                  </a:lnTo>
                  <a:close/>
                </a:path>
              </a:pathLst>
            </a:custGeom>
            <a:solidFill>
              <a:srgbClr val="000000"/>
            </a:solidFill>
          </p:spPr>
        </p:sp>
      </p:grpSp>
      <p:sp>
        <p:nvSpPr>
          <p:cNvPr name="Freeform 8" id="8"/>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9" id="9"/>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10" id="10"/>
          <p:cNvGrpSpPr>
            <a:grpSpLocks noChangeAspect="true"/>
          </p:cNvGrpSpPr>
          <p:nvPr/>
        </p:nvGrpSpPr>
        <p:grpSpPr>
          <a:xfrm rot="0">
            <a:off x="4939579" y="1966570"/>
            <a:ext cx="1375772" cy="461058"/>
            <a:chOff x="0" y="0"/>
            <a:chExt cx="1375766" cy="461061"/>
          </a:xfrm>
        </p:grpSpPr>
        <p:sp>
          <p:nvSpPr>
            <p:cNvPr name="Freeform 11" id="11"/>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12" id="12"/>
          <p:cNvSpPr/>
          <p:nvPr/>
        </p:nvSpPr>
        <p:spPr>
          <a:xfrm flipH="false" flipV="false" rot="0">
            <a:off x="317497" y="4227900"/>
            <a:ext cx="12547597" cy="2731694"/>
          </a:xfrm>
          <a:custGeom>
            <a:avLst/>
            <a:gdLst/>
            <a:ahLst/>
            <a:cxnLst/>
            <a:rect r="r" b="b" t="t" l="l"/>
            <a:pathLst>
              <a:path h="2731694" w="12547597">
                <a:moveTo>
                  <a:pt x="0" y="0"/>
                </a:moveTo>
                <a:lnTo>
                  <a:pt x="12547597" y="0"/>
                </a:lnTo>
                <a:lnTo>
                  <a:pt x="12547597" y="2731694"/>
                </a:lnTo>
                <a:lnTo>
                  <a:pt x="0" y="2731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4" id="14"/>
          <p:cNvSpPr txBox="true"/>
          <p:nvPr/>
        </p:nvSpPr>
        <p:spPr>
          <a:xfrm rot="0">
            <a:off x="800510" y="884368"/>
            <a:ext cx="678414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Deletion</a:t>
            </a:r>
          </a:p>
        </p:txBody>
      </p:sp>
      <p:sp>
        <p:nvSpPr>
          <p:cNvPr name="TextBox 15" id="15"/>
          <p:cNvSpPr txBox="true"/>
          <p:nvPr/>
        </p:nvSpPr>
        <p:spPr>
          <a:xfrm rot="0">
            <a:off x="3330283" y="566912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6" id="16"/>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7" id="17"/>
          <p:cNvSpPr txBox="true"/>
          <p:nvPr/>
        </p:nvSpPr>
        <p:spPr>
          <a:xfrm rot="0">
            <a:off x="6022638" y="5681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8757523" y="566912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11423713" y="5681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0" id="20"/>
          <p:cNvSpPr txBox="true"/>
          <p:nvPr/>
        </p:nvSpPr>
        <p:spPr>
          <a:xfrm rot="0">
            <a:off x="1556852"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1" id="21"/>
          <p:cNvSpPr txBox="true"/>
          <p:nvPr/>
        </p:nvSpPr>
        <p:spPr>
          <a:xfrm rot="0">
            <a:off x="3288973" y="4454795"/>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node1</a:t>
            </a:r>
          </a:p>
          <a:p>
            <a:pPr algn="ctr">
              <a:lnSpc>
                <a:spcPts val="175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2" id="22"/>
          <p:cNvSpPr txBox="true"/>
          <p:nvPr/>
        </p:nvSpPr>
        <p:spPr>
          <a:xfrm rot="0">
            <a:off x="2720207" y="4971669"/>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5940228" y="4454795"/>
            <a:ext cx="686695"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node2</a:t>
            </a:r>
          </a:p>
        </p:txBody>
      </p:sp>
      <p:sp>
        <p:nvSpPr>
          <p:cNvPr name="TextBox 24" id="24"/>
          <p:cNvSpPr txBox="true"/>
          <p:nvPr/>
        </p:nvSpPr>
        <p:spPr>
          <a:xfrm rot="0">
            <a:off x="5399903" y="4971669"/>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6162932" y="5326380"/>
            <a:ext cx="327708" cy="303914"/>
          </a:xfrm>
          <a:prstGeom prst="rect">
            <a:avLst/>
          </a:prstGeom>
        </p:spPr>
        <p:txBody>
          <a:bodyPr anchor="t" rtlCol="false" tIns="0" lIns="0" bIns="0" rIns="0">
            <a:spAutoFit/>
          </a:bodyPr>
          <a:lstStyle/>
          <a:p>
            <a:pPr algn="l">
              <a:lnSpc>
                <a:spcPts val="1750"/>
              </a:lnSpc>
            </a:pPr>
            <a:r>
              <a:rPr lang="en-US" b="true" sz="3500" spc="-10">
                <a:solidFill>
                  <a:srgbClr val="000000"/>
                </a:solidFill>
                <a:latin typeface="IBM Plex Sans Bold"/>
                <a:ea typeface="IBM Plex Sans Bold"/>
                <a:cs typeface="IBM Plex Sans Bold"/>
                <a:sym typeface="IBM Plex Sans Bold"/>
              </a:rPr>
              <a:t>2</a:t>
            </a:r>
            <a:r>
              <a:rPr lang="en-US" b="true" sz="3500" spc="-10">
                <a:solidFill>
                  <a:srgbClr val="FFFFFF"/>
                </a:solidFill>
                <a:latin typeface="IBM Plex Sans Bold"/>
                <a:ea typeface="IBM Plex Sans Bold"/>
                <a:cs typeface="IBM Plex Sans Bold"/>
                <a:sym typeface="IBM Plex Sans Bold"/>
              </a:rPr>
              <a:t> </a:t>
            </a:r>
          </a:p>
        </p:txBody>
      </p:sp>
      <p:sp>
        <p:nvSpPr>
          <p:cNvPr name="TextBox 26" id="26"/>
          <p:cNvSpPr txBox="true"/>
          <p:nvPr/>
        </p:nvSpPr>
        <p:spPr>
          <a:xfrm rot="0">
            <a:off x="6772723" y="5274821"/>
            <a:ext cx="453752" cy="186157"/>
          </a:xfrm>
          <a:prstGeom prst="rect">
            <a:avLst/>
          </a:prstGeom>
        </p:spPr>
        <p:txBody>
          <a:bodyPr anchor="t" rtlCol="false" tIns="0" lIns="0" bIns="0" rIns="0">
            <a:spAutoFit/>
          </a:bodyPr>
          <a:lstStyle/>
          <a:p>
            <a:pPr algn="l">
              <a:lnSpc>
                <a:spcPts val="1050"/>
              </a:lnSpc>
            </a:pPr>
            <a:r>
              <a:rPr lang="en-US" b="true" sz="2100" spc="-6">
                <a:solidFill>
                  <a:srgbClr val="000000"/>
                </a:solidFill>
                <a:latin typeface="IBM Plex Sans Bold"/>
                <a:ea typeface="IBM Plex Sans Bold"/>
                <a:cs typeface="IBM Plex Sans Bold"/>
                <a:sym typeface="IBM Plex Sans Bold"/>
              </a:rPr>
              <a:t>232332</a:t>
            </a:r>
          </a:p>
        </p:txBody>
      </p:sp>
      <p:sp>
        <p:nvSpPr>
          <p:cNvPr name="TextBox 27" id="27"/>
          <p:cNvSpPr txBox="true"/>
          <p:nvPr/>
        </p:nvSpPr>
        <p:spPr>
          <a:xfrm rot="0">
            <a:off x="8675113" y="4454795"/>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node3</a:t>
            </a:r>
          </a:p>
          <a:p>
            <a:pPr algn="ctr">
              <a:lnSpc>
                <a:spcPts val="1750"/>
              </a:lnSpc>
            </a:pPr>
            <a:r>
              <a:rPr lang="en-US" b="true" sz="3500" spc="-10">
                <a:solidFill>
                  <a:srgbClr val="000000"/>
                </a:solidFill>
                <a:latin typeface="IBM Plex Sans Bold"/>
                <a:ea typeface="IBM Plex Sans Bold"/>
                <a:cs typeface="IBM Plex Sans Bold"/>
                <a:sym typeface="IBM Plex Sans Bold"/>
              </a:rPr>
              <a:t>4</a:t>
            </a:r>
          </a:p>
        </p:txBody>
      </p:sp>
      <p:sp>
        <p:nvSpPr>
          <p:cNvPr name="TextBox 28" id="28"/>
          <p:cNvSpPr txBox="true"/>
          <p:nvPr/>
        </p:nvSpPr>
        <p:spPr>
          <a:xfrm rot="0">
            <a:off x="8117700" y="4971669"/>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9" id="29"/>
          <p:cNvSpPr txBox="true"/>
          <p:nvPr/>
        </p:nvSpPr>
        <p:spPr>
          <a:xfrm rot="0">
            <a:off x="10834316" y="5108581"/>
            <a:ext cx="390144" cy="317925"/>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121212</a:t>
            </a:r>
          </a:p>
        </p:txBody>
      </p:sp>
      <p:sp>
        <p:nvSpPr>
          <p:cNvPr name="TextBox 30" id="30"/>
          <p:cNvSpPr txBox="true"/>
          <p:nvPr/>
        </p:nvSpPr>
        <p:spPr>
          <a:xfrm rot="0">
            <a:off x="11429028" y="4597670"/>
            <a:ext cx="686695"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node4</a:t>
            </a:r>
          </a:p>
        </p:txBody>
      </p:sp>
      <p:sp>
        <p:nvSpPr>
          <p:cNvPr name="TextBox 31" id="31"/>
          <p:cNvSpPr txBox="true"/>
          <p:nvPr/>
        </p:nvSpPr>
        <p:spPr>
          <a:xfrm rot="0">
            <a:off x="11598535" y="5021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32" id="32"/>
          <p:cNvSpPr txBox="true"/>
          <p:nvPr/>
        </p:nvSpPr>
        <p:spPr>
          <a:xfrm rot="0">
            <a:off x="604637" y="5093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3" id="33"/>
          <p:cNvSpPr txBox="true"/>
          <p:nvPr/>
        </p:nvSpPr>
        <p:spPr>
          <a:xfrm rot="0">
            <a:off x="725986" y="63892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4" id="34"/>
          <p:cNvSpPr txBox="true"/>
          <p:nvPr/>
        </p:nvSpPr>
        <p:spPr>
          <a:xfrm rot="0">
            <a:off x="1525076" y="6389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5" id="35"/>
          <p:cNvSpPr txBox="true"/>
          <p:nvPr/>
        </p:nvSpPr>
        <p:spPr>
          <a:xfrm rot="0">
            <a:off x="4093026"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6" id="36"/>
          <p:cNvSpPr txBox="true"/>
          <p:nvPr/>
        </p:nvSpPr>
        <p:spPr>
          <a:xfrm rot="0">
            <a:off x="9490520"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7" id="37"/>
          <p:cNvSpPr txBox="true"/>
          <p:nvPr/>
        </p:nvSpPr>
        <p:spPr>
          <a:xfrm rot="0">
            <a:off x="12208326"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Tree>
  </p:cSld>
  <p:clrMapOvr>
    <a:masterClrMapping/>
  </p:clrMapOvr>
</p:sld>
</file>

<file path=ppt/slides/slide2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2347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1054103" y="4214870"/>
            <a:ext cx="4813297" cy="2579627"/>
          </a:xfrm>
          <a:custGeom>
            <a:avLst/>
            <a:gdLst/>
            <a:ahLst/>
            <a:cxnLst/>
            <a:rect r="r" b="b" t="t" l="l"/>
            <a:pathLst>
              <a:path h="2579627" w="4813297">
                <a:moveTo>
                  <a:pt x="0" y="0"/>
                </a:moveTo>
                <a:lnTo>
                  <a:pt x="4813297" y="0"/>
                </a:lnTo>
                <a:lnTo>
                  <a:pt x="4813297" y="2579627"/>
                </a:lnTo>
                <a:lnTo>
                  <a:pt x="0" y="2579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78414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Deletion</a:t>
            </a:r>
          </a:p>
        </p:txBody>
      </p:sp>
      <p:sp>
        <p:nvSpPr>
          <p:cNvPr name="TextBox 11" id="11"/>
          <p:cNvSpPr txBox="true"/>
          <p:nvPr/>
        </p:nvSpPr>
        <p:spPr>
          <a:xfrm rot="0">
            <a:off x="982932" y="3448955"/>
            <a:ext cx="2694851"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1 - one node</a:t>
            </a:r>
          </a:p>
        </p:txBody>
      </p:sp>
      <p:sp>
        <p:nvSpPr>
          <p:cNvPr name="TextBox 12" id="12"/>
          <p:cNvSpPr txBox="true"/>
          <p:nvPr/>
        </p:nvSpPr>
        <p:spPr>
          <a:xfrm rot="0">
            <a:off x="4443165" y="56014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4" id="14"/>
          <p:cNvSpPr txBox="true"/>
          <p:nvPr/>
        </p:nvSpPr>
        <p:spPr>
          <a:xfrm rot="0">
            <a:off x="1341234" y="50176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5" id="15"/>
          <p:cNvSpPr txBox="true"/>
          <p:nvPr/>
        </p:nvSpPr>
        <p:spPr>
          <a:xfrm rot="0">
            <a:off x="1462583" y="6224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6" id="16"/>
          <p:cNvSpPr txBox="true"/>
          <p:nvPr/>
        </p:nvSpPr>
        <p:spPr>
          <a:xfrm rot="0">
            <a:off x="3806028" y="50176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0u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1l</a:t>
            </a:r>
          </a:p>
        </p:txBody>
      </p:sp>
      <p:sp>
        <p:nvSpPr>
          <p:cNvPr name="TextBox 17" id="17"/>
          <p:cNvSpPr txBox="true"/>
          <p:nvPr/>
        </p:nvSpPr>
        <p:spPr>
          <a:xfrm rot="0">
            <a:off x="5210623" y="50176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0u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18" id="18"/>
          <p:cNvSpPr txBox="true"/>
          <p:nvPr/>
        </p:nvSpPr>
        <p:spPr>
          <a:xfrm rot="0">
            <a:off x="2290496" y="5038344"/>
            <a:ext cx="401526" cy="314516"/>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19" id="19"/>
          <p:cNvSpPr txBox="true"/>
          <p:nvPr/>
        </p:nvSpPr>
        <p:spPr>
          <a:xfrm rot="0">
            <a:off x="4600832" y="49453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20" id="20"/>
          <p:cNvSpPr txBox="true"/>
          <p:nvPr/>
        </p:nvSpPr>
        <p:spPr>
          <a:xfrm rot="0">
            <a:off x="2282857" y="6249000"/>
            <a:ext cx="410537" cy="323526"/>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0n</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0u</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1l</a:t>
            </a:r>
            <a:r>
              <a:rPr lang="en-US" b="true" sz="1900" spc="-5">
                <a:solidFill>
                  <a:srgbClr val="FFFFFF"/>
                </a:solidFill>
                <a:latin typeface="IBM Plex Sans Bold"/>
                <a:ea typeface="IBM Plex Sans Bold"/>
                <a:cs typeface="IBM Plex Sans Bold"/>
                <a:sym typeface="IBM Plex Sans Bold"/>
              </a:rPr>
              <a:t> </a:t>
            </a:r>
            <a:r>
              <a:rPr lang="en-US" b="true" sz="1900" spc="-5">
                <a:solidFill>
                  <a:srgbClr val="000000"/>
                </a:solidFill>
                <a:latin typeface="IBM Plex Sans Bold"/>
                <a:ea typeface="IBM Plex Sans Bold"/>
                <a:cs typeface="IBM Plex Sans Bold"/>
                <a:sym typeface="IBM Plex Sans Bold"/>
              </a:rPr>
              <a:t>l</a:t>
            </a:r>
          </a:p>
        </p:txBody>
      </p:sp>
      <p:sp>
        <p:nvSpPr>
          <p:cNvPr name="TextBox 21" id="21"/>
          <p:cNvSpPr txBox="true"/>
          <p:nvPr/>
        </p:nvSpPr>
        <p:spPr>
          <a:xfrm rot="0">
            <a:off x="4364450" y="4455166"/>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node1</a:t>
            </a:r>
          </a:p>
        </p:txBody>
      </p:sp>
    </p:spTree>
  </p:cSld>
  <p:clrMapOvr>
    <a:masterClrMapping/>
  </p:clrMapOvr>
</p:sld>
</file>

<file path=ppt/slides/slide2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939579" y="2347570"/>
            <a:ext cx="1375772" cy="461058"/>
            <a:chOff x="0" y="0"/>
            <a:chExt cx="1375766" cy="461061"/>
          </a:xfrm>
        </p:grpSpPr>
        <p:sp>
          <p:nvSpPr>
            <p:cNvPr name="Freeform 7" id="7"/>
            <p:cNvSpPr/>
            <p:nvPr/>
          </p:nvSpPr>
          <p:spPr>
            <a:xfrm flipH="false" flipV="false" rot="0">
              <a:off x="0" y="0"/>
              <a:ext cx="1375791" cy="461010"/>
            </a:xfrm>
            <a:custGeom>
              <a:avLst/>
              <a:gdLst/>
              <a:ahLst/>
              <a:cxnLst/>
              <a:rect r="r" b="b" t="t" l="l"/>
              <a:pathLst>
                <a:path h="461010" w="1375791">
                  <a:moveTo>
                    <a:pt x="666496" y="304292"/>
                  </a:moveTo>
                  <a:lnTo>
                    <a:pt x="666496" y="461010"/>
                  </a:lnTo>
                  <a:lnTo>
                    <a:pt x="0" y="230505"/>
                  </a:lnTo>
                  <a:lnTo>
                    <a:pt x="666496" y="0"/>
                  </a:lnTo>
                  <a:lnTo>
                    <a:pt x="666496" y="156718"/>
                  </a:lnTo>
                  <a:lnTo>
                    <a:pt x="1375791" y="156718"/>
                  </a:lnTo>
                  <a:lnTo>
                    <a:pt x="1375791" y="304292"/>
                  </a:lnTo>
                  <a:close/>
                </a:path>
              </a:pathLst>
            </a:custGeom>
            <a:solidFill>
              <a:srgbClr val="EE220C"/>
            </a:solidFill>
          </p:spPr>
        </p:sp>
      </p:grpSp>
      <p:sp>
        <p:nvSpPr>
          <p:cNvPr name="Freeform 8" id="8"/>
          <p:cNvSpPr/>
          <p:nvPr/>
        </p:nvSpPr>
        <p:spPr>
          <a:xfrm flipH="false" flipV="false" rot="0">
            <a:off x="317497" y="4147785"/>
            <a:ext cx="12547597" cy="2811818"/>
          </a:xfrm>
          <a:custGeom>
            <a:avLst/>
            <a:gdLst/>
            <a:ahLst/>
            <a:cxnLst/>
            <a:rect r="r" b="b" t="t" l="l"/>
            <a:pathLst>
              <a:path h="2811818" w="12547597">
                <a:moveTo>
                  <a:pt x="0" y="0"/>
                </a:moveTo>
                <a:lnTo>
                  <a:pt x="12547597" y="0"/>
                </a:lnTo>
                <a:lnTo>
                  <a:pt x="12547597" y="2811818"/>
                </a:lnTo>
                <a:lnTo>
                  <a:pt x="0" y="2811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678414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Deletion</a:t>
            </a:r>
          </a:p>
        </p:txBody>
      </p:sp>
      <p:sp>
        <p:nvSpPr>
          <p:cNvPr name="TextBox 11" id="11"/>
          <p:cNvSpPr txBox="true"/>
          <p:nvPr/>
        </p:nvSpPr>
        <p:spPr>
          <a:xfrm rot="0">
            <a:off x="3330283" y="566912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2" id="12"/>
          <p:cNvSpPr txBox="true"/>
          <p:nvPr/>
        </p:nvSpPr>
        <p:spPr>
          <a:xfrm rot="0">
            <a:off x="1206503" y="1699365"/>
            <a:ext cx="387190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any given node -Deleting the last node</a:t>
            </a:r>
          </a:p>
        </p:txBody>
      </p:sp>
      <p:sp>
        <p:nvSpPr>
          <p:cNvPr name="TextBox 13" id="13"/>
          <p:cNvSpPr txBox="true"/>
          <p:nvPr/>
        </p:nvSpPr>
        <p:spPr>
          <a:xfrm rot="0">
            <a:off x="982932" y="3448955"/>
            <a:ext cx="4289746" cy="412775"/>
          </a:xfrm>
          <a:prstGeom prst="rect">
            <a:avLst/>
          </a:prstGeom>
        </p:spPr>
        <p:txBody>
          <a:bodyPr anchor="t" rtlCol="false" tIns="0" lIns="0" bIns="0" rIns="0">
            <a:spAutoFit/>
          </a:bodyPr>
          <a:lstStyle/>
          <a:p>
            <a:pPr algn="l">
              <a:lnSpc>
                <a:spcPts val="3359"/>
              </a:lnSpc>
            </a:pPr>
            <a:r>
              <a:rPr lang="en-US" b="true" sz="2400" spc="-7">
                <a:solidFill>
                  <a:srgbClr val="FFFFFF"/>
                </a:solidFill>
                <a:latin typeface="IBM Plex Sans Bold"/>
                <a:ea typeface="IBM Plex Sans Bold"/>
                <a:cs typeface="IBM Plex Sans Bold"/>
                <a:sym typeface="IBM Plex Sans Bold"/>
              </a:rPr>
              <a:t>Case 2 - more than one node</a:t>
            </a:r>
          </a:p>
        </p:txBody>
      </p:sp>
      <p:sp>
        <p:nvSpPr>
          <p:cNvPr name="TextBox 14" id="14"/>
          <p:cNvSpPr txBox="true"/>
          <p:nvPr/>
        </p:nvSpPr>
        <p:spPr>
          <a:xfrm rot="0">
            <a:off x="6022638" y="5681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8757523" y="5669128"/>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1423713" y="5681824"/>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1556852"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8" id="18"/>
          <p:cNvSpPr txBox="true"/>
          <p:nvPr/>
        </p:nvSpPr>
        <p:spPr>
          <a:xfrm rot="0">
            <a:off x="3288973" y="4445270"/>
            <a:ext cx="686695" cy="1184367"/>
          </a:xfrm>
          <a:prstGeom prst="rect">
            <a:avLst/>
          </a:prstGeom>
        </p:spPr>
        <p:txBody>
          <a:bodyPr anchor="t" rtlCol="false" tIns="0" lIns="0" bIns="0" rIns="0">
            <a:spAutoFit/>
          </a:bodyPr>
          <a:lstStyle/>
          <a:p>
            <a:pPr algn="ctr">
              <a:lnSpc>
                <a:spcPts val="4161"/>
              </a:lnSpc>
            </a:pPr>
            <a:r>
              <a:rPr lang="en-US" b="true" sz="1800" spc="-5">
                <a:solidFill>
                  <a:srgbClr val="000000"/>
                </a:solidFill>
                <a:latin typeface="IBM Plex Sans Bold"/>
                <a:ea typeface="IBM Plex Sans Bold"/>
                <a:cs typeface="IBM Plex Sans Bold"/>
                <a:sym typeface="IBM Plex Sans Bold"/>
              </a:rPr>
              <a:t>node1</a:t>
            </a:r>
          </a:p>
          <a:p>
            <a:pPr algn="ctr">
              <a:lnSpc>
                <a:spcPts val="175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9" id="19"/>
          <p:cNvSpPr txBox="true"/>
          <p:nvPr/>
        </p:nvSpPr>
        <p:spPr>
          <a:xfrm rot="0">
            <a:off x="2720207" y="4962144"/>
            <a:ext cx="390382" cy="475964"/>
          </a:xfrm>
          <a:prstGeom prst="rect">
            <a:avLst/>
          </a:prstGeom>
        </p:spPr>
        <p:txBody>
          <a:bodyPr anchor="t" rtlCol="false" tIns="0" lIns="0" bIns="0" rIns="0">
            <a:spAutoFit/>
          </a:bodyPr>
          <a:lstStyle/>
          <a:p>
            <a:pPr algn="l">
              <a:lnSpc>
                <a:spcPts val="4161"/>
              </a:lnSpc>
            </a:pPr>
            <a:r>
              <a:rPr lang="en-US" b="true" sz="1800" spc="-5">
                <a:solidFill>
                  <a:srgbClr val="000000"/>
                </a:solidFill>
                <a:latin typeface="IBM Plex Sans Bold"/>
                <a:ea typeface="IBM Plex Sans Bold"/>
                <a:cs typeface="IBM Plex Sans Bold"/>
                <a:sym typeface="IBM Plex Sans Bold"/>
              </a:rPr>
              <a:t>323232</a:t>
            </a:r>
          </a:p>
        </p:txBody>
      </p:sp>
      <p:sp>
        <p:nvSpPr>
          <p:cNvPr name="TextBox 20" id="20"/>
          <p:cNvSpPr txBox="true"/>
          <p:nvPr/>
        </p:nvSpPr>
        <p:spPr>
          <a:xfrm rot="0">
            <a:off x="5940228" y="4454795"/>
            <a:ext cx="686695" cy="1174842"/>
          </a:xfrm>
          <a:prstGeom prst="rect">
            <a:avLst/>
          </a:prstGeom>
        </p:spPr>
        <p:txBody>
          <a:bodyPr anchor="t" rtlCol="false" tIns="0" lIns="0" bIns="0" rIns="0">
            <a:spAutoFit/>
          </a:bodyPr>
          <a:lstStyle/>
          <a:p>
            <a:pPr algn="ctr">
              <a:lnSpc>
                <a:spcPts val="4069"/>
              </a:lnSpc>
            </a:pPr>
            <a:r>
              <a:rPr lang="en-US" b="true" sz="1800" spc="-5">
                <a:solidFill>
                  <a:srgbClr val="000000"/>
                </a:solidFill>
                <a:latin typeface="IBM Plex Sans Bold"/>
                <a:ea typeface="IBM Plex Sans Bold"/>
                <a:cs typeface="IBM Plex Sans Bold"/>
                <a:sym typeface="IBM Plex Sans Bold"/>
              </a:rPr>
              <a:t>node2</a:t>
            </a:r>
          </a:p>
          <a:p>
            <a:pPr algn="ctr">
              <a:lnSpc>
                <a:spcPts val="1750"/>
              </a:lnSpc>
            </a:pPr>
            <a:r>
              <a:rPr lang="en-US" b="true" sz="3500" spc="-10">
                <a:solidFill>
                  <a:srgbClr val="000000"/>
                </a:solidFill>
                <a:latin typeface="IBM Plex Sans Bold"/>
                <a:ea typeface="IBM Plex Sans Bold"/>
                <a:cs typeface="IBM Plex Sans Bold"/>
                <a:sym typeface="IBM Plex Sans Bold"/>
              </a:rPr>
              <a:t>2</a:t>
            </a:r>
          </a:p>
        </p:txBody>
      </p:sp>
      <p:sp>
        <p:nvSpPr>
          <p:cNvPr name="TextBox 21" id="21"/>
          <p:cNvSpPr txBox="true"/>
          <p:nvPr/>
        </p:nvSpPr>
        <p:spPr>
          <a:xfrm rot="0">
            <a:off x="5399903" y="4971669"/>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8675113" y="4454795"/>
            <a:ext cx="686695"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node3</a:t>
            </a:r>
          </a:p>
        </p:txBody>
      </p:sp>
      <p:sp>
        <p:nvSpPr>
          <p:cNvPr name="TextBox 23" id="23"/>
          <p:cNvSpPr txBox="true"/>
          <p:nvPr/>
        </p:nvSpPr>
        <p:spPr>
          <a:xfrm rot="0">
            <a:off x="8117700" y="4971669"/>
            <a:ext cx="388934" cy="454838"/>
          </a:xfrm>
          <a:prstGeom prst="rect">
            <a:avLst/>
          </a:prstGeom>
        </p:spPr>
        <p:txBody>
          <a:bodyPr anchor="t" rtlCol="false" tIns="0" lIns="0" bIns="0" rIns="0">
            <a:spAutoFit/>
          </a:bodyPr>
          <a:lstStyle/>
          <a:p>
            <a:pPr algn="l">
              <a:lnSpc>
                <a:spcPts val="4069"/>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8880739" y="5326380"/>
            <a:ext cx="327708" cy="303914"/>
          </a:xfrm>
          <a:prstGeom prst="rect">
            <a:avLst/>
          </a:prstGeom>
        </p:spPr>
        <p:txBody>
          <a:bodyPr anchor="t" rtlCol="false" tIns="0" lIns="0" bIns="0" rIns="0">
            <a:spAutoFit/>
          </a:bodyPr>
          <a:lstStyle/>
          <a:p>
            <a:pPr algn="l">
              <a:lnSpc>
                <a:spcPts val="1750"/>
              </a:lnSpc>
            </a:pPr>
            <a:r>
              <a:rPr lang="en-US" b="true" sz="3500" spc="-10">
                <a:solidFill>
                  <a:srgbClr val="000000"/>
                </a:solidFill>
                <a:latin typeface="IBM Plex Sans Bold"/>
                <a:ea typeface="IBM Plex Sans Bold"/>
                <a:cs typeface="IBM Plex Sans Bold"/>
                <a:sym typeface="IBM Plex Sans Bold"/>
              </a:rPr>
              <a:t>4</a:t>
            </a:r>
            <a:r>
              <a:rPr lang="en-US" b="true" sz="3500" spc="-10">
                <a:solidFill>
                  <a:srgbClr val="FFFFFF"/>
                </a:solidFill>
                <a:latin typeface="IBM Plex Sans Bold"/>
                <a:ea typeface="IBM Plex Sans Bold"/>
                <a:cs typeface="IBM Plex Sans Bold"/>
                <a:sym typeface="IBM Plex Sans Bold"/>
              </a:rPr>
              <a:t> </a:t>
            </a:r>
          </a:p>
        </p:txBody>
      </p:sp>
      <p:sp>
        <p:nvSpPr>
          <p:cNvPr name="TextBox 25" id="25"/>
          <p:cNvSpPr txBox="true"/>
          <p:nvPr/>
        </p:nvSpPr>
        <p:spPr>
          <a:xfrm rot="0">
            <a:off x="9490520" y="5274821"/>
            <a:ext cx="453752" cy="186157"/>
          </a:xfrm>
          <a:prstGeom prst="rect">
            <a:avLst/>
          </a:prstGeom>
        </p:spPr>
        <p:txBody>
          <a:bodyPr anchor="t" rtlCol="false" tIns="0" lIns="0" bIns="0" rIns="0">
            <a:spAutoFit/>
          </a:bodyPr>
          <a:lstStyle/>
          <a:p>
            <a:pPr algn="l">
              <a:lnSpc>
                <a:spcPts val="1050"/>
              </a:lnSpc>
            </a:pPr>
            <a:r>
              <a:rPr lang="en-US" b="true" sz="2100" spc="-6">
                <a:solidFill>
                  <a:srgbClr val="000000"/>
                </a:solidFill>
                <a:latin typeface="IBM Plex Sans Bold"/>
                <a:ea typeface="IBM Plex Sans Bold"/>
                <a:cs typeface="IBM Plex Sans Bold"/>
                <a:sym typeface="IBM Plex Sans Bold"/>
              </a:rPr>
              <a:t>300313</a:t>
            </a:r>
          </a:p>
        </p:txBody>
      </p:sp>
      <p:sp>
        <p:nvSpPr>
          <p:cNvPr name="TextBox 26" id="26"/>
          <p:cNvSpPr txBox="true"/>
          <p:nvPr/>
        </p:nvSpPr>
        <p:spPr>
          <a:xfrm rot="0">
            <a:off x="10835507" y="5114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11429028" y="4597670"/>
            <a:ext cx="686695"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node4</a:t>
            </a:r>
          </a:p>
        </p:txBody>
      </p:sp>
      <p:sp>
        <p:nvSpPr>
          <p:cNvPr name="TextBox 28" id="28"/>
          <p:cNvSpPr txBox="true"/>
          <p:nvPr/>
        </p:nvSpPr>
        <p:spPr>
          <a:xfrm rot="0">
            <a:off x="11598535" y="5021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29" id="29"/>
          <p:cNvSpPr txBox="true"/>
          <p:nvPr/>
        </p:nvSpPr>
        <p:spPr>
          <a:xfrm rot="0">
            <a:off x="604637" y="5093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0" id="30"/>
          <p:cNvSpPr txBox="true"/>
          <p:nvPr/>
        </p:nvSpPr>
        <p:spPr>
          <a:xfrm rot="0">
            <a:off x="725986" y="63892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1" id="31"/>
          <p:cNvSpPr txBox="true"/>
          <p:nvPr/>
        </p:nvSpPr>
        <p:spPr>
          <a:xfrm rot="0">
            <a:off x="1525076" y="6389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323223</a:t>
            </a:r>
          </a:p>
        </p:txBody>
      </p:sp>
      <p:sp>
        <p:nvSpPr>
          <p:cNvPr name="TextBox 32" id="32"/>
          <p:cNvSpPr txBox="true"/>
          <p:nvPr/>
        </p:nvSpPr>
        <p:spPr>
          <a:xfrm rot="0">
            <a:off x="4093026"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3" id="33"/>
          <p:cNvSpPr txBox="true"/>
          <p:nvPr/>
        </p:nvSpPr>
        <p:spPr>
          <a:xfrm rot="0">
            <a:off x="6772723"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4" id="34"/>
          <p:cNvSpPr txBox="true"/>
          <p:nvPr/>
        </p:nvSpPr>
        <p:spPr>
          <a:xfrm rot="0">
            <a:off x="12208326" y="5093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Tree>
  </p:cSld>
  <p:clrMapOvr>
    <a:masterClrMapping/>
  </p:clrMapOvr>
</p:sld>
</file>

<file path=ppt/slides/slide2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46097" y="1752600"/>
            <a:ext cx="1618983" cy="673103"/>
            <a:chOff x="0" y="0"/>
            <a:chExt cx="1618983" cy="673100"/>
          </a:xfrm>
        </p:grpSpPr>
        <p:sp>
          <p:nvSpPr>
            <p:cNvPr name="Freeform 7" id="7"/>
            <p:cNvSpPr/>
            <p:nvPr/>
          </p:nvSpPr>
          <p:spPr>
            <a:xfrm flipH="false" flipV="false" rot="0">
              <a:off x="0" y="0"/>
              <a:ext cx="1618996" cy="673100"/>
            </a:xfrm>
            <a:custGeom>
              <a:avLst/>
              <a:gdLst/>
              <a:ahLst/>
              <a:cxnLst/>
              <a:rect r="r" b="b" t="t" l="l"/>
              <a:pathLst>
                <a:path h="673100" w="1618996">
                  <a:moveTo>
                    <a:pt x="349758" y="0"/>
                  </a:moveTo>
                  <a:lnTo>
                    <a:pt x="1269238" y="0"/>
                  </a:lnTo>
                  <a:cubicBezTo>
                    <a:pt x="1371600" y="0"/>
                    <a:pt x="1432941" y="0"/>
                    <a:pt x="1473835" y="16764"/>
                  </a:cubicBezTo>
                  <a:cubicBezTo>
                    <a:pt x="1533525" y="38481"/>
                    <a:pt x="1580515" y="85471"/>
                    <a:pt x="1602232" y="145161"/>
                  </a:cubicBezTo>
                  <a:cubicBezTo>
                    <a:pt x="1618234" y="181991"/>
                    <a:pt x="1618996" y="248412"/>
                    <a:pt x="1618996" y="336550"/>
                  </a:cubicBezTo>
                  <a:cubicBezTo>
                    <a:pt x="1618996" y="424688"/>
                    <a:pt x="1618107" y="491109"/>
                    <a:pt x="1602232" y="527939"/>
                  </a:cubicBezTo>
                  <a:cubicBezTo>
                    <a:pt x="1580515" y="587629"/>
                    <a:pt x="1533525" y="634619"/>
                    <a:pt x="1473835" y="656336"/>
                  </a:cubicBezTo>
                  <a:cubicBezTo>
                    <a:pt x="1432941" y="673100"/>
                    <a:pt x="1371600" y="673100"/>
                    <a:pt x="1269238" y="673100"/>
                  </a:cubicBezTo>
                  <a:lnTo>
                    <a:pt x="349758" y="673100"/>
                  </a:lnTo>
                  <a:cubicBezTo>
                    <a:pt x="247396" y="673100"/>
                    <a:pt x="186055" y="673100"/>
                    <a:pt x="145161" y="656336"/>
                  </a:cubicBezTo>
                  <a:cubicBezTo>
                    <a:pt x="85471" y="634619"/>
                    <a:pt x="38481" y="587629"/>
                    <a:pt x="16764" y="527939"/>
                  </a:cubicBezTo>
                  <a:cubicBezTo>
                    <a:pt x="889" y="491109"/>
                    <a:pt x="0" y="424688"/>
                    <a:pt x="0" y="336550"/>
                  </a:cubicBezTo>
                  <a:cubicBezTo>
                    <a:pt x="0" y="248412"/>
                    <a:pt x="889" y="181991"/>
                    <a:pt x="16764" y="145161"/>
                  </a:cubicBezTo>
                  <a:cubicBezTo>
                    <a:pt x="38481" y="85471"/>
                    <a:pt x="85471" y="38481"/>
                    <a:pt x="145161" y="16764"/>
                  </a:cubicBezTo>
                  <a:cubicBezTo>
                    <a:pt x="186055" y="0"/>
                    <a:pt x="247396" y="0"/>
                    <a:pt x="349758" y="0"/>
                  </a:cubicBezTo>
                  <a:close/>
                </a:path>
              </a:pathLst>
            </a:custGeom>
            <a:solidFill>
              <a:srgbClr val="00A2FF"/>
            </a:solidFill>
          </p:spPr>
        </p:sp>
      </p:grpSp>
      <p:grpSp>
        <p:nvGrpSpPr>
          <p:cNvPr name="Group 8" id="8"/>
          <p:cNvGrpSpPr>
            <a:grpSpLocks noChangeAspect="true"/>
          </p:cNvGrpSpPr>
          <p:nvPr/>
        </p:nvGrpSpPr>
        <p:grpSpPr>
          <a:xfrm rot="0">
            <a:off x="2286000" y="1964693"/>
            <a:ext cx="739902" cy="248917"/>
            <a:chOff x="0" y="0"/>
            <a:chExt cx="739902" cy="248920"/>
          </a:xfrm>
        </p:grpSpPr>
        <p:sp>
          <p:nvSpPr>
            <p:cNvPr name="Freeform 9" id="9"/>
            <p:cNvSpPr/>
            <p:nvPr/>
          </p:nvSpPr>
          <p:spPr>
            <a:xfrm flipH="false" flipV="false" rot="0">
              <a:off x="63500" y="111760"/>
              <a:ext cx="503682" cy="25400"/>
            </a:xfrm>
            <a:custGeom>
              <a:avLst/>
              <a:gdLst/>
              <a:ahLst/>
              <a:cxnLst/>
              <a:rect r="r" b="b" t="t" l="l"/>
              <a:pathLst>
                <a:path h="25400" w="503682">
                  <a:moveTo>
                    <a:pt x="0" y="0"/>
                  </a:moveTo>
                  <a:lnTo>
                    <a:pt x="490982" y="0"/>
                  </a:lnTo>
                  <a:lnTo>
                    <a:pt x="490982" y="12700"/>
                  </a:lnTo>
                  <a:lnTo>
                    <a:pt x="490982" y="0"/>
                  </a:lnTo>
                  <a:lnTo>
                    <a:pt x="503682" y="0"/>
                  </a:lnTo>
                  <a:lnTo>
                    <a:pt x="503682" y="25400"/>
                  </a:lnTo>
                  <a:lnTo>
                    <a:pt x="490982" y="25400"/>
                  </a:lnTo>
                  <a:lnTo>
                    <a:pt x="0" y="25400"/>
                  </a:lnTo>
                  <a:close/>
                </a:path>
              </a:pathLst>
            </a:custGeom>
            <a:solidFill>
              <a:srgbClr val="000000"/>
            </a:solidFill>
          </p:spPr>
        </p:sp>
        <p:sp>
          <p:nvSpPr>
            <p:cNvPr name="Freeform 10" id="10"/>
            <p:cNvSpPr/>
            <p:nvPr/>
          </p:nvSpPr>
          <p:spPr>
            <a:xfrm flipH="false" flipV="false" rot="0">
              <a:off x="55448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1" id="11"/>
          <p:cNvSpPr/>
          <p:nvPr/>
        </p:nvSpPr>
        <p:spPr>
          <a:xfrm flipH="false" flipV="false" rot="0">
            <a:off x="2051742" y="1141686"/>
            <a:ext cx="9055694" cy="7844333"/>
          </a:xfrm>
          <a:custGeom>
            <a:avLst/>
            <a:gdLst/>
            <a:ahLst/>
            <a:cxnLst/>
            <a:rect r="r" b="b" t="t" l="l"/>
            <a:pathLst>
              <a:path h="7844333" w="9055694">
                <a:moveTo>
                  <a:pt x="0" y="0"/>
                </a:moveTo>
                <a:lnTo>
                  <a:pt x="9055694" y="0"/>
                </a:lnTo>
                <a:lnTo>
                  <a:pt x="9055694" y="7844332"/>
                </a:lnTo>
                <a:lnTo>
                  <a:pt x="0" y="7844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800510" y="808168"/>
            <a:ext cx="84381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Deletion Algorithm</a:t>
            </a:r>
          </a:p>
        </p:txBody>
      </p:sp>
      <p:sp>
        <p:nvSpPr>
          <p:cNvPr name="TextBox 14" id="14"/>
          <p:cNvSpPr txBox="true"/>
          <p:nvPr/>
        </p:nvSpPr>
        <p:spPr>
          <a:xfrm rot="0">
            <a:off x="949214" y="1946729"/>
            <a:ext cx="833199" cy="272005"/>
          </a:xfrm>
          <a:prstGeom prst="rect">
            <a:avLst/>
          </a:prstGeom>
        </p:spPr>
        <p:txBody>
          <a:bodyPr anchor="t" rtlCol="false" tIns="0" lIns="0" bIns="0" rIns="0">
            <a:spAutoFit/>
          </a:bodyPr>
          <a:lstStyle/>
          <a:p>
            <a:pPr algn="l">
              <a:lnSpc>
                <a:spcPts val="2240"/>
              </a:lnSpc>
            </a:pPr>
            <a:r>
              <a:rPr lang="en-US" sz="1600" spc="-4">
                <a:solidFill>
                  <a:srgbClr val="FFFFFF"/>
                </a:solidFill>
                <a:latin typeface="IBM Plex Sans"/>
                <a:ea typeface="IBM Plex Sans"/>
                <a:cs typeface="IBM Plex Sans"/>
                <a:sym typeface="IBM Plex Sans"/>
              </a:rPr>
              <a:t>Location</a:t>
            </a:r>
          </a:p>
        </p:txBody>
      </p:sp>
      <p:sp>
        <p:nvSpPr>
          <p:cNvPr name="TextBox 15" id="15"/>
          <p:cNvSpPr txBox="true"/>
          <p:nvPr/>
        </p:nvSpPr>
        <p:spPr>
          <a:xfrm rot="0">
            <a:off x="2754020" y="6307055"/>
            <a:ext cx="995382"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Terminate</a:t>
            </a:r>
          </a:p>
        </p:txBody>
      </p:sp>
      <p:sp>
        <p:nvSpPr>
          <p:cNvPr name="TextBox 16" id="16"/>
          <p:cNvSpPr txBox="true"/>
          <p:nvPr/>
        </p:nvSpPr>
        <p:spPr>
          <a:xfrm rot="0">
            <a:off x="3607346" y="31899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17" id="17"/>
          <p:cNvSpPr txBox="true"/>
          <p:nvPr/>
        </p:nvSpPr>
        <p:spPr>
          <a:xfrm rot="0">
            <a:off x="3541747" y="1944453"/>
            <a:ext cx="1298848" cy="287226"/>
          </a:xfrm>
          <a:prstGeom prst="rect">
            <a:avLst/>
          </a:prstGeom>
        </p:spPr>
        <p:txBody>
          <a:bodyPr anchor="t" rtlCol="false" tIns="0" lIns="0" bIns="0" rIns="0">
            <a:spAutoFit/>
          </a:bodyPr>
          <a:lstStyle/>
          <a:p>
            <a:pPr algn="l">
              <a:lnSpc>
                <a:spcPts val="2379"/>
              </a:lnSpc>
            </a:pPr>
            <a:r>
              <a:rPr lang="en-US" sz="1700" spc="-5">
                <a:solidFill>
                  <a:srgbClr val="FFFFFF"/>
                </a:solidFill>
                <a:latin typeface="IBM Plex Sans"/>
                <a:ea typeface="IBM Plex Sans"/>
                <a:cs typeface="IBM Plex Sans"/>
                <a:sym typeface="IBM Plex Sans"/>
              </a:rPr>
              <a:t>head=None?</a:t>
            </a:r>
          </a:p>
        </p:txBody>
      </p:sp>
      <p:sp>
        <p:nvSpPr>
          <p:cNvPr name="TextBox 18" id="18"/>
          <p:cNvSpPr txBox="true"/>
          <p:nvPr/>
        </p:nvSpPr>
        <p:spPr>
          <a:xfrm rot="0">
            <a:off x="6356452" y="176934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19" id="19"/>
          <p:cNvSpPr txBox="true"/>
          <p:nvPr/>
        </p:nvSpPr>
        <p:spPr>
          <a:xfrm rot="0">
            <a:off x="8308810" y="3913842"/>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0" id="20"/>
          <p:cNvSpPr txBox="true"/>
          <p:nvPr/>
        </p:nvSpPr>
        <p:spPr>
          <a:xfrm rot="0">
            <a:off x="8308810" y="6072845"/>
            <a:ext cx="36710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Yes</a:t>
            </a:r>
          </a:p>
        </p:txBody>
      </p:sp>
      <p:sp>
        <p:nvSpPr>
          <p:cNvPr name="TextBox 21" id="21"/>
          <p:cNvSpPr txBox="true"/>
          <p:nvPr/>
        </p:nvSpPr>
        <p:spPr>
          <a:xfrm rot="0">
            <a:off x="10090252" y="5247342"/>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2" id="22"/>
          <p:cNvSpPr txBox="true"/>
          <p:nvPr/>
        </p:nvSpPr>
        <p:spPr>
          <a:xfrm rot="0">
            <a:off x="10090252" y="7804375"/>
            <a:ext cx="29773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a:t>
            </a:r>
          </a:p>
        </p:txBody>
      </p:sp>
      <p:sp>
        <p:nvSpPr>
          <p:cNvPr name="TextBox 23" id="23"/>
          <p:cNvSpPr txBox="true"/>
          <p:nvPr/>
        </p:nvSpPr>
        <p:spPr>
          <a:xfrm rot="0">
            <a:off x="4601080" y="8001467"/>
            <a:ext cx="102298" cy="673979"/>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 -</a:t>
            </a:r>
          </a:p>
        </p:txBody>
      </p:sp>
      <p:sp>
        <p:nvSpPr>
          <p:cNvPr name="TextBox 24" id="24"/>
          <p:cNvSpPr txBox="true"/>
          <p:nvPr/>
        </p:nvSpPr>
        <p:spPr>
          <a:xfrm rot="0">
            <a:off x="5240617" y="3108198"/>
            <a:ext cx="102298" cy="1806511"/>
          </a:xfrm>
          <a:prstGeom prst="rect">
            <a:avLst/>
          </a:prstGeom>
        </p:spPr>
        <p:txBody>
          <a:bodyPr anchor="t" rtlCol="false" tIns="0" lIns="0" bIns="0" rIns="0">
            <a:spAutoFit/>
          </a:bodyPr>
          <a:lstStyle/>
          <a:p>
            <a:pPr algn="just">
              <a:lnSpc>
                <a:spcPts val="1699"/>
              </a:lnSpc>
            </a:pPr>
            <a:r>
              <a:rPr lang="en-US" sz="2029" spc="-6">
                <a:solidFill>
                  <a:srgbClr val="FFFFFF"/>
                </a:solidFill>
                <a:latin typeface="IBM Plex Sans"/>
                <a:ea typeface="IBM Plex Sans"/>
                <a:cs typeface="IBM Plex Sans"/>
                <a:sym typeface="IBM Plex Sans"/>
              </a:rPr>
              <a:t>- - - -</a:t>
            </a:r>
          </a:p>
          <a:p>
            <a:pPr algn="just">
              <a:lnSpc>
                <a:spcPts val="5074"/>
              </a:lnSpc>
            </a:pPr>
            <a:r>
              <a:rPr lang="en-US" sz="2029" spc="-6">
                <a:solidFill>
                  <a:srgbClr val="FFFFFF"/>
                </a:solidFill>
                <a:latin typeface="IBM Plex Sans"/>
                <a:ea typeface="IBM Plex Sans"/>
                <a:cs typeface="IBM Plex Sans"/>
                <a:sym typeface="IBM Plex Sans"/>
              </a:rPr>
              <a:t>-</a:t>
            </a:r>
          </a:p>
          <a:p>
            <a:pPr algn="just">
              <a:lnSpc>
                <a:spcPts val="1014"/>
              </a:lnSpc>
            </a:pPr>
            <a:r>
              <a:rPr lang="en-US" sz="2029" spc="-6">
                <a:solidFill>
                  <a:srgbClr val="FFFFFF"/>
                </a:solidFill>
                <a:latin typeface="IBM Plex Sans"/>
                <a:ea typeface="IBM Plex Sans"/>
                <a:cs typeface="IBM Plex Sans"/>
                <a:sym typeface="IBM Plex Sans"/>
              </a:rPr>
              <a:t>-</a:t>
            </a:r>
          </a:p>
          <a:p>
            <a:pPr algn="just">
              <a:lnSpc>
                <a:spcPts val="2385"/>
              </a:lnSpc>
            </a:pPr>
            <a:r>
              <a:rPr lang="en-US" sz="2029" spc="-6">
                <a:solidFill>
                  <a:srgbClr val="FFFFFF"/>
                </a:solidFill>
                <a:latin typeface="IBM Plex Sans"/>
                <a:ea typeface="IBM Plex Sans"/>
                <a:cs typeface="IBM Plex Sans"/>
                <a:sym typeface="IBM Plex Sans"/>
              </a:rPr>
              <a:t>-</a:t>
            </a:r>
          </a:p>
        </p:txBody>
      </p:sp>
      <p:sp>
        <p:nvSpPr>
          <p:cNvPr name="TextBox 25" id="25"/>
          <p:cNvSpPr txBox="true"/>
          <p:nvPr/>
        </p:nvSpPr>
        <p:spPr>
          <a:xfrm rot="0">
            <a:off x="5215214" y="4937436"/>
            <a:ext cx="102298" cy="997829"/>
          </a:xfrm>
          <a:prstGeom prst="rect">
            <a:avLst/>
          </a:prstGeom>
        </p:spPr>
        <p:txBody>
          <a:bodyPr anchor="t" rtlCol="false" tIns="0" lIns="0" bIns="0" rIns="0">
            <a:spAutoFit/>
          </a:bodyPr>
          <a:lstStyle/>
          <a:p>
            <a:pPr algn="just">
              <a:lnSpc>
                <a:spcPts val="5074"/>
              </a:lnSpc>
            </a:pPr>
            <a:r>
              <a:rPr lang="en-US" sz="2029" spc="-6">
                <a:solidFill>
                  <a:srgbClr val="FFFFFF"/>
                </a:solidFill>
                <a:latin typeface="IBM Plex Sans"/>
                <a:ea typeface="IBM Plex Sans"/>
                <a:cs typeface="IBM Plex Sans"/>
                <a:sym typeface="IBM Plex Sans"/>
              </a:rPr>
              <a:t>-</a:t>
            </a:r>
          </a:p>
          <a:p>
            <a:pPr algn="just">
              <a:lnSpc>
                <a:spcPts val="1014"/>
              </a:lnSpc>
            </a:pPr>
            <a:r>
              <a:rPr lang="en-US" sz="2029" spc="-6">
                <a:solidFill>
                  <a:srgbClr val="FFFFFF"/>
                </a:solidFill>
                <a:latin typeface="IBM Plex Sans"/>
                <a:ea typeface="IBM Plex Sans"/>
                <a:cs typeface="IBM Plex Sans"/>
                <a:sym typeface="IBM Plex Sans"/>
              </a:rPr>
              <a:t>-</a:t>
            </a:r>
          </a:p>
          <a:p>
            <a:pPr algn="just">
              <a:lnSpc>
                <a:spcPts val="2385"/>
              </a:lnSpc>
            </a:pPr>
            <a:r>
              <a:rPr lang="en-US" sz="2029" spc="-6">
                <a:solidFill>
                  <a:srgbClr val="FFFFFF"/>
                </a:solidFill>
                <a:latin typeface="IBM Plex Sans"/>
                <a:ea typeface="IBM Plex Sans"/>
                <a:cs typeface="IBM Plex Sans"/>
                <a:sym typeface="IBM Plex Sans"/>
              </a:rPr>
              <a:t>-</a:t>
            </a:r>
          </a:p>
        </p:txBody>
      </p:sp>
      <p:sp>
        <p:nvSpPr>
          <p:cNvPr name="TextBox 26" id="26"/>
          <p:cNvSpPr txBox="true"/>
          <p:nvPr/>
        </p:nvSpPr>
        <p:spPr>
          <a:xfrm rot="0">
            <a:off x="5213433" y="6108278"/>
            <a:ext cx="102298" cy="997829"/>
          </a:xfrm>
          <a:prstGeom prst="rect">
            <a:avLst/>
          </a:prstGeom>
        </p:spPr>
        <p:txBody>
          <a:bodyPr anchor="t" rtlCol="false" tIns="0" lIns="0" bIns="0" rIns="0">
            <a:spAutoFit/>
          </a:bodyPr>
          <a:lstStyle/>
          <a:p>
            <a:pPr algn="just">
              <a:lnSpc>
                <a:spcPts val="5074"/>
              </a:lnSpc>
            </a:pPr>
            <a:r>
              <a:rPr lang="en-US" sz="2029" spc="-6">
                <a:solidFill>
                  <a:srgbClr val="FFFFFF"/>
                </a:solidFill>
                <a:latin typeface="IBM Plex Sans"/>
                <a:ea typeface="IBM Plex Sans"/>
                <a:cs typeface="IBM Plex Sans"/>
                <a:sym typeface="IBM Plex Sans"/>
              </a:rPr>
              <a:t>-</a:t>
            </a:r>
          </a:p>
          <a:p>
            <a:pPr algn="just">
              <a:lnSpc>
                <a:spcPts val="1014"/>
              </a:lnSpc>
            </a:pPr>
            <a:r>
              <a:rPr lang="en-US" sz="2029" spc="-6">
                <a:solidFill>
                  <a:srgbClr val="FFFFFF"/>
                </a:solidFill>
                <a:latin typeface="IBM Plex Sans"/>
                <a:ea typeface="IBM Plex Sans"/>
                <a:cs typeface="IBM Plex Sans"/>
                <a:sym typeface="IBM Plex Sans"/>
              </a:rPr>
              <a:t>-</a:t>
            </a:r>
          </a:p>
          <a:p>
            <a:pPr algn="just">
              <a:lnSpc>
                <a:spcPts val="2385"/>
              </a:lnSpc>
            </a:pPr>
            <a:r>
              <a:rPr lang="en-US" sz="2029" spc="-6">
                <a:solidFill>
                  <a:srgbClr val="FFFFFF"/>
                </a:solidFill>
                <a:latin typeface="IBM Plex Sans"/>
                <a:ea typeface="IBM Plex Sans"/>
                <a:cs typeface="IBM Plex Sans"/>
                <a:sym typeface="IBM Plex Sans"/>
              </a:rPr>
              <a:t>-</a:t>
            </a:r>
          </a:p>
        </p:txBody>
      </p:sp>
      <p:sp>
        <p:nvSpPr>
          <p:cNvPr name="TextBox 27" id="27"/>
          <p:cNvSpPr txBox="true"/>
          <p:nvPr/>
        </p:nvSpPr>
        <p:spPr>
          <a:xfrm rot="0">
            <a:off x="5465245" y="5234978"/>
            <a:ext cx="1509970" cy="860708"/>
          </a:xfrm>
          <a:prstGeom prst="rect">
            <a:avLst/>
          </a:prstGeom>
        </p:spPr>
        <p:txBody>
          <a:bodyPr anchor="t" rtlCol="false" tIns="0" lIns="0" bIns="0" rIns="0">
            <a:spAutoFit/>
          </a:bodyPr>
          <a:lstStyle/>
          <a:p>
            <a:pPr algn="just">
              <a:lnSpc>
                <a:spcPts val="1699"/>
              </a:lnSpc>
            </a:pPr>
            <a:r>
              <a:rPr lang="en-US" sz="1399" spc="-4">
                <a:solidFill>
                  <a:srgbClr val="FFFFFF"/>
                </a:solidFill>
                <a:latin typeface="IBM Plex Sans"/>
                <a:ea typeface="IBM Plex Sans"/>
                <a:cs typeface="IBM Plex Sans"/>
                <a:sym typeface="IBM Plex Sans"/>
              </a:rPr>
              <a:t>head.prev = none head.next = none head = none tail = none</a:t>
            </a:r>
          </a:p>
        </p:txBody>
      </p:sp>
      <p:sp>
        <p:nvSpPr>
          <p:cNvPr name="TextBox 28" id="28"/>
          <p:cNvSpPr txBox="true"/>
          <p:nvPr/>
        </p:nvSpPr>
        <p:spPr>
          <a:xfrm rot="0">
            <a:off x="5463464" y="6234379"/>
            <a:ext cx="1338405" cy="816254"/>
          </a:xfrm>
          <a:prstGeom prst="rect">
            <a:avLst/>
          </a:prstGeom>
        </p:spPr>
        <p:txBody>
          <a:bodyPr anchor="t" rtlCol="false" tIns="0" lIns="0" bIns="0" rIns="0">
            <a:spAutoFit/>
          </a:bodyPr>
          <a:lstStyle/>
          <a:p>
            <a:pPr algn="l">
              <a:lnSpc>
                <a:spcPts val="3499"/>
              </a:lnSpc>
            </a:pPr>
            <a:r>
              <a:rPr lang="en-US" sz="1399" spc="-4">
                <a:solidFill>
                  <a:srgbClr val="FFFFFF"/>
                </a:solidFill>
                <a:latin typeface="IBM Plex Sans"/>
                <a:ea typeface="IBM Plex Sans"/>
                <a:cs typeface="IBM Plex Sans"/>
                <a:sym typeface="IBM Plex Sans"/>
              </a:rPr>
              <a:t>tail = tail.prev </a:t>
            </a:r>
          </a:p>
          <a:p>
            <a:pPr algn="l">
              <a:lnSpc>
                <a:spcPts val="699"/>
              </a:lnSpc>
            </a:pPr>
            <a:r>
              <a:rPr lang="en-US" sz="1399" spc="-4">
                <a:solidFill>
                  <a:srgbClr val="FFFFFF"/>
                </a:solidFill>
                <a:latin typeface="IBM Plex Sans"/>
                <a:ea typeface="IBM Plex Sans"/>
                <a:cs typeface="IBM Plex Sans"/>
                <a:sym typeface="IBM Plex Sans"/>
              </a:rPr>
              <a:t>tail.next = head </a:t>
            </a:r>
          </a:p>
          <a:p>
            <a:pPr algn="l">
              <a:lnSpc>
                <a:spcPts val="2700"/>
              </a:lnSpc>
            </a:pPr>
            <a:r>
              <a:rPr lang="en-US" sz="1399" spc="-4">
                <a:solidFill>
                  <a:srgbClr val="FFFFFF"/>
                </a:solidFill>
                <a:latin typeface="IBM Plex Sans"/>
                <a:ea typeface="IBM Plex Sans"/>
                <a:cs typeface="IBM Plex Sans"/>
                <a:sym typeface="IBM Plex Sans"/>
              </a:rPr>
              <a:t>head.prev = tail</a:t>
            </a:r>
          </a:p>
        </p:txBody>
      </p:sp>
      <p:sp>
        <p:nvSpPr>
          <p:cNvPr name="TextBox 29" id="29"/>
          <p:cNvSpPr txBox="true"/>
          <p:nvPr/>
        </p:nvSpPr>
        <p:spPr>
          <a:xfrm rot="0">
            <a:off x="5490648" y="3081890"/>
            <a:ext cx="1509970" cy="860708"/>
          </a:xfrm>
          <a:prstGeom prst="rect">
            <a:avLst/>
          </a:prstGeom>
        </p:spPr>
        <p:txBody>
          <a:bodyPr anchor="t" rtlCol="false" tIns="0" lIns="0" bIns="0" rIns="0">
            <a:spAutoFit/>
          </a:bodyPr>
          <a:lstStyle/>
          <a:p>
            <a:pPr algn="just">
              <a:lnSpc>
                <a:spcPts val="1699"/>
              </a:lnSpc>
            </a:pPr>
            <a:r>
              <a:rPr lang="en-US" sz="1399" spc="-4">
                <a:solidFill>
                  <a:srgbClr val="FFFFFF"/>
                </a:solidFill>
                <a:latin typeface="IBM Plex Sans"/>
                <a:ea typeface="IBM Plex Sans"/>
                <a:cs typeface="IBM Plex Sans"/>
                <a:sym typeface="IBM Plex Sans"/>
              </a:rPr>
              <a:t>head.prev = none head.next = none head = none tail = none</a:t>
            </a:r>
          </a:p>
        </p:txBody>
      </p:sp>
      <p:sp>
        <p:nvSpPr>
          <p:cNvPr name="TextBox 30" id="30"/>
          <p:cNvSpPr txBox="true"/>
          <p:nvPr/>
        </p:nvSpPr>
        <p:spPr>
          <a:xfrm rot="0">
            <a:off x="5490648" y="4042972"/>
            <a:ext cx="1506341" cy="816254"/>
          </a:xfrm>
          <a:prstGeom prst="rect">
            <a:avLst/>
          </a:prstGeom>
        </p:spPr>
        <p:txBody>
          <a:bodyPr anchor="t" rtlCol="false" tIns="0" lIns="0" bIns="0" rIns="0">
            <a:spAutoFit/>
          </a:bodyPr>
          <a:lstStyle/>
          <a:p>
            <a:pPr algn="l">
              <a:lnSpc>
                <a:spcPts val="3499"/>
              </a:lnSpc>
            </a:pPr>
            <a:r>
              <a:rPr lang="en-US" sz="1399" spc="-4">
                <a:solidFill>
                  <a:srgbClr val="FFFFFF"/>
                </a:solidFill>
                <a:latin typeface="IBM Plex Sans"/>
                <a:ea typeface="IBM Plex Sans"/>
                <a:cs typeface="IBM Plex Sans"/>
                <a:sym typeface="IBM Plex Sans"/>
              </a:rPr>
              <a:t>head = head.next </a:t>
            </a:r>
          </a:p>
          <a:p>
            <a:pPr algn="l">
              <a:lnSpc>
                <a:spcPts val="699"/>
              </a:lnSpc>
            </a:pPr>
            <a:r>
              <a:rPr lang="en-US" sz="1399" spc="-4">
                <a:solidFill>
                  <a:srgbClr val="FFFFFF"/>
                </a:solidFill>
                <a:latin typeface="IBM Plex Sans"/>
                <a:ea typeface="IBM Plex Sans"/>
                <a:cs typeface="IBM Plex Sans"/>
                <a:sym typeface="IBM Plex Sans"/>
              </a:rPr>
              <a:t>head.prev = tail </a:t>
            </a:r>
          </a:p>
          <a:p>
            <a:pPr algn="l">
              <a:lnSpc>
                <a:spcPts val="2700"/>
              </a:lnSpc>
            </a:pPr>
            <a:r>
              <a:rPr lang="en-US" sz="1399" spc="-4">
                <a:solidFill>
                  <a:srgbClr val="FFFFFF"/>
                </a:solidFill>
                <a:latin typeface="IBM Plex Sans"/>
                <a:ea typeface="IBM Plex Sans"/>
                <a:cs typeface="IBM Plex Sans"/>
                <a:sym typeface="IBM Plex Sans"/>
              </a:rPr>
              <a:t>tail.next = head</a:t>
            </a:r>
          </a:p>
        </p:txBody>
      </p:sp>
      <p:sp>
        <p:nvSpPr>
          <p:cNvPr name="TextBox 31" id="31"/>
          <p:cNvSpPr txBox="true"/>
          <p:nvPr/>
        </p:nvSpPr>
        <p:spPr>
          <a:xfrm rot="0">
            <a:off x="4851111" y="7975159"/>
            <a:ext cx="2937243" cy="644804"/>
          </a:xfrm>
          <a:prstGeom prst="rect">
            <a:avLst/>
          </a:prstGeom>
        </p:spPr>
        <p:txBody>
          <a:bodyPr anchor="t" rtlCol="false" tIns="0" lIns="0" bIns="0" rIns="0">
            <a:spAutoFit/>
          </a:bodyPr>
          <a:lstStyle/>
          <a:p>
            <a:pPr algn="l">
              <a:lnSpc>
                <a:spcPts val="1699"/>
              </a:lnSpc>
            </a:pPr>
            <a:r>
              <a:rPr lang="en-US" sz="1399" spc="-4">
                <a:solidFill>
                  <a:srgbClr val="FFFFFF"/>
                </a:solidFill>
                <a:latin typeface="IBM Plex Sans"/>
                <a:ea typeface="IBM Plex Sans"/>
                <a:cs typeface="IBM Plex Sans"/>
                <a:sym typeface="IBM Plex Sans"/>
              </a:rPr>
              <a:t>ﬁnd location-1 (loop) curNode.next = curNode.next.next curNode.next.prev = curNode</a:t>
            </a:r>
          </a:p>
        </p:txBody>
      </p:sp>
      <p:sp>
        <p:nvSpPr>
          <p:cNvPr name="TextBox 32" id="32"/>
          <p:cNvSpPr txBox="true"/>
          <p:nvPr/>
        </p:nvSpPr>
        <p:spPr>
          <a:xfrm rot="0">
            <a:off x="9370343" y="6321295"/>
            <a:ext cx="1326166"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last</a:t>
            </a:r>
          </a:p>
        </p:txBody>
      </p:sp>
      <p:sp>
        <p:nvSpPr>
          <p:cNvPr name="TextBox 33" id="33"/>
          <p:cNvSpPr txBox="true"/>
          <p:nvPr/>
        </p:nvSpPr>
        <p:spPr>
          <a:xfrm rot="0">
            <a:off x="9359770" y="4123534"/>
            <a:ext cx="1347730" cy="256794"/>
          </a:xfrm>
          <a:prstGeom prst="rect">
            <a:avLst/>
          </a:prstGeom>
        </p:spPr>
        <p:txBody>
          <a:bodyPr anchor="t" rtlCol="false" tIns="0" lIns="0" bIns="0" rIns="0">
            <a:spAutoFit/>
          </a:bodyPr>
          <a:lstStyle/>
          <a:p>
            <a:pPr algn="l">
              <a:lnSpc>
                <a:spcPts val="2100"/>
              </a:lnSpc>
            </a:pPr>
            <a:r>
              <a:rPr lang="en-US" sz="1500" spc="-4">
                <a:solidFill>
                  <a:srgbClr val="FFFFFF"/>
                </a:solidFill>
                <a:latin typeface="IBM Plex Sans"/>
                <a:ea typeface="IBM Plex Sans"/>
                <a:cs typeface="IBM Plex Sans"/>
                <a:sym typeface="IBM Plex Sans"/>
              </a:rPr>
              <a:t>Location = ﬁrst</a:t>
            </a:r>
          </a:p>
        </p:txBody>
      </p:sp>
    </p:spTree>
  </p:cSld>
  <p:clrMapOvr>
    <a:masterClrMapping/>
  </p:clrMapOvr>
</p:sld>
</file>

<file path=ppt/slides/slide2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92103" y="3028178"/>
            <a:ext cx="12534900" cy="2788425"/>
          </a:xfrm>
          <a:custGeom>
            <a:avLst/>
            <a:gdLst/>
            <a:ahLst/>
            <a:cxnLst/>
            <a:rect r="r" b="b" t="t" l="l"/>
            <a:pathLst>
              <a:path h="2788425" w="12534900">
                <a:moveTo>
                  <a:pt x="0" y="0"/>
                </a:moveTo>
                <a:lnTo>
                  <a:pt x="12534900" y="0"/>
                </a:lnTo>
                <a:lnTo>
                  <a:pt x="12534900" y="2788425"/>
                </a:lnTo>
                <a:lnTo>
                  <a:pt x="0" y="27884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324945" y="1100261"/>
            <a:ext cx="743818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Deleting entire circular doubly linked list</a:t>
            </a:r>
          </a:p>
        </p:txBody>
      </p:sp>
      <p:sp>
        <p:nvSpPr>
          <p:cNvPr name="TextBox 9" id="9"/>
          <p:cNvSpPr txBox="true"/>
          <p:nvPr/>
        </p:nvSpPr>
        <p:spPr>
          <a:xfrm rot="0">
            <a:off x="2683497" y="3955056"/>
            <a:ext cx="400469" cy="328451"/>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n3u33ll</a:t>
            </a:r>
          </a:p>
        </p:txBody>
      </p:sp>
      <p:sp>
        <p:nvSpPr>
          <p:cNvPr name="TextBox 10" id="10"/>
          <p:cNvSpPr txBox="true"/>
          <p:nvPr/>
        </p:nvSpPr>
        <p:spPr>
          <a:xfrm rot="0">
            <a:off x="5347621" y="3971544"/>
            <a:ext cx="416357" cy="320859"/>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u0</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p>
        </p:txBody>
      </p:sp>
      <p:sp>
        <p:nvSpPr>
          <p:cNvPr name="TextBox 11" id="11"/>
          <p:cNvSpPr txBox="true"/>
          <p:nvPr/>
        </p:nvSpPr>
        <p:spPr>
          <a:xfrm rot="0">
            <a:off x="8064646" y="3967744"/>
            <a:ext cx="404193" cy="3157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n1u11ll</a:t>
            </a:r>
          </a:p>
        </p:txBody>
      </p:sp>
      <p:sp>
        <p:nvSpPr>
          <p:cNvPr name="TextBox 12" id="12"/>
          <p:cNvSpPr txBox="true"/>
          <p:nvPr/>
        </p:nvSpPr>
        <p:spPr>
          <a:xfrm rot="0">
            <a:off x="10790244" y="3967744"/>
            <a:ext cx="401526" cy="3157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n2</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2u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2l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13" id="13"/>
          <p:cNvSpPr txBox="true"/>
          <p:nvPr/>
        </p:nvSpPr>
        <p:spPr>
          <a:xfrm rot="0">
            <a:off x="3457832" y="3878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4" id="14"/>
          <p:cNvSpPr txBox="true"/>
          <p:nvPr/>
        </p:nvSpPr>
        <p:spPr>
          <a:xfrm rot="0">
            <a:off x="5992520" y="3878580"/>
            <a:ext cx="518579" cy="1081954"/>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2</a:t>
            </a:r>
          </a:p>
          <a:p>
            <a:pPr algn="ctr">
              <a:lnSpc>
                <a:spcPts val="3359"/>
              </a:lnSpc>
            </a:pPr>
            <a:r>
              <a:rPr lang="en-US" b="true" sz="2400" spc="-7">
                <a:solidFill>
                  <a:srgbClr val="000000"/>
                </a:solidFill>
                <a:latin typeface="IBM Plex Sans Bold"/>
                <a:ea typeface="IBM Plex Sans Bold"/>
                <a:cs typeface="IBM Plex Sans Bold"/>
                <a:sym typeface="IBM Plex Sans Bold"/>
              </a:rPr>
              <a:t>111</a:t>
            </a:r>
          </a:p>
        </p:txBody>
      </p:sp>
      <p:sp>
        <p:nvSpPr>
          <p:cNvPr name="TextBox 15" id="15"/>
          <p:cNvSpPr txBox="true"/>
          <p:nvPr/>
        </p:nvSpPr>
        <p:spPr>
          <a:xfrm rot="0">
            <a:off x="8727405" y="3878580"/>
            <a:ext cx="518579" cy="1069248"/>
          </a:xfrm>
          <a:prstGeom prst="rect">
            <a:avLst/>
          </a:prstGeom>
        </p:spPr>
        <p:txBody>
          <a:bodyPr anchor="t" rtlCol="false" tIns="0" lIns="0" bIns="0" rIns="0">
            <a:spAutoFit/>
          </a:bodyPr>
          <a:lstStyle/>
          <a:p>
            <a:pPr algn="ctr">
              <a:lnSpc>
                <a:spcPts val="4900"/>
              </a:lnSpc>
            </a:pPr>
            <a:r>
              <a:rPr lang="en-US" b="true" sz="3500" spc="-10">
                <a:solidFill>
                  <a:srgbClr val="000000"/>
                </a:solidFill>
                <a:latin typeface="IBM Plex Sans Bold"/>
                <a:ea typeface="IBM Plex Sans Bold"/>
                <a:cs typeface="IBM Plex Sans Bold"/>
                <a:sym typeface="IBM Plex Sans Bold"/>
              </a:rPr>
              <a:t>4</a:t>
            </a:r>
          </a:p>
          <a:p>
            <a:pPr algn="ctr">
              <a:lnSpc>
                <a:spcPts val="3359"/>
              </a:lnSpc>
            </a:pPr>
            <a:r>
              <a:rPr lang="en-US" b="true" sz="2400" spc="-7">
                <a:solidFill>
                  <a:srgbClr val="000000"/>
                </a:solidFill>
                <a:latin typeface="IBM Plex Sans Bold"/>
                <a:ea typeface="IBM Plex Sans Bold"/>
                <a:cs typeface="IBM Plex Sans Bold"/>
                <a:sym typeface="IBM Plex Sans Bold"/>
              </a:rPr>
              <a:t>222</a:t>
            </a:r>
          </a:p>
        </p:txBody>
      </p:sp>
      <p:sp>
        <p:nvSpPr>
          <p:cNvPr name="TextBox 16" id="16"/>
          <p:cNvSpPr txBox="true"/>
          <p:nvPr/>
        </p:nvSpPr>
        <p:spPr>
          <a:xfrm rot="0">
            <a:off x="11560435" y="3878580"/>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5</a:t>
            </a:r>
          </a:p>
        </p:txBody>
      </p:sp>
      <p:sp>
        <p:nvSpPr>
          <p:cNvPr name="TextBox 17" id="17"/>
          <p:cNvSpPr txBox="true"/>
          <p:nvPr/>
        </p:nvSpPr>
        <p:spPr>
          <a:xfrm rot="0">
            <a:off x="579234" y="3950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8" id="18"/>
          <p:cNvSpPr txBox="true"/>
          <p:nvPr/>
        </p:nvSpPr>
        <p:spPr>
          <a:xfrm rot="0">
            <a:off x="700583" y="52462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9" id="19"/>
          <p:cNvSpPr txBox="true"/>
          <p:nvPr/>
        </p:nvSpPr>
        <p:spPr>
          <a:xfrm rot="0">
            <a:off x="1499673" y="5246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3l</a:t>
            </a:r>
          </a:p>
        </p:txBody>
      </p:sp>
      <p:sp>
        <p:nvSpPr>
          <p:cNvPr name="TextBox 20" id="20"/>
          <p:cNvSpPr txBox="true"/>
          <p:nvPr/>
        </p:nvSpPr>
        <p:spPr>
          <a:xfrm rot="0">
            <a:off x="4067623" y="3950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1" id="21"/>
          <p:cNvSpPr txBox="true"/>
          <p:nvPr/>
        </p:nvSpPr>
        <p:spPr>
          <a:xfrm rot="0">
            <a:off x="6747320" y="3950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2" id="22"/>
          <p:cNvSpPr txBox="true"/>
          <p:nvPr/>
        </p:nvSpPr>
        <p:spPr>
          <a:xfrm rot="0">
            <a:off x="9452420" y="3950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12170226" y="3950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0u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24" id="24"/>
          <p:cNvSpPr txBox="true"/>
          <p:nvPr/>
        </p:nvSpPr>
        <p:spPr>
          <a:xfrm rot="0">
            <a:off x="3300165" y="4534633"/>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11393586" y="45473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531449" y="3971544"/>
            <a:ext cx="392240"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0n</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0u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27" id="27"/>
          <p:cNvSpPr txBox="true"/>
          <p:nvPr/>
        </p:nvSpPr>
        <p:spPr>
          <a:xfrm rot="0">
            <a:off x="3277553" y="3510115"/>
            <a:ext cx="648538" cy="287226"/>
          </a:xfrm>
          <a:prstGeom prst="rect">
            <a:avLst/>
          </a:prstGeom>
        </p:spPr>
        <p:txBody>
          <a:bodyPr anchor="t" rtlCol="false" tIns="0" lIns="0" bIns="0" rIns="0">
            <a:spAutoFit/>
          </a:bodyPr>
          <a:lstStyle/>
          <a:p>
            <a:pPr algn="ctr">
              <a:lnSpc>
                <a:spcPts val="2379"/>
              </a:lnSpc>
            </a:pPr>
            <a:r>
              <a:rPr lang="en-US" b="true" sz="1700" spc="-5">
                <a:solidFill>
                  <a:srgbClr val="000000"/>
                </a:solidFill>
                <a:latin typeface="IBM Plex Sans Bold"/>
                <a:ea typeface="IBM Plex Sans Bold"/>
                <a:cs typeface="IBM Plex Sans Bold"/>
                <a:sym typeface="IBM Plex Sans Bold"/>
              </a:rPr>
              <a:t>node1</a:t>
            </a:r>
          </a:p>
        </p:txBody>
      </p:sp>
      <p:sp>
        <p:nvSpPr>
          <p:cNvPr name="TextBox 28" id="28"/>
          <p:cNvSpPr txBox="true"/>
          <p:nvPr/>
        </p:nvSpPr>
        <p:spPr>
          <a:xfrm rot="0">
            <a:off x="5928808" y="3510115"/>
            <a:ext cx="648538" cy="287226"/>
          </a:xfrm>
          <a:prstGeom prst="rect">
            <a:avLst/>
          </a:prstGeom>
        </p:spPr>
        <p:txBody>
          <a:bodyPr anchor="t" rtlCol="false" tIns="0" lIns="0" bIns="0" rIns="0">
            <a:spAutoFit/>
          </a:bodyPr>
          <a:lstStyle/>
          <a:p>
            <a:pPr algn="ctr">
              <a:lnSpc>
                <a:spcPts val="2379"/>
              </a:lnSpc>
            </a:pPr>
            <a:r>
              <a:rPr lang="en-US" b="true" sz="1700" spc="-5">
                <a:solidFill>
                  <a:srgbClr val="000000"/>
                </a:solidFill>
                <a:latin typeface="IBM Plex Sans Bold"/>
                <a:ea typeface="IBM Plex Sans Bold"/>
                <a:cs typeface="IBM Plex Sans Bold"/>
                <a:sym typeface="IBM Plex Sans Bold"/>
              </a:rPr>
              <a:t>node2</a:t>
            </a:r>
          </a:p>
        </p:txBody>
      </p:sp>
      <p:sp>
        <p:nvSpPr>
          <p:cNvPr name="TextBox 29" id="29"/>
          <p:cNvSpPr txBox="true"/>
          <p:nvPr/>
        </p:nvSpPr>
        <p:spPr>
          <a:xfrm rot="0">
            <a:off x="8663692" y="3510115"/>
            <a:ext cx="648538" cy="287226"/>
          </a:xfrm>
          <a:prstGeom prst="rect">
            <a:avLst/>
          </a:prstGeom>
        </p:spPr>
        <p:txBody>
          <a:bodyPr anchor="t" rtlCol="false" tIns="0" lIns="0" bIns="0" rIns="0">
            <a:spAutoFit/>
          </a:bodyPr>
          <a:lstStyle/>
          <a:p>
            <a:pPr algn="ctr">
              <a:lnSpc>
                <a:spcPts val="2379"/>
              </a:lnSpc>
            </a:pPr>
            <a:r>
              <a:rPr lang="en-US" b="true" sz="1700" spc="-5">
                <a:solidFill>
                  <a:srgbClr val="000000"/>
                </a:solidFill>
                <a:latin typeface="IBM Plex Sans Bold"/>
                <a:ea typeface="IBM Plex Sans Bold"/>
                <a:cs typeface="IBM Plex Sans Bold"/>
                <a:sym typeface="IBM Plex Sans Bold"/>
              </a:rPr>
              <a:t>node3</a:t>
            </a:r>
          </a:p>
        </p:txBody>
      </p:sp>
      <p:sp>
        <p:nvSpPr>
          <p:cNvPr name="TextBox 30" id="30"/>
          <p:cNvSpPr txBox="true"/>
          <p:nvPr/>
        </p:nvSpPr>
        <p:spPr>
          <a:xfrm rot="0">
            <a:off x="11417608" y="3510115"/>
            <a:ext cx="64853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76300" y="2324100"/>
            <a:ext cx="1585160" cy="740759"/>
            <a:chOff x="0" y="0"/>
            <a:chExt cx="1585163" cy="740766"/>
          </a:xfrm>
        </p:grpSpPr>
        <p:sp>
          <p:nvSpPr>
            <p:cNvPr name="Freeform 7" id="7"/>
            <p:cNvSpPr/>
            <p:nvPr/>
          </p:nvSpPr>
          <p:spPr>
            <a:xfrm flipH="false" flipV="false" rot="0">
              <a:off x="76200" y="76200"/>
              <a:ext cx="918464" cy="588391"/>
            </a:xfrm>
            <a:custGeom>
              <a:avLst/>
              <a:gdLst/>
              <a:ahLst/>
              <a:cxnLst/>
              <a:rect r="r" b="b" t="t" l="l"/>
              <a:pathLst>
                <a:path h="588391" w="918464">
                  <a:moveTo>
                    <a:pt x="0" y="0"/>
                  </a:moveTo>
                  <a:lnTo>
                    <a:pt x="918464" y="0"/>
                  </a:lnTo>
                  <a:lnTo>
                    <a:pt x="918464" y="588391"/>
                  </a:lnTo>
                  <a:lnTo>
                    <a:pt x="0" y="588391"/>
                  </a:lnTo>
                  <a:close/>
                </a:path>
              </a:pathLst>
            </a:custGeom>
            <a:solidFill>
              <a:srgbClr val="73FDEA"/>
            </a:solidFill>
          </p:spPr>
        </p:sp>
        <p:sp>
          <p:nvSpPr>
            <p:cNvPr name="Freeform 8" id="8"/>
            <p:cNvSpPr/>
            <p:nvPr/>
          </p:nvSpPr>
          <p:spPr>
            <a:xfrm flipH="false" flipV="false" rot="0">
              <a:off x="994664" y="76200"/>
              <a:ext cx="514350" cy="588391"/>
            </a:xfrm>
            <a:custGeom>
              <a:avLst/>
              <a:gdLst/>
              <a:ahLst/>
              <a:cxnLst/>
              <a:rect r="r" b="b" t="t" l="l"/>
              <a:pathLst>
                <a:path h="588391" w="514350">
                  <a:moveTo>
                    <a:pt x="0" y="0"/>
                  </a:moveTo>
                  <a:lnTo>
                    <a:pt x="514350" y="0"/>
                  </a:lnTo>
                  <a:lnTo>
                    <a:pt x="514350" y="588391"/>
                  </a:lnTo>
                  <a:lnTo>
                    <a:pt x="0" y="588391"/>
                  </a:lnTo>
                  <a:close/>
                </a:path>
              </a:pathLst>
            </a:custGeom>
            <a:solidFill>
              <a:srgbClr val="73FDEA"/>
            </a:solidFill>
          </p:spPr>
        </p:sp>
        <p:sp>
          <p:nvSpPr>
            <p:cNvPr name="Freeform 9" id="9"/>
            <p:cNvSpPr/>
            <p:nvPr/>
          </p:nvSpPr>
          <p:spPr>
            <a:xfrm flipH="false" flipV="false" rot="0">
              <a:off x="98196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0" id="10"/>
            <p:cNvSpPr/>
            <p:nvPr/>
          </p:nvSpPr>
          <p:spPr>
            <a:xfrm flipH="false" flipV="false" rot="0">
              <a:off x="6350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1" id="11"/>
            <p:cNvSpPr/>
            <p:nvPr/>
          </p:nvSpPr>
          <p:spPr>
            <a:xfrm flipH="false" flipV="false" rot="0">
              <a:off x="149631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2" id="12"/>
            <p:cNvSpPr/>
            <p:nvPr/>
          </p:nvSpPr>
          <p:spPr>
            <a:xfrm flipH="false" flipV="false" rot="0">
              <a:off x="63500" y="63500"/>
              <a:ext cx="1458214" cy="25400"/>
            </a:xfrm>
            <a:custGeom>
              <a:avLst/>
              <a:gdLst/>
              <a:ahLst/>
              <a:cxnLst/>
              <a:rect r="r" b="b" t="t" l="l"/>
              <a:pathLst>
                <a:path h="25400" w="1458214">
                  <a:moveTo>
                    <a:pt x="0" y="0"/>
                  </a:moveTo>
                  <a:lnTo>
                    <a:pt x="1458214" y="0"/>
                  </a:lnTo>
                  <a:lnTo>
                    <a:pt x="1458214" y="25400"/>
                  </a:lnTo>
                  <a:lnTo>
                    <a:pt x="0" y="25400"/>
                  </a:lnTo>
                  <a:close/>
                </a:path>
              </a:pathLst>
            </a:custGeom>
            <a:solidFill>
              <a:srgbClr val="017100"/>
            </a:solidFill>
          </p:spPr>
        </p:sp>
        <p:sp>
          <p:nvSpPr>
            <p:cNvPr name="Freeform 13" id="13"/>
            <p:cNvSpPr/>
            <p:nvPr/>
          </p:nvSpPr>
          <p:spPr>
            <a:xfrm flipH="false" flipV="false" rot="0">
              <a:off x="63500" y="651891"/>
              <a:ext cx="1458214" cy="25400"/>
            </a:xfrm>
            <a:custGeom>
              <a:avLst/>
              <a:gdLst/>
              <a:ahLst/>
              <a:cxnLst/>
              <a:rect r="r" b="b" t="t" l="l"/>
              <a:pathLst>
                <a:path h="25400" w="1458214">
                  <a:moveTo>
                    <a:pt x="0" y="0"/>
                  </a:moveTo>
                  <a:lnTo>
                    <a:pt x="1458214" y="0"/>
                  </a:lnTo>
                  <a:lnTo>
                    <a:pt x="1458214" y="25400"/>
                  </a:lnTo>
                  <a:lnTo>
                    <a:pt x="0" y="25400"/>
                  </a:lnTo>
                  <a:close/>
                </a:path>
              </a:pathLst>
            </a:custGeom>
            <a:solidFill>
              <a:srgbClr val="017100"/>
            </a:solidFill>
          </p:spPr>
        </p:sp>
      </p:grpSp>
      <p:grpSp>
        <p:nvGrpSpPr>
          <p:cNvPr name="Group 14" id="14"/>
          <p:cNvGrpSpPr>
            <a:grpSpLocks noChangeAspect="true"/>
          </p:cNvGrpSpPr>
          <p:nvPr/>
        </p:nvGrpSpPr>
        <p:grpSpPr>
          <a:xfrm rot="0">
            <a:off x="876300" y="3467100"/>
            <a:ext cx="1585160" cy="740759"/>
            <a:chOff x="0" y="0"/>
            <a:chExt cx="1585163" cy="740766"/>
          </a:xfrm>
        </p:grpSpPr>
        <p:sp>
          <p:nvSpPr>
            <p:cNvPr name="Freeform 15" id="15"/>
            <p:cNvSpPr/>
            <p:nvPr/>
          </p:nvSpPr>
          <p:spPr>
            <a:xfrm flipH="false" flipV="false" rot="0">
              <a:off x="76200" y="76200"/>
              <a:ext cx="918464" cy="588391"/>
            </a:xfrm>
            <a:custGeom>
              <a:avLst/>
              <a:gdLst/>
              <a:ahLst/>
              <a:cxnLst/>
              <a:rect r="r" b="b" t="t" l="l"/>
              <a:pathLst>
                <a:path h="588391" w="918464">
                  <a:moveTo>
                    <a:pt x="0" y="0"/>
                  </a:moveTo>
                  <a:lnTo>
                    <a:pt x="918464" y="0"/>
                  </a:lnTo>
                  <a:lnTo>
                    <a:pt x="918464" y="588391"/>
                  </a:lnTo>
                  <a:lnTo>
                    <a:pt x="0" y="588391"/>
                  </a:lnTo>
                  <a:close/>
                </a:path>
              </a:pathLst>
            </a:custGeom>
            <a:solidFill>
              <a:srgbClr val="73FDEA"/>
            </a:solidFill>
          </p:spPr>
        </p:sp>
        <p:sp>
          <p:nvSpPr>
            <p:cNvPr name="Freeform 16" id="16"/>
            <p:cNvSpPr/>
            <p:nvPr/>
          </p:nvSpPr>
          <p:spPr>
            <a:xfrm flipH="false" flipV="false" rot="0">
              <a:off x="994664" y="76200"/>
              <a:ext cx="514350" cy="588391"/>
            </a:xfrm>
            <a:custGeom>
              <a:avLst/>
              <a:gdLst/>
              <a:ahLst/>
              <a:cxnLst/>
              <a:rect r="r" b="b" t="t" l="l"/>
              <a:pathLst>
                <a:path h="588391" w="514350">
                  <a:moveTo>
                    <a:pt x="0" y="0"/>
                  </a:moveTo>
                  <a:lnTo>
                    <a:pt x="514350" y="0"/>
                  </a:lnTo>
                  <a:lnTo>
                    <a:pt x="514350" y="588391"/>
                  </a:lnTo>
                  <a:lnTo>
                    <a:pt x="0" y="588391"/>
                  </a:lnTo>
                  <a:close/>
                </a:path>
              </a:pathLst>
            </a:custGeom>
            <a:solidFill>
              <a:srgbClr val="73FDEA"/>
            </a:solidFill>
          </p:spPr>
        </p:sp>
        <p:sp>
          <p:nvSpPr>
            <p:cNvPr name="Freeform 17" id="17"/>
            <p:cNvSpPr/>
            <p:nvPr/>
          </p:nvSpPr>
          <p:spPr>
            <a:xfrm flipH="false" flipV="false" rot="0">
              <a:off x="98196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8" id="18"/>
            <p:cNvSpPr/>
            <p:nvPr/>
          </p:nvSpPr>
          <p:spPr>
            <a:xfrm flipH="false" flipV="false" rot="0">
              <a:off x="6350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9" id="19"/>
            <p:cNvSpPr/>
            <p:nvPr/>
          </p:nvSpPr>
          <p:spPr>
            <a:xfrm flipH="false" flipV="false" rot="0">
              <a:off x="149631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20" id="20"/>
            <p:cNvSpPr/>
            <p:nvPr/>
          </p:nvSpPr>
          <p:spPr>
            <a:xfrm flipH="false" flipV="false" rot="0">
              <a:off x="63500" y="63500"/>
              <a:ext cx="1458214" cy="25400"/>
            </a:xfrm>
            <a:custGeom>
              <a:avLst/>
              <a:gdLst/>
              <a:ahLst/>
              <a:cxnLst/>
              <a:rect r="r" b="b" t="t" l="l"/>
              <a:pathLst>
                <a:path h="25400" w="1458214">
                  <a:moveTo>
                    <a:pt x="0" y="0"/>
                  </a:moveTo>
                  <a:lnTo>
                    <a:pt x="1458214" y="0"/>
                  </a:lnTo>
                  <a:lnTo>
                    <a:pt x="1458214" y="25400"/>
                  </a:lnTo>
                  <a:lnTo>
                    <a:pt x="0" y="25400"/>
                  </a:lnTo>
                  <a:close/>
                </a:path>
              </a:pathLst>
            </a:custGeom>
            <a:solidFill>
              <a:srgbClr val="017100"/>
            </a:solidFill>
          </p:spPr>
        </p:sp>
        <p:sp>
          <p:nvSpPr>
            <p:cNvPr name="Freeform 21" id="21"/>
            <p:cNvSpPr/>
            <p:nvPr/>
          </p:nvSpPr>
          <p:spPr>
            <a:xfrm flipH="false" flipV="false" rot="0">
              <a:off x="63500" y="651891"/>
              <a:ext cx="1458214" cy="25400"/>
            </a:xfrm>
            <a:custGeom>
              <a:avLst/>
              <a:gdLst/>
              <a:ahLst/>
              <a:cxnLst/>
              <a:rect r="r" b="b" t="t" l="l"/>
              <a:pathLst>
                <a:path h="25400" w="1458214">
                  <a:moveTo>
                    <a:pt x="0" y="0"/>
                  </a:moveTo>
                  <a:lnTo>
                    <a:pt x="1458214" y="0"/>
                  </a:lnTo>
                  <a:lnTo>
                    <a:pt x="1458214" y="25400"/>
                  </a:lnTo>
                  <a:lnTo>
                    <a:pt x="0" y="25400"/>
                  </a:lnTo>
                  <a:close/>
                </a:path>
              </a:pathLst>
            </a:custGeom>
            <a:solidFill>
              <a:srgbClr val="017100"/>
            </a:solidFill>
          </p:spPr>
        </p:sp>
      </p:grpSp>
      <p:grpSp>
        <p:nvGrpSpPr>
          <p:cNvPr name="Group 22" id="22"/>
          <p:cNvGrpSpPr>
            <a:grpSpLocks noChangeAspect="true"/>
          </p:cNvGrpSpPr>
          <p:nvPr/>
        </p:nvGrpSpPr>
        <p:grpSpPr>
          <a:xfrm rot="0">
            <a:off x="837486" y="4667898"/>
            <a:ext cx="4786341" cy="2743552"/>
            <a:chOff x="0" y="0"/>
            <a:chExt cx="4786351" cy="2743543"/>
          </a:xfrm>
        </p:grpSpPr>
        <p:sp>
          <p:nvSpPr>
            <p:cNvPr name="Freeform 23" id="23"/>
            <p:cNvSpPr/>
            <p:nvPr/>
          </p:nvSpPr>
          <p:spPr>
            <a:xfrm flipH="false" flipV="false" rot="0">
              <a:off x="0" y="0"/>
              <a:ext cx="4786376" cy="2743581"/>
            </a:xfrm>
            <a:custGeom>
              <a:avLst/>
              <a:gdLst/>
              <a:ahLst/>
              <a:cxnLst/>
              <a:rect r="r" b="b" t="t" l="l"/>
              <a:pathLst>
                <a:path h="2743581" w="4786376">
                  <a:moveTo>
                    <a:pt x="0" y="2743581"/>
                  </a:moveTo>
                  <a:lnTo>
                    <a:pt x="4786376" y="2743581"/>
                  </a:lnTo>
                  <a:lnTo>
                    <a:pt x="4786376" y="0"/>
                  </a:lnTo>
                  <a:lnTo>
                    <a:pt x="0" y="0"/>
                  </a:lnTo>
                  <a:close/>
                </a:path>
              </a:pathLst>
            </a:custGeom>
            <a:solidFill>
              <a:srgbClr val="FFFFFF"/>
            </a:solidFill>
          </p:spPr>
        </p:sp>
      </p:grpSp>
      <p:grpSp>
        <p:nvGrpSpPr>
          <p:cNvPr name="Group 24" id="24"/>
          <p:cNvGrpSpPr>
            <a:grpSpLocks noChangeAspect="true"/>
          </p:cNvGrpSpPr>
          <p:nvPr/>
        </p:nvGrpSpPr>
        <p:grpSpPr>
          <a:xfrm rot="0">
            <a:off x="2806703" y="2324100"/>
            <a:ext cx="1973628" cy="740759"/>
            <a:chOff x="0" y="0"/>
            <a:chExt cx="1973631" cy="740766"/>
          </a:xfrm>
        </p:grpSpPr>
        <p:sp>
          <p:nvSpPr>
            <p:cNvPr name="Freeform 25" id="25"/>
            <p:cNvSpPr/>
            <p:nvPr/>
          </p:nvSpPr>
          <p:spPr>
            <a:xfrm flipH="false" flipV="false" rot="0">
              <a:off x="76200" y="76200"/>
              <a:ext cx="566674" cy="588391"/>
            </a:xfrm>
            <a:custGeom>
              <a:avLst/>
              <a:gdLst/>
              <a:ahLst/>
              <a:cxnLst/>
              <a:rect r="r" b="b" t="t" l="l"/>
              <a:pathLst>
                <a:path h="588391" w="566674">
                  <a:moveTo>
                    <a:pt x="0" y="0"/>
                  </a:moveTo>
                  <a:lnTo>
                    <a:pt x="566674" y="0"/>
                  </a:lnTo>
                  <a:lnTo>
                    <a:pt x="566674" y="588391"/>
                  </a:lnTo>
                  <a:lnTo>
                    <a:pt x="0" y="588391"/>
                  </a:lnTo>
                  <a:close/>
                </a:path>
              </a:pathLst>
            </a:custGeom>
            <a:solidFill>
              <a:srgbClr val="73FDEA"/>
            </a:solidFill>
          </p:spPr>
        </p:sp>
        <p:sp>
          <p:nvSpPr>
            <p:cNvPr name="Freeform 26" id="26"/>
            <p:cNvSpPr/>
            <p:nvPr/>
          </p:nvSpPr>
          <p:spPr>
            <a:xfrm flipH="false" flipV="false" rot="0">
              <a:off x="642874" y="76200"/>
              <a:ext cx="665480" cy="588391"/>
            </a:xfrm>
            <a:custGeom>
              <a:avLst/>
              <a:gdLst/>
              <a:ahLst/>
              <a:cxnLst/>
              <a:rect r="r" b="b" t="t" l="l"/>
              <a:pathLst>
                <a:path h="588391" w="665480">
                  <a:moveTo>
                    <a:pt x="0" y="0"/>
                  </a:moveTo>
                  <a:lnTo>
                    <a:pt x="665480" y="0"/>
                  </a:lnTo>
                  <a:lnTo>
                    <a:pt x="665480" y="588391"/>
                  </a:lnTo>
                  <a:lnTo>
                    <a:pt x="0" y="588391"/>
                  </a:lnTo>
                  <a:close/>
                </a:path>
              </a:pathLst>
            </a:custGeom>
            <a:solidFill>
              <a:srgbClr val="73FDEA"/>
            </a:solidFill>
          </p:spPr>
        </p:sp>
        <p:sp>
          <p:nvSpPr>
            <p:cNvPr name="Freeform 27" id="27"/>
            <p:cNvSpPr/>
            <p:nvPr/>
          </p:nvSpPr>
          <p:spPr>
            <a:xfrm flipH="false" flipV="false" rot="0">
              <a:off x="1308354" y="76200"/>
              <a:ext cx="589026" cy="588391"/>
            </a:xfrm>
            <a:custGeom>
              <a:avLst/>
              <a:gdLst/>
              <a:ahLst/>
              <a:cxnLst/>
              <a:rect r="r" b="b" t="t" l="l"/>
              <a:pathLst>
                <a:path h="588391" w="589026">
                  <a:moveTo>
                    <a:pt x="0" y="0"/>
                  </a:moveTo>
                  <a:lnTo>
                    <a:pt x="589026" y="0"/>
                  </a:lnTo>
                  <a:lnTo>
                    <a:pt x="589026" y="588391"/>
                  </a:lnTo>
                  <a:lnTo>
                    <a:pt x="0" y="588391"/>
                  </a:lnTo>
                  <a:close/>
                </a:path>
              </a:pathLst>
            </a:custGeom>
            <a:solidFill>
              <a:srgbClr val="73FDEA"/>
            </a:solidFill>
          </p:spPr>
        </p:sp>
        <p:sp>
          <p:nvSpPr>
            <p:cNvPr name="Freeform 28" id="28"/>
            <p:cNvSpPr/>
            <p:nvPr/>
          </p:nvSpPr>
          <p:spPr>
            <a:xfrm flipH="false" flipV="false" rot="0">
              <a:off x="63017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29" id="29"/>
            <p:cNvSpPr/>
            <p:nvPr/>
          </p:nvSpPr>
          <p:spPr>
            <a:xfrm flipH="false" flipV="false" rot="0">
              <a:off x="129565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30" id="30"/>
            <p:cNvSpPr/>
            <p:nvPr/>
          </p:nvSpPr>
          <p:spPr>
            <a:xfrm flipH="false" flipV="false" rot="0">
              <a:off x="6350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31" id="31"/>
            <p:cNvSpPr/>
            <p:nvPr/>
          </p:nvSpPr>
          <p:spPr>
            <a:xfrm flipH="false" flipV="false" rot="0">
              <a:off x="188468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32" id="32"/>
            <p:cNvSpPr/>
            <p:nvPr/>
          </p:nvSpPr>
          <p:spPr>
            <a:xfrm flipH="false" flipV="false" rot="0">
              <a:off x="63500" y="63500"/>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sp>
          <p:nvSpPr>
            <p:cNvPr name="Freeform 33" id="33"/>
            <p:cNvSpPr/>
            <p:nvPr/>
          </p:nvSpPr>
          <p:spPr>
            <a:xfrm flipH="false" flipV="false" rot="0">
              <a:off x="63500" y="651891"/>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grpSp>
      <p:sp>
        <p:nvSpPr>
          <p:cNvPr name="TextBox 34" id="3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5" id="35"/>
          <p:cNvSpPr txBox="true"/>
          <p:nvPr/>
        </p:nvSpPr>
        <p:spPr>
          <a:xfrm rot="0">
            <a:off x="3570437" y="2510790"/>
            <a:ext cx="432149"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11</a:t>
            </a:r>
          </a:p>
        </p:txBody>
      </p:sp>
      <p:sp>
        <p:nvSpPr>
          <p:cNvPr name="TextBox 36" id="36"/>
          <p:cNvSpPr txBox="true"/>
          <p:nvPr/>
        </p:nvSpPr>
        <p:spPr>
          <a:xfrm rot="0">
            <a:off x="800510" y="630365"/>
            <a:ext cx="669048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creation</a:t>
            </a:r>
          </a:p>
        </p:txBody>
      </p:sp>
      <p:sp>
        <p:nvSpPr>
          <p:cNvPr name="TextBox 37" id="37"/>
          <p:cNvSpPr txBox="true"/>
          <p:nvPr/>
        </p:nvSpPr>
        <p:spPr>
          <a:xfrm rot="0">
            <a:off x="1078344" y="25538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8" id="38"/>
          <p:cNvSpPr txBox="true"/>
          <p:nvPr/>
        </p:nvSpPr>
        <p:spPr>
          <a:xfrm rot="0">
            <a:off x="1199693" y="36968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9" id="39"/>
          <p:cNvSpPr txBox="true"/>
          <p:nvPr/>
        </p:nvSpPr>
        <p:spPr>
          <a:xfrm rot="0">
            <a:off x="3544176" y="3107207"/>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40" id="40"/>
          <p:cNvSpPr txBox="true"/>
          <p:nvPr/>
        </p:nvSpPr>
        <p:spPr>
          <a:xfrm rot="0">
            <a:off x="888292" y="4673356"/>
            <a:ext cx="4660697" cy="363426"/>
          </a:xfrm>
          <a:prstGeom prst="rect">
            <a:avLst/>
          </a:prstGeom>
        </p:spPr>
        <p:txBody>
          <a:bodyPr anchor="t" rtlCol="false" tIns="0" lIns="0" bIns="0" rIns="0">
            <a:spAutoFit/>
          </a:bodyPr>
          <a:lstStyle/>
          <a:p>
            <a:pPr algn="l">
              <a:lnSpc>
                <a:spcPts val="3124"/>
              </a:lnSpc>
            </a:pPr>
            <a:r>
              <a:rPr lang="en-US" b="true" sz="1700" spc="-5">
                <a:solidFill>
                  <a:srgbClr val="000000"/>
                </a:solidFill>
                <a:latin typeface="IBM Plex Sans Bold"/>
                <a:ea typeface="IBM Plex Sans Bold"/>
                <a:cs typeface="IBM Plex Sans Bold"/>
                <a:sym typeface="IBM Plex Sans Bold"/>
              </a:rPr>
              <a:t>createCircularDoublyLinkedList(nodeValue): </a:t>
            </a:r>
          </a:p>
        </p:txBody>
      </p:sp>
      <p:sp>
        <p:nvSpPr>
          <p:cNvPr name="TextBox 41" id="41"/>
          <p:cNvSpPr txBox="true"/>
          <p:nvPr/>
        </p:nvSpPr>
        <p:spPr>
          <a:xfrm rot="0">
            <a:off x="1116892" y="5070272"/>
            <a:ext cx="4587583" cy="1951101"/>
          </a:xfrm>
          <a:prstGeom prst="rect">
            <a:avLst/>
          </a:prstGeom>
        </p:spPr>
        <p:txBody>
          <a:bodyPr anchor="t" rtlCol="false" tIns="0" lIns="0" bIns="0" rIns="0">
            <a:spAutoFit/>
          </a:bodyPr>
          <a:lstStyle/>
          <a:p>
            <a:pPr algn="l">
              <a:lnSpc>
                <a:spcPts val="3124"/>
              </a:lnSpc>
            </a:pPr>
            <a:r>
              <a:rPr lang="en-US" b="true" sz="1700" spc="-5">
                <a:solidFill>
                  <a:srgbClr val="000000"/>
                </a:solidFill>
                <a:latin typeface="IBM Plex Sans Bold"/>
                <a:ea typeface="IBM Plex Sans Bold"/>
                <a:cs typeface="IBM Plex Sans Bold"/>
                <a:sym typeface="IBM Plex Sans Bold"/>
              </a:rPr>
              <a:t>create a blank newNode newNode.value = nodeValue head = newNode tail = newNode newNode.next = newNode.prev = newNode </a:t>
            </a:r>
          </a:p>
        </p:txBody>
      </p:sp>
      <p:sp>
        <p:nvSpPr>
          <p:cNvPr name="TextBox 42" id="42"/>
          <p:cNvSpPr txBox="true"/>
          <p:nvPr/>
        </p:nvSpPr>
        <p:spPr>
          <a:xfrm rot="0">
            <a:off x="8606752" y="4650372"/>
            <a:ext cx="3017168"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O(1)</a:t>
            </a:r>
          </a:p>
        </p:txBody>
      </p:sp>
      <p:sp>
        <p:nvSpPr>
          <p:cNvPr name="TextBox 43" id="43"/>
          <p:cNvSpPr txBox="true"/>
          <p:nvPr/>
        </p:nvSpPr>
        <p:spPr>
          <a:xfrm rot="0">
            <a:off x="8569119" y="5094875"/>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Tree>
  </p:cSld>
  <p:clrMapOvr>
    <a:masterClrMapping/>
  </p:clrMapOvr>
</p:sld>
</file>

<file path=ppt/slides/slide2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587503" y="2921003"/>
            <a:ext cx="1973628" cy="740759"/>
            <a:chOff x="0" y="0"/>
            <a:chExt cx="1973631" cy="740766"/>
          </a:xfrm>
        </p:grpSpPr>
        <p:sp>
          <p:nvSpPr>
            <p:cNvPr name="Freeform 7" id="7"/>
            <p:cNvSpPr/>
            <p:nvPr/>
          </p:nvSpPr>
          <p:spPr>
            <a:xfrm flipH="false" flipV="false" rot="0">
              <a:off x="76200" y="76200"/>
              <a:ext cx="566674" cy="588391"/>
            </a:xfrm>
            <a:custGeom>
              <a:avLst/>
              <a:gdLst/>
              <a:ahLst/>
              <a:cxnLst/>
              <a:rect r="r" b="b" t="t" l="l"/>
              <a:pathLst>
                <a:path h="588391" w="566674">
                  <a:moveTo>
                    <a:pt x="0" y="0"/>
                  </a:moveTo>
                  <a:lnTo>
                    <a:pt x="566674" y="0"/>
                  </a:lnTo>
                  <a:lnTo>
                    <a:pt x="566674" y="588391"/>
                  </a:lnTo>
                  <a:lnTo>
                    <a:pt x="0" y="588391"/>
                  </a:lnTo>
                  <a:close/>
                </a:path>
              </a:pathLst>
            </a:custGeom>
            <a:solidFill>
              <a:srgbClr val="73FDEA"/>
            </a:solidFill>
          </p:spPr>
        </p:sp>
        <p:sp>
          <p:nvSpPr>
            <p:cNvPr name="Freeform 8" id="8"/>
            <p:cNvSpPr/>
            <p:nvPr/>
          </p:nvSpPr>
          <p:spPr>
            <a:xfrm flipH="false" flipV="false" rot="0">
              <a:off x="642874" y="76200"/>
              <a:ext cx="665480" cy="588391"/>
            </a:xfrm>
            <a:custGeom>
              <a:avLst/>
              <a:gdLst/>
              <a:ahLst/>
              <a:cxnLst/>
              <a:rect r="r" b="b" t="t" l="l"/>
              <a:pathLst>
                <a:path h="588391" w="665480">
                  <a:moveTo>
                    <a:pt x="0" y="0"/>
                  </a:moveTo>
                  <a:lnTo>
                    <a:pt x="665480" y="0"/>
                  </a:lnTo>
                  <a:lnTo>
                    <a:pt x="665480" y="588391"/>
                  </a:lnTo>
                  <a:lnTo>
                    <a:pt x="0" y="588391"/>
                  </a:lnTo>
                  <a:close/>
                </a:path>
              </a:pathLst>
            </a:custGeom>
            <a:solidFill>
              <a:srgbClr val="73FDEA"/>
            </a:solidFill>
          </p:spPr>
        </p:sp>
        <p:sp>
          <p:nvSpPr>
            <p:cNvPr name="Freeform 9" id="9"/>
            <p:cNvSpPr/>
            <p:nvPr/>
          </p:nvSpPr>
          <p:spPr>
            <a:xfrm flipH="false" flipV="false" rot="0">
              <a:off x="1308354" y="76200"/>
              <a:ext cx="589026" cy="588391"/>
            </a:xfrm>
            <a:custGeom>
              <a:avLst/>
              <a:gdLst/>
              <a:ahLst/>
              <a:cxnLst/>
              <a:rect r="r" b="b" t="t" l="l"/>
              <a:pathLst>
                <a:path h="588391" w="589026">
                  <a:moveTo>
                    <a:pt x="0" y="0"/>
                  </a:moveTo>
                  <a:lnTo>
                    <a:pt x="589026" y="0"/>
                  </a:lnTo>
                  <a:lnTo>
                    <a:pt x="589026" y="588391"/>
                  </a:lnTo>
                  <a:lnTo>
                    <a:pt x="0" y="588391"/>
                  </a:lnTo>
                  <a:close/>
                </a:path>
              </a:pathLst>
            </a:custGeom>
            <a:solidFill>
              <a:srgbClr val="73FDEA"/>
            </a:solidFill>
          </p:spPr>
        </p:sp>
        <p:sp>
          <p:nvSpPr>
            <p:cNvPr name="Freeform 10" id="10"/>
            <p:cNvSpPr/>
            <p:nvPr/>
          </p:nvSpPr>
          <p:spPr>
            <a:xfrm flipH="false" flipV="false" rot="0">
              <a:off x="63017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1" id="11"/>
            <p:cNvSpPr/>
            <p:nvPr/>
          </p:nvSpPr>
          <p:spPr>
            <a:xfrm flipH="false" flipV="false" rot="0">
              <a:off x="129565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2" id="12"/>
            <p:cNvSpPr/>
            <p:nvPr/>
          </p:nvSpPr>
          <p:spPr>
            <a:xfrm flipH="false" flipV="false" rot="0">
              <a:off x="6350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3" id="13"/>
            <p:cNvSpPr/>
            <p:nvPr/>
          </p:nvSpPr>
          <p:spPr>
            <a:xfrm flipH="false" flipV="false" rot="0">
              <a:off x="188468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14" id="14"/>
            <p:cNvSpPr/>
            <p:nvPr/>
          </p:nvSpPr>
          <p:spPr>
            <a:xfrm flipH="false" flipV="false" rot="0">
              <a:off x="63500" y="63500"/>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sp>
          <p:nvSpPr>
            <p:cNvPr name="Freeform 15" id="15"/>
            <p:cNvSpPr/>
            <p:nvPr/>
          </p:nvSpPr>
          <p:spPr>
            <a:xfrm flipH="false" flipV="false" rot="0">
              <a:off x="63500" y="651891"/>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grpSp>
      <p:grpSp>
        <p:nvGrpSpPr>
          <p:cNvPr name="Group 16" id="16"/>
          <p:cNvGrpSpPr>
            <a:grpSpLocks noChangeAspect="true"/>
          </p:cNvGrpSpPr>
          <p:nvPr/>
        </p:nvGrpSpPr>
        <p:grpSpPr>
          <a:xfrm rot="0">
            <a:off x="6603997" y="2832097"/>
            <a:ext cx="1973628" cy="740759"/>
            <a:chOff x="0" y="0"/>
            <a:chExt cx="1973631" cy="740766"/>
          </a:xfrm>
        </p:grpSpPr>
        <p:sp>
          <p:nvSpPr>
            <p:cNvPr name="Freeform 17" id="17"/>
            <p:cNvSpPr/>
            <p:nvPr/>
          </p:nvSpPr>
          <p:spPr>
            <a:xfrm flipH="false" flipV="false" rot="0">
              <a:off x="76200" y="76200"/>
              <a:ext cx="566674" cy="588391"/>
            </a:xfrm>
            <a:custGeom>
              <a:avLst/>
              <a:gdLst/>
              <a:ahLst/>
              <a:cxnLst/>
              <a:rect r="r" b="b" t="t" l="l"/>
              <a:pathLst>
                <a:path h="588391" w="566674">
                  <a:moveTo>
                    <a:pt x="0" y="0"/>
                  </a:moveTo>
                  <a:lnTo>
                    <a:pt x="566674" y="0"/>
                  </a:lnTo>
                  <a:lnTo>
                    <a:pt x="566674" y="588391"/>
                  </a:lnTo>
                  <a:lnTo>
                    <a:pt x="0" y="588391"/>
                  </a:lnTo>
                  <a:close/>
                </a:path>
              </a:pathLst>
            </a:custGeom>
            <a:solidFill>
              <a:srgbClr val="73FDEA"/>
            </a:solidFill>
          </p:spPr>
        </p:sp>
        <p:sp>
          <p:nvSpPr>
            <p:cNvPr name="Freeform 18" id="18"/>
            <p:cNvSpPr/>
            <p:nvPr/>
          </p:nvSpPr>
          <p:spPr>
            <a:xfrm flipH="false" flipV="false" rot="0">
              <a:off x="642874" y="76200"/>
              <a:ext cx="665480" cy="588391"/>
            </a:xfrm>
            <a:custGeom>
              <a:avLst/>
              <a:gdLst/>
              <a:ahLst/>
              <a:cxnLst/>
              <a:rect r="r" b="b" t="t" l="l"/>
              <a:pathLst>
                <a:path h="588391" w="665480">
                  <a:moveTo>
                    <a:pt x="0" y="0"/>
                  </a:moveTo>
                  <a:lnTo>
                    <a:pt x="665480" y="0"/>
                  </a:lnTo>
                  <a:lnTo>
                    <a:pt x="665480" y="588391"/>
                  </a:lnTo>
                  <a:lnTo>
                    <a:pt x="0" y="588391"/>
                  </a:lnTo>
                  <a:close/>
                </a:path>
              </a:pathLst>
            </a:custGeom>
            <a:solidFill>
              <a:srgbClr val="73FDEA"/>
            </a:solidFill>
          </p:spPr>
        </p:sp>
        <p:sp>
          <p:nvSpPr>
            <p:cNvPr name="Freeform 19" id="19"/>
            <p:cNvSpPr/>
            <p:nvPr/>
          </p:nvSpPr>
          <p:spPr>
            <a:xfrm flipH="false" flipV="false" rot="0">
              <a:off x="1308354" y="76200"/>
              <a:ext cx="589026" cy="588391"/>
            </a:xfrm>
            <a:custGeom>
              <a:avLst/>
              <a:gdLst/>
              <a:ahLst/>
              <a:cxnLst/>
              <a:rect r="r" b="b" t="t" l="l"/>
              <a:pathLst>
                <a:path h="588391" w="589026">
                  <a:moveTo>
                    <a:pt x="0" y="0"/>
                  </a:moveTo>
                  <a:lnTo>
                    <a:pt x="589026" y="0"/>
                  </a:lnTo>
                  <a:lnTo>
                    <a:pt x="589026" y="588391"/>
                  </a:lnTo>
                  <a:lnTo>
                    <a:pt x="0" y="588391"/>
                  </a:lnTo>
                  <a:close/>
                </a:path>
              </a:pathLst>
            </a:custGeom>
            <a:solidFill>
              <a:srgbClr val="73FDEA"/>
            </a:solidFill>
          </p:spPr>
        </p:sp>
        <p:sp>
          <p:nvSpPr>
            <p:cNvPr name="Freeform 20" id="20"/>
            <p:cNvSpPr/>
            <p:nvPr/>
          </p:nvSpPr>
          <p:spPr>
            <a:xfrm flipH="false" flipV="false" rot="0">
              <a:off x="63017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21" id="21"/>
            <p:cNvSpPr/>
            <p:nvPr/>
          </p:nvSpPr>
          <p:spPr>
            <a:xfrm flipH="false" flipV="false" rot="0">
              <a:off x="129565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22" id="22"/>
            <p:cNvSpPr/>
            <p:nvPr/>
          </p:nvSpPr>
          <p:spPr>
            <a:xfrm flipH="false" flipV="false" rot="0">
              <a:off x="6350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23" id="23"/>
            <p:cNvSpPr/>
            <p:nvPr/>
          </p:nvSpPr>
          <p:spPr>
            <a:xfrm flipH="false" flipV="false" rot="0">
              <a:off x="188468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24" id="24"/>
            <p:cNvSpPr/>
            <p:nvPr/>
          </p:nvSpPr>
          <p:spPr>
            <a:xfrm flipH="false" flipV="false" rot="0">
              <a:off x="63500" y="63500"/>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sp>
          <p:nvSpPr>
            <p:cNvPr name="Freeform 25" id="25"/>
            <p:cNvSpPr/>
            <p:nvPr/>
          </p:nvSpPr>
          <p:spPr>
            <a:xfrm flipH="false" flipV="false" rot="0">
              <a:off x="63500" y="651891"/>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grpSp>
      <p:sp>
        <p:nvSpPr>
          <p:cNvPr name="Freeform 26" id="26"/>
          <p:cNvSpPr/>
          <p:nvPr/>
        </p:nvSpPr>
        <p:spPr>
          <a:xfrm flipH="false" flipV="false" rot="0">
            <a:off x="876300" y="3823440"/>
            <a:ext cx="11079528" cy="2289419"/>
          </a:xfrm>
          <a:custGeom>
            <a:avLst/>
            <a:gdLst/>
            <a:ahLst/>
            <a:cxnLst/>
            <a:rect r="r" b="b" t="t" l="l"/>
            <a:pathLst>
              <a:path h="2289419" w="11079528">
                <a:moveTo>
                  <a:pt x="0" y="0"/>
                </a:moveTo>
                <a:lnTo>
                  <a:pt x="11079528" y="0"/>
                </a:lnTo>
                <a:lnTo>
                  <a:pt x="11079528" y="2289419"/>
                </a:lnTo>
                <a:lnTo>
                  <a:pt x="0" y="2289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7" id="27"/>
          <p:cNvGrpSpPr>
            <a:grpSpLocks noChangeAspect="true"/>
          </p:cNvGrpSpPr>
          <p:nvPr/>
        </p:nvGrpSpPr>
        <p:grpSpPr>
          <a:xfrm rot="0">
            <a:off x="10744200" y="2755897"/>
            <a:ext cx="1973628" cy="740759"/>
            <a:chOff x="0" y="0"/>
            <a:chExt cx="1973631" cy="740766"/>
          </a:xfrm>
        </p:grpSpPr>
        <p:sp>
          <p:nvSpPr>
            <p:cNvPr name="Freeform 28" id="28"/>
            <p:cNvSpPr/>
            <p:nvPr/>
          </p:nvSpPr>
          <p:spPr>
            <a:xfrm flipH="false" flipV="false" rot="0">
              <a:off x="76200" y="76200"/>
              <a:ext cx="566674" cy="588391"/>
            </a:xfrm>
            <a:custGeom>
              <a:avLst/>
              <a:gdLst/>
              <a:ahLst/>
              <a:cxnLst/>
              <a:rect r="r" b="b" t="t" l="l"/>
              <a:pathLst>
                <a:path h="588391" w="566674">
                  <a:moveTo>
                    <a:pt x="0" y="0"/>
                  </a:moveTo>
                  <a:lnTo>
                    <a:pt x="566674" y="0"/>
                  </a:lnTo>
                  <a:lnTo>
                    <a:pt x="566674" y="588391"/>
                  </a:lnTo>
                  <a:lnTo>
                    <a:pt x="0" y="588391"/>
                  </a:lnTo>
                  <a:close/>
                </a:path>
              </a:pathLst>
            </a:custGeom>
            <a:solidFill>
              <a:srgbClr val="73FDEA"/>
            </a:solidFill>
          </p:spPr>
        </p:sp>
        <p:sp>
          <p:nvSpPr>
            <p:cNvPr name="Freeform 29" id="29"/>
            <p:cNvSpPr/>
            <p:nvPr/>
          </p:nvSpPr>
          <p:spPr>
            <a:xfrm flipH="false" flipV="false" rot="0">
              <a:off x="642874" y="76200"/>
              <a:ext cx="665480" cy="588391"/>
            </a:xfrm>
            <a:custGeom>
              <a:avLst/>
              <a:gdLst/>
              <a:ahLst/>
              <a:cxnLst/>
              <a:rect r="r" b="b" t="t" l="l"/>
              <a:pathLst>
                <a:path h="588391" w="665480">
                  <a:moveTo>
                    <a:pt x="0" y="0"/>
                  </a:moveTo>
                  <a:lnTo>
                    <a:pt x="665480" y="0"/>
                  </a:lnTo>
                  <a:lnTo>
                    <a:pt x="665480" y="588391"/>
                  </a:lnTo>
                  <a:lnTo>
                    <a:pt x="0" y="588391"/>
                  </a:lnTo>
                  <a:close/>
                </a:path>
              </a:pathLst>
            </a:custGeom>
            <a:solidFill>
              <a:srgbClr val="73FDEA"/>
            </a:solidFill>
          </p:spPr>
        </p:sp>
        <p:sp>
          <p:nvSpPr>
            <p:cNvPr name="Freeform 30" id="30"/>
            <p:cNvSpPr/>
            <p:nvPr/>
          </p:nvSpPr>
          <p:spPr>
            <a:xfrm flipH="false" flipV="false" rot="0">
              <a:off x="1308354" y="76200"/>
              <a:ext cx="589026" cy="588391"/>
            </a:xfrm>
            <a:custGeom>
              <a:avLst/>
              <a:gdLst/>
              <a:ahLst/>
              <a:cxnLst/>
              <a:rect r="r" b="b" t="t" l="l"/>
              <a:pathLst>
                <a:path h="588391" w="589026">
                  <a:moveTo>
                    <a:pt x="0" y="0"/>
                  </a:moveTo>
                  <a:lnTo>
                    <a:pt x="589026" y="0"/>
                  </a:lnTo>
                  <a:lnTo>
                    <a:pt x="589026" y="588391"/>
                  </a:lnTo>
                  <a:lnTo>
                    <a:pt x="0" y="588391"/>
                  </a:lnTo>
                  <a:close/>
                </a:path>
              </a:pathLst>
            </a:custGeom>
            <a:solidFill>
              <a:srgbClr val="73FDEA"/>
            </a:solidFill>
          </p:spPr>
        </p:sp>
        <p:sp>
          <p:nvSpPr>
            <p:cNvPr name="Freeform 31" id="31"/>
            <p:cNvSpPr/>
            <p:nvPr/>
          </p:nvSpPr>
          <p:spPr>
            <a:xfrm flipH="false" flipV="false" rot="0">
              <a:off x="63017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32" id="32"/>
            <p:cNvSpPr/>
            <p:nvPr/>
          </p:nvSpPr>
          <p:spPr>
            <a:xfrm flipH="false" flipV="false" rot="0">
              <a:off x="1295654"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33" id="33"/>
            <p:cNvSpPr/>
            <p:nvPr/>
          </p:nvSpPr>
          <p:spPr>
            <a:xfrm flipH="false" flipV="false" rot="0">
              <a:off x="6350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34" id="34"/>
            <p:cNvSpPr/>
            <p:nvPr/>
          </p:nvSpPr>
          <p:spPr>
            <a:xfrm flipH="false" flipV="false" rot="0">
              <a:off x="1884680" y="63500"/>
              <a:ext cx="25400" cy="613791"/>
            </a:xfrm>
            <a:custGeom>
              <a:avLst/>
              <a:gdLst/>
              <a:ahLst/>
              <a:cxnLst/>
              <a:rect r="r" b="b" t="t" l="l"/>
              <a:pathLst>
                <a:path h="613791" w="25400">
                  <a:moveTo>
                    <a:pt x="25400" y="0"/>
                  </a:moveTo>
                  <a:lnTo>
                    <a:pt x="25400" y="613791"/>
                  </a:lnTo>
                  <a:lnTo>
                    <a:pt x="0" y="613791"/>
                  </a:lnTo>
                  <a:lnTo>
                    <a:pt x="0" y="0"/>
                  </a:lnTo>
                  <a:close/>
                </a:path>
              </a:pathLst>
            </a:custGeom>
            <a:solidFill>
              <a:srgbClr val="017100"/>
            </a:solidFill>
          </p:spPr>
        </p:sp>
        <p:sp>
          <p:nvSpPr>
            <p:cNvPr name="Freeform 35" id="35"/>
            <p:cNvSpPr/>
            <p:nvPr/>
          </p:nvSpPr>
          <p:spPr>
            <a:xfrm flipH="false" flipV="false" rot="0">
              <a:off x="63500" y="63500"/>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sp>
          <p:nvSpPr>
            <p:cNvPr name="Freeform 36" id="36"/>
            <p:cNvSpPr/>
            <p:nvPr/>
          </p:nvSpPr>
          <p:spPr>
            <a:xfrm flipH="false" flipV="false" rot="0">
              <a:off x="63500" y="651891"/>
              <a:ext cx="1846580" cy="25400"/>
            </a:xfrm>
            <a:custGeom>
              <a:avLst/>
              <a:gdLst/>
              <a:ahLst/>
              <a:cxnLst/>
              <a:rect r="r" b="b" t="t" l="l"/>
              <a:pathLst>
                <a:path h="25400" w="1846580">
                  <a:moveTo>
                    <a:pt x="0" y="0"/>
                  </a:moveTo>
                  <a:lnTo>
                    <a:pt x="1846580" y="0"/>
                  </a:lnTo>
                  <a:lnTo>
                    <a:pt x="1846580" y="25400"/>
                  </a:lnTo>
                  <a:lnTo>
                    <a:pt x="0" y="25400"/>
                  </a:lnTo>
                  <a:close/>
                </a:path>
              </a:pathLst>
            </a:custGeom>
            <a:solidFill>
              <a:srgbClr val="017100"/>
            </a:solidFill>
          </p:spPr>
        </p:sp>
      </p:grpSp>
      <p:sp>
        <p:nvSpPr>
          <p:cNvPr name="TextBox 37" id="3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8" id="38"/>
          <p:cNvSpPr txBox="true"/>
          <p:nvPr/>
        </p:nvSpPr>
        <p:spPr>
          <a:xfrm rot="0">
            <a:off x="3676355" y="4415790"/>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1</a:t>
            </a:r>
          </a:p>
        </p:txBody>
      </p:sp>
      <p:sp>
        <p:nvSpPr>
          <p:cNvPr name="TextBox 39" id="39"/>
          <p:cNvSpPr txBox="true"/>
          <p:nvPr/>
        </p:nvSpPr>
        <p:spPr>
          <a:xfrm rot="0">
            <a:off x="5931237" y="4415790"/>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40" id="40"/>
          <p:cNvSpPr txBox="true"/>
          <p:nvPr/>
        </p:nvSpPr>
        <p:spPr>
          <a:xfrm rot="0">
            <a:off x="800510" y="630365"/>
            <a:ext cx="668271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insertion</a:t>
            </a:r>
          </a:p>
        </p:txBody>
      </p:sp>
      <p:sp>
        <p:nvSpPr>
          <p:cNvPr name="TextBox 41" id="41"/>
          <p:cNvSpPr txBox="true"/>
          <p:nvPr/>
        </p:nvSpPr>
        <p:spPr>
          <a:xfrm rot="0">
            <a:off x="8356006" y="4415790"/>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42" id="42"/>
          <p:cNvSpPr txBox="true"/>
          <p:nvPr/>
        </p:nvSpPr>
        <p:spPr>
          <a:xfrm rot="0">
            <a:off x="10851861" y="4415790"/>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43" id="43"/>
          <p:cNvSpPr txBox="true"/>
          <p:nvPr/>
        </p:nvSpPr>
        <p:spPr>
          <a:xfrm rot="0">
            <a:off x="1937452" y="44922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4" id="44"/>
          <p:cNvSpPr txBox="true"/>
          <p:nvPr/>
        </p:nvSpPr>
        <p:spPr>
          <a:xfrm rot="0">
            <a:off x="2975562" y="44922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45" id="45"/>
          <p:cNvSpPr txBox="true"/>
          <p:nvPr/>
        </p:nvSpPr>
        <p:spPr>
          <a:xfrm rot="0">
            <a:off x="5350469" y="44922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6" id="46"/>
          <p:cNvSpPr txBox="true"/>
          <p:nvPr/>
        </p:nvSpPr>
        <p:spPr>
          <a:xfrm rot="0">
            <a:off x="7750769" y="44922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47" id="47"/>
          <p:cNvSpPr txBox="true"/>
          <p:nvPr/>
        </p:nvSpPr>
        <p:spPr>
          <a:xfrm rot="0">
            <a:off x="10151069" y="44922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48" id="48"/>
          <p:cNvSpPr txBox="true"/>
          <p:nvPr/>
        </p:nvSpPr>
        <p:spPr>
          <a:xfrm rot="0">
            <a:off x="1199693" y="56018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49" id="49"/>
          <p:cNvSpPr txBox="true"/>
          <p:nvPr/>
        </p:nvSpPr>
        <p:spPr>
          <a:xfrm rot="0">
            <a:off x="1078344" y="44588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50" id="50"/>
          <p:cNvSpPr txBox="true"/>
          <p:nvPr/>
        </p:nvSpPr>
        <p:spPr>
          <a:xfrm rot="0">
            <a:off x="1905676" y="5601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51" id="51"/>
          <p:cNvSpPr txBox="true"/>
          <p:nvPr/>
        </p:nvSpPr>
        <p:spPr>
          <a:xfrm rot="0">
            <a:off x="4187142" y="4458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52" id="52"/>
          <p:cNvSpPr txBox="true"/>
          <p:nvPr/>
        </p:nvSpPr>
        <p:spPr>
          <a:xfrm rot="0">
            <a:off x="6562049" y="4458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53" id="53"/>
          <p:cNvSpPr txBox="true"/>
          <p:nvPr/>
        </p:nvSpPr>
        <p:spPr>
          <a:xfrm rot="0">
            <a:off x="8962349" y="4458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54" id="54"/>
          <p:cNvSpPr txBox="true"/>
          <p:nvPr/>
        </p:nvSpPr>
        <p:spPr>
          <a:xfrm rot="0">
            <a:off x="11362649" y="44588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55" id="55"/>
          <p:cNvSpPr txBox="true"/>
          <p:nvPr/>
        </p:nvSpPr>
        <p:spPr>
          <a:xfrm rot="0">
            <a:off x="3544176" y="5012207"/>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56" id="56"/>
          <p:cNvSpPr txBox="true"/>
          <p:nvPr/>
        </p:nvSpPr>
        <p:spPr>
          <a:xfrm rot="0">
            <a:off x="10719864" y="5023371"/>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57" id="57"/>
          <p:cNvSpPr txBox="true"/>
          <p:nvPr/>
        </p:nvSpPr>
        <p:spPr>
          <a:xfrm rot="0">
            <a:off x="3833689" y="4086577"/>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58" id="58"/>
          <p:cNvSpPr txBox="true"/>
          <p:nvPr/>
        </p:nvSpPr>
        <p:spPr>
          <a:xfrm rot="0">
            <a:off x="5885136" y="4086577"/>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59" id="59"/>
          <p:cNvSpPr txBox="true"/>
          <p:nvPr/>
        </p:nvSpPr>
        <p:spPr>
          <a:xfrm rot="0">
            <a:off x="8287331" y="4086577"/>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60" id="60"/>
          <p:cNvSpPr txBox="true"/>
          <p:nvPr/>
        </p:nvSpPr>
        <p:spPr>
          <a:xfrm rot="0">
            <a:off x="11066678" y="4086577"/>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55987" y="3947055"/>
            <a:ext cx="7678426" cy="1962236"/>
            <a:chOff x="0" y="0"/>
            <a:chExt cx="7678420" cy="1962239"/>
          </a:xfrm>
        </p:grpSpPr>
        <p:sp>
          <p:nvSpPr>
            <p:cNvPr name="Freeform 7" id="7"/>
            <p:cNvSpPr/>
            <p:nvPr/>
          </p:nvSpPr>
          <p:spPr>
            <a:xfrm flipH="false" flipV="false" rot="0">
              <a:off x="0" y="0"/>
              <a:ext cx="7678420" cy="1962277"/>
            </a:xfrm>
            <a:custGeom>
              <a:avLst/>
              <a:gdLst/>
              <a:ahLst/>
              <a:cxnLst/>
              <a:rect r="r" b="b" t="t" l="l"/>
              <a:pathLst>
                <a:path h="1962277" w="7678420">
                  <a:moveTo>
                    <a:pt x="0" y="1962277"/>
                  </a:moveTo>
                  <a:lnTo>
                    <a:pt x="7678420" y="1962277"/>
                  </a:lnTo>
                  <a:lnTo>
                    <a:pt x="7678420" y="0"/>
                  </a:lnTo>
                  <a:lnTo>
                    <a:pt x="0" y="0"/>
                  </a:lnTo>
                  <a:close/>
                </a:path>
              </a:pathLst>
            </a:custGeom>
            <a:solidFill>
              <a:srgbClr val="FFFFFF"/>
            </a:solidFill>
          </p:spPr>
        </p:sp>
      </p:grpSp>
      <p:sp>
        <p:nvSpPr>
          <p:cNvPr name="Freeform 8" id="8"/>
          <p:cNvSpPr/>
          <p:nvPr/>
        </p:nvSpPr>
        <p:spPr>
          <a:xfrm flipH="false" flipV="false" rot="0">
            <a:off x="1257300" y="1029443"/>
            <a:ext cx="11079528" cy="2289419"/>
          </a:xfrm>
          <a:custGeom>
            <a:avLst/>
            <a:gdLst/>
            <a:ahLst/>
            <a:cxnLst/>
            <a:rect r="r" b="b" t="t" l="l"/>
            <a:pathLst>
              <a:path h="2289419" w="11079528">
                <a:moveTo>
                  <a:pt x="0" y="0"/>
                </a:moveTo>
                <a:lnTo>
                  <a:pt x="11079528" y="0"/>
                </a:lnTo>
                <a:lnTo>
                  <a:pt x="11079528" y="2289419"/>
                </a:lnTo>
                <a:lnTo>
                  <a:pt x="0" y="2289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4057355" y="16217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1</a:t>
            </a:r>
          </a:p>
        </p:txBody>
      </p:sp>
      <p:sp>
        <p:nvSpPr>
          <p:cNvPr name="TextBox 11" id="11"/>
          <p:cNvSpPr txBox="true"/>
          <p:nvPr/>
        </p:nvSpPr>
        <p:spPr>
          <a:xfrm rot="0">
            <a:off x="6312237" y="1621784"/>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2" id="12"/>
          <p:cNvSpPr txBox="true"/>
          <p:nvPr/>
        </p:nvSpPr>
        <p:spPr>
          <a:xfrm rot="0">
            <a:off x="229010" y="148085"/>
            <a:ext cx="668348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traversal</a:t>
            </a:r>
          </a:p>
        </p:txBody>
      </p:sp>
      <p:sp>
        <p:nvSpPr>
          <p:cNvPr name="TextBox 13" id="13"/>
          <p:cNvSpPr txBox="true"/>
          <p:nvPr/>
        </p:nvSpPr>
        <p:spPr>
          <a:xfrm rot="0">
            <a:off x="8737006" y="1621784"/>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4" id="14"/>
          <p:cNvSpPr txBox="true"/>
          <p:nvPr/>
        </p:nvSpPr>
        <p:spPr>
          <a:xfrm rot="0">
            <a:off x="11232861" y="16217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15" id="15"/>
          <p:cNvSpPr txBox="true"/>
          <p:nvPr/>
        </p:nvSpPr>
        <p:spPr>
          <a:xfrm rot="0">
            <a:off x="2318452"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6" id="16"/>
          <p:cNvSpPr txBox="true"/>
          <p:nvPr/>
        </p:nvSpPr>
        <p:spPr>
          <a:xfrm rot="0">
            <a:off x="3356562"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5731469"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8" id="18"/>
          <p:cNvSpPr txBox="true"/>
          <p:nvPr/>
        </p:nvSpPr>
        <p:spPr>
          <a:xfrm rot="0">
            <a:off x="8131769"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9" id="19"/>
          <p:cNvSpPr txBox="true"/>
          <p:nvPr/>
        </p:nvSpPr>
        <p:spPr>
          <a:xfrm rot="0">
            <a:off x="10532069"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0" id="20"/>
          <p:cNvSpPr txBox="true"/>
          <p:nvPr/>
        </p:nvSpPr>
        <p:spPr>
          <a:xfrm rot="0">
            <a:off x="1580693" y="28078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59344" y="1664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2" id="22"/>
          <p:cNvSpPr txBox="true"/>
          <p:nvPr/>
        </p:nvSpPr>
        <p:spPr>
          <a:xfrm rot="0">
            <a:off x="2286676" y="2807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568142"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943049"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343349"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1743649"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3925176" y="2218211"/>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11100864" y="2229374"/>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4214689" y="12925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30" id="30"/>
          <p:cNvSpPr txBox="true"/>
          <p:nvPr/>
        </p:nvSpPr>
        <p:spPr>
          <a:xfrm rot="0">
            <a:off x="6266126" y="12925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31" id="31"/>
          <p:cNvSpPr txBox="true"/>
          <p:nvPr/>
        </p:nvSpPr>
        <p:spPr>
          <a:xfrm rot="0">
            <a:off x="8668331" y="12925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32" id="32"/>
          <p:cNvSpPr txBox="true"/>
          <p:nvPr/>
        </p:nvSpPr>
        <p:spPr>
          <a:xfrm rot="0">
            <a:off x="11447678" y="12925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
        <p:nvSpPr>
          <p:cNvPr name="TextBox 33" id="33"/>
          <p:cNvSpPr txBox="true"/>
          <p:nvPr/>
        </p:nvSpPr>
        <p:spPr>
          <a:xfrm rot="0">
            <a:off x="706784" y="4057288"/>
            <a:ext cx="3820563"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traversalCircularDoublyLinkedList(): </a:t>
            </a:r>
          </a:p>
        </p:txBody>
      </p:sp>
      <p:sp>
        <p:nvSpPr>
          <p:cNvPr name="TextBox 34" id="34"/>
          <p:cNvSpPr txBox="true"/>
          <p:nvPr/>
        </p:nvSpPr>
        <p:spPr>
          <a:xfrm rot="0">
            <a:off x="935384" y="4323988"/>
            <a:ext cx="1593275"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head == null: </a:t>
            </a:r>
          </a:p>
        </p:txBody>
      </p:sp>
      <p:sp>
        <p:nvSpPr>
          <p:cNvPr name="TextBox 35" id="35"/>
          <p:cNvSpPr txBox="true"/>
          <p:nvPr/>
        </p:nvSpPr>
        <p:spPr>
          <a:xfrm rot="0">
            <a:off x="1163984" y="4590688"/>
            <a:ext cx="4245578"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//There is not any node in this list </a:t>
            </a:r>
          </a:p>
        </p:txBody>
      </p:sp>
      <p:sp>
        <p:nvSpPr>
          <p:cNvPr name="TextBox 36" id="36"/>
          <p:cNvSpPr txBox="true"/>
          <p:nvPr/>
        </p:nvSpPr>
        <p:spPr>
          <a:xfrm rot="0">
            <a:off x="935384" y="4857388"/>
            <a:ext cx="181416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head to tail: </a:t>
            </a:r>
          </a:p>
        </p:txBody>
      </p:sp>
      <p:sp>
        <p:nvSpPr>
          <p:cNvPr name="TextBox 37" id="37"/>
          <p:cNvSpPr txBox="true"/>
          <p:nvPr/>
        </p:nvSpPr>
        <p:spPr>
          <a:xfrm rot="0">
            <a:off x="1163984" y="5124088"/>
            <a:ext cx="2819448"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print(currentNode.value) if currentNode.value = tail: </a:t>
            </a:r>
          </a:p>
        </p:txBody>
      </p:sp>
      <p:sp>
        <p:nvSpPr>
          <p:cNvPr name="TextBox 38" id="38"/>
          <p:cNvSpPr txBox="true"/>
          <p:nvPr/>
        </p:nvSpPr>
        <p:spPr>
          <a:xfrm rot="0">
            <a:off x="1392584" y="5657488"/>
            <a:ext cx="100684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terminate</a:t>
            </a:r>
          </a:p>
        </p:txBody>
      </p:sp>
      <p:sp>
        <p:nvSpPr>
          <p:cNvPr name="TextBox 39" id="39"/>
          <p:cNvSpPr txBox="true"/>
          <p:nvPr/>
        </p:nvSpPr>
        <p:spPr>
          <a:xfrm rot="0">
            <a:off x="861622" y="6321104"/>
            <a:ext cx="302771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O(n)</a:t>
            </a:r>
          </a:p>
        </p:txBody>
      </p:sp>
      <p:sp>
        <p:nvSpPr>
          <p:cNvPr name="TextBox 40" id="40"/>
          <p:cNvSpPr txBox="true"/>
          <p:nvPr/>
        </p:nvSpPr>
        <p:spPr>
          <a:xfrm rot="0">
            <a:off x="829161" y="6765607"/>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5" id="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 id="6"/>
          <p:cNvSpPr txBox="true"/>
          <p:nvPr/>
        </p:nvSpPr>
        <p:spPr>
          <a:xfrm rot="0">
            <a:off x="620363" y="652872"/>
            <a:ext cx="428045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Types of Algorithms</a:t>
            </a:r>
          </a:p>
        </p:txBody>
      </p:sp>
      <p:sp>
        <p:nvSpPr>
          <p:cNvPr name="TextBox 7" id="7"/>
          <p:cNvSpPr txBox="true"/>
          <p:nvPr/>
        </p:nvSpPr>
        <p:spPr>
          <a:xfrm rot="0">
            <a:off x="582787" y="4699883"/>
            <a:ext cx="3166701" cy="519141"/>
          </a:xfrm>
          <a:prstGeom prst="rect">
            <a:avLst/>
          </a:prstGeom>
        </p:spPr>
        <p:txBody>
          <a:bodyPr anchor="t" rtlCol="false" tIns="0" lIns="0" bIns="0" rIns="0">
            <a:spAutoFit/>
          </a:bodyPr>
          <a:lstStyle/>
          <a:p>
            <a:pPr algn="l">
              <a:lnSpc>
                <a:spcPts val="3873"/>
              </a:lnSpc>
            </a:pPr>
            <a:r>
              <a:rPr lang="en-US" b="true" sz="2766">
                <a:solidFill>
                  <a:srgbClr val="000000"/>
                </a:solidFill>
                <a:latin typeface="Arial Bold"/>
                <a:ea typeface="Arial Bold"/>
                <a:cs typeface="Arial Bold"/>
                <a:sym typeface="Arial Bold"/>
              </a:rPr>
              <a:t>Greedy algorithms</a:t>
            </a:r>
          </a:p>
        </p:txBody>
      </p:sp>
      <p:sp>
        <p:nvSpPr>
          <p:cNvPr name="TextBox 8" id="8"/>
          <p:cNvSpPr txBox="true"/>
          <p:nvPr/>
        </p:nvSpPr>
        <p:spPr>
          <a:xfrm rot="0">
            <a:off x="528056" y="1918583"/>
            <a:ext cx="5834872" cy="519141"/>
          </a:xfrm>
          <a:prstGeom prst="rect">
            <a:avLst/>
          </a:prstGeom>
        </p:spPr>
        <p:txBody>
          <a:bodyPr anchor="t" rtlCol="false" tIns="0" lIns="0" bIns="0" rIns="0">
            <a:spAutoFit/>
          </a:bodyPr>
          <a:lstStyle/>
          <a:p>
            <a:pPr algn="l">
              <a:lnSpc>
                <a:spcPts val="3873"/>
              </a:lnSpc>
            </a:pPr>
            <a:r>
              <a:rPr lang="en-US" b="true" sz="2766">
                <a:solidFill>
                  <a:srgbClr val="000000"/>
                </a:solidFill>
                <a:latin typeface="Arial Bold"/>
                <a:ea typeface="Arial Bold"/>
                <a:cs typeface="Arial Bold"/>
                <a:sym typeface="Arial Bold"/>
              </a:rPr>
              <a:t>Dynamic programming algorithms</a:t>
            </a:r>
          </a:p>
        </p:txBody>
      </p:sp>
      <p:sp>
        <p:nvSpPr>
          <p:cNvPr name="TextBox 9" id="9"/>
          <p:cNvSpPr txBox="true"/>
          <p:nvPr/>
        </p:nvSpPr>
        <p:spPr>
          <a:xfrm rot="0">
            <a:off x="418614" y="2965942"/>
            <a:ext cx="116757" cy="1002278"/>
          </a:xfrm>
          <a:prstGeom prst="rect">
            <a:avLst/>
          </a:prstGeom>
        </p:spPr>
        <p:txBody>
          <a:bodyPr anchor="t" rtlCol="false" tIns="0" lIns="0" bIns="0" rIns="0">
            <a:spAutoFit/>
          </a:bodyPr>
          <a:lstStyle/>
          <a:p>
            <a:pPr algn="just">
              <a:lnSpc>
                <a:spcPts val="3800"/>
              </a:lnSpc>
            </a:pPr>
            <a:r>
              <a:rPr lang="en-US" sz="2706">
                <a:solidFill>
                  <a:srgbClr val="000000"/>
                </a:solidFill>
                <a:latin typeface="Arial"/>
                <a:ea typeface="Arial"/>
                <a:cs typeface="Arial"/>
                <a:sym typeface="Arial"/>
              </a:rPr>
              <a:t>- -</a:t>
            </a:r>
          </a:p>
        </p:txBody>
      </p:sp>
      <p:sp>
        <p:nvSpPr>
          <p:cNvPr name="TextBox 10" id="10"/>
          <p:cNvSpPr txBox="true"/>
          <p:nvPr/>
        </p:nvSpPr>
        <p:spPr>
          <a:xfrm rot="0">
            <a:off x="677904" y="2938424"/>
            <a:ext cx="3682651" cy="952671"/>
          </a:xfrm>
          <a:prstGeom prst="rect">
            <a:avLst/>
          </a:prstGeom>
        </p:spPr>
        <p:txBody>
          <a:bodyPr anchor="t" rtlCol="false" tIns="0" lIns="0" bIns="0" rIns="0">
            <a:spAutoFit/>
          </a:bodyPr>
          <a:lstStyle/>
          <a:p>
            <a:pPr algn="l">
              <a:lnSpc>
                <a:spcPts val="3800"/>
              </a:lnSpc>
            </a:pPr>
            <a:r>
              <a:rPr lang="en-US" sz="1866">
                <a:solidFill>
                  <a:srgbClr val="000000"/>
                </a:solidFill>
                <a:latin typeface="Arial"/>
                <a:ea typeface="Arial"/>
                <a:cs typeface="Arial"/>
                <a:sym typeface="Arial"/>
              </a:rPr>
              <a:t>They work based on memoization To find the best solution</a:t>
            </a:r>
          </a:p>
        </p:txBody>
      </p:sp>
      <p:sp>
        <p:nvSpPr>
          <p:cNvPr name="TextBox 11" id="11"/>
          <p:cNvSpPr txBox="true"/>
          <p:nvPr/>
        </p:nvSpPr>
        <p:spPr>
          <a:xfrm rot="0">
            <a:off x="393287" y="5633390"/>
            <a:ext cx="11802323" cy="1009821"/>
          </a:xfrm>
          <a:prstGeom prst="rect">
            <a:avLst/>
          </a:prstGeom>
        </p:spPr>
        <p:txBody>
          <a:bodyPr anchor="t" rtlCol="false" tIns="0" lIns="0" bIns="0" rIns="0">
            <a:spAutoFit/>
          </a:bodyPr>
          <a:lstStyle/>
          <a:p>
            <a:pPr algn="l">
              <a:lnSpc>
                <a:spcPts val="4099"/>
              </a:lnSpc>
            </a:pPr>
            <a:r>
              <a:rPr lang="en-US" sz="1866">
                <a:solidFill>
                  <a:srgbClr val="000000"/>
                </a:solidFill>
                <a:latin typeface="Arial"/>
                <a:ea typeface="Arial"/>
                <a:cs typeface="Arial"/>
                <a:sym typeface="Arial"/>
              </a:rPr>
              <a:t>-We take the best we can without worrying about future consequences. -We hope that by choosing a local optimum solution at each step, we will end up at a global optimum solution</a:t>
            </a:r>
          </a:p>
        </p:txBody>
      </p:sp>
    </p:spTree>
  </p:cSld>
  <p:clrMapOvr>
    <a:masterClrMapping/>
  </p:clrMapOvr>
</p:sld>
</file>

<file path=ppt/slides/slide2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55987" y="3947055"/>
            <a:ext cx="7678426" cy="1962236"/>
            <a:chOff x="0" y="0"/>
            <a:chExt cx="7678420" cy="1962239"/>
          </a:xfrm>
        </p:grpSpPr>
        <p:sp>
          <p:nvSpPr>
            <p:cNvPr name="Freeform 7" id="7"/>
            <p:cNvSpPr/>
            <p:nvPr/>
          </p:nvSpPr>
          <p:spPr>
            <a:xfrm flipH="false" flipV="false" rot="0">
              <a:off x="0" y="0"/>
              <a:ext cx="7678420" cy="1962277"/>
            </a:xfrm>
            <a:custGeom>
              <a:avLst/>
              <a:gdLst/>
              <a:ahLst/>
              <a:cxnLst/>
              <a:rect r="r" b="b" t="t" l="l"/>
              <a:pathLst>
                <a:path h="1962277" w="7678420">
                  <a:moveTo>
                    <a:pt x="0" y="1962277"/>
                  </a:moveTo>
                  <a:lnTo>
                    <a:pt x="7678420" y="1962277"/>
                  </a:lnTo>
                  <a:lnTo>
                    <a:pt x="7678420" y="0"/>
                  </a:lnTo>
                  <a:lnTo>
                    <a:pt x="0" y="0"/>
                  </a:lnTo>
                  <a:close/>
                </a:path>
              </a:pathLst>
            </a:custGeom>
            <a:solidFill>
              <a:srgbClr val="FFFFFF"/>
            </a:solidFill>
          </p:spPr>
        </p:sp>
      </p:grpSp>
      <p:sp>
        <p:nvSpPr>
          <p:cNvPr name="Freeform 8" id="8"/>
          <p:cNvSpPr/>
          <p:nvPr/>
        </p:nvSpPr>
        <p:spPr>
          <a:xfrm flipH="false" flipV="false" rot="0">
            <a:off x="1257300" y="1029443"/>
            <a:ext cx="11079528" cy="2289419"/>
          </a:xfrm>
          <a:custGeom>
            <a:avLst/>
            <a:gdLst/>
            <a:ahLst/>
            <a:cxnLst/>
            <a:rect r="r" b="b" t="t" l="l"/>
            <a:pathLst>
              <a:path h="2289419" w="11079528">
                <a:moveTo>
                  <a:pt x="0" y="0"/>
                </a:moveTo>
                <a:lnTo>
                  <a:pt x="11079528" y="0"/>
                </a:lnTo>
                <a:lnTo>
                  <a:pt x="11079528" y="2289419"/>
                </a:lnTo>
                <a:lnTo>
                  <a:pt x="0" y="2289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4057355" y="16217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1</a:t>
            </a:r>
          </a:p>
        </p:txBody>
      </p:sp>
      <p:sp>
        <p:nvSpPr>
          <p:cNvPr name="TextBox 11" id="11"/>
          <p:cNvSpPr txBox="true"/>
          <p:nvPr/>
        </p:nvSpPr>
        <p:spPr>
          <a:xfrm rot="0">
            <a:off x="6312237" y="1621784"/>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2" id="12"/>
          <p:cNvSpPr txBox="true"/>
          <p:nvPr/>
        </p:nvSpPr>
        <p:spPr>
          <a:xfrm rot="0">
            <a:off x="229010" y="148085"/>
            <a:ext cx="816684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reverse traversal</a:t>
            </a:r>
          </a:p>
        </p:txBody>
      </p:sp>
      <p:sp>
        <p:nvSpPr>
          <p:cNvPr name="TextBox 13" id="13"/>
          <p:cNvSpPr txBox="true"/>
          <p:nvPr/>
        </p:nvSpPr>
        <p:spPr>
          <a:xfrm rot="0">
            <a:off x="8737006" y="1621784"/>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4" id="14"/>
          <p:cNvSpPr txBox="true"/>
          <p:nvPr/>
        </p:nvSpPr>
        <p:spPr>
          <a:xfrm rot="0">
            <a:off x="11232861" y="16217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15" id="15"/>
          <p:cNvSpPr txBox="true"/>
          <p:nvPr/>
        </p:nvSpPr>
        <p:spPr>
          <a:xfrm rot="0">
            <a:off x="2318452"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6" id="16"/>
          <p:cNvSpPr txBox="true"/>
          <p:nvPr/>
        </p:nvSpPr>
        <p:spPr>
          <a:xfrm rot="0">
            <a:off x="3356562"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5731469"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8" id="18"/>
          <p:cNvSpPr txBox="true"/>
          <p:nvPr/>
        </p:nvSpPr>
        <p:spPr>
          <a:xfrm rot="0">
            <a:off x="8131769"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9" id="19"/>
          <p:cNvSpPr txBox="true"/>
          <p:nvPr/>
        </p:nvSpPr>
        <p:spPr>
          <a:xfrm rot="0">
            <a:off x="10532069"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0" id="20"/>
          <p:cNvSpPr txBox="true"/>
          <p:nvPr/>
        </p:nvSpPr>
        <p:spPr>
          <a:xfrm rot="0">
            <a:off x="1580693" y="28078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59344" y="1664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2" id="22"/>
          <p:cNvSpPr txBox="true"/>
          <p:nvPr/>
        </p:nvSpPr>
        <p:spPr>
          <a:xfrm rot="0">
            <a:off x="2286676" y="2807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568142"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943049"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343349"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1743649"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3925176" y="2218211"/>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11100864" y="2229374"/>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4214689" y="12925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30" id="30"/>
          <p:cNvSpPr txBox="true"/>
          <p:nvPr/>
        </p:nvSpPr>
        <p:spPr>
          <a:xfrm rot="0">
            <a:off x="6266126" y="12925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31" id="31"/>
          <p:cNvSpPr txBox="true"/>
          <p:nvPr/>
        </p:nvSpPr>
        <p:spPr>
          <a:xfrm rot="0">
            <a:off x="8668331" y="12925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32" id="32"/>
          <p:cNvSpPr txBox="true"/>
          <p:nvPr/>
        </p:nvSpPr>
        <p:spPr>
          <a:xfrm rot="0">
            <a:off x="11447678" y="12925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
        <p:nvSpPr>
          <p:cNvPr name="TextBox 33" id="33"/>
          <p:cNvSpPr txBox="true"/>
          <p:nvPr/>
        </p:nvSpPr>
        <p:spPr>
          <a:xfrm rot="0">
            <a:off x="706784" y="4057288"/>
            <a:ext cx="463669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reverseTraversalCircularDoublyLinkedList(): </a:t>
            </a:r>
          </a:p>
        </p:txBody>
      </p:sp>
      <p:sp>
        <p:nvSpPr>
          <p:cNvPr name="TextBox 34" id="34"/>
          <p:cNvSpPr txBox="true"/>
          <p:nvPr/>
        </p:nvSpPr>
        <p:spPr>
          <a:xfrm rot="0">
            <a:off x="935384" y="4323988"/>
            <a:ext cx="1593275"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head == null: </a:t>
            </a:r>
          </a:p>
        </p:txBody>
      </p:sp>
      <p:sp>
        <p:nvSpPr>
          <p:cNvPr name="TextBox 35" id="35"/>
          <p:cNvSpPr txBox="true"/>
          <p:nvPr/>
        </p:nvSpPr>
        <p:spPr>
          <a:xfrm rot="0">
            <a:off x="1163984" y="4590688"/>
            <a:ext cx="4245578"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//There is not any node in this list </a:t>
            </a:r>
          </a:p>
        </p:txBody>
      </p:sp>
      <p:sp>
        <p:nvSpPr>
          <p:cNvPr name="TextBox 36" id="36"/>
          <p:cNvSpPr txBox="true"/>
          <p:nvPr/>
        </p:nvSpPr>
        <p:spPr>
          <a:xfrm rot="0">
            <a:off x="935384" y="4857388"/>
            <a:ext cx="181416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tail to head: </a:t>
            </a:r>
          </a:p>
        </p:txBody>
      </p:sp>
      <p:sp>
        <p:nvSpPr>
          <p:cNvPr name="TextBox 37" id="37"/>
          <p:cNvSpPr txBox="true"/>
          <p:nvPr/>
        </p:nvSpPr>
        <p:spPr>
          <a:xfrm rot="0">
            <a:off x="1163984" y="5124088"/>
            <a:ext cx="3019854"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print(currentNode.value) if currentNode.value = head: </a:t>
            </a:r>
          </a:p>
        </p:txBody>
      </p:sp>
      <p:sp>
        <p:nvSpPr>
          <p:cNvPr name="TextBox 38" id="38"/>
          <p:cNvSpPr txBox="true"/>
          <p:nvPr/>
        </p:nvSpPr>
        <p:spPr>
          <a:xfrm rot="0">
            <a:off x="1392584" y="5657488"/>
            <a:ext cx="100684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terminate</a:t>
            </a:r>
          </a:p>
        </p:txBody>
      </p:sp>
      <p:sp>
        <p:nvSpPr>
          <p:cNvPr name="TextBox 39" id="39"/>
          <p:cNvSpPr txBox="true"/>
          <p:nvPr/>
        </p:nvSpPr>
        <p:spPr>
          <a:xfrm rot="0">
            <a:off x="861622" y="6321104"/>
            <a:ext cx="302771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O(n)</a:t>
            </a:r>
          </a:p>
        </p:txBody>
      </p:sp>
      <p:sp>
        <p:nvSpPr>
          <p:cNvPr name="TextBox 40" id="40"/>
          <p:cNvSpPr txBox="true"/>
          <p:nvPr/>
        </p:nvSpPr>
        <p:spPr>
          <a:xfrm rot="0">
            <a:off x="829161" y="6765607"/>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Tree>
  </p:cSld>
  <p:clrMapOvr>
    <a:masterClrMapping/>
  </p:clrMapOvr>
</p:sld>
</file>

<file path=ppt/slides/slide2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55987" y="3519183"/>
            <a:ext cx="7678426" cy="2495636"/>
            <a:chOff x="0" y="0"/>
            <a:chExt cx="7678420" cy="2495639"/>
          </a:xfrm>
        </p:grpSpPr>
        <p:sp>
          <p:nvSpPr>
            <p:cNvPr name="Freeform 7" id="7"/>
            <p:cNvSpPr/>
            <p:nvPr/>
          </p:nvSpPr>
          <p:spPr>
            <a:xfrm flipH="false" flipV="false" rot="0">
              <a:off x="0" y="0"/>
              <a:ext cx="7678420" cy="2495677"/>
            </a:xfrm>
            <a:custGeom>
              <a:avLst/>
              <a:gdLst/>
              <a:ahLst/>
              <a:cxnLst/>
              <a:rect r="r" b="b" t="t" l="l"/>
              <a:pathLst>
                <a:path h="2495677" w="7678420">
                  <a:moveTo>
                    <a:pt x="0" y="2495677"/>
                  </a:moveTo>
                  <a:lnTo>
                    <a:pt x="7678420" y="2495677"/>
                  </a:lnTo>
                  <a:lnTo>
                    <a:pt x="7678420" y="0"/>
                  </a:lnTo>
                  <a:lnTo>
                    <a:pt x="0" y="0"/>
                  </a:lnTo>
                  <a:close/>
                </a:path>
              </a:pathLst>
            </a:custGeom>
            <a:solidFill>
              <a:srgbClr val="FFFFFF"/>
            </a:solidFill>
          </p:spPr>
        </p:sp>
      </p:grpSp>
      <p:sp>
        <p:nvSpPr>
          <p:cNvPr name="Freeform 8" id="8"/>
          <p:cNvSpPr/>
          <p:nvPr/>
        </p:nvSpPr>
        <p:spPr>
          <a:xfrm flipH="false" flipV="false" rot="0">
            <a:off x="1257300" y="1029443"/>
            <a:ext cx="11079528" cy="2289419"/>
          </a:xfrm>
          <a:custGeom>
            <a:avLst/>
            <a:gdLst/>
            <a:ahLst/>
            <a:cxnLst/>
            <a:rect r="r" b="b" t="t" l="l"/>
            <a:pathLst>
              <a:path h="2289419" w="11079528">
                <a:moveTo>
                  <a:pt x="0" y="0"/>
                </a:moveTo>
                <a:lnTo>
                  <a:pt x="11079528" y="0"/>
                </a:lnTo>
                <a:lnTo>
                  <a:pt x="11079528" y="2289419"/>
                </a:lnTo>
                <a:lnTo>
                  <a:pt x="0" y="2289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4057355" y="16217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1</a:t>
            </a:r>
          </a:p>
        </p:txBody>
      </p:sp>
      <p:sp>
        <p:nvSpPr>
          <p:cNvPr name="TextBox 11" id="11"/>
          <p:cNvSpPr txBox="true"/>
          <p:nvPr/>
        </p:nvSpPr>
        <p:spPr>
          <a:xfrm rot="0">
            <a:off x="6312237" y="1621784"/>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2" id="12"/>
          <p:cNvSpPr txBox="true"/>
          <p:nvPr/>
        </p:nvSpPr>
        <p:spPr>
          <a:xfrm rot="0">
            <a:off x="229010" y="148085"/>
            <a:ext cx="887841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Circular doubly linked list - searching for a node</a:t>
            </a:r>
          </a:p>
        </p:txBody>
      </p:sp>
      <p:sp>
        <p:nvSpPr>
          <p:cNvPr name="TextBox 13" id="13"/>
          <p:cNvSpPr txBox="true"/>
          <p:nvPr/>
        </p:nvSpPr>
        <p:spPr>
          <a:xfrm rot="0">
            <a:off x="8737006" y="1621784"/>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4" id="14"/>
          <p:cNvSpPr txBox="true"/>
          <p:nvPr/>
        </p:nvSpPr>
        <p:spPr>
          <a:xfrm rot="0">
            <a:off x="11232861" y="16217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15" id="15"/>
          <p:cNvSpPr txBox="true"/>
          <p:nvPr/>
        </p:nvSpPr>
        <p:spPr>
          <a:xfrm rot="0">
            <a:off x="2318452"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6" id="16"/>
          <p:cNvSpPr txBox="true"/>
          <p:nvPr/>
        </p:nvSpPr>
        <p:spPr>
          <a:xfrm rot="0">
            <a:off x="3356562"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5731469"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8" id="18"/>
          <p:cNvSpPr txBox="true"/>
          <p:nvPr/>
        </p:nvSpPr>
        <p:spPr>
          <a:xfrm rot="0">
            <a:off x="8131769"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9" id="19"/>
          <p:cNvSpPr txBox="true"/>
          <p:nvPr/>
        </p:nvSpPr>
        <p:spPr>
          <a:xfrm rot="0">
            <a:off x="10532069" y="16982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0" id="20"/>
          <p:cNvSpPr txBox="true"/>
          <p:nvPr/>
        </p:nvSpPr>
        <p:spPr>
          <a:xfrm rot="0">
            <a:off x="1580693" y="28078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59344" y="16648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2" id="22"/>
          <p:cNvSpPr txBox="true"/>
          <p:nvPr/>
        </p:nvSpPr>
        <p:spPr>
          <a:xfrm rot="0">
            <a:off x="2286676" y="2807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568142"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943049"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343349"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1743649" y="16648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3925176" y="2218211"/>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28" id="28"/>
          <p:cNvSpPr txBox="true"/>
          <p:nvPr/>
        </p:nvSpPr>
        <p:spPr>
          <a:xfrm rot="0">
            <a:off x="11100864" y="2229374"/>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4214689" y="12925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30" id="30"/>
          <p:cNvSpPr txBox="true"/>
          <p:nvPr/>
        </p:nvSpPr>
        <p:spPr>
          <a:xfrm rot="0">
            <a:off x="6266126" y="12925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31" id="31"/>
          <p:cNvSpPr txBox="true"/>
          <p:nvPr/>
        </p:nvSpPr>
        <p:spPr>
          <a:xfrm rot="0">
            <a:off x="8668331" y="12925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32" id="32"/>
          <p:cNvSpPr txBox="true"/>
          <p:nvPr/>
        </p:nvSpPr>
        <p:spPr>
          <a:xfrm rot="0">
            <a:off x="11447678" y="12925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
        <p:nvSpPr>
          <p:cNvPr name="TextBox 33" id="33"/>
          <p:cNvSpPr txBox="true"/>
          <p:nvPr/>
        </p:nvSpPr>
        <p:spPr>
          <a:xfrm rot="0">
            <a:off x="861622" y="6321104"/>
            <a:ext cx="302771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O(n)</a:t>
            </a:r>
          </a:p>
        </p:txBody>
      </p:sp>
      <p:sp>
        <p:nvSpPr>
          <p:cNvPr name="TextBox 34" id="34"/>
          <p:cNvSpPr txBox="true"/>
          <p:nvPr/>
        </p:nvSpPr>
        <p:spPr>
          <a:xfrm rot="0">
            <a:off x="829161" y="6765607"/>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
        <p:nvSpPr>
          <p:cNvPr name="TextBox 35" id="35"/>
          <p:cNvSpPr txBox="true"/>
          <p:nvPr/>
        </p:nvSpPr>
        <p:spPr>
          <a:xfrm rot="0">
            <a:off x="706784" y="3629425"/>
            <a:ext cx="3605413"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searchForNode(head, nodeValue): </a:t>
            </a:r>
          </a:p>
        </p:txBody>
      </p:sp>
      <p:sp>
        <p:nvSpPr>
          <p:cNvPr name="TextBox 36" id="36"/>
          <p:cNvSpPr txBox="true"/>
          <p:nvPr/>
        </p:nvSpPr>
        <p:spPr>
          <a:xfrm rot="0">
            <a:off x="935384" y="3896125"/>
            <a:ext cx="181416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head to tail: </a:t>
            </a:r>
          </a:p>
        </p:txBody>
      </p:sp>
      <p:sp>
        <p:nvSpPr>
          <p:cNvPr name="TextBox 37" id="37"/>
          <p:cNvSpPr txBox="true"/>
          <p:nvPr/>
        </p:nvSpPr>
        <p:spPr>
          <a:xfrm rot="0">
            <a:off x="1163984" y="4162825"/>
            <a:ext cx="3533613"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currentNode.value = nodeValue </a:t>
            </a:r>
          </a:p>
        </p:txBody>
      </p:sp>
      <p:sp>
        <p:nvSpPr>
          <p:cNvPr name="TextBox 38" id="38"/>
          <p:cNvSpPr txBox="true"/>
          <p:nvPr/>
        </p:nvSpPr>
        <p:spPr>
          <a:xfrm rot="0">
            <a:off x="1392584" y="4429525"/>
            <a:ext cx="1994297"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print(currentNode) return </a:t>
            </a:r>
          </a:p>
        </p:txBody>
      </p:sp>
      <p:sp>
        <p:nvSpPr>
          <p:cNvPr name="TextBox 39" id="39"/>
          <p:cNvSpPr txBox="true"/>
          <p:nvPr/>
        </p:nvSpPr>
        <p:spPr>
          <a:xfrm rot="0">
            <a:off x="1163984" y="4962925"/>
            <a:ext cx="2819448"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currentNode.value = tail: </a:t>
            </a:r>
          </a:p>
        </p:txBody>
      </p:sp>
      <p:sp>
        <p:nvSpPr>
          <p:cNvPr name="TextBox 40" id="40"/>
          <p:cNvSpPr txBox="true"/>
          <p:nvPr/>
        </p:nvSpPr>
        <p:spPr>
          <a:xfrm rot="0">
            <a:off x="1392584" y="5229625"/>
            <a:ext cx="106805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terminate </a:t>
            </a:r>
          </a:p>
        </p:txBody>
      </p:sp>
      <p:sp>
        <p:nvSpPr>
          <p:cNvPr name="TextBox 41" id="41"/>
          <p:cNvSpPr txBox="true"/>
          <p:nvPr/>
        </p:nvSpPr>
        <p:spPr>
          <a:xfrm rot="0">
            <a:off x="935384" y="5496325"/>
            <a:ext cx="3145155"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 nodeValue not found </a:t>
            </a:r>
          </a:p>
        </p:txBody>
      </p:sp>
    </p:spTree>
  </p:cSld>
  <p:clrMapOvr>
    <a:masterClrMapping/>
  </p:clrMapOvr>
</p:sld>
</file>

<file path=ppt/slides/slide2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755647" y="5695950"/>
            <a:ext cx="4394197" cy="2133600"/>
          </a:xfrm>
          <a:custGeom>
            <a:avLst/>
            <a:gdLst/>
            <a:ahLst/>
            <a:cxnLst/>
            <a:rect r="r" b="b" t="t" l="l"/>
            <a:pathLst>
              <a:path h="2133600" w="4394197">
                <a:moveTo>
                  <a:pt x="0" y="0"/>
                </a:moveTo>
                <a:lnTo>
                  <a:pt x="4394197" y="0"/>
                </a:lnTo>
                <a:lnTo>
                  <a:pt x="4394197" y="2133600"/>
                </a:lnTo>
                <a:lnTo>
                  <a:pt x="0" y="2133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571910" y="1239964"/>
            <a:ext cx="7622238" cy="1815379"/>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Deleting a node in doubly linked list</a:t>
            </a:r>
          </a:p>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the last node -Deleting any node apart from the ﬁrst and the last</a:t>
            </a:r>
          </a:p>
        </p:txBody>
      </p:sp>
      <p:sp>
        <p:nvSpPr>
          <p:cNvPr name="TextBox 9" id="9"/>
          <p:cNvSpPr txBox="true"/>
          <p:nvPr/>
        </p:nvSpPr>
        <p:spPr>
          <a:xfrm rot="0">
            <a:off x="3744668" y="6566640"/>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001</a:t>
            </a:r>
          </a:p>
        </p:txBody>
      </p:sp>
      <p:sp>
        <p:nvSpPr>
          <p:cNvPr name="TextBox 10" id="10"/>
          <p:cNvSpPr txBox="true"/>
          <p:nvPr/>
        </p:nvSpPr>
        <p:spPr>
          <a:xfrm rot="0">
            <a:off x="776278" y="4547340"/>
            <a:ext cx="5929722"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Case 1- there is only one node in the list</a:t>
            </a:r>
          </a:p>
        </p:txBody>
      </p:sp>
      <p:sp>
        <p:nvSpPr>
          <p:cNvPr name="TextBox 11" id="11"/>
          <p:cNvSpPr txBox="true"/>
          <p:nvPr/>
        </p:nvSpPr>
        <p:spPr>
          <a:xfrm rot="0">
            <a:off x="779726" y="3996271"/>
            <a:ext cx="3567427" cy="443208"/>
          </a:xfrm>
          <a:prstGeom prst="rect">
            <a:avLst/>
          </a:prstGeom>
        </p:spPr>
        <p:txBody>
          <a:bodyPr anchor="t" rtlCol="false" tIns="0" lIns="0" bIns="0" rIns="0">
            <a:spAutoFit/>
          </a:bodyPr>
          <a:lstStyle/>
          <a:p>
            <a:pPr algn="l">
              <a:lnSpc>
                <a:spcPts val="3640"/>
              </a:lnSpc>
            </a:pPr>
            <a:r>
              <a:rPr lang="en-US" b="true" sz="2600" spc="-7">
                <a:solidFill>
                  <a:srgbClr val="FFFFFF"/>
                </a:solidFill>
                <a:latin typeface="IBM Plex Sans Bold"/>
                <a:ea typeface="IBM Plex Sans Bold"/>
                <a:cs typeface="IBM Plex Sans Bold"/>
                <a:sym typeface="IBM Plex Sans Bold"/>
              </a:rPr>
              <a:t>Deleting the ﬁrst node</a:t>
            </a:r>
          </a:p>
        </p:txBody>
      </p:sp>
      <p:sp>
        <p:nvSpPr>
          <p:cNvPr name="TextBox 12" id="12"/>
          <p:cNvSpPr txBox="true"/>
          <p:nvPr/>
        </p:nvSpPr>
        <p:spPr>
          <a:xfrm rot="0">
            <a:off x="1975952" y="60098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3" id="13"/>
          <p:cNvSpPr txBox="true"/>
          <p:nvPr/>
        </p:nvSpPr>
        <p:spPr>
          <a:xfrm rot="0">
            <a:off x="3139307" y="60098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4" id="14"/>
          <p:cNvSpPr txBox="true"/>
          <p:nvPr/>
        </p:nvSpPr>
        <p:spPr>
          <a:xfrm rot="0">
            <a:off x="4543901" y="60098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5" id="15"/>
          <p:cNvSpPr txBox="true"/>
          <p:nvPr/>
        </p:nvSpPr>
        <p:spPr>
          <a:xfrm rot="0">
            <a:off x="3902335" y="5891527"/>
            <a:ext cx="252089" cy="608714"/>
          </a:xfrm>
          <a:prstGeom prst="rect">
            <a:avLst/>
          </a:prstGeom>
        </p:spPr>
        <p:txBody>
          <a:bodyPr anchor="t" rtlCol="false" tIns="0" lIns="0" bIns="0" rIns="0">
            <a:spAutoFit/>
          </a:bodyPr>
          <a:lstStyle/>
          <a:p>
            <a:pPr algn="l">
              <a:lnSpc>
                <a:spcPts val="4900"/>
              </a:lnSpc>
            </a:pPr>
            <a:r>
              <a:rPr lang="en-US" b="true" sz="3500" spc="-10">
                <a:solidFill>
                  <a:srgbClr val="000000"/>
                </a:solidFill>
                <a:latin typeface="IBM Plex Sans Bold"/>
                <a:ea typeface="IBM Plex Sans Bold"/>
                <a:cs typeface="IBM Plex Sans Bold"/>
                <a:sym typeface="IBM Plex Sans Bold"/>
              </a:rPr>
              <a:t>1</a:t>
            </a:r>
          </a:p>
        </p:txBody>
      </p:sp>
      <p:sp>
        <p:nvSpPr>
          <p:cNvPr name="TextBox 16" id="16"/>
          <p:cNvSpPr txBox="true"/>
          <p:nvPr/>
        </p:nvSpPr>
        <p:spPr>
          <a:xfrm rot="0">
            <a:off x="1023737" y="597649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7" id="17"/>
          <p:cNvSpPr txBox="true"/>
          <p:nvPr/>
        </p:nvSpPr>
        <p:spPr>
          <a:xfrm rot="0">
            <a:off x="1145086" y="727189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8" id="18"/>
          <p:cNvSpPr txBox="true"/>
          <p:nvPr/>
        </p:nvSpPr>
        <p:spPr>
          <a:xfrm rot="0">
            <a:off x="1965360" y="7302627"/>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001</a:t>
            </a:r>
          </a:p>
        </p:txBody>
      </p:sp>
      <p:sp>
        <p:nvSpPr>
          <p:cNvPr name="TextBox 19" id="19"/>
          <p:cNvSpPr txBox="true"/>
          <p:nvPr/>
        </p:nvSpPr>
        <p:spPr>
          <a:xfrm rot="0">
            <a:off x="3665953" y="5420363"/>
            <a:ext cx="762991" cy="342395"/>
          </a:xfrm>
          <a:prstGeom prst="rect">
            <a:avLst/>
          </a:prstGeom>
        </p:spPr>
        <p:txBody>
          <a:bodyPr anchor="t" rtlCol="false" tIns="0" lIns="0" bIns="0" rIns="0">
            <a:spAutoFit/>
          </a:bodyPr>
          <a:lstStyle/>
          <a:p>
            <a:pPr algn="ctr">
              <a:lnSpc>
                <a:spcPts val="2800"/>
              </a:lnSpc>
            </a:pPr>
            <a:r>
              <a:rPr lang="en-US" b="true" sz="2000" spc="-6">
                <a:solidFill>
                  <a:srgbClr val="000000"/>
                </a:solidFill>
                <a:latin typeface="IBM Plex Sans Bold"/>
                <a:ea typeface="IBM Plex Sans Bold"/>
                <a:cs typeface="IBM Plex Sans Bold"/>
                <a:sym typeface="IBM Plex Sans Bold"/>
              </a:rPr>
              <a:t>node1</a:t>
            </a:r>
          </a:p>
        </p:txBody>
      </p:sp>
    </p:spTree>
  </p:cSld>
  <p:clrMapOvr>
    <a:masterClrMapping/>
  </p:clrMapOvr>
</p:sld>
</file>

<file path=ppt/slides/slide2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965197" y="5334743"/>
            <a:ext cx="11079528" cy="2289419"/>
          </a:xfrm>
          <a:custGeom>
            <a:avLst/>
            <a:gdLst/>
            <a:ahLst/>
            <a:cxnLst/>
            <a:rect r="r" b="b" t="t" l="l"/>
            <a:pathLst>
              <a:path h="2289419" w="11079528">
                <a:moveTo>
                  <a:pt x="0" y="0"/>
                </a:moveTo>
                <a:lnTo>
                  <a:pt x="11079527" y="0"/>
                </a:lnTo>
                <a:lnTo>
                  <a:pt x="11079527" y="2289419"/>
                </a:lnTo>
                <a:lnTo>
                  <a:pt x="0" y="2289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3626139" y="5927093"/>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1</a:t>
            </a:r>
          </a:p>
          <a:p>
            <a:pPr algn="ctr">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9" id="9"/>
          <p:cNvSpPr txBox="true"/>
          <p:nvPr/>
        </p:nvSpPr>
        <p:spPr>
          <a:xfrm rot="0">
            <a:off x="6013199" y="5927093"/>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0" id="10"/>
          <p:cNvSpPr txBox="true"/>
          <p:nvPr/>
        </p:nvSpPr>
        <p:spPr>
          <a:xfrm rot="0">
            <a:off x="571910" y="1239964"/>
            <a:ext cx="8078629" cy="1815379"/>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Deleting a node in circular doubly linked list</a:t>
            </a:r>
          </a:p>
          <a:p>
            <a:pPr algn="l">
              <a:lnSpc>
                <a:spcPts val="2899"/>
              </a:lnSpc>
            </a:pPr>
            <a:r>
              <a:rPr lang="en-US" b="true" sz="2400" spc="-7">
                <a:solidFill>
                  <a:srgbClr val="000000"/>
                </a:solidFill>
                <a:latin typeface="IBM Plex Sans Bold"/>
                <a:ea typeface="IBM Plex Sans Bold"/>
                <a:cs typeface="IBM Plex Sans Bold"/>
                <a:sym typeface="IBM Plex Sans Bold"/>
              </a:rPr>
              <a:t>-Deleting the ﬁrst node -Deleting the last node -Deleting any node apart from the ﬁrst and the last</a:t>
            </a:r>
          </a:p>
        </p:txBody>
      </p:sp>
      <p:sp>
        <p:nvSpPr>
          <p:cNvPr name="TextBox 11" id="11"/>
          <p:cNvSpPr txBox="true"/>
          <p:nvPr/>
        </p:nvSpPr>
        <p:spPr>
          <a:xfrm rot="0">
            <a:off x="8437969" y="5927093"/>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2" id="12"/>
          <p:cNvSpPr txBox="true"/>
          <p:nvPr/>
        </p:nvSpPr>
        <p:spPr>
          <a:xfrm rot="0">
            <a:off x="10940758" y="5927093"/>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792985" y="4631198"/>
            <a:ext cx="563654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Case 1- More than one node in the list</a:t>
            </a:r>
          </a:p>
        </p:txBody>
      </p:sp>
      <p:sp>
        <p:nvSpPr>
          <p:cNvPr name="TextBox 14" id="14"/>
          <p:cNvSpPr txBox="true"/>
          <p:nvPr/>
        </p:nvSpPr>
        <p:spPr>
          <a:xfrm rot="0">
            <a:off x="779726" y="3996271"/>
            <a:ext cx="3567427" cy="443208"/>
          </a:xfrm>
          <a:prstGeom prst="rect">
            <a:avLst/>
          </a:prstGeom>
        </p:spPr>
        <p:txBody>
          <a:bodyPr anchor="t" rtlCol="false" tIns="0" lIns="0" bIns="0" rIns="0">
            <a:spAutoFit/>
          </a:bodyPr>
          <a:lstStyle/>
          <a:p>
            <a:pPr algn="l">
              <a:lnSpc>
                <a:spcPts val="3640"/>
              </a:lnSpc>
            </a:pPr>
            <a:r>
              <a:rPr lang="en-US" b="true" sz="2600" spc="-7">
                <a:solidFill>
                  <a:srgbClr val="FFFFFF"/>
                </a:solidFill>
                <a:latin typeface="IBM Plex Sans Bold"/>
                <a:ea typeface="IBM Plex Sans Bold"/>
                <a:cs typeface="IBM Plex Sans Bold"/>
                <a:sym typeface="IBM Plex Sans Bold"/>
              </a:rPr>
              <a:t>Deleting the ﬁrst node</a:t>
            </a:r>
          </a:p>
        </p:txBody>
      </p:sp>
      <p:sp>
        <p:nvSpPr>
          <p:cNvPr name="TextBox 15" id="15"/>
          <p:cNvSpPr txBox="true"/>
          <p:nvPr/>
        </p:nvSpPr>
        <p:spPr>
          <a:xfrm rot="0">
            <a:off x="2026348" y="6003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6" id="16"/>
          <p:cNvSpPr txBox="true"/>
          <p:nvPr/>
        </p:nvSpPr>
        <p:spPr>
          <a:xfrm rot="0">
            <a:off x="3051762" y="6003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7" id="17"/>
          <p:cNvSpPr txBox="true"/>
          <p:nvPr/>
        </p:nvSpPr>
        <p:spPr>
          <a:xfrm rot="0">
            <a:off x="5426669" y="6003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8" id="18"/>
          <p:cNvSpPr txBox="true"/>
          <p:nvPr/>
        </p:nvSpPr>
        <p:spPr>
          <a:xfrm rot="0">
            <a:off x="7826969" y="6003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9" id="19"/>
          <p:cNvSpPr txBox="true"/>
          <p:nvPr/>
        </p:nvSpPr>
        <p:spPr>
          <a:xfrm rot="0">
            <a:off x="10239966" y="6003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0" id="20"/>
          <p:cNvSpPr txBox="true"/>
          <p:nvPr/>
        </p:nvSpPr>
        <p:spPr>
          <a:xfrm rot="0">
            <a:off x="1288599" y="71131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167251" y="59701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2" id="22"/>
          <p:cNvSpPr txBox="true"/>
          <p:nvPr/>
        </p:nvSpPr>
        <p:spPr>
          <a:xfrm rot="0">
            <a:off x="1994573" y="7113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4263342" y="5970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638249" y="5970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5" id="25"/>
          <p:cNvSpPr txBox="true"/>
          <p:nvPr/>
        </p:nvSpPr>
        <p:spPr>
          <a:xfrm rot="0">
            <a:off x="9038549" y="5970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11451546" y="5970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27" id="27"/>
          <p:cNvSpPr txBox="true"/>
          <p:nvPr/>
        </p:nvSpPr>
        <p:spPr>
          <a:xfrm rot="0">
            <a:off x="10801836" y="6534674"/>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28" id="28"/>
          <p:cNvSpPr txBox="true"/>
          <p:nvPr/>
        </p:nvSpPr>
        <p:spPr>
          <a:xfrm rot="0">
            <a:off x="3915651" y="55978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29" id="29"/>
          <p:cNvSpPr txBox="true"/>
          <p:nvPr/>
        </p:nvSpPr>
        <p:spPr>
          <a:xfrm rot="0">
            <a:off x="5967098" y="55978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30" id="30"/>
          <p:cNvSpPr txBox="true"/>
          <p:nvPr/>
        </p:nvSpPr>
        <p:spPr>
          <a:xfrm rot="0">
            <a:off x="8369294" y="55978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31" id="31"/>
          <p:cNvSpPr txBox="true"/>
          <p:nvPr/>
        </p:nvSpPr>
        <p:spPr>
          <a:xfrm rot="0">
            <a:off x="11148641" y="55978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838200" y="3175740"/>
            <a:ext cx="11079528" cy="2289419"/>
          </a:xfrm>
          <a:custGeom>
            <a:avLst/>
            <a:gdLst/>
            <a:ahLst/>
            <a:cxnLst/>
            <a:rect r="r" b="b" t="t" l="l"/>
            <a:pathLst>
              <a:path h="2289419" w="11079528">
                <a:moveTo>
                  <a:pt x="0" y="0"/>
                </a:moveTo>
                <a:lnTo>
                  <a:pt x="11079528" y="0"/>
                </a:lnTo>
                <a:lnTo>
                  <a:pt x="11079528" y="2289419"/>
                </a:lnTo>
                <a:lnTo>
                  <a:pt x="0" y="2289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3499142" y="3768090"/>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1</a:t>
            </a:r>
          </a:p>
          <a:p>
            <a:pPr algn="ctr">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9" id="9"/>
          <p:cNvSpPr txBox="true"/>
          <p:nvPr/>
        </p:nvSpPr>
        <p:spPr>
          <a:xfrm rot="0">
            <a:off x="5886202" y="3768090"/>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0" id="10"/>
          <p:cNvSpPr txBox="true"/>
          <p:nvPr/>
        </p:nvSpPr>
        <p:spPr>
          <a:xfrm rot="0">
            <a:off x="8310972" y="3768090"/>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1" id="11"/>
          <p:cNvSpPr txBox="true"/>
          <p:nvPr/>
        </p:nvSpPr>
        <p:spPr>
          <a:xfrm rot="0">
            <a:off x="571910" y="1239964"/>
            <a:ext cx="807862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Deleting a node in circular doubly linked list</a:t>
            </a:r>
          </a:p>
        </p:txBody>
      </p:sp>
      <p:sp>
        <p:nvSpPr>
          <p:cNvPr name="TextBox 12" id="12"/>
          <p:cNvSpPr txBox="true"/>
          <p:nvPr/>
        </p:nvSpPr>
        <p:spPr>
          <a:xfrm rot="0">
            <a:off x="10813761" y="3768090"/>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551126" y="2319871"/>
            <a:ext cx="4409103" cy="443208"/>
          </a:xfrm>
          <a:prstGeom prst="rect">
            <a:avLst/>
          </a:prstGeom>
        </p:spPr>
        <p:txBody>
          <a:bodyPr anchor="t" rtlCol="false" tIns="0" lIns="0" bIns="0" rIns="0">
            <a:spAutoFit/>
          </a:bodyPr>
          <a:lstStyle/>
          <a:p>
            <a:pPr algn="l">
              <a:lnSpc>
                <a:spcPts val="3640"/>
              </a:lnSpc>
            </a:pPr>
            <a:r>
              <a:rPr lang="en-US" b="true" sz="2600" spc="-7">
                <a:solidFill>
                  <a:srgbClr val="FFFFFF"/>
                </a:solidFill>
                <a:latin typeface="IBM Plex Sans Bold"/>
                <a:ea typeface="IBM Plex Sans Bold"/>
                <a:cs typeface="IBM Plex Sans Bold"/>
                <a:sym typeface="IBM Plex Sans Bold"/>
              </a:rPr>
              <a:t>Deleting the last node node</a:t>
            </a:r>
          </a:p>
        </p:txBody>
      </p:sp>
      <p:sp>
        <p:nvSpPr>
          <p:cNvPr name="TextBox 14" id="14"/>
          <p:cNvSpPr txBox="true"/>
          <p:nvPr/>
        </p:nvSpPr>
        <p:spPr>
          <a:xfrm rot="0">
            <a:off x="1899352" y="3844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5" id="15"/>
          <p:cNvSpPr txBox="true"/>
          <p:nvPr/>
        </p:nvSpPr>
        <p:spPr>
          <a:xfrm rot="0">
            <a:off x="2924766" y="3844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6" id="16"/>
          <p:cNvSpPr txBox="true"/>
          <p:nvPr/>
        </p:nvSpPr>
        <p:spPr>
          <a:xfrm rot="0">
            <a:off x="5299662" y="3844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7" id="17"/>
          <p:cNvSpPr txBox="true"/>
          <p:nvPr/>
        </p:nvSpPr>
        <p:spPr>
          <a:xfrm rot="0">
            <a:off x="7699962" y="3844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10112969" y="384454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1161593" y="4954143"/>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0" id="20"/>
          <p:cNvSpPr txBox="true"/>
          <p:nvPr/>
        </p:nvSpPr>
        <p:spPr>
          <a:xfrm rot="0">
            <a:off x="1040244" y="3811143"/>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1867576" y="49541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4136346" y="38111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6511242" y="38111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4" id="24"/>
          <p:cNvSpPr txBox="true"/>
          <p:nvPr/>
        </p:nvSpPr>
        <p:spPr>
          <a:xfrm rot="0">
            <a:off x="8911542" y="38111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11324549" y="3811143"/>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26" id="26"/>
          <p:cNvSpPr txBox="true"/>
          <p:nvPr/>
        </p:nvSpPr>
        <p:spPr>
          <a:xfrm rot="0">
            <a:off x="10674829" y="4375671"/>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3788654" y="3438877"/>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28" id="28"/>
          <p:cNvSpPr txBox="true"/>
          <p:nvPr/>
        </p:nvSpPr>
        <p:spPr>
          <a:xfrm rot="0">
            <a:off x="5840101" y="3438877"/>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29" id="29"/>
          <p:cNvSpPr txBox="true"/>
          <p:nvPr/>
        </p:nvSpPr>
        <p:spPr>
          <a:xfrm rot="0">
            <a:off x="8242297" y="3438877"/>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30" id="30"/>
          <p:cNvSpPr txBox="true"/>
          <p:nvPr/>
        </p:nvSpPr>
        <p:spPr>
          <a:xfrm rot="0">
            <a:off x="11021644" y="3438877"/>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711203" y="3302737"/>
            <a:ext cx="11079528" cy="2289419"/>
          </a:xfrm>
          <a:custGeom>
            <a:avLst/>
            <a:gdLst/>
            <a:ahLst/>
            <a:cxnLst/>
            <a:rect r="r" b="b" t="t" l="l"/>
            <a:pathLst>
              <a:path h="2289419" w="11079528">
                <a:moveTo>
                  <a:pt x="0" y="0"/>
                </a:moveTo>
                <a:lnTo>
                  <a:pt x="11079528" y="0"/>
                </a:lnTo>
                <a:lnTo>
                  <a:pt x="11079528" y="2289419"/>
                </a:lnTo>
                <a:lnTo>
                  <a:pt x="0" y="2289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3372145" y="3895087"/>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1</a:t>
            </a:r>
          </a:p>
          <a:p>
            <a:pPr algn="ctr">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9" id="9"/>
          <p:cNvSpPr txBox="true"/>
          <p:nvPr/>
        </p:nvSpPr>
        <p:spPr>
          <a:xfrm rot="0">
            <a:off x="5759206" y="3895087"/>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0" id="10"/>
          <p:cNvSpPr txBox="true"/>
          <p:nvPr/>
        </p:nvSpPr>
        <p:spPr>
          <a:xfrm rot="0">
            <a:off x="8183975" y="3895087"/>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1" id="11"/>
          <p:cNvSpPr txBox="true"/>
          <p:nvPr/>
        </p:nvSpPr>
        <p:spPr>
          <a:xfrm rot="0">
            <a:off x="571910" y="1239964"/>
            <a:ext cx="807862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Deleting a node in circular doubly linked list</a:t>
            </a:r>
          </a:p>
        </p:txBody>
      </p:sp>
      <p:sp>
        <p:nvSpPr>
          <p:cNvPr name="TextBox 12" id="12"/>
          <p:cNvSpPr txBox="true"/>
          <p:nvPr/>
        </p:nvSpPr>
        <p:spPr>
          <a:xfrm rot="0">
            <a:off x="10686755" y="3895087"/>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551126" y="2319871"/>
            <a:ext cx="5461949" cy="443208"/>
          </a:xfrm>
          <a:prstGeom prst="rect">
            <a:avLst/>
          </a:prstGeom>
        </p:spPr>
        <p:txBody>
          <a:bodyPr anchor="t" rtlCol="false" tIns="0" lIns="0" bIns="0" rIns="0">
            <a:spAutoFit/>
          </a:bodyPr>
          <a:lstStyle/>
          <a:p>
            <a:pPr algn="l">
              <a:lnSpc>
                <a:spcPts val="3640"/>
              </a:lnSpc>
            </a:pPr>
            <a:r>
              <a:rPr lang="en-US" b="true" sz="2600" spc="-7">
                <a:solidFill>
                  <a:srgbClr val="FFFFFF"/>
                </a:solidFill>
                <a:latin typeface="IBM Plex Sans Bold"/>
                <a:ea typeface="IBM Plex Sans Bold"/>
                <a:cs typeface="IBM Plex Sans Bold"/>
                <a:sym typeface="IBM Plex Sans Bold"/>
              </a:rPr>
              <a:t>Deleting the node from the middle</a:t>
            </a:r>
          </a:p>
        </p:txBody>
      </p:sp>
      <p:sp>
        <p:nvSpPr>
          <p:cNvPr name="TextBox 14" id="14"/>
          <p:cNvSpPr txBox="true"/>
          <p:nvPr/>
        </p:nvSpPr>
        <p:spPr>
          <a:xfrm rot="0">
            <a:off x="1772345" y="3971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5" id="15"/>
          <p:cNvSpPr txBox="true"/>
          <p:nvPr/>
        </p:nvSpPr>
        <p:spPr>
          <a:xfrm rot="0">
            <a:off x="2797769" y="3971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16" id="16"/>
          <p:cNvSpPr txBox="true"/>
          <p:nvPr/>
        </p:nvSpPr>
        <p:spPr>
          <a:xfrm rot="0">
            <a:off x="5172666" y="3971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17" id="17"/>
          <p:cNvSpPr txBox="true"/>
          <p:nvPr/>
        </p:nvSpPr>
        <p:spPr>
          <a:xfrm rot="0">
            <a:off x="7572966" y="3971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18" id="18"/>
          <p:cNvSpPr txBox="true"/>
          <p:nvPr/>
        </p:nvSpPr>
        <p:spPr>
          <a:xfrm rot="0">
            <a:off x="9985962" y="39715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1034596" y="50811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0" id="20"/>
          <p:cNvSpPr txBox="true"/>
          <p:nvPr/>
        </p:nvSpPr>
        <p:spPr>
          <a:xfrm rot="0">
            <a:off x="913247" y="39381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1740570" y="5081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4009349"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6384246"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24" id="24"/>
          <p:cNvSpPr txBox="true"/>
          <p:nvPr/>
        </p:nvSpPr>
        <p:spPr>
          <a:xfrm rot="0">
            <a:off x="8784546"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5" id="25"/>
          <p:cNvSpPr txBox="true"/>
          <p:nvPr/>
        </p:nvSpPr>
        <p:spPr>
          <a:xfrm rot="0">
            <a:off x="11197542" y="39381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26" id="26"/>
          <p:cNvSpPr txBox="true"/>
          <p:nvPr/>
        </p:nvSpPr>
        <p:spPr>
          <a:xfrm rot="0">
            <a:off x="10547833" y="4502668"/>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3661648" y="3565884"/>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28" id="28"/>
          <p:cNvSpPr txBox="true"/>
          <p:nvPr/>
        </p:nvSpPr>
        <p:spPr>
          <a:xfrm rot="0">
            <a:off x="5713095" y="3565884"/>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29" id="29"/>
          <p:cNvSpPr txBox="true"/>
          <p:nvPr/>
        </p:nvSpPr>
        <p:spPr>
          <a:xfrm rot="0">
            <a:off x="8115300" y="3565884"/>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30" id="30"/>
          <p:cNvSpPr txBox="true"/>
          <p:nvPr/>
        </p:nvSpPr>
        <p:spPr>
          <a:xfrm rot="0">
            <a:off x="10894638" y="3565884"/>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92992" y="3381804"/>
            <a:ext cx="7678426" cy="5962736"/>
            <a:chOff x="0" y="0"/>
            <a:chExt cx="7678420" cy="5962739"/>
          </a:xfrm>
        </p:grpSpPr>
        <p:sp>
          <p:nvSpPr>
            <p:cNvPr name="Freeform 7" id="7"/>
            <p:cNvSpPr/>
            <p:nvPr/>
          </p:nvSpPr>
          <p:spPr>
            <a:xfrm flipH="false" flipV="false" rot="0">
              <a:off x="0" y="0"/>
              <a:ext cx="7678420" cy="5962777"/>
            </a:xfrm>
            <a:custGeom>
              <a:avLst/>
              <a:gdLst/>
              <a:ahLst/>
              <a:cxnLst/>
              <a:rect r="r" b="b" t="t" l="l"/>
              <a:pathLst>
                <a:path h="5962777" w="7678420">
                  <a:moveTo>
                    <a:pt x="0" y="5962777"/>
                  </a:moveTo>
                  <a:lnTo>
                    <a:pt x="7678420" y="5962777"/>
                  </a:lnTo>
                  <a:lnTo>
                    <a:pt x="7678420" y="0"/>
                  </a:lnTo>
                  <a:lnTo>
                    <a:pt x="0" y="0"/>
                  </a:lnTo>
                  <a:close/>
                </a:path>
              </a:pathLst>
            </a:custGeom>
            <a:solidFill>
              <a:srgbClr val="FFFFFF"/>
            </a:solidFill>
          </p:spPr>
        </p:sp>
      </p:grpSp>
      <p:sp>
        <p:nvSpPr>
          <p:cNvPr name="Freeform 8" id="8"/>
          <p:cNvSpPr/>
          <p:nvPr/>
        </p:nvSpPr>
        <p:spPr>
          <a:xfrm flipH="false" flipV="false" rot="0">
            <a:off x="774697" y="800843"/>
            <a:ext cx="11079528" cy="2289419"/>
          </a:xfrm>
          <a:custGeom>
            <a:avLst/>
            <a:gdLst/>
            <a:ahLst/>
            <a:cxnLst/>
            <a:rect r="r" b="b" t="t" l="l"/>
            <a:pathLst>
              <a:path h="2289419" w="11079528">
                <a:moveTo>
                  <a:pt x="0" y="0"/>
                </a:moveTo>
                <a:lnTo>
                  <a:pt x="11079527" y="0"/>
                </a:lnTo>
                <a:lnTo>
                  <a:pt x="11079527" y="2289419"/>
                </a:lnTo>
                <a:lnTo>
                  <a:pt x="0" y="2289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3435639" y="1393184"/>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1</a:t>
            </a:r>
          </a:p>
          <a:p>
            <a:pPr algn="ctr">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5822699" y="1393184"/>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2" id="12"/>
          <p:cNvSpPr txBox="true"/>
          <p:nvPr/>
        </p:nvSpPr>
        <p:spPr>
          <a:xfrm rot="0">
            <a:off x="8247469" y="1393184"/>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3" id="13"/>
          <p:cNvSpPr txBox="true"/>
          <p:nvPr/>
        </p:nvSpPr>
        <p:spPr>
          <a:xfrm rot="0">
            <a:off x="324945" y="173164"/>
            <a:ext cx="1015697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Deleting a node in circular doubly linked list- Algorithm</a:t>
            </a:r>
          </a:p>
        </p:txBody>
      </p:sp>
      <p:sp>
        <p:nvSpPr>
          <p:cNvPr name="TextBox 14" id="14"/>
          <p:cNvSpPr txBox="true"/>
          <p:nvPr/>
        </p:nvSpPr>
        <p:spPr>
          <a:xfrm rot="0">
            <a:off x="10750258" y="13931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15" id="15"/>
          <p:cNvSpPr txBox="true"/>
          <p:nvPr/>
        </p:nvSpPr>
        <p:spPr>
          <a:xfrm rot="0">
            <a:off x="8601580" y="4650372"/>
            <a:ext cx="302771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O(n)</a:t>
            </a:r>
          </a:p>
        </p:txBody>
      </p:sp>
      <p:sp>
        <p:nvSpPr>
          <p:cNvPr name="TextBox 16" id="16"/>
          <p:cNvSpPr txBox="true"/>
          <p:nvPr/>
        </p:nvSpPr>
        <p:spPr>
          <a:xfrm rot="0">
            <a:off x="8569119" y="5094875"/>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
        <p:nvSpPr>
          <p:cNvPr name="TextBox 17" id="17"/>
          <p:cNvSpPr txBox="true"/>
          <p:nvPr/>
        </p:nvSpPr>
        <p:spPr>
          <a:xfrm rot="0">
            <a:off x="443789" y="3492036"/>
            <a:ext cx="2943654"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deleteNode(head, location): </a:t>
            </a:r>
          </a:p>
        </p:txBody>
      </p:sp>
      <p:sp>
        <p:nvSpPr>
          <p:cNvPr name="TextBox 18" id="18"/>
          <p:cNvSpPr txBox="true"/>
          <p:nvPr/>
        </p:nvSpPr>
        <p:spPr>
          <a:xfrm rot="0">
            <a:off x="672389" y="3758736"/>
            <a:ext cx="2369106"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head does not exist: </a:t>
            </a:r>
          </a:p>
        </p:txBody>
      </p:sp>
      <p:sp>
        <p:nvSpPr>
          <p:cNvPr name="TextBox 19" id="19"/>
          <p:cNvSpPr txBox="true"/>
          <p:nvPr/>
        </p:nvSpPr>
        <p:spPr>
          <a:xfrm rot="0">
            <a:off x="900989" y="4025436"/>
            <a:ext cx="41108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return error //Linked list does not exist </a:t>
            </a:r>
          </a:p>
        </p:txBody>
      </p:sp>
      <p:sp>
        <p:nvSpPr>
          <p:cNvPr name="TextBox 20" id="20"/>
          <p:cNvSpPr txBox="true"/>
          <p:nvPr/>
        </p:nvSpPr>
        <p:spPr>
          <a:xfrm rot="0">
            <a:off x="672389" y="4292136"/>
            <a:ext cx="339355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location = ﬁrstNode’s location </a:t>
            </a:r>
          </a:p>
        </p:txBody>
      </p:sp>
      <p:sp>
        <p:nvSpPr>
          <p:cNvPr name="TextBox 21" id="21"/>
          <p:cNvSpPr txBox="true"/>
          <p:nvPr/>
        </p:nvSpPr>
        <p:spPr>
          <a:xfrm rot="0">
            <a:off x="900989" y="4558836"/>
            <a:ext cx="3367573"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if this is the only node in the list </a:t>
            </a:r>
          </a:p>
        </p:txBody>
      </p:sp>
      <p:sp>
        <p:nvSpPr>
          <p:cNvPr name="TextBox 22" id="22"/>
          <p:cNvSpPr txBox="true"/>
          <p:nvPr/>
        </p:nvSpPr>
        <p:spPr>
          <a:xfrm rot="0">
            <a:off x="1129589" y="4825536"/>
            <a:ext cx="386835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head.prev=head.next=head=tail=null </a:t>
            </a:r>
          </a:p>
        </p:txBody>
      </p:sp>
      <p:sp>
        <p:nvSpPr>
          <p:cNvPr name="TextBox 23" id="23"/>
          <p:cNvSpPr txBox="true"/>
          <p:nvPr/>
        </p:nvSpPr>
        <p:spPr>
          <a:xfrm rot="0">
            <a:off x="900989" y="5092236"/>
            <a:ext cx="4891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a:t>
            </a:r>
          </a:p>
        </p:txBody>
      </p:sp>
      <p:sp>
        <p:nvSpPr>
          <p:cNvPr name="TextBox 24" id="24"/>
          <p:cNvSpPr txBox="true"/>
          <p:nvPr/>
        </p:nvSpPr>
        <p:spPr>
          <a:xfrm rot="0">
            <a:off x="1129589" y="5358936"/>
            <a:ext cx="1743246" cy="792051"/>
          </a:xfrm>
          <a:prstGeom prst="rect">
            <a:avLst/>
          </a:prstGeom>
        </p:spPr>
        <p:txBody>
          <a:bodyPr anchor="t" rtlCol="false" tIns="0" lIns="0" bIns="0" rIns="0">
            <a:spAutoFit/>
          </a:bodyPr>
          <a:lstStyle/>
          <a:p>
            <a:pPr algn="just">
              <a:lnSpc>
                <a:spcPts val="2099"/>
              </a:lnSpc>
            </a:pPr>
            <a:r>
              <a:rPr lang="en-US" b="true" sz="1700" spc="-5">
                <a:solidFill>
                  <a:srgbClr val="000000"/>
                </a:solidFill>
                <a:latin typeface="IBM Plex Sans Bold"/>
                <a:ea typeface="IBM Plex Sans Bold"/>
                <a:cs typeface="IBM Plex Sans Bold"/>
                <a:sym typeface="IBM Plex Sans Bold"/>
              </a:rPr>
              <a:t>head=head.next head.prev = tail tail.next = head </a:t>
            </a:r>
          </a:p>
        </p:txBody>
      </p:sp>
      <p:sp>
        <p:nvSpPr>
          <p:cNvPr name="TextBox 25" id="25"/>
          <p:cNvSpPr txBox="true"/>
          <p:nvPr/>
        </p:nvSpPr>
        <p:spPr>
          <a:xfrm rot="0">
            <a:off x="672389" y="6159036"/>
            <a:ext cx="3861959" cy="525351"/>
          </a:xfrm>
          <a:prstGeom prst="rect">
            <a:avLst/>
          </a:prstGeom>
        </p:spPr>
        <p:txBody>
          <a:bodyPr anchor="t" rtlCol="false" tIns="0" lIns="0" bIns="0" rIns="0">
            <a:spAutoFit/>
          </a:bodyPr>
          <a:lstStyle/>
          <a:p>
            <a:pPr algn="ctr">
              <a:lnSpc>
                <a:spcPts val="2099"/>
              </a:lnSpc>
            </a:pPr>
            <a:r>
              <a:rPr lang="en-US" b="true" sz="1700" spc="-5">
                <a:solidFill>
                  <a:srgbClr val="000000"/>
                </a:solidFill>
                <a:latin typeface="IBM Plex Sans Bold"/>
                <a:ea typeface="IBM Plex Sans Bold"/>
                <a:cs typeface="IBM Plex Sans Bold"/>
                <a:sym typeface="IBM Plex Sans Bold"/>
              </a:rPr>
              <a:t>else if location = lastNode's location if this is the only node in the list </a:t>
            </a:r>
          </a:p>
        </p:txBody>
      </p:sp>
      <p:sp>
        <p:nvSpPr>
          <p:cNvPr name="TextBox 26" id="26"/>
          <p:cNvSpPr txBox="true"/>
          <p:nvPr/>
        </p:nvSpPr>
        <p:spPr>
          <a:xfrm rot="0">
            <a:off x="1129589" y="6692436"/>
            <a:ext cx="3868350"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head.prev=head.next=head=tail=null </a:t>
            </a:r>
          </a:p>
        </p:txBody>
      </p:sp>
      <p:sp>
        <p:nvSpPr>
          <p:cNvPr name="TextBox 27" id="27"/>
          <p:cNvSpPr txBox="true"/>
          <p:nvPr/>
        </p:nvSpPr>
        <p:spPr>
          <a:xfrm rot="0">
            <a:off x="900989" y="6959136"/>
            <a:ext cx="48910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a:t>
            </a:r>
          </a:p>
        </p:txBody>
      </p:sp>
      <p:sp>
        <p:nvSpPr>
          <p:cNvPr name="TextBox 28" id="28"/>
          <p:cNvSpPr txBox="true"/>
          <p:nvPr/>
        </p:nvSpPr>
        <p:spPr>
          <a:xfrm rot="0">
            <a:off x="1129589" y="7225836"/>
            <a:ext cx="1669694" cy="792051"/>
          </a:xfrm>
          <a:prstGeom prst="rect">
            <a:avLst/>
          </a:prstGeom>
        </p:spPr>
        <p:txBody>
          <a:bodyPr anchor="t" rtlCol="false" tIns="0" lIns="0" bIns="0" rIns="0">
            <a:spAutoFit/>
          </a:bodyPr>
          <a:lstStyle/>
          <a:p>
            <a:pPr algn="just">
              <a:lnSpc>
                <a:spcPts val="2099"/>
              </a:lnSpc>
            </a:pPr>
            <a:r>
              <a:rPr lang="en-US" b="true" sz="1700" spc="-5">
                <a:solidFill>
                  <a:srgbClr val="000000"/>
                </a:solidFill>
                <a:latin typeface="IBM Plex Sans Bold"/>
                <a:ea typeface="IBM Plex Sans Bold"/>
                <a:cs typeface="IBM Plex Sans Bold"/>
                <a:sym typeface="IBM Plex Sans Bold"/>
              </a:rPr>
              <a:t>tail = tail.prev tail.next = head head.prev = tail </a:t>
            </a:r>
          </a:p>
        </p:txBody>
      </p:sp>
      <p:sp>
        <p:nvSpPr>
          <p:cNvPr name="TextBox 29" id="29"/>
          <p:cNvSpPr txBox="true"/>
          <p:nvPr/>
        </p:nvSpPr>
        <p:spPr>
          <a:xfrm rot="0">
            <a:off x="672389" y="8025936"/>
            <a:ext cx="2780252"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else // delete middle node </a:t>
            </a:r>
          </a:p>
        </p:txBody>
      </p:sp>
      <p:sp>
        <p:nvSpPr>
          <p:cNvPr name="TextBox 30" id="30"/>
          <p:cNvSpPr txBox="true"/>
          <p:nvPr/>
        </p:nvSpPr>
        <p:spPr>
          <a:xfrm rot="0">
            <a:off x="900989" y="8292636"/>
            <a:ext cx="3245129"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loop until location-1 (curNode) </a:t>
            </a:r>
          </a:p>
        </p:txBody>
      </p:sp>
      <p:sp>
        <p:nvSpPr>
          <p:cNvPr name="TextBox 31" id="31"/>
          <p:cNvSpPr txBox="true"/>
          <p:nvPr/>
        </p:nvSpPr>
        <p:spPr>
          <a:xfrm rot="0">
            <a:off x="1129589" y="8559336"/>
            <a:ext cx="3660467"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curNode.next = curNode.next.next curNode.next.prev = curNode </a:t>
            </a:r>
          </a:p>
        </p:txBody>
      </p:sp>
      <p:sp>
        <p:nvSpPr>
          <p:cNvPr name="TextBox 32" id="32"/>
          <p:cNvSpPr txBox="true"/>
          <p:nvPr/>
        </p:nvSpPr>
        <p:spPr>
          <a:xfrm rot="0">
            <a:off x="1835848" y="14696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3" id="33"/>
          <p:cNvSpPr txBox="true"/>
          <p:nvPr/>
        </p:nvSpPr>
        <p:spPr>
          <a:xfrm rot="0">
            <a:off x="2861262" y="14696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5236169" y="14696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5" id="35"/>
          <p:cNvSpPr txBox="true"/>
          <p:nvPr/>
        </p:nvSpPr>
        <p:spPr>
          <a:xfrm rot="0">
            <a:off x="7636469" y="14696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36" id="36"/>
          <p:cNvSpPr txBox="true"/>
          <p:nvPr/>
        </p:nvSpPr>
        <p:spPr>
          <a:xfrm rot="0">
            <a:off x="10049466" y="14696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37" id="37"/>
          <p:cNvSpPr txBox="true"/>
          <p:nvPr/>
        </p:nvSpPr>
        <p:spPr>
          <a:xfrm rot="0">
            <a:off x="1098099" y="25792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38" id="38"/>
          <p:cNvSpPr txBox="true"/>
          <p:nvPr/>
        </p:nvSpPr>
        <p:spPr>
          <a:xfrm rot="0">
            <a:off x="976751" y="14362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39" id="39"/>
          <p:cNvSpPr txBox="true"/>
          <p:nvPr/>
        </p:nvSpPr>
        <p:spPr>
          <a:xfrm rot="0">
            <a:off x="1804073" y="2579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0" id="40"/>
          <p:cNvSpPr txBox="true"/>
          <p:nvPr/>
        </p:nvSpPr>
        <p:spPr>
          <a:xfrm rot="0">
            <a:off x="4072842" y="1436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41" id="41"/>
          <p:cNvSpPr txBox="true"/>
          <p:nvPr/>
        </p:nvSpPr>
        <p:spPr>
          <a:xfrm rot="0">
            <a:off x="6447749" y="1436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2" id="42"/>
          <p:cNvSpPr txBox="true"/>
          <p:nvPr/>
        </p:nvSpPr>
        <p:spPr>
          <a:xfrm rot="0">
            <a:off x="8848049" y="1436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3" id="43"/>
          <p:cNvSpPr txBox="true"/>
          <p:nvPr/>
        </p:nvSpPr>
        <p:spPr>
          <a:xfrm rot="0">
            <a:off x="11261046" y="14362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44" id="44"/>
          <p:cNvSpPr txBox="true"/>
          <p:nvPr/>
        </p:nvSpPr>
        <p:spPr>
          <a:xfrm rot="0">
            <a:off x="10611336" y="2000774"/>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45" id="45"/>
          <p:cNvSpPr txBox="true"/>
          <p:nvPr/>
        </p:nvSpPr>
        <p:spPr>
          <a:xfrm rot="0">
            <a:off x="3725151" y="10639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46" id="46"/>
          <p:cNvSpPr txBox="true"/>
          <p:nvPr/>
        </p:nvSpPr>
        <p:spPr>
          <a:xfrm rot="0">
            <a:off x="5776598" y="10639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47" id="47"/>
          <p:cNvSpPr txBox="true"/>
          <p:nvPr/>
        </p:nvSpPr>
        <p:spPr>
          <a:xfrm rot="0">
            <a:off x="8178794" y="1063981"/>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48" id="48"/>
          <p:cNvSpPr txBox="true"/>
          <p:nvPr/>
        </p:nvSpPr>
        <p:spPr>
          <a:xfrm rot="0">
            <a:off x="10958141" y="1063981"/>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04102" y="4666421"/>
            <a:ext cx="7678426" cy="1695536"/>
            <a:chOff x="0" y="0"/>
            <a:chExt cx="7678420" cy="1695539"/>
          </a:xfrm>
        </p:grpSpPr>
        <p:sp>
          <p:nvSpPr>
            <p:cNvPr name="Freeform 7" id="7"/>
            <p:cNvSpPr/>
            <p:nvPr/>
          </p:nvSpPr>
          <p:spPr>
            <a:xfrm flipH="false" flipV="false" rot="0">
              <a:off x="0" y="0"/>
              <a:ext cx="7678420" cy="1695577"/>
            </a:xfrm>
            <a:custGeom>
              <a:avLst/>
              <a:gdLst/>
              <a:ahLst/>
              <a:cxnLst/>
              <a:rect r="r" b="b" t="t" l="l"/>
              <a:pathLst>
                <a:path h="1695577" w="7678420">
                  <a:moveTo>
                    <a:pt x="0" y="1695577"/>
                  </a:moveTo>
                  <a:lnTo>
                    <a:pt x="7678420" y="1695577"/>
                  </a:lnTo>
                  <a:lnTo>
                    <a:pt x="7678420" y="0"/>
                  </a:lnTo>
                  <a:lnTo>
                    <a:pt x="0" y="0"/>
                  </a:lnTo>
                  <a:close/>
                </a:path>
              </a:pathLst>
            </a:custGeom>
            <a:solidFill>
              <a:srgbClr val="FFFFFF"/>
            </a:solidFill>
          </p:spPr>
        </p:sp>
      </p:grpSp>
      <p:sp>
        <p:nvSpPr>
          <p:cNvPr name="Freeform 8" id="8"/>
          <p:cNvSpPr/>
          <p:nvPr/>
        </p:nvSpPr>
        <p:spPr>
          <a:xfrm flipH="false" flipV="false" rot="0">
            <a:off x="736597" y="1435837"/>
            <a:ext cx="11079528" cy="2289419"/>
          </a:xfrm>
          <a:custGeom>
            <a:avLst/>
            <a:gdLst/>
            <a:ahLst/>
            <a:cxnLst/>
            <a:rect r="r" b="b" t="t" l="l"/>
            <a:pathLst>
              <a:path h="2289419" w="11079528">
                <a:moveTo>
                  <a:pt x="0" y="0"/>
                </a:moveTo>
                <a:lnTo>
                  <a:pt x="11079527" y="0"/>
                </a:lnTo>
                <a:lnTo>
                  <a:pt x="11079527" y="2289419"/>
                </a:lnTo>
                <a:lnTo>
                  <a:pt x="0" y="2289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3397539" y="2028187"/>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1</a:t>
            </a:r>
          </a:p>
          <a:p>
            <a:pPr algn="ctr">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11" id="11"/>
          <p:cNvSpPr txBox="true"/>
          <p:nvPr/>
        </p:nvSpPr>
        <p:spPr>
          <a:xfrm rot="0">
            <a:off x="5784599" y="2028187"/>
            <a:ext cx="432149" cy="950357"/>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12" id="12"/>
          <p:cNvSpPr txBox="true"/>
          <p:nvPr/>
        </p:nvSpPr>
        <p:spPr>
          <a:xfrm rot="0">
            <a:off x="8209369" y="2028187"/>
            <a:ext cx="432149" cy="939194"/>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13" id="13"/>
          <p:cNvSpPr txBox="true"/>
          <p:nvPr/>
        </p:nvSpPr>
        <p:spPr>
          <a:xfrm rot="0">
            <a:off x="324945" y="554165"/>
            <a:ext cx="951652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Deleting entire circular doubly linked list- Algorithm</a:t>
            </a:r>
          </a:p>
        </p:txBody>
      </p:sp>
      <p:sp>
        <p:nvSpPr>
          <p:cNvPr name="TextBox 14" id="14"/>
          <p:cNvSpPr txBox="true"/>
          <p:nvPr/>
        </p:nvSpPr>
        <p:spPr>
          <a:xfrm rot="0">
            <a:off x="10712158" y="2028187"/>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15" id="15"/>
          <p:cNvSpPr txBox="true"/>
          <p:nvPr/>
        </p:nvSpPr>
        <p:spPr>
          <a:xfrm rot="0">
            <a:off x="8601580" y="4650372"/>
            <a:ext cx="302771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Time complexity : O(n)</a:t>
            </a:r>
          </a:p>
        </p:txBody>
      </p:sp>
      <p:sp>
        <p:nvSpPr>
          <p:cNvPr name="TextBox 16" id="16"/>
          <p:cNvSpPr txBox="true"/>
          <p:nvPr/>
        </p:nvSpPr>
        <p:spPr>
          <a:xfrm rot="0">
            <a:off x="8569119" y="5094875"/>
            <a:ext cx="3197562" cy="420443"/>
          </a:xfrm>
          <a:prstGeom prst="rect">
            <a:avLst/>
          </a:prstGeom>
        </p:spPr>
        <p:txBody>
          <a:bodyPr anchor="t" rtlCol="false" tIns="0" lIns="0" bIns="0" rIns="0">
            <a:spAutoFit/>
          </a:bodyPr>
          <a:lstStyle/>
          <a:p>
            <a:pPr algn="l">
              <a:lnSpc>
                <a:spcPts val="3500"/>
              </a:lnSpc>
            </a:pPr>
            <a:r>
              <a:rPr lang="en-US" b="true" sz="2200" spc="-6">
                <a:solidFill>
                  <a:srgbClr val="000000"/>
                </a:solidFill>
                <a:latin typeface="IBM Plex Sans Bold"/>
                <a:ea typeface="IBM Plex Sans Bold"/>
                <a:cs typeface="IBM Plex Sans Bold"/>
                <a:sym typeface="IBM Plex Sans Bold"/>
              </a:rPr>
              <a:t>Space complexity : O(1)</a:t>
            </a:r>
          </a:p>
        </p:txBody>
      </p:sp>
      <p:sp>
        <p:nvSpPr>
          <p:cNvPr name="TextBox 17" id="17"/>
          <p:cNvSpPr txBox="true"/>
          <p:nvPr/>
        </p:nvSpPr>
        <p:spPr>
          <a:xfrm rot="0">
            <a:off x="254908" y="4776664"/>
            <a:ext cx="2947397"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deleteLinkedList(head, tail): </a:t>
            </a:r>
          </a:p>
        </p:txBody>
      </p:sp>
      <p:sp>
        <p:nvSpPr>
          <p:cNvPr name="TextBox 18" id="18"/>
          <p:cNvSpPr txBox="true"/>
          <p:nvPr/>
        </p:nvSpPr>
        <p:spPr>
          <a:xfrm rot="0">
            <a:off x="483508" y="5043364"/>
            <a:ext cx="1814160" cy="5253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tail.next = null loop head to tail: </a:t>
            </a:r>
          </a:p>
        </p:txBody>
      </p:sp>
      <p:sp>
        <p:nvSpPr>
          <p:cNvPr name="TextBox 19" id="19"/>
          <p:cNvSpPr txBox="true"/>
          <p:nvPr/>
        </p:nvSpPr>
        <p:spPr>
          <a:xfrm rot="0">
            <a:off x="712108" y="5576764"/>
            <a:ext cx="1987906"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curNode.prev=null </a:t>
            </a:r>
          </a:p>
        </p:txBody>
      </p:sp>
      <p:sp>
        <p:nvSpPr>
          <p:cNvPr name="TextBox 20" id="20"/>
          <p:cNvSpPr txBox="true"/>
          <p:nvPr/>
        </p:nvSpPr>
        <p:spPr>
          <a:xfrm rot="0">
            <a:off x="483508" y="5843464"/>
            <a:ext cx="1535801" cy="258651"/>
          </a:xfrm>
          <a:prstGeom prst="rect">
            <a:avLst/>
          </a:prstGeom>
        </p:spPr>
        <p:txBody>
          <a:bodyPr anchor="t" rtlCol="false" tIns="0" lIns="0" bIns="0" rIns="0">
            <a:spAutoFit/>
          </a:bodyPr>
          <a:lstStyle/>
          <a:p>
            <a:pPr algn="l">
              <a:lnSpc>
                <a:spcPts val="2099"/>
              </a:lnSpc>
            </a:pPr>
            <a:r>
              <a:rPr lang="en-US" b="true" sz="1700" spc="-5">
                <a:solidFill>
                  <a:srgbClr val="000000"/>
                </a:solidFill>
                <a:latin typeface="IBM Plex Sans Bold"/>
                <a:ea typeface="IBM Plex Sans Bold"/>
                <a:cs typeface="IBM Plex Sans Bold"/>
                <a:sym typeface="IBM Plex Sans Bold"/>
              </a:rPr>
              <a:t>head=tail=null </a:t>
            </a:r>
          </a:p>
        </p:txBody>
      </p:sp>
      <p:sp>
        <p:nvSpPr>
          <p:cNvPr name="TextBox 21" id="21"/>
          <p:cNvSpPr txBox="true"/>
          <p:nvPr/>
        </p:nvSpPr>
        <p:spPr>
          <a:xfrm rot="0">
            <a:off x="1797748" y="21046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2" id="22"/>
          <p:cNvSpPr txBox="true"/>
          <p:nvPr/>
        </p:nvSpPr>
        <p:spPr>
          <a:xfrm rot="0">
            <a:off x="2823162" y="21046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5198069" y="21046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4" id="24"/>
          <p:cNvSpPr txBox="true"/>
          <p:nvPr/>
        </p:nvSpPr>
        <p:spPr>
          <a:xfrm rot="0">
            <a:off x="7598369" y="21046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5" id="25"/>
          <p:cNvSpPr txBox="true"/>
          <p:nvPr/>
        </p:nvSpPr>
        <p:spPr>
          <a:xfrm rot="0">
            <a:off x="10011366" y="210464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6" id="26"/>
          <p:cNvSpPr txBox="true"/>
          <p:nvPr/>
        </p:nvSpPr>
        <p:spPr>
          <a:xfrm rot="0">
            <a:off x="1059999" y="32142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7" id="27"/>
          <p:cNvSpPr txBox="true"/>
          <p:nvPr/>
        </p:nvSpPr>
        <p:spPr>
          <a:xfrm rot="0">
            <a:off x="938651" y="20712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8" id="28"/>
          <p:cNvSpPr txBox="true"/>
          <p:nvPr/>
        </p:nvSpPr>
        <p:spPr>
          <a:xfrm rot="0">
            <a:off x="1765973" y="3214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9" id="29"/>
          <p:cNvSpPr txBox="true"/>
          <p:nvPr/>
        </p:nvSpPr>
        <p:spPr>
          <a:xfrm rot="0">
            <a:off x="4034742" y="2071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30" id="30"/>
          <p:cNvSpPr txBox="true"/>
          <p:nvPr/>
        </p:nvSpPr>
        <p:spPr>
          <a:xfrm rot="0">
            <a:off x="6409649" y="2071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31" id="31"/>
          <p:cNvSpPr txBox="true"/>
          <p:nvPr/>
        </p:nvSpPr>
        <p:spPr>
          <a:xfrm rot="0">
            <a:off x="8809949" y="2071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32" id="32"/>
          <p:cNvSpPr txBox="true"/>
          <p:nvPr/>
        </p:nvSpPr>
        <p:spPr>
          <a:xfrm rot="0">
            <a:off x="11222946" y="20712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33" id="33"/>
          <p:cNvSpPr txBox="true"/>
          <p:nvPr/>
        </p:nvSpPr>
        <p:spPr>
          <a:xfrm rot="0">
            <a:off x="10573236" y="2635768"/>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34" id="34"/>
          <p:cNvSpPr txBox="true"/>
          <p:nvPr/>
        </p:nvSpPr>
        <p:spPr>
          <a:xfrm rot="0">
            <a:off x="3687051" y="1698984"/>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35" id="35"/>
          <p:cNvSpPr txBox="true"/>
          <p:nvPr/>
        </p:nvSpPr>
        <p:spPr>
          <a:xfrm rot="0">
            <a:off x="5738498" y="1698984"/>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36" id="36"/>
          <p:cNvSpPr txBox="true"/>
          <p:nvPr/>
        </p:nvSpPr>
        <p:spPr>
          <a:xfrm rot="0">
            <a:off x="8140694" y="1698984"/>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37" id="37"/>
          <p:cNvSpPr txBox="true"/>
          <p:nvPr/>
        </p:nvSpPr>
        <p:spPr>
          <a:xfrm rot="0">
            <a:off x="10920041" y="1698984"/>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1574797"/>
            <a:ext cx="10429532" cy="3780082"/>
            <a:chOff x="0" y="0"/>
            <a:chExt cx="10429532" cy="3780092"/>
          </a:xfrm>
        </p:grpSpPr>
        <p:sp>
          <p:nvSpPr>
            <p:cNvPr name="Freeform 7" id="7"/>
            <p:cNvSpPr/>
            <p:nvPr/>
          </p:nvSpPr>
          <p:spPr>
            <a:xfrm flipH="false" flipV="false" rot="0">
              <a:off x="63500" y="63500"/>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8" id="8"/>
            <p:cNvSpPr/>
            <p:nvPr/>
          </p:nvSpPr>
          <p:spPr>
            <a:xfrm flipH="false" flipV="false" rot="0">
              <a:off x="5417058" y="63500"/>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9" id="9"/>
            <p:cNvSpPr/>
            <p:nvPr/>
          </p:nvSpPr>
          <p:spPr>
            <a:xfrm flipH="false" flipV="false" rot="0">
              <a:off x="7871968" y="63500"/>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0" id="10"/>
            <p:cNvSpPr/>
            <p:nvPr/>
          </p:nvSpPr>
          <p:spPr>
            <a:xfrm flipH="false" flipV="false" rot="0">
              <a:off x="63500" y="585343"/>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1" id="11"/>
            <p:cNvSpPr/>
            <p:nvPr/>
          </p:nvSpPr>
          <p:spPr>
            <a:xfrm flipH="false" flipV="false" rot="0">
              <a:off x="5417058" y="585343"/>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2" id="12"/>
            <p:cNvSpPr/>
            <p:nvPr/>
          </p:nvSpPr>
          <p:spPr>
            <a:xfrm flipH="false" flipV="false" rot="0">
              <a:off x="7871968" y="585343"/>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3" id="13"/>
            <p:cNvSpPr/>
            <p:nvPr/>
          </p:nvSpPr>
          <p:spPr>
            <a:xfrm flipH="false" flipV="false" rot="0">
              <a:off x="63500" y="110718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14" id="14"/>
            <p:cNvSpPr/>
            <p:nvPr/>
          </p:nvSpPr>
          <p:spPr>
            <a:xfrm flipH="false" flipV="false" rot="0">
              <a:off x="5417058" y="110718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15" id="15"/>
            <p:cNvSpPr/>
            <p:nvPr/>
          </p:nvSpPr>
          <p:spPr>
            <a:xfrm flipH="false" flipV="false" rot="0">
              <a:off x="7871968" y="110718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6" id="16"/>
            <p:cNvSpPr/>
            <p:nvPr/>
          </p:nvSpPr>
          <p:spPr>
            <a:xfrm flipH="false" flipV="false" rot="0">
              <a:off x="63500" y="162915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7" id="17"/>
            <p:cNvSpPr/>
            <p:nvPr/>
          </p:nvSpPr>
          <p:spPr>
            <a:xfrm flipH="false" flipV="false" rot="0">
              <a:off x="5417058" y="162915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8" id="18"/>
            <p:cNvSpPr/>
            <p:nvPr/>
          </p:nvSpPr>
          <p:spPr>
            <a:xfrm flipH="false" flipV="false" rot="0">
              <a:off x="7871968" y="162915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9" id="19"/>
            <p:cNvSpPr/>
            <p:nvPr/>
          </p:nvSpPr>
          <p:spPr>
            <a:xfrm flipH="false" flipV="false" rot="0">
              <a:off x="63500" y="2150999"/>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0" id="20"/>
            <p:cNvSpPr/>
            <p:nvPr/>
          </p:nvSpPr>
          <p:spPr>
            <a:xfrm flipH="false" flipV="false" rot="0">
              <a:off x="5417058" y="2150999"/>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1" id="21"/>
            <p:cNvSpPr/>
            <p:nvPr/>
          </p:nvSpPr>
          <p:spPr>
            <a:xfrm flipH="false" flipV="false" rot="0">
              <a:off x="7871968" y="2150999"/>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22" id="22"/>
            <p:cNvSpPr/>
            <p:nvPr/>
          </p:nvSpPr>
          <p:spPr>
            <a:xfrm flipH="false" flipV="false" rot="0">
              <a:off x="63500" y="2672842"/>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23" id="23"/>
            <p:cNvSpPr/>
            <p:nvPr/>
          </p:nvSpPr>
          <p:spPr>
            <a:xfrm flipH="false" flipV="false" rot="0">
              <a:off x="5417058" y="2672842"/>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24" id="24"/>
            <p:cNvSpPr/>
            <p:nvPr/>
          </p:nvSpPr>
          <p:spPr>
            <a:xfrm flipH="false" flipV="false" rot="0">
              <a:off x="7871968" y="2672842"/>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25" id="25"/>
            <p:cNvSpPr/>
            <p:nvPr/>
          </p:nvSpPr>
          <p:spPr>
            <a:xfrm flipH="false" flipV="false" rot="0">
              <a:off x="63500" y="3194685"/>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6" id="26"/>
            <p:cNvSpPr/>
            <p:nvPr/>
          </p:nvSpPr>
          <p:spPr>
            <a:xfrm flipH="false" flipV="false" rot="0">
              <a:off x="5417058" y="3194685"/>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7" id="27"/>
            <p:cNvSpPr/>
            <p:nvPr/>
          </p:nvSpPr>
          <p:spPr>
            <a:xfrm flipH="false" flipV="false" rot="0">
              <a:off x="7871968" y="3194685"/>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grpSp>
      <p:sp>
        <p:nvSpPr>
          <p:cNvPr name="Freeform 28" id="28"/>
          <p:cNvSpPr/>
          <p:nvPr/>
        </p:nvSpPr>
        <p:spPr>
          <a:xfrm flipH="false" flipV="false" rot="0">
            <a:off x="812797" y="5709209"/>
            <a:ext cx="11079528" cy="2283247"/>
          </a:xfrm>
          <a:custGeom>
            <a:avLst/>
            <a:gdLst/>
            <a:ahLst/>
            <a:cxnLst/>
            <a:rect r="r" b="b" t="t" l="l"/>
            <a:pathLst>
              <a:path h="2283247" w="11079528">
                <a:moveTo>
                  <a:pt x="0" y="0"/>
                </a:moveTo>
                <a:lnTo>
                  <a:pt x="11079527" y="0"/>
                </a:lnTo>
                <a:lnTo>
                  <a:pt x="11079527" y="2283247"/>
                </a:lnTo>
                <a:lnTo>
                  <a:pt x="0" y="2283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3473739" y="6308093"/>
            <a:ext cx="432149" cy="932669"/>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1</a:t>
            </a:r>
          </a:p>
          <a:p>
            <a:pPr algn="ctr">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31" id="31"/>
          <p:cNvSpPr txBox="true"/>
          <p:nvPr/>
        </p:nvSpPr>
        <p:spPr>
          <a:xfrm rot="0">
            <a:off x="5860799" y="6308093"/>
            <a:ext cx="432149" cy="943823"/>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2</a:t>
            </a:r>
          </a:p>
          <a:p>
            <a:pPr algn="ctr">
              <a:lnSpc>
                <a:spcPts val="2800"/>
              </a:lnSpc>
            </a:pPr>
            <a:r>
              <a:rPr lang="en-US" b="true" sz="2000" spc="-6">
                <a:solidFill>
                  <a:srgbClr val="000000"/>
                </a:solidFill>
                <a:latin typeface="IBM Plex Sans Bold"/>
                <a:ea typeface="IBM Plex Sans Bold"/>
                <a:cs typeface="IBM Plex Sans Bold"/>
                <a:sym typeface="IBM Plex Sans Bold"/>
              </a:rPr>
              <a:t>111</a:t>
            </a:r>
          </a:p>
        </p:txBody>
      </p:sp>
      <p:sp>
        <p:nvSpPr>
          <p:cNvPr name="TextBox 32" id="32"/>
          <p:cNvSpPr txBox="true"/>
          <p:nvPr/>
        </p:nvSpPr>
        <p:spPr>
          <a:xfrm rot="0">
            <a:off x="8285569" y="6308093"/>
            <a:ext cx="432149" cy="932669"/>
          </a:xfrm>
          <a:prstGeom prst="rect">
            <a:avLst/>
          </a:prstGeom>
        </p:spPr>
        <p:txBody>
          <a:bodyPr anchor="t" rtlCol="false" tIns="0" lIns="0" bIns="0" rIns="0">
            <a:spAutoFit/>
          </a:bodyPr>
          <a:lstStyle/>
          <a:p>
            <a:pPr algn="ctr">
              <a:lnSpc>
                <a:spcPts val="4200"/>
              </a:lnSpc>
            </a:pPr>
            <a:r>
              <a:rPr lang="en-US" b="true" sz="3000" spc="-9">
                <a:solidFill>
                  <a:srgbClr val="000000"/>
                </a:solidFill>
                <a:latin typeface="IBM Plex Sans Bold"/>
                <a:ea typeface="IBM Plex Sans Bold"/>
                <a:cs typeface="IBM Plex Sans Bold"/>
                <a:sym typeface="IBM Plex Sans Bold"/>
              </a:rPr>
              <a:t>4</a:t>
            </a:r>
          </a:p>
          <a:p>
            <a:pPr algn="ctr">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33" id="33"/>
          <p:cNvSpPr txBox="true"/>
          <p:nvPr/>
        </p:nvSpPr>
        <p:spPr>
          <a:xfrm rot="0">
            <a:off x="10788358" y="6308093"/>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5</a:t>
            </a:r>
          </a:p>
        </p:txBody>
      </p:sp>
      <p:sp>
        <p:nvSpPr>
          <p:cNvPr name="TextBox 34" id="34"/>
          <p:cNvSpPr txBox="true"/>
          <p:nvPr/>
        </p:nvSpPr>
        <p:spPr>
          <a:xfrm rot="0">
            <a:off x="800510" y="884368"/>
            <a:ext cx="1031552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circular doubly linked list</a:t>
            </a:r>
          </a:p>
        </p:txBody>
      </p:sp>
      <p:sp>
        <p:nvSpPr>
          <p:cNvPr name="TextBox 35" id="35"/>
          <p:cNvSpPr txBox="true"/>
          <p:nvPr/>
        </p:nvSpPr>
        <p:spPr>
          <a:xfrm rot="0">
            <a:off x="927097" y="2186978"/>
            <a:ext cx="3910317" cy="3085062"/>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Creation Insertion Searching Traversing (forward, backward) Deletion of a node Deletion of linked list</a:t>
            </a:r>
          </a:p>
        </p:txBody>
      </p:sp>
      <p:sp>
        <p:nvSpPr>
          <p:cNvPr name="TextBox 36" id="36"/>
          <p:cNvSpPr txBox="true"/>
          <p:nvPr/>
        </p:nvSpPr>
        <p:spPr>
          <a:xfrm rot="0">
            <a:off x="6432604" y="1665113"/>
            <a:ext cx="2090385"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Time complexity O(1) O(n) O(n) O(n) O(n) O(n)</a:t>
            </a:r>
          </a:p>
        </p:txBody>
      </p:sp>
      <p:sp>
        <p:nvSpPr>
          <p:cNvPr name="TextBox 37" id="37"/>
          <p:cNvSpPr txBox="true"/>
          <p:nvPr/>
        </p:nvSpPr>
        <p:spPr>
          <a:xfrm rot="0">
            <a:off x="8814073" y="1665113"/>
            <a:ext cx="2280190"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Space complexity O(1) O(1) O(1) O(1) O(1) O(1)</a:t>
            </a:r>
          </a:p>
        </p:txBody>
      </p:sp>
      <p:sp>
        <p:nvSpPr>
          <p:cNvPr name="TextBox 38" id="38"/>
          <p:cNvSpPr txBox="true"/>
          <p:nvPr/>
        </p:nvSpPr>
        <p:spPr>
          <a:xfrm rot="0">
            <a:off x="1873948" y="6384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39" id="39"/>
          <p:cNvSpPr txBox="true"/>
          <p:nvPr/>
        </p:nvSpPr>
        <p:spPr>
          <a:xfrm rot="0">
            <a:off x="2899362" y="6384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40" id="40"/>
          <p:cNvSpPr txBox="true"/>
          <p:nvPr/>
        </p:nvSpPr>
        <p:spPr>
          <a:xfrm rot="0">
            <a:off x="5274269" y="6384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41" id="41"/>
          <p:cNvSpPr txBox="true"/>
          <p:nvPr/>
        </p:nvSpPr>
        <p:spPr>
          <a:xfrm rot="0">
            <a:off x="7674569" y="6384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42" id="42"/>
          <p:cNvSpPr txBox="true"/>
          <p:nvPr/>
        </p:nvSpPr>
        <p:spPr>
          <a:xfrm rot="0">
            <a:off x="10087566" y="63845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43" id="43"/>
          <p:cNvSpPr txBox="true"/>
          <p:nvPr/>
        </p:nvSpPr>
        <p:spPr>
          <a:xfrm rot="0">
            <a:off x="1136199" y="74814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44" id="44"/>
          <p:cNvSpPr txBox="true"/>
          <p:nvPr/>
        </p:nvSpPr>
        <p:spPr>
          <a:xfrm rot="0">
            <a:off x="1014851" y="63511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45" id="45"/>
          <p:cNvSpPr txBox="true"/>
          <p:nvPr/>
        </p:nvSpPr>
        <p:spPr>
          <a:xfrm rot="0">
            <a:off x="1842173" y="74814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6" id="46"/>
          <p:cNvSpPr txBox="true"/>
          <p:nvPr/>
        </p:nvSpPr>
        <p:spPr>
          <a:xfrm rot="0">
            <a:off x="4110942" y="6351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47" id="47"/>
          <p:cNvSpPr txBox="true"/>
          <p:nvPr/>
        </p:nvSpPr>
        <p:spPr>
          <a:xfrm rot="0">
            <a:off x="6485849" y="6351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222</a:t>
            </a:r>
          </a:p>
        </p:txBody>
      </p:sp>
      <p:sp>
        <p:nvSpPr>
          <p:cNvPr name="TextBox 48" id="48"/>
          <p:cNvSpPr txBox="true"/>
          <p:nvPr/>
        </p:nvSpPr>
        <p:spPr>
          <a:xfrm rot="0">
            <a:off x="8886149" y="6351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9" id="49"/>
          <p:cNvSpPr txBox="true"/>
          <p:nvPr/>
        </p:nvSpPr>
        <p:spPr>
          <a:xfrm rot="0">
            <a:off x="11299146" y="63511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001</a:t>
            </a:r>
          </a:p>
        </p:txBody>
      </p:sp>
      <p:sp>
        <p:nvSpPr>
          <p:cNvPr name="TextBox 50" id="50"/>
          <p:cNvSpPr txBox="true"/>
          <p:nvPr/>
        </p:nvSpPr>
        <p:spPr>
          <a:xfrm rot="0">
            <a:off x="10649436" y="6909140"/>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51" id="51"/>
          <p:cNvSpPr txBox="true"/>
          <p:nvPr/>
        </p:nvSpPr>
        <p:spPr>
          <a:xfrm rot="0">
            <a:off x="3763251" y="5972346"/>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52" id="52"/>
          <p:cNvSpPr txBox="true"/>
          <p:nvPr/>
        </p:nvSpPr>
        <p:spPr>
          <a:xfrm rot="0">
            <a:off x="5814698" y="5972346"/>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53" id="53"/>
          <p:cNvSpPr txBox="true"/>
          <p:nvPr/>
        </p:nvSpPr>
        <p:spPr>
          <a:xfrm rot="0">
            <a:off x="8216894" y="5972346"/>
            <a:ext cx="572243" cy="256794"/>
          </a:xfrm>
          <a:prstGeom prst="rect">
            <a:avLst/>
          </a:prstGeom>
        </p:spPr>
        <p:txBody>
          <a:bodyPr anchor="t" rtlCol="false" tIns="0" lIns="0" bIns="0" rIns="0">
            <a:spAutoFit/>
          </a:bodyPr>
          <a:lstStyle/>
          <a:p>
            <a:pPr algn="ctr">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54" id="54"/>
          <p:cNvSpPr txBox="true"/>
          <p:nvPr/>
        </p:nvSpPr>
        <p:spPr>
          <a:xfrm rot="0">
            <a:off x="10996241" y="5972346"/>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Tree>
  </p:cSld>
  <p:clrMapOvr>
    <a:masterClrMapping/>
  </p:clrMapOvr>
</p:sld>
</file>

<file path=ppt/slides/slide2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2239651" y="5133337"/>
            <a:ext cx="525961" cy="248917"/>
            <a:chOff x="0" y="0"/>
            <a:chExt cx="525958" cy="248920"/>
          </a:xfrm>
        </p:grpSpPr>
        <p:sp>
          <p:nvSpPr>
            <p:cNvPr name="Freeform 6" id="6"/>
            <p:cNvSpPr/>
            <p:nvPr/>
          </p:nvSpPr>
          <p:spPr>
            <a:xfrm flipH="false" flipV="false" rot="0">
              <a:off x="63500" y="111760"/>
              <a:ext cx="289687" cy="25400"/>
            </a:xfrm>
            <a:custGeom>
              <a:avLst/>
              <a:gdLst/>
              <a:ahLst/>
              <a:cxnLst/>
              <a:rect r="r" b="b" t="t" l="l"/>
              <a:pathLst>
                <a:path h="25400" w="289687">
                  <a:moveTo>
                    <a:pt x="0" y="0"/>
                  </a:moveTo>
                  <a:lnTo>
                    <a:pt x="276987" y="0"/>
                  </a:lnTo>
                  <a:lnTo>
                    <a:pt x="276987" y="12700"/>
                  </a:lnTo>
                  <a:lnTo>
                    <a:pt x="276987" y="0"/>
                  </a:lnTo>
                  <a:lnTo>
                    <a:pt x="289687" y="0"/>
                  </a:lnTo>
                  <a:lnTo>
                    <a:pt x="289687" y="25400"/>
                  </a:lnTo>
                  <a:lnTo>
                    <a:pt x="276987" y="25400"/>
                  </a:lnTo>
                  <a:lnTo>
                    <a:pt x="0" y="25400"/>
                  </a:lnTo>
                  <a:close/>
                </a:path>
              </a:pathLst>
            </a:custGeom>
            <a:solidFill>
              <a:srgbClr val="000000"/>
            </a:solidFill>
          </p:spPr>
        </p:sp>
        <p:sp>
          <p:nvSpPr>
            <p:cNvPr name="Freeform 7" id="7"/>
            <p:cNvSpPr/>
            <p:nvPr/>
          </p:nvSpPr>
          <p:spPr>
            <a:xfrm flipH="false" flipV="false" rot="0">
              <a:off x="340487"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8" id="8"/>
          <p:cNvGrpSpPr>
            <a:grpSpLocks noChangeAspect="true"/>
          </p:cNvGrpSpPr>
          <p:nvPr/>
        </p:nvGrpSpPr>
        <p:grpSpPr>
          <a:xfrm rot="0">
            <a:off x="3217545" y="5133337"/>
            <a:ext cx="525961" cy="248917"/>
            <a:chOff x="0" y="0"/>
            <a:chExt cx="525958" cy="248920"/>
          </a:xfrm>
        </p:grpSpPr>
        <p:sp>
          <p:nvSpPr>
            <p:cNvPr name="Freeform 9" id="9"/>
            <p:cNvSpPr/>
            <p:nvPr/>
          </p:nvSpPr>
          <p:spPr>
            <a:xfrm flipH="false" flipV="false" rot="0">
              <a:off x="63500" y="111760"/>
              <a:ext cx="289687" cy="25400"/>
            </a:xfrm>
            <a:custGeom>
              <a:avLst/>
              <a:gdLst/>
              <a:ahLst/>
              <a:cxnLst/>
              <a:rect r="r" b="b" t="t" l="l"/>
              <a:pathLst>
                <a:path h="25400" w="289687">
                  <a:moveTo>
                    <a:pt x="0" y="0"/>
                  </a:moveTo>
                  <a:lnTo>
                    <a:pt x="276987" y="0"/>
                  </a:lnTo>
                  <a:lnTo>
                    <a:pt x="276987" y="12700"/>
                  </a:lnTo>
                  <a:lnTo>
                    <a:pt x="276987" y="0"/>
                  </a:lnTo>
                  <a:lnTo>
                    <a:pt x="289687" y="0"/>
                  </a:lnTo>
                  <a:lnTo>
                    <a:pt x="289687" y="25400"/>
                  </a:lnTo>
                  <a:lnTo>
                    <a:pt x="276987" y="25400"/>
                  </a:lnTo>
                  <a:lnTo>
                    <a:pt x="0" y="25400"/>
                  </a:lnTo>
                  <a:close/>
                </a:path>
              </a:pathLst>
            </a:custGeom>
            <a:solidFill>
              <a:srgbClr val="000000"/>
            </a:solidFill>
          </p:spPr>
        </p:sp>
        <p:sp>
          <p:nvSpPr>
            <p:cNvPr name="Freeform 10" id="10"/>
            <p:cNvSpPr/>
            <p:nvPr/>
          </p:nvSpPr>
          <p:spPr>
            <a:xfrm flipH="false" flipV="false" rot="0">
              <a:off x="340487"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1" id="11"/>
          <p:cNvSpPr/>
          <p:nvPr/>
        </p:nvSpPr>
        <p:spPr>
          <a:xfrm flipH="false" flipV="false" rot="0">
            <a:off x="698497" y="1941900"/>
            <a:ext cx="11079528" cy="2354856"/>
          </a:xfrm>
          <a:custGeom>
            <a:avLst/>
            <a:gdLst/>
            <a:ahLst/>
            <a:cxnLst/>
            <a:rect r="r" b="b" t="t" l="l"/>
            <a:pathLst>
              <a:path h="2354856" w="11079528">
                <a:moveTo>
                  <a:pt x="0" y="0"/>
                </a:moveTo>
                <a:lnTo>
                  <a:pt x="11079527" y="0"/>
                </a:lnTo>
                <a:lnTo>
                  <a:pt x="11079527" y="2354856"/>
                </a:lnTo>
                <a:lnTo>
                  <a:pt x="0" y="23548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3161043" y="26123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1</a:t>
            </a:r>
          </a:p>
        </p:txBody>
      </p:sp>
      <p:sp>
        <p:nvSpPr>
          <p:cNvPr name="TextBox 14" id="14"/>
          <p:cNvSpPr txBox="true"/>
          <p:nvPr/>
        </p:nvSpPr>
        <p:spPr>
          <a:xfrm rot="0">
            <a:off x="7938992" y="26123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1</a:t>
            </a:r>
          </a:p>
        </p:txBody>
      </p:sp>
      <p:sp>
        <p:nvSpPr>
          <p:cNvPr name="TextBox 15" id="15"/>
          <p:cNvSpPr txBox="true"/>
          <p:nvPr/>
        </p:nvSpPr>
        <p:spPr>
          <a:xfrm rot="0">
            <a:off x="449561" y="534352"/>
            <a:ext cx="8195996" cy="119413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- 1 : Remove Duplicates</a:t>
            </a:r>
          </a:p>
          <a:p>
            <a:pPr algn="l">
              <a:lnSpc>
                <a:spcPts val="2520"/>
              </a:lnSpc>
            </a:pPr>
            <a:r>
              <a:rPr lang="en-US" b="true" sz="1800" spc="-12">
                <a:solidFill>
                  <a:srgbClr val="000000"/>
                </a:solidFill>
                <a:latin typeface="Montserrat 2 Bold"/>
                <a:ea typeface="Montserrat 2 Bold"/>
                <a:cs typeface="Montserrat 2 Bold"/>
                <a:sym typeface="Montserrat 2 Bold"/>
              </a:rPr>
              <a:t>Write code to remove duplicates from an unsorted linked list</a:t>
            </a:r>
          </a:p>
        </p:txBody>
      </p:sp>
      <p:sp>
        <p:nvSpPr>
          <p:cNvPr name="TextBox 16" id="16"/>
          <p:cNvSpPr txBox="true"/>
          <p:nvPr/>
        </p:nvSpPr>
        <p:spPr>
          <a:xfrm rot="0">
            <a:off x="10349760" y="2612384"/>
            <a:ext cx="216075" cy="513588"/>
          </a:xfrm>
          <a:prstGeom prst="rect">
            <a:avLst/>
          </a:prstGeom>
        </p:spPr>
        <p:txBody>
          <a:bodyPr anchor="t" rtlCol="false" tIns="0" lIns="0" bIns="0" rIns="0">
            <a:spAutoFit/>
          </a:bodyPr>
          <a:lstStyle/>
          <a:p>
            <a:pPr algn="l">
              <a:lnSpc>
                <a:spcPts val="4200"/>
              </a:lnSpc>
            </a:pPr>
            <a:r>
              <a:rPr lang="en-US" b="true" sz="3000" spc="-9">
                <a:solidFill>
                  <a:srgbClr val="000000"/>
                </a:solidFill>
                <a:latin typeface="IBM Plex Sans Bold"/>
                <a:ea typeface="IBM Plex Sans Bold"/>
                <a:cs typeface="IBM Plex Sans Bold"/>
                <a:sym typeface="IBM Plex Sans Bold"/>
              </a:rPr>
              <a:t>3</a:t>
            </a:r>
          </a:p>
        </p:txBody>
      </p:sp>
      <p:sp>
        <p:nvSpPr>
          <p:cNvPr name="TextBox 17" id="17"/>
          <p:cNvSpPr txBox="true"/>
          <p:nvPr/>
        </p:nvSpPr>
        <p:spPr>
          <a:xfrm rot="0">
            <a:off x="1021899" y="37857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8" id="18"/>
          <p:cNvSpPr txBox="true"/>
          <p:nvPr/>
        </p:nvSpPr>
        <p:spPr>
          <a:xfrm rot="0">
            <a:off x="900551" y="26554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9" id="19"/>
          <p:cNvSpPr txBox="true"/>
          <p:nvPr/>
        </p:nvSpPr>
        <p:spPr>
          <a:xfrm rot="0">
            <a:off x="1727873" y="3785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0" id="20"/>
          <p:cNvSpPr txBox="true"/>
          <p:nvPr/>
        </p:nvSpPr>
        <p:spPr>
          <a:xfrm rot="0">
            <a:off x="3955142" y="26554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1" id="21"/>
          <p:cNvSpPr txBox="true"/>
          <p:nvPr/>
        </p:nvSpPr>
        <p:spPr>
          <a:xfrm rot="0">
            <a:off x="8733092" y="2655446"/>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11139326" y="26554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3" id="23"/>
          <p:cNvSpPr txBox="true"/>
          <p:nvPr/>
        </p:nvSpPr>
        <p:spPr>
          <a:xfrm rot="0">
            <a:off x="1759648" y="268884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001</a:t>
            </a:r>
          </a:p>
        </p:txBody>
      </p:sp>
      <p:sp>
        <p:nvSpPr>
          <p:cNvPr name="TextBox 24" id="24"/>
          <p:cNvSpPr txBox="true"/>
          <p:nvPr/>
        </p:nvSpPr>
        <p:spPr>
          <a:xfrm rot="0">
            <a:off x="3359439" y="3202276"/>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001</a:t>
            </a:r>
          </a:p>
        </p:txBody>
      </p:sp>
      <p:sp>
        <p:nvSpPr>
          <p:cNvPr name="TextBox 25" id="25"/>
          <p:cNvSpPr txBox="true"/>
          <p:nvPr/>
        </p:nvSpPr>
        <p:spPr>
          <a:xfrm rot="0">
            <a:off x="5535740" y="2593334"/>
            <a:ext cx="291694" cy="532638"/>
          </a:xfrm>
          <a:prstGeom prst="rect">
            <a:avLst/>
          </a:prstGeom>
        </p:spPr>
        <p:txBody>
          <a:bodyPr anchor="t" rtlCol="false" tIns="0" lIns="0" bIns="0" rIns="0">
            <a:spAutoFit/>
          </a:bodyPr>
          <a:lstStyle/>
          <a:p>
            <a:pPr algn="l">
              <a:lnSpc>
                <a:spcPts val="4401"/>
              </a:lnSpc>
            </a:pPr>
            <a:r>
              <a:rPr lang="en-US" b="true" sz="3000" spc="-9">
                <a:solidFill>
                  <a:srgbClr val="000000"/>
                </a:solidFill>
                <a:latin typeface="IBM Plex Sans Bold"/>
                <a:ea typeface="IBM Plex Sans Bold"/>
                <a:cs typeface="IBM Plex Sans Bold"/>
                <a:sym typeface="IBM Plex Sans Bold"/>
              </a:rPr>
              <a:t>2</a:t>
            </a:r>
            <a:r>
              <a:rPr lang="en-US" b="true" sz="3000" spc="-9">
                <a:solidFill>
                  <a:srgbClr val="FFFFFF"/>
                </a:solidFill>
                <a:latin typeface="IBM Plex Sans Bold"/>
                <a:ea typeface="IBM Plex Sans Bold"/>
                <a:cs typeface="IBM Plex Sans Bold"/>
                <a:sym typeface="IBM Plex Sans Bold"/>
              </a:rPr>
              <a:t> </a:t>
            </a:r>
          </a:p>
        </p:txBody>
      </p:sp>
      <p:sp>
        <p:nvSpPr>
          <p:cNvPr name="TextBox 26" id="26"/>
          <p:cNvSpPr txBox="true"/>
          <p:nvPr/>
        </p:nvSpPr>
        <p:spPr>
          <a:xfrm rot="0">
            <a:off x="6329839" y="2645921"/>
            <a:ext cx="453752" cy="376657"/>
          </a:xfrm>
          <a:prstGeom prst="rect">
            <a:avLst/>
          </a:prstGeom>
        </p:spPr>
        <p:txBody>
          <a:bodyPr anchor="t" rtlCol="false" tIns="0" lIns="0" bIns="0" rIns="0">
            <a:spAutoFit/>
          </a:bodyPr>
          <a:lstStyle/>
          <a:p>
            <a:pPr algn="l">
              <a:lnSpc>
                <a:spcPts val="3080"/>
              </a:lnSpc>
            </a:pPr>
            <a:r>
              <a:rPr lang="en-US" b="true" sz="2100" spc="-6">
                <a:solidFill>
                  <a:srgbClr val="000000"/>
                </a:solidFill>
                <a:latin typeface="IBM Plex Sans Bold"/>
                <a:ea typeface="IBM Plex Sans Bold"/>
                <a:cs typeface="IBM Plex Sans Bold"/>
                <a:sym typeface="IBM Plex Sans Bold"/>
              </a:rPr>
              <a:t>232332</a:t>
            </a:r>
          </a:p>
        </p:txBody>
      </p:sp>
      <p:sp>
        <p:nvSpPr>
          <p:cNvPr name="TextBox 27" id="27"/>
          <p:cNvSpPr txBox="true"/>
          <p:nvPr/>
        </p:nvSpPr>
        <p:spPr>
          <a:xfrm rot="0">
            <a:off x="5746499" y="3070565"/>
            <a:ext cx="432149" cy="485270"/>
          </a:xfrm>
          <a:prstGeom prst="rect">
            <a:avLst/>
          </a:prstGeom>
        </p:spPr>
        <p:txBody>
          <a:bodyPr anchor="t" rtlCol="false" tIns="0" lIns="0" bIns="0" rIns="0">
            <a:spAutoFit/>
          </a:bodyPr>
          <a:lstStyle/>
          <a:p>
            <a:pPr algn="l">
              <a:lnSpc>
                <a:spcPts val="4336"/>
              </a:lnSpc>
            </a:pPr>
            <a:r>
              <a:rPr lang="en-US" b="true" sz="2000" spc="-6">
                <a:solidFill>
                  <a:srgbClr val="000000"/>
                </a:solidFill>
                <a:latin typeface="IBM Plex Sans Bold"/>
                <a:ea typeface="IBM Plex Sans Bold"/>
                <a:cs typeface="IBM Plex Sans Bold"/>
                <a:sym typeface="IBM Plex Sans Bold"/>
              </a:rPr>
              <a:t>111</a:t>
            </a:r>
          </a:p>
        </p:txBody>
      </p:sp>
      <p:sp>
        <p:nvSpPr>
          <p:cNvPr name="TextBox 28" id="28"/>
          <p:cNvSpPr txBox="true"/>
          <p:nvPr/>
        </p:nvSpPr>
        <p:spPr>
          <a:xfrm rot="0">
            <a:off x="8171269" y="3202276"/>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222</a:t>
            </a:r>
          </a:p>
        </p:txBody>
      </p:sp>
      <p:sp>
        <p:nvSpPr>
          <p:cNvPr name="TextBox 29" id="29"/>
          <p:cNvSpPr txBox="true"/>
          <p:nvPr/>
        </p:nvSpPr>
        <p:spPr>
          <a:xfrm rot="0">
            <a:off x="10535136" y="3213440"/>
            <a:ext cx="432149"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3325768" y="2276646"/>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node1</a:t>
            </a:r>
          </a:p>
        </p:txBody>
      </p:sp>
      <p:sp>
        <p:nvSpPr>
          <p:cNvPr name="TextBox 31" id="31"/>
          <p:cNvSpPr txBox="true"/>
          <p:nvPr/>
        </p:nvSpPr>
        <p:spPr>
          <a:xfrm rot="0">
            <a:off x="5700398" y="2276646"/>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node2</a:t>
            </a:r>
          </a:p>
        </p:txBody>
      </p:sp>
      <p:sp>
        <p:nvSpPr>
          <p:cNvPr name="TextBox 32" id="32"/>
          <p:cNvSpPr txBox="true"/>
          <p:nvPr/>
        </p:nvSpPr>
        <p:spPr>
          <a:xfrm rot="0">
            <a:off x="8102594" y="2276646"/>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node3</a:t>
            </a:r>
          </a:p>
        </p:txBody>
      </p:sp>
      <p:sp>
        <p:nvSpPr>
          <p:cNvPr name="TextBox 33" id="33"/>
          <p:cNvSpPr txBox="true"/>
          <p:nvPr/>
        </p:nvSpPr>
        <p:spPr>
          <a:xfrm rot="0">
            <a:off x="10510056" y="2276646"/>
            <a:ext cx="57224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node4</a:t>
            </a:r>
          </a:p>
        </p:txBody>
      </p:sp>
      <p:sp>
        <p:nvSpPr>
          <p:cNvPr name="TextBox 34" id="34"/>
          <p:cNvSpPr txBox="true"/>
          <p:nvPr/>
        </p:nvSpPr>
        <p:spPr>
          <a:xfrm rot="0">
            <a:off x="829818" y="4701388"/>
            <a:ext cx="2291429" cy="337957"/>
          </a:xfrm>
          <a:prstGeom prst="rect">
            <a:avLst/>
          </a:prstGeom>
        </p:spPr>
        <p:txBody>
          <a:bodyPr anchor="t" rtlCol="false" tIns="0" lIns="0" bIns="0" rIns="0">
            <a:spAutoFit/>
          </a:bodyPr>
          <a:lstStyle/>
          <a:p>
            <a:pPr algn="l">
              <a:lnSpc>
                <a:spcPts val="2900"/>
              </a:lnSpc>
            </a:pPr>
            <a:r>
              <a:rPr lang="en-US" b="true" sz="1600" spc="-11">
                <a:solidFill>
                  <a:srgbClr val="000000"/>
                </a:solidFill>
                <a:latin typeface="Montserrat 2 Bold"/>
                <a:ea typeface="Montserrat 2 Bold"/>
                <a:cs typeface="Montserrat 2 Bold"/>
                <a:sym typeface="Montserrat 2 Bold"/>
              </a:rPr>
              <a:t>currentNode = node1</a:t>
            </a:r>
          </a:p>
        </p:txBody>
      </p:sp>
      <p:sp>
        <p:nvSpPr>
          <p:cNvPr name="TextBox 35" id="35"/>
          <p:cNvSpPr txBox="true"/>
          <p:nvPr/>
        </p:nvSpPr>
        <p:spPr>
          <a:xfrm rot="0">
            <a:off x="829818" y="5069681"/>
            <a:ext cx="1456277" cy="337957"/>
          </a:xfrm>
          <a:prstGeom prst="rect">
            <a:avLst/>
          </a:prstGeom>
        </p:spPr>
        <p:txBody>
          <a:bodyPr anchor="t" rtlCol="false" tIns="0" lIns="0" bIns="0" rIns="0">
            <a:spAutoFit/>
          </a:bodyPr>
          <a:lstStyle/>
          <a:p>
            <a:pPr algn="l">
              <a:lnSpc>
                <a:spcPts val="2900"/>
              </a:lnSpc>
            </a:pPr>
            <a:r>
              <a:rPr lang="en-US" b="true" sz="1600" spc="-11">
                <a:solidFill>
                  <a:srgbClr val="000000"/>
                </a:solidFill>
                <a:latin typeface="Montserrat 2 Bold"/>
                <a:ea typeface="Montserrat 2 Bold"/>
                <a:cs typeface="Montserrat 2 Bold"/>
                <a:sym typeface="Montserrat 2 Bold"/>
              </a:rPr>
              <a:t>tempSet = {1}</a:t>
            </a:r>
          </a:p>
        </p:txBody>
      </p:sp>
      <p:sp>
        <p:nvSpPr>
          <p:cNvPr name="TextBox 36" id="36"/>
          <p:cNvSpPr txBox="true"/>
          <p:nvPr/>
        </p:nvSpPr>
        <p:spPr>
          <a:xfrm rot="0">
            <a:off x="2764736" y="5069681"/>
            <a:ext cx="478450" cy="337957"/>
          </a:xfrm>
          <a:prstGeom prst="rect">
            <a:avLst/>
          </a:prstGeom>
        </p:spPr>
        <p:txBody>
          <a:bodyPr anchor="t" rtlCol="false" tIns="0" lIns="0" bIns="0" rIns="0">
            <a:spAutoFit/>
          </a:bodyPr>
          <a:lstStyle/>
          <a:p>
            <a:pPr algn="l">
              <a:lnSpc>
                <a:spcPts val="2900"/>
              </a:lnSpc>
            </a:pPr>
            <a:r>
              <a:rPr lang="en-US" b="true" sz="1600" spc="-11">
                <a:solidFill>
                  <a:srgbClr val="000000"/>
                </a:solidFill>
                <a:latin typeface="Montserrat 2 Bold"/>
                <a:ea typeface="Montserrat 2 Bold"/>
                <a:cs typeface="Montserrat 2 Bold"/>
                <a:sym typeface="Montserrat 2 Bold"/>
              </a:rPr>
              <a:t>{1,2}</a:t>
            </a:r>
          </a:p>
        </p:txBody>
      </p:sp>
      <p:sp>
        <p:nvSpPr>
          <p:cNvPr name="TextBox 37" id="37"/>
          <p:cNvSpPr txBox="true"/>
          <p:nvPr/>
        </p:nvSpPr>
        <p:spPr>
          <a:xfrm rot="0">
            <a:off x="3740906" y="5061185"/>
            <a:ext cx="666474" cy="337957"/>
          </a:xfrm>
          <a:prstGeom prst="rect">
            <a:avLst/>
          </a:prstGeom>
        </p:spPr>
        <p:txBody>
          <a:bodyPr anchor="t" rtlCol="false" tIns="0" lIns="0" bIns="0" rIns="0">
            <a:spAutoFit/>
          </a:bodyPr>
          <a:lstStyle/>
          <a:p>
            <a:pPr algn="l">
              <a:lnSpc>
                <a:spcPts val="2900"/>
              </a:lnSpc>
            </a:pPr>
            <a:r>
              <a:rPr lang="en-US" b="true" sz="1600" spc="-11">
                <a:solidFill>
                  <a:srgbClr val="000000"/>
                </a:solidFill>
                <a:latin typeface="Montserrat 2 Bold"/>
                <a:ea typeface="Montserrat 2 Bold"/>
                <a:cs typeface="Montserrat 2 Bold"/>
                <a:sym typeface="Montserrat 2 Bold"/>
              </a:rPr>
              <a:t>{1,2,3}</a:t>
            </a:r>
          </a:p>
        </p:txBody>
      </p:sp>
      <p:sp>
        <p:nvSpPr>
          <p:cNvPr name="TextBox 38" id="38"/>
          <p:cNvSpPr txBox="true"/>
          <p:nvPr/>
        </p:nvSpPr>
        <p:spPr>
          <a:xfrm rot="0">
            <a:off x="829818" y="5411305"/>
            <a:ext cx="3824478" cy="433207"/>
          </a:xfrm>
          <a:prstGeom prst="rect">
            <a:avLst/>
          </a:prstGeom>
        </p:spPr>
        <p:txBody>
          <a:bodyPr anchor="t" rtlCol="false" tIns="0" lIns="0" bIns="0" rIns="0">
            <a:spAutoFit/>
          </a:bodyPr>
          <a:lstStyle/>
          <a:p>
            <a:pPr algn="l">
              <a:lnSpc>
                <a:spcPts val="3979"/>
              </a:lnSpc>
            </a:pPr>
            <a:r>
              <a:rPr lang="en-US" b="true" sz="1600" spc="-11">
                <a:solidFill>
                  <a:srgbClr val="000000"/>
                </a:solidFill>
                <a:latin typeface="Montserrat 2 Bold"/>
                <a:ea typeface="Montserrat 2 Bold"/>
                <a:cs typeface="Montserrat 2 Bold"/>
                <a:sym typeface="Montserrat 2 Bold"/>
              </a:rPr>
              <a:t>while currentNode.next is not None:</a:t>
            </a:r>
          </a:p>
        </p:txBody>
      </p:sp>
      <p:sp>
        <p:nvSpPr>
          <p:cNvPr name="TextBox 39" id="39"/>
          <p:cNvSpPr txBox="true"/>
          <p:nvPr/>
        </p:nvSpPr>
        <p:spPr>
          <a:xfrm rot="0">
            <a:off x="1325118" y="5943438"/>
            <a:ext cx="3549082" cy="337957"/>
          </a:xfrm>
          <a:prstGeom prst="rect">
            <a:avLst/>
          </a:prstGeom>
        </p:spPr>
        <p:txBody>
          <a:bodyPr anchor="t" rtlCol="false" tIns="0" lIns="0" bIns="0" rIns="0">
            <a:spAutoFit/>
          </a:bodyPr>
          <a:lstStyle/>
          <a:p>
            <a:pPr algn="l">
              <a:lnSpc>
                <a:spcPts val="2900"/>
              </a:lnSpc>
            </a:pPr>
            <a:r>
              <a:rPr lang="en-US" b="true" sz="1600" spc="-11">
                <a:solidFill>
                  <a:srgbClr val="000000"/>
                </a:solidFill>
                <a:latin typeface="Montserrat 2 Bold"/>
                <a:ea typeface="Montserrat 2 Bold"/>
                <a:cs typeface="Montserrat 2 Bold"/>
                <a:sym typeface="Montserrat 2 Bold"/>
              </a:rPr>
              <a:t>If next node’s value is in tempSet</a:t>
            </a:r>
          </a:p>
        </p:txBody>
      </p:sp>
      <p:sp>
        <p:nvSpPr>
          <p:cNvPr name="TextBox 40" id="40"/>
          <p:cNvSpPr txBox="true"/>
          <p:nvPr/>
        </p:nvSpPr>
        <p:spPr>
          <a:xfrm rot="0">
            <a:off x="1718824" y="6311732"/>
            <a:ext cx="1807988" cy="337957"/>
          </a:xfrm>
          <a:prstGeom prst="rect">
            <a:avLst/>
          </a:prstGeom>
        </p:spPr>
        <p:txBody>
          <a:bodyPr anchor="t" rtlCol="false" tIns="0" lIns="0" bIns="0" rIns="0">
            <a:spAutoFit/>
          </a:bodyPr>
          <a:lstStyle/>
          <a:p>
            <a:pPr algn="l">
              <a:lnSpc>
                <a:spcPts val="2900"/>
              </a:lnSpc>
            </a:pPr>
            <a:r>
              <a:rPr lang="en-US" b="true" sz="1600" spc="-11">
                <a:solidFill>
                  <a:srgbClr val="000000"/>
                </a:solidFill>
                <a:latin typeface="Montserrat 2 Bold"/>
                <a:ea typeface="Montserrat 2 Bold"/>
                <a:cs typeface="Montserrat 2 Bold"/>
                <a:sym typeface="Montserrat 2 Bold"/>
              </a:rPr>
              <a:t>Delete next node</a:t>
            </a:r>
          </a:p>
        </p:txBody>
      </p:sp>
      <p:sp>
        <p:nvSpPr>
          <p:cNvPr name="TextBox 41" id="41"/>
          <p:cNvSpPr txBox="true"/>
          <p:nvPr/>
        </p:nvSpPr>
        <p:spPr>
          <a:xfrm rot="0">
            <a:off x="1325118" y="6680035"/>
            <a:ext cx="2995632" cy="337957"/>
          </a:xfrm>
          <a:prstGeom prst="rect">
            <a:avLst/>
          </a:prstGeom>
        </p:spPr>
        <p:txBody>
          <a:bodyPr anchor="t" rtlCol="false" tIns="0" lIns="0" bIns="0" rIns="0">
            <a:spAutoFit/>
          </a:bodyPr>
          <a:lstStyle/>
          <a:p>
            <a:pPr algn="l">
              <a:lnSpc>
                <a:spcPts val="2900"/>
              </a:lnSpc>
            </a:pPr>
            <a:r>
              <a:rPr lang="en-US" b="true" sz="1600" spc="-11">
                <a:solidFill>
                  <a:srgbClr val="000000"/>
                </a:solidFill>
                <a:latin typeface="Montserrat 2 Bold"/>
                <a:ea typeface="Montserrat 2 Bold"/>
                <a:cs typeface="Montserrat 2 Bold"/>
                <a:sym typeface="Montserrat 2 Bold"/>
              </a:rPr>
              <a:t>Otherwise add it to tempSet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5" id="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 id="6"/>
          <p:cNvSpPr txBox="true"/>
          <p:nvPr/>
        </p:nvSpPr>
        <p:spPr>
          <a:xfrm rot="0">
            <a:off x="620363" y="652872"/>
            <a:ext cx="428045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Types of Algorithms</a:t>
            </a:r>
          </a:p>
        </p:txBody>
      </p:sp>
      <p:sp>
        <p:nvSpPr>
          <p:cNvPr name="TextBox 7" id="7"/>
          <p:cNvSpPr txBox="true"/>
          <p:nvPr/>
        </p:nvSpPr>
        <p:spPr>
          <a:xfrm rot="0">
            <a:off x="528056" y="1918583"/>
            <a:ext cx="3843414" cy="519141"/>
          </a:xfrm>
          <a:prstGeom prst="rect">
            <a:avLst/>
          </a:prstGeom>
        </p:spPr>
        <p:txBody>
          <a:bodyPr anchor="t" rtlCol="false" tIns="0" lIns="0" bIns="0" rIns="0">
            <a:spAutoFit/>
          </a:bodyPr>
          <a:lstStyle/>
          <a:p>
            <a:pPr algn="l">
              <a:lnSpc>
                <a:spcPts val="3873"/>
              </a:lnSpc>
            </a:pPr>
            <a:r>
              <a:rPr lang="en-US" b="true" sz="2766">
                <a:solidFill>
                  <a:srgbClr val="000000"/>
                </a:solidFill>
                <a:latin typeface="Arial Bold"/>
                <a:ea typeface="Arial Bold"/>
                <a:cs typeface="Arial Bold"/>
                <a:sym typeface="Arial Bold"/>
              </a:rPr>
              <a:t>Brute force algorithms</a:t>
            </a:r>
          </a:p>
        </p:txBody>
      </p:sp>
      <p:sp>
        <p:nvSpPr>
          <p:cNvPr name="TextBox 8" id="8"/>
          <p:cNvSpPr txBox="true"/>
          <p:nvPr/>
        </p:nvSpPr>
        <p:spPr>
          <a:xfrm rot="0">
            <a:off x="582787" y="4699883"/>
            <a:ext cx="4062108" cy="519141"/>
          </a:xfrm>
          <a:prstGeom prst="rect">
            <a:avLst/>
          </a:prstGeom>
        </p:spPr>
        <p:txBody>
          <a:bodyPr anchor="t" rtlCol="false" tIns="0" lIns="0" bIns="0" rIns="0">
            <a:spAutoFit/>
          </a:bodyPr>
          <a:lstStyle/>
          <a:p>
            <a:pPr algn="l">
              <a:lnSpc>
                <a:spcPts val="3873"/>
              </a:lnSpc>
            </a:pPr>
            <a:r>
              <a:rPr lang="en-US" b="true" sz="2766">
                <a:solidFill>
                  <a:srgbClr val="000000"/>
                </a:solidFill>
                <a:latin typeface="Arial Bold"/>
                <a:ea typeface="Arial Bold"/>
                <a:cs typeface="Arial Bold"/>
                <a:sym typeface="Arial Bold"/>
              </a:rPr>
              <a:t>Randomized algorithms</a:t>
            </a:r>
          </a:p>
        </p:txBody>
      </p:sp>
      <p:sp>
        <p:nvSpPr>
          <p:cNvPr name="TextBox 9" id="9"/>
          <p:cNvSpPr txBox="true"/>
          <p:nvPr/>
        </p:nvSpPr>
        <p:spPr>
          <a:xfrm rot="0">
            <a:off x="418614" y="3150537"/>
            <a:ext cx="80524" cy="355768"/>
          </a:xfrm>
          <a:prstGeom prst="rect">
            <a:avLst/>
          </a:prstGeom>
        </p:spPr>
        <p:txBody>
          <a:bodyPr anchor="t" rtlCol="false" tIns="0" lIns="0" bIns="0" rIns="0">
            <a:spAutoFit/>
          </a:bodyPr>
          <a:lstStyle/>
          <a:p>
            <a:pPr algn="l">
              <a:lnSpc>
                <a:spcPts val="2613"/>
              </a:lnSpc>
            </a:pPr>
            <a:r>
              <a:rPr lang="en-US" sz="1866">
                <a:solidFill>
                  <a:srgbClr val="000000"/>
                </a:solidFill>
                <a:latin typeface="Arial"/>
                <a:ea typeface="Arial"/>
                <a:cs typeface="Arial"/>
                <a:sym typeface="Arial"/>
              </a:rPr>
              <a:t>-</a:t>
            </a:r>
          </a:p>
        </p:txBody>
      </p:sp>
      <p:sp>
        <p:nvSpPr>
          <p:cNvPr name="TextBox 10" id="10"/>
          <p:cNvSpPr txBox="true"/>
          <p:nvPr/>
        </p:nvSpPr>
        <p:spPr>
          <a:xfrm rot="0">
            <a:off x="647214" y="3150537"/>
            <a:ext cx="6840798" cy="355768"/>
          </a:xfrm>
          <a:prstGeom prst="rect">
            <a:avLst/>
          </a:prstGeom>
        </p:spPr>
        <p:txBody>
          <a:bodyPr anchor="t" rtlCol="false" tIns="0" lIns="0" bIns="0" rIns="0">
            <a:spAutoFit/>
          </a:bodyPr>
          <a:lstStyle/>
          <a:p>
            <a:pPr algn="l">
              <a:lnSpc>
                <a:spcPts val="2613"/>
              </a:lnSpc>
            </a:pPr>
            <a:r>
              <a:rPr lang="en-US" sz="1866">
                <a:solidFill>
                  <a:srgbClr val="000000"/>
                </a:solidFill>
                <a:latin typeface="Arial"/>
                <a:ea typeface="Arial"/>
                <a:cs typeface="Arial"/>
                <a:sym typeface="Arial"/>
              </a:rPr>
              <a:t>It simply tries all possibilities until a satisfactory solution is found</a:t>
            </a:r>
          </a:p>
        </p:txBody>
      </p:sp>
      <p:sp>
        <p:nvSpPr>
          <p:cNvPr name="TextBox 11" id="11"/>
          <p:cNvSpPr txBox="true"/>
          <p:nvPr/>
        </p:nvSpPr>
        <p:spPr>
          <a:xfrm rot="0">
            <a:off x="444084" y="5766740"/>
            <a:ext cx="8688086" cy="355768"/>
          </a:xfrm>
          <a:prstGeom prst="rect">
            <a:avLst/>
          </a:prstGeom>
        </p:spPr>
        <p:txBody>
          <a:bodyPr anchor="t" rtlCol="false" tIns="0" lIns="0" bIns="0" rIns="0">
            <a:spAutoFit/>
          </a:bodyPr>
          <a:lstStyle/>
          <a:p>
            <a:pPr algn="l">
              <a:lnSpc>
                <a:spcPts val="2613"/>
              </a:lnSpc>
            </a:pPr>
            <a:r>
              <a:rPr lang="en-US" sz="1866">
                <a:solidFill>
                  <a:srgbClr val="000000"/>
                </a:solidFill>
                <a:latin typeface="Arial"/>
                <a:ea typeface="Arial"/>
                <a:cs typeface="Arial"/>
                <a:sym typeface="Arial"/>
              </a:rPr>
              <a:t>-Use a random number at least once during the computation to make a decision</a:t>
            </a:r>
          </a:p>
        </p:txBody>
      </p:sp>
    </p:spTree>
  </p:cSld>
  <p:clrMapOvr>
    <a:masterClrMapping/>
  </p:clrMapOvr>
</p:sld>
</file>

<file path=ppt/slides/slide2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923459" y="6557724"/>
            <a:ext cx="816654" cy="546964"/>
          </a:xfrm>
          <a:custGeom>
            <a:avLst/>
            <a:gdLst/>
            <a:ahLst/>
            <a:cxnLst/>
            <a:rect r="r" b="b" t="t" l="l"/>
            <a:pathLst>
              <a:path h="546964" w="816654">
                <a:moveTo>
                  <a:pt x="0" y="0"/>
                </a:moveTo>
                <a:lnTo>
                  <a:pt x="816655" y="0"/>
                </a:lnTo>
                <a:lnTo>
                  <a:pt x="816655" y="546964"/>
                </a:lnTo>
                <a:lnTo>
                  <a:pt x="0" y="5469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3071584" y="2390594"/>
            <a:ext cx="340357" cy="664559"/>
            <a:chOff x="0" y="0"/>
            <a:chExt cx="340360" cy="664566"/>
          </a:xfrm>
        </p:grpSpPr>
        <p:sp>
          <p:nvSpPr>
            <p:cNvPr name="Freeform 7" id="7"/>
            <p:cNvSpPr/>
            <p:nvPr/>
          </p:nvSpPr>
          <p:spPr>
            <a:xfrm flipH="false" flipV="false" rot="0">
              <a:off x="144780" y="63500"/>
              <a:ext cx="50800" cy="349631"/>
            </a:xfrm>
            <a:custGeom>
              <a:avLst/>
              <a:gdLst/>
              <a:ahLst/>
              <a:cxnLst/>
              <a:rect r="r" b="b" t="t" l="l"/>
              <a:pathLst>
                <a:path h="349631" w="50800">
                  <a:moveTo>
                    <a:pt x="50800" y="0"/>
                  </a:moveTo>
                  <a:lnTo>
                    <a:pt x="50800" y="324231"/>
                  </a:lnTo>
                  <a:lnTo>
                    <a:pt x="25400" y="324231"/>
                  </a:lnTo>
                  <a:lnTo>
                    <a:pt x="50800" y="324231"/>
                  </a:lnTo>
                  <a:lnTo>
                    <a:pt x="50800" y="349631"/>
                  </a:lnTo>
                  <a:lnTo>
                    <a:pt x="0" y="349631"/>
                  </a:lnTo>
                  <a:lnTo>
                    <a:pt x="0" y="324231"/>
                  </a:lnTo>
                  <a:lnTo>
                    <a:pt x="0" y="0"/>
                  </a:lnTo>
                  <a:close/>
                </a:path>
              </a:pathLst>
            </a:custGeom>
            <a:solidFill>
              <a:srgbClr val="B51700"/>
            </a:solidFill>
          </p:spPr>
        </p:sp>
        <p:sp>
          <p:nvSpPr>
            <p:cNvPr name="Freeform 8" id="8"/>
            <p:cNvSpPr/>
            <p:nvPr/>
          </p:nvSpPr>
          <p:spPr>
            <a:xfrm flipH="false" flipV="false" rot="0">
              <a:off x="63500" y="387731"/>
              <a:ext cx="213360" cy="213360"/>
            </a:xfrm>
            <a:custGeom>
              <a:avLst/>
              <a:gdLst/>
              <a:ahLst/>
              <a:cxnLst/>
              <a:rect r="r" b="b" t="t" l="l"/>
              <a:pathLst>
                <a:path h="213360" w="213360">
                  <a:moveTo>
                    <a:pt x="0" y="0"/>
                  </a:moveTo>
                  <a:lnTo>
                    <a:pt x="106680" y="213360"/>
                  </a:lnTo>
                  <a:lnTo>
                    <a:pt x="213360" y="0"/>
                  </a:lnTo>
                  <a:close/>
                </a:path>
              </a:pathLst>
            </a:custGeom>
            <a:solidFill>
              <a:srgbClr val="B51700"/>
            </a:solidFill>
          </p:spPr>
        </p:sp>
      </p:grpSp>
      <p:grpSp>
        <p:nvGrpSpPr>
          <p:cNvPr name="Group 9" id="9"/>
          <p:cNvGrpSpPr>
            <a:grpSpLocks noChangeAspect="true"/>
          </p:cNvGrpSpPr>
          <p:nvPr/>
        </p:nvGrpSpPr>
        <p:grpSpPr>
          <a:xfrm rot="0">
            <a:off x="4900117" y="2390594"/>
            <a:ext cx="340357" cy="664559"/>
            <a:chOff x="0" y="0"/>
            <a:chExt cx="340360" cy="664566"/>
          </a:xfrm>
        </p:grpSpPr>
        <p:sp>
          <p:nvSpPr>
            <p:cNvPr name="Freeform 10" id="10"/>
            <p:cNvSpPr/>
            <p:nvPr/>
          </p:nvSpPr>
          <p:spPr>
            <a:xfrm flipH="false" flipV="false" rot="0">
              <a:off x="144780" y="63500"/>
              <a:ext cx="50800" cy="349631"/>
            </a:xfrm>
            <a:custGeom>
              <a:avLst/>
              <a:gdLst/>
              <a:ahLst/>
              <a:cxnLst/>
              <a:rect r="r" b="b" t="t" l="l"/>
              <a:pathLst>
                <a:path h="349631" w="50800">
                  <a:moveTo>
                    <a:pt x="50800" y="0"/>
                  </a:moveTo>
                  <a:lnTo>
                    <a:pt x="50800" y="324231"/>
                  </a:lnTo>
                  <a:lnTo>
                    <a:pt x="25400" y="324231"/>
                  </a:lnTo>
                  <a:lnTo>
                    <a:pt x="50800" y="324231"/>
                  </a:lnTo>
                  <a:lnTo>
                    <a:pt x="50800" y="349631"/>
                  </a:lnTo>
                  <a:lnTo>
                    <a:pt x="0" y="349631"/>
                  </a:lnTo>
                  <a:lnTo>
                    <a:pt x="0" y="324231"/>
                  </a:lnTo>
                  <a:lnTo>
                    <a:pt x="0" y="0"/>
                  </a:lnTo>
                  <a:close/>
                </a:path>
              </a:pathLst>
            </a:custGeom>
            <a:solidFill>
              <a:srgbClr val="004D80"/>
            </a:solidFill>
          </p:spPr>
        </p:sp>
        <p:sp>
          <p:nvSpPr>
            <p:cNvPr name="Freeform 11" id="11"/>
            <p:cNvSpPr/>
            <p:nvPr/>
          </p:nvSpPr>
          <p:spPr>
            <a:xfrm flipH="false" flipV="false" rot="0">
              <a:off x="63500" y="387731"/>
              <a:ext cx="213360" cy="213360"/>
            </a:xfrm>
            <a:custGeom>
              <a:avLst/>
              <a:gdLst/>
              <a:ahLst/>
              <a:cxnLst/>
              <a:rect r="r" b="b" t="t" l="l"/>
              <a:pathLst>
                <a:path h="213360" w="213360">
                  <a:moveTo>
                    <a:pt x="0" y="0"/>
                  </a:moveTo>
                  <a:lnTo>
                    <a:pt x="106680" y="213360"/>
                  </a:lnTo>
                  <a:lnTo>
                    <a:pt x="213360" y="0"/>
                  </a:lnTo>
                  <a:close/>
                </a:path>
              </a:pathLst>
            </a:custGeom>
            <a:solidFill>
              <a:srgbClr val="004D80"/>
            </a:solidFill>
          </p:spPr>
        </p:sp>
      </p:grpSp>
      <p:grpSp>
        <p:nvGrpSpPr>
          <p:cNvPr name="Group 12" id="12"/>
          <p:cNvGrpSpPr>
            <a:grpSpLocks noChangeAspect="true"/>
          </p:cNvGrpSpPr>
          <p:nvPr/>
        </p:nvGrpSpPr>
        <p:grpSpPr>
          <a:xfrm rot="0">
            <a:off x="3975097" y="5357127"/>
            <a:ext cx="1397003" cy="248917"/>
            <a:chOff x="0" y="0"/>
            <a:chExt cx="1397000" cy="248920"/>
          </a:xfrm>
        </p:grpSpPr>
        <p:sp>
          <p:nvSpPr>
            <p:cNvPr name="Freeform 13" id="13"/>
            <p:cNvSpPr/>
            <p:nvPr/>
          </p:nvSpPr>
          <p:spPr>
            <a:xfrm flipH="false" flipV="false" rot="0">
              <a:off x="63500" y="111760"/>
              <a:ext cx="1160780" cy="25400"/>
            </a:xfrm>
            <a:custGeom>
              <a:avLst/>
              <a:gdLst/>
              <a:ahLst/>
              <a:cxnLst/>
              <a:rect r="r" b="b" t="t" l="l"/>
              <a:pathLst>
                <a:path h="25400" w="1160780">
                  <a:moveTo>
                    <a:pt x="0" y="0"/>
                  </a:moveTo>
                  <a:lnTo>
                    <a:pt x="1148080" y="0"/>
                  </a:lnTo>
                  <a:lnTo>
                    <a:pt x="1148080" y="12700"/>
                  </a:lnTo>
                  <a:lnTo>
                    <a:pt x="1148080" y="0"/>
                  </a:lnTo>
                  <a:lnTo>
                    <a:pt x="1160780" y="0"/>
                  </a:lnTo>
                  <a:lnTo>
                    <a:pt x="1160780" y="25400"/>
                  </a:lnTo>
                  <a:lnTo>
                    <a:pt x="1148080" y="25400"/>
                  </a:lnTo>
                  <a:lnTo>
                    <a:pt x="0" y="25400"/>
                  </a:lnTo>
                  <a:close/>
                </a:path>
              </a:pathLst>
            </a:custGeom>
            <a:solidFill>
              <a:srgbClr val="000000"/>
            </a:solidFill>
          </p:spPr>
        </p:sp>
        <p:sp>
          <p:nvSpPr>
            <p:cNvPr name="Freeform 14" id="14"/>
            <p:cNvSpPr/>
            <p:nvPr/>
          </p:nvSpPr>
          <p:spPr>
            <a:xfrm flipH="false" flipV="false" rot="0">
              <a:off x="1211580"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5" id="15"/>
          <p:cNvGrpSpPr>
            <a:grpSpLocks noChangeAspect="true"/>
          </p:cNvGrpSpPr>
          <p:nvPr/>
        </p:nvGrpSpPr>
        <p:grpSpPr>
          <a:xfrm rot="0">
            <a:off x="698497" y="3856892"/>
            <a:ext cx="10162956" cy="1121512"/>
            <a:chOff x="0" y="0"/>
            <a:chExt cx="10162959" cy="1121512"/>
          </a:xfrm>
        </p:grpSpPr>
        <p:sp>
          <p:nvSpPr>
            <p:cNvPr name="Freeform 16" id="16"/>
            <p:cNvSpPr/>
            <p:nvPr/>
          </p:nvSpPr>
          <p:spPr>
            <a:xfrm flipH="false" flipV="false" rot="0">
              <a:off x="76200" y="537337"/>
              <a:ext cx="814070" cy="508000"/>
            </a:xfrm>
            <a:custGeom>
              <a:avLst/>
              <a:gdLst/>
              <a:ahLst/>
              <a:cxnLst/>
              <a:rect r="r" b="b" t="t" l="l"/>
              <a:pathLst>
                <a:path h="508000" w="814070">
                  <a:moveTo>
                    <a:pt x="0" y="0"/>
                  </a:moveTo>
                  <a:lnTo>
                    <a:pt x="814070" y="0"/>
                  </a:lnTo>
                  <a:lnTo>
                    <a:pt x="814070" y="508000"/>
                  </a:lnTo>
                  <a:lnTo>
                    <a:pt x="0" y="508000"/>
                  </a:lnTo>
                  <a:close/>
                </a:path>
              </a:pathLst>
            </a:custGeom>
            <a:solidFill>
              <a:srgbClr val="73FDEA"/>
            </a:solidFill>
          </p:spPr>
        </p:sp>
        <p:sp>
          <p:nvSpPr>
            <p:cNvPr name="Freeform 17" id="17"/>
            <p:cNvSpPr/>
            <p:nvPr/>
          </p:nvSpPr>
          <p:spPr>
            <a:xfrm flipH="false" flipV="false" rot="0">
              <a:off x="890270" y="537337"/>
              <a:ext cx="455930" cy="508000"/>
            </a:xfrm>
            <a:custGeom>
              <a:avLst/>
              <a:gdLst/>
              <a:ahLst/>
              <a:cxnLst/>
              <a:rect r="r" b="b" t="t" l="l"/>
              <a:pathLst>
                <a:path h="508000" w="455930">
                  <a:moveTo>
                    <a:pt x="0" y="0"/>
                  </a:moveTo>
                  <a:lnTo>
                    <a:pt x="455930" y="0"/>
                  </a:lnTo>
                  <a:lnTo>
                    <a:pt x="455930" y="508000"/>
                  </a:lnTo>
                  <a:lnTo>
                    <a:pt x="0" y="508000"/>
                  </a:lnTo>
                  <a:close/>
                </a:path>
              </a:pathLst>
            </a:custGeom>
            <a:solidFill>
              <a:srgbClr val="73FDEA"/>
            </a:solidFill>
          </p:spPr>
        </p:sp>
        <p:sp>
          <p:nvSpPr>
            <p:cNvPr name="Freeform 18" id="18"/>
            <p:cNvSpPr/>
            <p:nvPr/>
          </p:nvSpPr>
          <p:spPr>
            <a:xfrm flipH="false" flipV="false" rot="0">
              <a:off x="87757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9" id="19"/>
            <p:cNvSpPr/>
            <p:nvPr/>
          </p:nvSpPr>
          <p:spPr>
            <a:xfrm flipH="false" flipV="false" rot="0">
              <a:off x="6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20" id="20"/>
            <p:cNvSpPr/>
            <p:nvPr/>
          </p:nvSpPr>
          <p:spPr>
            <a:xfrm flipH="false" flipV="false" rot="0">
              <a:off x="133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21" id="21"/>
            <p:cNvSpPr/>
            <p:nvPr/>
          </p:nvSpPr>
          <p:spPr>
            <a:xfrm flipH="false" flipV="false" rot="0">
              <a:off x="63500" y="524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22" id="22"/>
            <p:cNvSpPr/>
            <p:nvPr/>
          </p:nvSpPr>
          <p:spPr>
            <a:xfrm flipH="false" flipV="false" rot="0">
              <a:off x="63500" y="1032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23" id="23"/>
            <p:cNvSpPr/>
            <p:nvPr/>
          </p:nvSpPr>
          <p:spPr>
            <a:xfrm flipH="false" flipV="false" rot="0">
              <a:off x="1417701" y="165100"/>
              <a:ext cx="8628380" cy="684657"/>
            </a:xfrm>
            <a:custGeom>
              <a:avLst/>
              <a:gdLst/>
              <a:ahLst/>
              <a:cxnLst/>
              <a:rect r="r" b="b" t="t" l="l"/>
              <a:pathLst>
                <a:path h="684657" w="8628380">
                  <a:moveTo>
                    <a:pt x="0" y="659384"/>
                  </a:moveTo>
                  <a:lnTo>
                    <a:pt x="8615553" y="620776"/>
                  </a:lnTo>
                  <a:lnTo>
                    <a:pt x="8615553" y="633476"/>
                  </a:lnTo>
                  <a:lnTo>
                    <a:pt x="8602853" y="633603"/>
                  </a:lnTo>
                  <a:lnTo>
                    <a:pt x="8597265" y="12954"/>
                  </a:lnTo>
                  <a:lnTo>
                    <a:pt x="8609965" y="12827"/>
                  </a:lnTo>
                  <a:lnTo>
                    <a:pt x="8597265" y="12954"/>
                  </a:lnTo>
                  <a:lnTo>
                    <a:pt x="8597138" y="254"/>
                  </a:lnTo>
                  <a:lnTo>
                    <a:pt x="8622538" y="0"/>
                  </a:lnTo>
                  <a:lnTo>
                    <a:pt x="8622665" y="12700"/>
                  </a:lnTo>
                  <a:lnTo>
                    <a:pt x="8622665" y="12700"/>
                  </a:lnTo>
                  <a:lnTo>
                    <a:pt x="8622665" y="12700"/>
                  </a:lnTo>
                  <a:lnTo>
                    <a:pt x="8628253" y="633349"/>
                  </a:lnTo>
                  <a:lnTo>
                    <a:pt x="8628380" y="646049"/>
                  </a:lnTo>
                  <a:lnTo>
                    <a:pt x="8615680" y="646049"/>
                  </a:lnTo>
                  <a:lnTo>
                    <a:pt x="127" y="684657"/>
                  </a:lnTo>
                  <a:close/>
                </a:path>
              </a:pathLst>
            </a:custGeom>
            <a:solidFill>
              <a:srgbClr val="000000"/>
            </a:solidFill>
          </p:spPr>
        </p:sp>
        <p:sp>
          <p:nvSpPr>
            <p:cNvPr name="Freeform 24" id="24"/>
            <p:cNvSpPr/>
            <p:nvPr/>
          </p:nvSpPr>
          <p:spPr>
            <a:xfrm flipH="false" flipV="false" rot="0">
              <a:off x="9955785" y="63627"/>
              <a:ext cx="143636" cy="121158"/>
            </a:xfrm>
            <a:custGeom>
              <a:avLst/>
              <a:gdLst/>
              <a:ahLst/>
              <a:cxnLst/>
              <a:rect r="r" b="b" t="t" l="l"/>
              <a:pathLst>
                <a:path h="121158" w="143636">
                  <a:moveTo>
                    <a:pt x="122046" y="120269"/>
                  </a:moveTo>
                  <a:lnTo>
                    <a:pt x="60197" y="19177"/>
                  </a:lnTo>
                  <a:lnTo>
                    <a:pt x="70992" y="12573"/>
                  </a:lnTo>
                  <a:lnTo>
                    <a:pt x="81914" y="19050"/>
                  </a:lnTo>
                  <a:lnTo>
                    <a:pt x="21843" y="121158"/>
                  </a:lnTo>
                  <a:lnTo>
                    <a:pt x="0" y="108331"/>
                  </a:lnTo>
                  <a:lnTo>
                    <a:pt x="60070" y="6223"/>
                  </a:lnTo>
                  <a:cubicBezTo>
                    <a:pt x="62356" y="2413"/>
                    <a:pt x="66420" y="0"/>
                    <a:pt x="70865" y="0"/>
                  </a:cubicBezTo>
                  <a:cubicBezTo>
                    <a:pt x="75310" y="0"/>
                    <a:pt x="79501" y="2286"/>
                    <a:pt x="81787" y="6096"/>
                  </a:cubicBezTo>
                  <a:lnTo>
                    <a:pt x="143636" y="107188"/>
                  </a:lnTo>
                  <a:close/>
                  <a:moveTo>
                    <a:pt x="59181" y="114300"/>
                  </a:moveTo>
                  <a:lnTo>
                    <a:pt x="58292" y="12700"/>
                  </a:lnTo>
                  <a:lnTo>
                    <a:pt x="83692" y="12446"/>
                  </a:lnTo>
                  <a:lnTo>
                    <a:pt x="84581" y="114046"/>
                  </a:lnTo>
                  <a:close/>
                </a:path>
              </a:pathLst>
            </a:custGeom>
            <a:solidFill>
              <a:srgbClr val="000000"/>
            </a:solidFill>
          </p:spPr>
        </p:sp>
      </p:grpSp>
      <p:sp>
        <p:nvSpPr>
          <p:cNvPr name="Freeform 25" id="25"/>
          <p:cNvSpPr/>
          <p:nvPr/>
        </p:nvSpPr>
        <p:spPr>
          <a:xfrm flipH="false" flipV="false" rot="0">
            <a:off x="698497" y="3174997"/>
            <a:ext cx="11010900" cy="677256"/>
          </a:xfrm>
          <a:custGeom>
            <a:avLst/>
            <a:gdLst/>
            <a:ahLst/>
            <a:cxnLst/>
            <a:rect r="r" b="b" t="t" l="l"/>
            <a:pathLst>
              <a:path h="677256" w="11010900">
                <a:moveTo>
                  <a:pt x="0" y="0"/>
                </a:moveTo>
                <a:lnTo>
                  <a:pt x="11010900" y="0"/>
                </a:lnTo>
                <a:lnTo>
                  <a:pt x="11010900" y="677256"/>
                </a:lnTo>
                <a:lnTo>
                  <a:pt x="0" y="6772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7" id="27"/>
          <p:cNvSpPr txBox="true"/>
          <p:nvPr/>
        </p:nvSpPr>
        <p:spPr>
          <a:xfrm rot="0">
            <a:off x="449561" y="534352"/>
            <a:ext cx="9426397" cy="119413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- 2 : Return Nth to Last</a:t>
            </a:r>
          </a:p>
          <a:p>
            <a:pPr algn="l">
              <a:lnSpc>
                <a:spcPts val="2520"/>
              </a:lnSpc>
            </a:pPr>
            <a:r>
              <a:rPr lang="en-US" b="true" sz="1800" spc="-12">
                <a:solidFill>
                  <a:srgbClr val="000000"/>
                </a:solidFill>
                <a:latin typeface="Montserrat 2 Bold"/>
                <a:ea typeface="Montserrat 2 Bold"/>
                <a:cs typeface="Montserrat 2 Bold"/>
                <a:sym typeface="Montserrat 2 Bold"/>
              </a:rPr>
              <a:t>Implement and algorithm to ﬁnd the nth to last element of a singly linked list.</a:t>
            </a:r>
          </a:p>
        </p:txBody>
      </p:sp>
      <p:sp>
        <p:nvSpPr>
          <p:cNvPr name="TextBox 28" id="28"/>
          <p:cNvSpPr txBox="true"/>
          <p:nvPr/>
        </p:nvSpPr>
        <p:spPr>
          <a:xfrm rot="0">
            <a:off x="2930014" y="3379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29" id="29"/>
          <p:cNvSpPr txBox="true"/>
          <p:nvPr/>
        </p:nvSpPr>
        <p:spPr>
          <a:xfrm rot="0">
            <a:off x="4771377" y="3379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30" id="30"/>
          <p:cNvSpPr txBox="true"/>
          <p:nvPr/>
        </p:nvSpPr>
        <p:spPr>
          <a:xfrm rot="0">
            <a:off x="6780038" y="3379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0</a:t>
            </a:r>
          </a:p>
        </p:txBody>
      </p:sp>
      <p:sp>
        <p:nvSpPr>
          <p:cNvPr name="TextBox 31" id="31"/>
          <p:cNvSpPr txBox="true"/>
          <p:nvPr/>
        </p:nvSpPr>
        <p:spPr>
          <a:xfrm rot="0">
            <a:off x="8810482" y="3379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32" id="32"/>
          <p:cNvSpPr txBox="true"/>
          <p:nvPr/>
        </p:nvSpPr>
        <p:spPr>
          <a:xfrm rot="0">
            <a:off x="10690079" y="3366640"/>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5</a:t>
            </a:r>
          </a:p>
        </p:txBody>
      </p:sp>
      <p:sp>
        <p:nvSpPr>
          <p:cNvPr name="TextBox 33" id="33"/>
          <p:cNvSpPr txBox="true"/>
          <p:nvPr/>
        </p:nvSpPr>
        <p:spPr>
          <a:xfrm rot="0">
            <a:off x="1655959" y="3420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4" id="34"/>
          <p:cNvSpPr txBox="true"/>
          <p:nvPr/>
        </p:nvSpPr>
        <p:spPr>
          <a:xfrm rot="0">
            <a:off x="1657874" y="4551045"/>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35" id="35"/>
          <p:cNvSpPr txBox="true"/>
          <p:nvPr/>
        </p:nvSpPr>
        <p:spPr>
          <a:xfrm rot="0">
            <a:off x="3480283" y="3420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36" id="36"/>
          <p:cNvSpPr txBox="true"/>
          <p:nvPr/>
        </p:nvSpPr>
        <p:spPr>
          <a:xfrm rot="0">
            <a:off x="5321646" y="3420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222</a:t>
            </a:r>
          </a:p>
        </p:txBody>
      </p:sp>
      <p:sp>
        <p:nvSpPr>
          <p:cNvPr name="TextBox 37" id="37"/>
          <p:cNvSpPr txBox="true"/>
          <p:nvPr/>
        </p:nvSpPr>
        <p:spPr>
          <a:xfrm rot="0">
            <a:off x="7330297" y="3420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333</a:t>
            </a:r>
          </a:p>
        </p:txBody>
      </p:sp>
      <p:sp>
        <p:nvSpPr>
          <p:cNvPr name="TextBox 38" id="38"/>
          <p:cNvSpPr txBox="true"/>
          <p:nvPr/>
        </p:nvSpPr>
        <p:spPr>
          <a:xfrm rot="0">
            <a:off x="9360741" y="3420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39" id="39"/>
          <p:cNvSpPr txBox="true"/>
          <p:nvPr/>
        </p:nvSpPr>
        <p:spPr>
          <a:xfrm rot="0">
            <a:off x="11237109" y="3408045"/>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0" id="40"/>
          <p:cNvSpPr txBox="true"/>
          <p:nvPr/>
        </p:nvSpPr>
        <p:spPr>
          <a:xfrm rot="0">
            <a:off x="911133" y="3421761"/>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41" id="41"/>
          <p:cNvSpPr txBox="true"/>
          <p:nvPr/>
        </p:nvSpPr>
        <p:spPr>
          <a:xfrm rot="0">
            <a:off x="1010117" y="4552064"/>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42" id="42"/>
          <p:cNvSpPr txBox="true"/>
          <p:nvPr/>
        </p:nvSpPr>
        <p:spPr>
          <a:xfrm rot="0">
            <a:off x="3093482" y="3838204"/>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43" id="43"/>
          <p:cNvSpPr txBox="true"/>
          <p:nvPr/>
        </p:nvSpPr>
        <p:spPr>
          <a:xfrm rot="0">
            <a:off x="4922015" y="3827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44" id="44"/>
          <p:cNvSpPr txBox="true"/>
          <p:nvPr/>
        </p:nvSpPr>
        <p:spPr>
          <a:xfrm rot="0">
            <a:off x="6940820" y="383703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45" id="45"/>
          <p:cNvSpPr txBox="true"/>
          <p:nvPr/>
        </p:nvSpPr>
        <p:spPr>
          <a:xfrm rot="0">
            <a:off x="8969673" y="3827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46" id="46"/>
          <p:cNvSpPr txBox="true"/>
          <p:nvPr/>
        </p:nvSpPr>
        <p:spPr>
          <a:xfrm rot="0">
            <a:off x="10849918" y="382111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47" id="47"/>
          <p:cNvSpPr txBox="true"/>
          <p:nvPr/>
        </p:nvSpPr>
        <p:spPr>
          <a:xfrm rot="0">
            <a:off x="3017358" y="3077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48" id="48"/>
          <p:cNvSpPr txBox="true"/>
          <p:nvPr/>
        </p:nvSpPr>
        <p:spPr>
          <a:xfrm rot="0">
            <a:off x="4845891" y="3077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49" id="49"/>
          <p:cNvSpPr txBox="true"/>
          <p:nvPr/>
        </p:nvSpPr>
        <p:spPr>
          <a:xfrm rot="0">
            <a:off x="6875374" y="3077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50" id="50"/>
          <p:cNvSpPr txBox="true"/>
          <p:nvPr/>
        </p:nvSpPr>
        <p:spPr>
          <a:xfrm rot="0">
            <a:off x="8893550" y="3077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node4</a:t>
            </a:r>
          </a:p>
        </p:txBody>
      </p:sp>
      <p:sp>
        <p:nvSpPr>
          <p:cNvPr name="TextBox 51" id="51"/>
          <p:cNvSpPr txBox="true"/>
          <p:nvPr/>
        </p:nvSpPr>
        <p:spPr>
          <a:xfrm rot="0">
            <a:off x="10762517" y="3071632"/>
            <a:ext cx="48080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Node5</a:t>
            </a:r>
          </a:p>
        </p:txBody>
      </p:sp>
      <p:sp>
        <p:nvSpPr>
          <p:cNvPr name="TextBox 52" id="52"/>
          <p:cNvSpPr txBox="true"/>
          <p:nvPr/>
        </p:nvSpPr>
        <p:spPr>
          <a:xfrm rot="0">
            <a:off x="829818" y="5765006"/>
            <a:ext cx="1875120" cy="1228106"/>
          </a:xfrm>
          <a:prstGeom prst="rect">
            <a:avLst/>
          </a:prstGeom>
        </p:spPr>
        <p:txBody>
          <a:bodyPr anchor="t" rtlCol="false" tIns="0" lIns="0" bIns="0" rIns="0">
            <a:spAutoFit/>
          </a:bodyPr>
          <a:lstStyle/>
          <a:p>
            <a:pPr algn="r">
              <a:lnSpc>
                <a:spcPts val="2441"/>
              </a:lnSpc>
            </a:pPr>
            <a:r>
              <a:rPr lang="en-US" b="true" sz="1600" spc="-11">
                <a:solidFill>
                  <a:srgbClr val="B51700"/>
                </a:solidFill>
                <a:latin typeface="Montserrat 2 Bold"/>
                <a:ea typeface="Montserrat 2 Bold"/>
                <a:cs typeface="Montserrat 2 Bold"/>
                <a:sym typeface="Montserrat 2 Bold"/>
              </a:rPr>
              <a:t>pointer1 = node1 = node2 = node3 = node4</a:t>
            </a:r>
          </a:p>
        </p:txBody>
      </p:sp>
      <p:sp>
        <p:nvSpPr>
          <p:cNvPr name="TextBox 53" id="53"/>
          <p:cNvSpPr txBox="true"/>
          <p:nvPr/>
        </p:nvSpPr>
        <p:spPr>
          <a:xfrm rot="0">
            <a:off x="3106083" y="2012242"/>
            <a:ext cx="263909" cy="271282"/>
          </a:xfrm>
          <a:prstGeom prst="rect">
            <a:avLst/>
          </a:prstGeom>
        </p:spPr>
        <p:txBody>
          <a:bodyPr anchor="t" rtlCol="false" tIns="0" lIns="0" bIns="0" rIns="0">
            <a:spAutoFit/>
          </a:bodyPr>
          <a:lstStyle/>
          <a:p>
            <a:pPr algn="l">
              <a:lnSpc>
                <a:spcPts val="2240"/>
              </a:lnSpc>
            </a:pPr>
            <a:r>
              <a:rPr lang="en-US" b="true" sz="1600" spc="-11">
                <a:solidFill>
                  <a:srgbClr val="B51700"/>
                </a:solidFill>
                <a:latin typeface="Montserrat 2 Bold"/>
                <a:ea typeface="Montserrat 2 Bold"/>
                <a:cs typeface="Montserrat 2 Bold"/>
                <a:sym typeface="Montserrat 2 Bold"/>
              </a:rPr>
              <a:t>P1</a:t>
            </a:r>
          </a:p>
        </p:txBody>
      </p:sp>
      <p:sp>
        <p:nvSpPr>
          <p:cNvPr name="TextBox 54" id="54"/>
          <p:cNvSpPr txBox="true"/>
          <p:nvPr/>
        </p:nvSpPr>
        <p:spPr>
          <a:xfrm rot="0">
            <a:off x="4934617" y="2012242"/>
            <a:ext cx="263909" cy="271282"/>
          </a:xfrm>
          <a:prstGeom prst="rect">
            <a:avLst/>
          </a:prstGeom>
        </p:spPr>
        <p:txBody>
          <a:bodyPr anchor="t" rtlCol="false" tIns="0" lIns="0" bIns="0" rIns="0">
            <a:spAutoFit/>
          </a:bodyPr>
          <a:lstStyle/>
          <a:p>
            <a:pPr algn="l">
              <a:lnSpc>
                <a:spcPts val="2240"/>
              </a:lnSpc>
            </a:pPr>
            <a:r>
              <a:rPr lang="en-US" b="true" sz="1600" spc="-11">
                <a:solidFill>
                  <a:srgbClr val="004D80"/>
                </a:solidFill>
                <a:latin typeface="Montserrat 2 Bold"/>
                <a:ea typeface="Montserrat 2 Bold"/>
                <a:cs typeface="Montserrat 2 Bold"/>
                <a:sym typeface="Montserrat 2 Bold"/>
              </a:rPr>
              <a:t>P2</a:t>
            </a:r>
          </a:p>
        </p:txBody>
      </p:sp>
      <p:sp>
        <p:nvSpPr>
          <p:cNvPr name="TextBox 55" id="55"/>
          <p:cNvSpPr txBox="true"/>
          <p:nvPr/>
        </p:nvSpPr>
        <p:spPr>
          <a:xfrm rot="0">
            <a:off x="5414524" y="5765006"/>
            <a:ext cx="1881416" cy="1228106"/>
          </a:xfrm>
          <a:prstGeom prst="rect">
            <a:avLst/>
          </a:prstGeom>
        </p:spPr>
        <p:txBody>
          <a:bodyPr anchor="t" rtlCol="false" tIns="0" lIns="0" bIns="0" rIns="0">
            <a:spAutoFit/>
          </a:bodyPr>
          <a:lstStyle/>
          <a:p>
            <a:pPr algn="r">
              <a:lnSpc>
                <a:spcPts val="2441"/>
              </a:lnSpc>
            </a:pPr>
            <a:r>
              <a:rPr lang="en-US" b="true" sz="1600" spc="-11">
                <a:solidFill>
                  <a:srgbClr val="004D80"/>
                </a:solidFill>
                <a:latin typeface="Montserrat 2 Bold"/>
                <a:ea typeface="Montserrat 2 Bold"/>
                <a:cs typeface="Montserrat 2 Bold"/>
                <a:sym typeface="Montserrat 2 Bold"/>
              </a:rPr>
              <a:t>pointer2 = node2 = node3 = node4 = node5</a:t>
            </a:r>
          </a:p>
        </p:txBody>
      </p:sp>
      <p:sp>
        <p:nvSpPr>
          <p:cNvPr name="TextBox 56" id="56"/>
          <p:cNvSpPr txBox="true"/>
          <p:nvPr/>
        </p:nvSpPr>
        <p:spPr>
          <a:xfrm rot="0">
            <a:off x="3234309" y="5360699"/>
            <a:ext cx="634975"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N = 2</a:t>
            </a:r>
          </a:p>
        </p:txBody>
      </p:sp>
      <p:sp>
        <p:nvSpPr>
          <p:cNvPr name="TextBox 57" id="57"/>
          <p:cNvSpPr txBox="true"/>
          <p:nvPr/>
        </p:nvSpPr>
        <p:spPr>
          <a:xfrm rot="0">
            <a:off x="5477799" y="5360699"/>
            <a:ext cx="730110"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Node4</a:t>
            </a:r>
          </a:p>
        </p:txBody>
      </p:sp>
    </p:spTree>
  </p:cSld>
  <p:clrMapOvr>
    <a:masterClrMapping/>
  </p:clrMapOvr>
</p:sld>
</file>

<file path=ppt/slides/slide2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863603" y="5976642"/>
            <a:ext cx="3305261" cy="1656055"/>
          </a:xfrm>
          <a:custGeom>
            <a:avLst/>
            <a:gdLst/>
            <a:ahLst/>
            <a:cxnLst/>
            <a:rect r="r" b="b" t="t" l="l"/>
            <a:pathLst>
              <a:path h="1656055" w="3305261">
                <a:moveTo>
                  <a:pt x="0" y="0"/>
                </a:moveTo>
                <a:lnTo>
                  <a:pt x="3305261" y="0"/>
                </a:lnTo>
                <a:lnTo>
                  <a:pt x="3305261" y="1656055"/>
                </a:lnTo>
                <a:lnTo>
                  <a:pt x="0" y="1656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6388579" y="4910738"/>
            <a:ext cx="1422397" cy="660397"/>
            <a:chOff x="0" y="0"/>
            <a:chExt cx="1422400" cy="660400"/>
          </a:xfrm>
        </p:grpSpPr>
        <p:sp>
          <p:nvSpPr>
            <p:cNvPr name="Freeform 7" id="7"/>
            <p:cNvSpPr/>
            <p:nvPr/>
          </p:nvSpPr>
          <p:spPr>
            <a:xfrm flipH="false" flipV="false" rot="0">
              <a:off x="76200" y="76200"/>
              <a:ext cx="800989" cy="508000"/>
            </a:xfrm>
            <a:custGeom>
              <a:avLst/>
              <a:gdLst/>
              <a:ahLst/>
              <a:cxnLst/>
              <a:rect r="r" b="b" t="t" l="l"/>
              <a:pathLst>
                <a:path h="508000" w="800989">
                  <a:moveTo>
                    <a:pt x="0" y="0"/>
                  </a:moveTo>
                  <a:lnTo>
                    <a:pt x="800989" y="0"/>
                  </a:lnTo>
                  <a:lnTo>
                    <a:pt x="800989" y="508000"/>
                  </a:lnTo>
                  <a:lnTo>
                    <a:pt x="0" y="508000"/>
                  </a:lnTo>
                  <a:close/>
                </a:path>
              </a:pathLst>
            </a:custGeom>
            <a:solidFill>
              <a:srgbClr val="73FDEA"/>
            </a:solidFill>
          </p:spPr>
        </p:sp>
        <p:sp>
          <p:nvSpPr>
            <p:cNvPr name="Freeform 8" id="8"/>
            <p:cNvSpPr/>
            <p:nvPr/>
          </p:nvSpPr>
          <p:spPr>
            <a:xfrm flipH="false" flipV="false" rot="0">
              <a:off x="877189" y="76200"/>
              <a:ext cx="469011" cy="508000"/>
            </a:xfrm>
            <a:custGeom>
              <a:avLst/>
              <a:gdLst/>
              <a:ahLst/>
              <a:cxnLst/>
              <a:rect r="r" b="b" t="t" l="l"/>
              <a:pathLst>
                <a:path h="508000" w="469011">
                  <a:moveTo>
                    <a:pt x="0" y="0"/>
                  </a:moveTo>
                  <a:lnTo>
                    <a:pt x="469011" y="0"/>
                  </a:lnTo>
                  <a:lnTo>
                    <a:pt x="469011" y="508000"/>
                  </a:lnTo>
                  <a:lnTo>
                    <a:pt x="0" y="508000"/>
                  </a:lnTo>
                  <a:close/>
                </a:path>
              </a:pathLst>
            </a:custGeom>
            <a:solidFill>
              <a:srgbClr val="73FDEA"/>
            </a:solidFill>
          </p:spPr>
        </p:sp>
        <p:sp>
          <p:nvSpPr>
            <p:cNvPr name="Freeform 9" id="9"/>
            <p:cNvSpPr/>
            <p:nvPr/>
          </p:nvSpPr>
          <p:spPr>
            <a:xfrm flipH="false" flipV="false" rot="0">
              <a:off x="864489"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0" id="10"/>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1" id="11"/>
            <p:cNvSpPr/>
            <p:nvPr/>
          </p:nvSpPr>
          <p:spPr>
            <a:xfrm flipH="false" flipV="false" rot="0">
              <a:off x="133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2" id="12"/>
            <p:cNvSpPr/>
            <p:nvPr/>
          </p:nvSpPr>
          <p:spPr>
            <a:xfrm flipH="false" flipV="false" rot="0">
              <a:off x="63500" y="63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13" id="13"/>
            <p:cNvSpPr/>
            <p:nvPr/>
          </p:nvSpPr>
          <p:spPr>
            <a:xfrm flipH="false" flipV="false" rot="0">
              <a:off x="63500" y="571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grpSp>
      <p:grpSp>
        <p:nvGrpSpPr>
          <p:cNvPr name="Group 14" id="14"/>
          <p:cNvGrpSpPr>
            <a:grpSpLocks noChangeAspect="true"/>
          </p:cNvGrpSpPr>
          <p:nvPr/>
        </p:nvGrpSpPr>
        <p:grpSpPr>
          <a:xfrm rot="0">
            <a:off x="698497" y="3094892"/>
            <a:ext cx="10162956" cy="1121512"/>
            <a:chOff x="0" y="0"/>
            <a:chExt cx="10162959" cy="1121512"/>
          </a:xfrm>
        </p:grpSpPr>
        <p:sp>
          <p:nvSpPr>
            <p:cNvPr name="Freeform 15" id="15"/>
            <p:cNvSpPr/>
            <p:nvPr/>
          </p:nvSpPr>
          <p:spPr>
            <a:xfrm flipH="false" flipV="false" rot="0">
              <a:off x="76200" y="537337"/>
              <a:ext cx="814070" cy="508000"/>
            </a:xfrm>
            <a:custGeom>
              <a:avLst/>
              <a:gdLst/>
              <a:ahLst/>
              <a:cxnLst/>
              <a:rect r="r" b="b" t="t" l="l"/>
              <a:pathLst>
                <a:path h="508000" w="814070">
                  <a:moveTo>
                    <a:pt x="0" y="0"/>
                  </a:moveTo>
                  <a:lnTo>
                    <a:pt x="814070" y="0"/>
                  </a:lnTo>
                  <a:lnTo>
                    <a:pt x="814070" y="508000"/>
                  </a:lnTo>
                  <a:lnTo>
                    <a:pt x="0" y="508000"/>
                  </a:lnTo>
                  <a:close/>
                </a:path>
              </a:pathLst>
            </a:custGeom>
            <a:solidFill>
              <a:srgbClr val="73FDEA"/>
            </a:solidFill>
          </p:spPr>
        </p:sp>
        <p:sp>
          <p:nvSpPr>
            <p:cNvPr name="Freeform 16" id="16"/>
            <p:cNvSpPr/>
            <p:nvPr/>
          </p:nvSpPr>
          <p:spPr>
            <a:xfrm flipH="false" flipV="false" rot="0">
              <a:off x="890270" y="537337"/>
              <a:ext cx="455930" cy="508000"/>
            </a:xfrm>
            <a:custGeom>
              <a:avLst/>
              <a:gdLst/>
              <a:ahLst/>
              <a:cxnLst/>
              <a:rect r="r" b="b" t="t" l="l"/>
              <a:pathLst>
                <a:path h="508000" w="455930">
                  <a:moveTo>
                    <a:pt x="0" y="0"/>
                  </a:moveTo>
                  <a:lnTo>
                    <a:pt x="455930" y="0"/>
                  </a:lnTo>
                  <a:lnTo>
                    <a:pt x="455930" y="508000"/>
                  </a:lnTo>
                  <a:lnTo>
                    <a:pt x="0" y="508000"/>
                  </a:lnTo>
                  <a:close/>
                </a:path>
              </a:pathLst>
            </a:custGeom>
            <a:solidFill>
              <a:srgbClr val="73FDEA"/>
            </a:solidFill>
          </p:spPr>
        </p:sp>
        <p:sp>
          <p:nvSpPr>
            <p:cNvPr name="Freeform 17" id="17"/>
            <p:cNvSpPr/>
            <p:nvPr/>
          </p:nvSpPr>
          <p:spPr>
            <a:xfrm flipH="false" flipV="false" rot="0">
              <a:off x="87757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8" id="18"/>
            <p:cNvSpPr/>
            <p:nvPr/>
          </p:nvSpPr>
          <p:spPr>
            <a:xfrm flipH="false" flipV="false" rot="0">
              <a:off x="6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9" id="19"/>
            <p:cNvSpPr/>
            <p:nvPr/>
          </p:nvSpPr>
          <p:spPr>
            <a:xfrm flipH="false" flipV="false" rot="0">
              <a:off x="133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20" id="20"/>
            <p:cNvSpPr/>
            <p:nvPr/>
          </p:nvSpPr>
          <p:spPr>
            <a:xfrm flipH="false" flipV="false" rot="0">
              <a:off x="63500" y="524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21" id="21"/>
            <p:cNvSpPr/>
            <p:nvPr/>
          </p:nvSpPr>
          <p:spPr>
            <a:xfrm flipH="false" flipV="false" rot="0">
              <a:off x="63500" y="1032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22" id="22"/>
            <p:cNvSpPr/>
            <p:nvPr/>
          </p:nvSpPr>
          <p:spPr>
            <a:xfrm flipH="false" flipV="false" rot="0">
              <a:off x="1417701" y="165100"/>
              <a:ext cx="8628380" cy="684657"/>
            </a:xfrm>
            <a:custGeom>
              <a:avLst/>
              <a:gdLst/>
              <a:ahLst/>
              <a:cxnLst/>
              <a:rect r="r" b="b" t="t" l="l"/>
              <a:pathLst>
                <a:path h="684657" w="8628380">
                  <a:moveTo>
                    <a:pt x="0" y="659384"/>
                  </a:moveTo>
                  <a:lnTo>
                    <a:pt x="8615553" y="620776"/>
                  </a:lnTo>
                  <a:lnTo>
                    <a:pt x="8615553" y="633476"/>
                  </a:lnTo>
                  <a:lnTo>
                    <a:pt x="8602853" y="633603"/>
                  </a:lnTo>
                  <a:lnTo>
                    <a:pt x="8597265" y="12954"/>
                  </a:lnTo>
                  <a:lnTo>
                    <a:pt x="8609965" y="12827"/>
                  </a:lnTo>
                  <a:lnTo>
                    <a:pt x="8597265" y="12954"/>
                  </a:lnTo>
                  <a:lnTo>
                    <a:pt x="8597138" y="254"/>
                  </a:lnTo>
                  <a:lnTo>
                    <a:pt x="8622538" y="0"/>
                  </a:lnTo>
                  <a:lnTo>
                    <a:pt x="8622665" y="12700"/>
                  </a:lnTo>
                  <a:lnTo>
                    <a:pt x="8622665" y="12700"/>
                  </a:lnTo>
                  <a:lnTo>
                    <a:pt x="8622665" y="12700"/>
                  </a:lnTo>
                  <a:lnTo>
                    <a:pt x="8628253" y="633349"/>
                  </a:lnTo>
                  <a:lnTo>
                    <a:pt x="8628380" y="646049"/>
                  </a:lnTo>
                  <a:lnTo>
                    <a:pt x="8615680" y="646049"/>
                  </a:lnTo>
                  <a:lnTo>
                    <a:pt x="127" y="684657"/>
                  </a:lnTo>
                  <a:close/>
                </a:path>
              </a:pathLst>
            </a:custGeom>
            <a:solidFill>
              <a:srgbClr val="000000"/>
            </a:solidFill>
          </p:spPr>
        </p:sp>
        <p:sp>
          <p:nvSpPr>
            <p:cNvPr name="Freeform 23" id="23"/>
            <p:cNvSpPr/>
            <p:nvPr/>
          </p:nvSpPr>
          <p:spPr>
            <a:xfrm flipH="false" flipV="false" rot="0">
              <a:off x="9955785" y="63627"/>
              <a:ext cx="143636" cy="121158"/>
            </a:xfrm>
            <a:custGeom>
              <a:avLst/>
              <a:gdLst/>
              <a:ahLst/>
              <a:cxnLst/>
              <a:rect r="r" b="b" t="t" l="l"/>
              <a:pathLst>
                <a:path h="121158" w="143636">
                  <a:moveTo>
                    <a:pt x="122046" y="120269"/>
                  </a:moveTo>
                  <a:lnTo>
                    <a:pt x="60197" y="19177"/>
                  </a:lnTo>
                  <a:lnTo>
                    <a:pt x="70992" y="12573"/>
                  </a:lnTo>
                  <a:lnTo>
                    <a:pt x="81914" y="19050"/>
                  </a:lnTo>
                  <a:lnTo>
                    <a:pt x="21843" y="121158"/>
                  </a:lnTo>
                  <a:lnTo>
                    <a:pt x="0" y="108331"/>
                  </a:lnTo>
                  <a:lnTo>
                    <a:pt x="60070" y="6223"/>
                  </a:lnTo>
                  <a:cubicBezTo>
                    <a:pt x="62356" y="2413"/>
                    <a:pt x="66420" y="0"/>
                    <a:pt x="70865" y="0"/>
                  </a:cubicBezTo>
                  <a:cubicBezTo>
                    <a:pt x="75310" y="0"/>
                    <a:pt x="79501" y="2286"/>
                    <a:pt x="81787" y="6096"/>
                  </a:cubicBezTo>
                  <a:lnTo>
                    <a:pt x="143636" y="107188"/>
                  </a:lnTo>
                  <a:close/>
                  <a:moveTo>
                    <a:pt x="59181" y="114300"/>
                  </a:moveTo>
                  <a:lnTo>
                    <a:pt x="58292" y="12700"/>
                  </a:lnTo>
                  <a:lnTo>
                    <a:pt x="83692" y="12446"/>
                  </a:lnTo>
                  <a:lnTo>
                    <a:pt x="84581" y="114046"/>
                  </a:lnTo>
                  <a:close/>
                </a:path>
              </a:pathLst>
            </a:custGeom>
            <a:solidFill>
              <a:srgbClr val="000000"/>
            </a:solidFill>
          </p:spPr>
        </p:sp>
      </p:grpSp>
      <p:sp>
        <p:nvSpPr>
          <p:cNvPr name="Freeform 24" id="24"/>
          <p:cNvSpPr/>
          <p:nvPr/>
        </p:nvSpPr>
        <p:spPr>
          <a:xfrm flipH="false" flipV="false" rot="0">
            <a:off x="698497" y="2117769"/>
            <a:ext cx="11010900" cy="972493"/>
          </a:xfrm>
          <a:custGeom>
            <a:avLst/>
            <a:gdLst/>
            <a:ahLst/>
            <a:cxnLst/>
            <a:rect r="r" b="b" t="t" l="l"/>
            <a:pathLst>
              <a:path h="972493" w="11010900">
                <a:moveTo>
                  <a:pt x="0" y="0"/>
                </a:moveTo>
                <a:lnTo>
                  <a:pt x="11010900" y="0"/>
                </a:lnTo>
                <a:lnTo>
                  <a:pt x="11010900" y="972493"/>
                </a:lnTo>
                <a:lnTo>
                  <a:pt x="0" y="9724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449561" y="534352"/>
            <a:ext cx="10177567" cy="132748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- 3 : Partition</a:t>
            </a:r>
          </a:p>
          <a:p>
            <a:pPr algn="l">
              <a:lnSpc>
                <a:spcPts val="2100"/>
              </a:lnSpc>
            </a:pPr>
            <a:r>
              <a:rPr lang="en-US" b="true" sz="1800" spc="-12">
                <a:solidFill>
                  <a:srgbClr val="000000"/>
                </a:solidFill>
                <a:latin typeface="Montserrat 2 Bold"/>
                <a:ea typeface="Montserrat 2 Bold"/>
                <a:cs typeface="Montserrat 2 Bold"/>
                <a:sym typeface="Montserrat 2 Bold"/>
              </a:rPr>
              <a:t>Write code to partition a linked list around a value x, such that all nodes less than x come before all nodes greater than or equal to x.</a:t>
            </a:r>
          </a:p>
        </p:txBody>
      </p:sp>
      <p:sp>
        <p:nvSpPr>
          <p:cNvPr name="TextBox 27" id="27"/>
          <p:cNvSpPr txBox="true"/>
          <p:nvPr/>
        </p:nvSpPr>
        <p:spPr>
          <a:xfrm rot="0">
            <a:off x="2855871"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28" id="28"/>
          <p:cNvSpPr txBox="true"/>
          <p:nvPr/>
        </p:nvSpPr>
        <p:spPr>
          <a:xfrm rot="0">
            <a:off x="3075032" y="6168285"/>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29" id="29"/>
          <p:cNvSpPr txBox="true"/>
          <p:nvPr/>
        </p:nvSpPr>
        <p:spPr>
          <a:xfrm rot="0">
            <a:off x="4771377"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30" id="30"/>
          <p:cNvSpPr txBox="true"/>
          <p:nvPr/>
        </p:nvSpPr>
        <p:spPr>
          <a:xfrm rot="0">
            <a:off x="6780038"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31" id="31"/>
          <p:cNvSpPr txBox="true"/>
          <p:nvPr/>
        </p:nvSpPr>
        <p:spPr>
          <a:xfrm rot="0">
            <a:off x="6791163" y="5102381"/>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32" id="32"/>
          <p:cNvSpPr txBox="true"/>
          <p:nvPr/>
        </p:nvSpPr>
        <p:spPr>
          <a:xfrm rot="0">
            <a:off x="8736340"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10</a:t>
            </a:r>
          </a:p>
        </p:txBody>
      </p:sp>
      <p:sp>
        <p:nvSpPr>
          <p:cNvPr name="TextBox 33" id="33"/>
          <p:cNvSpPr txBox="true"/>
          <p:nvPr/>
        </p:nvSpPr>
        <p:spPr>
          <a:xfrm rot="0">
            <a:off x="10615936" y="2604640"/>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15</a:t>
            </a:r>
          </a:p>
        </p:txBody>
      </p:sp>
      <p:sp>
        <p:nvSpPr>
          <p:cNvPr name="TextBox 34" id="34"/>
          <p:cNvSpPr txBox="true"/>
          <p:nvPr/>
        </p:nvSpPr>
        <p:spPr>
          <a:xfrm rot="0">
            <a:off x="1655959"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5" id="35"/>
          <p:cNvSpPr txBox="true"/>
          <p:nvPr/>
        </p:nvSpPr>
        <p:spPr>
          <a:xfrm rot="0">
            <a:off x="1657874" y="3789045"/>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36" id="36"/>
          <p:cNvSpPr txBox="true"/>
          <p:nvPr/>
        </p:nvSpPr>
        <p:spPr>
          <a:xfrm rot="0">
            <a:off x="1821056" y="62147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7" id="37"/>
          <p:cNvSpPr txBox="true"/>
          <p:nvPr/>
        </p:nvSpPr>
        <p:spPr>
          <a:xfrm rot="0">
            <a:off x="1822980" y="72053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8" id="38"/>
          <p:cNvSpPr txBox="true"/>
          <p:nvPr/>
        </p:nvSpPr>
        <p:spPr>
          <a:xfrm rot="0">
            <a:off x="3480283"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39" id="39"/>
          <p:cNvSpPr txBox="true"/>
          <p:nvPr/>
        </p:nvSpPr>
        <p:spPr>
          <a:xfrm rot="0">
            <a:off x="3696205" y="6209690"/>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0" id="40"/>
          <p:cNvSpPr txBox="true"/>
          <p:nvPr/>
        </p:nvSpPr>
        <p:spPr>
          <a:xfrm rot="0">
            <a:off x="5321646"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222</a:t>
            </a:r>
          </a:p>
        </p:txBody>
      </p:sp>
      <p:sp>
        <p:nvSpPr>
          <p:cNvPr name="TextBox 41" id="41"/>
          <p:cNvSpPr txBox="true"/>
          <p:nvPr/>
        </p:nvSpPr>
        <p:spPr>
          <a:xfrm rot="0">
            <a:off x="7330297"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333</a:t>
            </a:r>
          </a:p>
        </p:txBody>
      </p:sp>
      <p:sp>
        <p:nvSpPr>
          <p:cNvPr name="TextBox 42" id="42"/>
          <p:cNvSpPr txBox="true"/>
          <p:nvPr/>
        </p:nvSpPr>
        <p:spPr>
          <a:xfrm rot="0">
            <a:off x="7338184" y="5143786"/>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3" id="43"/>
          <p:cNvSpPr txBox="true"/>
          <p:nvPr/>
        </p:nvSpPr>
        <p:spPr>
          <a:xfrm rot="0">
            <a:off x="9360741"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44" id="44"/>
          <p:cNvSpPr txBox="true"/>
          <p:nvPr/>
        </p:nvSpPr>
        <p:spPr>
          <a:xfrm rot="0">
            <a:off x="11237109" y="2646045"/>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5" id="45"/>
          <p:cNvSpPr txBox="true"/>
          <p:nvPr/>
        </p:nvSpPr>
        <p:spPr>
          <a:xfrm rot="0">
            <a:off x="1010117" y="3790064"/>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46" id="46"/>
          <p:cNvSpPr txBox="true"/>
          <p:nvPr/>
        </p:nvSpPr>
        <p:spPr>
          <a:xfrm rot="0">
            <a:off x="911133" y="2659761"/>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47" id="47"/>
          <p:cNvSpPr txBox="true"/>
          <p:nvPr/>
        </p:nvSpPr>
        <p:spPr>
          <a:xfrm rot="0">
            <a:off x="1076230" y="6215758"/>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48" id="48"/>
          <p:cNvSpPr txBox="true"/>
          <p:nvPr/>
        </p:nvSpPr>
        <p:spPr>
          <a:xfrm rot="0">
            <a:off x="1175214" y="7206358"/>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49" id="49"/>
          <p:cNvSpPr txBox="true"/>
          <p:nvPr/>
        </p:nvSpPr>
        <p:spPr>
          <a:xfrm rot="0">
            <a:off x="3093482" y="3076204"/>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50" id="50"/>
          <p:cNvSpPr txBox="true"/>
          <p:nvPr/>
        </p:nvSpPr>
        <p:spPr>
          <a:xfrm rot="0">
            <a:off x="3309376" y="6633391"/>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51" id="51"/>
          <p:cNvSpPr txBox="true"/>
          <p:nvPr/>
        </p:nvSpPr>
        <p:spPr>
          <a:xfrm rot="0">
            <a:off x="4922015"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2" id="52"/>
          <p:cNvSpPr txBox="true"/>
          <p:nvPr/>
        </p:nvSpPr>
        <p:spPr>
          <a:xfrm rot="0">
            <a:off x="6940820" y="307503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53" id="53"/>
          <p:cNvSpPr txBox="true"/>
          <p:nvPr/>
        </p:nvSpPr>
        <p:spPr>
          <a:xfrm rot="0">
            <a:off x="6946935" y="5554247"/>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4" id="54"/>
          <p:cNvSpPr txBox="true"/>
          <p:nvPr/>
        </p:nvSpPr>
        <p:spPr>
          <a:xfrm rot="0">
            <a:off x="8969673"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55" id="55"/>
          <p:cNvSpPr txBox="true"/>
          <p:nvPr/>
        </p:nvSpPr>
        <p:spPr>
          <a:xfrm rot="0">
            <a:off x="10849918" y="305911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56" id="56"/>
          <p:cNvSpPr txBox="true"/>
          <p:nvPr/>
        </p:nvSpPr>
        <p:spPr>
          <a:xfrm rot="0">
            <a:off x="3017358"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57" id="57"/>
          <p:cNvSpPr txBox="true"/>
          <p:nvPr/>
        </p:nvSpPr>
        <p:spPr>
          <a:xfrm rot="0">
            <a:off x="3233252" y="5872753"/>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58" id="58"/>
          <p:cNvSpPr txBox="true"/>
          <p:nvPr/>
        </p:nvSpPr>
        <p:spPr>
          <a:xfrm rot="0">
            <a:off x="4845891"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59" id="59"/>
          <p:cNvSpPr txBox="true"/>
          <p:nvPr/>
        </p:nvSpPr>
        <p:spPr>
          <a:xfrm rot="0">
            <a:off x="6870811" y="4804762"/>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60" id="60"/>
          <p:cNvSpPr txBox="true"/>
          <p:nvPr/>
        </p:nvSpPr>
        <p:spPr>
          <a:xfrm rot="0">
            <a:off x="6875374"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61" id="61"/>
          <p:cNvSpPr txBox="true"/>
          <p:nvPr/>
        </p:nvSpPr>
        <p:spPr>
          <a:xfrm rot="0">
            <a:off x="8893550"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node4</a:t>
            </a:r>
          </a:p>
        </p:txBody>
      </p:sp>
      <p:sp>
        <p:nvSpPr>
          <p:cNvPr name="TextBox 62" id="62"/>
          <p:cNvSpPr txBox="true"/>
          <p:nvPr/>
        </p:nvSpPr>
        <p:spPr>
          <a:xfrm rot="0">
            <a:off x="10762517" y="2309632"/>
            <a:ext cx="48080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Node5</a:t>
            </a:r>
          </a:p>
        </p:txBody>
      </p:sp>
      <p:sp>
        <p:nvSpPr>
          <p:cNvPr name="TextBox 63" id="63"/>
          <p:cNvSpPr txBox="true"/>
          <p:nvPr/>
        </p:nvSpPr>
        <p:spPr>
          <a:xfrm rot="0">
            <a:off x="817121" y="5085559"/>
            <a:ext cx="2291429"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 = node1</a:t>
            </a:r>
          </a:p>
        </p:txBody>
      </p:sp>
      <p:sp>
        <p:nvSpPr>
          <p:cNvPr name="TextBox 64" id="64"/>
          <p:cNvSpPr txBox="true"/>
          <p:nvPr/>
        </p:nvSpPr>
        <p:spPr>
          <a:xfrm rot="0">
            <a:off x="817121" y="5314159"/>
            <a:ext cx="1365437"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Tail = node1</a:t>
            </a:r>
          </a:p>
        </p:txBody>
      </p:sp>
      <p:sp>
        <p:nvSpPr>
          <p:cNvPr name="TextBox 65" id="65"/>
          <p:cNvSpPr txBox="true"/>
          <p:nvPr/>
        </p:nvSpPr>
        <p:spPr>
          <a:xfrm rot="0">
            <a:off x="817121" y="5542759"/>
            <a:ext cx="2549633"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currentNode.next = null</a:t>
            </a:r>
          </a:p>
        </p:txBody>
      </p:sp>
      <p:sp>
        <p:nvSpPr>
          <p:cNvPr name="TextBox 66" id="66"/>
          <p:cNvSpPr txBox="true"/>
          <p:nvPr/>
        </p:nvSpPr>
        <p:spPr>
          <a:xfrm rot="0">
            <a:off x="834009" y="4585992"/>
            <a:ext cx="741255"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x = 10</a:t>
            </a:r>
          </a:p>
        </p:txBody>
      </p:sp>
    </p:spTree>
  </p:cSld>
  <p:clrMapOvr>
    <a:masterClrMapping/>
  </p:clrMapOvr>
</p:sld>
</file>

<file path=ppt/slides/slide2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863603" y="5976642"/>
            <a:ext cx="5210261" cy="1656055"/>
          </a:xfrm>
          <a:custGeom>
            <a:avLst/>
            <a:gdLst/>
            <a:ahLst/>
            <a:cxnLst/>
            <a:rect r="r" b="b" t="t" l="l"/>
            <a:pathLst>
              <a:path h="1656055" w="5210261">
                <a:moveTo>
                  <a:pt x="0" y="0"/>
                </a:moveTo>
                <a:lnTo>
                  <a:pt x="5210261" y="0"/>
                </a:lnTo>
                <a:lnTo>
                  <a:pt x="5210261" y="1656055"/>
                </a:lnTo>
                <a:lnTo>
                  <a:pt x="0" y="1656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7090058" y="4686319"/>
            <a:ext cx="1422397" cy="660397"/>
            <a:chOff x="0" y="0"/>
            <a:chExt cx="1422400" cy="660400"/>
          </a:xfrm>
        </p:grpSpPr>
        <p:sp>
          <p:nvSpPr>
            <p:cNvPr name="Freeform 7" id="7"/>
            <p:cNvSpPr/>
            <p:nvPr/>
          </p:nvSpPr>
          <p:spPr>
            <a:xfrm flipH="false" flipV="false" rot="0">
              <a:off x="76200" y="76200"/>
              <a:ext cx="805180" cy="508000"/>
            </a:xfrm>
            <a:custGeom>
              <a:avLst/>
              <a:gdLst/>
              <a:ahLst/>
              <a:cxnLst/>
              <a:rect r="r" b="b" t="t" l="l"/>
              <a:pathLst>
                <a:path h="508000" w="805180">
                  <a:moveTo>
                    <a:pt x="0" y="0"/>
                  </a:moveTo>
                  <a:lnTo>
                    <a:pt x="805180" y="0"/>
                  </a:lnTo>
                  <a:lnTo>
                    <a:pt x="805180" y="508000"/>
                  </a:lnTo>
                  <a:lnTo>
                    <a:pt x="0" y="508000"/>
                  </a:lnTo>
                  <a:close/>
                </a:path>
              </a:pathLst>
            </a:custGeom>
            <a:solidFill>
              <a:srgbClr val="73FDEA"/>
            </a:solidFill>
          </p:spPr>
        </p:sp>
        <p:sp>
          <p:nvSpPr>
            <p:cNvPr name="Freeform 8" id="8"/>
            <p:cNvSpPr/>
            <p:nvPr/>
          </p:nvSpPr>
          <p:spPr>
            <a:xfrm flipH="false" flipV="false" rot="0">
              <a:off x="881380" y="76200"/>
              <a:ext cx="464820" cy="508000"/>
            </a:xfrm>
            <a:custGeom>
              <a:avLst/>
              <a:gdLst/>
              <a:ahLst/>
              <a:cxnLst/>
              <a:rect r="r" b="b" t="t" l="l"/>
              <a:pathLst>
                <a:path h="508000" w="464820">
                  <a:moveTo>
                    <a:pt x="0" y="0"/>
                  </a:moveTo>
                  <a:lnTo>
                    <a:pt x="464820" y="0"/>
                  </a:lnTo>
                  <a:lnTo>
                    <a:pt x="464820" y="508000"/>
                  </a:lnTo>
                  <a:lnTo>
                    <a:pt x="0" y="508000"/>
                  </a:lnTo>
                  <a:close/>
                </a:path>
              </a:pathLst>
            </a:custGeom>
            <a:solidFill>
              <a:srgbClr val="73FDEA"/>
            </a:solidFill>
          </p:spPr>
        </p:sp>
        <p:sp>
          <p:nvSpPr>
            <p:cNvPr name="Freeform 9" id="9"/>
            <p:cNvSpPr/>
            <p:nvPr/>
          </p:nvSpPr>
          <p:spPr>
            <a:xfrm flipH="false" flipV="false" rot="0">
              <a:off x="86868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0" id="10"/>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1" id="11"/>
            <p:cNvSpPr/>
            <p:nvPr/>
          </p:nvSpPr>
          <p:spPr>
            <a:xfrm flipH="false" flipV="false" rot="0">
              <a:off x="133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2" id="12"/>
            <p:cNvSpPr/>
            <p:nvPr/>
          </p:nvSpPr>
          <p:spPr>
            <a:xfrm flipH="false" flipV="false" rot="0">
              <a:off x="63500" y="63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13" id="13"/>
            <p:cNvSpPr/>
            <p:nvPr/>
          </p:nvSpPr>
          <p:spPr>
            <a:xfrm flipH="false" flipV="false" rot="0">
              <a:off x="63500" y="571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grpSp>
      <p:grpSp>
        <p:nvGrpSpPr>
          <p:cNvPr name="Group 14" id="14"/>
          <p:cNvGrpSpPr>
            <a:grpSpLocks noChangeAspect="true"/>
          </p:cNvGrpSpPr>
          <p:nvPr/>
        </p:nvGrpSpPr>
        <p:grpSpPr>
          <a:xfrm rot="0">
            <a:off x="698497" y="3094892"/>
            <a:ext cx="10162956" cy="1121512"/>
            <a:chOff x="0" y="0"/>
            <a:chExt cx="10162959" cy="1121512"/>
          </a:xfrm>
        </p:grpSpPr>
        <p:sp>
          <p:nvSpPr>
            <p:cNvPr name="Freeform 15" id="15"/>
            <p:cNvSpPr/>
            <p:nvPr/>
          </p:nvSpPr>
          <p:spPr>
            <a:xfrm flipH="false" flipV="false" rot="0">
              <a:off x="76200" y="537337"/>
              <a:ext cx="814070" cy="508000"/>
            </a:xfrm>
            <a:custGeom>
              <a:avLst/>
              <a:gdLst/>
              <a:ahLst/>
              <a:cxnLst/>
              <a:rect r="r" b="b" t="t" l="l"/>
              <a:pathLst>
                <a:path h="508000" w="814070">
                  <a:moveTo>
                    <a:pt x="0" y="0"/>
                  </a:moveTo>
                  <a:lnTo>
                    <a:pt x="814070" y="0"/>
                  </a:lnTo>
                  <a:lnTo>
                    <a:pt x="814070" y="508000"/>
                  </a:lnTo>
                  <a:lnTo>
                    <a:pt x="0" y="508000"/>
                  </a:lnTo>
                  <a:close/>
                </a:path>
              </a:pathLst>
            </a:custGeom>
            <a:solidFill>
              <a:srgbClr val="73FDEA"/>
            </a:solidFill>
          </p:spPr>
        </p:sp>
        <p:sp>
          <p:nvSpPr>
            <p:cNvPr name="Freeform 16" id="16"/>
            <p:cNvSpPr/>
            <p:nvPr/>
          </p:nvSpPr>
          <p:spPr>
            <a:xfrm flipH="false" flipV="false" rot="0">
              <a:off x="890270" y="537337"/>
              <a:ext cx="455930" cy="508000"/>
            </a:xfrm>
            <a:custGeom>
              <a:avLst/>
              <a:gdLst/>
              <a:ahLst/>
              <a:cxnLst/>
              <a:rect r="r" b="b" t="t" l="l"/>
              <a:pathLst>
                <a:path h="508000" w="455930">
                  <a:moveTo>
                    <a:pt x="0" y="0"/>
                  </a:moveTo>
                  <a:lnTo>
                    <a:pt x="455930" y="0"/>
                  </a:lnTo>
                  <a:lnTo>
                    <a:pt x="455930" y="508000"/>
                  </a:lnTo>
                  <a:lnTo>
                    <a:pt x="0" y="508000"/>
                  </a:lnTo>
                  <a:close/>
                </a:path>
              </a:pathLst>
            </a:custGeom>
            <a:solidFill>
              <a:srgbClr val="73FDEA"/>
            </a:solidFill>
          </p:spPr>
        </p:sp>
        <p:sp>
          <p:nvSpPr>
            <p:cNvPr name="Freeform 17" id="17"/>
            <p:cNvSpPr/>
            <p:nvPr/>
          </p:nvSpPr>
          <p:spPr>
            <a:xfrm flipH="false" flipV="false" rot="0">
              <a:off x="87757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8" id="18"/>
            <p:cNvSpPr/>
            <p:nvPr/>
          </p:nvSpPr>
          <p:spPr>
            <a:xfrm flipH="false" flipV="false" rot="0">
              <a:off x="6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9" id="19"/>
            <p:cNvSpPr/>
            <p:nvPr/>
          </p:nvSpPr>
          <p:spPr>
            <a:xfrm flipH="false" flipV="false" rot="0">
              <a:off x="133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20" id="20"/>
            <p:cNvSpPr/>
            <p:nvPr/>
          </p:nvSpPr>
          <p:spPr>
            <a:xfrm flipH="false" flipV="false" rot="0">
              <a:off x="63500" y="524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21" id="21"/>
            <p:cNvSpPr/>
            <p:nvPr/>
          </p:nvSpPr>
          <p:spPr>
            <a:xfrm flipH="false" flipV="false" rot="0">
              <a:off x="63500" y="1032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22" id="22"/>
            <p:cNvSpPr/>
            <p:nvPr/>
          </p:nvSpPr>
          <p:spPr>
            <a:xfrm flipH="false" flipV="false" rot="0">
              <a:off x="1417701" y="165100"/>
              <a:ext cx="8628380" cy="684657"/>
            </a:xfrm>
            <a:custGeom>
              <a:avLst/>
              <a:gdLst/>
              <a:ahLst/>
              <a:cxnLst/>
              <a:rect r="r" b="b" t="t" l="l"/>
              <a:pathLst>
                <a:path h="684657" w="8628380">
                  <a:moveTo>
                    <a:pt x="0" y="659384"/>
                  </a:moveTo>
                  <a:lnTo>
                    <a:pt x="8615553" y="620776"/>
                  </a:lnTo>
                  <a:lnTo>
                    <a:pt x="8615553" y="633476"/>
                  </a:lnTo>
                  <a:lnTo>
                    <a:pt x="8602853" y="633603"/>
                  </a:lnTo>
                  <a:lnTo>
                    <a:pt x="8597265" y="12954"/>
                  </a:lnTo>
                  <a:lnTo>
                    <a:pt x="8609965" y="12827"/>
                  </a:lnTo>
                  <a:lnTo>
                    <a:pt x="8597265" y="12954"/>
                  </a:lnTo>
                  <a:lnTo>
                    <a:pt x="8597138" y="254"/>
                  </a:lnTo>
                  <a:lnTo>
                    <a:pt x="8622538" y="0"/>
                  </a:lnTo>
                  <a:lnTo>
                    <a:pt x="8622665" y="12700"/>
                  </a:lnTo>
                  <a:lnTo>
                    <a:pt x="8622665" y="12700"/>
                  </a:lnTo>
                  <a:lnTo>
                    <a:pt x="8622665" y="12700"/>
                  </a:lnTo>
                  <a:lnTo>
                    <a:pt x="8628253" y="633349"/>
                  </a:lnTo>
                  <a:lnTo>
                    <a:pt x="8628380" y="646049"/>
                  </a:lnTo>
                  <a:lnTo>
                    <a:pt x="8615680" y="646049"/>
                  </a:lnTo>
                  <a:lnTo>
                    <a:pt x="127" y="684657"/>
                  </a:lnTo>
                  <a:close/>
                </a:path>
              </a:pathLst>
            </a:custGeom>
            <a:solidFill>
              <a:srgbClr val="000000"/>
            </a:solidFill>
          </p:spPr>
        </p:sp>
        <p:sp>
          <p:nvSpPr>
            <p:cNvPr name="Freeform 23" id="23"/>
            <p:cNvSpPr/>
            <p:nvPr/>
          </p:nvSpPr>
          <p:spPr>
            <a:xfrm flipH="false" flipV="false" rot="0">
              <a:off x="9955785" y="63627"/>
              <a:ext cx="143636" cy="121158"/>
            </a:xfrm>
            <a:custGeom>
              <a:avLst/>
              <a:gdLst/>
              <a:ahLst/>
              <a:cxnLst/>
              <a:rect r="r" b="b" t="t" l="l"/>
              <a:pathLst>
                <a:path h="121158" w="143636">
                  <a:moveTo>
                    <a:pt x="122046" y="120269"/>
                  </a:moveTo>
                  <a:lnTo>
                    <a:pt x="60197" y="19177"/>
                  </a:lnTo>
                  <a:lnTo>
                    <a:pt x="70992" y="12573"/>
                  </a:lnTo>
                  <a:lnTo>
                    <a:pt x="81914" y="19050"/>
                  </a:lnTo>
                  <a:lnTo>
                    <a:pt x="21843" y="121158"/>
                  </a:lnTo>
                  <a:lnTo>
                    <a:pt x="0" y="108331"/>
                  </a:lnTo>
                  <a:lnTo>
                    <a:pt x="60070" y="6223"/>
                  </a:lnTo>
                  <a:cubicBezTo>
                    <a:pt x="62356" y="2413"/>
                    <a:pt x="66420" y="0"/>
                    <a:pt x="70865" y="0"/>
                  </a:cubicBezTo>
                  <a:cubicBezTo>
                    <a:pt x="75310" y="0"/>
                    <a:pt x="79501" y="2286"/>
                    <a:pt x="81787" y="6096"/>
                  </a:cubicBezTo>
                  <a:lnTo>
                    <a:pt x="143636" y="107188"/>
                  </a:lnTo>
                  <a:close/>
                  <a:moveTo>
                    <a:pt x="59181" y="114300"/>
                  </a:moveTo>
                  <a:lnTo>
                    <a:pt x="58292" y="12700"/>
                  </a:lnTo>
                  <a:lnTo>
                    <a:pt x="83692" y="12446"/>
                  </a:lnTo>
                  <a:lnTo>
                    <a:pt x="84581" y="114046"/>
                  </a:lnTo>
                  <a:close/>
                </a:path>
              </a:pathLst>
            </a:custGeom>
            <a:solidFill>
              <a:srgbClr val="000000"/>
            </a:solidFill>
          </p:spPr>
        </p:sp>
      </p:grpSp>
      <p:sp>
        <p:nvSpPr>
          <p:cNvPr name="Freeform 24" id="24"/>
          <p:cNvSpPr/>
          <p:nvPr/>
        </p:nvSpPr>
        <p:spPr>
          <a:xfrm flipH="false" flipV="false" rot="0">
            <a:off x="698497" y="2117769"/>
            <a:ext cx="11010900" cy="972493"/>
          </a:xfrm>
          <a:custGeom>
            <a:avLst/>
            <a:gdLst/>
            <a:ahLst/>
            <a:cxnLst/>
            <a:rect r="r" b="b" t="t" l="l"/>
            <a:pathLst>
              <a:path h="972493" w="11010900">
                <a:moveTo>
                  <a:pt x="0" y="0"/>
                </a:moveTo>
                <a:lnTo>
                  <a:pt x="11010900" y="0"/>
                </a:lnTo>
                <a:lnTo>
                  <a:pt x="11010900" y="972493"/>
                </a:lnTo>
                <a:lnTo>
                  <a:pt x="0" y="9724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449561" y="534352"/>
            <a:ext cx="10177567" cy="132748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- 3 : Partition</a:t>
            </a:r>
          </a:p>
          <a:p>
            <a:pPr algn="l">
              <a:lnSpc>
                <a:spcPts val="2100"/>
              </a:lnSpc>
            </a:pPr>
            <a:r>
              <a:rPr lang="en-US" b="true" sz="1800" spc="-12">
                <a:solidFill>
                  <a:srgbClr val="000000"/>
                </a:solidFill>
                <a:latin typeface="Montserrat 2 Bold"/>
                <a:ea typeface="Montserrat 2 Bold"/>
                <a:cs typeface="Montserrat 2 Bold"/>
                <a:sym typeface="Montserrat 2 Bold"/>
              </a:rPr>
              <a:t>Write code to partition a linked list around a value x, such that all nodes less than x come before all nodes greater than or equal to x.</a:t>
            </a:r>
          </a:p>
        </p:txBody>
      </p:sp>
      <p:sp>
        <p:nvSpPr>
          <p:cNvPr name="TextBox 27" id="27"/>
          <p:cNvSpPr txBox="true"/>
          <p:nvPr/>
        </p:nvSpPr>
        <p:spPr>
          <a:xfrm rot="0">
            <a:off x="2855871"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28" id="28"/>
          <p:cNvSpPr txBox="true"/>
          <p:nvPr/>
        </p:nvSpPr>
        <p:spPr>
          <a:xfrm rot="0">
            <a:off x="3158957" y="617595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29" id="29"/>
          <p:cNvSpPr txBox="true"/>
          <p:nvPr/>
        </p:nvSpPr>
        <p:spPr>
          <a:xfrm rot="0">
            <a:off x="4771377"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30" id="30"/>
          <p:cNvSpPr txBox="true"/>
          <p:nvPr/>
        </p:nvSpPr>
        <p:spPr>
          <a:xfrm rot="0">
            <a:off x="4980032" y="6168285"/>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31" id="31"/>
          <p:cNvSpPr txBox="true"/>
          <p:nvPr/>
        </p:nvSpPr>
        <p:spPr>
          <a:xfrm rot="0">
            <a:off x="6780038"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32" id="32"/>
          <p:cNvSpPr txBox="true"/>
          <p:nvPr/>
        </p:nvSpPr>
        <p:spPr>
          <a:xfrm rot="0">
            <a:off x="7494689" y="4877962"/>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33" id="33"/>
          <p:cNvSpPr txBox="true"/>
          <p:nvPr/>
        </p:nvSpPr>
        <p:spPr>
          <a:xfrm rot="0">
            <a:off x="8736340"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10</a:t>
            </a:r>
          </a:p>
        </p:txBody>
      </p:sp>
      <p:sp>
        <p:nvSpPr>
          <p:cNvPr name="TextBox 34" id="34"/>
          <p:cNvSpPr txBox="true"/>
          <p:nvPr/>
        </p:nvSpPr>
        <p:spPr>
          <a:xfrm rot="0">
            <a:off x="10615936" y="2604640"/>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15</a:t>
            </a:r>
          </a:p>
        </p:txBody>
      </p:sp>
      <p:sp>
        <p:nvSpPr>
          <p:cNvPr name="TextBox 35" id="35"/>
          <p:cNvSpPr txBox="true"/>
          <p:nvPr/>
        </p:nvSpPr>
        <p:spPr>
          <a:xfrm rot="0">
            <a:off x="1655959"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6" id="36"/>
          <p:cNvSpPr txBox="true"/>
          <p:nvPr/>
        </p:nvSpPr>
        <p:spPr>
          <a:xfrm rot="0">
            <a:off x="1657874" y="3789045"/>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37" id="37"/>
          <p:cNvSpPr txBox="true"/>
          <p:nvPr/>
        </p:nvSpPr>
        <p:spPr>
          <a:xfrm rot="0">
            <a:off x="1821056" y="62147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38" id="38"/>
          <p:cNvSpPr txBox="true"/>
          <p:nvPr/>
        </p:nvSpPr>
        <p:spPr>
          <a:xfrm rot="0">
            <a:off x="1822980" y="72053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9" id="39"/>
          <p:cNvSpPr txBox="true"/>
          <p:nvPr/>
        </p:nvSpPr>
        <p:spPr>
          <a:xfrm rot="0">
            <a:off x="3480283"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40" id="40"/>
          <p:cNvSpPr txBox="true"/>
          <p:nvPr/>
        </p:nvSpPr>
        <p:spPr>
          <a:xfrm rot="0">
            <a:off x="3709226" y="6217349"/>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41" id="41"/>
          <p:cNvSpPr txBox="true"/>
          <p:nvPr/>
        </p:nvSpPr>
        <p:spPr>
          <a:xfrm rot="0">
            <a:off x="5321646"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222</a:t>
            </a:r>
          </a:p>
        </p:txBody>
      </p:sp>
      <p:sp>
        <p:nvSpPr>
          <p:cNvPr name="TextBox 42" id="42"/>
          <p:cNvSpPr txBox="true"/>
          <p:nvPr/>
        </p:nvSpPr>
        <p:spPr>
          <a:xfrm rot="0">
            <a:off x="5601205" y="6209690"/>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3" id="43"/>
          <p:cNvSpPr txBox="true"/>
          <p:nvPr/>
        </p:nvSpPr>
        <p:spPr>
          <a:xfrm rot="0">
            <a:off x="7330297"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333</a:t>
            </a:r>
          </a:p>
        </p:txBody>
      </p:sp>
      <p:sp>
        <p:nvSpPr>
          <p:cNvPr name="TextBox 44" id="44"/>
          <p:cNvSpPr txBox="true"/>
          <p:nvPr/>
        </p:nvSpPr>
        <p:spPr>
          <a:xfrm rot="0">
            <a:off x="8041719" y="4919358"/>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5" id="45"/>
          <p:cNvSpPr txBox="true"/>
          <p:nvPr/>
        </p:nvSpPr>
        <p:spPr>
          <a:xfrm rot="0">
            <a:off x="9360741"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46" id="46"/>
          <p:cNvSpPr txBox="true"/>
          <p:nvPr/>
        </p:nvSpPr>
        <p:spPr>
          <a:xfrm rot="0">
            <a:off x="11237109" y="2646045"/>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7" id="47"/>
          <p:cNvSpPr txBox="true"/>
          <p:nvPr/>
        </p:nvSpPr>
        <p:spPr>
          <a:xfrm rot="0">
            <a:off x="1010117" y="3790064"/>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48" id="48"/>
          <p:cNvSpPr txBox="true"/>
          <p:nvPr/>
        </p:nvSpPr>
        <p:spPr>
          <a:xfrm rot="0">
            <a:off x="911133" y="2659761"/>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49" id="49"/>
          <p:cNvSpPr txBox="true"/>
          <p:nvPr/>
        </p:nvSpPr>
        <p:spPr>
          <a:xfrm rot="0">
            <a:off x="1076230" y="6215758"/>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50" id="50"/>
          <p:cNvSpPr txBox="true"/>
          <p:nvPr/>
        </p:nvSpPr>
        <p:spPr>
          <a:xfrm rot="0">
            <a:off x="1175214" y="7206358"/>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51" id="51"/>
          <p:cNvSpPr txBox="true"/>
          <p:nvPr/>
        </p:nvSpPr>
        <p:spPr>
          <a:xfrm rot="0">
            <a:off x="3093482" y="3076204"/>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52" id="52"/>
          <p:cNvSpPr txBox="true"/>
          <p:nvPr/>
        </p:nvSpPr>
        <p:spPr>
          <a:xfrm rot="0">
            <a:off x="3314738" y="6627809"/>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3" id="53"/>
          <p:cNvSpPr txBox="true"/>
          <p:nvPr/>
        </p:nvSpPr>
        <p:spPr>
          <a:xfrm rot="0">
            <a:off x="4922015"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4" id="54"/>
          <p:cNvSpPr txBox="true"/>
          <p:nvPr/>
        </p:nvSpPr>
        <p:spPr>
          <a:xfrm rot="0">
            <a:off x="5214376" y="6633391"/>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55" id="55"/>
          <p:cNvSpPr txBox="true"/>
          <p:nvPr/>
        </p:nvSpPr>
        <p:spPr>
          <a:xfrm rot="0">
            <a:off x="6940820" y="307503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56" id="56"/>
          <p:cNvSpPr txBox="true"/>
          <p:nvPr/>
        </p:nvSpPr>
        <p:spPr>
          <a:xfrm rot="0">
            <a:off x="7652023" y="534189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57" id="57"/>
          <p:cNvSpPr txBox="true"/>
          <p:nvPr/>
        </p:nvSpPr>
        <p:spPr>
          <a:xfrm rot="0">
            <a:off x="8969673"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58" id="58"/>
          <p:cNvSpPr txBox="true"/>
          <p:nvPr/>
        </p:nvSpPr>
        <p:spPr>
          <a:xfrm rot="0">
            <a:off x="10849918" y="305911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59" id="59"/>
          <p:cNvSpPr txBox="true"/>
          <p:nvPr/>
        </p:nvSpPr>
        <p:spPr>
          <a:xfrm rot="0">
            <a:off x="3017358"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60" id="60"/>
          <p:cNvSpPr txBox="true"/>
          <p:nvPr/>
        </p:nvSpPr>
        <p:spPr>
          <a:xfrm rot="0">
            <a:off x="3238614" y="5878335"/>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61" id="61"/>
          <p:cNvSpPr txBox="true"/>
          <p:nvPr/>
        </p:nvSpPr>
        <p:spPr>
          <a:xfrm rot="0">
            <a:off x="4845891"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62" id="62"/>
          <p:cNvSpPr txBox="true"/>
          <p:nvPr/>
        </p:nvSpPr>
        <p:spPr>
          <a:xfrm rot="0">
            <a:off x="5138252" y="5872753"/>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63" id="63"/>
          <p:cNvSpPr txBox="true"/>
          <p:nvPr/>
        </p:nvSpPr>
        <p:spPr>
          <a:xfrm rot="0">
            <a:off x="6875374"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64" id="64"/>
          <p:cNvSpPr txBox="true"/>
          <p:nvPr/>
        </p:nvSpPr>
        <p:spPr>
          <a:xfrm rot="0">
            <a:off x="7586577" y="4582420"/>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65" id="65"/>
          <p:cNvSpPr txBox="true"/>
          <p:nvPr/>
        </p:nvSpPr>
        <p:spPr>
          <a:xfrm rot="0">
            <a:off x="8893550"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node4</a:t>
            </a:r>
          </a:p>
        </p:txBody>
      </p:sp>
      <p:sp>
        <p:nvSpPr>
          <p:cNvPr name="TextBox 66" id="66"/>
          <p:cNvSpPr txBox="true"/>
          <p:nvPr/>
        </p:nvSpPr>
        <p:spPr>
          <a:xfrm rot="0">
            <a:off x="10762517" y="2309632"/>
            <a:ext cx="48080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Node5</a:t>
            </a:r>
          </a:p>
        </p:txBody>
      </p:sp>
      <p:sp>
        <p:nvSpPr>
          <p:cNvPr name="TextBox 67" id="67"/>
          <p:cNvSpPr txBox="true"/>
          <p:nvPr/>
        </p:nvSpPr>
        <p:spPr>
          <a:xfrm rot="0">
            <a:off x="817121" y="5085559"/>
            <a:ext cx="2291429"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 = node1</a:t>
            </a:r>
          </a:p>
        </p:txBody>
      </p:sp>
      <p:sp>
        <p:nvSpPr>
          <p:cNvPr name="TextBox 68" id="68"/>
          <p:cNvSpPr txBox="true"/>
          <p:nvPr/>
        </p:nvSpPr>
        <p:spPr>
          <a:xfrm rot="0">
            <a:off x="817121" y="5314159"/>
            <a:ext cx="1365437"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Tail = node1</a:t>
            </a:r>
          </a:p>
        </p:txBody>
      </p:sp>
      <p:sp>
        <p:nvSpPr>
          <p:cNvPr name="TextBox 69" id="69"/>
          <p:cNvSpPr txBox="true"/>
          <p:nvPr/>
        </p:nvSpPr>
        <p:spPr>
          <a:xfrm rot="0">
            <a:off x="817121" y="5542759"/>
            <a:ext cx="2549633"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currentNode.next = null</a:t>
            </a:r>
          </a:p>
        </p:txBody>
      </p:sp>
      <p:sp>
        <p:nvSpPr>
          <p:cNvPr name="TextBox 70" id="70"/>
          <p:cNvSpPr txBox="true"/>
          <p:nvPr/>
        </p:nvSpPr>
        <p:spPr>
          <a:xfrm rot="0">
            <a:off x="834009" y="4585992"/>
            <a:ext cx="741255"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x = 10</a:t>
            </a:r>
          </a:p>
        </p:txBody>
      </p:sp>
    </p:spTree>
  </p:cSld>
  <p:clrMapOvr>
    <a:masterClrMapping/>
  </p:clrMapOvr>
</p:sld>
</file>

<file path=ppt/slides/slide2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863603" y="5963945"/>
            <a:ext cx="7115261" cy="1668751"/>
          </a:xfrm>
          <a:custGeom>
            <a:avLst/>
            <a:gdLst/>
            <a:ahLst/>
            <a:cxnLst/>
            <a:rect r="r" b="b" t="t" l="l"/>
            <a:pathLst>
              <a:path h="1668751" w="7115261">
                <a:moveTo>
                  <a:pt x="0" y="0"/>
                </a:moveTo>
                <a:lnTo>
                  <a:pt x="7115261" y="0"/>
                </a:lnTo>
                <a:lnTo>
                  <a:pt x="7115261" y="1668752"/>
                </a:lnTo>
                <a:lnTo>
                  <a:pt x="0" y="1668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8775059" y="4629036"/>
            <a:ext cx="1422397" cy="660397"/>
            <a:chOff x="0" y="0"/>
            <a:chExt cx="1422400" cy="660400"/>
          </a:xfrm>
        </p:grpSpPr>
        <p:sp>
          <p:nvSpPr>
            <p:cNvPr name="Freeform 7" id="7"/>
            <p:cNvSpPr/>
            <p:nvPr/>
          </p:nvSpPr>
          <p:spPr>
            <a:xfrm flipH="false" flipV="false" rot="0">
              <a:off x="76200" y="76200"/>
              <a:ext cx="802005" cy="508000"/>
            </a:xfrm>
            <a:custGeom>
              <a:avLst/>
              <a:gdLst/>
              <a:ahLst/>
              <a:cxnLst/>
              <a:rect r="r" b="b" t="t" l="l"/>
              <a:pathLst>
                <a:path h="508000" w="802005">
                  <a:moveTo>
                    <a:pt x="0" y="0"/>
                  </a:moveTo>
                  <a:lnTo>
                    <a:pt x="802005" y="0"/>
                  </a:lnTo>
                  <a:lnTo>
                    <a:pt x="802005" y="508000"/>
                  </a:lnTo>
                  <a:lnTo>
                    <a:pt x="0" y="508000"/>
                  </a:lnTo>
                  <a:close/>
                </a:path>
              </a:pathLst>
            </a:custGeom>
            <a:solidFill>
              <a:srgbClr val="73FDEA"/>
            </a:solidFill>
          </p:spPr>
        </p:sp>
        <p:sp>
          <p:nvSpPr>
            <p:cNvPr name="Freeform 8" id="8"/>
            <p:cNvSpPr/>
            <p:nvPr/>
          </p:nvSpPr>
          <p:spPr>
            <a:xfrm flipH="false" flipV="false" rot="0">
              <a:off x="878205" y="76200"/>
              <a:ext cx="467995" cy="508000"/>
            </a:xfrm>
            <a:custGeom>
              <a:avLst/>
              <a:gdLst/>
              <a:ahLst/>
              <a:cxnLst/>
              <a:rect r="r" b="b" t="t" l="l"/>
              <a:pathLst>
                <a:path h="508000" w="467995">
                  <a:moveTo>
                    <a:pt x="0" y="0"/>
                  </a:moveTo>
                  <a:lnTo>
                    <a:pt x="467995" y="0"/>
                  </a:lnTo>
                  <a:lnTo>
                    <a:pt x="467995" y="508000"/>
                  </a:lnTo>
                  <a:lnTo>
                    <a:pt x="0" y="508000"/>
                  </a:lnTo>
                  <a:close/>
                </a:path>
              </a:pathLst>
            </a:custGeom>
            <a:solidFill>
              <a:srgbClr val="73FDEA"/>
            </a:solidFill>
          </p:spPr>
        </p:sp>
        <p:sp>
          <p:nvSpPr>
            <p:cNvPr name="Freeform 9" id="9"/>
            <p:cNvSpPr/>
            <p:nvPr/>
          </p:nvSpPr>
          <p:spPr>
            <a:xfrm flipH="false" flipV="false" rot="0">
              <a:off x="86550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0" id="10"/>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1" id="11"/>
            <p:cNvSpPr/>
            <p:nvPr/>
          </p:nvSpPr>
          <p:spPr>
            <a:xfrm flipH="false" flipV="false" rot="0">
              <a:off x="133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2" id="12"/>
            <p:cNvSpPr/>
            <p:nvPr/>
          </p:nvSpPr>
          <p:spPr>
            <a:xfrm flipH="false" flipV="false" rot="0">
              <a:off x="63500" y="63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13" id="13"/>
            <p:cNvSpPr/>
            <p:nvPr/>
          </p:nvSpPr>
          <p:spPr>
            <a:xfrm flipH="false" flipV="false" rot="0">
              <a:off x="63500" y="571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grpSp>
      <p:grpSp>
        <p:nvGrpSpPr>
          <p:cNvPr name="Group 14" id="14"/>
          <p:cNvGrpSpPr>
            <a:grpSpLocks noChangeAspect="true"/>
          </p:cNvGrpSpPr>
          <p:nvPr/>
        </p:nvGrpSpPr>
        <p:grpSpPr>
          <a:xfrm rot="0">
            <a:off x="698497" y="3094892"/>
            <a:ext cx="10162956" cy="1121512"/>
            <a:chOff x="0" y="0"/>
            <a:chExt cx="10162959" cy="1121512"/>
          </a:xfrm>
        </p:grpSpPr>
        <p:sp>
          <p:nvSpPr>
            <p:cNvPr name="Freeform 15" id="15"/>
            <p:cNvSpPr/>
            <p:nvPr/>
          </p:nvSpPr>
          <p:spPr>
            <a:xfrm flipH="false" flipV="false" rot="0">
              <a:off x="76200" y="537337"/>
              <a:ext cx="814070" cy="508000"/>
            </a:xfrm>
            <a:custGeom>
              <a:avLst/>
              <a:gdLst/>
              <a:ahLst/>
              <a:cxnLst/>
              <a:rect r="r" b="b" t="t" l="l"/>
              <a:pathLst>
                <a:path h="508000" w="814070">
                  <a:moveTo>
                    <a:pt x="0" y="0"/>
                  </a:moveTo>
                  <a:lnTo>
                    <a:pt x="814070" y="0"/>
                  </a:lnTo>
                  <a:lnTo>
                    <a:pt x="814070" y="508000"/>
                  </a:lnTo>
                  <a:lnTo>
                    <a:pt x="0" y="508000"/>
                  </a:lnTo>
                  <a:close/>
                </a:path>
              </a:pathLst>
            </a:custGeom>
            <a:solidFill>
              <a:srgbClr val="73FDEA"/>
            </a:solidFill>
          </p:spPr>
        </p:sp>
        <p:sp>
          <p:nvSpPr>
            <p:cNvPr name="Freeform 16" id="16"/>
            <p:cNvSpPr/>
            <p:nvPr/>
          </p:nvSpPr>
          <p:spPr>
            <a:xfrm flipH="false" flipV="false" rot="0">
              <a:off x="890270" y="537337"/>
              <a:ext cx="455930" cy="508000"/>
            </a:xfrm>
            <a:custGeom>
              <a:avLst/>
              <a:gdLst/>
              <a:ahLst/>
              <a:cxnLst/>
              <a:rect r="r" b="b" t="t" l="l"/>
              <a:pathLst>
                <a:path h="508000" w="455930">
                  <a:moveTo>
                    <a:pt x="0" y="0"/>
                  </a:moveTo>
                  <a:lnTo>
                    <a:pt x="455930" y="0"/>
                  </a:lnTo>
                  <a:lnTo>
                    <a:pt x="455930" y="508000"/>
                  </a:lnTo>
                  <a:lnTo>
                    <a:pt x="0" y="508000"/>
                  </a:lnTo>
                  <a:close/>
                </a:path>
              </a:pathLst>
            </a:custGeom>
            <a:solidFill>
              <a:srgbClr val="73FDEA"/>
            </a:solidFill>
          </p:spPr>
        </p:sp>
        <p:sp>
          <p:nvSpPr>
            <p:cNvPr name="Freeform 17" id="17"/>
            <p:cNvSpPr/>
            <p:nvPr/>
          </p:nvSpPr>
          <p:spPr>
            <a:xfrm flipH="false" flipV="false" rot="0">
              <a:off x="87757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8" id="18"/>
            <p:cNvSpPr/>
            <p:nvPr/>
          </p:nvSpPr>
          <p:spPr>
            <a:xfrm flipH="false" flipV="false" rot="0">
              <a:off x="6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9" id="19"/>
            <p:cNvSpPr/>
            <p:nvPr/>
          </p:nvSpPr>
          <p:spPr>
            <a:xfrm flipH="false" flipV="false" rot="0">
              <a:off x="133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20" id="20"/>
            <p:cNvSpPr/>
            <p:nvPr/>
          </p:nvSpPr>
          <p:spPr>
            <a:xfrm flipH="false" flipV="false" rot="0">
              <a:off x="63500" y="524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21" id="21"/>
            <p:cNvSpPr/>
            <p:nvPr/>
          </p:nvSpPr>
          <p:spPr>
            <a:xfrm flipH="false" flipV="false" rot="0">
              <a:off x="63500" y="1032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22" id="22"/>
            <p:cNvSpPr/>
            <p:nvPr/>
          </p:nvSpPr>
          <p:spPr>
            <a:xfrm flipH="false" flipV="false" rot="0">
              <a:off x="1417701" y="165100"/>
              <a:ext cx="8628380" cy="684657"/>
            </a:xfrm>
            <a:custGeom>
              <a:avLst/>
              <a:gdLst/>
              <a:ahLst/>
              <a:cxnLst/>
              <a:rect r="r" b="b" t="t" l="l"/>
              <a:pathLst>
                <a:path h="684657" w="8628380">
                  <a:moveTo>
                    <a:pt x="0" y="659384"/>
                  </a:moveTo>
                  <a:lnTo>
                    <a:pt x="8615553" y="620776"/>
                  </a:lnTo>
                  <a:lnTo>
                    <a:pt x="8615553" y="633476"/>
                  </a:lnTo>
                  <a:lnTo>
                    <a:pt x="8602853" y="633603"/>
                  </a:lnTo>
                  <a:lnTo>
                    <a:pt x="8597265" y="12954"/>
                  </a:lnTo>
                  <a:lnTo>
                    <a:pt x="8609965" y="12827"/>
                  </a:lnTo>
                  <a:lnTo>
                    <a:pt x="8597265" y="12954"/>
                  </a:lnTo>
                  <a:lnTo>
                    <a:pt x="8597138" y="254"/>
                  </a:lnTo>
                  <a:lnTo>
                    <a:pt x="8622538" y="0"/>
                  </a:lnTo>
                  <a:lnTo>
                    <a:pt x="8622665" y="12700"/>
                  </a:lnTo>
                  <a:lnTo>
                    <a:pt x="8622665" y="12700"/>
                  </a:lnTo>
                  <a:lnTo>
                    <a:pt x="8622665" y="12700"/>
                  </a:lnTo>
                  <a:lnTo>
                    <a:pt x="8628253" y="633349"/>
                  </a:lnTo>
                  <a:lnTo>
                    <a:pt x="8628380" y="646049"/>
                  </a:lnTo>
                  <a:lnTo>
                    <a:pt x="8615680" y="646049"/>
                  </a:lnTo>
                  <a:lnTo>
                    <a:pt x="127" y="684657"/>
                  </a:lnTo>
                  <a:close/>
                </a:path>
              </a:pathLst>
            </a:custGeom>
            <a:solidFill>
              <a:srgbClr val="000000"/>
            </a:solidFill>
          </p:spPr>
        </p:sp>
        <p:sp>
          <p:nvSpPr>
            <p:cNvPr name="Freeform 23" id="23"/>
            <p:cNvSpPr/>
            <p:nvPr/>
          </p:nvSpPr>
          <p:spPr>
            <a:xfrm flipH="false" flipV="false" rot="0">
              <a:off x="9955785" y="63627"/>
              <a:ext cx="143636" cy="121158"/>
            </a:xfrm>
            <a:custGeom>
              <a:avLst/>
              <a:gdLst/>
              <a:ahLst/>
              <a:cxnLst/>
              <a:rect r="r" b="b" t="t" l="l"/>
              <a:pathLst>
                <a:path h="121158" w="143636">
                  <a:moveTo>
                    <a:pt x="122046" y="120269"/>
                  </a:moveTo>
                  <a:lnTo>
                    <a:pt x="60197" y="19177"/>
                  </a:lnTo>
                  <a:lnTo>
                    <a:pt x="70992" y="12573"/>
                  </a:lnTo>
                  <a:lnTo>
                    <a:pt x="81914" y="19050"/>
                  </a:lnTo>
                  <a:lnTo>
                    <a:pt x="21843" y="121158"/>
                  </a:lnTo>
                  <a:lnTo>
                    <a:pt x="0" y="108331"/>
                  </a:lnTo>
                  <a:lnTo>
                    <a:pt x="60070" y="6223"/>
                  </a:lnTo>
                  <a:cubicBezTo>
                    <a:pt x="62356" y="2413"/>
                    <a:pt x="66420" y="0"/>
                    <a:pt x="70865" y="0"/>
                  </a:cubicBezTo>
                  <a:cubicBezTo>
                    <a:pt x="75310" y="0"/>
                    <a:pt x="79501" y="2286"/>
                    <a:pt x="81787" y="6096"/>
                  </a:cubicBezTo>
                  <a:lnTo>
                    <a:pt x="143636" y="107188"/>
                  </a:lnTo>
                  <a:close/>
                  <a:moveTo>
                    <a:pt x="59181" y="114300"/>
                  </a:moveTo>
                  <a:lnTo>
                    <a:pt x="58292" y="12700"/>
                  </a:lnTo>
                  <a:lnTo>
                    <a:pt x="83692" y="12446"/>
                  </a:lnTo>
                  <a:lnTo>
                    <a:pt x="84581" y="114046"/>
                  </a:lnTo>
                  <a:close/>
                </a:path>
              </a:pathLst>
            </a:custGeom>
            <a:solidFill>
              <a:srgbClr val="000000"/>
            </a:solidFill>
          </p:spPr>
        </p:sp>
      </p:grpSp>
      <p:sp>
        <p:nvSpPr>
          <p:cNvPr name="Freeform 24" id="24"/>
          <p:cNvSpPr/>
          <p:nvPr/>
        </p:nvSpPr>
        <p:spPr>
          <a:xfrm flipH="false" flipV="false" rot="0">
            <a:off x="698497" y="2117769"/>
            <a:ext cx="11010900" cy="972493"/>
          </a:xfrm>
          <a:custGeom>
            <a:avLst/>
            <a:gdLst/>
            <a:ahLst/>
            <a:cxnLst/>
            <a:rect r="r" b="b" t="t" l="l"/>
            <a:pathLst>
              <a:path h="972493" w="11010900">
                <a:moveTo>
                  <a:pt x="0" y="0"/>
                </a:moveTo>
                <a:lnTo>
                  <a:pt x="11010900" y="0"/>
                </a:lnTo>
                <a:lnTo>
                  <a:pt x="11010900" y="972493"/>
                </a:lnTo>
                <a:lnTo>
                  <a:pt x="0" y="9724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449561" y="534352"/>
            <a:ext cx="10177567" cy="132748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- 3 : Partition</a:t>
            </a:r>
          </a:p>
          <a:p>
            <a:pPr algn="l">
              <a:lnSpc>
                <a:spcPts val="2100"/>
              </a:lnSpc>
            </a:pPr>
            <a:r>
              <a:rPr lang="en-US" b="true" sz="1800" spc="-12">
                <a:solidFill>
                  <a:srgbClr val="000000"/>
                </a:solidFill>
                <a:latin typeface="Montserrat 2 Bold"/>
                <a:ea typeface="Montserrat 2 Bold"/>
                <a:cs typeface="Montserrat 2 Bold"/>
                <a:sym typeface="Montserrat 2 Bold"/>
              </a:rPr>
              <a:t>Write code to partition a linked list around a value x, such that all nodes less than x come before all nodes greater than or equal to x.</a:t>
            </a:r>
          </a:p>
        </p:txBody>
      </p:sp>
      <p:sp>
        <p:nvSpPr>
          <p:cNvPr name="TextBox 27" id="27"/>
          <p:cNvSpPr txBox="true"/>
          <p:nvPr/>
        </p:nvSpPr>
        <p:spPr>
          <a:xfrm rot="0">
            <a:off x="2855871"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28" id="28"/>
          <p:cNvSpPr txBox="true"/>
          <p:nvPr/>
        </p:nvSpPr>
        <p:spPr>
          <a:xfrm rot="0">
            <a:off x="3175816" y="616887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29" id="29"/>
          <p:cNvSpPr txBox="true"/>
          <p:nvPr/>
        </p:nvSpPr>
        <p:spPr>
          <a:xfrm rot="0">
            <a:off x="4771377"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30" id="30"/>
          <p:cNvSpPr txBox="true"/>
          <p:nvPr/>
        </p:nvSpPr>
        <p:spPr>
          <a:xfrm rot="0">
            <a:off x="5063957" y="617595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31" id="31"/>
          <p:cNvSpPr txBox="true"/>
          <p:nvPr/>
        </p:nvSpPr>
        <p:spPr>
          <a:xfrm rot="0">
            <a:off x="6780038"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32" id="32"/>
          <p:cNvSpPr txBox="true"/>
          <p:nvPr/>
        </p:nvSpPr>
        <p:spPr>
          <a:xfrm rot="0">
            <a:off x="6885032" y="6155588"/>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33" id="33"/>
          <p:cNvSpPr txBox="true"/>
          <p:nvPr/>
        </p:nvSpPr>
        <p:spPr>
          <a:xfrm rot="0">
            <a:off x="8736340"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10</a:t>
            </a:r>
          </a:p>
        </p:txBody>
      </p:sp>
      <p:sp>
        <p:nvSpPr>
          <p:cNvPr name="TextBox 34" id="34"/>
          <p:cNvSpPr txBox="true"/>
          <p:nvPr/>
        </p:nvSpPr>
        <p:spPr>
          <a:xfrm rot="0">
            <a:off x="9103985" y="4820679"/>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10</a:t>
            </a:r>
          </a:p>
        </p:txBody>
      </p:sp>
      <p:sp>
        <p:nvSpPr>
          <p:cNvPr name="TextBox 35" id="35"/>
          <p:cNvSpPr txBox="true"/>
          <p:nvPr/>
        </p:nvSpPr>
        <p:spPr>
          <a:xfrm rot="0">
            <a:off x="10615936" y="2604640"/>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15</a:t>
            </a:r>
          </a:p>
        </p:txBody>
      </p:sp>
      <p:sp>
        <p:nvSpPr>
          <p:cNvPr name="TextBox 36" id="36"/>
          <p:cNvSpPr txBox="true"/>
          <p:nvPr/>
        </p:nvSpPr>
        <p:spPr>
          <a:xfrm rot="0">
            <a:off x="1655959"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7" id="37"/>
          <p:cNvSpPr txBox="true"/>
          <p:nvPr/>
        </p:nvSpPr>
        <p:spPr>
          <a:xfrm rot="0">
            <a:off x="1657874" y="3789045"/>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38" id="38"/>
          <p:cNvSpPr txBox="true"/>
          <p:nvPr/>
        </p:nvSpPr>
        <p:spPr>
          <a:xfrm rot="0">
            <a:off x="1821056" y="62147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222</a:t>
            </a:r>
          </a:p>
        </p:txBody>
      </p:sp>
      <p:sp>
        <p:nvSpPr>
          <p:cNvPr name="TextBox 39" id="39"/>
          <p:cNvSpPr txBox="true"/>
          <p:nvPr/>
        </p:nvSpPr>
        <p:spPr>
          <a:xfrm rot="0">
            <a:off x="1822980" y="72053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40" id="40"/>
          <p:cNvSpPr txBox="true"/>
          <p:nvPr/>
        </p:nvSpPr>
        <p:spPr>
          <a:xfrm rot="0">
            <a:off x="3480283"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41" id="41"/>
          <p:cNvSpPr txBox="true"/>
          <p:nvPr/>
        </p:nvSpPr>
        <p:spPr>
          <a:xfrm rot="0">
            <a:off x="3726085" y="6210271"/>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42" id="42"/>
          <p:cNvSpPr txBox="true"/>
          <p:nvPr/>
        </p:nvSpPr>
        <p:spPr>
          <a:xfrm rot="0">
            <a:off x="5321646"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222</a:t>
            </a:r>
          </a:p>
        </p:txBody>
      </p:sp>
      <p:sp>
        <p:nvSpPr>
          <p:cNvPr name="TextBox 43" id="43"/>
          <p:cNvSpPr txBox="true"/>
          <p:nvPr/>
        </p:nvSpPr>
        <p:spPr>
          <a:xfrm rot="0">
            <a:off x="5614225" y="6217349"/>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44" id="44"/>
          <p:cNvSpPr txBox="true"/>
          <p:nvPr/>
        </p:nvSpPr>
        <p:spPr>
          <a:xfrm rot="0">
            <a:off x="7330297"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333</a:t>
            </a:r>
          </a:p>
        </p:txBody>
      </p:sp>
      <p:sp>
        <p:nvSpPr>
          <p:cNvPr name="TextBox 45" id="45"/>
          <p:cNvSpPr txBox="true"/>
          <p:nvPr/>
        </p:nvSpPr>
        <p:spPr>
          <a:xfrm rot="0">
            <a:off x="7506205" y="6196994"/>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6" id="46"/>
          <p:cNvSpPr txBox="true"/>
          <p:nvPr/>
        </p:nvSpPr>
        <p:spPr>
          <a:xfrm rot="0">
            <a:off x="9360741"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47" id="47"/>
          <p:cNvSpPr txBox="true"/>
          <p:nvPr/>
        </p:nvSpPr>
        <p:spPr>
          <a:xfrm rot="0">
            <a:off x="9725158" y="4862084"/>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8" id="48"/>
          <p:cNvSpPr txBox="true"/>
          <p:nvPr/>
        </p:nvSpPr>
        <p:spPr>
          <a:xfrm rot="0">
            <a:off x="11237109" y="2646045"/>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9" id="49"/>
          <p:cNvSpPr txBox="true"/>
          <p:nvPr/>
        </p:nvSpPr>
        <p:spPr>
          <a:xfrm rot="0">
            <a:off x="1010117" y="3790064"/>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50" id="50"/>
          <p:cNvSpPr txBox="true"/>
          <p:nvPr/>
        </p:nvSpPr>
        <p:spPr>
          <a:xfrm rot="0">
            <a:off x="911133" y="2659761"/>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51" id="51"/>
          <p:cNvSpPr txBox="true"/>
          <p:nvPr/>
        </p:nvSpPr>
        <p:spPr>
          <a:xfrm rot="0">
            <a:off x="1076230" y="6215758"/>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52" id="52"/>
          <p:cNvSpPr txBox="true"/>
          <p:nvPr/>
        </p:nvSpPr>
        <p:spPr>
          <a:xfrm rot="0">
            <a:off x="1175214" y="7206358"/>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53" id="53"/>
          <p:cNvSpPr txBox="true"/>
          <p:nvPr/>
        </p:nvSpPr>
        <p:spPr>
          <a:xfrm rot="0">
            <a:off x="3093482" y="3076204"/>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54" id="54"/>
          <p:cNvSpPr txBox="true"/>
          <p:nvPr/>
        </p:nvSpPr>
        <p:spPr>
          <a:xfrm rot="0">
            <a:off x="3333150" y="663281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55" id="55"/>
          <p:cNvSpPr txBox="true"/>
          <p:nvPr/>
        </p:nvSpPr>
        <p:spPr>
          <a:xfrm rot="0">
            <a:off x="4922015"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6" id="56"/>
          <p:cNvSpPr txBox="true"/>
          <p:nvPr/>
        </p:nvSpPr>
        <p:spPr>
          <a:xfrm rot="0">
            <a:off x="5219738" y="6627809"/>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7" id="57"/>
          <p:cNvSpPr txBox="true"/>
          <p:nvPr/>
        </p:nvSpPr>
        <p:spPr>
          <a:xfrm rot="0">
            <a:off x="6940820" y="307503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58" id="58"/>
          <p:cNvSpPr txBox="true"/>
          <p:nvPr/>
        </p:nvSpPr>
        <p:spPr>
          <a:xfrm rot="0">
            <a:off x="7119376" y="6620694"/>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59" id="59"/>
          <p:cNvSpPr txBox="true"/>
          <p:nvPr/>
        </p:nvSpPr>
        <p:spPr>
          <a:xfrm rot="0">
            <a:off x="8969673"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60" id="60"/>
          <p:cNvSpPr txBox="true"/>
          <p:nvPr/>
        </p:nvSpPr>
        <p:spPr>
          <a:xfrm rot="0">
            <a:off x="9337967" y="5274621"/>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61" id="61"/>
          <p:cNvSpPr txBox="true"/>
          <p:nvPr/>
        </p:nvSpPr>
        <p:spPr>
          <a:xfrm rot="0">
            <a:off x="10849918" y="305911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62" id="62"/>
          <p:cNvSpPr txBox="true"/>
          <p:nvPr/>
        </p:nvSpPr>
        <p:spPr>
          <a:xfrm rot="0">
            <a:off x="3017358"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63" id="63"/>
          <p:cNvSpPr txBox="true"/>
          <p:nvPr/>
        </p:nvSpPr>
        <p:spPr>
          <a:xfrm rot="0">
            <a:off x="3267694" y="5873334"/>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64" id="64"/>
          <p:cNvSpPr txBox="true"/>
          <p:nvPr/>
        </p:nvSpPr>
        <p:spPr>
          <a:xfrm rot="0">
            <a:off x="4845891"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65" id="65"/>
          <p:cNvSpPr txBox="true"/>
          <p:nvPr/>
        </p:nvSpPr>
        <p:spPr>
          <a:xfrm rot="0">
            <a:off x="5143614" y="5878335"/>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66" id="66"/>
          <p:cNvSpPr txBox="true"/>
          <p:nvPr/>
        </p:nvSpPr>
        <p:spPr>
          <a:xfrm rot="0">
            <a:off x="6875374"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67" id="67"/>
          <p:cNvSpPr txBox="true"/>
          <p:nvPr/>
        </p:nvSpPr>
        <p:spPr>
          <a:xfrm rot="0">
            <a:off x="7043252" y="586005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68" id="68"/>
          <p:cNvSpPr txBox="true"/>
          <p:nvPr/>
        </p:nvSpPr>
        <p:spPr>
          <a:xfrm rot="0">
            <a:off x="8893550"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node4</a:t>
            </a:r>
          </a:p>
        </p:txBody>
      </p:sp>
      <p:sp>
        <p:nvSpPr>
          <p:cNvPr name="TextBox 69" id="69"/>
          <p:cNvSpPr txBox="true"/>
          <p:nvPr/>
        </p:nvSpPr>
        <p:spPr>
          <a:xfrm rot="0">
            <a:off x="9261843" y="4525137"/>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node4</a:t>
            </a:r>
          </a:p>
        </p:txBody>
      </p:sp>
      <p:sp>
        <p:nvSpPr>
          <p:cNvPr name="TextBox 70" id="70"/>
          <p:cNvSpPr txBox="true"/>
          <p:nvPr/>
        </p:nvSpPr>
        <p:spPr>
          <a:xfrm rot="0">
            <a:off x="10762517" y="2309632"/>
            <a:ext cx="48080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Node5</a:t>
            </a:r>
          </a:p>
        </p:txBody>
      </p:sp>
      <p:sp>
        <p:nvSpPr>
          <p:cNvPr name="TextBox 71" id="71"/>
          <p:cNvSpPr txBox="true"/>
          <p:nvPr/>
        </p:nvSpPr>
        <p:spPr>
          <a:xfrm rot="0">
            <a:off x="817121" y="5085559"/>
            <a:ext cx="2291429"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 = node1</a:t>
            </a:r>
          </a:p>
        </p:txBody>
      </p:sp>
      <p:sp>
        <p:nvSpPr>
          <p:cNvPr name="TextBox 72" id="72"/>
          <p:cNvSpPr txBox="true"/>
          <p:nvPr/>
        </p:nvSpPr>
        <p:spPr>
          <a:xfrm rot="0">
            <a:off x="817121" y="5314159"/>
            <a:ext cx="1365437"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Tail = node1</a:t>
            </a:r>
          </a:p>
        </p:txBody>
      </p:sp>
      <p:sp>
        <p:nvSpPr>
          <p:cNvPr name="TextBox 73" id="73"/>
          <p:cNvSpPr txBox="true"/>
          <p:nvPr/>
        </p:nvSpPr>
        <p:spPr>
          <a:xfrm rot="0">
            <a:off x="817121" y="5542759"/>
            <a:ext cx="2549633"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currentNode.next = null</a:t>
            </a:r>
          </a:p>
        </p:txBody>
      </p:sp>
      <p:sp>
        <p:nvSpPr>
          <p:cNvPr name="TextBox 74" id="74"/>
          <p:cNvSpPr txBox="true"/>
          <p:nvPr/>
        </p:nvSpPr>
        <p:spPr>
          <a:xfrm rot="0">
            <a:off x="834009" y="4585992"/>
            <a:ext cx="741255"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x = 10</a:t>
            </a:r>
          </a:p>
        </p:txBody>
      </p:sp>
    </p:spTree>
  </p:cSld>
  <p:clrMapOvr>
    <a:masterClrMapping/>
  </p:clrMapOvr>
</p:sld>
</file>

<file path=ppt/slides/slide2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863603" y="5956830"/>
            <a:ext cx="9036539" cy="1675876"/>
          </a:xfrm>
          <a:custGeom>
            <a:avLst/>
            <a:gdLst/>
            <a:ahLst/>
            <a:cxnLst/>
            <a:rect r="r" b="b" t="t" l="l"/>
            <a:pathLst>
              <a:path h="1675876" w="9036539">
                <a:moveTo>
                  <a:pt x="0" y="0"/>
                </a:moveTo>
                <a:lnTo>
                  <a:pt x="9036539" y="0"/>
                </a:lnTo>
                <a:lnTo>
                  <a:pt x="9036539" y="1675876"/>
                </a:lnTo>
                <a:lnTo>
                  <a:pt x="0" y="1675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698497" y="3094892"/>
            <a:ext cx="10162956" cy="1121512"/>
            <a:chOff x="0" y="0"/>
            <a:chExt cx="10162959" cy="1121512"/>
          </a:xfrm>
        </p:grpSpPr>
        <p:sp>
          <p:nvSpPr>
            <p:cNvPr name="Freeform 7" id="7"/>
            <p:cNvSpPr/>
            <p:nvPr/>
          </p:nvSpPr>
          <p:spPr>
            <a:xfrm flipH="false" flipV="false" rot="0">
              <a:off x="76200" y="537337"/>
              <a:ext cx="814070" cy="508000"/>
            </a:xfrm>
            <a:custGeom>
              <a:avLst/>
              <a:gdLst/>
              <a:ahLst/>
              <a:cxnLst/>
              <a:rect r="r" b="b" t="t" l="l"/>
              <a:pathLst>
                <a:path h="508000" w="814070">
                  <a:moveTo>
                    <a:pt x="0" y="0"/>
                  </a:moveTo>
                  <a:lnTo>
                    <a:pt x="814070" y="0"/>
                  </a:lnTo>
                  <a:lnTo>
                    <a:pt x="814070" y="508000"/>
                  </a:lnTo>
                  <a:lnTo>
                    <a:pt x="0" y="508000"/>
                  </a:lnTo>
                  <a:close/>
                </a:path>
              </a:pathLst>
            </a:custGeom>
            <a:solidFill>
              <a:srgbClr val="73FDEA"/>
            </a:solidFill>
          </p:spPr>
        </p:sp>
        <p:sp>
          <p:nvSpPr>
            <p:cNvPr name="Freeform 8" id="8"/>
            <p:cNvSpPr/>
            <p:nvPr/>
          </p:nvSpPr>
          <p:spPr>
            <a:xfrm flipH="false" flipV="false" rot="0">
              <a:off x="890270" y="537337"/>
              <a:ext cx="455930" cy="508000"/>
            </a:xfrm>
            <a:custGeom>
              <a:avLst/>
              <a:gdLst/>
              <a:ahLst/>
              <a:cxnLst/>
              <a:rect r="r" b="b" t="t" l="l"/>
              <a:pathLst>
                <a:path h="508000" w="455930">
                  <a:moveTo>
                    <a:pt x="0" y="0"/>
                  </a:moveTo>
                  <a:lnTo>
                    <a:pt x="455930" y="0"/>
                  </a:lnTo>
                  <a:lnTo>
                    <a:pt x="455930" y="508000"/>
                  </a:lnTo>
                  <a:lnTo>
                    <a:pt x="0" y="508000"/>
                  </a:lnTo>
                  <a:close/>
                </a:path>
              </a:pathLst>
            </a:custGeom>
            <a:solidFill>
              <a:srgbClr val="73FDEA"/>
            </a:solidFill>
          </p:spPr>
        </p:sp>
        <p:sp>
          <p:nvSpPr>
            <p:cNvPr name="Freeform 9" id="9"/>
            <p:cNvSpPr/>
            <p:nvPr/>
          </p:nvSpPr>
          <p:spPr>
            <a:xfrm flipH="false" flipV="false" rot="0">
              <a:off x="87757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0" id="10"/>
            <p:cNvSpPr/>
            <p:nvPr/>
          </p:nvSpPr>
          <p:spPr>
            <a:xfrm flipH="false" flipV="false" rot="0">
              <a:off x="6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1" id="11"/>
            <p:cNvSpPr/>
            <p:nvPr/>
          </p:nvSpPr>
          <p:spPr>
            <a:xfrm flipH="false" flipV="false" rot="0">
              <a:off x="133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2" id="12"/>
            <p:cNvSpPr/>
            <p:nvPr/>
          </p:nvSpPr>
          <p:spPr>
            <a:xfrm flipH="false" flipV="false" rot="0">
              <a:off x="63500" y="524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13" id="13"/>
            <p:cNvSpPr/>
            <p:nvPr/>
          </p:nvSpPr>
          <p:spPr>
            <a:xfrm flipH="false" flipV="false" rot="0">
              <a:off x="63500" y="1032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14" id="14"/>
            <p:cNvSpPr/>
            <p:nvPr/>
          </p:nvSpPr>
          <p:spPr>
            <a:xfrm flipH="false" flipV="false" rot="0">
              <a:off x="1417701" y="165100"/>
              <a:ext cx="8628380" cy="684657"/>
            </a:xfrm>
            <a:custGeom>
              <a:avLst/>
              <a:gdLst/>
              <a:ahLst/>
              <a:cxnLst/>
              <a:rect r="r" b="b" t="t" l="l"/>
              <a:pathLst>
                <a:path h="684657" w="8628380">
                  <a:moveTo>
                    <a:pt x="0" y="659384"/>
                  </a:moveTo>
                  <a:lnTo>
                    <a:pt x="8615553" y="620776"/>
                  </a:lnTo>
                  <a:lnTo>
                    <a:pt x="8615553" y="633476"/>
                  </a:lnTo>
                  <a:lnTo>
                    <a:pt x="8602853" y="633603"/>
                  </a:lnTo>
                  <a:lnTo>
                    <a:pt x="8597265" y="12954"/>
                  </a:lnTo>
                  <a:lnTo>
                    <a:pt x="8609965" y="12827"/>
                  </a:lnTo>
                  <a:lnTo>
                    <a:pt x="8597265" y="12954"/>
                  </a:lnTo>
                  <a:lnTo>
                    <a:pt x="8597138" y="254"/>
                  </a:lnTo>
                  <a:lnTo>
                    <a:pt x="8622538" y="0"/>
                  </a:lnTo>
                  <a:lnTo>
                    <a:pt x="8622665" y="12700"/>
                  </a:lnTo>
                  <a:lnTo>
                    <a:pt x="8622665" y="12700"/>
                  </a:lnTo>
                  <a:lnTo>
                    <a:pt x="8622665" y="12700"/>
                  </a:lnTo>
                  <a:lnTo>
                    <a:pt x="8628253" y="633349"/>
                  </a:lnTo>
                  <a:lnTo>
                    <a:pt x="8628380" y="646049"/>
                  </a:lnTo>
                  <a:lnTo>
                    <a:pt x="8615680" y="646049"/>
                  </a:lnTo>
                  <a:lnTo>
                    <a:pt x="127" y="684657"/>
                  </a:lnTo>
                  <a:close/>
                </a:path>
              </a:pathLst>
            </a:custGeom>
            <a:solidFill>
              <a:srgbClr val="000000"/>
            </a:solidFill>
          </p:spPr>
        </p:sp>
        <p:sp>
          <p:nvSpPr>
            <p:cNvPr name="Freeform 15" id="15"/>
            <p:cNvSpPr/>
            <p:nvPr/>
          </p:nvSpPr>
          <p:spPr>
            <a:xfrm flipH="false" flipV="false" rot="0">
              <a:off x="9955785" y="63627"/>
              <a:ext cx="143636" cy="121158"/>
            </a:xfrm>
            <a:custGeom>
              <a:avLst/>
              <a:gdLst/>
              <a:ahLst/>
              <a:cxnLst/>
              <a:rect r="r" b="b" t="t" l="l"/>
              <a:pathLst>
                <a:path h="121158" w="143636">
                  <a:moveTo>
                    <a:pt x="122046" y="120269"/>
                  </a:moveTo>
                  <a:lnTo>
                    <a:pt x="60197" y="19177"/>
                  </a:lnTo>
                  <a:lnTo>
                    <a:pt x="70992" y="12573"/>
                  </a:lnTo>
                  <a:lnTo>
                    <a:pt x="81914" y="19050"/>
                  </a:lnTo>
                  <a:lnTo>
                    <a:pt x="21843" y="121158"/>
                  </a:lnTo>
                  <a:lnTo>
                    <a:pt x="0" y="108331"/>
                  </a:lnTo>
                  <a:lnTo>
                    <a:pt x="60070" y="6223"/>
                  </a:lnTo>
                  <a:cubicBezTo>
                    <a:pt x="62356" y="2413"/>
                    <a:pt x="66420" y="0"/>
                    <a:pt x="70865" y="0"/>
                  </a:cubicBezTo>
                  <a:cubicBezTo>
                    <a:pt x="75310" y="0"/>
                    <a:pt x="79501" y="2286"/>
                    <a:pt x="81787" y="6096"/>
                  </a:cubicBezTo>
                  <a:lnTo>
                    <a:pt x="143636" y="107188"/>
                  </a:lnTo>
                  <a:close/>
                  <a:moveTo>
                    <a:pt x="59181" y="114300"/>
                  </a:moveTo>
                  <a:lnTo>
                    <a:pt x="58292" y="12700"/>
                  </a:lnTo>
                  <a:lnTo>
                    <a:pt x="83692" y="12446"/>
                  </a:lnTo>
                  <a:lnTo>
                    <a:pt x="84581" y="114046"/>
                  </a:lnTo>
                  <a:close/>
                </a:path>
              </a:pathLst>
            </a:custGeom>
            <a:solidFill>
              <a:srgbClr val="000000"/>
            </a:solidFill>
          </p:spPr>
        </p:sp>
      </p:grpSp>
      <p:sp>
        <p:nvSpPr>
          <p:cNvPr name="Freeform 16" id="16"/>
          <p:cNvSpPr/>
          <p:nvPr/>
        </p:nvSpPr>
        <p:spPr>
          <a:xfrm flipH="false" flipV="false" rot="0">
            <a:off x="698497" y="2110654"/>
            <a:ext cx="11010900" cy="979608"/>
          </a:xfrm>
          <a:custGeom>
            <a:avLst/>
            <a:gdLst/>
            <a:ahLst/>
            <a:cxnLst/>
            <a:rect r="r" b="b" t="t" l="l"/>
            <a:pathLst>
              <a:path h="979608" w="11010900">
                <a:moveTo>
                  <a:pt x="0" y="0"/>
                </a:moveTo>
                <a:lnTo>
                  <a:pt x="11010900" y="0"/>
                </a:lnTo>
                <a:lnTo>
                  <a:pt x="11010900" y="979608"/>
                </a:lnTo>
                <a:lnTo>
                  <a:pt x="0" y="979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a:grpSpLocks noChangeAspect="true"/>
          </p:cNvGrpSpPr>
          <p:nvPr/>
        </p:nvGrpSpPr>
        <p:grpSpPr>
          <a:xfrm rot="0">
            <a:off x="10553700" y="4753775"/>
            <a:ext cx="1422397" cy="660397"/>
            <a:chOff x="0" y="0"/>
            <a:chExt cx="1422400" cy="660400"/>
          </a:xfrm>
        </p:grpSpPr>
        <p:sp>
          <p:nvSpPr>
            <p:cNvPr name="Freeform 18" id="18"/>
            <p:cNvSpPr/>
            <p:nvPr/>
          </p:nvSpPr>
          <p:spPr>
            <a:xfrm flipH="false" flipV="false" rot="0">
              <a:off x="76200" y="76200"/>
              <a:ext cx="802005" cy="508000"/>
            </a:xfrm>
            <a:custGeom>
              <a:avLst/>
              <a:gdLst/>
              <a:ahLst/>
              <a:cxnLst/>
              <a:rect r="r" b="b" t="t" l="l"/>
              <a:pathLst>
                <a:path h="508000" w="802005">
                  <a:moveTo>
                    <a:pt x="0" y="0"/>
                  </a:moveTo>
                  <a:lnTo>
                    <a:pt x="802005" y="0"/>
                  </a:lnTo>
                  <a:lnTo>
                    <a:pt x="802005" y="508000"/>
                  </a:lnTo>
                  <a:lnTo>
                    <a:pt x="0" y="508000"/>
                  </a:lnTo>
                  <a:close/>
                </a:path>
              </a:pathLst>
            </a:custGeom>
            <a:solidFill>
              <a:srgbClr val="73FDEA"/>
            </a:solidFill>
          </p:spPr>
        </p:sp>
        <p:sp>
          <p:nvSpPr>
            <p:cNvPr name="Freeform 19" id="19"/>
            <p:cNvSpPr/>
            <p:nvPr/>
          </p:nvSpPr>
          <p:spPr>
            <a:xfrm flipH="false" flipV="false" rot="0">
              <a:off x="878205" y="76200"/>
              <a:ext cx="467995" cy="508000"/>
            </a:xfrm>
            <a:custGeom>
              <a:avLst/>
              <a:gdLst/>
              <a:ahLst/>
              <a:cxnLst/>
              <a:rect r="r" b="b" t="t" l="l"/>
              <a:pathLst>
                <a:path h="508000" w="467995">
                  <a:moveTo>
                    <a:pt x="0" y="0"/>
                  </a:moveTo>
                  <a:lnTo>
                    <a:pt x="467995" y="0"/>
                  </a:lnTo>
                  <a:lnTo>
                    <a:pt x="467995" y="508000"/>
                  </a:lnTo>
                  <a:lnTo>
                    <a:pt x="0" y="508000"/>
                  </a:lnTo>
                  <a:close/>
                </a:path>
              </a:pathLst>
            </a:custGeom>
            <a:solidFill>
              <a:srgbClr val="73FDEA"/>
            </a:solidFill>
          </p:spPr>
        </p:sp>
        <p:sp>
          <p:nvSpPr>
            <p:cNvPr name="Freeform 20" id="20"/>
            <p:cNvSpPr/>
            <p:nvPr/>
          </p:nvSpPr>
          <p:spPr>
            <a:xfrm flipH="false" flipV="false" rot="0">
              <a:off x="86550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1" id="21"/>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2" id="22"/>
            <p:cNvSpPr/>
            <p:nvPr/>
          </p:nvSpPr>
          <p:spPr>
            <a:xfrm flipH="false" flipV="false" rot="0">
              <a:off x="133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3" id="23"/>
            <p:cNvSpPr/>
            <p:nvPr/>
          </p:nvSpPr>
          <p:spPr>
            <a:xfrm flipH="false" flipV="false" rot="0">
              <a:off x="63500" y="63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24" id="24"/>
            <p:cNvSpPr/>
            <p:nvPr/>
          </p:nvSpPr>
          <p:spPr>
            <a:xfrm flipH="false" flipV="false" rot="0">
              <a:off x="63500" y="571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gr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449561" y="534352"/>
            <a:ext cx="10177567" cy="132748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- 3 : Partition</a:t>
            </a:r>
          </a:p>
          <a:p>
            <a:pPr algn="l">
              <a:lnSpc>
                <a:spcPts val="2100"/>
              </a:lnSpc>
            </a:pPr>
            <a:r>
              <a:rPr lang="en-US" b="true" sz="1800" spc="-12">
                <a:solidFill>
                  <a:srgbClr val="000000"/>
                </a:solidFill>
                <a:latin typeface="Montserrat 2 Bold"/>
                <a:ea typeface="Montserrat 2 Bold"/>
                <a:cs typeface="Montserrat 2 Bold"/>
                <a:sym typeface="Montserrat 2 Bold"/>
              </a:rPr>
              <a:t>Write code to partition a linked list around a value x, such that all nodes less than x come before all nodes greater than or equal to x.</a:t>
            </a:r>
          </a:p>
        </p:txBody>
      </p:sp>
      <p:sp>
        <p:nvSpPr>
          <p:cNvPr name="TextBox 27" id="27"/>
          <p:cNvSpPr txBox="true"/>
          <p:nvPr/>
        </p:nvSpPr>
        <p:spPr>
          <a:xfrm rot="0">
            <a:off x="2855871"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28" id="28"/>
          <p:cNvSpPr txBox="true"/>
          <p:nvPr/>
        </p:nvSpPr>
        <p:spPr>
          <a:xfrm rot="0">
            <a:off x="3175816" y="616887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29" id="29"/>
          <p:cNvSpPr txBox="true"/>
          <p:nvPr/>
        </p:nvSpPr>
        <p:spPr>
          <a:xfrm rot="0">
            <a:off x="4771377"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30" id="30"/>
          <p:cNvSpPr txBox="true"/>
          <p:nvPr/>
        </p:nvSpPr>
        <p:spPr>
          <a:xfrm rot="0">
            <a:off x="5063957" y="617595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31" id="31"/>
          <p:cNvSpPr txBox="true"/>
          <p:nvPr/>
        </p:nvSpPr>
        <p:spPr>
          <a:xfrm rot="0">
            <a:off x="6780038"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32" id="32"/>
          <p:cNvSpPr txBox="true"/>
          <p:nvPr/>
        </p:nvSpPr>
        <p:spPr>
          <a:xfrm rot="0">
            <a:off x="6885032" y="6155588"/>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33" id="33"/>
          <p:cNvSpPr txBox="true"/>
          <p:nvPr/>
        </p:nvSpPr>
        <p:spPr>
          <a:xfrm rot="0">
            <a:off x="8736340"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10</a:t>
            </a:r>
          </a:p>
        </p:txBody>
      </p:sp>
      <p:sp>
        <p:nvSpPr>
          <p:cNvPr name="TextBox 34" id="34"/>
          <p:cNvSpPr txBox="true"/>
          <p:nvPr/>
        </p:nvSpPr>
        <p:spPr>
          <a:xfrm rot="0">
            <a:off x="8806672" y="6148473"/>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10</a:t>
            </a:r>
          </a:p>
        </p:txBody>
      </p:sp>
      <p:sp>
        <p:nvSpPr>
          <p:cNvPr name="TextBox 35" id="35"/>
          <p:cNvSpPr txBox="true"/>
          <p:nvPr/>
        </p:nvSpPr>
        <p:spPr>
          <a:xfrm rot="0">
            <a:off x="10615936" y="2604640"/>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15</a:t>
            </a:r>
          </a:p>
        </p:txBody>
      </p:sp>
      <p:sp>
        <p:nvSpPr>
          <p:cNvPr name="TextBox 36" id="36"/>
          <p:cNvSpPr txBox="true"/>
          <p:nvPr/>
        </p:nvSpPr>
        <p:spPr>
          <a:xfrm rot="0">
            <a:off x="10882636" y="4945418"/>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15</a:t>
            </a:r>
          </a:p>
        </p:txBody>
      </p:sp>
      <p:sp>
        <p:nvSpPr>
          <p:cNvPr name="TextBox 37" id="37"/>
          <p:cNvSpPr txBox="true"/>
          <p:nvPr/>
        </p:nvSpPr>
        <p:spPr>
          <a:xfrm rot="0">
            <a:off x="1655959"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8" id="38"/>
          <p:cNvSpPr txBox="true"/>
          <p:nvPr/>
        </p:nvSpPr>
        <p:spPr>
          <a:xfrm rot="0">
            <a:off x="1657874" y="3789045"/>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39" id="39"/>
          <p:cNvSpPr txBox="true"/>
          <p:nvPr/>
        </p:nvSpPr>
        <p:spPr>
          <a:xfrm rot="0">
            <a:off x="1821056" y="62147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222</a:t>
            </a:r>
          </a:p>
        </p:txBody>
      </p:sp>
      <p:sp>
        <p:nvSpPr>
          <p:cNvPr name="TextBox 40" id="40"/>
          <p:cNvSpPr txBox="true"/>
          <p:nvPr/>
        </p:nvSpPr>
        <p:spPr>
          <a:xfrm rot="0">
            <a:off x="1822980" y="72053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333</a:t>
            </a:r>
          </a:p>
        </p:txBody>
      </p:sp>
      <p:sp>
        <p:nvSpPr>
          <p:cNvPr name="TextBox 41" id="41"/>
          <p:cNvSpPr txBox="true"/>
          <p:nvPr/>
        </p:nvSpPr>
        <p:spPr>
          <a:xfrm rot="0">
            <a:off x="3480283"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42" id="42"/>
          <p:cNvSpPr txBox="true"/>
          <p:nvPr/>
        </p:nvSpPr>
        <p:spPr>
          <a:xfrm rot="0">
            <a:off x="3726085" y="6210271"/>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43" id="43"/>
          <p:cNvSpPr txBox="true"/>
          <p:nvPr/>
        </p:nvSpPr>
        <p:spPr>
          <a:xfrm rot="0">
            <a:off x="5321646"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222</a:t>
            </a:r>
          </a:p>
        </p:txBody>
      </p:sp>
      <p:sp>
        <p:nvSpPr>
          <p:cNvPr name="TextBox 44" id="44"/>
          <p:cNvSpPr txBox="true"/>
          <p:nvPr/>
        </p:nvSpPr>
        <p:spPr>
          <a:xfrm rot="0">
            <a:off x="5614225" y="6217349"/>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45" id="45"/>
          <p:cNvSpPr txBox="true"/>
          <p:nvPr/>
        </p:nvSpPr>
        <p:spPr>
          <a:xfrm rot="0">
            <a:off x="7330297"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333</a:t>
            </a:r>
          </a:p>
        </p:txBody>
      </p:sp>
      <p:sp>
        <p:nvSpPr>
          <p:cNvPr name="TextBox 46" id="46"/>
          <p:cNvSpPr txBox="true"/>
          <p:nvPr/>
        </p:nvSpPr>
        <p:spPr>
          <a:xfrm rot="0">
            <a:off x="7509443" y="6196994"/>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333</a:t>
            </a:r>
          </a:p>
        </p:txBody>
      </p:sp>
      <p:sp>
        <p:nvSpPr>
          <p:cNvPr name="TextBox 47" id="47"/>
          <p:cNvSpPr txBox="true"/>
          <p:nvPr/>
        </p:nvSpPr>
        <p:spPr>
          <a:xfrm rot="0">
            <a:off x="9360741"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48" id="48"/>
          <p:cNvSpPr txBox="true"/>
          <p:nvPr/>
        </p:nvSpPr>
        <p:spPr>
          <a:xfrm rot="0">
            <a:off x="9427845" y="6189869"/>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9" id="49"/>
          <p:cNvSpPr txBox="true"/>
          <p:nvPr/>
        </p:nvSpPr>
        <p:spPr>
          <a:xfrm rot="0">
            <a:off x="11237109" y="2646045"/>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50" id="50"/>
          <p:cNvSpPr txBox="true"/>
          <p:nvPr/>
        </p:nvSpPr>
        <p:spPr>
          <a:xfrm rot="0">
            <a:off x="11503809" y="4986814"/>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51" id="51"/>
          <p:cNvSpPr txBox="true"/>
          <p:nvPr/>
        </p:nvSpPr>
        <p:spPr>
          <a:xfrm rot="0">
            <a:off x="1010117" y="3790064"/>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52" id="52"/>
          <p:cNvSpPr txBox="true"/>
          <p:nvPr/>
        </p:nvSpPr>
        <p:spPr>
          <a:xfrm rot="0">
            <a:off x="911133" y="2659761"/>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53" id="53"/>
          <p:cNvSpPr txBox="true"/>
          <p:nvPr/>
        </p:nvSpPr>
        <p:spPr>
          <a:xfrm rot="0">
            <a:off x="1076230" y="6215758"/>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54" id="54"/>
          <p:cNvSpPr txBox="true"/>
          <p:nvPr/>
        </p:nvSpPr>
        <p:spPr>
          <a:xfrm rot="0">
            <a:off x="1175214" y="7206358"/>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55" id="55"/>
          <p:cNvSpPr txBox="true"/>
          <p:nvPr/>
        </p:nvSpPr>
        <p:spPr>
          <a:xfrm rot="0">
            <a:off x="3093482" y="3076204"/>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56" id="56"/>
          <p:cNvSpPr txBox="true"/>
          <p:nvPr/>
        </p:nvSpPr>
        <p:spPr>
          <a:xfrm rot="0">
            <a:off x="3333150" y="663281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57" id="57"/>
          <p:cNvSpPr txBox="true"/>
          <p:nvPr/>
        </p:nvSpPr>
        <p:spPr>
          <a:xfrm rot="0">
            <a:off x="4922015"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8" id="58"/>
          <p:cNvSpPr txBox="true"/>
          <p:nvPr/>
        </p:nvSpPr>
        <p:spPr>
          <a:xfrm rot="0">
            <a:off x="5219738" y="6627809"/>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9" id="59"/>
          <p:cNvSpPr txBox="true"/>
          <p:nvPr/>
        </p:nvSpPr>
        <p:spPr>
          <a:xfrm rot="0">
            <a:off x="6940820" y="307503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60" id="60"/>
          <p:cNvSpPr txBox="true"/>
          <p:nvPr/>
        </p:nvSpPr>
        <p:spPr>
          <a:xfrm rot="0">
            <a:off x="7119376" y="6620694"/>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61" id="61"/>
          <p:cNvSpPr txBox="true"/>
          <p:nvPr/>
        </p:nvSpPr>
        <p:spPr>
          <a:xfrm rot="0">
            <a:off x="8969673"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62" id="62"/>
          <p:cNvSpPr txBox="true"/>
          <p:nvPr/>
        </p:nvSpPr>
        <p:spPr>
          <a:xfrm rot="0">
            <a:off x="9040654" y="660241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63" id="63"/>
          <p:cNvSpPr txBox="true"/>
          <p:nvPr/>
        </p:nvSpPr>
        <p:spPr>
          <a:xfrm rot="0">
            <a:off x="10849918" y="305911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64" id="64"/>
          <p:cNvSpPr txBox="true"/>
          <p:nvPr/>
        </p:nvSpPr>
        <p:spPr>
          <a:xfrm rot="0">
            <a:off x="11116618" y="5399361"/>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65" id="65"/>
          <p:cNvSpPr txBox="true"/>
          <p:nvPr/>
        </p:nvSpPr>
        <p:spPr>
          <a:xfrm rot="0">
            <a:off x="3017358"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66" id="66"/>
          <p:cNvSpPr txBox="true"/>
          <p:nvPr/>
        </p:nvSpPr>
        <p:spPr>
          <a:xfrm rot="0">
            <a:off x="3267694" y="5873334"/>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67" id="67"/>
          <p:cNvSpPr txBox="true"/>
          <p:nvPr/>
        </p:nvSpPr>
        <p:spPr>
          <a:xfrm rot="0">
            <a:off x="4845891"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68" id="68"/>
          <p:cNvSpPr txBox="true"/>
          <p:nvPr/>
        </p:nvSpPr>
        <p:spPr>
          <a:xfrm rot="0">
            <a:off x="5143614" y="5878335"/>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69" id="69"/>
          <p:cNvSpPr txBox="true"/>
          <p:nvPr/>
        </p:nvSpPr>
        <p:spPr>
          <a:xfrm rot="0">
            <a:off x="6875374"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70" id="70"/>
          <p:cNvSpPr txBox="true"/>
          <p:nvPr/>
        </p:nvSpPr>
        <p:spPr>
          <a:xfrm rot="0">
            <a:off x="7043252" y="586005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71" id="71"/>
          <p:cNvSpPr txBox="true"/>
          <p:nvPr/>
        </p:nvSpPr>
        <p:spPr>
          <a:xfrm rot="0">
            <a:off x="8893550"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node4</a:t>
            </a:r>
          </a:p>
        </p:txBody>
      </p:sp>
      <p:sp>
        <p:nvSpPr>
          <p:cNvPr name="TextBox 72" id="72"/>
          <p:cNvSpPr txBox="true"/>
          <p:nvPr/>
        </p:nvSpPr>
        <p:spPr>
          <a:xfrm rot="0">
            <a:off x="8964530" y="5852932"/>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node4</a:t>
            </a:r>
          </a:p>
        </p:txBody>
      </p:sp>
      <p:sp>
        <p:nvSpPr>
          <p:cNvPr name="TextBox 73" id="73"/>
          <p:cNvSpPr txBox="true"/>
          <p:nvPr/>
        </p:nvSpPr>
        <p:spPr>
          <a:xfrm rot="0">
            <a:off x="10762517" y="2309632"/>
            <a:ext cx="48080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Node5</a:t>
            </a:r>
          </a:p>
        </p:txBody>
      </p:sp>
      <p:sp>
        <p:nvSpPr>
          <p:cNvPr name="TextBox 74" id="74"/>
          <p:cNvSpPr txBox="true"/>
          <p:nvPr/>
        </p:nvSpPr>
        <p:spPr>
          <a:xfrm rot="0">
            <a:off x="11029217" y="4649876"/>
            <a:ext cx="48080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Node5</a:t>
            </a:r>
          </a:p>
        </p:txBody>
      </p:sp>
      <p:sp>
        <p:nvSpPr>
          <p:cNvPr name="TextBox 75" id="75"/>
          <p:cNvSpPr txBox="true"/>
          <p:nvPr/>
        </p:nvSpPr>
        <p:spPr>
          <a:xfrm rot="0">
            <a:off x="817121" y="5085559"/>
            <a:ext cx="2291429"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 = node1</a:t>
            </a:r>
          </a:p>
        </p:txBody>
      </p:sp>
      <p:sp>
        <p:nvSpPr>
          <p:cNvPr name="TextBox 76" id="76"/>
          <p:cNvSpPr txBox="true"/>
          <p:nvPr/>
        </p:nvSpPr>
        <p:spPr>
          <a:xfrm rot="0">
            <a:off x="817121" y="5314159"/>
            <a:ext cx="1365437"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Tail = node1</a:t>
            </a:r>
          </a:p>
        </p:txBody>
      </p:sp>
      <p:sp>
        <p:nvSpPr>
          <p:cNvPr name="TextBox 77" id="77"/>
          <p:cNvSpPr txBox="true"/>
          <p:nvPr/>
        </p:nvSpPr>
        <p:spPr>
          <a:xfrm rot="0">
            <a:off x="817121" y="5542759"/>
            <a:ext cx="2549633"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currentNode.next = null</a:t>
            </a:r>
          </a:p>
        </p:txBody>
      </p:sp>
      <p:sp>
        <p:nvSpPr>
          <p:cNvPr name="TextBox 78" id="78"/>
          <p:cNvSpPr txBox="true"/>
          <p:nvPr/>
        </p:nvSpPr>
        <p:spPr>
          <a:xfrm rot="0">
            <a:off x="834009" y="4585992"/>
            <a:ext cx="741255"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x = 10</a:t>
            </a:r>
          </a:p>
        </p:txBody>
      </p:sp>
    </p:spTree>
  </p:cSld>
  <p:clrMapOvr>
    <a:masterClrMapping/>
  </p:clrMapOvr>
</p:sld>
</file>

<file path=ppt/slides/slide2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98497" y="3094892"/>
            <a:ext cx="10162956" cy="1121512"/>
            <a:chOff x="0" y="0"/>
            <a:chExt cx="10162959" cy="1121512"/>
          </a:xfrm>
        </p:grpSpPr>
        <p:sp>
          <p:nvSpPr>
            <p:cNvPr name="Freeform 6" id="6"/>
            <p:cNvSpPr/>
            <p:nvPr/>
          </p:nvSpPr>
          <p:spPr>
            <a:xfrm flipH="false" flipV="false" rot="0">
              <a:off x="76200" y="537337"/>
              <a:ext cx="814070" cy="508000"/>
            </a:xfrm>
            <a:custGeom>
              <a:avLst/>
              <a:gdLst/>
              <a:ahLst/>
              <a:cxnLst/>
              <a:rect r="r" b="b" t="t" l="l"/>
              <a:pathLst>
                <a:path h="508000" w="814070">
                  <a:moveTo>
                    <a:pt x="0" y="0"/>
                  </a:moveTo>
                  <a:lnTo>
                    <a:pt x="814070" y="0"/>
                  </a:lnTo>
                  <a:lnTo>
                    <a:pt x="814070" y="508000"/>
                  </a:lnTo>
                  <a:lnTo>
                    <a:pt x="0" y="508000"/>
                  </a:lnTo>
                  <a:close/>
                </a:path>
              </a:pathLst>
            </a:custGeom>
            <a:solidFill>
              <a:srgbClr val="73FDEA"/>
            </a:solidFill>
          </p:spPr>
        </p:sp>
        <p:sp>
          <p:nvSpPr>
            <p:cNvPr name="Freeform 7" id="7"/>
            <p:cNvSpPr/>
            <p:nvPr/>
          </p:nvSpPr>
          <p:spPr>
            <a:xfrm flipH="false" flipV="false" rot="0">
              <a:off x="890270" y="537337"/>
              <a:ext cx="455930" cy="508000"/>
            </a:xfrm>
            <a:custGeom>
              <a:avLst/>
              <a:gdLst/>
              <a:ahLst/>
              <a:cxnLst/>
              <a:rect r="r" b="b" t="t" l="l"/>
              <a:pathLst>
                <a:path h="508000" w="455930">
                  <a:moveTo>
                    <a:pt x="0" y="0"/>
                  </a:moveTo>
                  <a:lnTo>
                    <a:pt x="455930" y="0"/>
                  </a:lnTo>
                  <a:lnTo>
                    <a:pt x="455930" y="508000"/>
                  </a:lnTo>
                  <a:lnTo>
                    <a:pt x="0" y="508000"/>
                  </a:lnTo>
                  <a:close/>
                </a:path>
              </a:pathLst>
            </a:custGeom>
            <a:solidFill>
              <a:srgbClr val="73FDEA"/>
            </a:solidFill>
          </p:spPr>
        </p:sp>
        <p:sp>
          <p:nvSpPr>
            <p:cNvPr name="Freeform 8" id="8"/>
            <p:cNvSpPr/>
            <p:nvPr/>
          </p:nvSpPr>
          <p:spPr>
            <a:xfrm flipH="false" flipV="false" rot="0">
              <a:off x="87757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9" id="9"/>
            <p:cNvSpPr/>
            <p:nvPr/>
          </p:nvSpPr>
          <p:spPr>
            <a:xfrm flipH="false" flipV="false" rot="0">
              <a:off x="6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0" id="10"/>
            <p:cNvSpPr/>
            <p:nvPr/>
          </p:nvSpPr>
          <p:spPr>
            <a:xfrm flipH="false" flipV="false" rot="0">
              <a:off x="1333500" y="524637"/>
              <a:ext cx="25400" cy="533400"/>
            </a:xfrm>
            <a:custGeom>
              <a:avLst/>
              <a:gdLst/>
              <a:ahLst/>
              <a:cxnLst/>
              <a:rect r="r" b="b" t="t" l="l"/>
              <a:pathLst>
                <a:path h="533400" w="25400">
                  <a:moveTo>
                    <a:pt x="0" y="0"/>
                  </a:moveTo>
                  <a:lnTo>
                    <a:pt x="0" y="533400"/>
                  </a:lnTo>
                  <a:lnTo>
                    <a:pt x="25400" y="533400"/>
                  </a:lnTo>
                  <a:lnTo>
                    <a:pt x="25400" y="0"/>
                  </a:lnTo>
                  <a:close/>
                </a:path>
              </a:pathLst>
            </a:custGeom>
            <a:solidFill>
              <a:srgbClr val="017100"/>
            </a:solidFill>
          </p:spPr>
        </p:sp>
        <p:sp>
          <p:nvSpPr>
            <p:cNvPr name="Freeform 11" id="11"/>
            <p:cNvSpPr/>
            <p:nvPr/>
          </p:nvSpPr>
          <p:spPr>
            <a:xfrm flipH="false" flipV="false" rot="0">
              <a:off x="63500" y="524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12" id="12"/>
            <p:cNvSpPr/>
            <p:nvPr/>
          </p:nvSpPr>
          <p:spPr>
            <a:xfrm flipH="false" flipV="false" rot="0">
              <a:off x="63500" y="1032637"/>
              <a:ext cx="1295400" cy="25400"/>
            </a:xfrm>
            <a:custGeom>
              <a:avLst/>
              <a:gdLst/>
              <a:ahLst/>
              <a:cxnLst/>
              <a:rect r="r" b="b" t="t" l="l"/>
              <a:pathLst>
                <a:path h="25400" w="1295400">
                  <a:moveTo>
                    <a:pt x="0" y="0"/>
                  </a:moveTo>
                  <a:lnTo>
                    <a:pt x="0" y="25400"/>
                  </a:lnTo>
                  <a:lnTo>
                    <a:pt x="1295400" y="25400"/>
                  </a:lnTo>
                  <a:lnTo>
                    <a:pt x="1295400" y="0"/>
                  </a:lnTo>
                  <a:close/>
                </a:path>
              </a:pathLst>
            </a:custGeom>
            <a:solidFill>
              <a:srgbClr val="017100"/>
            </a:solidFill>
          </p:spPr>
        </p:sp>
        <p:sp>
          <p:nvSpPr>
            <p:cNvPr name="Freeform 13" id="13"/>
            <p:cNvSpPr/>
            <p:nvPr/>
          </p:nvSpPr>
          <p:spPr>
            <a:xfrm flipH="false" flipV="false" rot="0">
              <a:off x="1417701" y="165100"/>
              <a:ext cx="8628380" cy="684657"/>
            </a:xfrm>
            <a:custGeom>
              <a:avLst/>
              <a:gdLst/>
              <a:ahLst/>
              <a:cxnLst/>
              <a:rect r="r" b="b" t="t" l="l"/>
              <a:pathLst>
                <a:path h="684657" w="8628380">
                  <a:moveTo>
                    <a:pt x="0" y="659384"/>
                  </a:moveTo>
                  <a:lnTo>
                    <a:pt x="8615553" y="620776"/>
                  </a:lnTo>
                  <a:lnTo>
                    <a:pt x="8615553" y="633476"/>
                  </a:lnTo>
                  <a:lnTo>
                    <a:pt x="8602853" y="633603"/>
                  </a:lnTo>
                  <a:lnTo>
                    <a:pt x="8597265" y="12954"/>
                  </a:lnTo>
                  <a:lnTo>
                    <a:pt x="8609965" y="12827"/>
                  </a:lnTo>
                  <a:lnTo>
                    <a:pt x="8597265" y="12954"/>
                  </a:lnTo>
                  <a:lnTo>
                    <a:pt x="8597138" y="254"/>
                  </a:lnTo>
                  <a:lnTo>
                    <a:pt x="8622538" y="0"/>
                  </a:lnTo>
                  <a:lnTo>
                    <a:pt x="8622665" y="12700"/>
                  </a:lnTo>
                  <a:lnTo>
                    <a:pt x="8622665" y="12700"/>
                  </a:lnTo>
                  <a:lnTo>
                    <a:pt x="8622665" y="12700"/>
                  </a:lnTo>
                  <a:lnTo>
                    <a:pt x="8628253" y="633349"/>
                  </a:lnTo>
                  <a:lnTo>
                    <a:pt x="8628380" y="646049"/>
                  </a:lnTo>
                  <a:lnTo>
                    <a:pt x="8615680" y="646049"/>
                  </a:lnTo>
                  <a:lnTo>
                    <a:pt x="127" y="684657"/>
                  </a:lnTo>
                  <a:close/>
                </a:path>
              </a:pathLst>
            </a:custGeom>
            <a:solidFill>
              <a:srgbClr val="000000"/>
            </a:solidFill>
          </p:spPr>
        </p:sp>
        <p:sp>
          <p:nvSpPr>
            <p:cNvPr name="Freeform 14" id="14"/>
            <p:cNvSpPr/>
            <p:nvPr/>
          </p:nvSpPr>
          <p:spPr>
            <a:xfrm flipH="false" flipV="false" rot="0">
              <a:off x="9955785" y="63627"/>
              <a:ext cx="143636" cy="121158"/>
            </a:xfrm>
            <a:custGeom>
              <a:avLst/>
              <a:gdLst/>
              <a:ahLst/>
              <a:cxnLst/>
              <a:rect r="r" b="b" t="t" l="l"/>
              <a:pathLst>
                <a:path h="121158" w="143636">
                  <a:moveTo>
                    <a:pt x="122046" y="120269"/>
                  </a:moveTo>
                  <a:lnTo>
                    <a:pt x="60197" y="19177"/>
                  </a:lnTo>
                  <a:lnTo>
                    <a:pt x="70992" y="12573"/>
                  </a:lnTo>
                  <a:lnTo>
                    <a:pt x="81914" y="19050"/>
                  </a:lnTo>
                  <a:lnTo>
                    <a:pt x="21843" y="121158"/>
                  </a:lnTo>
                  <a:lnTo>
                    <a:pt x="0" y="108331"/>
                  </a:lnTo>
                  <a:lnTo>
                    <a:pt x="60070" y="6223"/>
                  </a:lnTo>
                  <a:cubicBezTo>
                    <a:pt x="62356" y="2413"/>
                    <a:pt x="66420" y="0"/>
                    <a:pt x="70865" y="0"/>
                  </a:cubicBezTo>
                  <a:cubicBezTo>
                    <a:pt x="75310" y="0"/>
                    <a:pt x="79501" y="2286"/>
                    <a:pt x="81787" y="6096"/>
                  </a:cubicBezTo>
                  <a:lnTo>
                    <a:pt x="143636" y="107188"/>
                  </a:lnTo>
                  <a:close/>
                  <a:moveTo>
                    <a:pt x="59181" y="114300"/>
                  </a:moveTo>
                  <a:lnTo>
                    <a:pt x="58292" y="12700"/>
                  </a:lnTo>
                  <a:lnTo>
                    <a:pt x="83692" y="12446"/>
                  </a:lnTo>
                  <a:lnTo>
                    <a:pt x="84581" y="114046"/>
                  </a:lnTo>
                  <a:close/>
                </a:path>
              </a:pathLst>
            </a:custGeom>
            <a:solidFill>
              <a:srgbClr val="000000"/>
            </a:solidFill>
          </p:spPr>
        </p:sp>
      </p:grpSp>
      <p:sp>
        <p:nvSpPr>
          <p:cNvPr name="Freeform 15" id="15"/>
          <p:cNvSpPr/>
          <p:nvPr/>
        </p:nvSpPr>
        <p:spPr>
          <a:xfrm flipH="false" flipV="false" rot="0">
            <a:off x="698497" y="2110654"/>
            <a:ext cx="11010900" cy="979608"/>
          </a:xfrm>
          <a:custGeom>
            <a:avLst/>
            <a:gdLst/>
            <a:ahLst/>
            <a:cxnLst/>
            <a:rect r="r" b="b" t="t" l="l"/>
            <a:pathLst>
              <a:path h="979608" w="11010900">
                <a:moveTo>
                  <a:pt x="0" y="0"/>
                </a:moveTo>
                <a:lnTo>
                  <a:pt x="11010900" y="0"/>
                </a:lnTo>
                <a:lnTo>
                  <a:pt x="11010900" y="979608"/>
                </a:lnTo>
                <a:lnTo>
                  <a:pt x="0" y="979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63603" y="5609244"/>
            <a:ext cx="10957817" cy="2023462"/>
          </a:xfrm>
          <a:custGeom>
            <a:avLst/>
            <a:gdLst/>
            <a:ahLst/>
            <a:cxnLst/>
            <a:rect r="r" b="b" t="t" l="l"/>
            <a:pathLst>
              <a:path h="2023462" w="10957817">
                <a:moveTo>
                  <a:pt x="0" y="0"/>
                </a:moveTo>
                <a:lnTo>
                  <a:pt x="10957817" y="0"/>
                </a:lnTo>
                <a:lnTo>
                  <a:pt x="10957817" y="2023462"/>
                </a:lnTo>
                <a:lnTo>
                  <a:pt x="0" y="2023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449561" y="534352"/>
            <a:ext cx="10177567" cy="132748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- 3 : Partition</a:t>
            </a:r>
          </a:p>
          <a:p>
            <a:pPr algn="l">
              <a:lnSpc>
                <a:spcPts val="2100"/>
              </a:lnSpc>
            </a:pPr>
            <a:r>
              <a:rPr lang="en-US" b="true" sz="1800" spc="-12">
                <a:solidFill>
                  <a:srgbClr val="000000"/>
                </a:solidFill>
                <a:latin typeface="Montserrat 2 Bold"/>
                <a:ea typeface="Montserrat 2 Bold"/>
                <a:cs typeface="Montserrat 2 Bold"/>
                <a:sym typeface="Montserrat 2 Bold"/>
              </a:rPr>
              <a:t>Write code to partition a linked list around a value x, such that all nodes less than x come before all nodes greater than or equal to x.</a:t>
            </a:r>
          </a:p>
        </p:txBody>
      </p:sp>
      <p:sp>
        <p:nvSpPr>
          <p:cNvPr name="TextBox 19" id="19"/>
          <p:cNvSpPr txBox="true"/>
          <p:nvPr/>
        </p:nvSpPr>
        <p:spPr>
          <a:xfrm rot="0">
            <a:off x="2855871"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20" id="20"/>
          <p:cNvSpPr txBox="true"/>
          <p:nvPr/>
        </p:nvSpPr>
        <p:spPr>
          <a:xfrm rot="0">
            <a:off x="3175816" y="616887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21" id="21"/>
          <p:cNvSpPr txBox="true"/>
          <p:nvPr/>
        </p:nvSpPr>
        <p:spPr>
          <a:xfrm rot="0">
            <a:off x="4771377"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22" id="22"/>
          <p:cNvSpPr txBox="true"/>
          <p:nvPr/>
        </p:nvSpPr>
        <p:spPr>
          <a:xfrm rot="0">
            <a:off x="5063957" y="617595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23" id="23"/>
          <p:cNvSpPr txBox="true"/>
          <p:nvPr/>
        </p:nvSpPr>
        <p:spPr>
          <a:xfrm rot="0">
            <a:off x="6780038" y="26173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24" id="24"/>
          <p:cNvSpPr txBox="true"/>
          <p:nvPr/>
        </p:nvSpPr>
        <p:spPr>
          <a:xfrm rot="0">
            <a:off x="6885032" y="6155588"/>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a:t>
            </a:r>
          </a:p>
        </p:txBody>
      </p:sp>
      <p:sp>
        <p:nvSpPr>
          <p:cNvPr name="TextBox 25" id="25"/>
          <p:cNvSpPr txBox="true"/>
          <p:nvPr/>
        </p:nvSpPr>
        <p:spPr>
          <a:xfrm rot="0">
            <a:off x="8736340" y="2617346"/>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10</a:t>
            </a:r>
          </a:p>
        </p:txBody>
      </p:sp>
      <p:sp>
        <p:nvSpPr>
          <p:cNvPr name="TextBox 26" id="26"/>
          <p:cNvSpPr txBox="true"/>
          <p:nvPr/>
        </p:nvSpPr>
        <p:spPr>
          <a:xfrm rot="0">
            <a:off x="8806672" y="6148473"/>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10</a:t>
            </a:r>
          </a:p>
        </p:txBody>
      </p:sp>
      <p:sp>
        <p:nvSpPr>
          <p:cNvPr name="TextBox 27" id="27"/>
          <p:cNvSpPr txBox="true"/>
          <p:nvPr/>
        </p:nvSpPr>
        <p:spPr>
          <a:xfrm rot="0">
            <a:off x="10615936" y="2604640"/>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15</a:t>
            </a:r>
          </a:p>
        </p:txBody>
      </p:sp>
      <p:sp>
        <p:nvSpPr>
          <p:cNvPr name="TextBox 28" id="28"/>
          <p:cNvSpPr txBox="true"/>
          <p:nvPr/>
        </p:nvSpPr>
        <p:spPr>
          <a:xfrm rot="0">
            <a:off x="10727960" y="6135224"/>
            <a:ext cx="302504"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15</a:t>
            </a:r>
          </a:p>
        </p:txBody>
      </p:sp>
      <p:sp>
        <p:nvSpPr>
          <p:cNvPr name="TextBox 29" id="29"/>
          <p:cNvSpPr txBox="true"/>
          <p:nvPr/>
        </p:nvSpPr>
        <p:spPr>
          <a:xfrm rot="0">
            <a:off x="1655959"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0" id="30"/>
          <p:cNvSpPr txBox="true"/>
          <p:nvPr/>
        </p:nvSpPr>
        <p:spPr>
          <a:xfrm rot="0">
            <a:off x="1657874" y="3789045"/>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31" id="31"/>
          <p:cNvSpPr txBox="true"/>
          <p:nvPr/>
        </p:nvSpPr>
        <p:spPr>
          <a:xfrm rot="0">
            <a:off x="1821056" y="62147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222</a:t>
            </a:r>
          </a:p>
        </p:txBody>
      </p:sp>
      <p:sp>
        <p:nvSpPr>
          <p:cNvPr name="TextBox 32" id="32"/>
          <p:cNvSpPr txBox="true"/>
          <p:nvPr/>
        </p:nvSpPr>
        <p:spPr>
          <a:xfrm rot="0">
            <a:off x="1822980" y="7205348"/>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33" id="33"/>
          <p:cNvSpPr txBox="true"/>
          <p:nvPr/>
        </p:nvSpPr>
        <p:spPr>
          <a:xfrm rot="0">
            <a:off x="3480283"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34" id="34"/>
          <p:cNvSpPr txBox="true"/>
          <p:nvPr/>
        </p:nvSpPr>
        <p:spPr>
          <a:xfrm rot="0">
            <a:off x="3726085" y="6210271"/>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111</a:t>
            </a:r>
          </a:p>
        </p:txBody>
      </p:sp>
      <p:sp>
        <p:nvSpPr>
          <p:cNvPr name="TextBox 35" id="35"/>
          <p:cNvSpPr txBox="true"/>
          <p:nvPr/>
        </p:nvSpPr>
        <p:spPr>
          <a:xfrm rot="0">
            <a:off x="5321646"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222</a:t>
            </a:r>
          </a:p>
        </p:txBody>
      </p:sp>
      <p:sp>
        <p:nvSpPr>
          <p:cNvPr name="TextBox 36" id="36"/>
          <p:cNvSpPr txBox="true"/>
          <p:nvPr/>
        </p:nvSpPr>
        <p:spPr>
          <a:xfrm rot="0">
            <a:off x="5614225" y="6217349"/>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001</a:t>
            </a:r>
          </a:p>
        </p:txBody>
      </p:sp>
      <p:sp>
        <p:nvSpPr>
          <p:cNvPr name="TextBox 37" id="37"/>
          <p:cNvSpPr txBox="true"/>
          <p:nvPr/>
        </p:nvSpPr>
        <p:spPr>
          <a:xfrm rot="0">
            <a:off x="7330297"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333</a:t>
            </a:r>
          </a:p>
        </p:txBody>
      </p:sp>
      <p:sp>
        <p:nvSpPr>
          <p:cNvPr name="TextBox 38" id="38"/>
          <p:cNvSpPr txBox="true"/>
          <p:nvPr/>
        </p:nvSpPr>
        <p:spPr>
          <a:xfrm rot="0">
            <a:off x="7509443" y="6196994"/>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333</a:t>
            </a:r>
          </a:p>
        </p:txBody>
      </p:sp>
      <p:sp>
        <p:nvSpPr>
          <p:cNvPr name="TextBox 39" id="39"/>
          <p:cNvSpPr txBox="true"/>
          <p:nvPr/>
        </p:nvSpPr>
        <p:spPr>
          <a:xfrm rot="0">
            <a:off x="9360741" y="2658742"/>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40" id="40"/>
          <p:cNvSpPr txBox="true"/>
          <p:nvPr/>
        </p:nvSpPr>
        <p:spPr>
          <a:xfrm rot="0">
            <a:off x="9431084" y="6189869"/>
            <a:ext cx="324107"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444</a:t>
            </a:r>
          </a:p>
        </p:txBody>
      </p:sp>
      <p:sp>
        <p:nvSpPr>
          <p:cNvPr name="TextBox 41" id="41"/>
          <p:cNvSpPr txBox="true"/>
          <p:nvPr/>
        </p:nvSpPr>
        <p:spPr>
          <a:xfrm rot="0">
            <a:off x="11237109" y="2646045"/>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2" id="42"/>
          <p:cNvSpPr txBox="true"/>
          <p:nvPr/>
        </p:nvSpPr>
        <p:spPr>
          <a:xfrm rot="0">
            <a:off x="11349123" y="6176620"/>
            <a:ext cx="330718"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null</a:t>
            </a:r>
          </a:p>
        </p:txBody>
      </p:sp>
      <p:sp>
        <p:nvSpPr>
          <p:cNvPr name="TextBox 43" id="43"/>
          <p:cNvSpPr txBox="true"/>
          <p:nvPr/>
        </p:nvSpPr>
        <p:spPr>
          <a:xfrm rot="0">
            <a:off x="1010117" y="3790064"/>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44" id="44"/>
          <p:cNvSpPr txBox="true"/>
          <p:nvPr/>
        </p:nvSpPr>
        <p:spPr>
          <a:xfrm rot="0">
            <a:off x="911133" y="2659761"/>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45" id="45"/>
          <p:cNvSpPr txBox="true"/>
          <p:nvPr/>
        </p:nvSpPr>
        <p:spPr>
          <a:xfrm rot="0">
            <a:off x="1076230" y="6215758"/>
            <a:ext cx="550545"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Head</a:t>
            </a:r>
          </a:p>
        </p:txBody>
      </p:sp>
      <p:sp>
        <p:nvSpPr>
          <p:cNvPr name="TextBox 46" id="46"/>
          <p:cNvSpPr txBox="true"/>
          <p:nvPr/>
        </p:nvSpPr>
        <p:spPr>
          <a:xfrm rot="0">
            <a:off x="1175214" y="7206358"/>
            <a:ext cx="350149"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Tail</a:t>
            </a:r>
          </a:p>
        </p:txBody>
      </p:sp>
      <p:sp>
        <p:nvSpPr>
          <p:cNvPr name="TextBox 47" id="47"/>
          <p:cNvSpPr txBox="true"/>
          <p:nvPr/>
        </p:nvSpPr>
        <p:spPr>
          <a:xfrm rot="0">
            <a:off x="3093482" y="3076204"/>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48" id="48"/>
          <p:cNvSpPr txBox="true"/>
          <p:nvPr/>
        </p:nvSpPr>
        <p:spPr>
          <a:xfrm rot="0">
            <a:off x="3333150" y="663281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49" id="49"/>
          <p:cNvSpPr txBox="true"/>
          <p:nvPr/>
        </p:nvSpPr>
        <p:spPr>
          <a:xfrm rot="0">
            <a:off x="4922015"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0" id="50"/>
          <p:cNvSpPr txBox="true"/>
          <p:nvPr/>
        </p:nvSpPr>
        <p:spPr>
          <a:xfrm rot="0">
            <a:off x="5219738" y="6627809"/>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111</a:t>
            </a:r>
          </a:p>
        </p:txBody>
      </p:sp>
      <p:sp>
        <p:nvSpPr>
          <p:cNvPr name="TextBox 51" id="51"/>
          <p:cNvSpPr txBox="true"/>
          <p:nvPr/>
        </p:nvSpPr>
        <p:spPr>
          <a:xfrm rot="0">
            <a:off x="6940820" y="3075032"/>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222</a:t>
            </a:r>
          </a:p>
        </p:txBody>
      </p:sp>
      <p:sp>
        <p:nvSpPr>
          <p:cNvPr name="TextBox 52" id="52"/>
          <p:cNvSpPr txBox="true"/>
          <p:nvPr/>
        </p:nvSpPr>
        <p:spPr>
          <a:xfrm rot="0">
            <a:off x="7119376" y="6620694"/>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001</a:t>
            </a:r>
          </a:p>
        </p:txBody>
      </p:sp>
      <p:sp>
        <p:nvSpPr>
          <p:cNvPr name="TextBox 53" id="53"/>
          <p:cNvSpPr txBox="true"/>
          <p:nvPr/>
        </p:nvSpPr>
        <p:spPr>
          <a:xfrm rot="0">
            <a:off x="8969673" y="3065050"/>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54" id="54"/>
          <p:cNvSpPr txBox="true"/>
          <p:nvPr/>
        </p:nvSpPr>
        <p:spPr>
          <a:xfrm rot="0">
            <a:off x="9040654" y="660241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333</a:t>
            </a:r>
          </a:p>
        </p:txBody>
      </p:sp>
      <p:sp>
        <p:nvSpPr>
          <p:cNvPr name="TextBox 55" id="55"/>
          <p:cNvSpPr txBox="true"/>
          <p:nvPr/>
        </p:nvSpPr>
        <p:spPr>
          <a:xfrm rot="0">
            <a:off x="10849918" y="305911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56" id="56"/>
          <p:cNvSpPr txBox="true"/>
          <p:nvPr/>
        </p:nvSpPr>
        <p:spPr>
          <a:xfrm rot="0">
            <a:off x="10961932" y="6589166"/>
            <a:ext cx="302504"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444</a:t>
            </a:r>
          </a:p>
        </p:txBody>
      </p:sp>
      <p:sp>
        <p:nvSpPr>
          <p:cNvPr name="TextBox 57" id="57"/>
          <p:cNvSpPr txBox="true"/>
          <p:nvPr/>
        </p:nvSpPr>
        <p:spPr>
          <a:xfrm rot="0">
            <a:off x="3017358"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58" id="58"/>
          <p:cNvSpPr txBox="true"/>
          <p:nvPr/>
        </p:nvSpPr>
        <p:spPr>
          <a:xfrm rot="0">
            <a:off x="3267694" y="5873334"/>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59" id="59"/>
          <p:cNvSpPr txBox="true"/>
          <p:nvPr/>
        </p:nvSpPr>
        <p:spPr>
          <a:xfrm rot="0">
            <a:off x="4845891"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60" id="60"/>
          <p:cNvSpPr txBox="true"/>
          <p:nvPr/>
        </p:nvSpPr>
        <p:spPr>
          <a:xfrm rot="0">
            <a:off x="5143614" y="5878335"/>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node2</a:t>
            </a:r>
          </a:p>
        </p:txBody>
      </p:sp>
      <p:sp>
        <p:nvSpPr>
          <p:cNvPr name="TextBox 61" id="61"/>
          <p:cNvSpPr txBox="true"/>
          <p:nvPr/>
        </p:nvSpPr>
        <p:spPr>
          <a:xfrm rot="0">
            <a:off x="6875374"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node3</a:t>
            </a:r>
          </a:p>
        </p:txBody>
      </p:sp>
      <p:sp>
        <p:nvSpPr>
          <p:cNvPr name="TextBox 62" id="62"/>
          <p:cNvSpPr txBox="true"/>
          <p:nvPr/>
        </p:nvSpPr>
        <p:spPr>
          <a:xfrm rot="0">
            <a:off x="7043252" y="586005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node1</a:t>
            </a:r>
          </a:p>
        </p:txBody>
      </p:sp>
      <p:sp>
        <p:nvSpPr>
          <p:cNvPr name="TextBox 63" id="63"/>
          <p:cNvSpPr txBox="true"/>
          <p:nvPr/>
        </p:nvSpPr>
        <p:spPr>
          <a:xfrm rot="0">
            <a:off x="8893550" y="2315566"/>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node4</a:t>
            </a:r>
          </a:p>
        </p:txBody>
      </p:sp>
      <p:sp>
        <p:nvSpPr>
          <p:cNvPr name="TextBox 64" id="64"/>
          <p:cNvSpPr txBox="true"/>
          <p:nvPr/>
        </p:nvSpPr>
        <p:spPr>
          <a:xfrm rot="0">
            <a:off x="8964530" y="5852932"/>
            <a:ext cx="45779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node4</a:t>
            </a:r>
          </a:p>
        </p:txBody>
      </p:sp>
      <p:sp>
        <p:nvSpPr>
          <p:cNvPr name="TextBox 65" id="65"/>
          <p:cNvSpPr txBox="true"/>
          <p:nvPr/>
        </p:nvSpPr>
        <p:spPr>
          <a:xfrm rot="0">
            <a:off x="10762517" y="2309632"/>
            <a:ext cx="48080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Node5</a:t>
            </a:r>
          </a:p>
        </p:txBody>
      </p:sp>
      <p:sp>
        <p:nvSpPr>
          <p:cNvPr name="TextBox 66" id="66"/>
          <p:cNvSpPr txBox="true"/>
          <p:nvPr/>
        </p:nvSpPr>
        <p:spPr>
          <a:xfrm rot="0">
            <a:off x="10874531" y="5839682"/>
            <a:ext cx="48080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Node5</a:t>
            </a:r>
          </a:p>
        </p:txBody>
      </p:sp>
      <p:sp>
        <p:nvSpPr>
          <p:cNvPr name="TextBox 67" id="67"/>
          <p:cNvSpPr txBox="true"/>
          <p:nvPr/>
        </p:nvSpPr>
        <p:spPr>
          <a:xfrm rot="0">
            <a:off x="817121" y="5085559"/>
            <a:ext cx="2291429"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 = node1</a:t>
            </a:r>
          </a:p>
        </p:txBody>
      </p:sp>
      <p:sp>
        <p:nvSpPr>
          <p:cNvPr name="TextBox 68" id="68"/>
          <p:cNvSpPr txBox="true"/>
          <p:nvPr/>
        </p:nvSpPr>
        <p:spPr>
          <a:xfrm rot="0">
            <a:off x="817121" y="5314159"/>
            <a:ext cx="1365437"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Tail = node1</a:t>
            </a:r>
          </a:p>
        </p:txBody>
      </p:sp>
      <p:sp>
        <p:nvSpPr>
          <p:cNvPr name="TextBox 69" id="69"/>
          <p:cNvSpPr txBox="true"/>
          <p:nvPr/>
        </p:nvSpPr>
        <p:spPr>
          <a:xfrm rot="0">
            <a:off x="817121" y="5542759"/>
            <a:ext cx="2549633" cy="233182"/>
          </a:xfrm>
          <a:prstGeom prst="rect">
            <a:avLst/>
          </a:prstGeom>
        </p:spPr>
        <p:txBody>
          <a:bodyPr anchor="t" rtlCol="false" tIns="0" lIns="0" bIns="0" rIns="0">
            <a:spAutoFit/>
          </a:bodyPr>
          <a:lstStyle/>
          <a:p>
            <a:pPr algn="l">
              <a:lnSpc>
                <a:spcPts val="1800"/>
              </a:lnSpc>
            </a:pPr>
            <a:r>
              <a:rPr lang="en-US" b="true" sz="1600" spc="-11">
                <a:solidFill>
                  <a:srgbClr val="000000"/>
                </a:solidFill>
                <a:latin typeface="Montserrat 2 Bold"/>
                <a:ea typeface="Montserrat 2 Bold"/>
                <a:cs typeface="Montserrat 2 Bold"/>
                <a:sym typeface="Montserrat 2 Bold"/>
              </a:rPr>
              <a:t>currentNode.next = null</a:t>
            </a:r>
          </a:p>
        </p:txBody>
      </p:sp>
      <p:sp>
        <p:nvSpPr>
          <p:cNvPr name="TextBox 70" id="70"/>
          <p:cNvSpPr txBox="true"/>
          <p:nvPr/>
        </p:nvSpPr>
        <p:spPr>
          <a:xfrm rot="0">
            <a:off x="834009" y="4585992"/>
            <a:ext cx="741255" cy="286455"/>
          </a:xfrm>
          <a:prstGeom prst="rect">
            <a:avLst/>
          </a:prstGeom>
        </p:spPr>
        <p:txBody>
          <a:bodyPr anchor="t" rtlCol="false" tIns="0" lIns="0" bIns="0" rIns="0">
            <a:spAutoFit/>
          </a:bodyPr>
          <a:lstStyle/>
          <a:p>
            <a:pPr algn="l">
              <a:lnSpc>
                <a:spcPts val="2379"/>
              </a:lnSpc>
            </a:pPr>
            <a:r>
              <a:rPr lang="en-US" b="true" sz="1700" spc="-11">
                <a:solidFill>
                  <a:srgbClr val="000000"/>
                </a:solidFill>
                <a:latin typeface="Montserrat 2 Bold"/>
                <a:ea typeface="Montserrat 2 Bold"/>
                <a:cs typeface="Montserrat 2 Bold"/>
                <a:sym typeface="Montserrat 2 Bold"/>
              </a:rPr>
              <a:t>x = 10</a:t>
            </a:r>
          </a:p>
        </p:txBody>
      </p:sp>
    </p:spTree>
  </p:cSld>
  <p:clrMapOvr>
    <a:masterClrMapping/>
  </p:clrMapOvr>
</p:sld>
</file>

<file path=ppt/slides/slide2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475507" y="4408322"/>
            <a:ext cx="745112" cy="25403"/>
            <a:chOff x="0" y="0"/>
            <a:chExt cx="745109" cy="25400"/>
          </a:xfrm>
        </p:grpSpPr>
        <p:sp>
          <p:nvSpPr>
            <p:cNvPr name="Freeform 6" id="6"/>
            <p:cNvSpPr/>
            <p:nvPr/>
          </p:nvSpPr>
          <p:spPr>
            <a:xfrm flipH="false" flipV="false" rot="0">
              <a:off x="0" y="0"/>
              <a:ext cx="745109" cy="25400"/>
            </a:xfrm>
            <a:custGeom>
              <a:avLst/>
              <a:gdLst/>
              <a:ahLst/>
              <a:cxnLst/>
              <a:rect r="r" b="b" t="t" l="l"/>
              <a:pathLst>
                <a:path h="25400" w="745109">
                  <a:moveTo>
                    <a:pt x="0" y="0"/>
                  </a:moveTo>
                  <a:lnTo>
                    <a:pt x="745109" y="0"/>
                  </a:lnTo>
                  <a:lnTo>
                    <a:pt x="745109" y="25400"/>
                  </a:lnTo>
                  <a:lnTo>
                    <a:pt x="0" y="25400"/>
                  </a:lnTo>
                  <a:close/>
                </a:path>
              </a:pathLst>
            </a:custGeom>
            <a:solidFill>
              <a:srgbClr val="000000"/>
            </a:solidFill>
          </p:spPr>
        </p:sp>
      </p:grpSp>
      <p:grpSp>
        <p:nvGrpSpPr>
          <p:cNvPr name="Group 7" id="7"/>
          <p:cNvGrpSpPr>
            <a:grpSpLocks noChangeAspect="true"/>
          </p:cNvGrpSpPr>
          <p:nvPr/>
        </p:nvGrpSpPr>
        <p:grpSpPr>
          <a:xfrm rot="0">
            <a:off x="2603497" y="2898143"/>
            <a:ext cx="768639" cy="248917"/>
            <a:chOff x="0" y="0"/>
            <a:chExt cx="768642" cy="248920"/>
          </a:xfrm>
        </p:grpSpPr>
        <p:sp>
          <p:nvSpPr>
            <p:cNvPr name="Freeform 8" id="8"/>
            <p:cNvSpPr/>
            <p:nvPr/>
          </p:nvSpPr>
          <p:spPr>
            <a:xfrm flipH="false" flipV="false" rot="0">
              <a:off x="63500" y="111760"/>
              <a:ext cx="532384" cy="25400"/>
            </a:xfrm>
            <a:custGeom>
              <a:avLst/>
              <a:gdLst/>
              <a:ahLst/>
              <a:cxnLst/>
              <a:rect r="r" b="b" t="t" l="l"/>
              <a:pathLst>
                <a:path h="25400" w="532384">
                  <a:moveTo>
                    <a:pt x="0" y="0"/>
                  </a:moveTo>
                  <a:lnTo>
                    <a:pt x="519684" y="0"/>
                  </a:lnTo>
                  <a:lnTo>
                    <a:pt x="519684" y="12700"/>
                  </a:lnTo>
                  <a:lnTo>
                    <a:pt x="519684" y="0"/>
                  </a:lnTo>
                  <a:lnTo>
                    <a:pt x="532384" y="0"/>
                  </a:lnTo>
                  <a:lnTo>
                    <a:pt x="532384" y="25400"/>
                  </a:lnTo>
                  <a:lnTo>
                    <a:pt x="519684" y="25400"/>
                  </a:lnTo>
                  <a:lnTo>
                    <a:pt x="0" y="25400"/>
                  </a:lnTo>
                  <a:close/>
                </a:path>
              </a:pathLst>
            </a:custGeom>
            <a:solidFill>
              <a:srgbClr val="000000"/>
            </a:solidFill>
          </p:spPr>
        </p:sp>
        <p:sp>
          <p:nvSpPr>
            <p:cNvPr name="Freeform 9" id="9"/>
            <p:cNvSpPr/>
            <p:nvPr/>
          </p:nvSpPr>
          <p:spPr>
            <a:xfrm flipH="false" flipV="false" rot="0">
              <a:off x="583184"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0" id="10"/>
          <p:cNvGrpSpPr>
            <a:grpSpLocks noChangeAspect="true"/>
          </p:cNvGrpSpPr>
          <p:nvPr/>
        </p:nvGrpSpPr>
        <p:grpSpPr>
          <a:xfrm rot="0">
            <a:off x="4194629" y="2898143"/>
            <a:ext cx="886120" cy="248917"/>
            <a:chOff x="0" y="0"/>
            <a:chExt cx="886117" cy="248920"/>
          </a:xfrm>
        </p:grpSpPr>
        <p:sp>
          <p:nvSpPr>
            <p:cNvPr name="Freeform 11" id="11"/>
            <p:cNvSpPr/>
            <p:nvPr/>
          </p:nvSpPr>
          <p:spPr>
            <a:xfrm flipH="false" flipV="false" rot="0">
              <a:off x="63500" y="111760"/>
              <a:ext cx="649859" cy="25400"/>
            </a:xfrm>
            <a:custGeom>
              <a:avLst/>
              <a:gdLst/>
              <a:ahLst/>
              <a:cxnLst/>
              <a:rect r="r" b="b" t="t" l="l"/>
              <a:pathLst>
                <a:path h="25400" w="649859">
                  <a:moveTo>
                    <a:pt x="0" y="0"/>
                  </a:moveTo>
                  <a:lnTo>
                    <a:pt x="637159" y="0"/>
                  </a:lnTo>
                  <a:lnTo>
                    <a:pt x="637159" y="12700"/>
                  </a:lnTo>
                  <a:lnTo>
                    <a:pt x="637159" y="0"/>
                  </a:lnTo>
                  <a:lnTo>
                    <a:pt x="649859" y="0"/>
                  </a:lnTo>
                  <a:lnTo>
                    <a:pt x="649859" y="25400"/>
                  </a:lnTo>
                  <a:lnTo>
                    <a:pt x="637159" y="25400"/>
                  </a:lnTo>
                  <a:lnTo>
                    <a:pt x="0" y="25400"/>
                  </a:lnTo>
                  <a:close/>
                </a:path>
              </a:pathLst>
            </a:custGeom>
            <a:solidFill>
              <a:srgbClr val="000000"/>
            </a:solidFill>
          </p:spPr>
        </p:sp>
        <p:sp>
          <p:nvSpPr>
            <p:cNvPr name="Freeform 12" id="12"/>
            <p:cNvSpPr/>
            <p:nvPr/>
          </p:nvSpPr>
          <p:spPr>
            <a:xfrm flipH="false" flipV="false" rot="0">
              <a:off x="70065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3" id="13"/>
          <p:cNvGrpSpPr>
            <a:grpSpLocks noChangeAspect="true"/>
          </p:cNvGrpSpPr>
          <p:nvPr/>
        </p:nvGrpSpPr>
        <p:grpSpPr>
          <a:xfrm rot="0">
            <a:off x="485184" y="4953000"/>
            <a:ext cx="5207679" cy="680761"/>
            <a:chOff x="0" y="0"/>
            <a:chExt cx="5207686" cy="680758"/>
          </a:xfrm>
        </p:grpSpPr>
        <p:sp>
          <p:nvSpPr>
            <p:cNvPr name="Freeform 14" id="14"/>
            <p:cNvSpPr/>
            <p:nvPr/>
          </p:nvSpPr>
          <p:spPr>
            <a:xfrm flipH="false" flipV="false" rot="0">
              <a:off x="3861435" y="76200"/>
              <a:ext cx="1270000" cy="512191"/>
            </a:xfrm>
            <a:custGeom>
              <a:avLst/>
              <a:gdLst/>
              <a:ahLst/>
              <a:cxnLst/>
              <a:rect r="r" b="b" t="t" l="l"/>
              <a:pathLst>
                <a:path h="512191" w="1270000">
                  <a:moveTo>
                    <a:pt x="0" y="0"/>
                  </a:moveTo>
                  <a:lnTo>
                    <a:pt x="1270000" y="0"/>
                  </a:lnTo>
                  <a:lnTo>
                    <a:pt x="1270000" y="512191"/>
                  </a:lnTo>
                  <a:lnTo>
                    <a:pt x="0" y="512191"/>
                  </a:lnTo>
                  <a:close/>
                </a:path>
              </a:pathLst>
            </a:custGeom>
            <a:solidFill>
              <a:srgbClr val="73FDEA"/>
            </a:solidFill>
          </p:spPr>
        </p:sp>
        <p:sp>
          <p:nvSpPr>
            <p:cNvPr name="Freeform 15" id="15"/>
            <p:cNvSpPr/>
            <p:nvPr/>
          </p:nvSpPr>
          <p:spPr>
            <a:xfrm flipH="false" flipV="false" rot="0">
              <a:off x="3848735" y="63500"/>
              <a:ext cx="25400" cy="537591"/>
            </a:xfrm>
            <a:custGeom>
              <a:avLst/>
              <a:gdLst/>
              <a:ahLst/>
              <a:cxnLst/>
              <a:rect r="r" b="b" t="t" l="l"/>
              <a:pathLst>
                <a:path h="537591" w="25400">
                  <a:moveTo>
                    <a:pt x="25400" y="0"/>
                  </a:moveTo>
                  <a:lnTo>
                    <a:pt x="25400" y="537591"/>
                  </a:lnTo>
                  <a:lnTo>
                    <a:pt x="0" y="537591"/>
                  </a:lnTo>
                  <a:lnTo>
                    <a:pt x="0" y="0"/>
                  </a:lnTo>
                  <a:close/>
                </a:path>
              </a:pathLst>
            </a:custGeom>
            <a:solidFill>
              <a:srgbClr val="017100"/>
            </a:solidFill>
          </p:spPr>
        </p:sp>
        <p:sp>
          <p:nvSpPr>
            <p:cNvPr name="Freeform 16" id="16"/>
            <p:cNvSpPr/>
            <p:nvPr/>
          </p:nvSpPr>
          <p:spPr>
            <a:xfrm flipH="false" flipV="false" rot="0">
              <a:off x="5118735" y="63500"/>
              <a:ext cx="25400" cy="537591"/>
            </a:xfrm>
            <a:custGeom>
              <a:avLst/>
              <a:gdLst/>
              <a:ahLst/>
              <a:cxnLst/>
              <a:rect r="r" b="b" t="t" l="l"/>
              <a:pathLst>
                <a:path h="537591" w="25400">
                  <a:moveTo>
                    <a:pt x="25400" y="0"/>
                  </a:moveTo>
                  <a:lnTo>
                    <a:pt x="25400" y="537591"/>
                  </a:lnTo>
                  <a:lnTo>
                    <a:pt x="0" y="537591"/>
                  </a:lnTo>
                  <a:lnTo>
                    <a:pt x="0" y="0"/>
                  </a:lnTo>
                  <a:close/>
                </a:path>
              </a:pathLst>
            </a:custGeom>
            <a:solidFill>
              <a:srgbClr val="017100"/>
            </a:solidFill>
          </p:spPr>
        </p:sp>
        <p:sp>
          <p:nvSpPr>
            <p:cNvPr name="Freeform 17" id="17"/>
            <p:cNvSpPr/>
            <p:nvPr/>
          </p:nvSpPr>
          <p:spPr>
            <a:xfrm flipH="false" flipV="false" rot="0">
              <a:off x="3848735" y="63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18" id="18"/>
            <p:cNvSpPr/>
            <p:nvPr/>
          </p:nvSpPr>
          <p:spPr>
            <a:xfrm flipH="false" flipV="false" rot="0">
              <a:off x="3848735" y="575691"/>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19" id="19"/>
            <p:cNvSpPr/>
            <p:nvPr/>
          </p:nvSpPr>
          <p:spPr>
            <a:xfrm flipH="false" flipV="false" rot="0">
              <a:off x="1966341" y="96520"/>
              <a:ext cx="1270000" cy="508000"/>
            </a:xfrm>
            <a:custGeom>
              <a:avLst/>
              <a:gdLst/>
              <a:ahLst/>
              <a:cxnLst/>
              <a:rect r="r" b="b" t="t" l="l"/>
              <a:pathLst>
                <a:path h="508000" w="1270000">
                  <a:moveTo>
                    <a:pt x="0" y="0"/>
                  </a:moveTo>
                  <a:lnTo>
                    <a:pt x="1270000" y="0"/>
                  </a:lnTo>
                  <a:lnTo>
                    <a:pt x="1270000" y="508000"/>
                  </a:lnTo>
                  <a:lnTo>
                    <a:pt x="0" y="508000"/>
                  </a:lnTo>
                  <a:close/>
                </a:path>
              </a:pathLst>
            </a:custGeom>
            <a:solidFill>
              <a:srgbClr val="73FDEA"/>
            </a:solidFill>
          </p:spPr>
        </p:sp>
        <p:sp>
          <p:nvSpPr>
            <p:cNvPr name="Freeform 20" id="20"/>
            <p:cNvSpPr/>
            <p:nvPr/>
          </p:nvSpPr>
          <p:spPr>
            <a:xfrm flipH="false" flipV="false" rot="0">
              <a:off x="1953641" y="8382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1" id="21"/>
            <p:cNvSpPr/>
            <p:nvPr/>
          </p:nvSpPr>
          <p:spPr>
            <a:xfrm flipH="false" flipV="false" rot="0">
              <a:off x="3223641" y="8382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2" id="22"/>
            <p:cNvSpPr/>
            <p:nvPr/>
          </p:nvSpPr>
          <p:spPr>
            <a:xfrm flipH="false" flipV="false" rot="0">
              <a:off x="1953641" y="8382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23" id="23"/>
            <p:cNvSpPr/>
            <p:nvPr/>
          </p:nvSpPr>
          <p:spPr>
            <a:xfrm flipH="false" flipV="false" rot="0">
              <a:off x="1953641" y="59182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24" id="24"/>
            <p:cNvSpPr/>
            <p:nvPr/>
          </p:nvSpPr>
          <p:spPr>
            <a:xfrm flipH="false" flipV="false" rot="0">
              <a:off x="3307842" y="343281"/>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25" id="25"/>
            <p:cNvSpPr/>
            <p:nvPr/>
          </p:nvSpPr>
          <p:spPr>
            <a:xfrm flipH="false" flipV="false" rot="0">
              <a:off x="3700272" y="284226"/>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sp>
          <p:nvSpPr>
            <p:cNvPr name="Freeform 26" id="26"/>
            <p:cNvSpPr/>
            <p:nvPr/>
          </p:nvSpPr>
          <p:spPr>
            <a:xfrm flipH="false" flipV="false" rot="0">
              <a:off x="76200" y="89535"/>
              <a:ext cx="1270000" cy="508000"/>
            </a:xfrm>
            <a:custGeom>
              <a:avLst/>
              <a:gdLst/>
              <a:ahLst/>
              <a:cxnLst/>
              <a:rect r="r" b="b" t="t" l="l"/>
              <a:pathLst>
                <a:path h="508000" w="1270000">
                  <a:moveTo>
                    <a:pt x="0" y="0"/>
                  </a:moveTo>
                  <a:lnTo>
                    <a:pt x="1270000" y="0"/>
                  </a:lnTo>
                  <a:lnTo>
                    <a:pt x="1270000" y="508000"/>
                  </a:lnTo>
                  <a:lnTo>
                    <a:pt x="0" y="508000"/>
                  </a:lnTo>
                  <a:close/>
                </a:path>
              </a:pathLst>
            </a:custGeom>
            <a:solidFill>
              <a:srgbClr val="73FDEA"/>
            </a:solidFill>
          </p:spPr>
        </p:sp>
        <p:sp>
          <p:nvSpPr>
            <p:cNvPr name="Freeform 27" id="27"/>
            <p:cNvSpPr/>
            <p:nvPr/>
          </p:nvSpPr>
          <p:spPr>
            <a:xfrm flipH="false" flipV="false" rot="0">
              <a:off x="63500" y="76835"/>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8" id="28"/>
            <p:cNvSpPr/>
            <p:nvPr/>
          </p:nvSpPr>
          <p:spPr>
            <a:xfrm flipH="false" flipV="false" rot="0">
              <a:off x="1333500" y="76835"/>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9" id="29"/>
            <p:cNvSpPr/>
            <p:nvPr/>
          </p:nvSpPr>
          <p:spPr>
            <a:xfrm flipH="false" flipV="false" rot="0">
              <a:off x="63500" y="76835"/>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30" id="30"/>
            <p:cNvSpPr/>
            <p:nvPr/>
          </p:nvSpPr>
          <p:spPr>
            <a:xfrm flipH="false" flipV="false" rot="0">
              <a:off x="63500" y="584835"/>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31" id="31"/>
            <p:cNvSpPr/>
            <p:nvPr/>
          </p:nvSpPr>
          <p:spPr>
            <a:xfrm flipH="false" flipV="false" rot="0">
              <a:off x="1403985" y="331089"/>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32" id="32"/>
            <p:cNvSpPr/>
            <p:nvPr/>
          </p:nvSpPr>
          <p:spPr>
            <a:xfrm flipH="false" flipV="false" rot="0">
              <a:off x="1796415" y="272034"/>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grpSp>
      <p:grpSp>
        <p:nvGrpSpPr>
          <p:cNvPr name="Group 33" id="33"/>
          <p:cNvGrpSpPr>
            <a:grpSpLocks noChangeAspect="true"/>
          </p:cNvGrpSpPr>
          <p:nvPr/>
        </p:nvGrpSpPr>
        <p:grpSpPr>
          <a:xfrm rot="0">
            <a:off x="485184" y="5819451"/>
            <a:ext cx="5207679" cy="680761"/>
            <a:chOff x="0" y="0"/>
            <a:chExt cx="5207686" cy="680758"/>
          </a:xfrm>
        </p:grpSpPr>
        <p:sp>
          <p:nvSpPr>
            <p:cNvPr name="Freeform 34" id="34"/>
            <p:cNvSpPr/>
            <p:nvPr/>
          </p:nvSpPr>
          <p:spPr>
            <a:xfrm flipH="false" flipV="false" rot="0">
              <a:off x="3861435" y="76200"/>
              <a:ext cx="1270000" cy="512191"/>
            </a:xfrm>
            <a:custGeom>
              <a:avLst/>
              <a:gdLst/>
              <a:ahLst/>
              <a:cxnLst/>
              <a:rect r="r" b="b" t="t" l="l"/>
              <a:pathLst>
                <a:path h="512191" w="1270000">
                  <a:moveTo>
                    <a:pt x="0" y="0"/>
                  </a:moveTo>
                  <a:lnTo>
                    <a:pt x="1270000" y="0"/>
                  </a:lnTo>
                  <a:lnTo>
                    <a:pt x="1270000" y="512191"/>
                  </a:lnTo>
                  <a:lnTo>
                    <a:pt x="0" y="512191"/>
                  </a:lnTo>
                  <a:close/>
                </a:path>
              </a:pathLst>
            </a:custGeom>
            <a:solidFill>
              <a:srgbClr val="73FDEA"/>
            </a:solidFill>
          </p:spPr>
        </p:sp>
        <p:sp>
          <p:nvSpPr>
            <p:cNvPr name="Freeform 35" id="35"/>
            <p:cNvSpPr/>
            <p:nvPr/>
          </p:nvSpPr>
          <p:spPr>
            <a:xfrm flipH="false" flipV="false" rot="0">
              <a:off x="3848735" y="63500"/>
              <a:ext cx="25400" cy="537591"/>
            </a:xfrm>
            <a:custGeom>
              <a:avLst/>
              <a:gdLst/>
              <a:ahLst/>
              <a:cxnLst/>
              <a:rect r="r" b="b" t="t" l="l"/>
              <a:pathLst>
                <a:path h="537591" w="25400">
                  <a:moveTo>
                    <a:pt x="25400" y="0"/>
                  </a:moveTo>
                  <a:lnTo>
                    <a:pt x="25400" y="537591"/>
                  </a:lnTo>
                  <a:lnTo>
                    <a:pt x="0" y="537591"/>
                  </a:lnTo>
                  <a:lnTo>
                    <a:pt x="0" y="0"/>
                  </a:lnTo>
                  <a:close/>
                </a:path>
              </a:pathLst>
            </a:custGeom>
            <a:solidFill>
              <a:srgbClr val="017100"/>
            </a:solidFill>
          </p:spPr>
        </p:sp>
        <p:sp>
          <p:nvSpPr>
            <p:cNvPr name="Freeform 36" id="36"/>
            <p:cNvSpPr/>
            <p:nvPr/>
          </p:nvSpPr>
          <p:spPr>
            <a:xfrm flipH="false" flipV="false" rot="0">
              <a:off x="5118735" y="63500"/>
              <a:ext cx="25400" cy="537591"/>
            </a:xfrm>
            <a:custGeom>
              <a:avLst/>
              <a:gdLst/>
              <a:ahLst/>
              <a:cxnLst/>
              <a:rect r="r" b="b" t="t" l="l"/>
              <a:pathLst>
                <a:path h="537591" w="25400">
                  <a:moveTo>
                    <a:pt x="25400" y="0"/>
                  </a:moveTo>
                  <a:lnTo>
                    <a:pt x="25400" y="537591"/>
                  </a:lnTo>
                  <a:lnTo>
                    <a:pt x="0" y="537591"/>
                  </a:lnTo>
                  <a:lnTo>
                    <a:pt x="0" y="0"/>
                  </a:lnTo>
                  <a:close/>
                </a:path>
              </a:pathLst>
            </a:custGeom>
            <a:solidFill>
              <a:srgbClr val="017100"/>
            </a:solidFill>
          </p:spPr>
        </p:sp>
        <p:sp>
          <p:nvSpPr>
            <p:cNvPr name="Freeform 37" id="37"/>
            <p:cNvSpPr/>
            <p:nvPr/>
          </p:nvSpPr>
          <p:spPr>
            <a:xfrm flipH="false" flipV="false" rot="0">
              <a:off x="3848735" y="63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38" id="38"/>
            <p:cNvSpPr/>
            <p:nvPr/>
          </p:nvSpPr>
          <p:spPr>
            <a:xfrm flipH="false" flipV="false" rot="0">
              <a:off x="3848735" y="575691"/>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39" id="39"/>
            <p:cNvSpPr/>
            <p:nvPr/>
          </p:nvSpPr>
          <p:spPr>
            <a:xfrm flipH="false" flipV="false" rot="0">
              <a:off x="1966341" y="96520"/>
              <a:ext cx="1270000" cy="508000"/>
            </a:xfrm>
            <a:custGeom>
              <a:avLst/>
              <a:gdLst/>
              <a:ahLst/>
              <a:cxnLst/>
              <a:rect r="r" b="b" t="t" l="l"/>
              <a:pathLst>
                <a:path h="508000" w="1270000">
                  <a:moveTo>
                    <a:pt x="0" y="0"/>
                  </a:moveTo>
                  <a:lnTo>
                    <a:pt x="1270000" y="0"/>
                  </a:lnTo>
                  <a:lnTo>
                    <a:pt x="1270000" y="508000"/>
                  </a:lnTo>
                  <a:lnTo>
                    <a:pt x="0" y="508000"/>
                  </a:lnTo>
                  <a:close/>
                </a:path>
              </a:pathLst>
            </a:custGeom>
            <a:solidFill>
              <a:srgbClr val="73FDEA"/>
            </a:solidFill>
          </p:spPr>
        </p:sp>
        <p:sp>
          <p:nvSpPr>
            <p:cNvPr name="Freeform 40" id="40"/>
            <p:cNvSpPr/>
            <p:nvPr/>
          </p:nvSpPr>
          <p:spPr>
            <a:xfrm flipH="false" flipV="false" rot="0">
              <a:off x="1953641" y="8382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41" id="41"/>
            <p:cNvSpPr/>
            <p:nvPr/>
          </p:nvSpPr>
          <p:spPr>
            <a:xfrm flipH="false" flipV="false" rot="0">
              <a:off x="3223641" y="8382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42" id="42"/>
            <p:cNvSpPr/>
            <p:nvPr/>
          </p:nvSpPr>
          <p:spPr>
            <a:xfrm flipH="false" flipV="false" rot="0">
              <a:off x="1953641" y="8382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43" id="43"/>
            <p:cNvSpPr/>
            <p:nvPr/>
          </p:nvSpPr>
          <p:spPr>
            <a:xfrm flipH="false" flipV="false" rot="0">
              <a:off x="1953641" y="59182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44" id="44"/>
            <p:cNvSpPr/>
            <p:nvPr/>
          </p:nvSpPr>
          <p:spPr>
            <a:xfrm flipH="false" flipV="false" rot="0">
              <a:off x="3307842" y="343281"/>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45" id="45"/>
            <p:cNvSpPr/>
            <p:nvPr/>
          </p:nvSpPr>
          <p:spPr>
            <a:xfrm flipH="false" flipV="false" rot="0">
              <a:off x="3700272" y="284226"/>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sp>
          <p:nvSpPr>
            <p:cNvPr name="Freeform 46" id="46"/>
            <p:cNvSpPr/>
            <p:nvPr/>
          </p:nvSpPr>
          <p:spPr>
            <a:xfrm flipH="false" flipV="false" rot="0">
              <a:off x="76200" y="89535"/>
              <a:ext cx="1270000" cy="508000"/>
            </a:xfrm>
            <a:custGeom>
              <a:avLst/>
              <a:gdLst/>
              <a:ahLst/>
              <a:cxnLst/>
              <a:rect r="r" b="b" t="t" l="l"/>
              <a:pathLst>
                <a:path h="508000" w="1270000">
                  <a:moveTo>
                    <a:pt x="0" y="0"/>
                  </a:moveTo>
                  <a:lnTo>
                    <a:pt x="1270000" y="0"/>
                  </a:lnTo>
                  <a:lnTo>
                    <a:pt x="1270000" y="508000"/>
                  </a:lnTo>
                  <a:lnTo>
                    <a:pt x="0" y="508000"/>
                  </a:lnTo>
                  <a:close/>
                </a:path>
              </a:pathLst>
            </a:custGeom>
            <a:solidFill>
              <a:srgbClr val="73FDEA"/>
            </a:solidFill>
          </p:spPr>
        </p:sp>
        <p:sp>
          <p:nvSpPr>
            <p:cNvPr name="Freeform 47" id="47"/>
            <p:cNvSpPr/>
            <p:nvPr/>
          </p:nvSpPr>
          <p:spPr>
            <a:xfrm flipH="false" flipV="false" rot="0">
              <a:off x="63500" y="76835"/>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48" id="48"/>
            <p:cNvSpPr/>
            <p:nvPr/>
          </p:nvSpPr>
          <p:spPr>
            <a:xfrm flipH="false" flipV="false" rot="0">
              <a:off x="1333500" y="76835"/>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49" id="49"/>
            <p:cNvSpPr/>
            <p:nvPr/>
          </p:nvSpPr>
          <p:spPr>
            <a:xfrm flipH="false" flipV="false" rot="0">
              <a:off x="63500" y="76835"/>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50" id="50"/>
            <p:cNvSpPr/>
            <p:nvPr/>
          </p:nvSpPr>
          <p:spPr>
            <a:xfrm flipH="false" flipV="false" rot="0">
              <a:off x="63500" y="584835"/>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51" id="51"/>
            <p:cNvSpPr/>
            <p:nvPr/>
          </p:nvSpPr>
          <p:spPr>
            <a:xfrm flipH="false" flipV="false" rot="0">
              <a:off x="1403985" y="331089"/>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52" id="52"/>
            <p:cNvSpPr/>
            <p:nvPr/>
          </p:nvSpPr>
          <p:spPr>
            <a:xfrm flipH="false" flipV="false" rot="0">
              <a:off x="1796415" y="272034"/>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grpSp>
      <p:grpSp>
        <p:nvGrpSpPr>
          <p:cNvPr name="Group 53" id="53"/>
          <p:cNvGrpSpPr>
            <a:grpSpLocks noChangeAspect="true"/>
          </p:cNvGrpSpPr>
          <p:nvPr/>
        </p:nvGrpSpPr>
        <p:grpSpPr>
          <a:xfrm rot="0">
            <a:off x="7128329" y="2898143"/>
            <a:ext cx="1276645" cy="248917"/>
            <a:chOff x="0" y="0"/>
            <a:chExt cx="1276642" cy="248920"/>
          </a:xfrm>
        </p:grpSpPr>
        <p:sp>
          <p:nvSpPr>
            <p:cNvPr name="Freeform 54" id="54"/>
            <p:cNvSpPr/>
            <p:nvPr/>
          </p:nvSpPr>
          <p:spPr>
            <a:xfrm flipH="false" flipV="false" rot="0">
              <a:off x="63500" y="111760"/>
              <a:ext cx="1040384" cy="25400"/>
            </a:xfrm>
            <a:custGeom>
              <a:avLst/>
              <a:gdLst/>
              <a:ahLst/>
              <a:cxnLst/>
              <a:rect r="r" b="b" t="t" l="l"/>
              <a:pathLst>
                <a:path h="25400" w="1040384">
                  <a:moveTo>
                    <a:pt x="0" y="0"/>
                  </a:moveTo>
                  <a:lnTo>
                    <a:pt x="1027684" y="0"/>
                  </a:lnTo>
                  <a:lnTo>
                    <a:pt x="1027684" y="12700"/>
                  </a:lnTo>
                  <a:lnTo>
                    <a:pt x="1027684" y="0"/>
                  </a:lnTo>
                  <a:lnTo>
                    <a:pt x="1040384" y="0"/>
                  </a:lnTo>
                  <a:lnTo>
                    <a:pt x="1040384" y="25400"/>
                  </a:lnTo>
                  <a:lnTo>
                    <a:pt x="1027684" y="25400"/>
                  </a:lnTo>
                  <a:lnTo>
                    <a:pt x="0" y="25400"/>
                  </a:lnTo>
                  <a:close/>
                </a:path>
              </a:pathLst>
            </a:custGeom>
            <a:solidFill>
              <a:srgbClr val="000000"/>
            </a:solidFill>
          </p:spPr>
        </p:sp>
        <p:sp>
          <p:nvSpPr>
            <p:cNvPr name="Freeform 55" id="55"/>
            <p:cNvSpPr/>
            <p:nvPr/>
          </p:nvSpPr>
          <p:spPr>
            <a:xfrm flipH="false" flipV="false" rot="0">
              <a:off x="1091184"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56" id="56"/>
          <p:cNvGrpSpPr>
            <a:grpSpLocks noChangeAspect="true"/>
          </p:cNvGrpSpPr>
          <p:nvPr/>
        </p:nvGrpSpPr>
        <p:grpSpPr>
          <a:xfrm rot="0">
            <a:off x="6593881" y="5354345"/>
            <a:ext cx="5207679" cy="680761"/>
            <a:chOff x="0" y="0"/>
            <a:chExt cx="5207686" cy="680758"/>
          </a:xfrm>
        </p:grpSpPr>
        <p:sp>
          <p:nvSpPr>
            <p:cNvPr name="Freeform 57" id="57"/>
            <p:cNvSpPr/>
            <p:nvPr/>
          </p:nvSpPr>
          <p:spPr>
            <a:xfrm flipH="false" flipV="false" rot="0">
              <a:off x="3861435" y="76200"/>
              <a:ext cx="1270000" cy="512191"/>
            </a:xfrm>
            <a:custGeom>
              <a:avLst/>
              <a:gdLst/>
              <a:ahLst/>
              <a:cxnLst/>
              <a:rect r="r" b="b" t="t" l="l"/>
              <a:pathLst>
                <a:path h="512191" w="1270000">
                  <a:moveTo>
                    <a:pt x="0" y="0"/>
                  </a:moveTo>
                  <a:lnTo>
                    <a:pt x="1270000" y="0"/>
                  </a:lnTo>
                  <a:lnTo>
                    <a:pt x="1270000" y="512191"/>
                  </a:lnTo>
                  <a:lnTo>
                    <a:pt x="0" y="512191"/>
                  </a:lnTo>
                  <a:close/>
                </a:path>
              </a:pathLst>
            </a:custGeom>
            <a:solidFill>
              <a:srgbClr val="73FDEA"/>
            </a:solidFill>
          </p:spPr>
        </p:sp>
        <p:sp>
          <p:nvSpPr>
            <p:cNvPr name="Freeform 58" id="58"/>
            <p:cNvSpPr/>
            <p:nvPr/>
          </p:nvSpPr>
          <p:spPr>
            <a:xfrm flipH="false" flipV="false" rot="0">
              <a:off x="3848735" y="63500"/>
              <a:ext cx="25400" cy="537591"/>
            </a:xfrm>
            <a:custGeom>
              <a:avLst/>
              <a:gdLst/>
              <a:ahLst/>
              <a:cxnLst/>
              <a:rect r="r" b="b" t="t" l="l"/>
              <a:pathLst>
                <a:path h="537591" w="25400">
                  <a:moveTo>
                    <a:pt x="25400" y="0"/>
                  </a:moveTo>
                  <a:lnTo>
                    <a:pt x="25400" y="537591"/>
                  </a:lnTo>
                  <a:lnTo>
                    <a:pt x="0" y="537591"/>
                  </a:lnTo>
                  <a:lnTo>
                    <a:pt x="0" y="0"/>
                  </a:lnTo>
                  <a:close/>
                </a:path>
              </a:pathLst>
            </a:custGeom>
            <a:solidFill>
              <a:srgbClr val="017100"/>
            </a:solidFill>
          </p:spPr>
        </p:sp>
        <p:sp>
          <p:nvSpPr>
            <p:cNvPr name="Freeform 59" id="59"/>
            <p:cNvSpPr/>
            <p:nvPr/>
          </p:nvSpPr>
          <p:spPr>
            <a:xfrm flipH="false" flipV="false" rot="0">
              <a:off x="5118735" y="63500"/>
              <a:ext cx="25400" cy="537591"/>
            </a:xfrm>
            <a:custGeom>
              <a:avLst/>
              <a:gdLst/>
              <a:ahLst/>
              <a:cxnLst/>
              <a:rect r="r" b="b" t="t" l="l"/>
              <a:pathLst>
                <a:path h="537591" w="25400">
                  <a:moveTo>
                    <a:pt x="25400" y="0"/>
                  </a:moveTo>
                  <a:lnTo>
                    <a:pt x="25400" y="537591"/>
                  </a:lnTo>
                  <a:lnTo>
                    <a:pt x="0" y="537591"/>
                  </a:lnTo>
                  <a:lnTo>
                    <a:pt x="0" y="0"/>
                  </a:lnTo>
                  <a:close/>
                </a:path>
              </a:pathLst>
            </a:custGeom>
            <a:solidFill>
              <a:srgbClr val="017100"/>
            </a:solidFill>
          </p:spPr>
        </p:sp>
        <p:sp>
          <p:nvSpPr>
            <p:cNvPr name="Freeform 60" id="60"/>
            <p:cNvSpPr/>
            <p:nvPr/>
          </p:nvSpPr>
          <p:spPr>
            <a:xfrm flipH="false" flipV="false" rot="0">
              <a:off x="3848735" y="6350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61" id="61"/>
            <p:cNvSpPr/>
            <p:nvPr/>
          </p:nvSpPr>
          <p:spPr>
            <a:xfrm flipH="false" flipV="false" rot="0">
              <a:off x="3848735" y="575691"/>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62" id="62"/>
            <p:cNvSpPr/>
            <p:nvPr/>
          </p:nvSpPr>
          <p:spPr>
            <a:xfrm flipH="false" flipV="false" rot="0">
              <a:off x="1966341" y="96520"/>
              <a:ext cx="1270000" cy="508000"/>
            </a:xfrm>
            <a:custGeom>
              <a:avLst/>
              <a:gdLst/>
              <a:ahLst/>
              <a:cxnLst/>
              <a:rect r="r" b="b" t="t" l="l"/>
              <a:pathLst>
                <a:path h="508000" w="1270000">
                  <a:moveTo>
                    <a:pt x="0" y="0"/>
                  </a:moveTo>
                  <a:lnTo>
                    <a:pt x="1270000" y="0"/>
                  </a:lnTo>
                  <a:lnTo>
                    <a:pt x="1270000" y="508000"/>
                  </a:lnTo>
                  <a:lnTo>
                    <a:pt x="0" y="508000"/>
                  </a:lnTo>
                  <a:close/>
                </a:path>
              </a:pathLst>
            </a:custGeom>
            <a:solidFill>
              <a:srgbClr val="73FDEA"/>
            </a:solidFill>
          </p:spPr>
        </p:sp>
        <p:sp>
          <p:nvSpPr>
            <p:cNvPr name="Freeform 63" id="63"/>
            <p:cNvSpPr/>
            <p:nvPr/>
          </p:nvSpPr>
          <p:spPr>
            <a:xfrm flipH="false" flipV="false" rot="0">
              <a:off x="1953641" y="8382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64" id="64"/>
            <p:cNvSpPr/>
            <p:nvPr/>
          </p:nvSpPr>
          <p:spPr>
            <a:xfrm flipH="false" flipV="false" rot="0">
              <a:off x="3223641" y="8382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65" id="65"/>
            <p:cNvSpPr/>
            <p:nvPr/>
          </p:nvSpPr>
          <p:spPr>
            <a:xfrm flipH="false" flipV="false" rot="0">
              <a:off x="1953641" y="8382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66" id="66"/>
            <p:cNvSpPr/>
            <p:nvPr/>
          </p:nvSpPr>
          <p:spPr>
            <a:xfrm flipH="false" flipV="false" rot="0">
              <a:off x="1953641" y="591820"/>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67" id="67"/>
            <p:cNvSpPr/>
            <p:nvPr/>
          </p:nvSpPr>
          <p:spPr>
            <a:xfrm flipH="false" flipV="false" rot="0">
              <a:off x="3307842" y="343281"/>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68" id="68"/>
            <p:cNvSpPr/>
            <p:nvPr/>
          </p:nvSpPr>
          <p:spPr>
            <a:xfrm flipH="false" flipV="false" rot="0">
              <a:off x="3700272" y="284226"/>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sp>
          <p:nvSpPr>
            <p:cNvPr name="Freeform 69" id="69"/>
            <p:cNvSpPr/>
            <p:nvPr/>
          </p:nvSpPr>
          <p:spPr>
            <a:xfrm flipH="false" flipV="false" rot="0">
              <a:off x="76200" y="89535"/>
              <a:ext cx="1270000" cy="508000"/>
            </a:xfrm>
            <a:custGeom>
              <a:avLst/>
              <a:gdLst/>
              <a:ahLst/>
              <a:cxnLst/>
              <a:rect r="r" b="b" t="t" l="l"/>
              <a:pathLst>
                <a:path h="508000" w="1270000">
                  <a:moveTo>
                    <a:pt x="0" y="0"/>
                  </a:moveTo>
                  <a:lnTo>
                    <a:pt x="1270000" y="0"/>
                  </a:lnTo>
                  <a:lnTo>
                    <a:pt x="1270000" y="508000"/>
                  </a:lnTo>
                  <a:lnTo>
                    <a:pt x="0" y="508000"/>
                  </a:lnTo>
                  <a:close/>
                </a:path>
              </a:pathLst>
            </a:custGeom>
            <a:solidFill>
              <a:srgbClr val="73FDEA"/>
            </a:solidFill>
          </p:spPr>
        </p:sp>
        <p:sp>
          <p:nvSpPr>
            <p:cNvPr name="Freeform 70" id="70"/>
            <p:cNvSpPr/>
            <p:nvPr/>
          </p:nvSpPr>
          <p:spPr>
            <a:xfrm flipH="false" flipV="false" rot="0">
              <a:off x="63500" y="76835"/>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71" id="71"/>
            <p:cNvSpPr/>
            <p:nvPr/>
          </p:nvSpPr>
          <p:spPr>
            <a:xfrm flipH="false" flipV="false" rot="0">
              <a:off x="1333500" y="76835"/>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72" id="72"/>
            <p:cNvSpPr/>
            <p:nvPr/>
          </p:nvSpPr>
          <p:spPr>
            <a:xfrm flipH="false" flipV="false" rot="0">
              <a:off x="63500" y="76835"/>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73" id="73"/>
            <p:cNvSpPr/>
            <p:nvPr/>
          </p:nvSpPr>
          <p:spPr>
            <a:xfrm flipH="false" flipV="false" rot="0">
              <a:off x="63500" y="584835"/>
              <a:ext cx="1295400" cy="25400"/>
            </a:xfrm>
            <a:custGeom>
              <a:avLst/>
              <a:gdLst/>
              <a:ahLst/>
              <a:cxnLst/>
              <a:rect r="r" b="b" t="t" l="l"/>
              <a:pathLst>
                <a:path h="25400" w="1295400">
                  <a:moveTo>
                    <a:pt x="0" y="0"/>
                  </a:moveTo>
                  <a:lnTo>
                    <a:pt x="1295400" y="0"/>
                  </a:lnTo>
                  <a:lnTo>
                    <a:pt x="1295400" y="25400"/>
                  </a:lnTo>
                  <a:lnTo>
                    <a:pt x="0" y="25400"/>
                  </a:lnTo>
                  <a:close/>
                </a:path>
              </a:pathLst>
            </a:custGeom>
            <a:solidFill>
              <a:srgbClr val="017100"/>
            </a:solidFill>
          </p:spPr>
        </p:sp>
        <p:sp>
          <p:nvSpPr>
            <p:cNvPr name="Freeform 74" id="74"/>
            <p:cNvSpPr/>
            <p:nvPr/>
          </p:nvSpPr>
          <p:spPr>
            <a:xfrm flipH="false" flipV="false" rot="0">
              <a:off x="1403985" y="331089"/>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75" id="75"/>
            <p:cNvSpPr/>
            <p:nvPr/>
          </p:nvSpPr>
          <p:spPr>
            <a:xfrm flipH="false" flipV="false" rot="0">
              <a:off x="1796415" y="272034"/>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grpSp>
      <p:sp>
        <p:nvSpPr>
          <p:cNvPr name="TextBox 76" id="7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7" id="77"/>
          <p:cNvSpPr txBox="true"/>
          <p:nvPr/>
        </p:nvSpPr>
        <p:spPr>
          <a:xfrm rot="0">
            <a:off x="449561" y="534352"/>
            <a:ext cx="642622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- 4 : Sum Lists</a:t>
            </a:r>
          </a:p>
        </p:txBody>
      </p:sp>
      <p:sp>
        <p:nvSpPr>
          <p:cNvPr name="TextBox 78" id="78"/>
          <p:cNvSpPr txBox="true"/>
          <p:nvPr/>
        </p:nvSpPr>
        <p:spPr>
          <a:xfrm rot="0">
            <a:off x="728224" y="3921423"/>
            <a:ext cx="461543" cy="253994"/>
          </a:xfrm>
          <a:prstGeom prst="rect">
            <a:avLst/>
          </a:prstGeom>
        </p:spPr>
        <p:txBody>
          <a:bodyPr anchor="t" rtlCol="false" tIns="0" lIns="0" bIns="0" rIns="0">
            <a:spAutoFit/>
          </a:bodyPr>
          <a:lstStyle/>
          <a:p>
            <a:pPr algn="l">
              <a:lnSpc>
                <a:spcPts val="1999"/>
              </a:lnSpc>
            </a:pPr>
            <a:r>
              <a:rPr lang="en-US" b="true" sz="1800" spc="-12">
                <a:solidFill>
                  <a:srgbClr val="000000"/>
                </a:solidFill>
                <a:latin typeface="Montserrat 2 Bold"/>
                <a:ea typeface="Montserrat 2 Bold"/>
                <a:cs typeface="Montserrat 2 Bold"/>
                <a:sym typeface="Montserrat 2 Bold"/>
              </a:rPr>
              <a:t>617</a:t>
            </a:r>
          </a:p>
        </p:txBody>
      </p:sp>
      <p:sp>
        <p:nvSpPr>
          <p:cNvPr name="TextBox 79" id="79"/>
          <p:cNvSpPr txBox="true"/>
          <p:nvPr/>
        </p:nvSpPr>
        <p:spPr>
          <a:xfrm rot="0">
            <a:off x="486918" y="4175427"/>
            <a:ext cx="723671" cy="253994"/>
          </a:xfrm>
          <a:prstGeom prst="rect">
            <a:avLst/>
          </a:prstGeom>
        </p:spPr>
        <p:txBody>
          <a:bodyPr anchor="t" rtlCol="false" tIns="0" lIns="0" bIns="0" rIns="0">
            <a:spAutoFit/>
          </a:bodyPr>
          <a:lstStyle/>
          <a:p>
            <a:pPr algn="l">
              <a:lnSpc>
                <a:spcPts val="1999"/>
              </a:lnSpc>
            </a:pPr>
            <a:r>
              <a:rPr lang="en-US" b="true" sz="1800" spc="-12">
                <a:solidFill>
                  <a:srgbClr val="000000"/>
                </a:solidFill>
                <a:latin typeface="Montserrat 2 Bold"/>
                <a:ea typeface="Montserrat 2 Bold"/>
                <a:cs typeface="Montserrat 2 Bold"/>
                <a:sym typeface="Montserrat 2 Bold"/>
              </a:rPr>
              <a:t>+ 295</a:t>
            </a:r>
          </a:p>
        </p:txBody>
      </p:sp>
      <p:sp>
        <p:nvSpPr>
          <p:cNvPr name="TextBox 80" id="80"/>
          <p:cNvSpPr txBox="true"/>
          <p:nvPr/>
        </p:nvSpPr>
        <p:spPr>
          <a:xfrm rot="0">
            <a:off x="728205" y="4373699"/>
            <a:ext cx="451847" cy="406394"/>
          </a:xfrm>
          <a:prstGeom prst="rect">
            <a:avLst/>
          </a:prstGeom>
        </p:spPr>
        <p:txBody>
          <a:bodyPr anchor="t" rtlCol="false" tIns="0" lIns="0" bIns="0" rIns="0">
            <a:spAutoFit/>
          </a:bodyPr>
          <a:lstStyle/>
          <a:p>
            <a:pPr algn="l">
              <a:lnSpc>
                <a:spcPts val="3522"/>
              </a:lnSpc>
            </a:pPr>
            <a:r>
              <a:rPr lang="en-US" b="true" sz="1800" spc="-12">
                <a:solidFill>
                  <a:srgbClr val="000000"/>
                </a:solidFill>
                <a:latin typeface="Montserrat 2 Bold"/>
                <a:ea typeface="Montserrat 2 Bold"/>
                <a:cs typeface="Montserrat 2 Bold"/>
                <a:sym typeface="Montserrat 2 Bold"/>
              </a:rPr>
              <a:t>912</a:t>
            </a:r>
          </a:p>
        </p:txBody>
      </p:sp>
      <p:sp>
        <p:nvSpPr>
          <p:cNvPr name="TextBox 81" id="81"/>
          <p:cNvSpPr txBox="true"/>
          <p:nvPr/>
        </p:nvSpPr>
        <p:spPr>
          <a:xfrm rot="0">
            <a:off x="2036321" y="3921423"/>
            <a:ext cx="1479547" cy="725319"/>
          </a:xfrm>
          <a:prstGeom prst="rect">
            <a:avLst/>
          </a:prstGeom>
        </p:spPr>
        <p:txBody>
          <a:bodyPr anchor="t" rtlCol="false" tIns="0" lIns="0" bIns="0" rIns="0">
            <a:spAutoFit/>
          </a:bodyPr>
          <a:lstStyle/>
          <a:p>
            <a:pPr algn="l">
              <a:lnSpc>
                <a:spcPts val="1999"/>
              </a:lnSpc>
            </a:pPr>
            <a:r>
              <a:rPr lang="en-US" b="true" sz="1800" spc="-12">
                <a:solidFill>
                  <a:srgbClr val="000000"/>
                </a:solidFill>
                <a:latin typeface="Montserrat 2 Bold"/>
                <a:ea typeface="Montserrat 2 Bold"/>
                <a:cs typeface="Montserrat 2 Bold"/>
                <a:sym typeface="Montserrat 2 Bold"/>
              </a:rPr>
              <a:t>7 + 5 = 12 1+9+1 = 11</a:t>
            </a:r>
          </a:p>
          <a:p>
            <a:pPr algn="l">
              <a:lnSpc>
                <a:spcPts val="1422"/>
              </a:lnSpc>
            </a:pPr>
            <a:r>
              <a:rPr lang="en-US" b="true" sz="1800" spc="-12">
                <a:solidFill>
                  <a:srgbClr val="000000"/>
                </a:solidFill>
                <a:latin typeface="Montserrat 2 Bold"/>
                <a:ea typeface="Montserrat 2 Bold"/>
                <a:cs typeface="Montserrat 2 Bold"/>
                <a:sym typeface="Montserrat 2 Bold"/>
              </a:rPr>
              <a:t>6+2+1 = 9</a:t>
            </a:r>
          </a:p>
        </p:txBody>
      </p:sp>
      <p:sp>
        <p:nvSpPr>
          <p:cNvPr name="TextBox 82" id="82"/>
          <p:cNvSpPr txBox="true"/>
          <p:nvPr/>
        </p:nvSpPr>
        <p:spPr>
          <a:xfrm rot="0">
            <a:off x="478526" y="1189501"/>
            <a:ext cx="11289982" cy="806444"/>
          </a:xfrm>
          <a:prstGeom prst="rect">
            <a:avLst/>
          </a:prstGeom>
        </p:spPr>
        <p:txBody>
          <a:bodyPr anchor="t" rtlCol="false" tIns="0" lIns="0" bIns="0" rIns="0">
            <a:spAutoFit/>
          </a:bodyPr>
          <a:lstStyle/>
          <a:p>
            <a:pPr algn="l">
              <a:lnSpc>
                <a:spcPts val="2100"/>
              </a:lnSpc>
            </a:pPr>
            <a:r>
              <a:rPr lang="en-US" b="true" sz="1800" spc="-12">
                <a:solidFill>
                  <a:srgbClr val="000000"/>
                </a:solidFill>
                <a:latin typeface="Montserrat 2 Bold"/>
                <a:ea typeface="Montserrat 2 Bold"/>
                <a:cs typeface="Montserrat 2 Bold"/>
                <a:sym typeface="Montserrat 2 Bold"/>
              </a:rPr>
              <a:t>You have two numbers represented by a linked list, where each node contains a single digit. The digits are stored in reverse order, such that the 1's digit is at the head of the list. Write a function that adds the two numbers and returns the sum as a linked list.</a:t>
            </a:r>
          </a:p>
        </p:txBody>
      </p:sp>
      <p:sp>
        <p:nvSpPr>
          <p:cNvPr name="TextBox 83" id="83"/>
          <p:cNvSpPr txBox="true"/>
          <p:nvPr/>
        </p:nvSpPr>
        <p:spPr>
          <a:xfrm rot="0">
            <a:off x="537724" y="2612231"/>
            <a:ext cx="2050999" cy="750713"/>
          </a:xfrm>
          <a:prstGeom prst="rect">
            <a:avLst/>
          </a:prstGeom>
        </p:spPr>
        <p:txBody>
          <a:bodyPr anchor="t" rtlCol="false" tIns="0" lIns="0" bIns="0" rIns="0">
            <a:spAutoFit/>
          </a:bodyPr>
          <a:lstStyle/>
          <a:p>
            <a:pPr algn="just">
              <a:lnSpc>
                <a:spcPts val="3100"/>
              </a:lnSpc>
            </a:pPr>
            <a:r>
              <a:rPr lang="en-US" b="true" sz="1600" spc="-11">
                <a:solidFill>
                  <a:srgbClr val="000000"/>
                </a:solidFill>
                <a:latin typeface="Montserrat 2 Bold"/>
                <a:ea typeface="Montserrat 2 Bold"/>
                <a:cs typeface="Montserrat 2 Bold"/>
                <a:sym typeface="Montserrat 2 Bold"/>
              </a:rPr>
              <a:t>list1 = 7 -&gt; 1 -&gt; 6 list2 = 5 -&gt; 9 -&gt; 2</a:t>
            </a:r>
          </a:p>
        </p:txBody>
      </p:sp>
      <p:sp>
        <p:nvSpPr>
          <p:cNvPr name="TextBox 84" id="84"/>
          <p:cNvSpPr txBox="true"/>
          <p:nvPr/>
        </p:nvSpPr>
        <p:spPr>
          <a:xfrm rot="0">
            <a:off x="3547624" y="2612231"/>
            <a:ext cx="410261" cy="750713"/>
          </a:xfrm>
          <a:prstGeom prst="rect">
            <a:avLst/>
          </a:prstGeom>
        </p:spPr>
        <p:txBody>
          <a:bodyPr anchor="t" rtlCol="false" tIns="0" lIns="0" bIns="0" rIns="0">
            <a:spAutoFit/>
          </a:bodyPr>
          <a:lstStyle/>
          <a:p>
            <a:pPr algn="just">
              <a:lnSpc>
                <a:spcPts val="3100"/>
              </a:lnSpc>
            </a:pPr>
            <a:r>
              <a:rPr lang="en-US" b="true" sz="1600" spc="-11">
                <a:solidFill>
                  <a:srgbClr val="000000"/>
                </a:solidFill>
                <a:latin typeface="Montserrat 2 Bold"/>
                <a:ea typeface="Montserrat 2 Bold"/>
                <a:cs typeface="Montserrat 2 Bold"/>
                <a:sym typeface="Montserrat 2 Bold"/>
              </a:rPr>
              <a:t>617 295</a:t>
            </a:r>
          </a:p>
        </p:txBody>
      </p:sp>
      <p:sp>
        <p:nvSpPr>
          <p:cNvPr name="TextBox 85" id="85"/>
          <p:cNvSpPr txBox="true"/>
          <p:nvPr/>
        </p:nvSpPr>
        <p:spPr>
          <a:xfrm rot="0">
            <a:off x="5249418" y="2913859"/>
            <a:ext cx="1833829"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617 + 295 = 912</a:t>
            </a:r>
          </a:p>
        </p:txBody>
      </p:sp>
      <p:sp>
        <p:nvSpPr>
          <p:cNvPr name="TextBox 86" id="86"/>
          <p:cNvSpPr txBox="true"/>
          <p:nvPr/>
        </p:nvSpPr>
        <p:spPr>
          <a:xfrm rot="0">
            <a:off x="8473630" y="2913859"/>
            <a:ext cx="2422293"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sumList = 2 -&gt; 1 -&gt; 9</a:t>
            </a:r>
          </a:p>
        </p:txBody>
      </p:sp>
      <p:sp>
        <p:nvSpPr>
          <p:cNvPr name="TextBox 87" id="87"/>
          <p:cNvSpPr txBox="true"/>
          <p:nvPr/>
        </p:nvSpPr>
        <p:spPr>
          <a:xfrm rot="0">
            <a:off x="1122236" y="5157930"/>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7</a:t>
            </a:r>
          </a:p>
        </p:txBody>
      </p:sp>
      <p:sp>
        <p:nvSpPr>
          <p:cNvPr name="TextBox 88" id="88"/>
          <p:cNvSpPr txBox="true"/>
          <p:nvPr/>
        </p:nvSpPr>
        <p:spPr>
          <a:xfrm rot="0">
            <a:off x="1122236" y="6024382"/>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5</a:t>
            </a:r>
          </a:p>
        </p:txBody>
      </p:sp>
      <p:sp>
        <p:nvSpPr>
          <p:cNvPr name="TextBox 89" id="89"/>
          <p:cNvSpPr txBox="true"/>
          <p:nvPr/>
        </p:nvSpPr>
        <p:spPr>
          <a:xfrm rot="0">
            <a:off x="3012443" y="5164998"/>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90" id="90"/>
          <p:cNvSpPr txBox="true"/>
          <p:nvPr/>
        </p:nvSpPr>
        <p:spPr>
          <a:xfrm rot="0">
            <a:off x="3012443" y="6031449"/>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91" id="91"/>
          <p:cNvSpPr txBox="true"/>
          <p:nvPr/>
        </p:nvSpPr>
        <p:spPr>
          <a:xfrm rot="0">
            <a:off x="4907518" y="514464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6</a:t>
            </a:r>
          </a:p>
        </p:txBody>
      </p:sp>
      <p:sp>
        <p:nvSpPr>
          <p:cNvPr name="TextBox 92" id="92"/>
          <p:cNvSpPr txBox="true"/>
          <p:nvPr/>
        </p:nvSpPr>
        <p:spPr>
          <a:xfrm rot="0">
            <a:off x="4907518" y="6011094"/>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93" id="93"/>
          <p:cNvSpPr txBox="true"/>
          <p:nvPr/>
        </p:nvSpPr>
        <p:spPr>
          <a:xfrm rot="0">
            <a:off x="7230942" y="555927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94" id="94"/>
          <p:cNvSpPr txBox="true"/>
          <p:nvPr/>
        </p:nvSpPr>
        <p:spPr>
          <a:xfrm rot="0">
            <a:off x="9121140" y="556635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95" id="95"/>
          <p:cNvSpPr txBox="true"/>
          <p:nvPr/>
        </p:nvSpPr>
        <p:spPr>
          <a:xfrm rot="0">
            <a:off x="11016224" y="5545988"/>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Tree>
  </p:cSld>
  <p:clrMapOvr>
    <a:masterClrMapping/>
  </p:clrMapOvr>
</p:sld>
</file>

<file path=ppt/slides/slide2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72837" y="3343208"/>
            <a:ext cx="874347" cy="660397"/>
            <a:chOff x="0" y="0"/>
            <a:chExt cx="874344" cy="660400"/>
          </a:xfrm>
        </p:grpSpPr>
        <p:sp>
          <p:nvSpPr>
            <p:cNvPr name="Freeform 6" id="6"/>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7" id="7"/>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8" id="8"/>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9" id="9"/>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0" id="10"/>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1" id="11"/>
          <p:cNvGrpSpPr>
            <a:grpSpLocks noChangeAspect="true"/>
          </p:cNvGrpSpPr>
          <p:nvPr/>
        </p:nvGrpSpPr>
        <p:grpSpPr>
          <a:xfrm rot="0">
            <a:off x="372837" y="6143558"/>
            <a:ext cx="874347" cy="660397"/>
            <a:chOff x="0" y="0"/>
            <a:chExt cx="874344" cy="660400"/>
          </a:xfrm>
        </p:grpSpPr>
        <p:sp>
          <p:nvSpPr>
            <p:cNvPr name="Freeform 12" id="12"/>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3" id="13"/>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4" id="14"/>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5" id="15"/>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6" id="16"/>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7" id="17"/>
          <p:cNvGrpSpPr>
            <a:grpSpLocks noChangeAspect="true"/>
          </p:cNvGrpSpPr>
          <p:nvPr/>
        </p:nvGrpSpPr>
        <p:grpSpPr>
          <a:xfrm rot="0">
            <a:off x="1254214" y="3538052"/>
            <a:ext cx="640204" cy="270700"/>
            <a:chOff x="0" y="0"/>
            <a:chExt cx="640207" cy="270700"/>
          </a:xfrm>
        </p:grpSpPr>
        <p:sp>
          <p:nvSpPr>
            <p:cNvPr name="Freeform 18" id="18"/>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19" id="19"/>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20" id="20"/>
          <p:cNvGrpSpPr>
            <a:grpSpLocks noChangeAspect="true"/>
          </p:cNvGrpSpPr>
          <p:nvPr/>
        </p:nvGrpSpPr>
        <p:grpSpPr>
          <a:xfrm rot="0">
            <a:off x="1254214" y="6338402"/>
            <a:ext cx="640204" cy="270700"/>
            <a:chOff x="0" y="0"/>
            <a:chExt cx="640207" cy="270700"/>
          </a:xfrm>
        </p:grpSpPr>
        <p:sp>
          <p:nvSpPr>
            <p:cNvPr name="Freeform 21" id="21"/>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22" id="22"/>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23" id="23"/>
          <p:cNvGrpSpPr>
            <a:grpSpLocks noChangeAspect="true"/>
          </p:cNvGrpSpPr>
          <p:nvPr/>
        </p:nvGrpSpPr>
        <p:grpSpPr>
          <a:xfrm rot="0">
            <a:off x="1894732" y="3340103"/>
            <a:ext cx="874347" cy="660397"/>
            <a:chOff x="0" y="0"/>
            <a:chExt cx="874344" cy="660400"/>
          </a:xfrm>
        </p:grpSpPr>
        <p:sp>
          <p:nvSpPr>
            <p:cNvPr name="Freeform 24" id="24"/>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25" id="25"/>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6" id="26"/>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7" id="27"/>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28" id="28"/>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29" id="29"/>
          <p:cNvGrpSpPr>
            <a:grpSpLocks noChangeAspect="true"/>
          </p:cNvGrpSpPr>
          <p:nvPr/>
        </p:nvGrpSpPr>
        <p:grpSpPr>
          <a:xfrm rot="0">
            <a:off x="1894732" y="6140453"/>
            <a:ext cx="874347" cy="660397"/>
            <a:chOff x="0" y="0"/>
            <a:chExt cx="874344" cy="660400"/>
          </a:xfrm>
        </p:grpSpPr>
        <p:sp>
          <p:nvSpPr>
            <p:cNvPr name="Freeform 30" id="30"/>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31" id="31"/>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32" id="32"/>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33" id="33"/>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34" id="34"/>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35" id="35"/>
          <p:cNvGrpSpPr>
            <a:grpSpLocks noChangeAspect="true"/>
          </p:cNvGrpSpPr>
          <p:nvPr/>
        </p:nvGrpSpPr>
        <p:grpSpPr>
          <a:xfrm rot="0">
            <a:off x="1922231" y="4232205"/>
            <a:ext cx="874347" cy="660397"/>
            <a:chOff x="0" y="0"/>
            <a:chExt cx="874344" cy="660400"/>
          </a:xfrm>
        </p:grpSpPr>
        <p:sp>
          <p:nvSpPr>
            <p:cNvPr name="Freeform 36" id="36"/>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37" id="37"/>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38" id="38"/>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39" id="39"/>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40" id="40"/>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41" id="41"/>
          <p:cNvGrpSpPr>
            <a:grpSpLocks noChangeAspect="true"/>
          </p:cNvGrpSpPr>
          <p:nvPr/>
        </p:nvGrpSpPr>
        <p:grpSpPr>
          <a:xfrm rot="0">
            <a:off x="1922231" y="7032555"/>
            <a:ext cx="874347" cy="660397"/>
            <a:chOff x="0" y="0"/>
            <a:chExt cx="874344" cy="660400"/>
          </a:xfrm>
        </p:grpSpPr>
        <p:sp>
          <p:nvSpPr>
            <p:cNvPr name="Freeform 42" id="42"/>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43" id="43"/>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44" id="44"/>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45" id="45"/>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46" id="46"/>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47" id="47"/>
          <p:cNvGrpSpPr>
            <a:grpSpLocks noChangeAspect="true"/>
          </p:cNvGrpSpPr>
          <p:nvPr/>
        </p:nvGrpSpPr>
        <p:grpSpPr>
          <a:xfrm rot="0">
            <a:off x="2771356" y="3534947"/>
            <a:ext cx="640204" cy="270700"/>
            <a:chOff x="0" y="0"/>
            <a:chExt cx="640207" cy="270700"/>
          </a:xfrm>
        </p:grpSpPr>
        <p:sp>
          <p:nvSpPr>
            <p:cNvPr name="Freeform 48" id="48"/>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49" id="49"/>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50" id="50"/>
          <p:cNvGrpSpPr>
            <a:grpSpLocks noChangeAspect="true"/>
          </p:cNvGrpSpPr>
          <p:nvPr/>
        </p:nvGrpSpPr>
        <p:grpSpPr>
          <a:xfrm rot="0">
            <a:off x="2771356" y="6335297"/>
            <a:ext cx="640204" cy="270700"/>
            <a:chOff x="0" y="0"/>
            <a:chExt cx="640207" cy="270700"/>
          </a:xfrm>
        </p:grpSpPr>
        <p:sp>
          <p:nvSpPr>
            <p:cNvPr name="Freeform 51" id="51"/>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52" id="52"/>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53" id="53"/>
          <p:cNvGrpSpPr>
            <a:grpSpLocks noChangeAspect="true"/>
          </p:cNvGrpSpPr>
          <p:nvPr/>
        </p:nvGrpSpPr>
        <p:grpSpPr>
          <a:xfrm rot="0">
            <a:off x="2803617" y="4427058"/>
            <a:ext cx="640204" cy="270700"/>
            <a:chOff x="0" y="0"/>
            <a:chExt cx="640207" cy="270700"/>
          </a:xfrm>
        </p:grpSpPr>
        <p:sp>
          <p:nvSpPr>
            <p:cNvPr name="Freeform 54" id="54"/>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55" id="55"/>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56" id="56"/>
          <p:cNvGrpSpPr>
            <a:grpSpLocks noChangeAspect="true"/>
          </p:cNvGrpSpPr>
          <p:nvPr/>
        </p:nvGrpSpPr>
        <p:grpSpPr>
          <a:xfrm rot="0">
            <a:off x="2803617" y="7227408"/>
            <a:ext cx="640204" cy="270700"/>
            <a:chOff x="0" y="0"/>
            <a:chExt cx="640207" cy="270700"/>
          </a:xfrm>
        </p:grpSpPr>
        <p:sp>
          <p:nvSpPr>
            <p:cNvPr name="Freeform 57" id="57"/>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58" id="58"/>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59" id="59"/>
          <p:cNvGrpSpPr>
            <a:grpSpLocks noChangeAspect="true"/>
          </p:cNvGrpSpPr>
          <p:nvPr/>
        </p:nvGrpSpPr>
        <p:grpSpPr>
          <a:xfrm rot="0">
            <a:off x="3444135" y="4229100"/>
            <a:ext cx="874347" cy="660397"/>
            <a:chOff x="0" y="0"/>
            <a:chExt cx="874344" cy="660400"/>
          </a:xfrm>
        </p:grpSpPr>
        <p:sp>
          <p:nvSpPr>
            <p:cNvPr name="Freeform 60" id="60"/>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61" id="61"/>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62" id="62"/>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63" id="63"/>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64" id="64"/>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65" id="65"/>
          <p:cNvGrpSpPr>
            <a:grpSpLocks noChangeAspect="true"/>
          </p:cNvGrpSpPr>
          <p:nvPr/>
        </p:nvGrpSpPr>
        <p:grpSpPr>
          <a:xfrm rot="0">
            <a:off x="3444135" y="7029450"/>
            <a:ext cx="874347" cy="660397"/>
            <a:chOff x="0" y="0"/>
            <a:chExt cx="874344" cy="660400"/>
          </a:xfrm>
        </p:grpSpPr>
        <p:sp>
          <p:nvSpPr>
            <p:cNvPr name="Freeform 66" id="66"/>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67" id="67"/>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68" id="68"/>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69" id="69"/>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70" id="70"/>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71" id="71"/>
          <p:cNvGrpSpPr>
            <a:grpSpLocks noChangeAspect="true"/>
          </p:cNvGrpSpPr>
          <p:nvPr/>
        </p:nvGrpSpPr>
        <p:grpSpPr>
          <a:xfrm rot="0">
            <a:off x="3472320" y="6140453"/>
            <a:ext cx="1456373" cy="660397"/>
            <a:chOff x="0" y="0"/>
            <a:chExt cx="1456372" cy="660400"/>
          </a:xfrm>
        </p:grpSpPr>
        <p:sp>
          <p:nvSpPr>
            <p:cNvPr name="Freeform 72" id="72"/>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73" id="73"/>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74" id="74"/>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75" id="75"/>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76" id="76"/>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77" id="77"/>
            <p:cNvSpPr/>
            <p:nvPr/>
          </p:nvSpPr>
          <p:spPr>
            <a:xfrm flipH="false" flipV="false" rot="0">
              <a:off x="879729" y="317500"/>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78" id="78"/>
            <p:cNvSpPr/>
            <p:nvPr/>
          </p:nvSpPr>
          <p:spPr>
            <a:xfrm flipH="false" flipV="false" rot="0">
              <a:off x="1272032" y="258445"/>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grpSp>
      <p:grpSp>
        <p:nvGrpSpPr>
          <p:cNvPr name="Group 79" id="79"/>
          <p:cNvGrpSpPr>
            <a:grpSpLocks noChangeAspect="true"/>
          </p:cNvGrpSpPr>
          <p:nvPr/>
        </p:nvGrpSpPr>
        <p:grpSpPr>
          <a:xfrm rot="0">
            <a:off x="3472320" y="3340103"/>
            <a:ext cx="1456373" cy="660397"/>
            <a:chOff x="0" y="0"/>
            <a:chExt cx="1456372" cy="660400"/>
          </a:xfrm>
        </p:grpSpPr>
        <p:sp>
          <p:nvSpPr>
            <p:cNvPr name="Freeform 80" id="80"/>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81" id="81"/>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82" id="82"/>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83" id="83"/>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84" id="84"/>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85" id="85"/>
            <p:cNvSpPr/>
            <p:nvPr/>
          </p:nvSpPr>
          <p:spPr>
            <a:xfrm flipH="false" flipV="false" rot="0">
              <a:off x="879729" y="317500"/>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86" id="86"/>
            <p:cNvSpPr/>
            <p:nvPr/>
          </p:nvSpPr>
          <p:spPr>
            <a:xfrm flipH="false" flipV="false" rot="0">
              <a:off x="1272032" y="258445"/>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grpSp>
      <p:grpSp>
        <p:nvGrpSpPr>
          <p:cNvPr name="Group 87" id="87"/>
          <p:cNvGrpSpPr>
            <a:grpSpLocks noChangeAspect="true"/>
          </p:cNvGrpSpPr>
          <p:nvPr/>
        </p:nvGrpSpPr>
        <p:grpSpPr>
          <a:xfrm rot="0">
            <a:off x="4320750" y="4423953"/>
            <a:ext cx="640204" cy="270700"/>
            <a:chOff x="0" y="0"/>
            <a:chExt cx="640207" cy="270700"/>
          </a:xfrm>
        </p:grpSpPr>
        <p:sp>
          <p:nvSpPr>
            <p:cNvPr name="Freeform 88" id="88"/>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89" id="89"/>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90" id="90"/>
          <p:cNvGrpSpPr>
            <a:grpSpLocks noChangeAspect="true"/>
          </p:cNvGrpSpPr>
          <p:nvPr/>
        </p:nvGrpSpPr>
        <p:grpSpPr>
          <a:xfrm rot="0">
            <a:off x="4320750" y="7224303"/>
            <a:ext cx="640204" cy="270700"/>
            <a:chOff x="0" y="0"/>
            <a:chExt cx="640207" cy="270700"/>
          </a:xfrm>
        </p:grpSpPr>
        <p:sp>
          <p:nvSpPr>
            <p:cNvPr name="Freeform 91" id="91"/>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92" id="92"/>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93" id="93"/>
          <p:cNvGrpSpPr>
            <a:grpSpLocks noChangeAspect="true"/>
          </p:cNvGrpSpPr>
          <p:nvPr/>
        </p:nvGrpSpPr>
        <p:grpSpPr>
          <a:xfrm rot="0">
            <a:off x="4989452" y="3340103"/>
            <a:ext cx="2366429" cy="1549403"/>
            <a:chOff x="0" y="0"/>
            <a:chExt cx="2366429" cy="1549400"/>
          </a:xfrm>
        </p:grpSpPr>
        <p:sp>
          <p:nvSpPr>
            <p:cNvPr name="Freeform 94" id="94"/>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95" id="95"/>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96" id="96"/>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97" id="97"/>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98" id="98"/>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99" id="99"/>
            <p:cNvSpPr/>
            <p:nvPr/>
          </p:nvSpPr>
          <p:spPr>
            <a:xfrm flipH="false" flipV="false" rot="0">
              <a:off x="874141" y="318770"/>
              <a:ext cx="508762" cy="261874"/>
            </a:xfrm>
            <a:custGeom>
              <a:avLst/>
              <a:gdLst/>
              <a:ahLst/>
              <a:cxnLst/>
              <a:rect r="r" b="b" t="t" l="l"/>
              <a:pathLst>
                <a:path h="261874" w="508762">
                  <a:moveTo>
                    <a:pt x="11049" y="0"/>
                  </a:moveTo>
                  <a:lnTo>
                    <a:pt x="0" y="22860"/>
                  </a:lnTo>
                  <a:lnTo>
                    <a:pt x="486283" y="256413"/>
                  </a:lnTo>
                  <a:lnTo>
                    <a:pt x="486283" y="256413"/>
                  </a:lnTo>
                  <a:lnTo>
                    <a:pt x="486283" y="256413"/>
                  </a:lnTo>
                  <a:lnTo>
                    <a:pt x="497713" y="261874"/>
                  </a:lnTo>
                  <a:lnTo>
                    <a:pt x="508762" y="239014"/>
                  </a:lnTo>
                  <a:lnTo>
                    <a:pt x="497332" y="233553"/>
                  </a:lnTo>
                  <a:lnTo>
                    <a:pt x="11049" y="0"/>
                  </a:lnTo>
                  <a:close/>
                </a:path>
              </a:pathLst>
            </a:custGeom>
            <a:solidFill>
              <a:srgbClr val="000000"/>
            </a:solidFill>
          </p:spPr>
        </p:sp>
        <p:sp>
          <p:nvSpPr>
            <p:cNvPr name="Freeform 100" id="100"/>
            <p:cNvSpPr/>
            <p:nvPr/>
          </p:nvSpPr>
          <p:spPr>
            <a:xfrm flipH="false" flipV="false" rot="0">
              <a:off x="1338453" y="501777"/>
              <a:ext cx="132461" cy="129540"/>
            </a:xfrm>
            <a:custGeom>
              <a:avLst/>
              <a:gdLst/>
              <a:ahLst/>
              <a:cxnLst/>
              <a:rect r="r" b="b" t="t" l="l"/>
              <a:pathLst>
                <a:path h="129540" w="132461">
                  <a:moveTo>
                    <a:pt x="64516" y="0"/>
                  </a:moveTo>
                  <a:lnTo>
                    <a:pt x="43307" y="13970"/>
                  </a:lnTo>
                  <a:lnTo>
                    <a:pt x="83312" y="74676"/>
                  </a:lnTo>
                  <a:lnTo>
                    <a:pt x="33020" y="50546"/>
                  </a:lnTo>
                  <a:lnTo>
                    <a:pt x="21971" y="73406"/>
                  </a:lnTo>
                  <a:lnTo>
                    <a:pt x="72263" y="97536"/>
                  </a:lnTo>
                  <a:lnTo>
                    <a:pt x="0" y="104267"/>
                  </a:lnTo>
                  <a:lnTo>
                    <a:pt x="2286" y="129540"/>
                  </a:lnTo>
                  <a:lnTo>
                    <a:pt x="120269" y="118618"/>
                  </a:lnTo>
                  <a:cubicBezTo>
                    <a:pt x="124714" y="118237"/>
                    <a:pt x="128651" y="115443"/>
                    <a:pt x="130556" y="111506"/>
                  </a:cubicBezTo>
                  <a:cubicBezTo>
                    <a:pt x="132461" y="107569"/>
                    <a:pt x="132207" y="102743"/>
                    <a:pt x="129667" y="99060"/>
                  </a:cubicBezTo>
                  <a:lnTo>
                    <a:pt x="64516" y="127"/>
                  </a:lnTo>
                  <a:close/>
                </a:path>
              </a:pathLst>
            </a:custGeom>
            <a:solidFill>
              <a:srgbClr val="000000"/>
            </a:solidFill>
          </p:spPr>
        </p:sp>
        <p:sp>
          <p:nvSpPr>
            <p:cNvPr name="Freeform 101" id="101"/>
            <p:cNvSpPr/>
            <p:nvPr/>
          </p:nvSpPr>
          <p:spPr>
            <a:xfrm flipH="false" flipV="false" rot="0">
              <a:off x="108458" y="965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02" id="102"/>
            <p:cNvSpPr/>
            <p:nvPr/>
          </p:nvSpPr>
          <p:spPr>
            <a:xfrm flipH="false" flipV="false" rot="0">
              <a:off x="95758" y="952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03" id="103"/>
            <p:cNvSpPr/>
            <p:nvPr/>
          </p:nvSpPr>
          <p:spPr>
            <a:xfrm flipH="false" flipV="false" rot="0">
              <a:off x="817753" y="952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04" id="104"/>
            <p:cNvSpPr/>
            <p:nvPr/>
          </p:nvSpPr>
          <p:spPr>
            <a:xfrm flipH="false" flipV="false" rot="0">
              <a:off x="95758" y="952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05" id="105"/>
            <p:cNvSpPr/>
            <p:nvPr/>
          </p:nvSpPr>
          <p:spPr>
            <a:xfrm flipH="false" flipV="false" rot="0">
              <a:off x="95758" y="1460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06" id="106"/>
            <p:cNvSpPr/>
            <p:nvPr/>
          </p:nvSpPr>
          <p:spPr>
            <a:xfrm flipH="false" flipV="false" rot="0">
              <a:off x="905002" y="890143"/>
              <a:ext cx="496570" cy="339725"/>
            </a:xfrm>
            <a:custGeom>
              <a:avLst/>
              <a:gdLst/>
              <a:ahLst/>
              <a:cxnLst/>
              <a:rect r="r" b="b" t="t" l="l"/>
              <a:pathLst>
                <a:path h="339725" w="496570">
                  <a:moveTo>
                    <a:pt x="482473" y="0"/>
                  </a:moveTo>
                  <a:lnTo>
                    <a:pt x="471932" y="6985"/>
                  </a:lnTo>
                  <a:lnTo>
                    <a:pt x="0" y="318516"/>
                  </a:lnTo>
                  <a:lnTo>
                    <a:pt x="13970" y="339725"/>
                  </a:lnTo>
                  <a:lnTo>
                    <a:pt x="486029" y="28321"/>
                  </a:lnTo>
                  <a:lnTo>
                    <a:pt x="486029" y="28321"/>
                  </a:lnTo>
                  <a:lnTo>
                    <a:pt x="486029" y="28321"/>
                  </a:lnTo>
                  <a:lnTo>
                    <a:pt x="496570" y="21336"/>
                  </a:lnTo>
                  <a:lnTo>
                    <a:pt x="482600" y="127"/>
                  </a:lnTo>
                  <a:close/>
                </a:path>
              </a:pathLst>
            </a:custGeom>
            <a:solidFill>
              <a:srgbClr val="000000"/>
            </a:solidFill>
          </p:spPr>
        </p:sp>
        <p:sp>
          <p:nvSpPr>
            <p:cNvPr name="Freeform 107" id="107"/>
            <p:cNvSpPr/>
            <p:nvPr/>
          </p:nvSpPr>
          <p:spPr>
            <a:xfrm flipH="false" flipV="false" rot="0">
              <a:off x="1349883" y="839089"/>
              <a:ext cx="132207" cy="125095"/>
            </a:xfrm>
            <a:custGeom>
              <a:avLst/>
              <a:gdLst/>
              <a:ahLst/>
              <a:cxnLst/>
              <a:rect r="r" b="b" t="t" l="l"/>
              <a:pathLst>
                <a:path h="125095" w="132207">
                  <a:moveTo>
                    <a:pt x="118872" y="0"/>
                  </a:moveTo>
                  <a:cubicBezTo>
                    <a:pt x="118745" y="0"/>
                    <a:pt x="118491" y="0"/>
                    <a:pt x="118364" y="0"/>
                  </a:cubicBezTo>
                  <a:lnTo>
                    <a:pt x="0" y="5080"/>
                  </a:lnTo>
                  <a:lnTo>
                    <a:pt x="1143" y="30480"/>
                  </a:lnTo>
                  <a:lnTo>
                    <a:pt x="73660" y="27432"/>
                  </a:lnTo>
                  <a:lnTo>
                    <a:pt x="27178" y="58166"/>
                  </a:lnTo>
                  <a:lnTo>
                    <a:pt x="41148" y="79375"/>
                  </a:lnTo>
                  <a:lnTo>
                    <a:pt x="87630" y="48641"/>
                  </a:lnTo>
                  <a:lnTo>
                    <a:pt x="56261" y="114173"/>
                  </a:lnTo>
                  <a:lnTo>
                    <a:pt x="79121" y="125095"/>
                  </a:lnTo>
                  <a:lnTo>
                    <a:pt x="130302" y="18288"/>
                  </a:lnTo>
                  <a:cubicBezTo>
                    <a:pt x="132207" y="14224"/>
                    <a:pt x="131953" y="9525"/>
                    <a:pt x="129413" y="5842"/>
                  </a:cubicBezTo>
                  <a:cubicBezTo>
                    <a:pt x="127000" y="2286"/>
                    <a:pt x="123063" y="127"/>
                    <a:pt x="118872" y="127"/>
                  </a:cubicBezTo>
                  <a:close/>
                </a:path>
              </a:pathLst>
            </a:custGeom>
            <a:solidFill>
              <a:srgbClr val="000000"/>
            </a:solidFill>
          </p:spPr>
        </p:sp>
        <p:sp>
          <p:nvSpPr>
            <p:cNvPr name="Freeform 108" id="108"/>
            <p:cNvSpPr/>
            <p:nvPr/>
          </p:nvSpPr>
          <p:spPr>
            <a:xfrm flipH="false" flipV="false" rot="0">
              <a:off x="1568323" y="460248"/>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09" id="109"/>
            <p:cNvSpPr/>
            <p:nvPr/>
          </p:nvSpPr>
          <p:spPr>
            <a:xfrm flipH="false" flipV="false" rot="0">
              <a:off x="1555623" y="447548"/>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10" id="110"/>
            <p:cNvSpPr/>
            <p:nvPr/>
          </p:nvSpPr>
          <p:spPr>
            <a:xfrm flipH="false" flipV="false" rot="0">
              <a:off x="2277491" y="447548"/>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11" id="111"/>
            <p:cNvSpPr/>
            <p:nvPr/>
          </p:nvSpPr>
          <p:spPr>
            <a:xfrm flipH="false" flipV="false" rot="0">
              <a:off x="1555623" y="447548"/>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12" id="112"/>
            <p:cNvSpPr/>
            <p:nvPr/>
          </p:nvSpPr>
          <p:spPr>
            <a:xfrm flipH="false" flipV="false" rot="0">
              <a:off x="1555623" y="955548"/>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13" id="113"/>
          <p:cNvGrpSpPr>
            <a:grpSpLocks noChangeAspect="true"/>
          </p:cNvGrpSpPr>
          <p:nvPr/>
        </p:nvGrpSpPr>
        <p:grpSpPr>
          <a:xfrm rot="0">
            <a:off x="4989452" y="6140453"/>
            <a:ext cx="2366429" cy="664331"/>
            <a:chOff x="0" y="0"/>
            <a:chExt cx="2366429" cy="664337"/>
          </a:xfrm>
        </p:grpSpPr>
        <p:sp>
          <p:nvSpPr>
            <p:cNvPr name="Freeform 114" id="114"/>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15" id="115"/>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16" id="116"/>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17" id="117"/>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18" id="118"/>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19" id="119"/>
            <p:cNvSpPr/>
            <p:nvPr/>
          </p:nvSpPr>
          <p:spPr>
            <a:xfrm flipH="false" flipV="false" rot="0">
              <a:off x="879729" y="317500"/>
              <a:ext cx="541782" cy="25400"/>
            </a:xfrm>
            <a:custGeom>
              <a:avLst/>
              <a:gdLst/>
              <a:ahLst/>
              <a:cxnLst/>
              <a:rect r="r" b="b" t="t" l="l"/>
              <a:pathLst>
                <a:path h="25400" w="541782">
                  <a:moveTo>
                    <a:pt x="0" y="0"/>
                  </a:moveTo>
                  <a:lnTo>
                    <a:pt x="529082" y="0"/>
                  </a:lnTo>
                  <a:lnTo>
                    <a:pt x="529082" y="12700"/>
                  </a:lnTo>
                  <a:lnTo>
                    <a:pt x="529082" y="0"/>
                  </a:lnTo>
                  <a:lnTo>
                    <a:pt x="541782" y="0"/>
                  </a:lnTo>
                  <a:lnTo>
                    <a:pt x="541782" y="25400"/>
                  </a:lnTo>
                  <a:lnTo>
                    <a:pt x="529082" y="25400"/>
                  </a:lnTo>
                  <a:lnTo>
                    <a:pt x="0" y="25400"/>
                  </a:lnTo>
                  <a:close/>
                </a:path>
              </a:pathLst>
            </a:custGeom>
            <a:solidFill>
              <a:srgbClr val="000000"/>
            </a:solidFill>
          </p:spPr>
        </p:sp>
        <p:sp>
          <p:nvSpPr>
            <p:cNvPr name="Freeform 120" id="120"/>
            <p:cNvSpPr/>
            <p:nvPr/>
          </p:nvSpPr>
          <p:spPr>
            <a:xfrm flipH="false" flipV="false" rot="0">
              <a:off x="1402207" y="258445"/>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sp>
          <p:nvSpPr>
            <p:cNvPr name="Freeform 121" id="121"/>
            <p:cNvSpPr/>
            <p:nvPr/>
          </p:nvSpPr>
          <p:spPr>
            <a:xfrm flipH="false" flipV="false" rot="0">
              <a:off x="1568323" y="80137"/>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22" id="122"/>
            <p:cNvSpPr/>
            <p:nvPr/>
          </p:nvSpPr>
          <p:spPr>
            <a:xfrm flipH="false" flipV="false" rot="0">
              <a:off x="1555623" y="67437"/>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23" id="123"/>
            <p:cNvSpPr/>
            <p:nvPr/>
          </p:nvSpPr>
          <p:spPr>
            <a:xfrm flipH="false" flipV="false" rot="0">
              <a:off x="2277491" y="67437"/>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24" id="124"/>
            <p:cNvSpPr/>
            <p:nvPr/>
          </p:nvSpPr>
          <p:spPr>
            <a:xfrm flipH="false" flipV="false" rot="0">
              <a:off x="1555623" y="67437"/>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25" id="125"/>
            <p:cNvSpPr/>
            <p:nvPr/>
          </p:nvSpPr>
          <p:spPr>
            <a:xfrm flipH="false" flipV="false" rot="0">
              <a:off x="1555623" y="575437"/>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26" id="126"/>
          <p:cNvGrpSpPr>
            <a:grpSpLocks noChangeAspect="true"/>
          </p:cNvGrpSpPr>
          <p:nvPr/>
        </p:nvGrpSpPr>
        <p:grpSpPr>
          <a:xfrm rot="0">
            <a:off x="5021723" y="7029450"/>
            <a:ext cx="2334158" cy="666112"/>
            <a:chOff x="0" y="0"/>
            <a:chExt cx="2334158" cy="666102"/>
          </a:xfrm>
        </p:grpSpPr>
        <p:sp>
          <p:nvSpPr>
            <p:cNvPr name="Freeform 127" id="127"/>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28" id="128"/>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29" id="129"/>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30" id="130"/>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31" id="131"/>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32" id="132"/>
            <p:cNvSpPr/>
            <p:nvPr/>
          </p:nvSpPr>
          <p:spPr>
            <a:xfrm flipH="false" flipV="false" rot="0">
              <a:off x="879729" y="317500"/>
              <a:ext cx="464947" cy="25400"/>
            </a:xfrm>
            <a:custGeom>
              <a:avLst/>
              <a:gdLst/>
              <a:ahLst/>
              <a:cxnLst/>
              <a:rect r="r" b="b" t="t" l="l"/>
              <a:pathLst>
                <a:path h="25400" w="464947">
                  <a:moveTo>
                    <a:pt x="0" y="0"/>
                  </a:moveTo>
                  <a:lnTo>
                    <a:pt x="452247" y="0"/>
                  </a:lnTo>
                  <a:lnTo>
                    <a:pt x="452247" y="12700"/>
                  </a:lnTo>
                  <a:lnTo>
                    <a:pt x="452247" y="0"/>
                  </a:lnTo>
                  <a:lnTo>
                    <a:pt x="464947" y="0"/>
                  </a:lnTo>
                  <a:lnTo>
                    <a:pt x="464947" y="25400"/>
                  </a:lnTo>
                  <a:lnTo>
                    <a:pt x="452247" y="25400"/>
                  </a:lnTo>
                  <a:lnTo>
                    <a:pt x="0" y="25400"/>
                  </a:lnTo>
                  <a:close/>
                </a:path>
              </a:pathLst>
            </a:custGeom>
            <a:solidFill>
              <a:srgbClr val="000000"/>
            </a:solidFill>
          </p:spPr>
        </p:sp>
        <p:sp>
          <p:nvSpPr>
            <p:cNvPr name="Freeform 133" id="133"/>
            <p:cNvSpPr/>
            <p:nvPr/>
          </p:nvSpPr>
          <p:spPr>
            <a:xfrm flipH="false" flipV="false" rot="0">
              <a:off x="1325372" y="258445"/>
              <a:ext cx="120904" cy="143764"/>
            </a:xfrm>
            <a:custGeom>
              <a:avLst/>
              <a:gdLst/>
              <a:ahLst/>
              <a:cxnLst/>
              <a:rect r="r" b="b" t="t" l="l"/>
              <a:pathLst>
                <a:path h="143764" w="120904">
                  <a:moveTo>
                    <a:pt x="0" y="121793"/>
                  </a:moveTo>
                  <a:lnTo>
                    <a:pt x="101600" y="60833"/>
                  </a:lnTo>
                  <a:lnTo>
                    <a:pt x="108077" y="71755"/>
                  </a:lnTo>
                  <a:lnTo>
                    <a:pt x="101600" y="82677"/>
                  </a:lnTo>
                  <a:lnTo>
                    <a:pt x="0" y="21717"/>
                  </a:lnTo>
                  <a:lnTo>
                    <a:pt x="13081" y="0"/>
                  </a:lnTo>
                  <a:lnTo>
                    <a:pt x="114681" y="60960"/>
                  </a:lnTo>
                  <a:cubicBezTo>
                    <a:pt x="118491" y="63246"/>
                    <a:pt x="120904" y="67437"/>
                    <a:pt x="120904" y="71882"/>
                  </a:cubicBezTo>
                  <a:cubicBezTo>
                    <a:pt x="120904" y="76327"/>
                    <a:pt x="118618" y="80518"/>
                    <a:pt x="114681" y="82804"/>
                  </a:cubicBezTo>
                  <a:lnTo>
                    <a:pt x="13081" y="143764"/>
                  </a:lnTo>
                  <a:close/>
                  <a:moveTo>
                    <a:pt x="6477" y="59055"/>
                  </a:moveTo>
                  <a:lnTo>
                    <a:pt x="108077" y="59055"/>
                  </a:lnTo>
                  <a:lnTo>
                    <a:pt x="108077" y="84455"/>
                  </a:lnTo>
                  <a:lnTo>
                    <a:pt x="6477" y="84455"/>
                  </a:lnTo>
                  <a:close/>
                </a:path>
              </a:pathLst>
            </a:custGeom>
            <a:solidFill>
              <a:srgbClr val="000000"/>
            </a:solidFill>
          </p:spPr>
        </p:sp>
        <p:sp>
          <p:nvSpPr>
            <p:cNvPr name="Freeform 134" id="134"/>
            <p:cNvSpPr/>
            <p:nvPr/>
          </p:nvSpPr>
          <p:spPr>
            <a:xfrm flipH="false" flipV="false" rot="0">
              <a:off x="1536065" y="81915"/>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35" id="135"/>
            <p:cNvSpPr/>
            <p:nvPr/>
          </p:nvSpPr>
          <p:spPr>
            <a:xfrm flipH="false" flipV="false" rot="0">
              <a:off x="1523365" y="69215"/>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36" id="136"/>
            <p:cNvSpPr/>
            <p:nvPr/>
          </p:nvSpPr>
          <p:spPr>
            <a:xfrm flipH="false" flipV="false" rot="0">
              <a:off x="2245233" y="69215"/>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37" id="137"/>
            <p:cNvSpPr/>
            <p:nvPr/>
          </p:nvSpPr>
          <p:spPr>
            <a:xfrm flipH="false" flipV="false" rot="0">
              <a:off x="1523365" y="69215"/>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38" id="138"/>
            <p:cNvSpPr/>
            <p:nvPr/>
          </p:nvSpPr>
          <p:spPr>
            <a:xfrm flipH="false" flipV="false" rot="0">
              <a:off x="1523365" y="577215"/>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39" id="139"/>
          <p:cNvGrpSpPr>
            <a:grpSpLocks noChangeAspect="true"/>
          </p:cNvGrpSpPr>
          <p:nvPr/>
        </p:nvGrpSpPr>
        <p:grpSpPr>
          <a:xfrm rot="0">
            <a:off x="7362911" y="3919052"/>
            <a:ext cx="640204" cy="270700"/>
            <a:chOff x="0" y="0"/>
            <a:chExt cx="640207" cy="270700"/>
          </a:xfrm>
        </p:grpSpPr>
        <p:sp>
          <p:nvSpPr>
            <p:cNvPr name="Freeform 140" id="140"/>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141" id="141"/>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142" id="142"/>
          <p:cNvGrpSpPr>
            <a:grpSpLocks noChangeAspect="true"/>
          </p:cNvGrpSpPr>
          <p:nvPr/>
        </p:nvGrpSpPr>
        <p:grpSpPr>
          <a:xfrm rot="0">
            <a:off x="7362911" y="6339230"/>
            <a:ext cx="640204" cy="270700"/>
            <a:chOff x="0" y="0"/>
            <a:chExt cx="640207" cy="270700"/>
          </a:xfrm>
        </p:grpSpPr>
        <p:sp>
          <p:nvSpPr>
            <p:cNvPr name="Freeform 143" id="143"/>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144" id="144"/>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145" id="145"/>
          <p:cNvGrpSpPr>
            <a:grpSpLocks noChangeAspect="true"/>
          </p:cNvGrpSpPr>
          <p:nvPr/>
        </p:nvGrpSpPr>
        <p:grpSpPr>
          <a:xfrm rot="0">
            <a:off x="7362911" y="7230008"/>
            <a:ext cx="640204" cy="270700"/>
            <a:chOff x="0" y="0"/>
            <a:chExt cx="640207" cy="270700"/>
          </a:xfrm>
        </p:grpSpPr>
        <p:sp>
          <p:nvSpPr>
            <p:cNvPr name="Freeform 146" id="146"/>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147" id="147"/>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148" id="148"/>
          <p:cNvGrpSpPr>
            <a:grpSpLocks noChangeAspect="true"/>
          </p:cNvGrpSpPr>
          <p:nvPr/>
        </p:nvGrpSpPr>
        <p:grpSpPr>
          <a:xfrm rot="0">
            <a:off x="8003438" y="3721103"/>
            <a:ext cx="874347" cy="660397"/>
            <a:chOff x="0" y="0"/>
            <a:chExt cx="874344" cy="660400"/>
          </a:xfrm>
        </p:grpSpPr>
        <p:sp>
          <p:nvSpPr>
            <p:cNvPr name="Freeform 149" id="149"/>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50" id="150"/>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51" id="151"/>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52" id="152"/>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53" id="153"/>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54" id="154"/>
          <p:cNvGrpSpPr>
            <a:grpSpLocks noChangeAspect="true"/>
          </p:cNvGrpSpPr>
          <p:nvPr/>
        </p:nvGrpSpPr>
        <p:grpSpPr>
          <a:xfrm rot="0">
            <a:off x="8003438" y="6141282"/>
            <a:ext cx="874347" cy="660397"/>
            <a:chOff x="0" y="0"/>
            <a:chExt cx="874344" cy="660400"/>
          </a:xfrm>
        </p:grpSpPr>
        <p:sp>
          <p:nvSpPr>
            <p:cNvPr name="Freeform 155" id="155"/>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56" id="156"/>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57" id="157"/>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58" id="158"/>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59" id="159"/>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60" id="160"/>
          <p:cNvGrpSpPr>
            <a:grpSpLocks noChangeAspect="true"/>
          </p:cNvGrpSpPr>
          <p:nvPr/>
        </p:nvGrpSpPr>
        <p:grpSpPr>
          <a:xfrm rot="0">
            <a:off x="8003438" y="7032050"/>
            <a:ext cx="874347" cy="660397"/>
            <a:chOff x="0" y="0"/>
            <a:chExt cx="874344" cy="660400"/>
          </a:xfrm>
        </p:grpSpPr>
        <p:sp>
          <p:nvSpPr>
            <p:cNvPr name="Freeform 161" id="161"/>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62" id="162"/>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63" id="163"/>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64" id="164"/>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65" id="165"/>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66" id="166"/>
          <p:cNvGrpSpPr>
            <a:grpSpLocks noChangeAspect="true"/>
          </p:cNvGrpSpPr>
          <p:nvPr/>
        </p:nvGrpSpPr>
        <p:grpSpPr>
          <a:xfrm rot="0">
            <a:off x="8880053" y="3915947"/>
            <a:ext cx="640204" cy="270700"/>
            <a:chOff x="0" y="0"/>
            <a:chExt cx="640207" cy="270700"/>
          </a:xfrm>
        </p:grpSpPr>
        <p:sp>
          <p:nvSpPr>
            <p:cNvPr name="Freeform 167" id="167"/>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168" id="168"/>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169" id="169"/>
          <p:cNvGrpSpPr>
            <a:grpSpLocks noChangeAspect="true"/>
          </p:cNvGrpSpPr>
          <p:nvPr/>
        </p:nvGrpSpPr>
        <p:grpSpPr>
          <a:xfrm rot="0">
            <a:off x="8880053" y="6336125"/>
            <a:ext cx="640204" cy="270700"/>
            <a:chOff x="0" y="0"/>
            <a:chExt cx="640207" cy="270700"/>
          </a:xfrm>
        </p:grpSpPr>
        <p:sp>
          <p:nvSpPr>
            <p:cNvPr name="Freeform 170" id="170"/>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171" id="171"/>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172" id="172"/>
          <p:cNvGrpSpPr>
            <a:grpSpLocks noChangeAspect="true"/>
          </p:cNvGrpSpPr>
          <p:nvPr/>
        </p:nvGrpSpPr>
        <p:grpSpPr>
          <a:xfrm rot="0">
            <a:off x="8880053" y="7226903"/>
            <a:ext cx="640204" cy="270700"/>
            <a:chOff x="0" y="0"/>
            <a:chExt cx="640207" cy="270700"/>
          </a:xfrm>
        </p:grpSpPr>
        <p:sp>
          <p:nvSpPr>
            <p:cNvPr name="Freeform 173" id="173"/>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174" id="174"/>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175" id="175"/>
          <p:cNvGrpSpPr>
            <a:grpSpLocks noChangeAspect="true"/>
          </p:cNvGrpSpPr>
          <p:nvPr/>
        </p:nvGrpSpPr>
        <p:grpSpPr>
          <a:xfrm rot="0">
            <a:off x="9581017" y="3721103"/>
            <a:ext cx="874347" cy="660397"/>
            <a:chOff x="0" y="0"/>
            <a:chExt cx="874344" cy="660400"/>
          </a:xfrm>
        </p:grpSpPr>
        <p:sp>
          <p:nvSpPr>
            <p:cNvPr name="Freeform 176" id="176"/>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77" id="177"/>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78" id="178"/>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79" id="179"/>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80" id="180"/>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81" id="181"/>
          <p:cNvGrpSpPr>
            <a:grpSpLocks noChangeAspect="true"/>
          </p:cNvGrpSpPr>
          <p:nvPr/>
        </p:nvGrpSpPr>
        <p:grpSpPr>
          <a:xfrm rot="0">
            <a:off x="9581017" y="6141282"/>
            <a:ext cx="874347" cy="660397"/>
            <a:chOff x="0" y="0"/>
            <a:chExt cx="874344" cy="660400"/>
          </a:xfrm>
        </p:grpSpPr>
        <p:sp>
          <p:nvSpPr>
            <p:cNvPr name="Freeform 182" id="182"/>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83" id="183"/>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84" id="184"/>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85" id="185"/>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86" id="186"/>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87" id="187"/>
          <p:cNvGrpSpPr>
            <a:grpSpLocks noChangeAspect="true"/>
          </p:cNvGrpSpPr>
          <p:nvPr/>
        </p:nvGrpSpPr>
        <p:grpSpPr>
          <a:xfrm rot="0">
            <a:off x="9581017" y="7032050"/>
            <a:ext cx="874347" cy="660397"/>
            <a:chOff x="0" y="0"/>
            <a:chExt cx="874344" cy="660400"/>
          </a:xfrm>
        </p:grpSpPr>
        <p:sp>
          <p:nvSpPr>
            <p:cNvPr name="Freeform 188" id="188"/>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89" id="189"/>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90" id="190"/>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91" id="191"/>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92" id="192"/>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sp>
        <p:nvSpPr>
          <p:cNvPr name="TextBox 193" id="19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4" id="194"/>
          <p:cNvSpPr txBox="true"/>
          <p:nvPr/>
        </p:nvSpPr>
        <p:spPr>
          <a:xfrm rot="0">
            <a:off x="449561" y="534352"/>
            <a:ext cx="11631911" cy="1721187"/>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- 5 : Intersection</a:t>
            </a:r>
          </a:p>
          <a:p>
            <a:pPr algn="l">
              <a:lnSpc>
                <a:spcPts val="2100"/>
              </a:lnSpc>
            </a:pPr>
            <a:r>
              <a:rPr lang="en-US" b="true" sz="1800" spc="-12">
                <a:solidFill>
                  <a:srgbClr val="000000"/>
                </a:solidFill>
                <a:latin typeface="Montserrat 2 Bold"/>
                <a:ea typeface="Montserrat 2 Bold"/>
                <a:cs typeface="Montserrat 2 Bold"/>
                <a:sym typeface="Montserrat 2 Bold"/>
              </a:rPr>
              <a:t>Given two (singly) linked lists, determine if the two lists intersect. Return the intersecting node. Note that the intersection is deﬁned based on reference, not value. That is, if the kth node of the ﬁrst linked list is the exact same node (by reference) as the jth node of the second linked list, then they are intersecting. </a:t>
            </a:r>
          </a:p>
        </p:txBody>
      </p:sp>
      <p:sp>
        <p:nvSpPr>
          <p:cNvPr name="TextBox 195" id="195"/>
          <p:cNvSpPr txBox="true"/>
          <p:nvPr/>
        </p:nvSpPr>
        <p:spPr>
          <a:xfrm rot="0">
            <a:off x="499624" y="2860977"/>
            <a:ext cx="2844232"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Intersecting linked lists</a:t>
            </a:r>
          </a:p>
        </p:txBody>
      </p:sp>
      <p:sp>
        <p:nvSpPr>
          <p:cNvPr name="TextBox 196" id="196"/>
          <p:cNvSpPr txBox="true"/>
          <p:nvPr/>
        </p:nvSpPr>
        <p:spPr>
          <a:xfrm rot="0">
            <a:off x="499624" y="5661327"/>
            <a:ext cx="3627225"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Non - intersecting linked lists</a:t>
            </a:r>
          </a:p>
        </p:txBody>
      </p:sp>
      <p:sp>
        <p:nvSpPr>
          <p:cNvPr name="TextBox 197" id="197"/>
          <p:cNvSpPr txBox="true"/>
          <p:nvPr/>
        </p:nvSpPr>
        <p:spPr>
          <a:xfrm rot="0">
            <a:off x="735863" y="3534851"/>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198" id="198"/>
          <p:cNvSpPr txBox="true"/>
          <p:nvPr/>
        </p:nvSpPr>
        <p:spPr>
          <a:xfrm rot="0">
            <a:off x="735863" y="6335201"/>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199" id="199"/>
          <p:cNvSpPr txBox="true"/>
          <p:nvPr/>
        </p:nvSpPr>
        <p:spPr>
          <a:xfrm rot="0">
            <a:off x="2257768" y="35317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200" id="200"/>
          <p:cNvSpPr txBox="true"/>
          <p:nvPr/>
        </p:nvSpPr>
        <p:spPr>
          <a:xfrm rot="0">
            <a:off x="2257768" y="633209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201" id="201"/>
          <p:cNvSpPr txBox="true"/>
          <p:nvPr/>
        </p:nvSpPr>
        <p:spPr>
          <a:xfrm rot="0">
            <a:off x="2285267" y="4423848"/>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202" id="202"/>
          <p:cNvSpPr txBox="true"/>
          <p:nvPr/>
        </p:nvSpPr>
        <p:spPr>
          <a:xfrm rot="0">
            <a:off x="2285267" y="7224198"/>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203" id="203"/>
          <p:cNvSpPr txBox="true"/>
          <p:nvPr/>
        </p:nvSpPr>
        <p:spPr>
          <a:xfrm rot="0">
            <a:off x="3807171" y="442074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4</a:t>
            </a:r>
          </a:p>
        </p:txBody>
      </p:sp>
      <p:sp>
        <p:nvSpPr>
          <p:cNvPr name="TextBox 204" id="204"/>
          <p:cNvSpPr txBox="true"/>
          <p:nvPr/>
        </p:nvSpPr>
        <p:spPr>
          <a:xfrm rot="0">
            <a:off x="3807171" y="722109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4</a:t>
            </a:r>
          </a:p>
        </p:txBody>
      </p:sp>
      <p:sp>
        <p:nvSpPr>
          <p:cNvPr name="TextBox 205" id="205"/>
          <p:cNvSpPr txBox="true"/>
          <p:nvPr/>
        </p:nvSpPr>
        <p:spPr>
          <a:xfrm rot="0">
            <a:off x="3835346" y="35317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5</a:t>
            </a:r>
          </a:p>
        </p:txBody>
      </p:sp>
      <p:sp>
        <p:nvSpPr>
          <p:cNvPr name="TextBox 206" id="206"/>
          <p:cNvSpPr txBox="true"/>
          <p:nvPr/>
        </p:nvSpPr>
        <p:spPr>
          <a:xfrm rot="0">
            <a:off x="3835346" y="633209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5</a:t>
            </a:r>
          </a:p>
        </p:txBody>
      </p:sp>
      <p:sp>
        <p:nvSpPr>
          <p:cNvPr name="TextBox 207" id="207"/>
          <p:cNvSpPr txBox="true"/>
          <p:nvPr/>
        </p:nvSpPr>
        <p:spPr>
          <a:xfrm rot="0">
            <a:off x="5352488" y="35317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208" id="208"/>
          <p:cNvSpPr txBox="true"/>
          <p:nvPr/>
        </p:nvSpPr>
        <p:spPr>
          <a:xfrm rot="0">
            <a:off x="5352488" y="633209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209" id="209"/>
          <p:cNvSpPr txBox="true"/>
          <p:nvPr/>
        </p:nvSpPr>
        <p:spPr>
          <a:xfrm rot="0">
            <a:off x="5384749" y="442074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6</a:t>
            </a:r>
          </a:p>
        </p:txBody>
      </p:sp>
      <p:sp>
        <p:nvSpPr>
          <p:cNvPr name="TextBox 210" id="210"/>
          <p:cNvSpPr txBox="true"/>
          <p:nvPr/>
        </p:nvSpPr>
        <p:spPr>
          <a:xfrm rot="0">
            <a:off x="5384749" y="722109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6</a:t>
            </a:r>
          </a:p>
        </p:txBody>
      </p:sp>
      <p:sp>
        <p:nvSpPr>
          <p:cNvPr name="TextBox 211" id="211"/>
          <p:cNvSpPr txBox="true"/>
          <p:nvPr/>
        </p:nvSpPr>
        <p:spPr>
          <a:xfrm rot="0">
            <a:off x="6844570" y="3915851"/>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7</a:t>
            </a:r>
          </a:p>
        </p:txBody>
      </p:sp>
      <p:sp>
        <p:nvSpPr>
          <p:cNvPr name="TextBox 212" id="212"/>
          <p:cNvSpPr txBox="true"/>
          <p:nvPr/>
        </p:nvSpPr>
        <p:spPr>
          <a:xfrm rot="0">
            <a:off x="6844570" y="6336030"/>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7</a:t>
            </a:r>
          </a:p>
        </p:txBody>
      </p:sp>
      <p:sp>
        <p:nvSpPr>
          <p:cNvPr name="TextBox 213" id="213"/>
          <p:cNvSpPr txBox="true"/>
          <p:nvPr/>
        </p:nvSpPr>
        <p:spPr>
          <a:xfrm rot="0">
            <a:off x="6844570" y="7226798"/>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7</a:t>
            </a:r>
          </a:p>
        </p:txBody>
      </p:sp>
      <p:sp>
        <p:nvSpPr>
          <p:cNvPr name="TextBox 214" id="214"/>
          <p:cNvSpPr txBox="true"/>
          <p:nvPr/>
        </p:nvSpPr>
        <p:spPr>
          <a:xfrm rot="0">
            <a:off x="8366465" y="39127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215" id="215"/>
          <p:cNvSpPr txBox="true"/>
          <p:nvPr/>
        </p:nvSpPr>
        <p:spPr>
          <a:xfrm rot="0">
            <a:off x="8366465" y="6332925"/>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216" id="216"/>
          <p:cNvSpPr txBox="true"/>
          <p:nvPr/>
        </p:nvSpPr>
        <p:spPr>
          <a:xfrm rot="0">
            <a:off x="8366465" y="722369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217" id="217"/>
          <p:cNvSpPr txBox="true"/>
          <p:nvPr/>
        </p:nvSpPr>
        <p:spPr>
          <a:xfrm rot="0">
            <a:off x="9944052" y="6332925"/>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218" id="218"/>
          <p:cNvSpPr txBox="true"/>
          <p:nvPr/>
        </p:nvSpPr>
        <p:spPr>
          <a:xfrm rot="0">
            <a:off x="9944052" y="7223693"/>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219" id="219"/>
          <p:cNvSpPr txBox="true"/>
          <p:nvPr/>
        </p:nvSpPr>
        <p:spPr>
          <a:xfrm rot="0">
            <a:off x="9944052" y="39127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Tree>
  </p:cSld>
  <p:clrMapOvr>
    <a:masterClrMapping/>
  </p:clrMapOvr>
</p:sld>
</file>

<file path=ppt/slides/slide2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158812" y="3455775"/>
            <a:ext cx="1599200" cy="810730"/>
          </a:xfrm>
          <a:custGeom>
            <a:avLst/>
            <a:gdLst/>
            <a:ahLst/>
            <a:cxnLst/>
            <a:rect r="r" b="b" t="t" l="l"/>
            <a:pathLst>
              <a:path h="810730" w="1599200">
                <a:moveTo>
                  <a:pt x="0" y="0"/>
                </a:moveTo>
                <a:lnTo>
                  <a:pt x="1599199" y="0"/>
                </a:lnTo>
                <a:lnTo>
                  <a:pt x="1599199" y="810730"/>
                </a:lnTo>
                <a:lnTo>
                  <a:pt x="0" y="8107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2295611" y="5822242"/>
            <a:ext cx="903665" cy="248917"/>
            <a:chOff x="0" y="0"/>
            <a:chExt cx="903668" cy="248920"/>
          </a:xfrm>
        </p:grpSpPr>
        <p:sp>
          <p:nvSpPr>
            <p:cNvPr name="Freeform 7" id="7"/>
            <p:cNvSpPr/>
            <p:nvPr/>
          </p:nvSpPr>
          <p:spPr>
            <a:xfrm flipH="false" flipV="false" rot="0">
              <a:off x="63500" y="111760"/>
              <a:ext cx="697865" cy="25400"/>
            </a:xfrm>
            <a:custGeom>
              <a:avLst/>
              <a:gdLst/>
              <a:ahLst/>
              <a:cxnLst/>
              <a:rect r="r" b="b" t="t" l="l"/>
              <a:pathLst>
                <a:path h="25400" w="697865">
                  <a:moveTo>
                    <a:pt x="0" y="0"/>
                  </a:moveTo>
                  <a:lnTo>
                    <a:pt x="685165" y="0"/>
                  </a:lnTo>
                  <a:lnTo>
                    <a:pt x="685165" y="12700"/>
                  </a:lnTo>
                  <a:lnTo>
                    <a:pt x="685165" y="0"/>
                  </a:lnTo>
                  <a:lnTo>
                    <a:pt x="697865" y="0"/>
                  </a:lnTo>
                  <a:lnTo>
                    <a:pt x="697865" y="25400"/>
                  </a:lnTo>
                  <a:lnTo>
                    <a:pt x="685165" y="25400"/>
                  </a:lnTo>
                  <a:lnTo>
                    <a:pt x="0" y="25400"/>
                  </a:lnTo>
                  <a:close/>
                </a:path>
              </a:pathLst>
            </a:custGeom>
            <a:solidFill>
              <a:srgbClr val="000000"/>
            </a:solidFill>
          </p:spPr>
        </p:sp>
        <p:sp>
          <p:nvSpPr>
            <p:cNvPr name="Freeform 8" id="8"/>
            <p:cNvSpPr/>
            <p:nvPr/>
          </p:nvSpPr>
          <p:spPr>
            <a:xfrm flipH="false" flipV="false" rot="0">
              <a:off x="718185"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Freeform 9" id="9"/>
          <p:cNvSpPr/>
          <p:nvPr/>
        </p:nvSpPr>
        <p:spPr>
          <a:xfrm flipH="false" flipV="false" rot="0">
            <a:off x="2758335" y="3172968"/>
            <a:ext cx="5461149" cy="2196313"/>
          </a:xfrm>
          <a:custGeom>
            <a:avLst/>
            <a:gdLst/>
            <a:ahLst/>
            <a:cxnLst/>
            <a:rect r="r" b="b" t="t" l="l"/>
            <a:pathLst>
              <a:path h="2196313" w="5461149">
                <a:moveTo>
                  <a:pt x="0" y="0"/>
                </a:moveTo>
                <a:lnTo>
                  <a:pt x="5461149" y="0"/>
                </a:lnTo>
                <a:lnTo>
                  <a:pt x="5461149" y="2196313"/>
                </a:lnTo>
                <a:lnTo>
                  <a:pt x="0" y="2196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a:grpSpLocks noChangeAspect="true"/>
          </p:cNvGrpSpPr>
          <p:nvPr/>
        </p:nvGrpSpPr>
        <p:grpSpPr>
          <a:xfrm rot="0">
            <a:off x="8226514" y="4096855"/>
            <a:ext cx="640204" cy="270700"/>
            <a:chOff x="0" y="0"/>
            <a:chExt cx="640207" cy="270700"/>
          </a:xfrm>
        </p:grpSpPr>
        <p:sp>
          <p:nvSpPr>
            <p:cNvPr name="Freeform 11" id="11"/>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12" id="12"/>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13" id="13"/>
          <p:cNvGrpSpPr>
            <a:grpSpLocks noChangeAspect="true"/>
          </p:cNvGrpSpPr>
          <p:nvPr/>
        </p:nvGrpSpPr>
        <p:grpSpPr>
          <a:xfrm rot="0">
            <a:off x="8867032" y="3898897"/>
            <a:ext cx="874347" cy="660397"/>
            <a:chOff x="0" y="0"/>
            <a:chExt cx="874344" cy="660400"/>
          </a:xfrm>
        </p:grpSpPr>
        <p:sp>
          <p:nvSpPr>
            <p:cNvPr name="Freeform 14" id="14"/>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15" id="15"/>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6" id="16"/>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17" id="17"/>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18" id="18"/>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grpSp>
        <p:nvGrpSpPr>
          <p:cNvPr name="Group 19" id="19"/>
          <p:cNvGrpSpPr>
            <a:grpSpLocks noChangeAspect="true"/>
          </p:cNvGrpSpPr>
          <p:nvPr/>
        </p:nvGrpSpPr>
        <p:grpSpPr>
          <a:xfrm rot="0">
            <a:off x="9743656" y="4093750"/>
            <a:ext cx="640204" cy="270700"/>
            <a:chOff x="0" y="0"/>
            <a:chExt cx="640207" cy="270700"/>
          </a:xfrm>
        </p:grpSpPr>
        <p:sp>
          <p:nvSpPr>
            <p:cNvPr name="Freeform 20" id="20"/>
            <p:cNvSpPr/>
            <p:nvPr/>
          </p:nvSpPr>
          <p:spPr>
            <a:xfrm flipH="false" flipV="false" rot="0">
              <a:off x="63500" y="122682"/>
              <a:ext cx="411607" cy="25400"/>
            </a:xfrm>
            <a:custGeom>
              <a:avLst/>
              <a:gdLst/>
              <a:ahLst/>
              <a:cxnLst/>
              <a:rect r="r" b="b" t="t" l="l"/>
              <a:pathLst>
                <a:path h="25400" w="411607">
                  <a:moveTo>
                    <a:pt x="0" y="0"/>
                  </a:moveTo>
                  <a:lnTo>
                    <a:pt x="398907" y="0"/>
                  </a:lnTo>
                  <a:lnTo>
                    <a:pt x="398907" y="12700"/>
                  </a:lnTo>
                  <a:lnTo>
                    <a:pt x="398907" y="0"/>
                  </a:lnTo>
                  <a:lnTo>
                    <a:pt x="411607" y="0"/>
                  </a:lnTo>
                  <a:lnTo>
                    <a:pt x="411607" y="25400"/>
                  </a:lnTo>
                  <a:lnTo>
                    <a:pt x="398907" y="25400"/>
                  </a:lnTo>
                  <a:lnTo>
                    <a:pt x="0" y="25400"/>
                  </a:lnTo>
                  <a:close/>
                </a:path>
              </a:pathLst>
            </a:custGeom>
            <a:solidFill>
              <a:srgbClr val="000000"/>
            </a:solidFill>
          </p:spPr>
        </p:sp>
        <p:sp>
          <p:nvSpPr>
            <p:cNvPr name="Freeform 21" id="21"/>
            <p:cNvSpPr/>
            <p:nvPr/>
          </p:nvSpPr>
          <p:spPr>
            <a:xfrm flipH="false" flipV="false" rot="0">
              <a:off x="455930" y="63500"/>
              <a:ext cx="120777" cy="143764"/>
            </a:xfrm>
            <a:custGeom>
              <a:avLst/>
              <a:gdLst/>
              <a:ahLst/>
              <a:cxnLst/>
              <a:rect r="r" b="b" t="t" l="l"/>
              <a:pathLst>
                <a:path h="143764" w="120777">
                  <a:moveTo>
                    <a:pt x="0" y="121920"/>
                  </a:moveTo>
                  <a:lnTo>
                    <a:pt x="101600" y="60960"/>
                  </a:lnTo>
                  <a:lnTo>
                    <a:pt x="108077" y="71882"/>
                  </a:lnTo>
                  <a:lnTo>
                    <a:pt x="101600" y="82804"/>
                  </a:lnTo>
                  <a:lnTo>
                    <a:pt x="0" y="21844"/>
                  </a:lnTo>
                  <a:lnTo>
                    <a:pt x="12954" y="0"/>
                  </a:lnTo>
                  <a:lnTo>
                    <a:pt x="114554" y="60960"/>
                  </a:lnTo>
                  <a:cubicBezTo>
                    <a:pt x="118364" y="63246"/>
                    <a:pt x="120777" y="67437"/>
                    <a:pt x="120777" y="71882"/>
                  </a:cubicBezTo>
                  <a:cubicBezTo>
                    <a:pt x="120777" y="76327"/>
                    <a:pt x="118491" y="80518"/>
                    <a:pt x="114554" y="82804"/>
                  </a:cubicBezTo>
                  <a:lnTo>
                    <a:pt x="12954" y="143764"/>
                  </a:lnTo>
                  <a:close/>
                  <a:moveTo>
                    <a:pt x="6477" y="59182"/>
                  </a:moveTo>
                  <a:lnTo>
                    <a:pt x="108077" y="59182"/>
                  </a:lnTo>
                  <a:lnTo>
                    <a:pt x="108077" y="84582"/>
                  </a:lnTo>
                  <a:lnTo>
                    <a:pt x="6477" y="84582"/>
                  </a:lnTo>
                  <a:close/>
                </a:path>
              </a:pathLst>
            </a:custGeom>
            <a:solidFill>
              <a:srgbClr val="000000"/>
            </a:solidFill>
          </p:spPr>
        </p:sp>
      </p:grpSp>
      <p:grpSp>
        <p:nvGrpSpPr>
          <p:cNvPr name="Group 22" id="22"/>
          <p:cNvGrpSpPr>
            <a:grpSpLocks noChangeAspect="true"/>
          </p:cNvGrpSpPr>
          <p:nvPr/>
        </p:nvGrpSpPr>
        <p:grpSpPr>
          <a:xfrm rot="0">
            <a:off x="10444620" y="3898897"/>
            <a:ext cx="874347" cy="660397"/>
            <a:chOff x="0" y="0"/>
            <a:chExt cx="874344" cy="660400"/>
          </a:xfrm>
        </p:grpSpPr>
        <p:sp>
          <p:nvSpPr>
            <p:cNvPr name="Freeform 23" id="23"/>
            <p:cNvSpPr/>
            <p:nvPr/>
          </p:nvSpPr>
          <p:spPr>
            <a:xfrm flipH="false" flipV="false" rot="0">
              <a:off x="76200" y="76200"/>
              <a:ext cx="721995" cy="508000"/>
            </a:xfrm>
            <a:custGeom>
              <a:avLst/>
              <a:gdLst/>
              <a:ahLst/>
              <a:cxnLst/>
              <a:rect r="r" b="b" t="t" l="l"/>
              <a:pathLst>
                <a:path h="508000" w="721995">
                  <a:moveTo>
                    <a:pt x="0" y="0"/>
                  </a:moveTo>
                  <a:lnTo>
                    <a:pt x="721995" y="0"/>
                  </a:lnTo>
                  <a:lnTo>
                    <a:pt x="721995" y="508000"/>
                  </a:lnTo>
                  <a:lnTo>
                    <a:pt x="0" y="508000"/>
                  </a:lnTo>
                  <a:close/>
                </a:path>
              </a:pathLst>
            </a:custGeom>
            <a:solidFill>
              <a:srgbClr val="73FDEA"/>
            </a:solidFill>
          </p:spPr>
        </p:sp>
        <p:sp>
          <p:nvSpPr>
            <p:cNvPr name="Freeform 24" id="24"/>
            <p:cNvSpPr/>
            <p:nvPr/>
          </p:nvSpPr>
          <p:spPr>
            <a:xfrm flipH="false" flipV="false" rot="0">
              <a:off x="63500"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5" id="25"/>
            <p:cNvSpPr/>
            <p:nvPr/>
          </p:nvSpPr>
          <p:spPr>
            <a:xfrm flipH="false" flipV="false" rot="0">
              <a:off x="785495" y="63500"/>
              <a:ext cx="25400" cy="533400"/>
            </a:xfrm>
            <a:custGeom>
              <a:avLst/>
              <a:gdLst/>
              <a:ahLst/>
              <a:cxnLst/>
              <a:rect r="r" b="b" t="t" l="l"/>
              <a:pathLst>
                <a:path h="533400" w="25400">
                  <a:moveTo>
                    <a:pt x="25400" y="0"/>
                  </a:moveTo>
                  <a:lnTo>
                    <a:pt x="25400" y="533400"/>
                  </a:lnTo>
                  <a:lnTo>
                    <a:pt x="0" y="533400"/>
                  </a:lnTo>
                  <a:lnTo>
                    <a:pt x="0" y="0"/>
                  </a:lnTo>
                  <a:close/>
                </a:path>
              </a:pathLst>
            </a:custGeom>
            <a:solidFill>
              <a:srgbClr val="017100"/>
            </a:solidFill>
          </p:spPr>
        </p:sp>
        <p:sp>
          <p:nvSpPr>
            <p:cNvPr name="Freeform 26" id="26"/>
            <p:cNvSpPr/>
            <p:nvPr/>
          </p:nvSpPr>
          <p:spPr>
            <a:xfrm flipH="false" flipV="false" rot="0">
              <a:off x="63500" y="63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sp>
          <p:nvSpPr>
            <p:cNvPr name="Freeform 27" id="27"/>
            <p:cNvSpPr/>
            <p:nvPr/>
          </p:nvSpPr>
          <p:spPr>
            <a:xfrm flipH="false" flipV="false" rot="0">
              <a:off x="63500" y="571500"/>
              <a:ext cx="747395" cy="25400"/>
            </a:xfrm>
            <a:custGeom>
              <a:avLst/>
              <a:gdLst/>
              <a:ahLst/>
              <a:cxnLst/>
              <a:rect r="r" b="b" t="t" l="l"/>
              <a:pathLst>
                <a:path h="25400" w="747395">
                  <a:moveTo>
                    <a:pt x="0" y="0"/>
                  </a:moveTo>
                  <a:lnTo>
                    <a:pt x="747395" y="0"/>
                  </a:lnTo>
                  <a:lnTo>
                    <a:pt x="747395" y="25400"/>
                  </a:lnTo>
                  <a:lnTo>
                    <a:pt x="0" y="25400"/>
                  </a:lnTo>
                  <a:close/>
                </a:path>
              </a:pathLst>
            </a:custGeom>
            <a:solidFill>
              <a:srgbClr val="017100"/>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449561" y="534352"/>
            <a:ext cx="681445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- 5 : Intersection</a:t>
            </a:r>
          </a:p>
        </p:txBody>
      </p:sp>
      <p:sp>
        <p:nvSpPr>
          <p:cNvPr name="TextBox 30" id="30"/>
          <p:cNvSpPr txBox="true"/>
          <p:nvPr/>
        </p:nvSpPr>
        <p:spPr>
          <a:xfrm rot="0">
            <a:off x="486918" y="3725999"/>
            <a:ext cx="549535"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listA</a:t>
            </a:r>
          </a:p>
        </p:txBody>
      </p:sp>
      <p:sp>
        <p:nvSpPr>
          <p:cNvPr name="TextBox 31" id="31"/>
          <p:cNvSpPr txBox="true"/>
          <p:nvPr/>
        </p:nvSpPr>
        <p:spPr>
          <a:xfrm rot="0">
            <a:off x="575824" y="5608777"/>
            <a:ext cx="1580578" cy="739769"/>
          </a:xfrm>
          <a:prstGeom prst="rect">
            <a:avLst/>
          </a:prstGeom>
        </p:spPr>
        <p:txBody>
          <a:bodyPr anchor="t" rtlCol="false" tIns="0" lIns="0" bIns="0" rIns="0">
            <a:spAutoFit/>
          </a:bodyPr>
          <a:lstStyle/>
          <a:p>
            <a:pPr algn="l">
              <a:lnSpc>
                <a:spcPts val="3000"/>
              </a:lnSpc>
            </a:pPr>
            <a:r>
              <a:rPr lang="en-US" b="true" sz="1800" spc="-12">
                <a:solidFill>
                  <a:srgbClr val="000000"/>
                </a:solidFill>
                <a:latin typeface="Montserrat 2 Bold"/>
                <a:ea typeface="Montserrat 2 Bold"/>
                <a:cs typeface="Montserrat 2 Bold"/>
                <a:sym typeface="Montserrat 2 Bold"/>
              </a:rPr>
              <a:t>len(listA) = 7 len(listB) = 6</a:t>
            </a:r>
          </a:p>
        </p:txBody>
      </p:sp>
      <p:sp>
        <p:nvSpPr>
          <p:cNvPr name="TextBox 32" id="32"/>
          <p:cNvSpPr txBox="true"/>
          <p:nvPr/>
        </p:nvSpPr>
        <p:spPr>
          <a:xfrm rot="0">
            <a:off x="2125218" y="4615005"/>
            <a:ext cx="524828"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listB</a:t>
            </a:r>
          </a:p>
        </p:txBody>
      </p:sp>
      <p:sp>
        <p:nvSpPr>
          <p:cNvPr name="TextBox 33" id="33"/>
          <p:cNvSpPr txBox="true"/>
          <p:nvPr/>
        </p:nvSpPr>
        <p:spPr>
          <a:xfrm rot="0">
            <a:off x="499624" y="2860977"/>
            <a:ext cx="2844232"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Intersecting linked lists</a:t>
            </a:r>
          </a:p>
        </p:txBody>
      </p:sp>
      <p:sp>
        <p:nvSpPr>
          <p:cNvPr name="TextBox 34" id="34"/>
          <p:cNvSpPr txBox="true"/>
          <p:nvPr/>
        </p:nvSpPr>
        <p:spPr>
          <a:xfrm rot="0">
            <a:off x="3380623" y="5823175"/>
            <a:ext cx="1103509"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7 - 6 = 1</a:t>
            </a:r>
          </a:p>
        </p:txBody>
      </p:sp>
      <p:sp>
        <p:nvSpPr>
          <p:cNvPr name="TextBox 35" id="35"/>
          <p:cNvSpPr txBox="true"/>
          <p:nvPr/>
        </p:nvSpPr>
        <p:spPr>
          <a:xfrm rot="0">
            <a:off x="478526" y="1183148"/>
            <a:ext cx="11602355" cy="1073144"/>
          </a:xfrm>
          <a:prstGeom prst="rect">
            <a:avLst/>
          </a:prstGeom>
        </p:spPr>
        <p:txBody>
          <a:bodyPr anchor="t" rtlCol="false" tIns="0" lIns="0" bIns="0" rIns="0">
            <a:spAutoFit/>
          </a:bodyPr>
          <a:lstStyle/>
          <a:p>
            <a:pPr algn="l">
              <a:lnSpc>
                <a:spcPts val="2100"/>
              </a:lnSpc>
            </a:pPr>
            <a:r>
              <a:rPr lang="en-US" b="true" sz="1800" spc="-12">
                <a:solidFill>
                  <a:srgbClr val="000000"/>
                </a:solidFill>
                <a:latin typeface="Montserrat 2 Bold"/>
                <a:ea typeface="Montserrat 2 Bold"/>
                <a:cs typeface="Montserrat 2 Bold"/>
                <a:sym typeface="Montserrat 2 Bold"/>
              </a:rPr>
              <a:t>Given two (singly) linked lists, determine if the two lists intersect. Return the intersecting node. Note that the intersection is deﬁned based on reference, not value. That is, if the kth node of the ﬁrst linked list is the exact same node (by reference) as the jth node of the second linked list, then they are intersecting. </a:t>
            </a:r>
          </a:p>
        </p:txBody>
      </p:sp>
      <p:sp>
        <p:nvSpPr>
          <p:cNvPr name="TextBox 36" id="36"/>
          <p:cNvSpPr txBox="true"/>
          <p:nvPr/>
        </p:nvSpPr>
        <p:spPr>
          <a:xfrm rot="0">
            <a:off x="1599467" y="3712645"/>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a:t>
            </a:r>
          </a:p>
        </p:txBody>
      </p:sp>
      <p:sp>
        <p:nvSpPr>
          <p:cNvPr name="TextBox 37" id="37"/>
          <p:cNvSpPr txBox="true"/>
          <p:nvPr/>
        </p:nvSpPr>
        <p:spPr>
          <a:xfrm rot="0">
            <a:off x="3121371" y="3709540"/>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
        <p:nvSpPr>
          <p:cNvPr name="TextBox 38" id="38"/>
          <p:cNvSpPr txBox="true"/>
          <p:nvPr/>
        </p:nvSpPr>
        <p:spPr>
          <a:xfrm rot="0">
            <a:off x="3148870" y="4601651"/>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39" id="39"/>
          <p:cNvSpPr txBox="true"/>
          <p:nvPr/>
        </p:nvSpPr>
        <p:spPr>
          <a:xfrm rot="0">
            <a:off x="4670765" y="45985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4</a:t>
            </a:r>
          </a:p>
        </p:txBody>
      </p:sp>
      <p:sp>
        <p:nvSpPr>
          <p:cNvPr name="TextBox 40" id="40"/>
          <p:cNvSpPr txBox="true"/>
          <p:nvPr/>
        </p:nvSpPr>
        <p:spPr>
          <a:xfrm rot="0">
            <a:off x="4698949" y="3709540"/>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5</a:t>
            </a:r>
          </a:p>
        </p:txBody>
      </p:sp>
      <p:sp>
        <p:nvSpPr>
          <p:cNvPr name="TextBox 41" id="41"/>
          <p:cNvSpPr txBox="true"/>
          <p:nvPr/>
        </p:nvSpPr>
        <p:spPr>
          <a:xfrm rot="0">
            <a:off x="6216082" y="3709540"/>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9</a:t>
            </a:r>
          </a:p>
        </p:txBody>
      </p:sp>
      <p:sp>
        <p:nvSpPr>
          <p:cNvPr name="TextBox 42" id="42"/>
          <p:cNvSpPr txBox="true"/>
          <p:nvPr/>
        </p:nvSpPr>
        <p:spPr>
          <a:xfrm rot="0">
            <a:off x="6248352" y="4598546"/>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6</a:t>
            </a:r>
          </a:p>
        </p:txBody>
      </p:sp>
      <p:sp>
        <p:nvSpPr>
          <p:cNvPr name="TextBox 43" id="43"/>
          <p:cNvSpPr txBox="true"/>
          <p:nvPr/>
        </p:nvSpPr>
        <p:spPr>
          <a:xfrm rot="0">
            <a:off x="7708163" y="4093645"/>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7</a:t>
            </a:r>
          </a:p>
        </p:txBody>
      </p:sp>
      <p:sp>
        <p:nvSpPr>
          <p:cNvPr name="TextBox 44" id="44"/>
          <p:cNvSpPr txBox="true"/>
          <p:nvPr/>
        </p:nvSpPr>
        <p:spPr>
          <a:xfrm rot="0">
            <a:off x="9230068" y="4090540"/>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a:t>
            </a:r>
          </a:p>
        </p:txBody>
      </p:sp>
      <p:sp>
        <p:nvSpPr>
          <p:cNvPr name="TextBox 45" id="45"/>
          <p:cNvSpPr txBox="true"/>
          <p:nvPr/>
        </p:nvSpPr>
        <p:spPr>
          <a:xfrm rot="0">
            <a:off x="10807646" y="4090540"/>
            <a:ext cx="151247"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a:t>
            </a:r>
          </a:p>
        </p:txBody>
      </p:sp>
    </p:spTree>
  </p:cSld>
  <p:clrMapOvr>
    <a:masterClrMapping/>
  </p:clrMapOvr>
</p:sld>
</file>

<file path=ppt/slides/slide2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30203" y="2688031"/>
            <a:ext cx="8706079" cy="4377633"/>
          </a:xfrm>
          <a:custGeom>
            <a:avLst/>
            <a:gdLst/>
            <a:ahLst/>
            <a:cxnLst/>
            <a:rect r="r" b="b" t="t" l="l"/>
            <a:pathLst>
              <a:path h="4377633" w="8706079">
                <a:moveTo>
                  <a:pt x="0" y="0"/>
                </a:moveTo>
                <a:lnTo>
                  <a:pt x="8706079" y="0"/>
                </a:lnTo>
                <a:lnTo>
                  <a:pt x="8706079" y="4377633"/>
                </a:lnTo>
                <a:lnTo>
                  <a:pt x="0" y="4377633"/>
                </a:lnTo>
                <a:lnTo>
                  <a:pt x="0" y="0"/>
                </a:lnTo>
                <a:close/>
              </a:path>
            </a:pathLst>
          </a:custGeom>
          <a:blipFill>
            <a:blip r:embed="rId3"/>
            <a:stretch>
              <a:fillRect l="0" t="0" r="0" b="0"/>
            </a:stretch>
          </a:blipFill>
        </p:spPr>
      </p:sp>
      <p:sp>
        <p:nvSpPr>
          <p:cNvPr name="Freeform 7" id="7"/>
          <p:cNvSpPr/>
          <p:nvPr/>
        </p:nvSpPr>
        <p:spPr>
          <a:xfrm flipH="false" flipV="false" rot="0">
            <a:off x="9160574" y="3765185"/>
            <a:ext cx="3593716" cy="2223230"/>
          </a:xfrm>
          <a:custGeom>
            <a:avLst/>
            <a:gdLst/>
            <a:ahLst/>
            <a:cxnLst/>
            <a:rect r="r" b="b" t="t" l="l"/>
            <a:pathLst>
              <a:path h="2223230" w="3593716">
                <a:moveTo>
                  <a:pt x="0" y="0"/>
                </a:moveTo>
                <a:lnTo>
                  <a:pt x="3593715" y="0"/>
                </a:lnTo>
                <a:lnTo>
                  <a:pt x="3593715" y="2223230"/>
                </a:lnTo>
                <a:lnTo>
                  <a:pt x="0" y="2223230"/>
                </a:lnTo>
                <a:lnTo>
                  <a:pt x="0" y="0"/>
                </a:lnTo>
                <a:close/>
              </a:path>
            </a:pathLst>
          </a:custGeom>
          <a:blipFill>
            <a:blip r:embed="rId4"/>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84368"/>
            <a:ext cx="8392192" cy="127270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Stack?</a:t>
            </a:r>
          </a:p>
          <a:p>
            <a:pPr algn="l">
              <a:lnSpc>
                <a:spcPts val="2613"/>
              </a:lnSpc>
            </a:pPr>
            <a:r>
              <a:rPr lang="en-US" b="true" sz="1866">
                <a:solidFill>
                  <a:srgbClr val="000000"/>
                </a:solidFill>
                <a:latin typeface="Arial Bold"/>
                <a:ea typeface="Arial Bold"/>
                <a:cs typeface="Arial Bold"/>
                <a:sym typeface="Arial Bold"/>
              </a:rPr>
              <a:t> Stack is a data structure that stores items in a Last-In/First-Out manner.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09600" y="2399205"/>
            <a:ext cx="1395670" cy="1780184"/>
          </a:xfrm>
          <a:custGeom>
            <a:avLst/>
            <a:gdLst/>
            <a:ahLst/>
            <a:cxnLst/>
            <a:rect r="r" b="b" t="t" l="l"/>
            <a:pathLst>
              <a:path h="1780184" w="1395670">
                <a:moveTo>
                  <a:pt x="0" y="0"/>
                </a:moveTo>
                <a:lnTo>
                  <a:pt x="1395670" y="0"/>
                </a:lnTo>
                <a:lnTo>
                  <a:pt x="1395670" y="1780184"/>
                </a:lnTo>
                <a:lnTo>
                  <a:pt x="0" y="1780184"/>
                </a:lnTo>
                <a:lnTo>
                  <a:pt x="0" y="0"/>
                </a:lnTo>
                <a:close/>
              </a:path>
            </a:pathLst>
          </a:custGeom>
          <a:blipFill>
            <a:blip r:embed="rId3"/>
            <a:stretch>
              <a:fillRect l="0" t="0" r="0" b="0"/>
            </a:stretch>
          </a:blipFill>
        </p:spPr>
      </p:sp>
      <p:sp>
        <p:nvSpPr>
          <p:cNvPr name="Freeform 6" id="6"/>
          <p:cNvSpPr/>
          <p:nvPr/>
        </p:nvSpPr>
        <p:spPr>
          <a:xfrm flipH="false" flipV="false" rot="0">
            <a:off x="3328121" y="2399205"/>
            <a:ext cx="3476406" cy="1780184"/>
          </a:xfrm>
          <a:custGeom>
            <a:avLst/>
            <a:gdLst/>
            <a:ahLst/>
            <a:cxnLst/>
            <a:rect r="r" b="b" t="t" l="l"/>
            <a:pathLst>
              <a:path h="1780184" w="3476406">
                <a:moveTo>
                  <a:pt x="0" y="0"/>
                </a:moveTo>
                <a:lnTo>
                  <a:pt x="3476406" y="0"/>
                </a:lnTo>
                <a:lnTo>
                  <a:pt x="3476406" y="1780184"/>
                </a:lnTo>
                <a:lnTo>
                  <a:pt x="0" y="1780184"/>
                </a:lnTo>
                <a:lnTo>
                  <a:pt x="0" y="0"/>
                </a:lnTo>
                <a:close/>
              </a:path>
            </a:pathLst>
          </a:custGeom>
          <a:blipFill>
            <a:blip r:embed="rId4"/>
            <a:stretch>
              <a:fillRect l="0" t="0" r="0" b="0"/>
            </a:stretch>
          </a:blipFill>
        </p:spPr>
      </p:sp>
      <p:sp>
        <p:nvSpPr>
          <p:cNvPr name="Freeform 7" id="7"/>
          <p:cNvSpPr/>
          <p:nvPr/>
        </p:nvSpPr>
        <p:spPr>
          <a:xfrm flipH="false" flipV="false" rot="0">
            <a:off x="8127378" y="2399205"/>
            <a:ext cx="3830698" cy="1780184"/>
          </a:xfrm>
          <a:custGeom>
            <a:avLst/>
            <a:gdLst/>
            <a:ahLst/>
            <a:cxnLst/>
            <a:rect r="r" b="b" t="t" l="l"/>
            <a:pathLst>
              <a:path h="1780184" w="3830698">
                <a:moveTo>
                  <a:pt x="0" y="0"/>
                </a:moveTo>
                <a:lnTo>
                  <a:pt x="3830698" y="0"/>
                </a:lnTo>
                <a:lnTo>
                  <a:pt x="3830698" y="1780184"/>
                </a:lnTo>
                <a:lnTo>
                  <a:pt x="0" y="1780184"/>
                </a:lnTo>
                <a:lnTo>
                  <a:pt x="0" y="0"/>
                </a:lnTo>
                <a:close/>
              </a:path>
            </a:pathLst>
          </a:custGeom>
          <a:blipFill>
            <a:blip r:embed="rId5"/>
            <a:stretch>
              <a:fillRect l="0" t="0" r="0" b="0"/>
            </a:stretch>
          </a:blipFill>
        </p:spPr>
      </p:sp>
      <p:sp>
        <p:nvSpPr>
          <p:cNvPr name="Freeform 8" id="8"/>
          <p:cNvSpPr/>
          <p:nvPr/>
        </p:nvSpPr>
        <p:spPr>
          <a:xfrm flipH="false" flipV="false" rot="0">
            <a:off x="7994275" y="5411019"/>
            <a:ext cx="3679060" cy="1780184"/>
          </a:xfrm>
          <a:custGeom>
            <a:avLst/>
            <a:gdLst/>
            <a:ahLst/>
            <a:cxnLst/>
            <a:rect r="r" b="b" t="t" l="l"/>
            <a:pathLst>
              <a:path h="1780184" w="3679060">
                <a:moveTo>
                  <a:pt x="0" y="0"/>
                </a:moveTo>
                <a:lnTo>
                  <a:pt x="3679060" y="0"/>
                </a:lnTo>
                <a:lnTo>
                  <a:pt x="3679060" y="1780185"/>
                </a:lnTo>
                <a:lnTo>
                  <a:pt x="0" y="1780185"/>
                </a:lnTo>
                <a:lnTo>
                  <a:pt x="0" y="0"/>
                </a:lnTo>
                <a:close/>
              </a:path>
            </a:pathLst>
          </a:custGeom>
          <a:blipFill>
            <a:blip r:embed="rId6"/>
            <a:stretch>
              <a:fillRect l="0" t="0" r="0" b="0"/>
            </a:stretch>
          </a:blipFill>
        </p:spPr>
      </p:sp>
      <p:sp>
        <p:nvSpPr>
          <p:cNvPr name="Freeform 9" id="9"/>
          <p:cNvSpPr/>
          <p:nvPr/>
        </p:nvSpPr>
        <p:spPr>
          <a:xfrm flipH="false" flipV="false" rot="0">
            <a:off x="774697" y="5411019"/>
            <a:ext cx="5312750" cy="1780184"/>
          </a:xfrm>
          <a:custGeom>
            <a:avLst/>
            <a:gdLst/>
            <a:ahLst/>
            <a:cxnLst/>
            <a:rect r="r" b="b" t="t" l="l"/>
            <a:pathLst>
              <a:path h="1780184" w="5312750">
                <a:moveTo>
                  <a:pt x="0" y="0"/>
                </a:moveTo>
                <a:lnTo>
                  <a:pt x="5312750" y="0"/>
                </a:lnTo>
                <a:lnTo>
                  <a:pt x="5312750" y="1780185"/>
                </a:lnTo>
                <a:lnTo>
                  <a:pt x="0" y="1780185"/>
                </a:lnTo>
                <a:lnTo>
                  <a:pt x="0" y="0"/>
                </a:lnTo>
                <a:close/>
              </a:path>
            </a:pathLst>
          </a:custGeom>
          <a:blipFill>
            <a:blip r:embed="rId7"/>
            <a:stretch>
              <a:fillRect l="0" t="0" r="0" b="0"/>
            </a:stretch>
          </a:blipFill>
        </p:spPr>
      </p:sp>
      <p:grpSp>
        <p:nvGrpSpPr>
          <p:cNvPr name="Group 10" id="10"/>
          <p:cNvGrpSpPr>
            <a:grpSpLocks noChangeAspect="true"/>
          </p:cNvGrpSpPr>
          <p:nvPr/>
        </p:nvGrpSpPr>
        <p:grpSpPr>
          <a:xfrm rot="0">
            <a:off x="2063648" y="3119123"/>
            <a:ext cx="1206094" cy="340357"/>
            <a:chOff x="0" y="0"/>
            <a:chExt cx="1206094" cy="340360"/>
          </a:xfrm>
        </p:grpSpPr>
        <p:sp>
          <p:nvSpPr>
            <p:cNvPr name="Freeform 11" id="11"/>
            <p:cNvSpPr/>
            <p:nvPr/>
          </p:nvSpPr>
          <p:spPr>
            <a:xfrm flipH="false" flipV="false" rot="0">
              <a:off x="63500" y="144780"/>
              <a:ext cx="944499" cy="50800"/>
            </a:xfrm>
            <a:custGeom>
              <a:avLst/>
              <a:gdLst/>
              <a:ahLst/>
              <a:cxnLst/>
              <a:rect r="r" b="b" t="t" l="l"/>
              <a:pathLst>
                <a:path h="50800" w="944499">
                  <a:moveTo>
                    <a:pt x="0" y="0"/>
                  </a:moveTo>
                  <a:lnTo>
                    <a:pt x="919099" y="0"/>
                  </a:lnTo>
                  <a:lnTo>
                    <a:pt x="919099" y="25400"/>
                  </a:lnTo>
                  <a:lnTo>
                    <a:pt x="919099" y="0"/>
                  </a:lnTo>
                  <a:lnTo>
                    <a:pt x="944499" y="0"/>
                  </a:lnTo>
                  <a:lnTo>
                    <a:pt x="944499" y="50800"/>
                  </a:lnTo>
                  <a:lnTo>
                    <a:pt x="919099" y="50800"/>
                  </a:lnTo>
                  <a:lnTo>
                    <a:pt x="0" y="50800"/>
                  </a:lnTo>
                  <a:close/>
                </a:path>
              </a:pathLst>
            </a:custGeom>
            <a:solidFill>
              <a:srgbClr val="000000"/>
            </a:solidFill>
          </p:spPr>
        </p:sp>
        <p:sp>
          <p:nvSpPr>
            <p:cNvPr name="Freeform 12" id="12"/>
            <p:cNvSpPr/>
            <p:nvPr/>
          </p:nvSpPr>
          <p:spPr>
            <a:xfrm flipH="false" flipV="false" rot="0">
              <a:off x="929259" y="63500"/>
              <a:ext cx="213360" cy="213360"/>
            </a:xfrm>
            <a:custGeom>
              <a:avLst/>
              <a:gdLst/>
              <a:ahLst/>
              <a:cxnLst/>
              <a:rect r="r" b="b" t="t" l="l"/>
              <a:pathLst>
                <a:path h="213360" w="213360">
                  <a:moveTo>
                    <a:pt x="0" y="213360"/>
                  </a:moveTo>
                  <a:lnTo>
                    <a:pt x="213360" y="106680"/>
                  </a:lnTo>
                  <a:lnTo>
                    <a:pt x="0" y="0"/>
                  </a:lnTo>
                  <a:lnTo>
                    <a:pt x="53340" y="106680"/>
                  </a:lnTo>
                  <a:close/>
                </a:path>
              </a:pathLst>
            </a:custGeom>
            <a:solidFill>
              <a:srgbClr val="000000"/>
            </a:solidFill>
          </p:spPr>
        </p:sp>
      </p:grpSp>
      <p:grpSp>
        <p:nvGrpSpPr>
          <p:cNvPr name="Group 13" id="13"/>
          <p:cNvGrpSpPr>
            <a:grpSpLocks noChangeAspect="true"/>
          </p:cNvGrpSpPr>
          <p:nvPr/>
        </p:nvGrpSpPr>
        <p:grpSpPr>
          <a:xfrm rot="0">
            <a:off x="6437814" y="6130938"/>
            <a:ext cx="1206094" cy="340357"/>
            <a:chOff x="0" y="0"/>
            <a:chExt cx="1206094" cy="340360"/>
          </a:xfrm>
        </p:grpSpPr>
        <p:sp>
          <p:nvSpPr>
            <p:cNvPr name="Freeform 14" id="14"/>
            <p:cNvSpPr/>
            <p:nvPr/>
          </p:nvSpPr>
          <p:spPr>
            <a:xfrm flipH="false" flipV="false" rot="0">
              <a:off x="198120" y="144780"/>
              <a:ext cx="944499" cy="50800"/>
            </a:xfrm>
            <a:custGeom>
              <a:avLst/>
              <a:gdLst/>
              <a:ahLst/>
              <a:cxnLst/>
              <a:rect r="r" b="b" t="t" l="l"/>
              <a:pathLst>
                <a:path h="50800" w="944499">
                  <a:moveTo>
                    <a:pt x="944499" y="50800"/>
                  </a:moveTo>
                  <a:lnTo>
                    <a:pt x="25400" y="50800"/>
                  </a:lnTo>
                  <a:lnTo>
                    <a:pt x="25400" y="25400"/>
                  </a:lnTo>
                  <a:lnTo>
                    <a:pt x="25400" y="50800"/>
                  </a:lnTo>
                  <a:lnTo>
                    <a:pt x="0" y="50800"/>
                  </a:lnTo>
                  <a:lnTo>
                    <a:pt x="0" y="0"/>
                  </a:lnTo>
                  <a:lnTo>
                    <a:pt x="25400" y="0"/>
                  </a:lnTo>
                  <a:lnTo>
                    <a:pt x="944499" y="0"/>
                  </a:lnTo>
                  <a:close/>
                </a:path>
              </a:pathLst>
            </a:custGeom>
            <a:solidFill>
              <a:srgbClr val="000000"/>
            </a:solidFill>
          </p:spPr>
        </p:sp>
        <p:sp>
          <p:nvSpPr>
            <p:cNvPr name="Freeform 15" id="15"/>
            <p:cNvSpPr/>
            <p:nvPr/>
          </p:nvSpPr>
          <p:spPr>
            <a:xfrm flipH="false" flipV="false" rot="0">
              <a:off x="63500" y="63500"/>
              <a:ext cx="213360" cy="213360"/>
            </a:xfrm>
            <a:custGeom>
              <a:avLst/>
              <a:gdLst/>
              <a:ahLst/>
              <a:cxnLst/>
              <a:rect r="r" b="b" t="t" l="l"/>
              <a:pathLst>
                <a:path h="213360" w="213360">
                  <a:moveTo>
                    <a:pt x="213360" y="0"/>
                  </a:moveTo>
                  <a:lnTo>
                    <a:pt x="0" y="106680"/>
                  </a:lnTo>
                  <a:lnTo>
                    <a:pt x="213360" y="213360"/>
                  </a:lnTo>
                  <a:lnTo>
                    <a:pt x="160020" y="106680"/>
                  </a:lnTo>
                  <a:close/>
                </a:path>
              </a:pathLst>
            </a:custGeom>
            <a:solidFill>
              <a:srgbClr val="000000"/>
            </a:solidFill>
          </p:spPr>
        </p:sp>
      </p:grpSp>
      <p:grpSp>
        <p:nvGrpSpPr>
          <p:cNvPr name="Group 16" id="16"/>
          <p:cNvGrpSpPr>
            <a:grpSpLocks noChangeAspect="true"/>
          </p:cNvGrpSpPr>
          <p:nvPr/>
        </p:nvGrpSpPr>
        <p:grpSpPr>
          <a:xfrm rot="0">
            <a:off x="6862905" y="3119123"/>
            <a:ext cx="1206094" cy="340357"/>
            <a:chOff x="0" y="0"/>
            <a:chExt cx="1206094" cy="340360"/>
          </a:xfrm>
        </p:grpSpPr>
        <p:sp>
          <p:nvSpPr>
            <p:cNvPr name="Freeform 17" id="17"/>
            <p:cNvSpPr/>
            <p:nvPr/>
          </p:nvSpPr>
          <p:spPr>
            <a:xfrm flipH="false" flipV="false" rot="0">
              <a:off x="63500" y="144780"/>
              <a:ext cx="944499" cy="50800"/>
            </a:xfrm>
            <a:custGeom>
              <a:avLst/>
              <a:gdLst/>
              <a:ahLst/>
              <a:cxnLst/>
              <a:rect r="r" b="b" t="t" l="l"/>
              <a:pathLst>
                <a:path h="50800" w="944499">
                  <a:moveTo>
                    <a:pt x="0" y="0"/>
                  </a:moveTo>
                  <a:lnTo>
                    <a:pt x="919099" y="0"/>
                  </a:lnTo>
                  <a:lnTo>
                    <a:pt x="919099" y="25400"/>
                  </a:lnTo>
                  <a:lnTo>
                    <a:pt x="919099" y="0"/>
                  </a:lnTo>
                  <a:lnTo>
                    <a:pt x="944499" y="0"/>
                  </a:lnTo>
                  <a:lnTo>
                    <a:pt x="944499" y="50800"/>
                  </a:lnTo>
                  <a:lnTo>
                    <a:pt x="919099" y="50800"/>
                  </a:lnTo>
                  <a:lnTo>
                    <a:pt x="0" y="50800"/>
                  </a:lnTo>
                  <a:close/>
                </a:path>
              </a:pathLst>
            </a:custGeom>
            <a:solidFill>
              <a:srgbClr val="000000"/>
            </a:solidFill>
          </p:spPr>
        </p:sp>
        <p:sp>
          <p:nvSpPr>
            <p:cNvPr name="Freeform 18" id="18"/>
            <p:cNvSpPr/>
            <p:nvPr/>
          </p:nvSpPr>
          <p:spPr>
            <a:xfrm flipH="false" flipV="false" rot="0">
              <a:off x="929259" y="63500"/>
              <a:ext cx="213360" cy="213360"/>
            </a:xfrm>
            <a:custGeom>
              <a:avLst/>
              <a:gdLst/>
              <a:ahLst/>
              <a:cxnLst/>
              <a:rect r="r" b="b" t="t" l="l"/>
              <a:pathLst>
                <a:path h="213360" w="213360">
                  <a:moveTo>
                    <a:pt x="0" y="213360"/>
                  </a:moveTo>
                  <a:lnTo>
                    <a:pt x="213360" y="106680"/>
                  </a:lnTo>
                  <a:lnTo>
                    <a:pt x="0" y="0"/>
                  </a:lnTo>
                  <a:lnTo>
                    <a:pt x="53340" y="106680"/>
                  </a:lnTo>
                  <a:close/>
                </a:path>
              </a:pathLst>
            </a:custGeom>
            <a:solidFill>
              <a:srgbClr val="000000"/>
            </a:solidFill>
          </p:spPr>
        </p:sp>
      </p:grpSp>
      <p:grpSp>
        <p:nvGrpSpPr>
          <p:cNvPr name="Group 19" id="19"/>
          <p:cNvGrpSpPr>
            <a:grpSpLocks noChangeAspect="true"/>
          </p:cNvGrpSpPr>
          <p:nvPr/>
        </p:nvGrpSpPr>
        <p:grpSpPr>
          <a:xfrm rot="0">
            <a:off x="9872548" y="4257646"/>
            <a:ext cx="340357" cy="1075115"/>
            <a:chOff x="0" y="0"/>
            <a:chExt cx="340360" cy="1075118"/>
          </a:xfrm>
        </p:grpSpPr>
        <p:sp>
          <p:nvSpPr>
            <p:cNvPr name="Freeform 20" id="20"/>
            <p:cNvSpPr/>
            <p:nvPr/>
          </p:nvSpPr>
          <p:spPr>
            <a:xfrm flipH="false" flipV="false" rot="0">
              <a:off x="144780" y="63500"/>
              <a:ext cx="50800" cy="813435"/>
            </a:xfrm>
            <a:custGeom>
              <a:avLst/>
              <a:gdLst/>
              <a:ahLst/>
              <a:cxnLst/>
              <a:rect r="r" b="b" t="t" l="l"/>
              <a:pathLst>
                <a:path h="813435" w="50800">
                  <a:moveTo>
                    <a:pt x="50800" y="0"/>
                  </a:moveTo>
                  <a:lnTo>
                    <a:pt x="50800" y="788035"/>
                  </a:lnTo>
                  <a:lnTo>
                    <a:pt x="25400" y="788035"/>
                  </a:lnTo>
                  <a:lnTo>
                    <a:pt x="50800" y="788035"/>
                  </a:lnTo>
                  <a:lnTo>
                    <a:pt x="50800" y="813435"/>
                  </a:lnTo>
                  <a:lnTo>
                    <a:pt x="0" y="813435"/>
                  </a:lnTo>
                  <a:lnTo>
                    <a:pt x="0" y="788035"/>
                  </a:lnTo>
                  <a:lnTo>
                    <a:pt x="0" y="0"/>
                  </a:lnTo>
                  <a:close/>
                </a:path>
              </a:pathLst>
            </a:custGeom>
            <a:solidFill>
              <a:srgbClr val="000000"/>
            </a:solidFill>
          </p:spPr>
        </p:sp>
        <p:sp>
          <p:nvSpPr>
            <p:cNvPr name="Freeform 21" id="21"/>
            <p:cNvSpPr/>
            <p:nvPr/>
          </p:nvSpPr>
          <p:spPr>
            <a:xfrm flipH="false" flipV="false" rot="0">
              <a:off x="63500" y="798195"/>
              <a:ext cx="213360" cy="213360"/>
            </a:xfrm>
            <a:custGeom>
              <a:avLst/>
              <a:gdLst/>
              <a:ahLst/>
              <a:cxnLst/>
              <a:rect r="r" b="b" t="t" l="l"/>
              <a:pathLst>
                <a:path h="213360" w="213360">
                  <a:moveTo>
                    <a:pt x="0" y="0"/>
                  </a:moveTo>
                  <a:lnTo>
                    <a:pt x="106680" y="213360"/>
                  </a:lnTo>
                  <a:lnTo>
                    <a:pt x="213360" y="0"/>
                  </a:lnTo>
                  <a:lnTo>
                    <a:pt x="106680" y="53340"/>
                  </a:lnTo>
                  <a:close/>
                </a:path>
              </a:pathLst>
            </a:custGeom>
            <a:solidFill>
              <a:srgbClr val="000000"/>
            </a:solidFill>
          </p:spPr>
        </p:sp>
      </p:grpSp>
      <p:sp>
        <p:nvSpPr>
          <p:cNvPr name="TextBox 22" id="2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3" id="23"/>
          <p:cNvSpPr txBox="true"/>
          <p:nvPr/>
        </p:nvSpPr>
        <p:spPr>
          <a:xfrm rot="0">
            <a:off x="800510" y="869185"/>
            <a:ext cx="3702910" cy="538324"/>
          </a:xfrm>
          <a:prstGeom prst="rect">
            <a:avLst/>
          </a:prstGeom>
        </p:spPr>
        <p:txBody>
          <a:bodyPr anchor="t" rtlCol="false" tIns="0" lIns="0" bIns="0" rIns="0">
            <a:spAutoFit/>
          </a:bodyPr>
          <a:lstStyle/>
          <a:p>
            <a:pPr algn="l">
              <a:lnSpc>
                <a:spcPts val="4339"/>
              </a:lnSpc>
            </a:pPr>
            <a:r>
              <a:rPr lang="en-US" b="true" sz="3099" spc="-9">
                <a:solidFill>
                  <a:srgbClr val="FFFFFF"/>
                </a:solidFill>
                <a:latin typeface="IBM Plex Sans Bold"/>
                <a:ea typeface="IBM Plex Sans Bold"/>
                <a:cs typeface="IBM Plex Sans Bold"/>
                <a:sym typeface="IBM Plex Sans Bold"/>
              </a:rPr>
              <a:t>What is Recursion?</a:t>
            </a:r>
          </a:p>
        </p:txBody>
      </p:sp>
      <p:sp>
        <p:nvSpPr>
          <p:cNvPr name="TextBox 24" id="24"/>
          <p:cNvSpPr txBox="true"/>
          <p:nvPr/>
        </p:nvSpPr>
        <p:spPr>
          <a:xfrm rot="0">
            <a:off x="737359" y="1727940"/>
            <a:ext cx="10840945"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Recursion = a way of solving a problem by having a function calling itself </a:t>
            </a:r>
          </a:p>
        </p:txBody>
      </p:sp>
    </p:spTree>
  </p:cSld>
  <p:clrMapOvr>
    <a:masterClrMapping/>
  </p:clrMapOvr>
</p:sld>
</file>

<file path=ppt/slides/slide2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085202" y="2615374"/>
            <a:ext cx="4417019" cy="4417019"/>
          </a:xfrm>
          <a:custGeom>
            <a:avLst/>
            <a:gdLst/>
            <a:ahLst/>
            <a:cxnLst/>
            <a:rect r="r" b="b" t="t" l="l"/>
            <a:pathLst>
              <a:path h="4417019" w="4417019">
                <a:moveTo>
                  <a:pt x="0" y="0"/>
                </a:moveTo>
                <a:lnTo>
                  <a:pt x="4417019" y="0"/>
                </a:lnTo>
                <a:lnTo>
                  <a:pt x="4417019" y="4417019"/>
                </a:lnTo>
                <a:lnTo>
                  <a:pt x="0" y="4417019"/>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5003797" y="5300977"/>
            <a:ext cx="874252" cy="294637"/>
            <a:chOff x="0" y="0"/>
            <a:chExt cx="874255" cy="294640"/>
          </a:xfrm>
        </p:grpSpPr>
        <p:sp>
          <p:nvSpPr>
            <p:cNvPr name="Freeform 8" id="8"/>
            <p:cNvSpPr/>
            <p:nvPr/>
          </p:nvSpPr>
          <p:spPr>
            <a:xfrm flipH="false" flipV="false" rot="0">
              <a:off x="212090" y="128270"/>
              <a:ext cx="598678" cy="38100"/>
            </a:xfrm>
            <a:custGeom>
              <a:avLst/>
              <a:gdLst/>
              <a:ahLst/>
              <a:cxnLst/>
              <a:rect r="r" b="b" t="t" l="l"/>
              <a:pathLst>
                <a:path h="38100" w="598678">
                  <a:moveTo>
                    <a:pt x="598678" y="38100"/>
                  </a:moveTo>
                  <a:lnTo>
                    <a:pt x="19050" y="38100"/>
                  </a:lnTo>
                  <a:lnTo>
                    <a:pt x="19050" y="19050"/>
                  </a:lnTo>
                  <a:lnTo>
                    <a:pt x="19050" y="38100"/>
                  </a:lnTo>
                  <a:lnTo>
                    <a:pt x="0" y="38100"/>
                  </a:lnTo>
                  <a:lnTo>
                    <a:pt x="0" y="0"/>
                  </a:lnTo>
                  <a:lnTo>
                    <a:pt x="19050" y="0"/>
                  </a:lnTo>
                  <a:lnTo>
                    <a:pt x="598678" y="0"/>
                  </a:lnTo>
                  <a:close/>
                </a:path>
              </a:pathLst>
            </a:custGeom>
            <a:solidFill>
              <a:srgbClr val="000000"/>
            </a:solidFill>
          </p:spPr>
        </p:sp>
        <p:sp>
          <p:nvSpPr>
            <p:cNvPr name="Freeform 9" id="9"/>
            <p:cNvSpPr/>
            <p:nvPr/>
          </p:nvSpPr>
          <p:spPr>
            <a:xfrm flipH="false" flipV="false" rot="0">
              <a:off x="63500" y="63500"/>
              <a:ext cx="167640" cy="167640"/>
            </a:xfrm>
            <a:custGeom>
              <a:avLst/>
              <a:gdLst/>
              <a:ahLst/>
              <a:cxnLst/>
              <a:rect r="r" b="b" t="t" l="l"/>
              <a:pathLst>
                <a:path h="167640" w="167640">
                  <a:moveTo>
                    <a:pt x="167640" y="0"/>
                  </a:moveTo>
                  <a:lnTo>
                    <a:pt x="0" y="83820"/>
                  </a:lnTo>
                  <a:lnTo>
                    <a:pt x="167640" y="167640"/>
                  </a:lnTo>
                  <a:close/>
                </a:path>
              </a:pathLst>
            </a:custGeom>
            <a:solidFill>
              <a:srgbClr val="000000"/>
            </a:solidFill>
          </p:spPr>
        </p:sp>
      </p:gr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8392192" cy="127270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Stack?</a:t>
            </a:r>
          </a:p>
          <a:p>
            <a:pPr algn="l">
              <a:lnSpc>
                <a:spcPts val="2613"/>
              </a:lnSpc>
            </a:pPr>
            <a:r>
              <a:rPr lang="en-US" b="true" sz="1866">
                <a:solidFill>
                  <a:srgbClr val="000000"/>
                </a:solidFill>
                <a:latin typeface="Arial Bold"/>
                <a:ea typeface="Arial Bold"/>
                <a:cs typeface="Arial Bold"/>
                <a:sym typeface="Arial Bold"/>
              </a:rPr>
              <a:t> Stack is a data structure that stores items in a Last-In/First-Out manner.</a:t>
            </a:r>
          </a:p>
        </p:txBody>
      </p:sp>
      <p:sp>
        <p:nvSpPr>
          <p:cNvPr name="TextBox 12" id="12"/>
          <p:cNvSpPr txBox="true"/>
          <p:nvPr/>
        </p:nvSpPr>
        <p:spPr>
          <a:xfrm rot="0">
            <a:off x="5785352" y="3115608"/>
            <a:ext cx="1490986" cy="355768"/>
          </a:xfrm>
          <a:prstGeom prst="rect">
            <a:avLst/>
          </a:prstGeom>
        </p:spPr>
        <p:txBody>
          <a:bodyPr anchor="t" rtlCol="false" tIns="0" lIns="0" bIns="0" rIns="0">
            <a:spAutoFit/>
          </a:bodyPr>
          <a:lstStyle/>
          <a:p>
            <a:pPr algn="l">
              <a:lnSpc>
                <a:spcPts val="2613"/>
              </a:lnSpc>
            </a:pPr>
            <a:r>
              <a:rPr lang="en-US" b="true" sz="1866">
                <a:solidFill>
                  <a:srgbClr val="000000"/>
                </a:solidFill>
                <a:latin typeface="Arial Bold"/>
                <a:ea typeface="Arial Bold"/>
                <a:cs typeface="Arial Bold"/>
                <a:sym typeface="Arial Bold"/>
              </a:rPr>
              <a:t>LIFO method</a:t>
            </a:r>
          </a:p>
        </p:txBody>
      </p:sp>
    </p:spTree>
  </p:cSld>
  <p:clrMapOvr>
    <a:masterClrMapping/>
  </p:clrMapOvr>
</p:sld>
</file>

<file path=ppt/slides/slide2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438650" y="3505200"/>
            <a:ext cx="2968161" cy="2785091"/>
            <a:chOff x="0" y="0"/>
            <a:chExt cx="2968168" cy="2785097"/>
          </a:xfrm>
        </p:grpSpPr>
        <p:sp>
          <p:nvSpPr>
            <p:cNvPr name="Freeform 7" id="7"/>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8" id="8"/>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10" id="10"/>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1" id="11"/>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2" id="12"/>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3" id="13"/>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4" id="14"/>
            <p:cNvSpPr/>
            <p:nvPr/>
          </p:nvSpPr>
          <p:spPr>
            <a:xfrm flipH="false" flipV="false" rot="0">
              <a:off x="185547" y="10160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5" id="15"/>
            <p:cNvSpPr/>
            <p:nvPr/>
          </p:nvSpPr>
          <p:spPr>
            <a:xfrm flipH="false" flipV="false" rot="0">
              <a:off x="172847" y="10033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6" id="16"/>
            <p:cNvSpPr/>
            <p:nvPr/>
          </p:nvSpPr>
          <p:spPr>
            <a:xfrm flipH="false" flipV="false" rot="0">
              <a:off x="185547" y="4699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7" id="17"/>
            <p:cNvSpPr/>
            <p:nvPr/>
          </p:nvSpPr>
          <p:spPr>
            <a:xfrm flipH="false" flipV="false" rot="0">
              <a:off x="172847" y="4572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18" id="1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 id="19"/>
          <p:cNvSpPr txBox="true"/>
          <p:nvPr/>
        </p:nvSpPr>
        <p:spPr>
          <a:xfrm rot="0">
            <a:off x="800510" y="884368"/>
            <a:ext cx="8392192" cy="127270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Stack?</a:t>
            </a:r>
          </a:p>
          <a:p>
            <a:pPr algn="l">
              <a:lnSpc>
                <a:spcPts val="2613"/>
              </a:lnSpc>
            </a:pPr>
            <a:r>
              <a:rPr lang="en-US" b="true" sz="1866">
                <a:solidFill>
                  <a:srgbClr val="000000"/>
                </a:solidFill>
                <a:latin typeface="Arial Bold"/>
                <a:ea typeface="Arial Bold"/>
                <a:cs typeface="Arial Bold"/>
                <a:sym typeface="Arial Bold"/>
              </a:rPr>
              <a:t> Stack is a data structure that stores items in a Last-In/First-Out manner.</a:t>
            </a:r>
          </a:p>
        </p:txBody>
      </p:sp>
      <p:sp>
        <p:nvSpPr>
          <p:cNvPr name="TextBox 20" id="20"/>
          <p:cNvSpPr txBox="true"/>
          <p:nvPr/>
        </p:nvSpPr>
        <p:spPr>
          <a:xfrm rot="0">
            <a:off x="5714695" y="4043810"/>
            <a:ext cx="417738" cy="2165252"/>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40 30 20 10</a:t>
            </a:r>
          </a:p>
        </p:txBody>
      </p:sp>
    </p:spTree>
  </p:cSld>
  <p:clrMapOvr>
    <a:masterClrMapping/>
  </p:clrMapOvr>
</p:sld>
</file>

<file path=ppt/slides/slide2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800100" y="1720853"/>
            <a:ext cx="6222997" cy="1308097"/>
          </a:xfrm>
          <a:custGeom>
            <a:avLst/>
            <a:gdLst/>
            <a:ahLst/>
            <a:cxnLst/>
            <a:rect r="r" b="b" t="t" l="l"/>
            <a:pathLst>
              <a:path h="1308097" w="6222997">
                <a:moveTo>
                  <a:pt x="0" y="0"/>
                </a:moveTo>
                <a:lnTo>
                  <a:pt x="6222997" y="0"/>
                </a:lnTo>
                <a:lnTo>
                  <a:pt x="6222997" y="1308097"/>
                </a:lnTo>
                <a:lnTo>
                  <a:pt x="0" y="1308097"/>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02153" y="5168903"/>
            <a:ext cx="2651265" cy="2785091"/>
            <a:chOff x="0" y="0"/>
            <a:chExt cx="2651265" cy="2785097"/>
          </a:xfrm>
        </p:grpSpPr>
        <p:sp>
          <p:nvSpPr>
            <p:cNvPr name="Freeform 8" id="8"/>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2498852"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10" id="10"/>
            <p:cNvSpPr/>
            <p:nvPr/>
          </p:nvSpPr>
          <p:spPr>
            <a:xfrm flipH="false" flipV="false" rot="0">
              <a:off x="63500" y="2632710"/>
              <a:ext cx="2524252" cy="88900"/>
            </a:xfrm>
            <a:custGeom>
              <a:avLst/>
              <a:gdLst/>
              <a:ahLst/>
              <a:cxnLst/>
              <a:rect r="r" b="b" t="t" l="l"/>
              <a:pathLst>
                <a:path h="88900" w="2524252">
                  <a:moveTo>
                    <a:pt x="0" y="0"/>
                  </a:moveTo>
                  <a:lnTo>
                    <a:pt x="2524252" y="0"/>
                  </a:lnTo>
                  <a:lnTo>
                    <a:pt x="2524252" y="88900"/>
                  </a:lnTo>
                  <a:lnTo>
                    <a:pt x="0" y="88900"/>
                  </a:lnTo>
                  <a:close/>
                </a:path>
              </a:pathLst>
            </a:custGeom>
            <a:solidFill>
              <a:srgbClr val="000000"/>
            </a:solidFill>
          </p:spPr>
        </p:sp>
        <p:sp>
          <p:nvSpPr>
            <p:cNvPr name="Freeform 11" id="11"/>
            <p:cNvSpPr/>
            <p:nvPr/>
          </p:nvSpPr>
          <p:spPr>
            <a:xfrm flipH="false" flipV="false" rot="0">
              <a:off x="176657" y="2138172"/>
              <a:ext cx="2291461" cy="449961"/>
            </a:xfrm>
            <a:custGeom>
              <a:avLst/>
              <a:gdLst/>
              <a:ahLst/>
              <a:cxnLst/>
              <a:rect r="r" b="b" t="t" l="l"/>
              <a:pathLst>
                <a:path h="449961" w="2291461">
                  <a:moveTo>
                    <a:pt x="0" y="449961"/>
                  </a:moveTo>
                  <a:lnTo>
                    <a:pt x="2291461" y="449961"/>
                  </a:lnTo>
                  <a:lnTo>
                    <a:pt x="2291461" y="0"/>
                  </a:lnTo>
                  <a:lnTo>
                    <a:pt x="0" y="0"/>
                  </a:lnTo>
                  <a:close/>
                </a:path>
              </a:pathLst>
            </a:custGeom>
            <a:solidFill>
              <a:srgbClr val="16E7CF"/>
            </a:solidFill>
          </p:spPr>
        </p:sp>
        <p:sp>
          <p:nvSpPr>
            <p:cNvPr name="Freeform 12" id="12"/>
            <p:cNvSpPr/>
            <p:nvPr/>
          </p:nvSpPr>
          <p:spPr>
            <a:xfrm flipH="false" flipV="false" rot="0">
              <a:off x="163957" y="2125472"/>
              <a:ext cx="2316861" cy="475361"/>
            </a:xfrm>
            <a:custGeom>
              <a:avLst/>
              <a:gdLst/>
              <a:ahLst/>
              <a:cxnLst/>
              <a:rect r="r" b="b" t="t" l="l"/>
              <a:pathLst>
                <a:path h="475361" w="2316861">
                  <a:moveTo>
                    <a:pt x="12700" y="0"/>
                  </a:moveTo>
                  <a:lnTo>
                    <a:pt x="2304161" y="0"/>
                  </a:lnTo>
                  <a:lnTo>
                    <a:pt x="2316861" y="0"/>
                  </a:lnTo>
                  <a:lnTo>
                    <a:pt x="2316861" y="12700"/>
                  </a:lnTo>
                  <a:lnTo>
                    <a:pt x="2316861" y="462661"/>
                  </a:lnTo>
                  <a:lnTo>
                    <a:pt x="2316861" y="475361"/>
                  </a:lnTo>
                  <a:lnTo>
                    <a:pt x="2304161" y="475361"/>
                  </a:lnTo>
                  <a:lnTo>
                    <a:pt x="12700" y="475361"/>
                  </a:lnTo>
                  <a:lnTo>
                    <a:pt x="0" y="475361"/>
                  </a:lnTo>
                  <a:lnTo>
                    <a:pt x="0" y="462661"/>
                  </a:lnTo>
                  <a:lnTo>
                    <a:pt x="0" y="12700"/>
                  </a:lnTo>
                  <a:lnTo>
                    <a:pt x="0" y="0"/>
                  </a:lnTo>
                  <a:lnTo>
                    <a:pt x="12700" y="0"/>
                  </a:lnTo>
                  <a:moveTo>
                    <a:pt x="12700" y="25400"/>
                  </a:moveTo>
                  <a:lnTo>
                    <a:pt x="12700" y="12700"/>
                  </a:lnTo>
                  <a:lnTo>
                    <a:pt x="25400" y="12700"/>
                  </a:lnTo>
                  <a:lnTo>
                    <a:pt x="25400" y="462661"/>
                  </a:lnTo>
                  <a:lnTo>
                    <a:pt x="12700" y="462661"/>
                  </a:lnTo>
                  <a:lnTo>
                    <a:pt x="12700" y="449961"/>
                  </a:lnTo>
                  <a:lnTo>
                    <a:pt x="2304161" y="449961"/>
                  </a:lnTo>
                  <a:lnTo>
                    <a:pt x="2304161" y="462661"/>
                  </a:lnTo>
                  <a:lnTo>
                    <a:pt x="2291461" y="462661"/>
                  </a:lnTo>
                  <a:lnTo>
                    <a:pt x="2291461" y="12700"/>
                  </a:lnTo>
                  <a:lnTo>
                    <a:pt x="2304161" y="12700"/>
                  </a:lnTo>
                  <a:lnTo>
                    <a:pt x="2304161" y="25400"/>
                  </a:lnTo>
                  <a:lnTo>
                    <a:pt x="12700" y="25400"/>
                  </a:lnTo>
                  <a:close/>
                </a:path>
              </a:pathLst>
            </a:custGeom>
            <a:solidFill>
              <a:srgbClr val="000000"/>
            </a:solidFill>
          </p:spPr>
        </p:sp>
        <p:sp>
          <p:nvSpPr>
            <p:cNvPr name="Freeform 13" id="13"/>
            <p:cNvSpPr/>
            <p:nvPr/>
          </p:nvSpPr>
          <p:spPr>
            <a:xfrm flipH="false" flipV="false" rot="0">
              <a:off x="168275" y="1638300"/>
              <a:ext cx="2291461" cy="449961"/>
            </a:xfrm>
            <a:custGeom>
              <a:avLst/>
              <a:gdLst/>
              <a:ahLst/>
              <a:cxnLst/>
              <a:rect r="r" b="b" t="t" l="l"/>
              <a:pathLst>
                <a:path h="449961" w="2291461">
                  <a:moveTo>
                    <a:pt x="0" y="449961"/>
                  </a:moveTo>
                  <a:lnTo>
                    <a:pt x="2291461" y="449961"/>
                  </a:lnTo>
                  <a:lnTo>
                    <a:pt x="2291461" y="0"/>
                  </a:lnTo>
                  <a:lnTo>
                    <a:pt x="0" y="0"/>
                  </a:lnTo>
                  <a:close/>
                </a:path>
              </a:pathLst>
            </a:custGeom>
            <a:solidFill>
              <a:srgbClr val="16E7CF"/>
            </a:solidFill>
          </p:spPr>
        </p:sp>
        <p:sp>
          <p:nvSpPr>
            <p:cNvPr name="Freeform 14" id="14"/>
            <p:cNvSpPr/>
            <p:nvPr/>
          </p:nvSpPr>
          <p:spPr>
            <a:xfrm flipH="false" flipV="false" rot="0">
              <a:off x="155575" y="1625600"/>
              <a:ext cx="2316861" cy="475361"/>
            </a:xfrm>
            <a:custGeom>
              <a:avLst/>
              <a:gdLst/>
              <a:ahLst/>
              <a:cxnLst/>
              <a:rect r="r" b="b" t="t" l="l"/>
              <a:pathLst>
                <a:path h="475361" w="2316861">
                  <a:moveTo>
                    <a:pt x="12700" y="0"/>
                  </a:moveTo>
                  <a:lnTo>
                    <a:pt x="2304161" y="0"/>
                  </a:lnTo>
                  <a:lnTo>
                    <a:pt x="2316861" y="0"/>
                  </a:lnTo>
                  <a:lnTo>
                    <a:pt x="2316861" y="12700"/>
                  </a:lnTo>
                  <a:lnTo>
                    <a:pt x="2316861" y="462661"/>
                  </a:lnTo>
                  <a:lnTo>
                    <a:pt x="2316861" y="475361"/>
                  </a:lnTo>
                  <a:lnTo>
                    <a:pt x="2304161" y="475361"/>
                  </a:lnTo>
                  <a:lnTo>
                    <a:pt x="12700" y="475361"/>
                  </a:lnTo>
                  <a:lnTo>
                    <a:pt x="0" y="475361"/>
                  </a:lnTo>
                  <a:lnTo>
                    <a:pt x="0" y="462661"/>
                  </a:lnTo>
                  <a:lnTo>
                    <a:pt x="0" y="12700"/>
                  </a:lnTo>
                  <a:lnTo>
                    <a:pt x="0" y="0"/>
                  </a:lnTo>
                  <a:lnTo>
                    <a:pt x="12700" y="0"/>
                  </a:lnTo>
                  <a:moveTo>
                    <a:pt x="12700" y="25400"/>
                  </a:moveTo>
                  <a:lnTo>
                    <a:pt x="12700" y="12700"/>
                  </a:lnTo>
                  <a:lnTo>
                    <a:pt x="25400" y="12700"/>
                  </a:lnTo>
                  <a:lnTo>
                    <a:pt x="25400" y="462661"/>
                  </a:lnTo>
                  <a:lnTo>
                    <a:pt x="12700" y="462661"/>
                  </a:lnTo>
                  <a:lnTo>
                    <a:pt x="12700" y="449961"/>
                  </a:lnTo>
                  <a:lnTo>
                    <a:pt x="2304161" y="449961"/>
                  </a:lnTo>
                  <a:lnTo>
                    <a:pt x="2304161" y="462661"/>
                  </a:lnTo>
                  <a:lnTo>
                    <a:pt x="2291461" y="462661"/>
                  </a:lnTo>
                  <a:lnTo>
                    <a:pt x="2291461" y="12700"/>
                  </a:lnTo>
                  <a:lnTo>
                    <a:pt x="2304161" y="12700"/>
                  </a:lnTo>
                  <a:lnTo>
                    <a:pt x="2304161" y="25400"/>
                  </a:lnTo>
                  <a:lnTo>
                    <a:pt x="12700" y="25400"/>
                  </a:lnTo>
                  <a:close/>
                </a:path>
              </a:pathLst>
            </a:custGeom>
            <a:solidFill>
              <a:srgbClr val="000000"/>
            </a:solidFill>
          </p:spPr>
        </p:sp>
        <p:sp>
          <p:nvSpPr>
            <p:cNvPr name="Freeform 15" id="15"/>
            <p:cNvSpPr/>
            <p:nvPr/>
          </p:nvSpPr>
          <p:spPr>
            <a:xfrm flipH="false" flipV="false" rot="0">
              <a:off x="176657" y="1133221"/>
              <a:ext cx="2291461" cy="449834"/>
            </a:xfrm>
            <a:custGeom>
              <a:avLst/>
              <a:gdLst/>
              <a:ahLst/>
              <a:cxnLst/>
              <a:rect r="r" b="b" t="t" l="l"/>
              <a:pathLst>
                <a:path h="449834" w="2291461">
                  <a:moveTo>
                    <a:pt x="0" y="449834"/>
                  </a:moveTo>
                  <a:lnTo>
                    <a:pt x="2291461" y="449834"/>
                  </a:lnTo>
                  <a:lnTo>
                    <a:pt x="2291461" y="0"/>
                  </a:lnTo>
                  <a:lnTo>
                    <a:pt x="0" y="0"/>
                  </a:lnTo>
                  <a:close/>
                </a:path>
              </a:pathLst>
            </a:custGeom>
            <a:solidFill>
              <a:srgbClr val="16E7CF"/>
            </a:solidFill>
          </p:spPr>
        </p:sp>
        <p:sp>
          <p:nvSpPr>
            <p:cNvPr name="Freeform 16" id="16"/>
            <p:cNvSpPr/>
            <p:nvPr/>
          </p:nvSpPr>
          <p:spPr>
            <a:xfrm flipH="false" flipV="false" rot="0">
              <a:off x="163957" y="1120521"/>
              <a:ext cx="2316861" cy="475361"/>
            </a:xfrm>
            <a:custGeom>
              <a:avLst/>
              <a:gdLst/>
              <a:ahLst/>
              <a:cxnLst/>
              <a:rect r="r" b="b" t="t" l="l"/>
              <a:pathLst>
                <a:path h="475361" w="2316861">
                  <a:moveTo>
                    <a:pt x="12700" y="0"/>
                  </a:moveTo>
                  <a:lnTo>
                    <a:pt x="2304161" y="0"/>
                  </a:lnTo>
                  <a:lnTo>
                    <a:pt x="2316861" y="0"/>
                  </a:lnTo>
                  <a:lnTo>
                    <a:pt x="2316861" y="12700"/>
                  </a:lnTo>
                  <a:lnTo>
                    <a:pt x="2316861" y="462661"/>
                  </a:lnTo>
                  <a:lnTo>
                    <a:pt x="2316861" y="475361"/>
                  </a:lnTo>
                  <a:lnTo>
                    <a:pt x="2304161" y="475361"/>
                  </a:lnTo>
                  <a:lnTo>
                    <a:pt x="12700" y="475361"/>
                  </a:lnTo>
                  <a:lnTo>
                    <a:pt x="0" y="475361"/>
                  </a:lnTo>
                  <a:lnTo>
                    <a:pt x="0" y="462661"/>
                  </a:lnTo>
                  <a:lnTo>
                    <a:pt x="0" y="12700"/>
                  </a:lnTo>
                  <a:lnTo>
                    <a:pt x="0" y="0"/>
                  </a:lnTo>
                  <a:lnTo>
                    <a:pt x="12700" y="0"/>
                  </a:lnTo>
                  <a:moveTo>
                    <a:pt x="12700" y="25400"/>
                  </a:moveTo>
                  <a:lnTo>
                    <a:pt x="12700" y="12700"/>
                  </a:lnTo>
                  <a:lnTo>
                    <a:pt x="25400" y="12700"/>
                  </a:lnTo>
                  <a:lnTo>
                    <a:pt x="25400" y="462661"/>
                  </a:lnTo>
                  <a:lnTo>
                    <a:pt x="12700" y="462661"/>
                  </a:lnTo>
                  <a:lnTo>
                    <a:pt x="12700" y="449961"/>
                  </a:lnTo>
                  <a:lnTo>
                    <a:pt x="2304161" y="449961"/>
                  </a:lnTo>
                  <a:lnTo>
                    <a:pt x="2304161" y="462661"/>
                  </a:lnTo>
                  <a:lnTo>
                    <a:pt x="2291461" y="462661"/>
                  </a:lnTo>
                  <a:lnTo>
                    <a:pt x="2291461" y="12700"/>
                  </a:lnTo>
                  <a:lnTo>
                    <a:pt x="2304161" y="12700"/>
                  </a:lnTo>
                  <a:lnTo>
                    <a:pt x="2304161" y="25400"/>
                  </a:lnTo>
                  <a:lnTo>
                    <a:pt x="12700" y="25400"/>
                  </a:lnTo>
                  <a:close/>
                </a:path>
              </a:pathLst>
            </a:custGeom>
            <a:solidFill>
              <a:srgbClr val="000000"/>
            </a:solidFill>
          </p:spPr>
        </p:sp>
        <p:sp>
          <p:nvSpPr>
            <p:cNvPr name="Freeform 17" id="17"/>
            <p:cNvSpPr/>
            <p:nvPr/>
          </p:nvSpPr>
          <p:spPr>
            <a:xfrm flipH="false" flipV="false" rot="0">
              <a:off x="181356" y="615950"/>
              <a:ext cx="2281936" cy="449961"/>
            </a:xfrm>
            <a:custGeom>
              <a:avLst/>
              <a:gdLst/>
              <a:ahLst/>
              <a:cxnLst/>
              <a:rect r="r" b="b" t="t" l="l"/>
              <a:pathLst>
                <a:path h="449961" w="2281936">
                  <a:moveTo>
                    <a:pt x="0" y="449961"/>
                  </a:moveTo>
                  <a:lnTo>
                    <a:pt x="2281936" y="449961"/>
                  </a:lnTo>
                  <a:lnTo>
                    <a:pt x="2281936" y="0"/>
                  </a:lnTo>
                  <a:lnTo>
                    <a:pt x="0" y="0"/>
                  </a:lnTo>
                  <a:close/>
                </a:path>
              </a:pathLst>
            </a:custGeom>
            <a:solidFill>
              <a:srgbClr val="16E7CF"/>
            </a:solidFill>
          </p:spPr>
        </p:sp>
        <p:sp>
          <p:nvSpPr>
            <p:cNvPr name="Freeform 18" id="18"/>
            <p:cNvSpPr/>
            <p:nvPr/>
          </p:nvSpPr>
          <p:spPr>
            <a:xfrm flipH="false" flipV="false" rot="0">
              <a:off x="168656" y="603250"/>
              <a:ext cx="2307336" cy="475361"/>
            </a:xfrm>
            <a:custGeom>
              <a:avLst/>
              <a:gdLst/>
              <a:ahLst/>
              <a:cxnLst/>
              <a:rect r="r" b="b" t="t" l="l"/>
              <a:pathLst>
                <a:path h="475361" w="2307336">
                  <a:moveTo>
                    <a:pt x="12700" y="0"/>
                  </a:moveTo>
                  <a:lnTo>
                    <a:pt x="2294636" y="0"/>
                  </a:lnTo>
                  <a:lnTo>
                    <a:pt x="2307336" y="0"/>
                  </a:lnTo>
                  <a:lnTo>
                    <a:pt x="2307336" y="12700"/>
                  </a:lnTo>
                  <a:lnTo>
                    <a:pt x="2307336" y="462661"/>
                  </a:lnTo>
                  <a:lnTo>
                    <a:pt x="2307336" y="475361"/>
                  </a:lnTo>
                  <a:lnTo>
                    <a:pt x="2294636" y="475361"/>
                  </a:lnTo>
                  <a:lnTo>
                    <a:pt x="12700" y="475361"/>
                  </a:lnTo>
                  <a:lnTo>
                    <a:pt x="0" y="475361"/>
                  </a:lnTo>
                  <a:lnTo>
                    <a:pt x="0" y="462661"/>
                  </a:lnTo>
                  <a:lnTo>
                    <a:pt x="0" y="12700"/>
                  </a:lnTo>
                  <a:lnTo>
                    <a:pt x="0" y="0"/>
                  </a:lnTo>
                  <a:lnTo>
                    <a:pt x="12700" y="0"/>
                  </a:lnTo>
                  <a:moveTo>
                    <a:pt x="12700" y="25400"/>
                  </a:moveTo>
                  <a:lnTo>
                    <a:pt x="12700" y="12700"/>
                  </a:lnTo>
                  <a:lnTo>
                    <a:pt x="25400" y="12700"/>
                  </a:lnTo>
                  <a:lnTo>
                    <a:pt x="25400" y="462661"/>
                  </a:lnTo>
                  <a:lnTo>
                    <a:pt x="12700" y="462661"/>
                  </a:lnTo>
                  <a:lnTo>
                    <a:pt x="12700" y="449961"/>
                  </a:lnTo>
                  <a:lnTo>
                    <a:pt x="2294636" y="449961"/>
                  </a:lnTo>
                  <a:lnTo>
                    <a:pt x="2294636" y="462661"/>
                  </a:lnTo>
                  <a:lnTo>
                    <a:pt x="2281936" y="462661"/>
                  </a:lnTo>
                  <a:lnTo>
                    <a:pt x="2281936" y="12700"/>
                  </a:lnTo>
                  <a:lnTo>
                    <a:pt x="2294636" y="12700"/>
                  </a:lnTo>
                  <a:lnTo>
                    <a:pt x="2294636" y="25400"/>
                  </a:lnTo>
                  <a:lnTo>
                    <a:pt x="12700" y="25400"/>
                  </a:lnTo>
                  <a:close/>
                </a:path>
              </a:pathLst>
            </a:custGeom>
            <a:solidFill>
              <a:srgbClr val="000000"/>
            </a:solidFill>
          </p:spPr>
        </p:sp>
      </p:grpSp>
      <p:grpSp>
        <p:nvGrpSpPr>
          <p:cNvPr name="Group 19" id="19"/>
          <p:cNvGrpSpPr>
            <a:grpSpLocks noChangeAspect="true"/>
          </p:cNvGrpSpPr>
          <p:nvPr/>
        </p:nvGrpSpPr>
        <p:grpSpPr>
          <a:xfrm rot="0">
            <a:off x="927097" y="3231652"/>
            <a:ext cx="10883008" cy="1345806"/>
            <a:chOff x="0" y="0"/>
            <a:chExt cx="10883011" cy="1345806"/>
          </a:xfrm>
        </p:grpSpPr>
        <p:sp>
          <p:nvSpPr>
            <p:cNvPr name="Freeform 20" id="20"/>
            <p:cNvSpPr/>
            <p:nvPr/>
          </p:nvSpPr>
          <p:spPr>
            <a:xfrm flipH="false" flipV="false" rot="0">
              <a:off x="76200" y="819658"/>
              <a:ext cx="2291461" cy="449961"/>
            </a:xfrm>
            <a:custGeom>
              <a:avLst/>
              <a:gdLst/>
              <a:ahLst/>
              <a:cxnLst/>
              <a:rect r="r" b="b" t="t" l="l"/>
              <a:pathLst>
                <a:path h="449961" w="2291461">
                  <a:moveTo>
                    <a:pt x="0" y="449961"/>
                  </a:moveTo>
                  <a:lnTo>
                    <a:pt x="2291461" y="449961"/>
                  </a:lnTo>
                  <a:lnTo>
                    <a:pt x="2291461" y="0"/>
                  </a:lnTo>
                  <a:lnTo>
                    <a:pt x="0" y="0"/>
                  </a:lnTo>
                  <a:close/>
                </a:path>
              </a:pathLst>
            </a:custGeom>
            <a:solidFill>
              <a:srgbClr val="16E7CF"/>
            </a:solidFill>
          </p:spPr>
        </p:sp>
        <p:sp>
          <p:nvSpPr>
            <p:cNvPr name="Freeform 21" id="21"/>
            <p:cNvSpPr/>
            <p:nvPr/>
          </p:nvSpPr>
          <p:spPr>
            <a:xfrm flipH="false" flipV="false" rot="0">
              <a:off x="63500" y="806958"/>
              <a:ext cx="2316861" cy="475361"/>
            </a:xfrm>
            <a:custGeom>
              <a:avLst/>
              <a:gdLst/>
              <a:ahLst/>
              <a:cxnLst/>
              <a:rect r="r" b="b" t="t" l="l"/>
              <a:pathLst>
                <a:path h="475361" w="2316861">
                  <a:moveTo>
                    <a:pt x="12700" y="0"/>
                  </a:moveTo>
                  <a:lnTo>
                    <a:pt x="2304161" y="0"/>
                  </a:lnTo>
                  <a:lnTo>
                    <a:pt x="2316861" y="0"/>
                  </a:lnTo>
                  <a:lnTo>
                    <a:pt x="2316861" y="12700"/>
                  </a:lnTo>
                  <a:lnTo>
                    <a:pt x="2316861" y="462661"/>
                  </a:lnTo>
                  <a:lnTo>
                    <a:pt x="2316861" y="475361"/>
                  </a:lnTo>
                  <a:lnTo>
                    <a:pt x="2304161" y="475361"/>
                  </a:lnTo>
                  <a:lnTo>
                    <a:pt x="12700" y="475361"/>
                  </a:lnTo>
                  <a:lnTo>
                    <a:pt x="0" y="475361"/>
                  </a:lnTo>
                  <a:lnTo>
                    <a:pt x="0" y="462661"/>
                  </a:lnTo>
                  <a:lnTo>
                    <a:pt x="0" y="12700"/>
                  </a:lnTo>
                  <a:lnTo>
                    <a:pt x="0" y="0"/>
                  </a:lnTo>
                  <a:lnTo>
                    <a:pt x="12700" y="0"/>
                  </a:lnTo>
                  <a:moveTo>
                    <a:pt x="12700" y="25400"/>
                  </a:moveTo>
                  <a:lnTo>
                    <a:pt x="12700" y="12700"/>
                  </a:lnTo>
                  <a:lnTo>
                    <a:pt x="25400" y="12700"/>
                  </a:lnTo>
                  <a:lnTo>
                    <a:pt x="25400" y="462661"/>
                  </a:lnTo>
                  <a:lnTo>
                    <a:pt x="12700" y="462661"/>
                  </a:lnTo>
                  <a:lnTo>
                    <a:pt x="12700" y="449961"/>
                  </a:lnTo>
                  <a:lnTo>
                    <a:pt x="2304161" y="449961"/>
                  </a:lnTo>
                  <a:lnTo>
                    <a:pt x="2304161" y="462661"/>
                  </a:lnTo>
                  <a:lnTo>
                    <a:pt x="2291461" y="462661"/>
                  </a:lnTo>
                  <a:lnTo>
                    <a:pt x="2291461" y="12700"/>
                  </a:lnTo>
                  <a:lnTo>
                    <a:pt x="2304161" y="12700"/>
                  </a:lnTo>
                  <a:lnTo>
                    <a:pt x="2304161" y="25400"/>
                  </a:lnTo>
                  <a:lnTo>
                    <a:pt x="12700" y="25400"/>
                  </a:lnTo>
                  <a:close/>
                </a:path>
              </a:pathLst>
            </a:custGeom>
            <a:solidFill>
              <a:srgbClr val="000000"/>
            </a:solidFill>
          </p:spPr>
        </p:sp>
        <p:sp>
          <p:nvSpPr>
            <p:cNvPr name="Freeform 22" id="22"/>
            <p:cNvSpPr/>
            <p:nvPr/>
          </p:nvSpPr>
          <p:spPr>
            <a:xfrm flipH="false" flipV="false" rot="0">
              <a:off x="2892425" y="819658"/>
              <a:ext cx="2291461" cy="449961"/>
            </a:xfrm>
            <a:custGeom>
              <a:avLst/>
              <a:gdLst/>
              <a:ahLst/>
              <a:cxnLst/>
              <a:rect r="r" b="b" t="t" l="l"/>
              <a:pathLst>
                <a:path h="449961" w="2291461">
                  <a:moveTo>
                    <a:pt x="0" y="449961"/>
                  </a:moveTo>
                  <a:lnTo>
                    <a:pt x="2291461" y="449961"/>
                  </a:lnTo>
                  <a:lnTo>
                    <a:pt x="2291461" y="0"/>
                  </a:lnTo>
                  <a:lnTo>
                    <a:pt x="0" y="0"/>
                  </a:lnTo>
                  <a:close/>
                </a:path>
              </a:pathLst>
            </a:custGeom>
            <a:solidFill>
              <a:srgbClr val="16E7CF"/>
            </a:solidFill>
          </p:spPr>
        </p:sp>
        <p:sp>
          <p:nvSpPr>
            <p:cNvPr name="Freeform 23" id="23"/>
            <p:cNvSpPr/>
            <p:nvPr/>
          </p:nvSpPr>
          <p:spPr>
            <a:xfrm flipH="false" flipV="false" rot="0">
              <a:off x="2879725" y="806958"/>
              <a:ext cx="2316861" cy="475361"/>
            </a:xfrm>
            <a:custGeom>
              <a:avLst/>
              <a:gdLst/>
              <a:ahLst/>
              <a:cxnLst/>
              <a:rect r="r" b="b" t="t" l="l"/>
              <a:pathLst>
                <a:path h="475361" w="2316861">
                  <a:moveTo>
                    <a:pt x="12700" y="0"/>
                  </a:moveTo>
                  <a:lnTo>
                    <a:pt x="2304161" y="0"/>
                  </a:lnTo>
                  <a:lnTo>
                    <a:pt x="2316861" y="0"/>
                  </a:lnTo>
                  <a:lnTo>
                    <a:pt x="2316861" y="12700"/>
                  </a:lnTo>
                  <a:lnTo>
                    <a:pt x="2316861" y="462661"/>
                  </a:lnTo>
                  <a:lnTo>
                    <a:pt x="2316861" y="475361"/>
                  </a:lnTo>
                  <a:lnTo>
                    <a:pt x="2304161" y="475361"/>
                  </a:lnTo>
                  <a:lnTo>
                    <a:pt x="12700" y="475361"/>
                  </a:lnTo>
                  <a:lnTo>
                    <a:pt x="0" y="475361"/>
                  </a:lnTo>
                  <a:lnTo>
                    <a:pt x="0" y="462661"/>
                  </a:lnTo>
                  <a:lnTo>
                    <a:pt x="0" y="12700"/>
                  </a:lnTo>
                  <a:lnTo>
                    <a:pt x="0" y="0"/>
                  </a:lnTo>
                  <a:lnTo>
                    <a:pt x="12700" y="0"/>
                  </a:lnTo>
                  <a:moveTo>
                    <a:pt x="12700" y="25400"/>
                  </a:moveTo>
                  <a:lnTo>
                    <a:pt x="12700" y="12700"/>
                  </a:lnTo>
                  <a:lnTo>
                    <a:pt x="25400" y="12700"/>
                  </a:lnTo>
                  <a:lnTo>
                    <a:pt x="25400" y="462661"/>
                  </a:lnTo>
                  <a:lnTo>
                    <a:pt x="12700" y="462661"/>
                  </a:lnTo>
                  <a:lnTo>
                    <a:pt x="12700" y="449961"/>
                  </a:lnTo>
                  <a:lnTo>
                    <a:pt x="2304161" y="449961"/>
                  </a:lnTo>
                  <a:lnTo>
                    <a:pt x="2304161" y="462661"/>
                  </a:lnTo>
                  <a:lnTo>
                    <a:pt x="2291461" y="462661"/>
                  </a:lnTo>
                  <a:lnTo>
                    <a:pt x="2291461" y="12700"/>
                  </a:lnTo>
                  <a:lnTo>
                    <a:pt x="2304161" y="12700"/>
                  </a:lnTo>
                  <a:lnTo>
                    <a:pt x="2304161" y="25400"/>
                  </a:lnTo>
                  <a:lnTo>
                    <a:pt x="12700" y="25400"/>
                  </a:lnTo>
                  <a:close/>
                </a:path>
              </a:pathLst>
            </a:custGeom>
            <a:solidFill>
              <a:srgbClr val="000000"/>
            </a:solidFill>
          </p:spPr>
        </p:sp>
        <p:sp>
          <p:nvSpPr>
            <p:cNvPr name="Freeform 24" id="24"/>
            <p:cNvSpPr/>
            <p:nvPr/>
          </p:nvSpPr>
          <p:spPr>
            <a:xfrm flipH="false" flipV="false" rot="0">
              <a:off x="5708650" y="819658"/>
              <a:ext cx="2291461" cy="449961"/>
            </a:xfrm>
            <a:custGeom>
              <a:avLst/>
              <a:gdLst/>
              <a:ahLst/>
              <a:cxnLst/>
              <a:rect r="r" b="b" t="t" l="l"/>
              <a:pathLst>
                <a:path h="449961" w="2291461">
                  <a:moveTo>
                    <a:pt x="0" y="449961"/>
                  </a:moveTo>
                  <a:lnTo>
                    <a:pt x="2291461" y="449961"/>
                  </a:lnTo>
                  <a:lnTo>
                    <a:pt x="2291461" y="0"/>
                  </a:lnTo>
                  <a:lnTo>
                    <a:pt x="0" y="0"/>
                  </a:lnTo>
                  <a:close/>
                </a:path>
              </a:pathLst>
            </a:custGeom>
            <a:solidFill>
              <a:srgbClr val="16E7CF"/>
            </a:solidFill>
          </p:spPr>
        </p:sp>
        <p:sp>
          <p:nvSpPr>
            <p:cNvPr name="Freeform 25" id="25"/>
            <p:cNvSpPr/>
            <p:nvPr/>
          </p:nvSpPr>
          <p:spPr>
            <a:xfrm flipH="false" flipV="false" rot="0">
              <a:off x="5695950" y="806958"/>
              <a:ext cx="2316861" cy="475361"/>
            </a:xfrm>
            <a:custGeom>
              <a:avLst/>
              <a:gdLst/>
              <a:ahLst/>
              <a:cxnLst/>
              <a:rect r="r" b="b" t="t" l="l"/>
              <a:pathLst>
                <a:path h="475361" w="2316861">
                  <a:moveTo>
                    <a:pt x="12700" y="0"/>
                  </a:moveTo>
                  <a:lnTo>
                    <a:pt x="2304161" y="0"/>
                  </a:lnTo>
                  <a:lnTo>
                    <a:pt x="2316861" y="0"/>
                  </a:lnTo>
                  <a:lnTo>
                    <a:pt x="2316861" y="12700"/>
                  </a:lnTo>
                  <a:lnTo>
                    <a:pt x="2316861" y="462661"/>
                  </a:lnTo>
                  <a:lnTo>
                    <a:pt x="2316861" y="475361"/>
                  </a:lnTo>
                  <a:lnTo>
                    <a:pt x="2304161" y="475361"/>
                  </a:lnTo>
                  <a:lnTo>
                    <a:pt x="12700" y="475361"/>
                  </a:lnTo>
                  <a:lnTo>
                    <a:pt x="0" y="475361"/>
                  </a:lnTo>
                  <a:lnTo>
                    <a:pt x="0" y="462661"/>
                  </a:lnTo>
                  <a:lnTo>
                    <a:pt x="0" y="12700"/>
                  </a:lnTo>
                  <a:lnTo>
                    <a:pt x="0" y="0"/>
                  </a:lnTo>
                  <a:lnTo>
                    <a:pt x="12700" y="0"/>
                  </a:lnTo>
                  <a:moveTo>
                    <a:pt x="12700" y="25400"/>
                  </a:moveTo>
                  <a:lnTo>
                    <a:pt x="12700" y="12700"/>
                  </a:lnTo>
                  <a:lnTo>
                    <a:pt x="25400" y="12700"/>
                  </a:lnTo>
                  <a:lnTo>
                    <a:pt x="25400" y="462661"/>
                  </a:lnTo>
                  <a:lnTo>
                    <a:pt x="12700" y="462661"/>
                  </a:lnTo>
                  <a:lnTo>
                    <a:pt x="12700" y="449961"/>
                  </a:lnTo>
                  <a:lnTo>
                    <a:pt x="2304161" y="449961"/>
                  </a:lnTo>
                  <a:lnTo>
                    <a:pt x="2304161" y="462661"/>
                  </a:lnTo>
                  <a:lnTo>
                    <a:pt x="2291461" y="462661"/>
                  </a:lnTo>
                  <a:lnTo>
                    <a:pt x="2291461" y="12700"/>
                  </a:lnTo>
                  <a:lnTo>
                    <a:pt x="2304161" y="12700"/>
                  </a:lnTo>
                  <a:lnTo>
                    <a:pt x="2304161" y="25400"/>
                  </a:lnTo>
                  <a:lnTo>
                    <a:pt x="12700" y="25400"/>
                  </a:lnTo>
                  <a:close/>
                </a:path>
              </a:pathLst>
            </a:custGeom>
            <a:solidFill>
              <a:srgbClr val="000000"/>
            </a:solidFill>
          </p:spPr>
        </p:sp>
        <p:sp>
          <p:nvSpPr>
            <p:cNvPr name="Freeform 26" id="26"/>
            <p:cNvSpPr/>
            <p:nvPr/>
          </p:nvSpPr>
          <p:spPr>
            <a:xfrm flipH="false" flipV="false" rot="0">
              <a:off x="8524875" y="819658"/>
              <a:ext cx="2281936" cy="449961"/>
            </a:xfrm>
            <a:custGeom>
              <a:avLst/>
              <a:gdLst/>
              <a:ahLst/>
              <a:cxnLst/>
              <a:rect r="r" b="b" t="t" l="l"/>
              <a:pathLst>
                <a:path h="449961" w="2281936">
                  <a:moveTo>
                    <a:pt x="0" y="449961"/>
                  </a:moveTo>
                  <a:lnTo>
                    <a:pt x="2281936" y="449961"/>
                  </a:lnTo>
                  <a:lnTo>
                    <a:pt x="2281936" y="0"/>
                  </a:lnTo>
                  <a:lnTo>
                    <a:pt x="0" y="0"/>
                  </a:lnTo>
                  <a:close/>
                </a:path>
              </a:pathLst>
            </a:custGeom>
            <a:solidFill>
              <a:srgbClr val="16E7CF"/>
            </a:solidFill>
          </p:spPr>
        </p:sp>
        <p:sp>
          <p:nvSpPr>
            <p:cNvPr name="Freeform 27" id="27"/>
            <p:cNvSpPr/>
            <p:nvPr/>
          </p:nvSpPr>
          <p:spPr>
            <a:xfrm flipH="false" flipV="false" rot="0">
              <a:off x="8512175" y="806958"/>
              <a:ext cx="2307336" cy="475361"/>
            </a:xfrm>
            <a:custGeom>
              <a:avLst/>
              <a:gdLst/>
              <a:ahLst/>
              <a:cxnLst/>
              <a:rect r="r" b="b" t="t" l="l"/>
              <a:pathLst>
                <a:path h="475361" w="2307336">
                  <a:moveTo>
                    <a:pt x="12700" y="0"/>
                  </a:moveTo>
                  <a:lnTo>
                    <a:pt x="2294636" y="0"/>
                  </a:lnTo>
                  <a:lnTo>
                    <a:pt x="2307336" y="0"/>
                  </a:lnTo>
                  <a:lnTo>
                    <a:pt x="2307336" y="12700"/>
                  </a:lnTo>
                  <a:lnTo>
                    <a:pt x="2307336" y="462661"/>
                  </a:lnTo>
                  <a:lnTo>
                    <a:pt x="2307336" y="475361"/>
                  </a:lnTo>
                  <a:lnTo>
                    <a:pt x="2294636" y="475361"/>
                  </a:lnTo>
                  <a:lnTo>
                    <a:pt x="12700" y="475361"/>
                  </a:lnTo>
                  <a:lnTo>
                    <a:pt x="0" y="475361"/>
                  </a:lnTo>
                  <a:lnTo>
                    <a:pt x="0" y="462661"/>
                  </a:lnTo>
                  <a:lnTo>
                    <a:pt x="0" y="12700"/>
                  </a:lnTo>
                  <a:lnTo>
                    <a:pt x="0" y="0"/>
                  </a:lnTo>
                  <a:lnTo>
                    <a:pt x="12700" y="0"/>
                  </a:lnTo>
                  <a:moveTo>
                    <a:pt x="12700" y="25400"/>
                  </a:moveTo>
                  <a:lnTo>
                    <a:pt x="12700" y="12700"/>
                  </a:lnTo>
                  <a:lnTo>
                    <a:pt x="25400" y="12700"/>
                  </a:lnTo>
                  <a:lnTo>
                    <a:pt x="25400" y="462661"/>
                  </a:lnTo>
                  <a:lnTo>
                    <a:pt x="12700" y="462661"/>
                  </a:lnTo>
                  <a:lnTo>
                    <a:pt x="12700" y="449961"/>
                  </a:lnTo>
                  <a:lnTo>
                    <a:pt x="2294636" y="449961"/>
                  </a:lnTo>
                  <a:lnTo>
                    <a:pt x="2294636" y="462661"/>
                  </a:lnTo>
                  <a:lnTo>
                    <a:pt x="2281936" y="462661"/>
                  </a:lnTo>
                  <a:lnTo>
                    <a:pt x="2281936" y="12700"/>
                  </a:lnTo>
                  <a:lnTo>
                    <a:pt x="2294636" y="12700"/>
                  </a:lnTo>
                  <a:lnTo>
                    <a:pt x="2294636" y="25400"/>
                  </a:lnTo>
                  <a:lnTo>
                    <a:pt x="12700" y="25400"/>
                  </a:lnTo>
                  <a:close/>
                </a:path>
              </a:pathLst>
            </a:custGeom>
            <a:solidFill>
              <a:srgbClr val="000000"/>
            </a:solidFill>
          </p:spPr>
        </p:sp>
        <p:sp>
          <p:nvSpPr>
            <p:cNvPr name="Freeform 28" id="28"/>
            <p:cNvSpPr/>
            <p:nvPr/>
          </p:nvSpPr>
          <p:spPr>
            <a:xfrm flipH="false" flipV="false" rot="0">
              <a:off x="2422525" y="1057275"/>
              <a:ext cx="305689" cy="25400"/>
            </a:xfrm>
            <a:custGeom>
              <a:avLst/>
              <a:gdLst/>
              <a:ahLst/>
              <a:cxnLst/>
              <a:rect r="r" b="b" t="t" l="l"/>
              <a:pathLst>
                <a:path h="25400" w="305689">
                  <a:moveTo>
                    <a:pt x="0" y="0"/>
                  </a:moveTo>
                  <a:lnTo>
                    <a:pt x="292989" y="0"/>
                  </a:lnTo>
                  <a:lnTo>
                    <a:pt x="292989" y="12700"/>
                  </a:lnTo>
                  <a:lnTo>
                    <a:pt x="292989" y="0"/>
                  </a:lnTo>
                  <a:lnTo>
                    <a:pt x="305689" y="0"/>
                  </a:lnTo>
                  <a:lnTo>
                    <a:pt x="305689" y="25400"/>
                  </a:lnTo>
                  <a:lnTo>
                    <a:pt x="292989" y="25400"/>
                  </a:lnTo>
                  <a:lnTo>
                    <a:pt x="0" y="25400"/>
                  </a:lnTo>
                  <a:close/>
                </a:path>
              </a:pathLst>
            </a:custGeom>
            <a:solidFill>
              <a:srgbClr val="000000"/>
            </a:solidFill>
          </p:spPr>
        </p:sp>
        <p:sp>
          <p:nvSpPr>
            <p:cNvPr name="Freeform 29" id="29"/>
            <p:cNvSpPr/>
            <p:nvPr/>
          </p:nvSpPr>
          <p:spPr>
            <a:xfrm flipH="false" flipV="false" rot="0">
              <a:off x="2715641" y="1009015"/>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sp>
          <p:nvSpPr>
            <p:cNvPr name="Freeform 30" id="30"/>
            <p:cNvSpPr/>
            <p:nvPr/>
          </p:nvSpPr>
          <p:spPr>
            <a:xfrm flipH="false" flipV="false" rot="0">
              <a:off x="5216525" y="1057275"/>
              <a:ext cx="305689" cy="25400"/>
            </a:xfrm>
            <a:custGeom>
              <a:avLst/>
              <a:gdLst/>
              <a:ahLst/>
              <a:cxnLst/>
              <a:rect r="r" b="b" t="t" l="l"/>
              <a:pathLst>
                <a:path h="25400" w="305689">
                  <a:moveTo>
                    <a:pt x="0" y="0"/>
                  </a:moveTo>
                  <a:lnTo>
                    <a:pt x="292989" y="0"/>
                  </a:lnTo>
                  <a:lnTo>
                    <a:pt x="292989" y="12700"/>
                  </a:lnTo>
                  <a:lnTo>
                    <a:pt x="292989" y="0"/>
                  </a:lnTo>
                  <a:lnTo>
                    <a:pt x="305689" y="0"/>
                  </a:lnTo>
                  <a:lnTo>
                    <a:pt x="305689" y="25400"/>
                  </a:lnTo>
                  <a:lnTo>
                    <a:pt x="292989" y="25400"/>
                  </a:lnTo>
                  <a:lnTo>
                    <a:pt x="0" y="25400"/>
                  </a:lnTo>
                  <a:close/>
                </a:path>
              </a:pathLst>
            </a:custGeom>
            <a:solidFill>
              <a:srgbClr val="000000"/>
            </a:solidFill>
          </p:spPr>
        </p:sp>
        <p:sp>
          <p:nvSpPr>
            <p:cNvPr name="Freeform 31" id="31"/>
            <p:cNvSpPr/>
            <p:nvPr/>
          </p:nvSpPr>
          <p:spPr>
            <a:xfrm flipH="false" flipV="false" rot="0">
              <a:off x="5509641" y="1009015"/>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sp>
          <p:nvSpPr>
            <p:cNvPr name="Freeform 32" id="32"/>
            <p:cNvSpPr/>
            <p:nvPr/>
          </p:nvSpPr>
          <p:spPr>
            <a:xfrm flipH="false" flipV="false" rot="0">
              <a:off x="8061325" y="1057275"/>
              <a:ext cx="305689" cy="25400"/>
            </a:xfrm>
            <a:custGeom>
              <a:avLst/>
              <a:gdLst/>
              <a:ahLst/>
              <a:cxnLst/>
              <a:rect r="r" b="b" t="t" l="l"/>
              <a:pathLst>
                <a:path h="25400" w="305689">
                  <a:moveTo>
                    <a:pt x="0" y="0"/>
                  </a:moveTo>
                  <a:lnTo>
                    <a:pt x="292989" y="0"/>
                  </a:lnTo>
                  <a:lnTo>
                    <a:pt x="292989" y="12700"/>
                  </a:lnTo>
                  <a:lnTo>
                    <a:pt x="292989" y="0"/>
                  </a:lnTo>
                  <a:lnTo>
                    <a:pt x="305689" y="0"/>
                  </a:lnTo>
                  <a:lnTo>
                    <a:pt x="305689" y="25400"/>
                  </a:lnTo>
                  <a:lnTo>
                    <a:pt x="292989" y="25400"/>
                  </a:lnTo>
                  <a:lnTo>
                    <a:pt x="0" y="25400"/>
                  </a:lnTo>
                  <a:close/>
                </a:path>
              </a:pathLst>
            </a:custGeom>
            <a:solidFill>
              <a:srgbClr val="000000"/>
            </a:solidFill>
          </p:spPr>
        </p:sp>
        <p:sp>
          <p:nvSpPr>
            <p:cNvPr name="Freeform 33" id="33"/>
            <p:cNvSpPr/>
            <p:nvPr/>
          </p:nvSpPr>
          <p:spPr>
            <a:xfrm flipH="false" flipV="false" rot="0">
              <a:off x="8354441" y="1009015"/>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sp>
          <p:nvSpPr>
            <p:cNvPr name="Freeform 34" id="34"/>
            <p:cNvSpPr/>
            <p:nvPr/>
          </p:nvSpPr>
          <p:spPr>
            <a:xfrm flipH="false" flipV="false" rot="0">
              <a:off x="7203060" y="63500"/>
              <a:ext cx="2275077" cy="648716"/>
            </a:xfrm>
            <a:custGeom>
              <a:avLst/>
              <a:gdLst/>
              <a:ahLst/>
              <a:cxnLst/>
              <a:rect r="r" b="b" t="t" l="l"/>
              <a:pathLst>
                <a:path h="648716" w="2275077">
                  <a:moveTo>
                    <a:pt x="2199893" y="587121"/>
                  </a:moveTo>
                  <a:cubicBezTo>
                    <a:pt x="2192400" y="577088"/>
                    <a:pt x="2184653" y="567182"/>
                    <a:pt x="2176906" y="557403"/>
                  </a:cubicBezTo>
                  <a:lnTo>
                    <a:pt x="2206751" y="533654"/>
                  </a:lnTo>
                  <a:cubicBezTo>
                    <a:pt x="2214752" y="543687"/>
                    <a:pt x="2222626" y="553974"/>
                    <a:pt x="2230373" y="564261"/>
                  </a:cubicBezTo>
                  <a:close/>
                  <a:moveTo>
                    <a:pt x="2153157" y="528320"/>
                  </a:moveTo>
                  <a:cubicBezTo>
                    <a:pt x="2145156" y="518668"/>
                    <a:pt x="2136901" y="509270"/>
                    <a:pt x="2128646" y="499872"/>
                  </a:cubicBezTo>
                  <a:lnTo>
                    <a:pt x="2157094" y="474599"/>
                  </a:lnTo>
                  <a:cubicBezTo>
                    <a:pt x="2165603" y="484251"/>
                    <a:pt x="2173985" y="493903"/>
                    <a:pt x="2182367" y="503809"/>
                  </a:cubicBezTo>
                  <a:close/>
                  <a:moveTo>
                    <a:pt x="2103246" y="472186"/>
                  </a:moveTo>
                  <a:cubicBezTo>
                    <a:pt x="2094738" y="463042"/>
                    <a:pt x="2085975" y="454025"/>
                    <a:pt x="2077212" y="445135"/>
                  </a:cubicBezTo>
                  <a:lnTo>
                    <a:pt x="2104263" y="418338"/>
                  </a:lnTo>
                  <a:cubicBezTo>
                    <a:pt x="2113280" y="427482"/>
                    <a:pt x="2122169" y="436753"/>
                    <a:pt x="2131059" y="446151"/>
                  </a:cubicBezTo>
                  <a:close/>
                  <a:moveTo>
                    <a:pt x="2050415" y="418846"/>
                  </a:moveTo>
                  <a:cubicBezTo>
                    <a:pt x="2041397" y="410210"/>
                    <a:pt x="2032127" y="401701"/>
                    <a:pt x="2022856" y="393319"/>
                  </a:cubicBezTo>
                  <a:lnTo>
                    <a:pt x="2048383" y="364998"/>
                  </a:lnTo>
                  <a:cubicBezTo>
                    <a:pt x="2057908" y="373634"/>
                    <a:pt x="2067306" y="382397"/>
                    <a:pt x="2076704" y="391287"/>
                  </a:cubicBezTo>
                  <a:close/>
                  <a:moveTo>
                    <a:pt x="1994661" y="368300"/>
                  </a:moveTo>
                  <a:cubicBezTo>
                    <a:pt x="1985136" y="360172"/>
                    <a:pt x="1975484" y="352171"/>
                    <a:pt x="1965832" y="344297"/>
                  </a:cubicBezTo>
                  <a:lnTo>
                    <a:pt x="1989835" y="314706"/>
                  </a:lnTo>
                  <a:cubicBezTo>
                    <a:pt x="1999867" y="322834"/>
                    <a:pt x="2009774" y="331089"/>
                    <a:pt x="2019553" y="339471"/>
                  </a:cubicBezTo>
                  <a:close/>
                  <a:moveTo>
                    <a:pt x="1936241" y="321056"/>
                  </a:moveTo>
                  <a:cubicBezTo>
                    <a:pt x="1926335" y="313436"/>
                    <a:pt x="1916175" y="305943"/>
                    <a:pt x="1906142" y="298577"/>
                  </a:cubicBezTo>
                  <a:lnTo>
                    <a:pt x="1928494" y="267716"/>
                  </a:lnTo>
                  <a:cubicBezTo>
                    <a:pt x="1938908" y="275209"/>
                    <a:pt x="1949195" y="282956"/>
                    <a:pt x="1959482" y="290830"/>
                  </a:cubicBezTo>
                  <a:close/>
                  <a:moveTo>
                    <a:pt x="1875281" y="276987"/>
                  </a:moveTo>
                  <a:cubicBezTo>
                    <a:pt x="1864867" y="269875"/>
                    <a:pt x="1854453" y="263017"/>
                    <a:pt x="1843913" y="256286"/>
                  </a:cubicBezTo>
                  <a:lnTo>
                    <a:pt x="1864487" y="224282"/>
                  </a:lnTo>
                  <a:cubicBezTo>
                    <a:pt x="1875281" y="231267"/>
                    <a:pt x="1886077" y="238379"/>
                    <a:pt x="1896744" y="245618"/>
                  </a:cubicBezTo>
                  <a:close/>
                  <a:moveTo>
                    <a:pt x="1812035" y="236347"/>
                  </a:moveTo>
                  <a:cubicBezTo>
                    <a:pt x="1801367" y="229870"/>
                    <a:pt x="1790445" y="223520"/>
                    <a:pt x="1779651" y="217297"/>
                  </a:cubicBezTo>
                  <a:lnTo>
                    <a:pt x="1798446" y="184150"/>
                  </a:lnTo>
                  <a:cubicBezTo>
                    <a:pt x="1809622" y="190500"/>
                    <a:pt x="1820798" y="196977"/>
                    <a:pt x="1831720" y="203708"/>
                  </a:cubicBezTo>
                  <a:close/>
                  <a:moveTo>
                    <a:pt x="1746630" y="199263"/>
                  </a:moveTo>
                  <a:cubicBezTo>
                    <a:pt x="1735581" y="193421"/>
                    <a:pt x="1724405" y="187706"/>
                    <a:pt x="1713229" y="182118"/>
                  </a:cubicBezTo>
                  <a:lnTo>
                    <a:pt x="1730247" y="147955"/>
                  </a:lnTo>
                  <a:cubicBezTo>
                    <a:pt x="1741804" y="153670"/>
                    <a:pt x="1753234" y="159639"/>
                    <a:pt x="1764538" y="165608"/>
                  </a:cubicBezTo>
                  <a:close/>
                  <a:moveTo>
                    <a:pt x="1679320" y="165735"/>
                  </a:moveTo>
                  <a:cubicBezTo>
                    <a:pt x="1668017" y="160401"/>
                    <a:pt x="1656588" y="155321"/>
                    <a:pt x="1645030" y="150368"/>
                  </a:cubicBezTo>
                  <a:lnTo>
                    <a:pt x="1660143" y="115443"/>
                  </a:lnTo>
                  <a:cubicBezTo>
                    <a:pt x="1671954" y="120523"/>
                    <a:pt x="1683765" y="125857"/>
                    <a:pt x="1695450" y="131191"/>
                  </a:cubicBezTo>
                  <a:close/>
                  <a:moveTo>
                    <a:pt x="1610359" y="136017"/>
                  </a:moveTo>
                  <a:cubicBezTo>
                    <a:pt x="1598676" y="131318"/>
                    <a:pt x="1586991" y="126873"/>
                    <a:pt x="1575307" y="122555"/>
                  </a:cubicBezTo>
                  <a:lnTo>
                    <a:pt x="1588515" y="86741"/>
                  </a:lnTo>
                  <a:cubicBezTo>
                    <a:pt x="1600580" y="91186"/>
                    <a:pt x="1612645" y="95758"/>
                    <a:pt x="1624583" y="100584"/>
                  </a:cubicBezTo>
                  <a:close/>
                  <a:moveTo>
                    <a:pt x="1539875" y="110109"/>
                  </a:moveTo>
                  <a:cubicBezTo>
                    <a:pt x="1528064" y="106045"/>
                    <a:pt x="1516126" y="102235"/>
                    <a:pt x="1504060" y="98552"/>
                  </a:cubicBezTo>
                  <a:lnTo>
                    <a:pt x="1515237" y="62103"/>
                  </a:lnTo>
                  <a:cubicBezTo>
                    <a:pt x="1527555" y="65913"/>
                    <a:pt x="1539747" y="69850"/>
                    <a:pt x="1552067" y="73914"/>
                  </a:cubicBezTo>
                  <a:close/>
                  <a:moveTo>
                    <a:pt x="1467993" y="88011"/>
                  </a:moveTo>
                  <a:cubicBezTo>
                    <a:pt x="1455928" y="84709"/>
                    <a:pt x="1443863" y="81534"/>
                    <a:pt x="1431671" y="78486"/>
                  </a:cubicBezTo>
                  <a:lnTo>
                    <a:pt x="1440815" y="41529"/>
                  </a:lnTo>
                  <a:cubicBezTo>
                    <a:pt x="1453260" y="44577"/>
                    <a:pt x="1465707" y="47879"/>
                    <a:pt x="1478153" y="51308"/>
                  </a:cubicBezTo>
                  <a:close/>
                  <a:moveTo>
                    <a:pt x="1395095" y="69850"/>
                  </a:moveTo>
                  <a:cubicBezTo>
                    <a:pt x="1382903" y="67183"/>
                    <a:pt x="1370584" y="64643"/>
                    <a:pt x="1358265" y="62357"/>
                  </a:cubicBezTo>
                  <a:lnTo>
                    <a:pt x="1365377" y="24892"/>
                  </a:lnTo>
                  <a:cubicBezTo>
                    <a:pt x="1378077" y="27305"/>
                    <a:pt x="1390650" y="29845"/>
                    <a:pt x="1403222" y="32639"/>
                  </a:cubicBezTo>
                  <a:close/>
                  <a:moveTo>
                    <a:pt x="1321307" y="55880"/>
                  </a:moveTo>
                  <a:cubicBezTo>
                    <a:pt x="1308989" y="53848"/>
                    <a:pt x="1296542" y="52070"/>
                    <a:pt x="1284223" y="50419"/>
                  </a:cubicBezTo>
                  <a:lnTo>
                    <a:pt x="1289304" y="12700"/>
                  </a:lnTo>
                  <a:cubicBezTo>
                    <a:pt x="1302004" y="14478"/>
                    <a:pt x="1314831" y="16256"/>
                    <a:pt x="1327404" y="18415"/>
                  </a:cubicBezTo>
                  <a:close/>
                  <a:moveTo>
                    <a:pt x="1246885" y="45847"/>
                  </a:moveTo>
                  <a:cubicBezTo>
                    <a:pt x="1234440" y="44577"/>
                    <a:pt x="1221993" y="43307"/>
                    <a:pt x="1209547" y="42418"/>
                  </a:cubicBezTo>
                  <a:lnTo>
                    <a:pt x="1212595" y="4445"/>
                  </a:lnTo>
                  <a:cubicBezTo>
                    <a:pt x="1225422" y="5461"/>
                    <a:pt x="1238250" y="6604"/>
                    <a:pt x="1251077" y="8001"/>
                  </a:cubicBezTo>
                  <a:close/>
                  <a:moveTo>
                    <a:pt x="1171955" y="39878"/>
                  </a:moveTo>
                  <a:cubicBezTo>
                    <a:pt x="1159509" y="39243"/>
                    <a:pt x="1146937" y="38735"/>
                    <a:pt x="1134363" y="38481"/>
                  </a:cubicBezTo>
                  <a:lnTo>
                    <a:pt x="1135252" y="381"/>
                  </a:lnTo>
                  <a:cubicBezTo>
                    <a:pt x="1148206" y="635"/>
                    <a:pt x="1161033" y="1143"/>
                    <a:pt x="1173860" y="1905"/>
                  </a:cubicBezTo>
                  <a:close/>
                  <a:moveTo>
                    <a:pt x="1096898" y="38100"/>
                  </a:moveTo>
                  <a:cubicBezTo>
                    <a:pt x="1084833" y="38100"/>
                    <a:pt x="1072641" y="38354"/>
                    <a:pt x="1060576" y="38735"/>
                  </a:cubicBezTo>
                  <a:lnTo>
                    <a:pt x="1060068" y="19685"/>
                  </a:lnTo>
                  <a:lnTo>
                    <a:pt x="1060576" y="38735"/>
                  </a:lnTo>
                  <a:cubicBezTo>
                    <a:pt x="1060195" y="38735"/>
                    <a:pt x="1059687" y="38735"/>
                    <a:pt x="1059306" y="38735"/>
                  </a:cubicBezTo>
                  <a:lnTo>
                    <a:pt x="1058163" y="635"/>
                  </a:lnTo>
                  <a:cubicBezTo>
                    <a:pt x="1058671" y="635"/>
                    <a:pt x="1059052" y="635"/>
                    <a:pt x="1059560" y="635"/>
                  </a:cubicBezTo>
                  <a:lnTo>
                    <a:pt x="1059560" y="635"/>
                  </a:lnTo>
                  <a:lnTo>
                    <a:pt x="1059560" y="635"/>
                  </a:lnTo>
                  <a:cubicBezTo>
                    <a:pt x="1072005" y="254"/>
                    <a:pt x="1084452" y="127"/>
                    <a:pt x="1096898" y="0"/>
                  </a:cubicBezTo>
                  <a:close/>
                  <a:moveTo>
                    <a:pt x="1021587" y="40386"/>
                  </a:moveTo>
                  <a:cubicBezTo>
                    <a:pt x="1009141" y="41148"/>
                    <a:pt x="996568" y="42037"/>
                    <a:pt x="984122" y="43053"/>
                  </a:cubicBezTo>
                  <a:lnTo>
                    <a:pt x="980947" y="5080"/>
                  </a:lnTo>
                  <a:cubicBezTo>
                    <a:pt x="993774" y="3937"/>
                    <a:pt x="1006601" y="3048"/>
                    <a:pt x="1019428" y="2286"/>
                  </a:cubicBezTo>
                  <a:close/>
                  <a:moveTo>
                    <a:pt x="946784" y="46736"/>
                  </a:moveTo>
                  <a:cubicBezTo>
                    <a:pt x="934338" y="48133"/>
                    <a:pt x="921891" y="49657"/>
                    <a:pt x="909573" y="51435"/>
                  </a:cubicBezTo>
                  <a:lnTo>
                    <a:pt x="904239" y="13716"/>
                  </a:lnTo>
                  <a:cubicBezTo>
                    <a:pt x="916939" y="11938"/>
                    <a:pt x="929766" y="10287"/>
                    <a:pt x="942466" y="8890"/>
                  </a:cubicBezTo>
                  <a:close/>
                  <a:moveTo>
                    <a:pt x="872362" y="57277"/>
                  </a:moveTo>
                  <a:cubicBezTo>
                    <a:pt x="860043" y="59309"/>
                    <a:pt x="847724" y="61595"/>
                    <a:pt x="835405" y="64008"/>
                  </a:cubicBezTo>
                  <a:lnTo>
                    <a:pt x="828039" y="26670"/>
                  </a:lnTo>
                  <a:cubicBezTo>
                    <a:pt x="840612" y="24130"/>
                    <a:pt x="853312" y="21844"/>
                    <a:pt x="866012" y="19685"/>
                  </a:cubicBezTo>
                  <a:close/>
                  <a:moveTo>
                    <a:pt x="798702" y="71882"/>
                  </a:moveTo>
                  <a:cubicBezTo>
                    <a:pt x="786510" y="74676"/>
                    <a:pt x="774318" y="77597"/>
                    <a:pt x="762253" y="80645"/>
                  </a:cubicBezTo>
                  <a:lnTo>
                    <a:pt x="752855" y="43688"/>
                  </a:lnTo>
                  <a:cubicBezTo>
                    <a:pt x="765301" y="40513"/>
                    <a:pt x="777874" y="37465"/>
                    <a:pt x="790320" y="34671"/>
                  </a:cubicBezTo>
                  <a:close/>
                  <a:moveTo>
                    <a:pt x="725931" y="90424"/>
                  </a:moveTo>
                  <a:cubicBezTo>
                    <a:pt x="713866" y="93853"/>
                    <a:pt x="701928" y="97409"/>
                    <a:pt x="689990" y="101219"/>
                  </a:cubicBezTo>
                  <a:lnTo>
                    <a:pt x="678560" y="64897"/>
                  </a:lnTo>
                  <a:cubicBezTo>
                    <a:pt x="690878" y="61087"/>
                    <a:pt x="703198" y="57404"/>
                    <a:pt x="715516" y="53848"/>
                  </a:cubicBezTo>
                  <a:close/>
                  <a:moveTo>
                    <a:pt x="654303" y="113030"/>
                  </a:moveTo>
                  <a:cubicBezTo>
                    <a:pt x="642492" y="117094"/>
                    <a:pt x="630681" y="121412"/>
                    <a:pt x="618997" y="125730"/>
                  </a:cubicBezTo>
                  <a:lnTo>
                    <a:pt x="605535" y="90043"/>
                  </a:lnTo>
                  <a:cubicBezTo>
                    <a:pt x="617600" y="85471"/>
                    <a:pt x="629665" y="81153"/>
                    <a:pt x="641857" y="76962"/>
                  </a:cubicBezTo>
                  <a:close/>
                  <a:moveTo>
                    <a:pt x="583945" y="139446"/>
                  </a:moveTo>
                  <a:cubicBezTo>
                    <a:pt x="572389" y="144145"/>
                    <a:pt x="560831" y="149098"/>
                    <a:pt x="549402" y="154051"/>
                  </a:cubicBezTo>
                  <a:lnTo>
                    <a:pt x="534034" y="119126"/>
                  </a:lnTo>
                  <a:cubicBezTo>
                    <a:pt x="545845" y="113919"/>
                    <a:pt x="557656" y="108966"/>
                    <a:pt x="569594" y="104013"/>
                  </a:cubicBezTo>
                  <a:close/>
                  <a:moveTo>
                    <a:pt x="515112" y="169672"/>
                  </a:moveTo>
                  <a:cubicBezTo>
                    <a:pt x="503808" y="175006"/>
                    <a:pt x="492505" y="180594"/>
                    <a:pt x="481330" y="186182"/>
                  </a:cubicBezTo>
                  <a:lnTo>
                    <a:pt x="464058" y="152146"/>
                  </a:lnTo>
                  <a:cubicBezTo>
                    <a:pt x="475488" y="146304"/>
                    <a:pt x="487045" y="140716"/>
                    <a:pt x="498729" y="135128"/>
                  </a:cubicBezTo>
                  <a:close/>
                  <a:moveTo>
                    <a:pt x="448055" y="203708"/>
                  </a:moveTo>
                  <a:cubicBezTo>
                    <a:pt x="437006" y="209677"/>
                    <a:pt x="426084" y="215773"/>
                    <a:pt x="415289" y="222123"/>
                  </a:cubicBezTo>
                  <a:lnTo>
                    <a:pt x="396239" y="189103"/>
                  </a:lnTo>
                  <a:cubicBezTo>
                    <a:pt x="407415" y="182626"/>
                    <a:pt x="418591" y="176403"/>
                    <a:pt x="429894" y="170180"/>
                  </a:cubicBezTo>
                  <a:close/>
                  <a:moveTo>
                    <a:pt x="383031" y="241300"/>
                  </a:moveTo>
                  <a:cubicBezTo>
                    <a:pt x="372363" y="247904"/>
                    <a:pt x="361822" y="254508"/>
                    <a:pt x="351281" y="261366"/>
                  </a:cubicBezTo>
                  <a:lnTo>
                    <a:pt x="330453" y="229489"/>
                  </a:lnTo>
                  <a:cubicBezTo>
                    <a:pt x="341248" y="222504"/>
                    <a:pt x="352043" y="215519"/>
                    <a:pt x="363092" y="208788"/>
                  </a:cubicBezTo>
                  <a:close/>
                  <a:moveTo>
                    <a:pt x="320166" y="282448"/>
                  </a:moveTo>
                  <a:cubicBezTo>
                    <a:pt x="309879" y="289560"/>
                    <a:pt x="299719" y="296799"/>
                    <a:pt x="289559" y="304292"/>
                  </a:cubicBezTo>
                  <a:lnTo>
                    <a:pt x="266953" y="273558"/>
                  </a:lnTo>
                  <a:cubicBezTo>
                    <a:pt x="277367" y="265938"/>
                    <a:pt x="287781" y="258445"/>
                    <a:pt x="298322" y="251079"/>
                  </a:cubicBezTo>
                  <a:close/>
                  <a:moveTo>
                    <a:pt x="259587" y="326898"/>
                  </a:moveTo>
                  <a:cubicBezTo>
                    <a:pt x="249680" y="334645"/>
                    <a:pt x="239902" y="342392"/>
                    <a:pt x="230250" y="350393"/>
                  </a:cubicBezTo>
                  <a:lnTo>
                    <a:pt x="205993" y="320929"/>
                  </a:lnTo>
                  <a:cubicBezTo>
                    <a:pt x="215900" y="312801"/>
                    <a:pt x="225932" y="304673"/>
                    <a:pt x="236092" y="296799"/>
                  </a:cubicBezTo>
                  <a:close/>
                  <a:moveTo>
                    <a:pt x="201548" y="374650"/>
                  </a:moveTo>
                  <a:cubicBezTo>
                    <a:pt x="192150" y="382905"/>
                    <a:pt x="182752" y="391160"/>
                    <a:pt x="173608" y="399669"/>
                  </a:cubicBezTo>
                  <a:lnTo>
                    <a:pt x="147826" y="371602"/>
                  </a:lnTo>
                  <a:cubicBezTo>
                    <a:pt x="157351" y="362839"/>
                    <a:pt x="166876" y="354330"/>
                    <a:pt x="176655" y="345821"/>
                  </a:cubicBezTo>
                  <a:close/>
                  <a:moveTo>
                    <a:pt x="146176" y="425577"/>
                  </a:moveTo>
                  <a:cubicBezTo>
                    <a:pt x="137159" y="434340"/>
                    <a:pt x="128396" y="443103"/>
                    <a:pt x="119633" y="452120"/>
                  </a:cubicBezTo>
                  <a:lnTo>
                    <a:pt x="92327" y="425577"/>
                  </a:lnTo>
                  <a:cubicBezTo>
                    <a:pt x="101345" y="416306"/>
                    <a:pt x="110361" y="407289"/>
                    <a:pt x="119633" y="398272"/>
                  </a:cubicBezTo>
                  <a:close/>
                  <a:moveTo>
                    <a:pt x="93725" y="479425"/>
                  </a:moveTo>
                  <a:cubicBezTo>
                    <a:pt x="85216" y="488569"/>
                    <a:pt x="76834" y="497967"/>
                    <a:pt x="68706" y="507365"/>
                  </a:cubicBezTo>
                  <a:lnTo>
                    <a:pt x="40004" y="482346"/>
                  </a:lnTo>
                  <a:cubicBezTo>
                    <a:pt x="48513" y="472694"/>
                    <a:pt x="57022" y="463042"/>
                    <a:pt x="65785" y="453644"/>
                  </a:cubicBezTo>
                  <a:close/>
                  <a:moveTo>
                    <a:pt x="44322" y="536067"/>
                  </a:moveTo>
                  <a:cubicBezTo>
                    <a:pt x="43305" y="537210"/>
                    <a:pt x="42416" y="538353"/>
                    <a:pt x="41401" y="539496"/>
                  </a:cubicBezTo>
                  <a:lnTo>
                    <a:pt x="26669" y="527431"/>
                  </a:lnTo>
                  <a:lnTo>
                    <a:pt x="42037" y="538607"/>
                  </a:lnTo>
                  <a:lnTo>
                    <a:pt x="30860" y="553974"/>
                  </a:lnTo>
                  <a:lnTo>
                    <a:pt x="0" y="531622"/>
                  </a:lnTo>
                  <a:lnTo>
                    <a:pt x="11176" y="516255"/>
                  </a:lnTo>
                  <a:lnTo>
                    <a:pt x="11557" y="515747"/>
                  </a:lnTo>
                  <a:lnTo>
                    <a:pt x="11938" y="515366"/>
                  </a:lnTo>
                  <a:cubicBezTo>
                    <a:pt x="12955" y="514223"/>
                    <a:pt x="13844" y="512953"/>
                    <a:pt x="14859" y="511810"/>
                  </a:cubicBezTo>
                  <a:close/>
                  <a:moveTo>
                    <a:pt x="2243326" y="648716"/>
                  </a:moveTo>
                  <a:cubicBezTo>
                    <a:pt x="2236341" y="638302"/>
                    <a:pt x="2229229" y="627888"/>
                    <a:pt x="2221990" y="617728"/>
                  </a:cubicBezTo>
                  <a:lnTo>
                    <a:pt x="2253105" y="595630"/>
                  </a:lnTo>
                  <a:cubicBezTo>
                    <a:pt x="2260599" y="606171"/>
                    <a:pt x="2267837" y="616712"/>
                    <a:pt x="2275076" y="627507"/>
                  </a:cubicBezTo>
                  <a:close/>
                </a:path>
              </a:pathLst>
            </a:custGeom>
            <a:solidFill>
              <a:srgbClr val="B51700"/>
            </a:solidFill>
          </p:spPr>
        </p:sp>
        <p:sp>
          <p:nvSpPr>
            <p:cNvPr name="Freeform 35" id="35"/>
            <p:cNvSpPr/>
            <p:nvPr/>
          </p:nvSpPr>
          <p:spPr>
            <a:xfrm flipH="false" flipV="false" rot="0">
              <a:off x="7128002" y="539750"/>
              <a:ext cx="177037" cy="184277"/>
            </a:xfrm>
            <a:custGeom>
              <a:avLst/>
              <a:gdLst/>
              <a:ahLst/>
              <a:cxnLst/>
              <a:rect r="r" b="b" t="t" l="l"/>
              <a:pathLst>
                <a:path h="184277" w="177037">
                  <a:moveTo>
                    <a:pt x="52959" y="3429"/>
                  </a:moveTo>
                  <a:lnTo>
                    <a:pt x="38608" y="165735"/>
                  </a:lnTo>
                  <a:lnTo>
                    <a:pt x="19685" y="164084"/>
                  </a:lnTo>
                  <a:lnTo>
                    <a:pt x="12192" y="146558"/>
                  </a:lnTo>
                  <a:lnTo>
                    <a:pt x="162179" y="82931"/>
                  </a:lnTo>
                  <a:lnTo>
                    <a:pt x="177037" y="117983"/>
                  </a:lnTo>
                  <a:lnTo>
                    <a:pt x="27050" y="181610"/>
                  </a:lnTo>
                  <a:cubicBezTo>
                    <a:pt x="20955" y="184277"/>
                    <a:pt x="13843" y="183388"/>
                    <a:pt x="8382" y="179451"/>
                  </a:cubicBezTo>
                  <a:cubicBezTo>
                    <a:pt x="2921" y="175514"/>
                    <a:pt x="0" y="169037"/>
                    <a:pt x="635" y="162306"/>
                  </a:cubicBezTo>
                  <a:lnTo>
                    <a:pt x="14986" y="0"/>
                  </a:lnTo>
                  <a:close/>
                  <a:moveTo>
                    <a:pt x="117221" y="62230"/>
                  </a:moveTo>
                  <a:lnTo>
                    <a:pt x="35052" y="175260"/>
                  </a:lnTo>
                  <a:lnTo>
                    <a:pt x="4191" y="152908"/>
                  </a:lnTo>
                  <a:lnTo>
                    <a:pt x="86360" y="39878"/>
                  </a:lnTo>
                  <a:close/>
                </a:path>
              </a:pathLst>
            </a:custGeom>
            <a:solidFill>
              <a:srgbClr val="B51700"/>
            </a:solidFill>
          </p:spPr>
        </p:sp>
        <p:sp>
          <p:nvSpPr>
            <p:cNvPr name="Freeform 36" id="36"/>
            <p:cNvSpPr/>
            <p:nvPr/>
          </p:nvSpPr>
          <p:spPr>
            <a:xfrm flipH="false" flipV="false" rot="0">
              <a:off x="4474971" y="63500"/>
              <a:ext cx="2275079" cy="648462"/>
            </a:xfrm>
            <a:custGeom>
              <a:avLst/>
              <a:gdLst/>
              <a:ahLst/>
              <a:cxnLst/>
              <a:rect r="r" b="b" t="t" l="l"/>
              <a:pathLst>
                <a:path h="648462" w="2275079">
                  <a:moveTo>
                    <a:pt x="2199895" y="587121"/>
                  </a:moveTo>
                  <a:cubicBezTo>
                    <a:pt x="2192402" y="577088"/>
                    <a:pt x="2184655" y="567182"/>
                    <a:pt x="2176908" y="557403"/>
                  </a:cubicBezTo>
                  <a:lnTo>
                    <a:pt x="2206753" y="533654"/>
                  </a:lnTo>
                  <a:cubicBezTo>
                    <a:pt x="2214754" y="543687"/>
                    <a:pt x="2222628" y="553974"/>
                    <a:pt x="2230375" y="564261"/>
                  </a:cubicBezTo>
                  <a:close/>
                  <a:moveTo>
                    <a:pt x="2153159" y="528320"/>
                  </a:moveTo>
                  <a:cubicBezTo>
                    <a:pt x="2145158" y="518668"/>
                    <a:pt x="2136903" y="509270"/>
                    <a:pt x="2128648" y="499872"/>
                  </a:cubicBezTo>
                  <a:lnTo>
                    <a:pt x="2157096" y="474599"/>
                  </a:lnTo>
                  <a:cubicBezTo>
                    <a:pt x="2165605" y="484251"/>
                    <a:pt x="2173987" y="493903"/>
                    <a:pt x="2182369" y="503809"/>
                  </a:cubicBezTo>
                  <a:close/>
                  <a:moveTo>
                    <a:pt x="2103248" y="472186"/>
                  </a:moveTo>
                  <a:cubicBezTo>
                    <a:pt x="2094740" y="463042"/>
                    <a:pt x="2085977" y="454025"/>
                    <a:pt x="2077214" y="445135"/>
                  </a:cubicBezTo>
                  <a:lnTo>
                    <a:pt x="2104265" y="418338"/>
                  </a:lnTo>
                  <a:cubicBezTo>
                    <a:pt x="2113282" y="427482"/>
                    <a:pt x="2122171" y="436753"/>
                    <a:pt x="2131061" y="446151"/>
                  </a:cubicBezTo>
                  <a:close/>
                  <a:moveTo>
                    <a:pt x="2050417" y="418846"/>
                  </a:moveTo>
                  <a:cubicBezTo>
                    <a:pt x="2041399" y="410210"/>
                    <a:pt x="2032129" y="401701"/>
                    <a:pt x="2022858" y="393319"/>
                  </a:cubicBezTo>
                  <a:lnTo>
                    <a:pt x="2048384" y="364998"/>
                  </a:lnTo>
                  <a:cubicBezTo>
                    <a:pt x="2057909" y="373634"/>
                    <a:pt x="2067307" y="382397"/>
                    <a:pt x="2076705" y="391287"/>
                  </a:cubicBezTo>
                  <a:close/>
                  <a:moveTo>
                    <a:pt x="1994663" y="368300"/>
                  </a:moveTo>
                  <a:cubicBezTo>
                    <a:pt x="1985138" y="360172"/>
                    <a:pt x="1975486" y="352171"/>
                    <a:pt x="1965834" y="344297"/>
                  </a:cubicBezTo>
                  <a:lnTo>
                    <a:pt x="1989837" y="314706"/>
                  </a:lnTo>
                  <a:cubicBezTo>
                    <a:pt x="1999871" y="322834"/>
                    <a:pt x="2009777" y="331089"/>
                    <a:pt x="2019555" y="339471"/>
                  </a:cubicBezTo>
                  <a:close/>
                  <a:moveTo>
                    <a:pt x="1936243" y="321056"/>
                  </a:moveTo>
                  <a:cubicBezTo>
                    <a:pt x="1926337" y="313436"/>
                    <a:pt x="1916177" y="305943"/>
                    <a:pt x="1906144" y="298577"/>
                  </a:cubicBezTo>
                  <a:lnTo>
                    <a:pt x="1928496" y="267716"/>
                  </a:lnTo>
                  <a:cubicBezTo>
                    <a:pt x="1938910" y="275209"/>
                    <a:pt x="1949197" y="282956"/>
                    <a:pt x="1959484" y="290830"/>
                  </a:cubicBezTo>
                  <a:close/>
                  <a:moveTo>
                    <a:pt x="1875283" y="276987"/>
                  </a:moveTo>
                  <a:cubicBezTo>
                    <a:pt x="1864869" y="269875"/>
                    <a:pt x="1854455" y="263017"/>
                    <a:pt x="1843914" y="256286"/>
                  </a:cubicBezTo>
                  <a:lnTo>
                    <a:pt x="1864488" y="224282"/>
                  </a:lnTo>
                  <a:cubicBezTo>
                    <a:pt x="1875283" y="231267"/>
                    <a:pt x="1886078" y="238379"/>
                    <a:pt x="1896746" y="245618"/>
                  </a:cubicBezTo>
                  <a:close/>
                  <a:moveTo>
                    <a:pt x="1812037" y="236347"/>
                  </a:moveTo>
                  <a:cubicBezTo>
                    <a:pt x="1801369" y="229870"/>
                    <a:pt x="1790447" y="223520"/>
                    <a:pt x="1779652" y="217297"/>
                  </a:cubicBezTo>
                  <a:lnTo>
                    <a:pt x="1798448" y="184150"/>
                  </a:lnTo>
                  <a:cubicBezTo>
                    <a:pt x="1809624" y="190500"/>
                    <a:pt x="1820801" y="196977"/>
                    <a:pt x="1831722" y="203708"/>
                  </a:cubicBezTo>
                  <a:close/>
                  <a:moveTo>
                    <a:pt x="1746632" y="199263"/>
                  </a:moveTo>
                  <a:cubicBezTo>
                    <a:pt x="1735583" y="193421"/>
                    <a:pt x="1724407" y="187706"/>
                    <a:pt x="1713231" y="182118"/>
                  </a:cubicBezTo>
                  <a:lnTo>
                    <a:pt x="1730249" y="147955"/>
                  </a:lnTo>
                  <a:cubicBezTo>
                    <a:pt x="1741806" y="153670"/>
                    <a:pt x="1753236" y="159639"/>
                    <a:pt x="1764539" y="165608"/>
                  </a:cubicBezTo>
                  <a:close/>
                  <a:moveTo>
                    <a:pt x="1679322" y="165735"/>
                  </a:moveTo>
                  <a:cubicBezTo>
                    <a:pt x="1668019" y="160401"/>
                    <a:pt x="1656589" y="155321"/>
                    <a:pt x="1645032" y="150368"/>
                  </a:cubicBezTo>
                  <a:lnTo>
                    <a:pt x="1660145" y="115443"/>
                  </a:lnTo>
                  <a:cubicBezTo>
                    <a:pt x="1671956" y="120523"/>
                    <a:pt x="1683767" y="125857"/>
                    <a:pt x="1695451" y="131191"/>
                  </a:cubicBezTo>
                  <a:close/>
                  <a:moveTo>
                    <a:pt x="1610361" y="136017"/>
                  </a:moveTo>
                  <a:cubicBezTo>
                    <a:pt x="1598677" y="131318"/>
                    <a:pt x="1586993" y="126873"/>
                    <a:pt x="1575309" y="122555"/>
                  </a:cubicBezTo>
                  <a:lnTo>
                    <a:pt x="1588517" y="86741"/>
                  </a:lnTo>
                  <a:cubicBezTo>
                    <a:pt x="1600583" y="91186"/>
                    <a:pt x="1612647" y="95758"/>
                    <a:pt x="1624585" y="100584"/>
                  </a:cubicBezTo>
                  <a:close/>
                  <a:moveTo>
                    <a:pt x="1539877" y="110109"/>
                  </a:moveTo>
                  <a:cubicBezTo>
                    <a:pt x="1528066" y="106045"/>
                    <a:pt x="1516128" y="102235"/>
                    <a:pt x="1504062" y="98552"/>
                  </a:cubicBezTo>
                  <a:lnTo>
                    <a:pt x="1515239" y="62103"/>
                  </a:lnTo>
                  <a:cubicBezTo>
                    <a:pt x="1527558" y="65913"/>
                    <a:pt x="1539749" y="69850"/>
                    <a:pt x="1552068" y="73914"/>
                  </a:cubicBezTo>
                  <a:close/>
                  <a:moveTo>
                    <a:pt x="1467995" y="88011"/>
                  </a:moveTo>
                  <a:cubicBezTo>
                    <a:pt x="1455929" y="84709"/>
                    <a:pt x="1443865" y="81534"/>
                    <a:pt x="1431673" y="78486"/>
                  </a:cubicBezTo>
                  <a:lnTo>
                    <a:pt x="1440817" y="41529"/>
                  </a:lnTo>
                  <a:cubicBezTo>
                    <a:pt x="1453263" y="44577"/>
                    <a:pt x="1465709" y="47879"/>
                    <a:pt x="1478155" y="51308"/>
                  </a:cubicBezTo>
                  <a:close/>
                  <a:moveTo>
                    <a:pt x="1395097" y="69850"/>
                  </a:moveTo>
                  <a:cubicBezTo>
                    <a:pt x="1382905" y="67183"/>
                    <a:pt x="1370586" y="64643"/>
                    <a:pt x="1358267" y="62357"/>
                  </a:cubicBezTo>
                  <a:lnTo>
                    <a:pt x="1365379" y="24892"/>
                  </a:lnTo>
                  <a:cubicBezTo>
                    <a:pt x="1378079" y="27305"/>
                    <a:pt x="1390652" y="29845"/>
                    <a:pt x="1403225" y="32639"/>
                  </a:cubicBezTo>
                  <a:close/>
                  <a:moveTo>
                    <a:pt x="1321436" y="55880"/>
                  </a:moveTo>
                  <a:cubicBezTo>
                    <a:pt x="1309117" y="53848"/>
                    <a:pt x="1296671" y="52070"/>
                    <a:pt x="1284352" y="50419"/>
                  </a:cubicBezTo>
                  <a:lnTo>
                    <a:pt x="1289432" y="12700"/>
                  </a:lnTo>
                  <a:cubicBezTo>
                    <a:pt x="1302132" y="14478"/>
                    <a:pt x="1314959" y="16256"/>
                    <a:pt x="1327532" y="18415"/>
                  </a:cubicBezTo>
                  <a:close/>
                  <a:moveTo>
                    <a:pt x="1247014" y="45847"/>
                  </a:moveTo>
                  <a:cubicBezTo>
                    <a:pt x="1234568" y="44577"/>
                    <a:pt x="1222122" y="43307"/>
                    <a:pt x="1209676" y="42418"/>
                  </a:cubicBezTo>
                  <a:lnTo>
                    <a:pt x="1212724" y="4445"/>
                  </a:lnTo>
                  <a:cubicBezTo>
                    <a:pt x="1225551" y="5461"/>
                    <a:pt x="1238378" y="6604"/>
                    <a:pt x="1251205" y="8001"/>
                  </a:cubicBezTo>
                  <a:close/>
                  <a:moveTo>
                    <a:pt x="1172084" y="39878"/>
                  </a:moveTo>
                  <a:cubicBezTo>
                    <a:pt x="1159638" y="39243"/>
                    <a:pt x="1147065" y="38735"/>
                    <a:pt x="1134492" y="38481"/>
                  </a:cubicBezTo>
                  <a:lnTo>
                    <a:pt x="1135382" y="381"/>
                  </a:lnTo>
                  <a:cubicBezTo>
                    <a:pt x="1148335" y="635"/>
                    <a:pt x="1161162" y="1143"/>
                    <a:pt x="1173990" y="1905"/>
                  </a:cubicBezTo>
                  <a:close/>
                  <a:moveTo>
                    <a:pt x="1096900" y="38100"/>
                  </a:moveTo>
                  <a:cubicBezTo>
                    <a:pt x="1084835" y="38100"/>
                    <a:pt x="1072643" y="38354"/>
                    <a:pt x="1060578" y="38735"/>
                  </a:cubicBezTo>
                  <a:lnTo>
                    <a:pt x="1060070" y="19685"/>
                  </a:lnTo>
                  <a:lnTo>
                    <a:pt x="1060578" y="38735"/>
                  </a:lnTo>
                  <a:cubicBezTo>
                    <a:pt x="1060197" y="38735"/>
                    <a:pt x="1059689" y="38735"/>
                    <a:pt x="1059308" y="38735"/>
                  </a:cubicBezTo>
                  <a:lnTo>
                    <a:pt x="1058165" y="635"/>
                  </a:lnTo>
                  <a:cubicBezTo>
                    <a:pt x="1058673" y="635"/>
                    <a:pt x="1059054" y="635"/>
                    <a:pt x="1059562" y="635"/>
                  </a:cubicBezTo>
                  <a:lnTo>
                    <a:pt x="1059562" y="635"/>
                  </a:lnTo>
                  <a:lnTo>
                    <a:pt x="1059562" y="635"/>
                  </a:lnTo>
                  <a:cubicBezTo>
                    <a:pt x="1072008" y="254"/>
                    <a:pt x="1084454" y="127"/>
                    <a:pt x="1096900" y="0"/>
                  </a:cubicBezTo>
                  <a:close/>
                  <a:moveTo>
                    <a:pt x="1021589" y="40386"/>
                  </a:moveTo>
                  <a:cubicBezTo>
                    <a:pt x="1009143" y="41148"/>
                    <a:pt x="996570" y="42037"/>
                    <a:pt x="984124" y="43053"/>
                  </a:cubicBezTo>
                  <a:lnTo>
                    <a:pt x="980949" y="5080"/>
                  </a:lnTo>
                  <a:cubicBezTo>
                    <a:pt x="993776" y="3937"/>
                    <a:pt x="1006603" y="3048"/>
                    <a:pt x="1019430" y="2286"/>
                  </a:cubicBezTo>
                  <a:close/>
                  <a:moveTo>
                    <a:pt x="946786" y="46736"/>
                  </a:moveTo>
                  <a:cubicBezTo>
                    <a:pt x="934340" y="48133"/>
                    <a:pt x="921894" y="49657"/>
                    <a:pt x="909575" y="51435"/>
                  </a:cubicBezTo>
                  <a:lnTo>
                    <a:pt x="904241" y="13716"/>
                  </a:lnTo>
                  <a:cubicBezTo>
                    <a:pt x="916941" y="11938"/>
                    <a:pt x="929768" y="10287"/>
                    <a:pt x="942468" y="8890"/>
                  </a:cubicBezTo>
                  <a:close/>
                  <a:moveTo>
                    <a:pt x="872364" y="57277"/>
                  </a:moveTo>
                  <a:cubicBezTo>
                    <a:pt x="860045" y="59309"/>
                    <a:pt x="847726" y="61595"/>
                    <a:pt x="835407" y="64008"/>
                  </a:cubicBezTo>
                  <a:lnTo>
                    <a:pt x="828041" y="26670"/>
                  </a:lnTo>
                  <a:cubicBezTo>
                    <a:pt x="840614" y="24130"/>
                    <a:pt x="853314" y="21844"/>
                    <a:pt x="866014" y="19685"/>
                  </a:cubicBezTo>
                  <a:close/>
                  <a:moveTo>
                    <a:pt x="798704" y="71882"/>
                  </a:moveTo>
                  <a:cubicBezTo>
                    <a:pt x="786512" y="74676"/>
                    <a:pt x="774320" y="77597"/>
                    <a:pt x="762255" y="80645"/>
                  </a:cubicBezTo>
                  <a:lnTo>
                    <a:pt x="752858" y="43688"/>
                  </a:lnTo>
                  <a:cubicBezTo>
                    <a:pt x="765304" y="40513"/>
                    <a:pt x="777877" y="37465"/>
                    <a:pt x="790323" y="34671"/>
                  </a:cubicBezTo>
                  <a:close/>
                  <a:moveTo>
                    <a:pt x="725933" y="90424"/>
                  </a:moveTo>
                  <a:cubicBezTo>
                    <a:pt x="713868" y="93853"/>
                    <a:pt x="701930" y="97409"/>
                    <a:pt x="689992" y="101219"/>
                  </a:cubicBezTo>
                  <a:lnTo>
                    <a:pt x="678562" y="64897"/>
                  </a:lnTo>
                  <a:cubicBezTo>
                    <a:pt x="690882" y="61087"/>
                    <a:pt x="703201" y="57404"/>
                    <a:pt x="715520" y="53848"/>
                  </a:cubicBezTo>
                  <a:close/>
                  <a:moveTo>
                    <a:pt x="654305" y="113030"/>
                  </a:moveTo>
                  <a:cubicBezTo>
                    <a:pt x="642494" y="117094"/>
                    <a:pt x="630683" y="121412"/>
                    <a:pt x="618999" y="125730"/>
                  </a:cubicBezTo>
                  <a:lnTo>
                    <a:pt x="605537" y="90043"/>
                  </a:lnTo>
                  <a:cubicBezTo>
                    <a:pt x="617602" y="85471"/>
                    <a:pt x="629667" y="81153"/>
                    <a:pt x="641859" y="76962"/>
                  </a:cubicBezTo>
                  <a:close/>
                  <a:moveTo>
                    <a:pt x="583947" y="139446"/>
                  </a:moveTo>
                  <a:cubicBezTo>
                    <a:pt x="572390" y="144145"/>
                    <a:pt x="560833" y="149098"/>
                    <a:pt x="549403" y="154051"/>
                  </a:cubicBezTo>
                  <a:lnTo>
                    <a:pt x="534036" y="119126"/>
                  </a:lnTo>
                  <a:cubicBezTo>
                    <a:pt x="545847" y="113919"/>
                    <a:pt x="557658" y="108966"/>
                    <a:pt x="569596" y="104013"/>
                  </a:cubicBezTo>
                  <a:close/>
                  <a:moveTo>
                    <a:pt x="515113" y="169672"/>
                  </a:moveTo>
                  <a:cubicBezTo>
                    <a:pt x="503810" y="175006"/>
                    <a:pt x="492507" y="180594"/>
                    <a:pt x="481331" y="186182"/>
                  </a:cubicBezTo>
                  <a:lnTo>
                    <a:pt x="464059" y="152146"/>
                  </a:lnTo>
                  <a:cubicBezTo>
                    <a:pt x="475489" y="146304"/>
                    <a:pt x="487046" y="140716"/>
                    <a:pt x="498730" y="135128"/>
                  </a:cubicBezTo>
                  <a:close/>
                  <a:moveTo>
                    <a:pt x="448057" y="203708"/>
                  </a:moveTo>
                  <a:cubicBezTo>
                    <a:pt x="437008" y="209677"/>
                    <a:pt x="426086" y="215773"/>
                    <a:pt x="415291" y="222123"/>
                  </a:cubicBezTo>
                  <a:lnTo>
                    <a:pt x="396241" y="189103"/>
                  </a:lnTo>
                  <a:cubicBezTo>
                    <a:pt x="407417" y="182626"/>
                    <a:pt x="418593" y="176403"/>
                    <a:pt x="429896" y="170180"/>
                  </a:cubicBezTo>
                  <a:close/>
                  <a:moveTo>
                    <a:pt x="383033" y="241300"/>
                  </a:moveTo>
                  <a:cubicBezTo>
                    <a:pt x="372365" y="247904"/>
                    <a:pt x="361824" y="254508"/>
                    <a:pt x="351283" y="261366"/>
                  </a:cubicBezTo>
                  <a:lnTo>
                    <a:pt x="330455" y="229489"/>
                  </a:lnTo>
                  <a:cubicBezTo>
                    <a:pt x="341250" y="222504"/>
                    <a:pt x="352045" y="215519"/>
                    <a:pt x="363094" y="208788"/>
                  </a:cubicBezTo>
                  <a:close/>
                  <a:moveTo>
                    <a:pt x="320168" y="282448"/>
                  </a:moveTo>
                  <a:cubicBezTo>
                    <a:pt x="309881" y="289560"/>
                    <a:pt x="299721" y="296799"/>
                    <a:pt x="289561" y="304292"/>
                  </a:cubicBezTo>
                  <a:lnTo>
                    <a:pt x="266955" y="273558"/>
                  </a:lnTo>
                  <a:cubicBezTo>
                    <a:pt x="277369" y="265938"/>
                    <a:pt x="287783" y="258445"/>
                    <a:pt x="298324" y="251079"/>
                  </a:cubicBezTo>
                  <a:close/>
                  <a:moveTo>
                    <a:pt x="259589" y="326898"/>
                  </a:moveTo>
                  <a:cubicBezTo>
                    <a:pt x="249683" y="334645"/>
                    <a:pt x="239904" y="342392"/>
                    <a:pt x="230252" y="350393"/>
                  </a:cubicBezTo>
                  <a:lnTo>
                    <a:pt x="205995" y="320929"/>
                  </a:lnTo>
                  <a:cubicBezTo>
                    <a:pt x="215901" y="312801"/>
                    <a:pt x="225934" y="304673"/>
                    <a:pt x="236094" y="296799"/>
                  </a:cubicBezTo>
                  <a:close/>
                  <a:moveTo>
                    <a:pt x="201550" y="374650"/>
                  </a:moveTo>
                  <a:cubicBezTo>
                    <a:pt x="192152" y="382905"/>
                    <a:pt x="182754" y="391160"/>
                    <a:pt x="173610" y="399669"/>
                  </a:cubicBezTo>
                  <a:lnTo>
                    <a:pt x="147829" y="371602"/>
                  </a:lnTo>
                  <a:cubicBezTo>
                    <a:pt x="157354" y="362839"/>
                    <a:pt x="166879" y="354330"/>
                    <a:pt x="176658" y="345821"/>
                  </a:cubicBezTo>
                  <a:close/>
                  <a:moveTo>
                    <a:pt x="146178" y="425577"/>
                  </a:moveTo>
                  <a:cubicBezTo>
                    <a:pt x="137161" y="434340"/>
                    <a:pt x="128398" y="443103"/>
                    <a:pt x="119635" y="452120"/>
                  </a:cubicBezTo>
                  <a:lnTo>
                    <a:pt x="92330" y="425577"/>
                  </a:lnTo>
                  <a:cubicBezTo>
                    <a:pt x="101347" y="416306"/>
                    <a:pt x="110364" y="407289"/>
                    <a:pt x="119635" y="398272"/>
                  </a:cubicBezTo>
                  <a:close/>
                  <a:moveTo>
                    <a:pt x="93727" y="479425"/>
                  </a:moveTo>
                  <a:cubicBezTo>
                    <a:pt x="85218" y="488569"/>
                    <a:pt x="76836" y="497967"/>
                    <a:pt x="68708" y="507365"/>
                  </a:cubicBezTo>
                  <a:lnTo>
                    <a:pt x="40006" y="482346"/>
                  </a:lnTo>
                  <a:cubicBezTo>
                    <a:pt x="48515" y="472694"/>
                    <a:pt x="57024" y="463042"/>
                    <a:pt x="65787" y="453644"/>
                  </a:cubicBezTo>
                  <a:close/>
                  <a:moveTo>
                    <a:pt x="44324" y="536067"/>
                  </a:moveTo>
                  <a:cubicBezTo>
                    <a:pt x="43308" y="537210"/>
                    <a:pt x="42419" y="538353"/>
                    <a:pt x="41403" y="539496"/>
                  </a:cubicBezTo>
                  <a:lnTo>
                    <a:pt x="26671" y="527431"/>
                  </a:lnTo>
                  <a:lnTo>
                    <a:pt x="42037" y="538607"/>
                  </a:lnTo>
                  <a:lnTo>
                    <a:pt x="30861" y="553974"/>
                  </a:lnTo>
                  <a:lnTo>
                    <a:pt x="0" y="531622"/>
                  </a:lnTo>
                  <a:lnTo>
                    <a:pt x="11176" y="516255"/>
                  </a:lnTo>
                  <a:lnTo>
                    <a:pt x="11557" y="515747"/>
                  </a:lnTo>
                  <a:lnTo>
                    <a:pt x="11938" y="515366"/>
                  </a:lnTo>
                  <a:cubicBezTo>
                    <a:pt x="12954" y="514223"/>
                    <a:pt x="13843" y="512953"/>
                    <a:pt x="14860" y="511810"/>
                  </a:cubicBezTo>
                  <a:close/>
                  <a:moveTo>
                    <a:pt x="2243329" y="648462"/>
                  </a:moveTo>
                  <a:cubicBezTo>
                    <a:pt x="2236344" y="638048"/>
                    <a:pt x="2229232" y="627634"/>
                    <a:pt x="2221993" y="617474"/>
                  </a:cubicBezTo>
                  <a:lnTo>
                    <a:pt x="2253108" y="595376"/>
                  </a:lnTo>
                  <a:cubicBezTo>
                    <a:pt x="2260602" y="605917"/>
                    <a:pt x="2267840" y="616458"/>
                    <a:pt x="2275079" y="627253"/>
                  </a:cubicBezTo>
                  <a:close/>
                </a:path>
              </a:pathLst>
            </a:custGeom>
            <a:solidFill>
              <a:srgbClr val="B51700"/>
            </a:solidFill>
          </p:spPr>
        </p:sp>
        <p:sp>
          <p:nvSpPr>
            <p:cNvPr name="Freeform 37" id="37"/>
            <p:cNvSpPr/>
            <p:nvPr/>
          </p:nvSpPr>
          <p:spPr>
            <a:xfrm flipH="false" flipV="false" rot="0">
              <a:off x="4399915" y="539750"/>
              <a:ext cx="177038" cy="184277"/>
            </a:xfrm>
            <a:custGeom>
              <a:avLst/>
              <a:gdLst/>
              <a:ahLst/>
              <a:cxnLst/>
              <a:rect r="r" b="b" t="t" l="l"/>
              <a:pathLst>
                <a:path h="184277" w="177038">
                  <a:moveTo>
                    <a:pt x="53086" y="3429"/>
                  </a:moveTo>
                  <a:lnTo>
                    <a:pt x="38735" y="165735"/>
                  </a:lnTo>
                  <a:lnTo>
                    <a:pt x="19685" y="164084"/>
                  </a:lnTo>
                  <a:lnTo>
                    <a:pt x="12192" y="146558"/>
                  </a:lnTo>
                  <a:lnTo>
                    <a:pt x="162179" y="82931"/>
                  </a:lnTo>
                  <a:lnTo>
                    <a:pt x="177038" y="117983"/>
                  </a:lnTo>
                  <a:lnTo>
                    <a:pt x="27051" y="181610"/>
                  </a:lnTo>
                  <a:cubicBezTo>
                    <a:pt x="20955" y="184277"/>
                    <a:pt x="13843" y="183388"/>
                    <a:pt x="8382" y="179451"/>
                  </a:cubicBezTo>
                  <a:cubicBezTo>
                    <a:pt x="2921" y="175514"/>
                    <a:pt x="0" y="169037"/>
                    <a:pt x="635" y="162306"/>
                  </a:cubicBezTo>
                  <a:lnTo>
                    <a:pt x="14986" y="0"/>
                  </a:lnTo>
                  <a:close/>
                  <a:moveTo>
                    <a:pt x="117348" y="62230"/>
                  </a:moveTo>
                  <a:lnTo>
                    <a:pt x="35179" y="175260"/>
                  </a:lnTo>
                  <a:lnTo>
                    <a:pt x="4318" y="152908"/>
                  </a:lnTo>
                  <a:lnTo>
                    <a:pt x="86487" y="39878"/>
                  </a:lnTo>
                  <a:close/>
                </a:path>
              </a:pathLst>
            </a:custGeom>
            <a:solidFill>
              <a:srgbClr val="B51700"/>
            </a:solidFill>
          </p:spPr>
        </p:sp>
        <p:sp>
          <p:nvSpPr>
            <p:cNvPr name="Freeform 38" id="38"/>
            <p:cNvSpPr/>
            <p:nvPr/>
          </p:nvSpPr>
          <p:spPr>
            <a:xfrm flipH="false" flipV="false" rot="0">
              <a:off x="1529715" y="63500"/>
              <a:ext cx="2275078" cy="648716"/>
            </a:xfrm>
            <a:custGeom>
              <a:avLst/>
              <a:gdLst/>
              <a:ahLst/>
              <a:cxnLst/>
              <a:rect r="r" b="b" t="t" l="l"/>
              <a:pathLst>
                <a:path h="648716" w="2275078">
                  <a:moveTo>
                    <a:pt x="2199894" y="587121"/>
                  </a:moveTo>
                  <a:cubicBezTo>
                    <a:pt x="2192401" y="577088"/>
                    <a:pt x="2184654" y="567182"/>
                    <a:pt x="2176907" y="557403"/>
                  </a:cubicBezTo>
                  <a:lnTo>
                    <a:pt x="2206752" y="533654"/>
                  </a:lnTo>
                  <a:cubicBezTo>
                    <a:pt x="2214753" y="543687"/>
                    <a:pt x="2222627" y="553974"/>
                    <a:pt x="2230374" y="564261"/>
                  </a:cubicBezTo>
                  <a:close/>
                  <a:moveTo>
                    <a:pt x="2153158" y="528320"/>
                  </a:moveTo>
                  <a:cubicBezTo>
                    <a:pt x="2145157" y="518668"/>
                    <a:pt x="2136902" y="509270"/>
                    <a:pt x="2128647" y="499872"/>
                  </a:cubicBezTo>
                  <a:lnTo>
                    <a:pt x="2157095" y="474599"/>
                  </a:lnTo>
                  <a:cubicBezTo>
                    <a:pt x="2165604" y="484251"/>
                    <a:pt x="2173986" y="493903"/>
                    <a:pt x="2182368" y="503809"/>
                  </a:cubicBezTo>
                  <a:close/>
                  <a:moveTo>
                    <a:pt x="2103247" y="472186"/>
                  </a:moveTo>
                  <a:cubicBezTo>
                    <a:pt x="2094738" y="463042"/>
                    <a:pt x="2085976" y="454025"/>
                    <a:pt x="2077213" y="445135"/>
                  </a:cubicBezTo>
                  <a:lnTo>
                    <a:pt x="2104264" y="418338"/>
                  </a:lnTo>
                  <a:cubicBezTo>
                    <a:pt x="2113280" y="427482"/>
                    <a:pt x="2122171" y="436753"/>
                    <a:pt x="2131060" y="446151"/>
                  </a:cubicBezTo>
                  <a:close/>
                  <a:moveTo>
                    <a:pt x="2050415" y="418846"/>
                  </a:moveTo>
                  <a:cubicBezTo>
                    <a:pt x="2041398" y="410210"/>
                    <a:pt x="2032127" y="401701"/>
                    <a:pt x="2022856" y="393319"/>
                  </a:cubicBezTo>
                  <a:lnTo>
                    <a:pt x="2048383" y="364998"/>
                  </a:lnTo>
                  <a:cubicBezTo>
                    <a:pt x="2057908" y="373634"/>
                    <a:pt x="2067306" y="382397"/>
                    <a:pt x="2076704" y="391287"/>
                  </a:cubicBezTo>
                  <a:close/>
                  <a:moveTo>
                    <a:pt x="1994662" y="368300"/>
                  </a:moveTo>
                  <a:cubicBezTo>
                    <a:pt x="1985137" y="360172"/>
                    <a:pt x="1975485" y="352171"/>
                    <a:pt x="1965833" y="344297"/>
                  </a:cubicBezTo>
                  <a:lnTo>
                    <a:pt x="1989836" y="314706"/>
                  </a:lnTo>
                  <a:cubicBezTo>
                    <a:pt x="1999870" y="322834"/>
                    <a:pt x="2009776" y="331089"/>
                    <a:pt x="2019554" y="339471"/>
                  </a:cubicBezTo>
                  <a:close/>
                  <a:moveTo>
                    <a:pt x="1936242" y="321056"/>
                  </a:moveTo>
                  <a:cubicBezTo>
                    <a:pt x="1926336" y="313436"/>
                    <a:pt x="1916176" y="305943"/>
                    <a:pt x="1906143" y="298577"/>
                  </a:cubicBezTo>
                  <a:lnTo>
                    <a:pt x="1928495" y="267716"/>
                  </a:lnTo>
                  <a:cubicBezTo>
                    <a:pt x="1938909" y="275209"/>
                    <a:pt x="1949196" y="282956"/>
                    <a:pt x="1959483" y="290830"/>
                  </a:cubicBezTo>
                  <a:close/>
                  <a:moveTo>
                    <a:pt x="1875282" y="276987"/>
                  </a:moveTo>
                  <a:cubicBezTo>
                    <a:pt x="1864868" y="269875"/>
                    <a:pt x="1854454" y="263017"/>
                    <a:pt x="1843913" y="256286"/>
                  </a:cubicBezTo>
                  <a:lnTo>
                    <a:pt x="1864487" y="224282"/>
                  </a:lnTo>
                  <a:cubicBezTo>
                    <a:pt x="1875282" y="231267"/>
                    <a:pt x="1886077" y="238379"/>
                    <a:pt x="1896745" y="245618"/>
                  </a:cubicBezTo>
                  <a:close/>
                  <a:moveTo>
                    <a:pt x="1812036" y="236347"/>
                  </a:moveTo>
                  <a:cubicBezTo>
                    <a:pt x="1801368" y="229870"/>
                    <a:pt x="1790446" y="223520"/>
                    <a:pt x="1779651" y="217297"/>
                  </a:cubicBezTo>
                  <a:lnTo>
                    <a:pt x="1798447" y="184150"/>
                  </a:lnTo>
                  <a:cubicBezTo>
                    <a:pt x="1809623" y="190500"/>
                    <a:pt x="1820799" y="196977"/>
                    <a:pt x="1831721" y="203708"/>
                  </a:cubicBezTo>
                  <a:close/>
                  <a:moveTo>
                    <a:pt x="1746631" y="199263"/>
                  </a:moveTo>
                  <a:cubicBezTo>
                    <a:pt x="1735582" y="193421"/>
                    <a:pt x="1724406" y="187706"/>
                    <a:pt x="1713230" y="182118"/>
                  </a:cubicBezTo>
                  <a:lnTo>
                    <a:pt x="1730248" y="147955"/>
                  </a:lnTo>
                  <a:cubicBezTo>
                    <a:pt x="1741805" y="153670"/>
                    <a:pt x="1753235" y="159639"/>
                    <a:pt x="1764538" y="165608"/>
                  </a:cubicBezTo>
                  <a:close/>
                  <a:moveTo>
                    <a:pt x="1679321" y="165735"/>
                  </a:moveTo>
                  <a:cubicBezTo>
                    <a:pt x="1668018" y="160401"/>
                    <a:pt x="1656588" y="155321"/>
                    <a:pt x="1645031" y="150368"/>
                  </a:cubicBezTo>
                  <a:lnTo>
                    <a:pt x="1660144" y="115443"/>
                  </a:lnTo>
                  <a:cubicBezTo>
                    <a:pt x="1671955" y="120523"/>
                    <a:pt x="1683766" y="125857"/>
                    <a:pt x="1695450" y="131191"/>
                  </a:cubicBezTo>
                  <a:close/>
                  <a:moveTo>
                    <a:pt x="1610360" y="136017"/>
                  </a:moveTo>
                  <a:cubicBezTo>
                    <a:pt x="1598676" y="131318"/>
                    <a:pt x="1586992" y="126873"/>
                    <a:pt x="1575308" y="122555"/>
                  </a:cubicBezTo>
                  <a:lnTo>
                    <a:pt x="1588516" y="86741"/>
                  </a:lnTo>
                  <a:cubicBezTo>
                    <a:pt x="1600581" y="91186"/>
                    <a:pt x="1612646" y="95758"/>
                    <a:pt x="1624584" y="100584"/>
                  </a:cubicBezTo>
                  <a:close/>
                  <a:moveTo>
                    <a:pt x="1539875" y="110109"/>
                  </a:moveTo>
                  <a:cubicBezTo>
                    <a:pt x="1528064" y="106045"/>
                    <a:pt x="1516126" y="102235"/>
                    <a:pt x="1504061" y="98552"/>
                  </a:cubicBezTo>
                  <a:lnTo>
                    <a:pt x="1515237" y="62103"/>
                  </a:lnTo>
                  <a:cubicBezTo>
                    <a:pt x="1527556" y="65913"/>
                    <a:pt x="1539748" y="69850"/>
                    <a:pt x="1552067" y="73914"/>
                  </a:cubicBezTo>
                  <a:close/>
                  <a:moveTo>
                    <a:pt x="1467993" y="88011"/>
                  </a:moveTo>
                  <a:cubicBezTo>
                    <a:pt x="1455928" y="84709"/>
                    <a:pt x="1443863" y="81534"/>
                    <a:pt x="1431671" y="78486"/>
                  </a:cubicBezTo>
                  <a:lnTo>
                    <a:pt x="1440815" y="41529"/>
                  </a:lnTo>
                  <a:cubicBezTo>
                    <a:pt x="1453261" y="44577"/>
                    <a:pt x="1465707" y="47879"/>
                    <a:pt x="1478153" y="51308"/>
                  </a:cubicBezTo>
                  <a:close/>
                  <a:moveTo>
                    <a:pt x="1395095" y="69850"/>
                  </a:moveTo>
                  <a:cubicBezTo>
                    <a:pt x="1382903" y="67183"/>
                    <a:pt x="1370584" y="64643"/>
                    <a:pt x="1358265" y="62357"/>
                  </a:cubicBezTo>
                  <a:lnTo>
                    <a:pt x="1365377" y="24892"/>
                  </a:lnTo>
                  <a:cubicBezTo>
                    <a:pt x="1378077" y="27305"/>
                    <a:pt x="1390650" y="29845"/>
                    <a:pt x="1403223" y="32639"/>
                  </a:cubicBezTo>
                  <a:close/>
                  <a:moveTo>
                    <a:pt x="1321435" y="55880"/>
                  </a:moveTo>
                  <a:cubicBezTo>
                    <a:pt x="1309116" y="53848"/>
                    <a:pt x="1296670" y="52070"/>
                    <a:pt x="1284351" y="50419"/>
                  </a:cubicBezTo>
                  <a:lnTo>
                    <a:pt x="1289431" y="12700"/>
                  </a:lnTo>
                  <a:cubicBezTo>
                    <a:pt x="1302131" y="14478"/>
                    <a:pt x="1314958" y="16256"/>
                    <a:pt x="1327531" y="18415"/>
                  </a:cubicBezTo>
                  <a:close/>
                  <a:moveTo>
                    <a:pt x="1247013" y="45847"/>
                  </a:moveTo>
                  <a:cubicBezTo>
                    <a:pt x="1234567" y="44577"/>
                    <a:pt x="1222121" y="43307"/>
                    <a:pt x="1209675" y="42418"/>
                  </a:cubicBezTo>
                  <a:lnTo>
                    <a:pt x="1212723" y="4445"/>
                  </a:lnTo>
                  <a:cubicBezTo>
                    <a:pt x="1225550" y="5461"/>
                    <a:pt x="1238377" y="6604"/>
                    <a:pt x="1251204" y="8001"/>
                  </a:cubicBezTo>
                  <a:close/>
                  <a:moveTo>
                    <a:pt x="1172083" y="39878"/>
                  </a:moveTo>
                  <a:cubicBezTo>
                    <a:pt x="1159637" y="39243"/>
                    <a:pt x="1147064" y="38735"/>
                    <a:pt x="1134491" y="38481"/>
                  </a:cubicBezTo>
                  <a:lnTo>
                    <a:pt x="1135380" y="381"/>
                  </a:lnTo>
                  <a:cubicBezTo>
                    <a:pt x="1148334" y="635"/>
                    <a:pt x="1161161" y="1143"/>
                    <a:pt x="1173988" y="1905"/>
                  </a:cubicBezTo>
                  <a:close/>
                  <a:moveTo>
                    <a:pt x="1096899" y="38100"/>
                  </a:moveTo>
                  <a:cubicBezTo>
                    <a:pt x="1084834" y="38100"/>
                    <a:pt x="1072642" y="38354"/>
                    <a:pt x="1060577" y="38735"/>
                  </a:cubicBezTo>
                  <a:lnTo>
                    <a:pt x="1060069" y="19685"/>
                  </a:lnTo>
                  <a:lnTo>
                    <a:pt x="1060577" y="38735"/>
                  </a:lnTo>
                  <a:cubicBezTo>
                    <a:pt x="1060196" y="38735"/>
                    <a:pt x="1059688" y="38735"/>
                    <a:pt x="1059307" y="38735"/>
                  </a:cubicBezTo>
                  <a:lnTo>
                    <a:pt x="1058164" y="635"/>
                  </a:lnTo>
                  <a:cubicBezTo>
                    <a:pt x="1058672" y="635"/>
                    <a:pt x="1059053" y="635"/>
                    <a:pt x="1059561" y="635"/>
                  </a:cubicBezTo>
                  <a:lnTo>
                    <a:pt x="1059561" y="635"/>
                  </a:lnTo>
                  <a:lnTo>
                    <a:pt x="1059561" y="635"/>
                  </a:lnTo>
                  <a:cubicBezTo>
                    <a:pt x="1072007" y="254"/>
                    <a:pt x="1084453" y="127"/>
                    <a:pt x="1096899" y="0"/>
                  </a:cubicBezTo>
                  <a:close/>
                  <a:moveTo>
                    <a:pt x="1021588" y="40386"/>
                  </a:moveTo>
                  <a:cubicBezTo>
                    <a:pt x="1009142" y="41148"/>
                    <a:pt x="996569" y="42037"/>
                    <a:pt x="984123" y="43053"/>
                  </a:cubicBezTo>
                  <a:lnTo>
                    <a:pt x="981075" y="5080"/>
                  </a:lnTo>
                  <a:cubicBezTo>
                    <a:pt x="993902" y="3937"/>
                    <a:pt x="1006729" y="3048"/>
                    <a:pt x="1019556" y="2286"/>
                  </a:cubicBezTo>
                  <a:close/>
                  <a:moveTo>
                    <a:pt x="946785" y="46736"/>
                  </a:moveTo>
                  <a:cubicBezTo>
                    <a:pt x="934339" y="48133"/>
                    <a:pt x="921893" y="49657"/>
                    <a:pt x="909574" y="51435"/>
                  </a:cubicBezTo>
                  <a:lnTo>
                    <a:pt x="904240" y="13716"/>
                  </a:lnTo>
                  <a:cubicBezTo>
                    <a:pt x="916940" y="11938"/>
                    <a:pt x="929767" y="10287"/>
                    <a:pt x="942467" y="8890"/>
                  </a:cubicBezTo>
                  <a:close/>
                  <a:moveTo>
                    <a:pt x="872363" y="57277"/>
                  </a:moveTo>
                  <a:cubicBezTo>
                    <a:pt x="860044" y="59309"/>
                    <a:pt x="847725" y="61595"/>
                    <a:pt x="835406" y="64008"/>
                  </a:cubicBezTo>
                  <a:lnTo>
                    <a:pt x="828040" y="26670"/>
                  </a:lnTo>
                  <a:cubicBezTo>
                    <a:pt x="840613" y="24130"/>
                    <a:pt x="853313" y="21844"/>
                    <a:pt x="866013" y="19685"/>
                  </a:cubicBezTo>
                  <a:close/>
                  <a:moveTo>
                    <a:pt x="798703" y="71882"/>
                  </a:moveTo>
                  <a:cubicBezTo>
                    <a:pt x="786511" y="74676"/>
                    <a:pt x="774319" y="77597"/>
                    <a:pt x="762254" y="80645"/>
                  </a:cubicBezTo>
                  <a:lnTo>
                    <a:pt x="752856" y="43688"/>
                  </a:lnTo>
                  <a:cubicBezTo>
                    <a:pt x="765302" y="40513"/>
                    <a:pt x="777875" y="37465"/>
                    <a:pt x="790321" y="34671"/>
                  </a:cubicBezTo>
                  <a:close/>
                  <a:moveTo>
                    <a:pt x="725932" y="90424"/>
                  </a:moveTo>
                  <a:cubicBezTo>
                    <a:pt x="713867" y="93853"/>
                    <a:pt x="701929" y="97409"/>
                    <a:pt x="689991" y="101219"/>
                  </a:cubicBezTo>
                  <a:lnTo>
                    <a:pt x="678561" y="64897"/>
                  </a:lnTo>
                  <a:cubicBezTo>
                    <a:pt x="690880" y="61087"/>
                    <a:pt x="703199" y="57404"/>
                    <a:pt x="715518" y="53848"/>
                  </a:cubicBezTo>
                  <a:close/>
                  <a:moveTo>
                    <a:pt x="654304" y="113030"/>
                  </a:moveTo>
                  <a:cubicBezTo>
                    <a:pt x="642493" y="117094"/>
                    <a:pt x="630682" y="121412"/>
                    <a:pt x="618998" y="125730"/>
                  </a:cubicBezTo>
                  <a:lnTo>
                    <a:pt x="605536" y="90043"/>
                  </a:lnTo>
                  <a:cubicBezTo>
                    <a:pt x="617601" y="85471"/>
                    <a:pt x="629666" y="81153"/>
                    <a:pt x="641858" y="76962"/>
                  </a:cubicBezTo>
                  <a:close/>
                  <a:moveTo>
                    <a:pt x="583946" y="139446"/>
                  </a:moveTo>
                  <a:cubicBezTo>
                    <a:pt x="572389" y="144145"/>
                    <a:pt x="560832" y="149098"/>
                    <a:pt x="549402" y="154051"/>
                  </a:cubicBezTo>
                  <a:lnTo>
                    <a:pt x="534035" y="119126"/>
                  </a:lnTo>
                  <a:cubicBezTo>
                    <a:pt x="545846" y="113919"/>
                    <a:pt x="557657" y="108966"/>
                    <a:pt x="569595" y="104013"/>
                  </a:cubicBezTo>
                  <a:close/>
                  <a:moveTo>
                    <a:pt x="515112" y="169672"/>
                  </a:moveTo>
                  <a:cubicBezTo>
                    <a:pt x="503809" y="175006"/>
                    <a:pt x="492506" y="180594"/>
                    <a:pt x="481330" y="186182"/>
                  </a:cubicBezTo>
                  <a:lnTo>
                    <a:pt x="464185" y="152146"/>
                  </a:lnTo>
                  <a:cubicBezTo>
                    <a:pt x="475615" y="146304"/>
                    <a:pt x="487172" y="140716"/>
                    <a:pt x="498856" y="135128"/>
                  </a:cubicBezTo>
                  <a:close/>
                  <a:moveTo>
                    <a:pt x="448056" y="203708"/>
                  </a:moveTo>
                  <a:cubicBezTo>
                    <a:pt x="437007" y="209677"/>
                    <a:pt x="426085" y="215773"/>
                    <a:pt x="415290" y="222123"/>
                  </a:cubicBezTo>
                  <a:lnTo>
                    <a:pt x="396240" y="189103"/>
                  </a:lnTo>
                  <a:cubicBezTo>
                    <a:pt x="407416" y="182626"/>
                    <a:pt x="418592" y="176403"/>
                    <a:pt x="429895" y="170180"/>
                  </a:cubicBezTo>
                  <a:close/>
                  <a:moveTo>
                    <a:pt x="383032" y="241300"/>
                  </a:moveTo>
                  <a:cubicBezTo>
                    <a:pt x="372364" y="247904"/>
                    <a:pt x="361823" y="254508"/>
                    <a:pt x="351282" y="261366"/>
                  </a:cubicBezTo>
                  <a:lnTo>
                    <a:pt x="330454" y="229489"/>
                  </a:lnTo>
                  <a:cubicBezTo>
                    <a:pt x="341249" y="222504"/>
                    <a:pt x="352044" y="215519"/>
                    <a:pt x="363093" y="208788"/>
                  </a:cubicBezTo>
                  <a:close/>
                  <a:moveTo>
                    <a:pt x="320167" y="282448"/>
                  </a:moveTo>
                  <a:cubicBezTo>
                    <a:pt x="309880" y="289560"/>
                    <a:pt x="299720" y="296799"/>
                    <a:pt x="289560" y="304292"/>
                  </a:cubicBezTo>
                  <a:lnTo>
                    <a:pt x="266954" y="273558"/>
                  </a:lnTo>
                  <a:cubicBezTo>
                    <a:pt x="277368" y="265938"/>
                    <a:pt x="287782" y="258445"/>
                    <a:pt x="298323" y="251079"/>
                  </a:cubicBezTo>
                  <a:close/>
                  <a:moveTo>
                    <a:pt x="259588" y="326898"/>
                  </a:moveTo>
                  <a:cubicBezTo>
                    <a:pt x="249682" y="334645"/>
                    <a:pt x="239903" y="342392"/>
                    <a:pt x="230251" y="350393"/>
                  </a:cubicBezTo>
                  <a:lnTo>
                    <a:pt x="205994" y="320929"/>
                  </a:lnTo>
                  <a:cubicBezTo>
                    <a:pt x="215900" y="312801"/>
                    <a:pt x="225933" y="304673"/>
                    <a:pt x="236093" y="296799"/>
                  </a:cubicBezTo>
                  <a:close/>
                  <a:moveTo>
                    <a:pt x="201549" y="374650"/>
                  </a:moveTo>
                  <a:cubicBezTo>
                    <a:pt x="192151" y="382905"/>
                    <a:pt x="182753" y="391160"/>
                    <a:pt x="173609" y="399669"/>
                  </a:cubicBezTo>
                  <a:lnTo>
                    <a:pt x="147828" y="371602"/>
                  </a:lnTo>
                  <a:cubicBezTo>
                    <a:pt x="157353" y="362839"/>
                    <a:pt x="166878" y="354330"/>
                    <a:pt x="176657" y="345821"/>
                  </a:cubicBezTo>
                  <a:close/>
                  <a:moveTo>
                    <a:pt x="146177" y="425577"/>
                  </a:moveTo>
                  <a:cubicBezTo>
                    <a:pt x="137160" y="434340"/>
                    <a:pt x="128397" y="443103"/>
                    <a:pt x="119634" y="452120"/>
                  </a:cubicBezTo>
                  <a:lnTo>
                    <a:pt x="92329" y="425577"/>
                  </a:lnTo>
                  <a:cubicBezTo>
                    <a:pt x="101346" y="416306"/>
                    <a:pt x="110363" y="407289"/>
                    <a:pt x="119634" y="398272"/>
                  </a:cubicBezTo>
                  <a:close/>
                  <a:moveTo>
                    <a:pt x="93726" y="479425"/>
                  </a:moveTo>
                  <a:cubicBezTo>
                    <a:pt x="85217" y="488569"/>
                    <a:pt x="76835" y="497967"/>
                    <a:pt x="68707" y="507365"/>
                  </a:cubicBezTo>
                  <a:lnTo>
                    <a:pt x="40005" y="482346"/>
                  </a:lnTo>
                  <a:cubicBezTo>
                    <a:pt x="48514" y="472694"/>
                    <a:pt x="57023" y="463042"/>
                    <a:pt x="65786" y="453644"/>
                  </a:cubicBezTo>
                  <a:close/>
                  <a:moveTo>
                    <a:pt x="44323" y="536067"/>
                  </a:moveTo>
                  <a:cubicBezTo>
                    <a:pt x="43307" y="537210"/>
                    <a:pt x="42418" y="538353"/>
                    <a:pt x="41402" y="539496"/>
                  </a:cubicBezTo>
                  <a:lnTo>
                    <a:pt x="26670" y="527431"/>
                  </a:lnTo>
                  <a:lnTo>
                    <a:pt x="42037" y="538607"/>
                  </a:lnTo>
                  <a:lnTo>
                    <a:pt x="30861" y="553974"/>
                  </a:lnTo>
                  <a:lnTo>
                    <a:pt x="0" y="531622"/>
                  </a:lnTo>
                  <a:lnTo>
                    <a:pt x="11176" y="516255"/>
                  </a:lnTo>
                  <a:lnTo>
                    <a:pt x="11557" y="515747"/>
                  </a:lnTo>
                  <a:lnTo>
                    <a:pt x="11938" y="515366"/>
                  </a:lnTo>
                  <a:cubicBezTo>
                    <a:pt x="12954" y="514223"/>
                    <a:pt x="13843" y="512953"/>
                    <a:pt x="14859" y="511810"/>
                  </a:cubicBezTo>
                  <a:close/>
                  <a:moveTo>
                    <a:pt x="2243328" y="648716"/>
                  </a:moveTo>
                  <a:cubicBezTo>
                    <a:pt x="2236343" y="638302"/>
                    <a:pt x="2229232" y="627888"/>
                    <a:pt x="2221992" y="617728"/>
                  </a:cubicBezTo>
                  <a:lnTo>
                    <a:pt x="2253108" y="595630"/>
                  </a:lnTo>
                  <a:cubicBezTo>
                    <a:pt x="2260601" y="606171"/>
                    <a:pt x="2267840" y="616712"/>
                    <a:pt x="2275079" y="627507"/>
                  </a:cubicBezTo>
                  <a:close/>
                </a:path>
              </a:pathLst>
            </a:custGeom>
            <a:solidFill>
              <a:srgbClr val="B51700"/>
            </a:solidFill>
          </p:spPr>
        </p:sp>
        <p:sp>
          <p:nvSpPr>
            <p:cNvPr name="Freeform 39" id="39"/>
            <p:cNvSpPr/>
            <p:nvPr/>
          </p:nvSpPr>
          <p:spPr>
            <a:xfrm flipH="false" flipV="false" rot="0">
              <a:off x="1454785" y="539750"/>
              <a:ext cx="177038" cy="184277"/>
            </a:xfrm>
            <a:custGeom>
              <a:avLst/>
              <a:gdLst/>
              <a:ahLst/>
              <a:cxnLst/>
              <a:rect r="r" b="b" t="t" l="l"/>
              <a:pathLst>
                <a:path h="184277" w="177038">
                  <a:moveTo>
                    <a:pt x="52959" y="3429"/>
                  </a:moveTo>
                  <a:lnTo>
                    <a:pt x="38608" y="165735"/>
                  </a:lnTo>
                  <a:lnTo>
                    <a:pt x="19685" y="164084"/>
                  </a:lnTo>
                  <a:lnTo>
                    <a:pt x="12192" y="146558"/>
                  </a:lnTo>
                  <a:lnTo>
                    <a:pt x="162179" y="82931"/>
                  </a:lnTo>
                  <a:lnTo>
                    <a:pt x="177038" y="117983"/>
                  </a:lnTo>
                  <a:lnTo>
                    <a:pt x="27051" y="181610"/>
                  </a:lnTo>
                  <a:cubicBezTo>
                    <a:pt x="20955" y="184277"/>
                    <a:pt x="13843" y="183388"/>
                    <a:pt x="8382" y="179451"/>
                  </a:cubicBezTo>
                  <a:cubicBezTo>
                    <a:pt x="2921" y="175514"/>
                    <a:pt x="0" y="169037"/>
                    <a:pt x="635" y="162306"/>
                  </a:cubicBezTo>
                  <a:lnTo>
                    <a:pt x="14986" y="0"/>
                  </a:lnTo>
                  <a:close/>
                  <a:moveTo>
                    <a:pt x="117221" y="62230"/>
                  </a:moveTo>
                  <a:lnTo>
                    <a:pt x="35052" y="175260"/>
                  </a:lnTo>
                  <a:lnTo>
                    <a:pt x="4191" y="152908"/>
                  </a:lnTo>
                  <a:lnTo>
                    <a:pt x="86360" y="39878"/>
                  </a:lnTo>
                  <a:close/>
                </a:path>
              </a:pathLst>
            </a:custGeom>
            <a:solidFill>
              <a:srgbClr val="B51700"/>
            </a:solidFill>
          </p:spPr>
        </p:sp>
      </p:grpSp>
      <p:sp>
        <p:nvSpPr>
          <p:cNvPr name="TextBox 40" id="4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1" id="41"/>
          <p:cNvSpPr txBox="true"/>
          <p:nvPr/>
        </p:nvSpPr>
        <p:spPr>
          <a:xfrm rot="0">
            <a:off x="800510" y="884368"/>
            <a:ext cx="476487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do we need a Stack?</a:t>
            </a:r>
          </a:p>
        </p:txBody>
      </p:sp>
      <p:sp>
        <p:nvSpPr>
          <p:cNvPr name="TextBox 42" id="42"/>
          <p:cNvSpPr txBox="true"/>
          <p:nvPr/>
        </p:nvSpPr>
        <p:spPr>
          <a:xfrm rot="0">
            <a:off x="1361170" y="4222490"/>
            <a:ext cx="1607849"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udemy.com</a:t>
            </a:r>
          </a:p>
        </p:txBody>
      </p:sp>
      <p:sp>
        <p:nvSpPr>
          <p:cNvPr name="TextBox 43" id="43"/>
          <p:cNvSpPr txBox="true"/>
          <p:nvPr/>
        </p:nvSpPr>
        <p:spPr>
          <a:xfrm rot="0">
            <a:off x="4257818" y="4222490"/>
            <a:ext cx="1443752"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gmail.com</a:t>
            </a:r>
          </a:p>
        </p:txBody>
      </p:sp>
      <p:sp>
        <p:nvSpPr>
          <p:cNvPr name="TextBox 44" id="44"/>
          <p:cNvSpPr txBox="true"/>
          <p:nvPr/>
        </p:nvSpPr>
        <p:spPr>
          <a:xfrm rot="0">
            <a:off x="4781750" y="5860790"/>
            <a:ext cx="2127323" cy="1989353"/>
          </a:xfrm>
          <a:prstGeom prst="rect">
            <a:avLst/>
          </a:prstGeom>
        </p:spPr>
        <p:txBody>
          <a:bodyPr anchor="t" rtlCol="false" tIns="0" lIns="0" bIns="0" rIns="0">
            <a:spAutoFit/>
          </a:bodyPr>
          <a:lstStyle/>
          <a:p>
            <a:pPr algn="ctr">
              <a:lnSpc>
                <a:spcPts val="4004"/>
              </a:lnSpc>
            </a:pPr>
            <a:r>
              <a:rPr lang="en-US" sz="2200" spc="-15">
                <a:solidFill>
                  <a:srgbClr val="000000"/>
                </a:solidFill>
                <a:latin typeface="Montserrat 2"/>
                <a:ea typeface="Montserrat 2"/>
                <a:cs typeface="Montserrat 2"/>
                <a:sym typeface="Montserrat 2"/>
              </a:rPr>
              <a:t>appmillers.com linkedin.com gmail.com udemy.com</a:t>
            </a:r>
          </a:p>
        </p:txBody>
      </p:sp>
      <p:sp>
        <p:nvSpPr>
          <p:cNvPr name="TextBox 45" id="45"/>
          <p:cNvSpPr txBox="true"/>
          <p:nvPr/>
        </p:nvSpPr>
        <p:spPr>
          <a:xfrm rot="0">
            <a:off x="6907540" y="4222490"/>
            <a:ext cx="1782347"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linkedin.com</a:t>
            </a:r>
          </a:p>
        </p:txBody>
      </p:sp>
      <p:sp>
        <p:nvSpPr>
          <p:cNvPr name="TextBox 46" id="46"/>
          <p:cNvSpPr txBox="true"/>
          <p:nvPr/>
        </p:nvSpPr>
        <p:spPr>
          <a:xfrm rot="0">
            <a:off x="9550165" y="4222490"/>
            <a:ext cx="2127323"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appmillers.com</a:t>
            </a:r>
          </a:p>
        </p:txBody>
      </p:sp>
      <p:sp>
        <p:nvSpPr>
          <p:cNvPr name="TextBox 47" id="47"/>
          <p:cNvSpPr txBox="true"/>
          <p:nvPr/>
        </p:nvSpPr>
        <p:spPr>
          <a:xfrm rot="0">
            <a:off x="7365502" y="6410725"/>
            <a:ext cx="848811"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Stack</a:t>
            </a:r>
          </a:p>
        </p:txBody>
      </p:sp>
    </p:spTree>
  </p:cSld>
  <p:clrMapOvr>
    <a:masterClrMapping/>
  </p:clrMapOvr>
</p:sld>
</file>

<file path=ppt/slides/slide2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315209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operations</a:t>
            </a:r>
          </a:p>
        </p:txBody>
      </p:sp>
      <p:sp>
        <p:nvSpPr>
          <p:cNvPr name="TextBox 8" id="8"/>
          <p:cNvSpPr txBox="true"/>
          <p:nvPr/>
        </p:nvSpPr>
        <p:spPr>
          <a:xfrm rot="0">
            <a:off x="977903" y="2118122"/>
            <a:ext cx="2219611" cy="2488140"/>
          </a:xfrm>
          <a:prstGeom prst="rect">
            <a:avLst/>
          </a:prstGeom>
        </p:spPr>
        <p:txBody>
          <a:bodyPr anchor="t" rtlCol="false" tIns="0" lIns="0" bIns="0" rIns="0">
            <a:spAutoFit/>
          </a:bodyPr>
          <a:lstStyle/>
          <a:p>
            <a:pPr algn="l">
              <a:lnSpc>
                <a:spcPts val="2800"/>
              </a:lnSpc>
            </a:pPr>
            <a:r>
              <a:rPr lang="en-US" b="true" sz="2400" spc="4">
                <a:solidFill>
                  <a:srgbClr val="000000"/>
                </a:solidFill>
                <a:latin typeface="Montserrat 2 Bold"/>
                <a:ea typeface="Montserrat 2 Bold"/>
                <a:cs typeface="Montserrat 2 Bold"/>
                <a:sym typeface="Montserrat 2 Bold"/>
              </a:rPr>
              <a:t>-Create Stack -</a:t>
            </a:r>
            <a:r>
              <a:rPr lang="en-US" b="true" sz="2400" spc="4">
                <a:solidFill>
                  <a:srgbClr val="FFFFFF"/>
                </a:solidFill>
                <a:latin typeface="Montserrat 2 Bold"/>
                <a:ea typeface="Montserrat 2 Bold"/>
                <a:cs typeface="Montserrat 2 Bold"/>
                <a:sym typeface="Montserrat 2 Bold"/>
              </a:rPr>
              <a:t> </a:t>
            </a:r>
            <a:r>
              <a:rPr lang="en-US" b="true" sz="2400" spc="4">
                <a:solidFill>
                  <a:srgbClr val="000000"/>
                </a:solidFill>
                <a:latin typeface="Montserrat 2 Bold"/>
                <a:ea typeface="Montserrat 2 Bold"/>
                <a:cs typeface="Montserrat 2 Bold"/>
                <a:sym typeface="Montserrat 2 Bold"/>
              </a:rPr>
              <a:t>Push -Pop -Peek -</a:t>
            </a:r>
            <a:r>
              <a:rPr lang="en-US" b="true" sz="2400" spc="4">
                <a:solidFill>
                  <a:srgbClr val="FFFFFF"/>
                </a:solidFill>
                <a:latin typeface="Montserrat 2 Bold"/>
                <a:ea typeface="Montserrat 2 Bold"/>
                <a:cs typeface="Montserrat 2 Bold"/>
                <a:sym typeface="Montserrat 2 Bold"/>
              </a:rPr>
              <a:t> </a:t>
            </a:r>
            <a:r>
              <a:rPr lang="en-US" b="true" sz="2400" spc="4">
                <a:solidFill>
                  <a:srgbClr val="000000"/>
                </a:solidFill>
                <a:latin typeface="Montserrat 2 Bold"/>
                <a:ea typeface="Montserrat 2 Bold"/>
                <a:cs typeface="Montserrat 2 Bold"/>
                <a:sym typeface="Montserrat 2 Bold"/>
              </a:rPr>
              <a:t>isEmpty -isFull -deleteStack</a:t>
            </a:r>
          </a:p>
        </p:txBody>
      </p:sp>
      <p:sp>
        <p:nvSpPr>
          <p:cNvPr name="TextBox 9" id="9"/>
          <p:cNvSpPr txBox="true"/>
          <p:nvPr/>
        </p:nvSpPr>
        <p:spPr>
          <a:xfrm rot="0">
            <a:off x="6388103" y="2857900"/>
            <a:ext cx="2250081"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a:t>
            </a:r>
          </a:p>
        </p:txBody>
      </p:sp>
    </p:spTree>
  </p:cSld>
  <p:clrMapOvr>
    <a:masterClrMapping/>
  </p:clrMapOvr>
</p:sld>
</file>

<file path=ppt/slides/slide2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6842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Push() method</a:t>
            </a:r>
          </a:p>
        </p:txBody>
      </p:sp>
      <p:sp>
        <p:nvSpPr>
          <p:cNvPr name="TextBox 9" id="9"/>
          <p:cNvSpPr txBox="true"/>
          <p:nvPr/>
        </p:nvSpPr>
        <p:spPr>
          <a:xfrm rot="0">
            <a:off x="977903" y="2083203"/>
            <a:ext cx="2768384"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 ]</a:t>
            </a:r>
          </a:p>
        </p:txBody>
      </p:sp>
      <p:sp>
        <p:nvSpPr>
          <p:cNvPr name="TextBox 10" id="10"/>
          <p:cNvSpPr txBox="true"/>
          <p:nvPr/>
        </p:nvSpPr>
        <p:spPr>
          <a:xfrm rot="0">
            <a:off x="977903" y="2980058"/>
            <a:ext cx="3544776"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customStack.push(1)</a:t>
            </a:r>
          </a:p>
        </p:txBody>
      </p:sp>
    </p:spTree>
  </p:cSld>
  <p:clrMapOvr>
    <a:masterClrMapping/>
  </p:clrMapOvr>
</p:sld>
</file>

<file path=ppt/slides/slide2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6842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Push() method</a:t>
            </a:r>
          </a:p>
        </p:txBody>
      </p:sp>
      <p:sp>
        <p:nvSpPr>
          <p:cNvPr name="TextBox 9" id="9"/>
          <p:cNvSpPr txBox="true"/>
          <p:nvPr/>
        </p:nvSpPr>
        <p:spPr>
          <a:xfrm rot="0">
            <a:off x="977903" y="2083203"/>
            <a:ext cx="287097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a:t>
            </a:r>
          </a:p>
        </p:txBody>
      </p:sp>
      <p:sp>
        <p:nvSpPr>
          <p:cNvPr name="TextBox 10" id="10"/>
          <p:cNvSpPr txBox="true"/>
          <p:nvPr/>
        </p:nvSpPr>
        <p:spPr>
          <a:xfrm rot="0">
            <a:off x="5663641" y="6990759"/>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
        <p:nvSpPr>
          <p:cNvPr name="TextBox 11" id="11"/>
          <p:cNvSpPr txBox="true"/>
          <p:nvPr/>
        </p:nvSpPr>
        <p:spPr>
          <a:xfrm rot="0">
            <a:off x="977903" y="2980058"/>
            <a:ext cx="3544776"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customStack.push(12)</a:t>
            </a:r>
          </a:p>
        </p:txBody>
      </p:sp>
    </p:spTree>
  </p:cSld>
  <p:clrMapOvr>
    <a:masterClrMapping/>
  </p:clrMapOvr>
</p:sld>
</file>

<file path=ppt/slides/slide2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6842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Push() method</a:t>
            </a:r>
          </a:p>
        </p:txBody>
      </p:sp>
      <p:sp>
        <p:nvSpPr>
          <p:cNvPr name="TextBox 9" id="9"/>
          <p:cNvSpPr txBox="true"/>
          <p:nvPr/>
        </p:nvSpPr>
        <p:spPr>
          <a:xfrm rot="0">
            <a:off x="977903" y="2083203"/>
            <a:ext cx="315302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a:t>
            </a:r>
          </a:p>
        </p:txBody>
      </p:sp>
      <p:sp>
        <p:nvSpPr>
          <p:cNvPr name="TextBox 10" id="10"/>
          <p:cNvSpPr txBox="true"/>
          <p:nvPr/>
        </p:nvSpPr>
        <p:spPr>
          <a:xfrm rot="0">
            <a:off x="5663641" y="6216063"/>
            <a:ext cx="239392" cy="1247070"/>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2 1</a:t>
            </a:r>
          </a:p>
        </p:txBody>
      </p:sp>
      <p:sp>
        <p:nvSpPr>
          <p:cNvPr name="TextBox 11" id="11"/>
          <p:cNvSpPr txBox="true"/>
          <p:nvPr/>
        </p:nvSpPr>
        <p:spPr>
          <a:xfrm rot="0">
            <a:off x="977903" y="2980058"/>
            <a:ext cx="3544776"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customStack.push(23)</a:t>
            </a:r>
          </a:p>
        </p:txBody>
      </p:sp>
    </p:spTree>
  </p:cSld>
  <p:clrMapOvr>
    <a:masterClrMapping/>
  </p:clrMapOvr>
</p:sld>
</file>

<file path=ppt/slides/slide2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6842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Push() method</a:t>
            </a:r>
          </a:p>
        </p:txBody>
      </p:sp>
      <p:sp>
        <p:nvSpPr>
          <p:cNvPr name="TextBox 9" id="9"/>
          <p:cNvSpPr txBox="true"/>
          <p:nvPr/>
        </p:nvSpPr>
        <p:spPr>
          <a:xfrm rot="0">
            <a:off x="977903" y="2083203"/>
            <a:ext cx="3435067"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=[1,2,3]</a:t>
            </a:r>
          </a:p>
        </p:txBody>
      </p:sp>
      <p:sp>
        <p:nvSpPr>
          <p:cNvPr name="TextBox 10" id="10"/>
          <p:cNvSpPr txBox="true"/>
          <p:nvPr/>
        </p:nvSpPr>
        <p:spPr>
          <a:xfrm rot="0">
            <a:off x="5663641" y="5555656"/>
            <a:ext cx="239392" cy="1907467"/>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3 2 1</a:t>
            </a:r>
          </a:p>
        </p:txBody>
      </p:sp>
      <p:sp>
        <p:nvSpPr>
          <p:cNvPr name="TextBox 11" id="11"/>
          <p:cNvSpPr txBox="true"/>
          <p:nvPr/>
        </p:nvSpPr>
        <p:spPr>
          <a:xfrm rot="0">
            <a:off x="977903" y="2980058"/>
            <a:ext cx="3544776"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customStack.push(34)</a:t>
            </a:r>
          </a:p>
        </p:txBody>
      </p:sp>
    </p:spTree>
  </p:cSld>
  <p:clrMapOvr>
    <a:masterClrMapping/>
  </p:clrMapOvr>
</p:sld>
</file>

<file path=ppt/slides/slide2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6842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Push() method</a:t>
            </a:r>
          </a:p>
        </p:txBody>
      </p:sp>
      <p:sp>
        <p:nvSpPr>
          <p:cNvPr name="TextBox 9" id="9"/>
          <p:cNvSpPr txBox="true"/>
          <p:nvPr/>
        </p:nvSpPr>
        <p:spPr>
          <a:xfrm rot="0">
            <a:off x="977903" y="2083203"/>
            <a:ext cx="371711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=[1,2,3,4]</a:t>
            </a:r>
          </a:p>
        </p:txBody>
      </p:sp>
      <p:sp>
        <p:nvSpPr>
          <p:cNvPr name="TextBox 10" id="10"/>
          <p:cNvSpPr txBox="true"/>
          <p:nvPr/>
        </p:nvSpPr>
        <p:spPr>
          <a:xfrm rot="0">
            <a:off x="5663641" y="4895259"/>
            <a:ext cx="239392" cy="2567864"/>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4 3 2 1</a:t>
            </a:r>
          </a:p>
        </p:txBody>
      </p:sp>
      <p:sp>
        <p:nvSpPr>
          <p:cNvPr name="TextBox 11" id="11"/>
          <p:cNvSpPr txBox="true"/>
          <p:nvPr/>
        </p:nvSpPr>
        <p:spPr>
          <a:xfrm rot="0">
            <a:off x="977903" y="2980058"/>
            <a:ext cx="3544776"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customStack.push(4)</a:t>
            </a:r>
          </a:p>
        </p:txBody>
      </p:sp>
    </p:spTree>
  </p:cSld>
  <p:clrMapOvr>
    <a:masterClrMapping/>
  </p:clrMapOvr>
</p:sld>
</file>

<file path=ppt/slides/slide2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052687" y="2969381"/>
            <a:ext cx="925563" cy="248917"/>
            <a:chOff x="0" y="0"/>
            <a:chExt cx="925563" cy="248920"/>
          </a:xfrm>
        </p:grpSpPr>
        <p:sp>
          <p:nvSpPr>
            <p:cNvPr name="Freeform 7" id="7"/>
            <p:cNvSpPr/>
            <p:nvPr/>
          </p:nvSpPr>
          <p:spPr>
            <a:xfrm flipH="false" flipV="false" rot="0">
              <a:off x="63500" y="111760"/>
              <a:ext cx="689356" cy="25400"/>
            </a:xfrm>
            <a:custGeom>
              <a:avLst/>
              <a:gdLst/>
              <a:ahLst/>
              <a:cxnLst/>
              <a:rect r="r" b="b" t="t" l="l"/>
              <a:pathLst>
                <a:path h="25400" w="689356">
                  <a:moveTo>
                    <a:pt x="0" y="0"/>
                  </a:moveTo>
                  <a:lnTo>
                    <a:pt x="676656" y="0"/>
                  </a:lnTo>
                  <a:lnTo>
                    <a:pt x="676656" y="12700"/>
                  </a:lnTo>
                  <a:lnTo>
                    <a:pt x="676656" y="0"/>
                  </a:lnTo>
                  <a:lnTo>
                    <a:pt x="689356" y="0"/>
                  </a:lnTo>
                  <a:lnTo>
                    <a:pt x="689356" y="25400"/>
                  </a:lnTo>
                  <a:lnTo>
                    <a:pt x="676656" y="25400"/>
                  </a:lnTo>
                  <a:lnTo>
                    <a:pt x="0" y="25400"/>
                  </a:lnTo>
                  <a:close/>
                </a:path>
              </a:pathLst>
            </a:custGeom>
            <a:solidFill>
              <a:srgbClr val="000000"/>
            </a:solidFill>
          </p:spPr>
        </p:sp>
        <p:sp>
          <p:nvSpPr>
            <p:cNvPr name="Freeform 8" id="8"/>
            <p:cNvSpPr/>
            <p:nvPr/>
          </p:nvSpPr>
          <p:spPr>
            <a:xfrm flipH="false" flipV="false" rot="0">
              <a:off x="74015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24895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Pop() method</a:t>
            </a:r>
          </a:p>
        </p:txBody>
      </p:sp>
      <p:sp>
        <p:nvSpPr>
          <p:cNvPr name="TextBox 12" id="12"/>
          <p:cNvSpPr txBox="true"/>
          <p:nvPr/>
        </p:nvSpPr>
        <p:spPr>
          <a:xfrm rot="0">
            <a:off x="977903" y="2083203"/>
            <a:ext cx="371711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=[1,2,3],4]</a:t>
            </a:r>
          </a:p>
        </p:txBody>
      </p:sp>
      <p:sp>
        <p:nvSpPr>
          <p:cNvPr name="TextBox 13" id="13"/>
          <p:cNvSpPr txBox="true"/>
          <p:nvPr/>
        </p:nvSpPr>
        <p:spPr>
          <a:xfrm rot="0">
            <a:off x="5663641" y="4895259"/>
            <a:ext cx="239392" cy="2567864"/>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4 3 2 1</a:t>
            </a:r>
          </a:p>
        </p:txBody>
      </p:sp>
      <p:sp>
        <p:nvSpPr>
          <p:cNvPr name="TextBox 14" id="14"/>
          <p:cNvSpPr txBox="true"/>
          <p:nvPr/>
        </p:nvSpPr>
        <p:spPr>
          <a:xfrm rot="0">
            <a:off x="977903" y="2980058"/>
            <a:ext cx="317163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customStack.pop()</a:t>
            </a:r>
          </a:p>
        </p:txBody>
      </p:sp>
      <p:sp>
        <p:nvSpPr>
          <p:cNvPr name="TextBox 15" id="15"/>
          <p:cNvSpPr txBox="true"/>
          <p:nvPr/>
        </p:nvSpPr>
        <p:spPr>
          <a:xfrm rot="0">
            <a:off x="5181600" y="2980058"/>
            <a:ext cx="186538"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749303" y="2399205"/>
            <a:ext cx="9795596" cy="3282296"/>
          </a:xfrm>
          <a:custGeom>
            <a:avLst/>
            <a:gdLst/>
            <a:ahLst/>
            <a:cxnLst/>
            <a:rect r="r" b="b" t="t" l="l"/>
            <a:pathLst>
              <a:path h="3282296" w="9795596">
                <a:moveTo>
                  <a:pt x="0" y="0"/>
                </a:moveTo>
                <a:lnTo>
                  <a:pt x="9795596" y="0"/>
                </a:lnTo>
                <a:lnTo>
                  <a:pt x="9795596" y="3282296"/>
                </a:lnTo>
                <a:lnTo>
                  <a:pt x="0" y="3282296"/>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620935" y="8052930"/>
            <a:ext cx="8201711" cy="1092203"/>
            <a:chOff x="0" y="0"/>
            <a:chExt cx="8201711" cy="1092200"/>
          </a:xfrm>
        </p:grpSpPr>
        <p:sp>
          <p:nvSpPr>
            <p:cNvPr name="Freeform 7" id="7"/>
            <p:cNvSpPr/>
            <p:nvPr/>
          </p:nvSpPr>
          <p:spPr>
            <a:xfrm flipH="false" flipV="false" rot="0">
              <a:off x="0" y="0"/>
              <a:ext cx="8201660" cy="1092200"/>
            </a:xfrm>
            <a:custGeom>
              <a:avLst/>
              <a:gdLst/>
              <a:ahLst/>
              <a:cxnLst/>
              <a:rect r="r" b="b" t="t" l="l"/>
              <a:pathLst>
                <a:path h="1092200" w="8201660">
                  <a:moveTo>
                    <a:pt x="0" y="1092200"/>
                  </a:moveTo>
                  <a:lnTo>
                    <a:pt x="8201660" y="1092200"/>
                  </a:lnTo>
                  <a:lnTo>
                    <a:pt x="8201660" y="0"/>
                  </a:lnTo>
                  <a:lnTo>
                    <a:pt x="0" y="0"/>
                  </a:lnTo>
                  <a:close/>
                </a:path>
              </a:pathLst>
            </a:custGeom>
            <a:solidFill>
              <a:srgbClr val="FFFFFF"/>
            </a:solidFill>
          </p:spPr>
        </p:sp>
      </p:grpSp>
      <p:sp>
        <p:nvSpPr>
          <p:cNvPr name="Freeform 8" id="8"/>
          <p:cNvSpPr/>
          <p:nvPr/>
        </p:nvSpPr>
        <p:spPr>
          <a:xfrm flipH="false" flipV="false" rot="0">
            <a:off x="5907176" y="8478050"/>
            <a:ext cx="241297" cy="241297"/>
          </a:xfrm>
          <a:custGeom>
            <a:avLst/>
            <a:gdLst/>
            <a:ahLst/>
            <a:cxnLst/>
            <a:rect r="r" b="b" t="t" l="l"/>
            <a:pathLst>
              <a:path h="241297" w="241297">
                <a:moveTo>
                  <a:pt x="0" y="0"/>
                </a:moveTo>
                <a:lnTo>
                  <a:pt x="241297" y="0"/>
                </a:lnTo>
                <a:lnTo>
                  <a:pt x="241297" y="241297"/>
                </a:lnTo>
                <a:lnTo>
                  <a:pt x="0" y="241297"/>
                </a:lnTo>
                <a:lnTo>
                  <a:pt x="0" y="0"/>
                </a:lnTo>
                <a:close/>
              </a:path>
            </a:pathLst>
          </a:custGeom>
          <a:blipFill>
            <a:blip r:embed="rId4"/>
            <a:stretch>
              <a:fillRect l="0" t="0" r="0" b="0"/>
            </a:stretch>
          </a:blipFill>
        </p:spPr>
      </p:sp>
      <p:sp>
        <p:nvSpPr>
          <p:cNvPr name="Freeform 9" id="9"/>
          <p:cNvSpPr/>
          <p:nvPr/>
        </p:nvSpPr>
        <p:spPr>
          <a:xfrm flipH="false" flipV="false" rot="0">
            <a:off x="6209852" y="8478050"/>
            <a:ext cx="241297" cy="241297"/>
          </a:xfrm>
          <a:custGeom>
            <a:avLst/>
            <a:gdLst/>
            <a:ahLst/>
            <a:cxnLst/>
            <a:rect r="r" b="b" t="t" l="l"/>
            <a:pathLst>
              <a:path h="241297" w="241297">
                <a:moveTo>
                  <a:pt x="0" y="0"/>
                </a:moveTo>
                <a:lnTo>
                  <a:pt x="241297" y="0"/>
                </a:lnTo>
                <a:lnTo>
                  <a:pt x="241297" y="241297"/>
                </a:lnTo>
                <a:lnTo>
                  <a:pt x="0" y="241297"/>
                </a:lnTo>
                <a:lnTo>
                  <a:pt x="0" y="0"/>
                </a:lnTo>
                <a:close/>
              </a:path>
            </a:pathLst>
          </a:custGeom>
          <a:blipFill>
            <a:blip r:embed="rId4"/>
            <a:stretch>
              <a:fillRect l="0" t="0" r="0" b="0"/>
            </a:stretch>
          </a:blipFill>
        </p:spPr>
      </p:sp>
      <p:sp>
        <p:nvSpPr>
          <p:cNvPr name="Freeform 10" id="10"/>
          <p:cNvSpPr/>
          <p:nvPr/>
        </p:nvSpPr>
        <p:spPr>
          <a:xfrm flipH="false" flipV="false" rot="0">
            <a:off x="6525225" y="8478050"/>
            <a:ext cx="241297" cy="241297"/>
          </a:xfrm>
          <a:custGeom>
            <a:avLst/>
            <a:gdLst/>
            <a:ahLst/>
            <a:cxnLst/>
            <a:rect r="r" b="b" t="t" l="l"/>
            <a:pathLst>
              <a:path h="241297" w="241297">
                <a:moveTo>
                  <a:pt x="0" y="0"/>
                </a:moveTo>
                <a:lnTo>
                  <a:pt x="241297" y="0"/>
                </a:lnTo>
                <a:lnTo>
                  <a:pt x="241297" y="241297"/>
                </a:lnTo>
                <a:lnTo>
                  <a:pt x="0" y="241297"/>
                </a:lnTo>
                <a:lnTo>
                  <a:pt x="0" y="0"/>
                </a:lnTo>
                <a:close/>
              </a:path>
            </a:pathLst>
          </a:custGeom>
          <a:blipFill>
            <a:blip r:embed="rId4"/>
            <a:stretch>
              <a:fillRect l="0" t="0" r="0" b="0"/>
            </a:stretch>
          </a:blipFill>
        </p:spPr>
      </p:sp>
      <p:sp>
        <p:nvSpPr>
          <p:cNvPr name="TextBox 11" id="1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2" id="12"/>
          <p:cNvSpPr txBox="true"/>
          <p:nvPr/>
        </p:nvSpPr>
        <p:spPr>
          <a:xfrm rot="0">
            <a:off x="800510" y="869185"/>
            <a:ext cx="3702910" cy="538324"/>
          </a:xfrm>
          <a:prstGeom prst="rect">
            <a:avLst/>
          </a:prstGeom>
        </p:spPr>
        <p:txBody>
          <a:bodyPr anchor="t" rtlCol="false" tIns="0" lIns="0" bIns="0" rIns="0">
            <a:spAutoFit/>
          </a:bodyPr>
          <a:lstStyle/>
          <a:p>
            <a:pPr algn="l">
              <a:lnSpc>
                <a:spcPts val="4339"/>
              </a:lnSpc>
            </a:pPr>
            <a:r>
              <a:rPr lang="en-US" b="true" sz="3099" spc="-9">
                <a:solidFill>
                  <a:srgbClr val="FFFFFF"/>
                </a:solidFill>
                <a:latin typeface="IBM Plex Sans Bold"/>
                <a:ea typeface="IBM Plex Sans Bold"/>
                <a:cs typeface="IBM Plex Sans Bold"/>
                <a:sym typeface="IBM Plex Sans Bold"/>
              </a:rPr>
              <a:t>What is Recursion?</a:t>
            </a:r>
          </a:p>
        </p:txBody>
      </p:sp>
      <p:sp>
        <p:nvSpPr>
          <p:cNvPr name="TextBox 13" id="13"/>
          <p:cNvSpPr txBox="true"/>
          <p:nvPr/>
        </p:nvSpPr>
        <p:spPr>
          <a:xfrm rot="0">
            <a:off x="737359" y="1727940"/>
            <a:ext cx="10840945"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Recursion = a way of solving a problem by having a function calling itself </a:t>
            </a:r>
          </a:p>
        </p:txBody>
      </p:sp>
      <p:sp>
        <p:nvSpPr>
          <p:cNvPr name="TextBox 14" id="14"/>
          <p:cNvSpPr txBox="true"/>
          <p:nvPr/>
        </p:nvSpPr>
        <p:spPr>
          <a:xfrm rot="0">
            <a:off x="762543" y="6346593"/>
            <a:ext cx="174012" cy="428130"/>
          </a:xfrm>
          <a:prstGeom prst="rect">
            <a:avLst/>
          </a:prstGeom>
        </p:spPr>
        <p:txBody>
          <a:bodyPr anchor="t" rtlCol="false" tIns="0" lIns="0" bIns="0" rIns="0">
            <a:spAutoFit/>
          </a:bodyPr>
          <a:lstStyle/>
          <a:p>
            <a:pPr algn="l">
              <a:lnSpc>
                <a:spcPts val="3517"/>
              </a:lnSpc>
            </a:pPr>
            <a:r>
              <a:rPr lang="en-US" sz="2320" spc="-16">
                <a:solidFill>
                  <a:srgbClr val="000000"/>
                </a:solidFill>
                <a:latin typeface="Montserrat 2"/>
                <a:ea typeface="Montserrat 2"/>
                <a:cs typeface="Montserrat 2"/>
                <a:sym typeface="Montserrat 2"/>
              </a:rPr>
              <a:t>-</a:t>
            </a:r>
          </a:p>
        </p:txBody>
      </p:sp>
      <p:sp>
        <p:nvSpPr>
          <p:cNvPr name="TextBox 15" id="15"/>
          <p:cNvSpPr txBox="true"/>
          <p:nvPr/>
        </p:nvSpPr>
        <p:spPr>
          <a:xfrm rot="0">
            <a:off x="780478" y="6793401"/>
            <a:ext cx="176041" cy="874938"/>
          </a:xfrm>
          <a:prstGeom prst="rect">
            <a:avLst/>
          </a:prstGeom>
        </p:spPr>
        <p:txBody>
          <a:bodyPr anchor="t" rtlCol="false" tIns="0" lIns="0" bIns="0" rIns="0">
            <a:spAutoFit/>
          </a:bodyPr>
          <a:lstStyle/>
          <a:p>
            <a:pPr algn="just">
              <a:lnSpc>
                <a:spcPts val="3517"/>
              </a:lnSpc>
            </a:pPr>
            <a:r>
              <a:rPr lang="en-US" sz="2320" spc="-16">
                <a:solidFill>
                  <a:srgbClr val="000000"/>
                </a:solidFill>
                <a:latin typeface="Montserrat 2"/>
                <a:ea typeface="Montserrat 2"/>
                <a:cs typeface="Montserrat 2"/>
                <a:sym typeface="Montserrat 2"/>
              </a:rPr>
              <a:t>- -</a:t>
            </a:r>
          </a:p>
        </p:txBody>
      </p:sp>
      <p:sp>
        <p:nvSpPr>
          <p:cNvPr name="TextBox 16" id="16"/>
          <p:cNvSpPr txBox="true"/>
          <p:nvPr/>
        </p:nvSpPr>
        <p:spPr>
          <a:xfrm rot="0">
            <a:off x="984799" y="6273594"/>
            <a:ext cx="8230591" cy="1288723"/>
          </a:xfrm>
          <a:prstGeom prst="rect">
            <a:avLst/>
          </a:prstGeom>
        </p:spPr>
        <p:txBody>
          <a:bodyPr anchor="t" rtlCol="false" tIns="0" lIns="0" bIns="0" rIns="0">
            <a:spAutoFit/>
          </a:bodyPr>
          <a:lstStyle/>
          <a:p>
            <a:pPr algn="l">
              <a:lnSpc>
                <a:spcPts val="3518"/>
              </a:lnSpc>
            </a:pPr>
            <a:r>
              <a:rPr lang="en-US" sz="1600" spc="-11">
                <a:solidFill>
                  <a:srgbClr val="000000"/>
                </a:solidFill>
                <a:latin typeface="Montserrat 2"/>
                <a:ea typeface="Montserrat 2"/>
                <a:cs typeface="Montserrat 2"/>
                <a:sym typeface="Montserrat 2"/>
              </a:rPr>
              <a:t>Performing the same operation multiple times with different inputs In every step we try smaller inputs to make the problem smaller. Base condition is needed to stop the recursion, otherwise inﬁnite loop will occur. </a:t>
            </a:r>
          </a:p>
        </p:txBody>
      </p:sp>
      <p:sp>
        <p:nvSpPr>
          <p:cNvPr name="TextBox 17" id="17"/>
          <p:cNvSpPr txBox="true"/>
          <p:nvPr/>
        </p:nvSpPr>
        <p:spPr>
          <a:xfrm rot="0">
            <a:off x="671732" y="7963995"/>
            <a:ext cx="8303181" cy="782098"/>
          </a:xfrm>
          <a:prstGeom prst="rect">
            <a:avLst/>
          </a:prstGeom>
        </p:spPr>
        <p:txBody>
          <a:bodyPr anchor="t" rtlCol="false" tIns="0" lIns="0" bIns="0" rIns="0">
            <a:spAutoFit/>
          </a:bodyPr>
          <a:lstStyle/>
          <a:p>
            <a:pPr algn="l">
              <a:lnSpc>
                <a:spcPts val="3114"/>
              </a:lnSpc>
            </a:pPr>
            <a:r>
              <a:rPr lang="en-US" b="true" sz="1500">
                <a:solidFill>
                  <a:srgbClr val="000000"/>
                </a:solidFill>
                <a:latin typeface="Arial Bold"/>
                <a:ea typeface="Arial Bold"/>
                <a:cs typeface="Arial Bold"/>
                <a:sym typeface="Arial Bold"/>
              </a:rPr>
              <a:t>A programmer's wife tells him as he leaves the house: "While you're out, buy some milk." He never returns home and the universe runs out of milk. </a:t>
            </a:r>
            <a:r>
              <a:rPr lang="en-US" sz="1500">
                <a:solidFill>
                  <a:srgbClr val="000000"/>
                </a:solidFill>
                <a:latin typeface="Arial"/>
                <a:ea typeface="Arial"/>
                <a:cs typeface="Arial"/>
                <a:sym typeface="Arial"/>
              </a:rPr>
              <a:t>🤣</a:t>
            </a:r>
            <a:r>
              <a:rPr lang="en-US" b="true" sz="1500">
                <a:solidFill>
                  <a:srgbClr val="000000"/>
                </a:solidFill>
                <a:latin typeface="Arial Bold"/>
                <a:ea typeface="Arial Bold"/>
                <a:cs typeface="Arial Bold"/>
                <a:sym typeface="Arial Bold"/>
              </a:rPr>
              <a:t> </a:t>
            </a:r>
            <a:r>
              <a:rPr lang="en-US" sz="1500">
                <a:solidFill>
                  <a:srgbClr val="000000"/>
                </a:solidFill>
                <a:latin typeface="Arial"/>
                <a:ea typeface="Arial"/>
                <a:cs typeface="Arial"/>
                <a:sym typeface="Arial"/>
              </a:rPr>
              <a:t>🤣</a:t>
            </a:r>
            <a:r>
              <a:rPr lang="en-US" b="true" sz="1500">
                <a:solidFill>
                  <a:srgbClr val="000000"/>
                </a:solidFill>
                <a:latin typeface="Arial Bold"/>
                <a:ea typeface="Arial Bold"/>
                <a:cs typeface="Arial Bold"/>
                <a:sym typeface="Arial Bold"/>
              </a:rPr>
              <a:t> </a:t>
            </a:r>
            <a:r>
              <a:rPr lang="en-US" sz="1500">
                <a:solidFill>
                  <a:srgbClr val="000000"/>
                </a:solidFill>
                <a:latin typeface="Arial"/>
                <a:ea typeface="Arial"/>
                <a:cs typeface="Arial"/>
                <a:sym typeface="Arial"/>
              </a:rPr>
              <a:t>🤣</a:t>
            </a:r>
            <a:r>
              <a:rPr lang="en-US" b="true" sz="1500">
                <a:solidFill>
                  <a:srgbClr val="000000"/>
                </a:solidFill>
                <a:latin typeface="Arial Bold"/>
                <a:ea typeface="Arial Bold"/>
                <a:cs typeface="Arial Bold"/>
                <a:sym typeface="Arial Bold"/>
              </a:rPr>
              <a:t> </a:t>
            </a:r>
          </a:p>
        </p:txBody>
      </p:sp>
    </p:spTree>
  </p:cSld>
  <p:clrMapOvr>
    <a:masterClrMapping/>
  </p:clrMapOvr>
</p:sld>
</file>

<file path=ppt/slides/slide2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052687" y="2969381"/>
            <a:ext cx="925563" cy="248917"/>
            <a:chOff x="0" y="0"/>
            <a:chExt cx="925563" cy="248920"/>
          </a:xfrm>
        </p:grpSpPr>
        <p:sp>
          <p:nvSpPr>
            <p:cNvPr name="Freeform 7" id="7"/>
            <p:cNvSpPr/>
            <p:nvPr/>
          </p:nvSpPr>
          <p:spPr>
            <a:xfrm flipH="false" flipV="false" rot="0">
              <a:off x="63500" y="111760"/>
              <a:ext cx="689356" cy="25400"/>
            </a:xfrm>
            <a:custGeom>
              <a:avLst/>
              <a:gdLst/>
              <a:ahLst/>
              <a:cxnLst/>
              <a:rect r="r" b="b" t="t" l="l"/>
              <a:pathLst>
                <a:path h="25400" w="689356">
                  <a:moveTo>
                    <a:pt x="0" y="0"/>
                  </a:moveTo>
                  <a:lnTo>
                    <a:pt x="676656" y="0"/>
                  </a:lnTo>
                  <a:lnTo>
                    <a:pt x="676656" y="12700"/>
                  </a:lnTo>
                  <a:lnTo>
                    <a:pt x="676656" y="0"/>
                  </a:lnTo>
                  <a:lnTo>
                    <a:pt x="689356" y="0"/>
                  </a:lnTo>
                  <a:lnTo>
                    <a:pt x="689356" y="25400"/>
                  </a:lnTo>
                  <a:lnTo>
                    <a:pt x="676656" y="25400"/>
                  </a:lnTo>
                  <a:lnTo>
                    <a:pt x="0" y="25400"/>
                  </a:lnTo>
                  <a:close/>
                </a:path>
              </a:pathLst>
            </a:custGeom>
            <a:solidFill>
              <a:srgbClr val="000000"/>
            </a:solidFill>
          </p:spPr>
        </p:sp>
        <p:sp>
          <p:nvSpPr>
            <p:cNvPr name="Freeform 8" id="8"/>
            <p:cNvSpPr/>
            <p:nvPr/>
          </p:nvSpPr>
          <p:spPr>
            <a:xfrm flipH="false" flipV="false" rot="0">
              <a:off x="74015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24895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Pop() method</a:t>
            </a:r>
          </a:p>
        </p:txBody>
      </p:sp>
      <p:sp>
        <p:nvSpPr>
          <p:cNvPr name="TextBox 12" id="12"/>
          <p:cNvSpPr txBox="true"/>
          <p:nvPr/>
        </p:nvSpPr>
        <p:spPr>
          <a:xfrm rot="0">
            <a:off x="977903" y="2083203"/>
            <a:ext cx="3435067"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=[1,2],3]</a:t>
            </a:r>
          </a:p>
        </p:txBody>
      </p:sp>
      <p:sp>
        <p:nvSpPr>
          <p:cNvPr name="TextBox 13" id="13"/>
          <p:cNvSpPr txBox="true"/>
          <p:nvPr/>
        </p:nvSpPr>
        <p:spPr>
          <a:xfrm rot="0">
            <a:off x="5663641" y="5555656"/>
            <a:ext cx="239392" cy="1907467"/>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3 2 1</a:t>
            </a:r>
          </a:p>
        </p:txBody>
      </p:sp>
      <p:sp>
        <p:nvSpPr>
          <p:cNvPr name="TextBox 14" id="14"/>
          <p:cNvSpPr txBox="true"/>
          <p:nvPr/>
        </p:nvSpPr>
        <p:spPr>
          <a:xfrm rot="0">
            <a:off x="977903" y="2980058"/>
            <a:ext cx="317163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customStack.pop()</a:t>
            </a:r>
          </a:p>
        </p:txBody>
      </p:sp>
      <p:sp>
        <p:nvSpPr>
          <p:cNvPr name="TextBox 15" id="15"/>
          <p:cNvSpPr txBox="true"/>
          <p:nvPr/>
        </p:nvSpPr>
        <p:spPr>
          <a:xfrm rot="0">
            <a:off x="5181600" y="2980058"/>
            <a:ext cx="186538"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3</a:t>
            </a:r>
          </a:p>
        </p:txBody>
      </p:sp>
    </p:spTree>
  </p:cSld>
  <p:clrMapOvr>
    <a:masterClrMapping/>
  </p:clrMapOvr>
</p:sld>
</file>

<file path=ppt/slides/slide2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052687" y="2969381"/>
            <a:ext cx="925563" cy="248917"/>
            <a:chOff x="0" y="0"/>
            <a:chExt cx="925563" cy="248920"/>
          </a:xfrm>
        </p:grpSpPr>
        <p:sp>
          <p:nvSpPr>
            <p:cNvPr name="Freeform 7" id="7"/>
            <p:cNvSpPr/>
            <p:nvPr/>
          </p:nvSpPr>
          <p:spPr>
            <a:xfrm flipH="false" flipV="false" rot="0">
              <a:off x="63500" y="111760"/>
              <a:ext cx="689356" cy="25400"/>
            </a:xfrm>
            <a:custGeom>
              <a:avLst/>
              <a:gdLst/>
              <a:ahLst/>
              <a:cxnLst/>
              <a:rect r="r" b="b" t="t" l="l"/>
              <a:pathLst>
                <a:path h="25400" w="689356">
                  <a:moveTo>
                    <a:pt x="0" y="0"/>
                  </a:moveTo>
                  <a:lnTo>
                    <a:pt x="676656" y="0"/>
                  </a:lnTo>
                  <a:lnTo>
                    <a:pt x="676656" y="12700"/>
                  </a:lnTo>
                  <a:lnTo>
                    <a:pt x="676656" y="0"/>
                  </a:lnTo>
                  <a:lnTo>
                    <a:pt x="689356" y="0"/>
                  </a:lnTo>
                  <a:lnTo>
                    <a:pt x="689356" y="25400"/>
                  </a:lnTo>
                  <a:lnTo>
                    <a:pt x="676656" y="25400"/>
                  </a:lnTo>
                  <a:lnTo>
                    <a:pt x="0" y="25400"/>
                  </a:lnTo>
                  <a:close/>
                </a:path>
              </a:pathLst>
            </a:custGeom>
            <a:solidFill>
              <a:srgbClr val="000000"/>
            </a:solidFill>
          </p:spPr>
        </p:sp>
        <p:sp>
          <p:nvSpPr>
            <p:cNvPr name="Freeform 8" id="8"/>
            <p:cNvSpPr/>
            <p:nvPr/>
          </p:nvSpPr>
          <p:spPr>
            <a:xfrm flipH="false" flipV="false" rot="0">
              <a:off x="74015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24895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Pop() method</a:t>
            </a:r>
          </a:p>
        </p:txBody>
      </p:sp>
      <p:sp>
        <p:nvSpPr>
          <p:cNvPr name="TextBox 12" id="12"/>
          <p:cNvSpPr txBox="true"/>
          <p:nvPr/>
        </p:nvSpPr>
        <p:spPr>
          <a:xfrm rot="0">
            <a:off x="977903" y="2083203"/>
            <a:ext cx="315302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a:t>
            </a:r>
          </a:p>
        </p:txBody>
      </p:sp>
      <p:sp>
        <p:nvSpPr>
          <p:cNvPr name="TextBox 13" id="13"/>
          <p:cNvSpPr txBox="true"/>
          <p:nvPr/>
        </p:nvSpPr>
        <p:spPr>
          <a:xfrm rot="0">
            <a:off x="5663641" y="6216063"/>
            <a:ext cx="239392" cy="1247070"/>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2 1</a:t>
            </a:r>
          </a:p>
        </p:txBody>
      </p:sp>
      <p:sp>
        <p:nvSpPr>
          <p:cNvPr name="TextBox 14" id="14"/>
          <p:cNvSpPr txBox="true"/>
          <p:nvPr/>
        </p:nvSpPr>
        <p:spPr>
          <a:xfrm rot="0">
            <a:off x="977903" y="2980058"/>
            <a:ext cx="317163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customStack.pop()</a:t>
            </a:r>
          </a:p>
        </p:txBody>
      </p:sp>
      <p:sp>
        <p:nvSpPr>
          <p:cNvPr name="TextBox 15" id="15"/>
          <p:cNvSpPr txBox="true"/>
          <p:nvPr/>
        </p:nvSpPr>
        <p:spPr>
          <a:xfrm rot="0">
            <a:off x="5181600" y="2980058"/>
            <a:ext cx="186538"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2</a:t>
            </a:r>
          </a:p>
        </p:txBody>
      </p:sp>
    </p:spTree>
  </p:cSld>
  <p:clrMapOvr>
    <a:masterClrMapping/>
  </p:clrMapOvr>
</p:sld>
</file>

<file path=ppt/slides/slide2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052687" y="2969381"/>
            <a:ext cx="925563" cy="248917"/>
            <a:chOff x="0" y="0"/>
            <a:chExt cx="925563" cy="248920"/>
          </a:xfrm>
        </p:grpSpPr>
        <p:sp>
          <p:nvSpPr>
            <p:cNvPr name="Freeform 7" id="7"/>
            <p:cNvSpPr/>
            <p:nvPr/>
          </p:nvSpPr>
          <p:spPr>
            <a:xfrm flipH="false" flipV="false" rot="0">
              <a:off x="63500" y="111760"/>
              <a:ext cx="689356" cy="25400"/>
            </a:xfrm>
            <a:custGeom>
              <a:avLst/>
              <a:gdLst/>
              <a:ahLst/>
              <a:cxnLst/>
              <a:rect r="r" b="b" t="t" l="l"/>
              <a:pathLst>
                <a:path h="25400" w="689356">
                  <a:moveTo>
                    <a:pt x="0" y="0"/>
                  </a:moveTo>
                  <a:lnTo>
                    <a:pt x="676656" y="0"/>
                  </a:lnTo>
                  <a:lnTo>
                    <a:pt x="676656" y="12700"/>
                  </a:lnTo>
                  <a:lnTo>
                    <a:pt x="676656" y="0"/>
                  </a:lnTo>
                  <a:lnTo>
                    <a:pt x="689356" y="0"/>
                  </a:lnTo>
                  <a:lnTo>
                    <a:pt x="689356" y="25400"/>
                  </a:lnTo>
                  <a:lnTo>
                    <a:pt x="676656" y="25400"/>
                  </a:lnTo>
                  <a:lnTo>
                    <a:pt x="0" y="25400"/>
                  </a:lnTo>
                  <a:close/>
                </a:path>
              </a:pathLst>
            </a:custGeom>
            <a:solidFill>
              <a:srgbClr val="000000"/>
            </a:solidFill>
          </p:spPr>
        </p:sp>
        <p:sp>
          <p:nvSpPr>
            <p:cNvPr name="Freeform 8" id="8"/>
            <p:cNvSpPr/>
            <p:nvPr/>
          </p:nvSpPr>
          <p:spPr>
            <a:xfrm flipH="false" flipV="false" rot="0">
              <a:off x="74015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24895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Pop() method</a:t>
            </a:r>
          </a:p>
        </p:txBody>
      </p:sp>
      <p:sp>
        <p:nvSpPr>
          <p:cNvPr name="TextBox 12" id="12"/>
          <p:cNvSpPr txBox="true"/>
          <p:nvPr/>
        </p:nvSpPr>
        <p:spPr>
          <a:xfrm rot="0">
            <a:off x="977903" y="2083203"/>
            <a:ext cx="287097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a:t>
            </a:r>
          </a:p>
        </p:txBody>
      </p:sp>
      <p:sp>
        <p:nvSpPr>
          <p:cNvPr name="TextBox 13" id="13"/>
          <p:cNvSpPr txBox="true"/>
          <p:nvPr/>
        </p:nvSpPr>
        <p:spPr>
          <a:xfrm rot="0">
            <a:off x="5663641" y="6990759"/>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
        <p:nvSpPr>
          <p:cNvPr name="TextBox 14" id="14"/>
          <p:cNvSpPr txBox="true"/>
          <p:nvPr/>
        </p:nvSpPr>
        <p:spPr>
          <a:xfrm rot="0">
            <a:off x="977903" y="2980058"/>
            <a:ext cx="317163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customStack.pop()</a:t>
            </a:r>
          </a:p>
        </p:txBody>
      </p:sp>
      <p:sp>
        <p:nvSpPr>
          <p:cNvPr name="TextBox 15" id="15"/>
          <p:cNvSpPr txBox="true"/>
          <p:nvPr/>
        </p:nvSpPr>
        <p:spPr>
          <a:xfrm rot="0">
            <a:off x="5181600" y="2980058"/>
            <a:ext cx="186538"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1</a:t>
            </a:r>
          </a:p>
        </p:txBody>
      </p:sp>
    </p:spTree>
  </p:cSld>
  <p:clrMapOvr>
    <a:masterClrMapping/>
  </p:clrMapOvr>
</p:sld>
</file>

<file path=ppt/slides/slide2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662029" y="2590800"/>
            <a:ext cx="5256114" cy="1397003"/>
            <a:chOff x="0" y="0"/>
            <a:chExt cx="5256111" cy="1397000"/>
          </a:xfrm>
        </p:grpSpPr>
        <p:sp>
          <p:nvSpPr>
            <p:cNvPr name="Freeform 7" id="7"/>
            <p:cNvSpPr/>
            <p:nvPr/>
          </p:nvSpPr>
          <p:spPr>
            <a:xfrm flipH="false" flipV="false" rot="0">
              <a:off x="63500" y="63500"/>
              <a:ext cx="5129149" cy="1270000"/>
            </a:xfrm>
            <a:custGeom>
              <a:avLst/>
              <a:gdLst/>
              <a:ahLst/>
              <a:cxnLst/>
              <a:rect r="r" b="b" t="t" l="l"/>
              <a:pathLst>
                <a:path h="1270000" w="5129149">
                  <a:moveTo>
                    <a:pt x="0" y="1270000"/>
                  </a:moveTo>
                  <a:lnTo>
                    <a:pt x="5129149" y="1270000"/>
                  </a:lnTo>
                  <a:lnTo>
                    <a:pt x="5129149" y="0"/>
                  </a:lnTo>
                  <a:lnTo>
                    <a:pt x="0" y="0"/>
                  </a:lnTo>
                  <a:close/>
                </a:path>
              </a:pathLst>
            </a:custGeom>
            <a:solidFill>
              <a:srgbClr val="FFFFFF"/>
            </a:solidFill>
          </p:spPr>
        </p:sp>
        <p:sp>
          <p:nvSpPr>
            <p:cNvPr name="Freeform 8" id="8"/>
            <p:cNvSpPr/>
            <p:nvPr/>
          </p:nvSpPr>
          <p:spPr>
            <a:xfrm flipH="false" flipV="false" rot="0">
              <a:off x="354584" y="255651"/>
              <a:ext cx="885825" cy="885698"/>
            </a:xfrm>
            <a:custGeom>
              <a:avLst/>
              <a:gdLst/>
              <a:ahLst/>
              <a:cxnLst/>
              <a:rect r="r" b="b" t="t" l="l"/>
              <a:pathLst>
                <a:path h="885698" w="885825">
                  <a:moveTo>
                    <a:pt x="139827" y="508"/>
                  </a:moveTo>
                  <a:cubicBezTo>
                    <a:pt x="138557" y="508"/>
                    <a:pt x="137414" y="889"/>
                    <a:pt x="136398" y="1905"/>
                  </a:cubicBezTo>
                  <a:lnTo>
                    <a:pt x="1905" y="136398"/>
                  </a:lnTo>
                  <a:cubicBezTo>
                    <a:pt x="0" y="138303"/>
                    <a:pt x="0" y="141351"/>
                    <a:pt x="1905" y="143129"/>
                  </a:cubicBezTo>
                  <a:lnTo>
                    <a:pt x="299466" y="440563"/>
                  </a:lnTo>
                  <a:cubicBezTo>
                    <a:pt x="300736" y="441833"/>
                    <a:pt x="300736" y="443865"/>
                    <a:pt x="299466" y="445008"/>
                  </a:cubicBezTo>
                  <a:lnTo>
                    <a:pt x="1905" y="742569"/>
                  </a:lnTo>
                  <a:cubicBezTo>
                    <a:pt x="0" y="744474"/>
                    <a:pt x="0" y="747522"/>
                    <a:pt x="1905" y="749300"/>
                  </a:cubicBezTo>
                  <a:lnTo>
                    <a:pt x="136525" y="883793"/>
                  </a:lnTo>
                  <a:cubicBezTo>
                    <a:pt x="138430" y="885698"/>
                    <a:pt x="141478" y="885698"/>
                    <a:pt x="143256" y="883793"/>
                  </a:cubicBezTo>
                  <a:lnTo>
                    <a:pt x="440690" y="586359"/>
                  </a:lnTo>
                  <a:cubicBezTo>
                    <a:pt x="441960" y="585089"/>
                    <a:pt x="443992" y="585089"/>
                    <a:pt x="445262" y="586359"/>
                  </a:cubicBezTo>
                  <a:lnTo>
                    <a:pt x="742569" y="883793"/>
                  </a:lnTo>
                  <a:cubicBezTo>
                    <a:pt x="744474" y="885698"/>
                    <a:pt x="747522" y="885698"/>
                    <a:pt x="749300" y="883793"/>
                  </a:cubicBezTo>
                  <a:lnTo>
                    <a:pt x="883920" y="749300"/>
                  </a:lnTo>
                  <a:cubicBezTo>
                    <a:pt x="885825" y="747395"/>
                    <a:pt x="885825" y="744347"/>
                    <a:pt x="883920" y="742569"/>
                  </a:cubicBezTo>
                  <a:lnTo>
                    <a:pt x="586486" y="445135"/>
                  </a:lnTo>
                  <a:cubicBezTo>
                    <a:pt x="585216" y="443865"/>
                    <a:pt x="585216" y="441833"/>
                    <a:pt x="586486" y="440563"/>
                  </a:cubicBezTo>
                  <a:lnTo>
                    <a:pt x="883920" y="143129"/>
                  </a:lnTo>
                  <a:cubicBezTo>
                    <a:pt x="885825" y="141224"/>
                    <a:pt x="885825" y="138176"/>
                    <a:pt x="883920" y="136398"/>
                  </a:cubicBezTo>
                  <a:lnTo>
                    <a:pt x="749427" y="1905"/>
                  </a:lnTo>
                  <a:cubicBezTo>
                    <a:pt x="747522" y="0"/>
                    <a:pt x="744474" y="0"/>
                    <a:pt x="742696" y="1905"/>
                  </a:cubicBezTo>
                  <a:lnTo>
                    <a:pt x="445262" y="299339"/>
                  </a:lnTo>
                  <a:cubicBezTo>
                    <a:pt x="443992" y="300609"/>
                    <a:pt x="441960" y="300609"/>
                    <a:pt x="440817" y="299339"/>
                  </a:cubicBezTo>
                  <a:lnTo>
                    <a:pt x="143256" y="1905"/>
                  </a:lnTo>
                  <a:cubicBezTo>
                    <a:pt x="142367" y="1016"/>
                    <a:pt x="141097" y="508"/>
                    <a:pt x="139827" y="508"/>
                  </a:cubicBezTo>
                  <a:close/>
                </a:path>
              </a:pathLst>
            </a:custGeom>
            <a:solidFill>
              <a:srgbClr val="B51700"/>
            </a:solidFill>
          </p:spPr>
        </p:sp>
      </p:grpSp>
      <p:sp>
        <p:nvSpPr>
          <p:cNvPr name="Freeform 9" id="9"/>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77903" y="2980058"/>
            <a:ext cx="317163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customStack.pop()</a:t>
            </a:r>
          </a:p>
        </p:txBody>
      </p:sp>
      <p:sp>
        <p:nvSpPr>
          <p:cNvPr name="TextBox 11" id="1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2" id="12"/>
          <p:cNvSpPr txBox="true"/>
          <p:nvPr/>
        </p:nvSpPr>
        <p:spPr>
          <a:xfrm rot="0">
            <a:off x="800510" y="884368"/>
            <a:ext cx="248950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Pop() method</a:t>
            </a:r>
          </a:p>
        </p:txBody>
      </p:sp>
      <p:sp>
        <p:nvSpPr>
          <p:cNvPr name="TextBox 13" id="13"/>
          <p:cNvSpPr txBox="true"/>
          <p:nvPr/>
        </p:nvSpPr>
        <p:spPr>
          <a:xfrm rot="0">
            <a:off x="977903" y="2083203"/>
            <a:ext cx="2665914"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a:t>
            </a:r>
          </a:p>
        </p:txBody>
      </p:sp>
      <p:sp>
        <p:nvSpPr>
          <p:cNvPr name="TextBox 14" id="14"/>
          <p:cNvSpPr txBox="true"/>
          <p:nvPr/>
        </p:nvSpPr>
        <p:spPr>
          <a:xfrm rot="0">
            <a:off x="5063376" y="3106569"/>
            <a:ext cx="2502484" cy="372818"/>
          </a:xfrm>
          <a:prstGeom prst="rect">
            <a:avLst/>
          </a:prstGeom>
        </p:spPr>
        <p:txBody>
          <a:bodyPr anchor="t" rtlCol="false" tIns="0" lIns="0" bIns="0" rIns="0">
            <a:spAutoFit/>
          </a:bodyPr>
          <a:lstStyle/>
          <a:p>
            <a:pPr algn="l">
              <a:lnSpc>
                <a:spcPts val="3079"/>
              </a:lnSpc>
            </a:pPr>
            <a:r>
              <a:rPr lang="en-US" sz="2200" spc="-6">
                <a:solidFill>
                  <a:srgbClr val="000000"/>
                </a:solidFill>
                <a:latin typeface="IBM Plex Sans"/>
                <a:ea typeface="IBM Plex Sans"/>
                <a:cs typeface="IBM Plex Sans"/>
                <a:sym typeface="IBM Plex Sans"/>
              </a:rPr>
              <a:t>The stack is Empty</a:t>
            </a:r>
          </a:p>
        </p:txBody>
      </p:sp>
    </p:spTree>
  </p:cSld>
  <p:clrMapOvr>
    <a:masterClrMapping/>
  </p:clrMapOvr>
</p:sld>
</file>

<file path=ppt/slides/slide2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099246" y="3249444"/>
            <a:ext cx="1376362" cy="248917"/>
            <a:chOff x="0" y="0"/>
            <a:chExt cx="1376362" cy="248920"/>
          </a:xfrm>
        </p:grpSpPr>
        <p:sp>
          <p:nvSpPr>
            <p:cNvPr name="Freeform 7" id="7"/>
            <p:cNvSpPr/>
            <p:nvPr/>
          </p:nvSpPr>
          <p:spPr>
            <a:xfrm flipH="false" flipV="false" rot="0">
              <a:off x="63500" y="111760"/>
              <a:ext cx="1140079" cy="25400"/>
            </a:xfrm>
            <a:custGeom>
              <a:avLst/>
              <a:gdLst/>
              <a:ahLst/>
              <a:cxnLst/>
              <a:rect r="r" b="b" t="t" l="l"/>
              <a:pathLst>
                <a:path h="25400" w="1140079">
                  <a:moveTo>
                    <a:pt x="0" y="0"/>
                  </a:moveTo>
                  <a:lnTo>
                    <a:pt x="1127379" y="0"/>
                  </a:lnTo>
                  <a:lnTo>
                    <a:pt x="1127379" y="12700"/>
                  </a:lnTo>
                  <a:lnTo>
                    <a:pt x="1127379" y="0"/>
                  </a:lnTo>
                  <a:lnTo>
                    <a:pt x="1140079" y="0"/>
                  </a:lnTo>
                  <a:lnTo>
                    <a:pt x="1140079" y="25400"/>
                  </a:lnTo>
                  <a:lnTo>
                    <a:pt x="1127379" y="25400"/>
                  </a:lnTo>
                  <a:lnTo>
                    <a:pt x="0" y="25400"/>
                  </a:lnTo>
                  <a:close/>
                </a:path>
              </a:pathLst>
            </a:custGeom>
            <a:solidFill>
              <a:srgbClr val="000000"/>
            </a:solidFill>
          </p:spPr>
        </p:sp>
        <p:sp>
          <p:nvSpPr>
            <p:cNvPr name="Freeform 8" id="8"/>
            <p:cNvSpPr/>
            <p:nvPr/>
          </p:nvSpPr>
          <p:spPr>
            <a:xfrm flipH="false" flipV="false" rot="0">
              <a:off x="119087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268381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Peek() method</a:t>
            </a:r>
          </a:p>
        </p:txBody>
      </p:sp>
      <p:sp>
        <p:nvSpPr>
          <p:cNvPr name="TextBox 12" id="12"/>
          <p:cNvSpPr txBox="true"/>
          <p:nvPr/>
        </p:nvSpPr>
        <p:spPr>
          <a:xfrm rot="0">
            <a:off x="977903" y="3191275"/>
            <a:ext cx="309415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customStack.peek()</a:t>
            </a:r>
          </a:p>
        </p:txBody>
      </p:sp>
      <p:sp>
        <p:nvSpPr>
          <p:cNvPr name="TextBox 13" id="13"/>
          <p:cNvSpPr txBox="true"/>
          <p:nvPr/>
        </p:nvSpPr>
        <p:spPr>
          <a:xfrm rot="0">
            <a:off x="977903" y="2083203"/>
            <a:ext cx="371711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=[1,2,3,4]</a:t>
            </a:r>
          </a:p>
        </p:txBody>
      </p:sp>
      <p:sp>
        <p:nvSpPr>
          <p:cNvPr name="TextBox 14" id="14"/>
          <p:cNvSpPr txBox="true"/>
          <p:nvPr/>
        </p:nvSpPr>
        <p:spPr>
          <a:xfrm rot="0">
            <a:off x="5740403" y="3191275"/>
            <a:ext cx="20518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4</a:t>
            </a:r>
          </a:p>
        </p:txBody>
      </p:sp>
      <p:sp>
        <p:nvSpPr>
          <p:cNvPr name="TextBox 15" id="15"/>
          <p:cNvSpPr txBox="true"/>
          <p:nvPr/>
        </p:nvSpPr>
        <p:spPr>
          <a:xfrm rot="0">
            <a:off x="5663641" y="4895259"/>
            <a:ext cx="239392" cy="2567864"/>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4 3 2 1</a:t>
            </a:r>
          </a:p>
        </p:txBody>
      </p:sp>
    </p:spTree>
  </p:cSld>
  <p:clrMapOvr>
    <a:masterClrMapping/>
  </p:clrMapOvr>
</p:sld>
</file>

<file path=ppt/slides/slide2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581839" y="3249444"/>
            <a:ext cx="1376362" cy="248917"/>
            <a:chOff x="0" y="0"/>
            <a:chExt cx="1376362" cy="248920"/>
          </a:xfrm>
        </p:grpSpPr>
        <p:sp>
          <p:nvSpPr>
            <p:cNvPr name="Freeform 7" id="7"/>
            <p:cNvSpPr/>
            <p:nvPr/>
          </p:nvSpPr>
          <p:spPr>
            <a:xfrm flipH="false" flipV="false" rot="0">
              <a:off x="63500" y="111760"/>
              <a:ext cx="1140079" cy="25400"/>
            </a:xfrm>
            <a:custGeom>
              <a:avLst/>
              <a:gdLst/>
              <a:ahLst/>
              <a:cxnLst/>
              <a:rect r="r" b="b" t="t" l="l"/>
              <a:pathLst>
                <a:path h="25400" w="1140079">
                  <a:moveTo>
                    <a:pt x="0" y="0"/>
                  </a:moveTo>
                  <a:lnTo>
                    <a:pt x="1127379" y="0"/>
                  </a:lnTo>
                  <a:lnTo>
                    <a:pt x="1127379" y="12700"/>
                  </a:lnTo>
                  <a:lnTo>
                    <a:pt x="1127379" y="0"/>
                  </a:lnTo>
                  <a:lnTo>
                    <a:pt x="1140079" y="0"/>
                  </a:lnTo>
                  <a:lnTo>
                    <a:pt x="1140079" y="25400"/>
                  </a:lnTo>
                  <a:lnTo>
                    <a:pt x="1127379" y="25400"/>
                  </a:lnTo>
                  <a:lnTo>
                    <a:pt x="0" y="25400"/>
                  </a:lnTo>
                  <a:close/>
                </a:path>
              </a:pathLst>
            </a:custGeom>
            <a:solidFill>
              <a:srgbClr val="000000"/>
            </a:solidFill>
          </p:spPr>
        </p:sp>
        <p:sp>
          <p:nvSpPr>
            <p:cNvPr name="Freeform 8" id="8"/>
            <p:cNvSpPr/>
            <p:nvPr/>
          </p:nvSpPr>
          <p:spPr>
            <a:xfrm flipH="false" flipV="false" rot="0">
              <a:off x="119087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32441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isEmpty() method</a:t>
            </a:r>
          </a:p>
        </p:txBody>
      </p:sp>
      <p:sp>
        <p:nvSpPr>
          <p:cNvPr name="TextBox 12" id="12"/>
          <p:cNvSpPr txBox="true"/>
          <p:nvPr/>
        </p:nvSpPr>
        <p:spPr>
          <a:xfrm rot="0">
            <a:off x="977903" y="3191275"/>
            <a:ext cx="3605774"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customStack.isEmpty()</a:t>
            </a:r>
          </a:p>
        </p:txBody>
      </p:sp>
      <p:sp>
        <p:nvSpPr>
          <p:cNvPr name="TextBox 13" id="13"/>
          <p:cNvSpPr txBox="true"/>
          <p:nvPr/>
        </p:nvSpPr>
        <p:spPr>
          <a:xfrm rot="0">
            <a:off x="977903" y="2083203"/>
            <a:ext cx="371711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=[1,2,3,4]</a:t>
            </a:r>
          </a:p>
        </p:txBody>
      </p:sp>
      <p:sp>
        <p:nvSpPr>
          <p:cNvPr name="TextBox 14" id="14"/>
          <p:cNvSpPr txBox="true"/>
          <p:nvPr/>
        </p:nvSpPr>
        <p:spPr>
          <a:xfrm rot="0">
            <a:off x="6222997" y="3191275"/>
            <a:ext cx="82038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False</a:t>
            </a:r>
          </a:p>
        </p:txBody>
      </p:sp>
      <p:sp>
        <p:nvSpPr>
          <p:cNvPr name="TextBox 15" id="15"/>
          <p:cNvSpPr txBox="true"/>
          <p:nvPr/>
        </p:nvSpPr>
        <p:spPr>
          <a:xfrm rot="0">
            <a:off x="5663641" y="4895259"/>
            <a:ext cx="239392" cy="2567864"/>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4 3 2 1</a:t>
            </a:r>
          </a:p>
        </p:txBody>
      </p:sp>
    </p:spTree>
  </p:cSld>
  <p:clrMapOvr>
    <a:masterClrMapping/>
  </p:clrMapOvr>
</p:sld>
</file>

<file path=ppt/slides/slide2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378642" y="3249444"/>
            <a:ext cx="1376362" cy="248917"/>
            <a:chOff x="0" y="0"/>
            <a:chExt cx="1376362" cy="248920"/>
          </a:xfrm>
        </p:grpSpPr>
        <p:sp>
          <p:nvSpPr>
            <p:cNvPr name="Freeform 7" id="7"/>
            <p:cNvSpPr/>
            <p:nvPr/>
          </p:nvSpPr>
          <p:spPr>
            <a:xfrm flipH="false" flipV="false" rot="0">
              <a:off x="63500" y="111760"/>
              <a:ext cx="1140079" cy="25400"/>
            </a:xfrm>
            <a:custGeom>
              <a:avLst/>
              <a:gdLst/>
              <a:ahLst/>
              <a:cxnLst/>
              <a:rect r="r" b="b" t="t" l="l"/>
              <a:pathLst>
                <a:path h="25400" w="1140079">
                  <a:moveTo>
                    <a:pt x="0" y="0"/>
                  </a:moveTo>
                  <a:lnTo>
                    <a:pt x="1127379" y="0"/>
                  </a:lnTo>
                  <a:lnTo>
                    <a:pt x="1127379" y="12700"/>
                  </a:lnTo>
                  <a:lnTo>
                    <a:pt x="1127379" y="0"/>
                  </a:lnTo>
                  <a:lnTo>
                    <a:pt x="1140079" y="0"/>
                  </a:lnTo>
                  <a:lnTo>
                    <a:pt x="1140079" y="25400"/>
                  </a:lnTo>
                  <a:lnTo>
                    <a:pt x="1127379" y="25400"/>
                  </a:lnTo>
                  <a:lnTo>
                    <a:pt x="0" y="25400"/>
                  </a:lnTo>
                  <a:close/>
                </a:path>
              </a:pathLst>
            </a:custGeom>
            <a:solidFill>
              <a:srgbClr val="000000"/>
            </a:solidFill>
          </p:spPr>
        </p:sp>
        <p:sp>
          <p:nvSpPr>
            <p:cNvPr name="Freeform 8" id="8"/>
            <p:cNvSpPr/>
            <p:nvPr/>
          </p:nvSpPr>
          <p:spPr>
            <a:xfrm flipH="false" flipV="false" rot="0">
              <a:off x="119087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27257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isFull() method</a:t>
            </a:r>
          </a:p>
        </p:txBody>
      </p:sp>
      <p:sp>
        <p:nvSpPr>
          <p:cNvPr name="TextBox 12" id="12"/>
          <p:cNvSpPr txBox="true"/>
          <p:nvPr/>
        </p:nvSpPr>
        <p:spPr>
          <a:xfrm rot="0">
            <a:off x="977903" y="3191275"/>
            <a:ext cx="3188484"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customStack.isFull()</a:t>
            </a:r>
          </a:p>
        </p:txBody>
      </p:sp>
      <p:sp>
        <p:nvSpPr>
          <p:cNvPr name="TextBox 13" id="13"/>
          <p:cNvSpPr txBox="true"/>
          <p:nvPr/>
        </p:nvSpPr>
        <p:spPr>
          <a:xfrm rot="0">
            <a:off x="977903" y="2083203"/>
            <a:ext cx="371711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=[1,2,3,4]</a:t>
            </a:r>
          </a:p>
        </p:txBody>
      </p:sp>
      <p:sp>
        <p:nvSpPr>
          <p:cNvPr name="TextBox 14" id="14"/>
          <p:cNvSpPr txBox="true"/>
          <p:nvPr/>
        </p:nvSpPr>
        <p:spPr>
          <a:xfrm rot="0">
            <a:off x="6019800" y="3191275"/>
            <a:ext cx="82038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False</a:t>
            </a:r>
          </a:p>
        </p:txBody>
      </p:sp>
      <p:sp>
        <p:nvSpPr>
          <p:cNvPr name="TextBox 15" id="15"/>
          <p:cNvSpPr txBox="true"/>
          <p:nvPr/>
        </p:nvSpPr>
        <p:spPr>
          <a:xfrm rot="0">
            <a:off x="5663641" y="4895259"/>
            <a:ext cx="239392" cy="2567864"/>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4 3 2 1</a:t>
            </a:r>
          </a:p>
        </p:txBody>
      </p:sp>
    </p:spTree>
  </p:cSld>
  <p:clrMapOvr>
    <a:masterClrMapping/>
  </p:clrMapOvr>
</p:sld>
</file>

<file path=ppt/slides/slide2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9950"/>
          </a:xfrm>
          <a:custGeom>
            <a:avLst/>
            <a:gdLst/>
            <a:ahLst/>
            <a:cxnLst/>
            <a:rect r="r" b="b" t="t" l="l"/>
            <a:pathLst>
              <a:path h="3409950" w="10305136">
                <a:moveTo>
                  <a:pt x="0" y="0"/>
                </a:moveTo>
                <a:lnTo>
                  <a:pt x="10305135" y="0"/>
                </a:lnTo>
                <a:lnTo>
                  <a:pt x="10305135" y="3409950"/>
                </a:lnTo>
                <a:lnTo>
                  <a:pt x="0" y="3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89910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method</a:t>
            </a:r>
          </a:p>
        </p:txBody>
      </p:sp>
      <p:sp>
        <p:nvSpPr>
          <p:cNvPr name="TextBox 9" id="9"/>
          <p:cNvSpPr txBox="true"/>
          <p:nvPr/>
        </p:nvSpPr>
        <p:spPr>
          <a:xfrm rot="0">
            <a:off x="977903" y="3191275"/>
            <a:ext cx="330662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customStack.delete()</a:t>
            </a:r>
          </a:p>
        </p:txBody>
      </p:sp>
      <p:sp>
        <p:nvSpPr>
          <p:cNvPr name="TextBox 10" id="10"/>
          <p:cNvSpPr txBox="true"/>
          <p:nvPr/>
        </p:nvSpPr>
        <p:spPr>
          <a:xfrm rot="0">
            <a:off x="977903" y="2083203"/>
            <a:ext cx="371711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customStack =[1,2,3,4]</a:t>
            </a:r>
          </a:p>
        </p:txBody>
      </p:sp>
      <p:sp>
        <p:nvSpPr>
          <p:cNvPr name="TextBox 11" id="11"/>
          <p:cNvSpPr txBox="true"/>
          <p:nvPr/>
        </p:nvSpPr>
        <p:spPr>
          <a:xfrm rot="0">
            <a:off x="5663641" y="4895259"/>
            <a:ext cx="239392" cy="2567864"/>
          </a:xfrm>
          <a:prstGeom prst="rect">
            <a:avLst/>
          </a:prstGeom>
        </p:spPr>
        <p:txBody>
          <a:bodyPr anchor="t" rtlCol="false" tIns="0" lIns="0" bIns="0" rIns="0">
            <a:spAutoFit/>
          </a:bodyPr>
          <a:lstStyle/>
          <a:p>
            <a:pPr algn="just">
              <a:lnSpc>
                <a:spcPts val="5199"/>
              </a:lnSpc>
            </a:pPr>
            <a:r>
              <a:rPr lang="en-US" b="true" sz="2799" spc="-19">
                <a:solidFill>
                  <a:srgbClr val="000000"/>
                </a:solidFill>
                <a:latin typeface="Montserrat 2 Bold"/>
                <a:ea typeface="Montserrat 2 Bold"/>
                <a:cs typeface="Montserrat 2 Bold"/>
                <a:sym typeface="Montserrat 2 Bold"/>
              </a:rPr>
              <a:t>4 3 2 1</a:t>
            </a:r>
          </a:p>
        </p:txBody>
      </p:sp>
    </p:spTree>
  </p:cSld>
  <p:clrMapOvr>
    <a:masterClrMapping/>
  </p:clrMapOvr>
</p:sld>
</file>

<file path=ppt/slides/slide2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268458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creation</a:t>
            </a:r>
          </a:p>
        </p:txBody>
      </p:sp>
      <p:sp>
        <p:nvSpPr>
          <p:cNvPr name="TextBox 8" id="8"/>
          <p:cNvSpPr txBox="true"/>
          <p:nvPr/>
        </p:nvSpPr>
        <p:spPr>
          <a:xfrm rot="0">
            <a:off x="776830" y="2127990"/>
            <a:ext cx="2366229" cy="508025"/>
          </a:xfrm>
          <a:prstGeom prst="rect">
            <a:avLst/>
          </a:prstGeom>
        </p:spPr>
        <p:txBody>
          <a:bodyPr anchor="t" rtlCol="false" tIns="0" lIns="0" bIns="0" rIns="0">
            <a:spAutoFit/>
          </a:bodyPr>
          <a:lstStyle/>
          <a:p>
            <a:pPr algn="l">
              <a:lnSpc>
                <a:spcPts val="4310"/>
              </a:lnSpc>
            </a:pPr>
            <a:r>
              <a:rPr lang="en-US" b="true" sz="2400" spc="-7">
                <a:solidFill>
                  <a:srgbClr val="000000"/>
                </a:solidFill>
                <a:latin typeface="IBM Plex Sans Bold"/>
                <a:ea typeface="IBM Plex Sans Bold"/>
                <a:cs typeface="IBM Plex Sans Bold"/>
                <a:sym typeface="IBM Plex Sans Bold"/>
              </a:rPr>
              <a:t>Stack using List</a:t>
            </a:r>
          </a:p>
        </p:txBody>
      </p:sp>
      <p:sp>
        <p:nvSpPr>
          <p:cNvPr name="TextBox 9" id="9"/>
          <p:cNvSpPr txBox="true"/>
          <p:nvPr/>
        </p:nvSpPr>
        <p:spPr>
          <a:xfrm rot="0">
            <a:off x="1526134" y="2680602"/>
            <a:ext cx="4364669" cy="963168"/>
          </a:xfrm>
          <a:prstGeom prst="rect">
            <a:avLst/>
          </a:prstGeom>
        </p:spPr>
        <p:txBody>
          <a:bodyPr anchor="t" rtlCol="false" tIns="0" lIns="0" bIns="0" rIns="0">
            <a:spAutoFit/>
          </a:bodyPr>
          <a:lstStyle/>
          <a:p>
            <a:pPr algn="l">
              <a:lnSpc>
                <a:spcPts val="4310"/>
              </a:lnSpc>
            </a:pPr>
            <a:r>
              <a:rPr lang="en-US" sz="2400" spc="-7">
                <a:solidFill>
                  <a:srgbClr val="000000"/>
                </a:solidFill>
                <a:latin typeface="IBM Plex Sans"/>
                <a:ea typeface="IBM Plex Sans"/>
                <a:cs typeface="IBM Plex Sans"/>
                <a:sym typeface="IBM Plex Sans"/>
              </a:rPr>
              <a:t>- Easy to implement</a:t>
            </a:r>
          </a:p>
          <a:p>
            <a:pPr algn="l">
              <a:lnSpc>
                <a:spcPts val="2889"/>
              </a:lnSpc>
            </a:pPr>
            <a:r>
              <a:rPr lang="en-US" sz="2400" spc="-7">
                <a:solidFill>
                  <a:srgbClr val="000000"/>
                </a:solidFill>
                <a:latin typeface="IBM Plex Sans"/>
                <a:ea typeface="IBM Plex Sans"/>
                <a:cs typeface="IBM Plex Sans"/>
                <a:sym typeface="IBM Plex Sans"/>
              </a:rPr>
              <a:t>- Speed problem when it grows</a:t>
            </a:r>
          </a:p>
        </p:txBody>
      </p:sp>
      <p:sp>
        <p:nvSpPr>
          <p:cNvPr name="TextBox 10" id="10"/>
          <p:cNvSpPr txBox="true"/>
          <p:nvPr/>
        </p:nvSpPr>
        <p:spPr>
          <a:xfrm rot="0">
            <a:off x="789537" y="3871065"/>
            <a:ext cx="4703645" cy="1674619"/>
          </a:xfrm>
          <a:prstGeom prst="rect">
            <a:avLst/>
          </a:prstGeom>
        </p:spPr>
        <p:txBody>
          <a:bodyPr anchor="t" rtlCol="false" tIns="0" lIns="0" bIns="0" rIns="0">
            <a:spAutoFit/>
          </a:bodyPr>
          <a:lstStyle/>
          <a:p>
            <a:pPr algn="just">
              <a:lnSpc>
                <a:spcPts val="6000"/>
              </a:lnSpc>
            </a:pPr>
            <a:r>
              <a:rPr lang="en-US" b="true" sz="2400" spc="-7">
                <a:solidFill>
                  <a:srgbClr val="000000"/>
                </a:solidFill>
                <a:latin typeface="IBM Plex Sans Bold"/>
                <a:ea typeface="IBM Plex Sans Bold"/>
                <a:cs typeface="IBM Plex Sans Bold"/>
                <a:sym typeface="IBM Plex Sans Bold"/>
              </a:rPr>
              <a:t>Stack using Linked List</a:t>
            </a:r>
          </a:p>
          <a:p>
            <a:pPr algn="just">
              <a:lnSpc>
                <a:spcPts val="2620"/>
              </a:lnSpc>
            </a:pPr>
            <a:r>
              <a:rPr lang="en-US" sz="2400" spc="-7">
                <a:solidFill>
                  <a:srgbClr val="000000"/>
                </a:solidFill>
                <a:latin typeface="IBM Plex Sans"/>
                <a:ea typeface="IBM Plex Sans"/>
                <a:cs typeface="IBM Plex Sans"/>
                <a:sym typeface="IBM Plex Sans"/>
              </a:rPr>
              <a:t>- Fast Performance</a:t>
            </a:r>
          </a:p>
          <a:p>
            <a:pPr algn="just">
              <a:lnSpc>
                <a:spcPts val="4579"/>
              </a:lnSpc>
            </a:pPr>
            <a:r>
              <a:rPr lang="en-US" sz="2400" spc="-7">
                <a:solidFill>
                  <a:srgbClr val="000000"/>
                </a:solidFill>
                <a:latin typeface="IBM Plex Sans"/>
                <a:ea typeface="IBM Plex Sans"/>
                <a:cs typeface="IBM Plex Sans"/>
                <a:sym typeface="IBM Plex Sans"/>
              </a:rPr>
              <a:t>- Implementation is not easy</a:t>
            </a:r>
          </a:p>
        </p:txBody>
      </p:sp>
    </p:spTree>
  </p:cSld>
  <p:clrMapOvr>
    <a:masterClrMapping/>
  </p:clrMapOvr>
</p:sld>
</file>

<file path=ppt/slides/slide2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2336797"/>
            <a:ext cx="10429532" cy="3780082"/>
            <a:chOff x="0" y="0"/>
            <a:chExt cx="10429532" cy="3780092"/>
          </a:xfrm>
        </p:grpSpPr>
        <p:sp>
          <p:nvSpPr>
            <p:cNvPr name="Freeform 7" id="7"/>
            <p:cNvSpPr/>
            <p:nvPr/>
          </p:nvSpPr>
          <p:spPr>
            <a:xfrm flipH="false" flipV="false" rot="0">
              <a:off x="63500" y="63500"/>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8" id="8"/>
            <p:cNvSpPr/>
            <p:nvPr/>
          </p:nvSpPr>
          <p:spPr>
            <a:xfrm flipH="false" flipV="false" rot="0">
              <a:off x="5417058" y="63500"/>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9" id="9"/>
            <p:cNvSpPr/>
            <p:nvPr/>
          </p:nvSpPr>
          <p:spPr>
            <a:xfrm flipH="false" flipV="false" rot="0">
              <a:off x="7871968" y="63500"/>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0" id="10"/>
            <p:cNvSpPr/>
            <p:nvPr/>
          </p:nvSpPr>
          <p:spPr>
            <a:xfrm flipH="false" flipV="false" rot="0">
              <a:off x="63500" y="585343"/>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1" id="11"/>
            <p:cNvSpPr/>
            <p:nvPr/>
          </p:nvSpPr>
          <p:spPr>
            <a:xfrm flipH="false" flipV="false" rot="0">
              <a:off x="5417058" y="585343"/>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2" id="12"/>
            <p:cNvSpPr/>
            <p:nvPr/>
          </p:nvSpPr>
          <p:spPr>
            <a:xfrm flipH="false" flipV="false" rot="0">
              <a:off x="7871968" y="585343"/>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3" id="13"/>
            <p:cNvSpPr/>
            <p:nvPr/>
          </p:nvSpPr>
          <p:spPr>
            <a:xfrm flipH="false" flipV="false" rot="0">
              <a:off x="63500" y="110718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14" id="14"/>
            <p:cNvSpPr/>
            <p:nvPr/>
          </p:nvSpPr>
          <p:spPr>
            <a:xfrm flipH="false" flipV="false" rot="0">
              <a:off x="5417058" y="110718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15" id="15"/>
            <p:cNvSpPr/>
            <p:nvPr/>
          </p:nvSpPr>
          <p:spPr>
            <a:xfrm flipH="false" flipV="false" rot="0">
              <a:off x="7871968" y="110718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6" id="16"/>
            <p:cNvSpPr/>
            <p:nvPr/>
          </p:nvSpPr>
          <p:spPr>
            <a:xfrm flipH="false" flipV="false" rot="0">
              <a:off x="63500" y="162915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7" id="17"/>
            <p:cNvSpPr/>
            <p:nvPr/>
          </p:nvSpPr>
          <p:spPr>
            <a:xfrm flipH="false" flipV="false" rot="0">
              <a:off x="5417058" y="162915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8" id="18"/>
            <p:cNvSpPr/>
            <p:nvPr/>
          </p:nvSpPr>
          <p:spPr>
            <a:xfrm flipH="false" flipV="false" rot="0">
              <a:off x="7871968" y="162915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9" id="19"/>
            <p:cNvSpPr/>
            <p:nvPr/>
          </p:nvSpPr>
          <p:spPr>
            <a:xfrm flipH="false" flipV="false" rot="0">
              <a:off x="63500" y="2150999"/>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0" id="20"/>
            <p:cNvSpPr/>
            <p:nvPr/>
          </p:nvSpPr>
          <p:spPr>
            <a:xfrm flipH="false" flipV="false" rot="0">
              <a:off x="5417058" y="2150999"/>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1" id="21"/>
            <p:cNvSpPr/>
            <p:nvPr/>
          </p:nvSpPr>
          <p:spPr>
            <a:xfrm flipH="false" flipV="false" rot="0">
              <a:off x="7871968" y="2150999"/>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22" id="22"/>
            <p:cNvSpPr/>
            <p:nvPr/>
          </p:nvSpPr>
          <p:spPr>
            <a:xfrm flipH="false" flipV="false" rot="0">
              <a:off x="63500" y="2672842"/>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23" id="23"/>
            <p:cNvSpPr/>
            <p:nvPr/>
          </p:nvSpPr>
          <p:spPr>
            <a:xfrm flipH="false" flipV="false" rot="0">
              <a:off x="5417058" y="2672842"/>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24" id="24"/>
            <p:cNvSpPr/>
            <p:nvPr/>
          </p:nvSpPr>
          <p:spPr>
            <a:xfrm flipH="false" flipV="false" rot="0">
              <a:off x="7871968" y="2672842"/>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25" id="25"/>
            <p:cNvSpPr/>
            <p:nvPr/>
          </p:nvSpPr>
          <p:spPr>
            <a:xfrm flipH="false" flipV="false" rot="0">
              <a:off x="63500" y="3194685"/>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6" id="26"/>
            <p:cNvSpPr/>
            <p:nvPr/>
          </p:nvSpPr>
          <p:spPr>
            <a:xfrm flipH="false" flipV="false" rot="0">
              <a:off x="5417058" y="3194685"/>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7" id="27"/>
            <p:cNvSpPr/>
            <p:nvPr/>
          </p:nvSpPr>
          <p:spPr>
            <a:xfrm flipH="false" flipV="false" rot="0">
              <a:off x="7871968" y="3194685"/>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800510" y="884368"/>
            <a:ext cx="1051877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Stack operations with List</a:t>
            </a:r>
          </a:p>
        </p:txBody>
      </p:sp>
      <p:sp>
        <p:nvSpPr>
          <p:cNvPr name="TextBox 30" id="30"/>
          <p:cNvSpPr txBox="true"/>
          <p:nvPr/>
        </p:nvSpPr>
        <p:spPr>
          <a:xfrm rot="0">
            <a:off x="927097" y="2948978"/>
            <a:ext cx="2428094" cy="3085062"/>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Create Stack Push Pop Peek isEmpty Delete Entire Stack</a:t>
            </a:r>
          </a:p>
        </p:txBody>
      </p:sp>
      <p:sp>
        <p:nvSpPr>
          <p:cNvPr name="TextBox 31" id="31"/>
          <p:cNvSpPr txBox="true"/>
          <p:nvPr/>
        </p:nvSpPr>
        <p:spPr>
          <a:xfrm rot="0">
            <a:off x="6432604" y="2427113"/>
            <a:ext cx="2090385"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Time complexity O(1) O(1) / O(n^2) O(1) O(1) O(1) O(1)</a:t>
            </a:r>
          </a:p>
        </p:txBody>
      </p:sp>
      <p:sp>
        <p:nvSpPr>
          <p:cNvPr name="TextBox 32" id="32"/>
          <p:cNvSpPr txBox="true"/>
          <p:nvPr/>
        </p:nvSpPr>
        <p:spPr>
          <a:xfrm rot="0">
            <a:off x="8814073" y="2427113"/>
            <a:ext cx="2280190"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Space complexity O(1) O(1) O(1) O(1) O(1) O(1)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2165220">
            <a:off x="2170043" y="-436626"/>
            <a:ext cx="7186813" cy="9081868"/>
            <a:chOff x="0" y="0"/>
            <a:chExt cx="9582417" cy="12109158"/>
          </a:xfrm>
        </p:grpSpPr>
        <p:sp>
          <p:nvSpPr>
            <p:cNvPr name="Freeform 3" id="3"/>
            <p:cNvSpPr/>
            <p:nvPr/>
          </p:nvSpPr>
          <p:spPr>
            <a:xfrm flipH="false" flipV="false" rot="0">
              <a:off x="0" y="0"/>
              <a:ext cx="9582403" cy="12109196"/>
            </a:xfrm>
            <a:custGeom>
              <a:avLst/>
              <a:gdLst/>
              <a:ahLst/>
              <a:cxnLst/>
              <a:rect r="r" b="b" t="t" l="l"/>
              <a:pathLst>
                <a:path h="12109196" w="9582403">
                  <a:moveTo>
                    <a:pt x="3921760" y="89408"/>
                  </a:moveTo>
                  <a:lnTo>
                    <a:pt x="1467866" y="0"/>
                  </a:lnTo>
                  <a:lnTo>
                    <a:pt x="171196" y="1779143"/>
                  </a:lnTo>
                  <a:lnTo>
                    <a:pt x="0" y="6475984"/>
                  </a:lnTo>
                  <a:lnTo>
                    <a:pt x="7728585" y="12109196"/>
                  </a:lnTo>
                  <a:lnTo>
                    <a:pt x="9377172" y="9847453"/>
                  </a:lnTo>
                  <a:lnTo>
                    <a:pt x="9582403" y="4215384"/>
                  </a:lnTo>
                  <a:close/>
                </a:path>
              </a:pathLst>
            </a:custGeom>
            <a:blipFill>
              <a:blip r:embed="rId2"/>
              <a:stretch>
                <a:fillRect l="-2331" t="-370" r="-1489" b="-6950"/>
              </a:stretch>
            </a:blipFill>
          </p:spPr>
        </p:sp>
      </p:grpSp>
      <p:grpSp>
        <p:nvGrpSpPr>
          <p:cNvPr name="Group 4" id="4"/>
          <p:cNvGrpSpPr>
            <a:grpSpLocks noChangeAspect="true"/>
          </p:cNvGrpSpPr>
          <p:nvPr/>
        </p:nvGrpSpPr>
        <p:grpSpPr>
          <a:xfrm rot="0">
            <a:off x="551869" y="6988092"/>
            <a:ext cx="6888690" cy="2083832"/>
            <a:chOff x="0" y="0"/>
            <a:chExt cx="6888683" cy="2083841"/>
          </a:xfrm>
        </p:grpSpPr>
        <p:sp>
          <p:nvSpPr>
            <p:cNvPr name="Freeform 5" id="5"/>
            <p:cNvSpPr/>
            <p:nvPr/>
          </p:nvSpPr>
          <p:spPr>
            <a:xfrm flipH="false" flipV="false" rot="0">
              <a:off x="0" y="0"/>
              <a:ext cx="6888735" cy="2084070"/>
            </a:xfrm>
            <a:custGeom>
              <a:avLst/>
              <a:gdLst/>
              <a:ahLst/>
              <a:cxnLst/>
              <a:rect r="r" b="b" t="t" l="l"/>
              <a:pathLst>
                <a:path h="2084070" w="6888735">
                  <a:moveTo>
                    <a:pt x="1337818" y="0"/>
                  </a:moveTo>
                  <a:lnTo>
                    <a:pt x="5550789" y="0"/>
                  </a:lnTo>
                  <a:cubicBezTo>
                    <a:pt x="5935980" y="0"/>
                    <a:pt x="6167120" y="0"/>
                    <a:pt x="6321171" y="57404"/>
                  </a:cubicBezTo>
                  <a:cubicBezTo>
                    <a:pt x="6558280" y="143637"/>
                    <a:pt x="6744970" y="330454"/>
                    <a:pt x="6831330" y="567563"/>
                  </a:cubicBezTo>
                  <a:cubicBezTo>
                    <a:pt x="6874383" y="663067"/>
                    <a:pt x="6888735" y="891159"/>
                    <a:pt x="6888735" y="1042035"/>
                  </a:cubicBezTo>
                  <a:cubicBezTo>
                    <a:pt x="6888735" y="1192911"/>
                    <a:pt x="6874383" y="1420876"/>
                    <a:pt x="6831330" y="1516507"/>
                  </a:cubicBezTo>
                  <a:cubicBezTo>
                    <a:pt x="6745098" y="1753616"/>
                    <a:pt x="6558280" y="1940306"/>
                    <a:pt x="6321172" y="2026666"/>
                  </a:cubicBezTo>
                  <a:cubicBezTo>
                    <a:pt x="6167120" y="2084070"/>
                    <a:pt x="5935981" y="2084070"/>
                    <a:pt x="5550789" y="2084070"/>
                  </a:cubicBezTo>
                  <a:lnTo>
                    <a:pt x="1337818" y="2084070"/>
                  </a:lnTo>
                  <a:cubicBezTo>
                    <a:pt x="952627" y="2084070"/>
                    <a:pt x="721487" y="2084070"/>
                    <a:pt x="567436" y="2026666"/>
                  </a:cubicBezTo>
                  <a:cubicBezTo>
                    <a:pt x="330327" y="1940433"/>
                    <a:pt x="143637" y="1753616"/>
                    <a:pt x="57277" y="1516507"/>
                  </a:cubicBezTo>
                  <a:cubicBezTo>
                    <a:pt x="14351" y="1420749"/>
                    <a:pt x="0" y="1192657"/>
                    <a:pt x="0" y="1041908"/>
                  </a:cubicBezTo>
                  <a:cubicBezTo>
                    <a:pt x="0" y="891159"/>
                    <a:pt x="14351" y="663067"/>
                    <a:pt x="57404" y="567436"/>
                  </a:cubicBezTo>
                  <a:cubicBezTo>
                    <a:pt x="143637" y="330327"/>
                    <a:pt x="330454" y="143637"/>
                    <a:pt x="567563" y="57277"/>
                  </a:cubicBezTo>
                  <a:cubicBezTo>
                    <a:pt x="721614" y="0"/>
                    <a:pt x="952627" y="0"/>
                    <a:pt x="1337818" y="0"/>
                  </a:cubicBezTo>
                  <a:close/>
                </a:path>
              </a:pathLst>
            </a:custGeom>
            <a:solidFill>
              <a:srgbClr val="50ABF1"/>
            </a:solidFill>
          </p:spPr>
        </p:sp>
      </p:grpSp>
      <p:sp>
        <p:nvSpPr>
          <p:cNvPr name="Freeform 6" id="6"/>
          <p:cNvSpPr/>
          <p:nvPr/>
        </p:nvSpPr>
        <p:spPr>
          <a:xfrm flipH="false" flipV="false" rot="0">
            <a:off x="1180081" y="7814672"/>
            <a:ext cx="662635" cy="662635"/>
          </a:xfrm>
          <a:custGeom>
            <a:avLst/>
            <a:gdLst/>
            <a:ahLst/>
            <a:cxnLst/>
            <a:rect r="r" b="b" t="t" l="l"/>
            <a:pathLst>
              <a:path h="662635" w="662635">
                <a:moveTo>
                  <a:pt x="0" y="0"/>
                </a:moveTo>
                <a:lnTo>
                  <a:pt x="662635" y="0"/>
                </a:lnTo>
                <a:lnTo>
                  <a:pt x="662635" y="662635"/>
                </a:lnTo>
                <a:lnTo>
                  <a:pt x="0" y="662635"/>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5438689" y="7231590"/>
            <a:ext cx="1607906" cy="1597076"/>
            <a:chOff x="0" y="0"/>
            <a:chExt cx="2143874" cy="2129434"/>
          </a:xfrm>
        </p:grpSpPr>
        <p:sp>
          <p:nvSpPr>
            <p:cNvPr name="Freeform 8" id="8"/>
            <p:cNvSpPr/>
            <p:nvPr/>
          </p:nvSpPr>
          <p:spPr>
            <a:xfrm flipH="false" flipV="false" rot="0">
              <a:off x="-104648" y="0"/>
              <a:ext cx="2353056" cy="2129409"/>
            </a:xfrm>
            <a:custGeom>
              <a:avLst/>
              <a:gdLst/>
              <a:ahLst/>
              <a:cxnLst/>
              <a:rect r="r" b="b" t="t" l="l"/>
              <a:pathLst>
                <a:path h="2129409" w="2353056">
                  <a:moveTo>
                    <a:pt x="1000633" y="0"/>
                  </a:moveTo>
                  <a:cubicBezTo>
                    <a:pt x="787527" y="35306"/>
                    <a:pt x="583057" y="135128"/>
                    <a:pt x="418592" y="299466"/>
                  </a:cubicBezTo>
                  <a:cubicBezTo>
                    <a:pt x="0" y="718058"/>
                    <a:pt x="0" y="1396746"/>
                    <a:pt x="418592" y="1815465"/>
                  </a:cubicBezTo>
                  <a:cubicBezTo>
                    <a:pt x="627888" y="2024761"/>
                    <a:pt x="902208" y="2129409"/>
                    <a:pt x="1176528" y="2129409"/>
                  </a:cubicBezTo>
                  <a:cubicBezTo>
                    <a:pt x="1450848" y="2129409"/>
                    <a:pt x="1725168" y="2024761"/>
                    <a:pt x="1934464" y="1815465"/>
                  </a:cubicBezTo>
                  <a:cubicBezTo>
                    <a:pt x="2353056" y="1396873"/>
                    <a:pt x="2353056" y="718185"/>
                    <a:pt x="1934464" y="299466"/>
                  </a:cubicBezTo>
                  <a:cubicBezTo>
                    <a:pt x="1770126" y="135128"/>
                    <a:pt x="1565656" y="35306"/>
                    <a:pt x="1352550" y="0"/>
                  </a:cubicBezTo>
                  <a:close/>
                </a:path>
              </a:pathLst>
            </a:custGeom>
            <a:blipFill>
              <a:blip r:embed="rId4"/>
              <a:stretch>
                <a:fillRect l="-10170" t="0" r="-7042" b="-57335"/>
              </a:stretch>
            </a:blipFill>
          </p:spPr>
        </p:sp>
      </p:grpSp>
      <p:sp>
        <p:nvSpPr>
          <p:cNvPr name="Freeform 9" id="9"/>
          <p:cNvSpPr/>
          <p:nvPr/>
        </p:nvSpPr>
        <p:spPr>
          <a:xfrm flipH="false" flipV="false" rot="0">
            <a:off x="1296286" y="8468354"/>
            <a:ext cx="430235" cy="430235"/>
          </a:xfrm>
          <a:custGeom>
            <a:avLst/>
            <a:gdLst/>
            <a:ahLst/>
            <a:cxnLst/>
            <a:rect r="r" b="b" t="t" l="l"/>
            <a:pathLst>
              <a:path h="430235" w="430235">
                <a:moveTo>
                  <a:pt x="0" y="0"/>
                </a:moveTo>
                <a:lnTo>
                  <a:pt x="430235" y="0"/>
                </a:lnTo>
                <a:lnTo>
                  <a:pt x="430235" y="430234"/>
                </a:lnTo>
                <a:lnTo>
                  <a:pt x="0" y="430234"/>
                </a:lnTo>
                <a:lnTo>
                  <a:pt x="0" y="0"/>
                </a:lnTo>
                <a:close/>
              </a:path>
            </a:pathLst>
          </a:custGeom>
          <a:blipFill>
            <a:blip r:embed="rId5"/>
            <a:stretch>
              <a:fillRect l="0" t="0" r="0" b="0"/>
            </a:stretch>
          </a:blipFill>
        </p:spPr>
      </p:sp>
      <p:sp>
        <p:nvSpPr>
          <p:cNvPr name="TextBox 10" id="10"/>
          <p:cNvSpPr txBox="true"/>
          <p:nvPr/>
        </p:nvSpPr>
        <p:spPr>
          <a:xfrm rot="0">
            <a:off x="1994287" y="7848791"/>
            <a:ext cx="3022816" cy="502587"/>
          </a:xfrm>
          <a:prstGeom prst="rect">
            <a:avLst/>
          </a:prstGeom>
        </p:spPr>
        <p:txBody>
          <a:bodyPr anchor="t" rtlCol="false" tIns="0" lIns="0" bIns="0" rIns="0">
            <a:spAutoFit/>
          </a:bodyPr>
          <a:lstStyle/>
          <a:p>
            <a:pPr algn="l">
              <a:lnSpc>
                <a:spcPts val="4232"/>
              </a:lnSpc>
            </a:pPr>
            <a:r>
              <a:rPr lang="en-US" b="true" sz="2600">
                <a:solidFill>
                  <a:srgbClr val="FFFFFF"/>
                </a:solidFill>
                <a:latin typeface="Montserrat 1 Medium"/>
                <a:ea typeface="Montserrat 1 Medium"/>
                <a:cs typeface="Montserrat 1 Medium"/>
                <a:sym typeface="Montserrat 1 Medium"/>
              </a:rPr>
              <a:t>@karimov_elshad</a:t>
            </a:r>
          </a:p>
        </p:txBody>
      </p:sp>
      <p:sp>
        <p:nvSpPr>
          <p:cNvPr name="TextBox 11" id="11"/>
          <p:cNvSpPr txBox="true"/>
          <p:nvPr/>
        </p:nvSpPr>
        <p:spPr>
          <a:xfrm rot="0">
            <a:off x="2044332" y="8386267"/>
            <a:ext cx="3067945" cy="502587"/>
          </a:xfrm>
          <a:prstGeom prst="rect">
            <a:avLst/>
          </a:prstGeom>
        </p:spPr>
        <p:txBody>
          <a:bodyPr anchor="t" rtlCol="false" tIns="0" lIns="0" bIns="0" rIns="0">
            <a:spAutoFit/>
          </a:bodyPr>
          <a:lstStyle/>
          <a:p>
            <a:pPr algn="l">
              <a:lnSpc>
                <a:spcPts val="4232"/>
              </a:lnSpc>
            </a:pPr>
            <a:r>
              <a:rPr lang="en-US" b="true" sz="2600">
                <a:solidFill>
                  <a:srgbClr val="FFFFFF"/>
                </a:solidFill>
                <a:latin typeface="Montserrat 1 Medium"/>
                <a:ea typeface="Montserrat 1 Medium"/>
                <a:cs typeface="Montserrat 1 Medium"/>
                <a:sym typeface="Montserrat 1 Medium"/>
              </a:rPr>
              <a:t>in/elshad-karimov</a:t>
            </a:r>
          </a:p>
        </p:txBody>
      </p:sp>
      <p:sp>
        <p:nvSpPr>
          <p:cNvPr name="TextBox 12" id="12"/>
          <p:cNvSpPr txBox="true"/>
          <p:nvPr/>
        </p:nvSpPr>
        <p:spPr>
          <a:xfrm rot="0">
            <a:off x="1119702" y="7246734"/>
            <a:ext cx="3687851" cy="617487"/>
          </a:xfrm>
          <a:prstGeom prst="rect">
            <a:avLst/>
          </a:prstGeom>
        </p:spPr>
        <p:txBody>
          <a:bodyPr anchor="t" rtlCol="false" tIns="0" lIns="0" bIns="0" rIns="0">
            <a:spAutoFit/>
          </a:bodyPr>
          <a:lstStyle/>
          <a:p>
            <a:pPr algn="l">
              <a:lnSpc>
                <a:spcPts val="5040"/>
              </a:lnSpc>
            </a:pPr>
            <a:r>
              <a:rPr lang="en-US" b="true" sz="3600">
                <a:solidFill>
                  <a:srgbClr val="1B4552"/>
                </a:solidFill>
                <a:latin typeface="Montserrat 1 Medium"/>
                <a:ea typeface="Montserrat 1 Medium"/>
                <a:cs typeface="Montserrat 1 Medium"/>
                <a:sym typeface="Montserrat 1 Medium"/>
              </a:rPr>
              <a:t>Elshad Karimov</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749303" y="2399205"/>
            <a:ext cx="9795596" cy="3282296"/>
          </a:xfrm>
          <a:custGeom>
            <a:avLst/>
            <a:gdLst/>
            <a:ahLst/>
            <a:cxnLst/>
            <a:rect r="r" b="b" t="t" l="l"/>
            <a:pathLst>
              <a:path h="3282296" w="9795596">
                <a:moveTo>
                  <a:pt x="0" y="0"/>
                </a:moveTo>
                <a:lnTo>
                  <a:pt x="9795596" y="0"/>
                </a:lnTo>
                <a:lnTo>
                  <a:pt x="9795596" y="3282296"/>
                </a:lnTo>
                <a:lnTo>
                  <a:pt x="0" y="3282296"/>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778535" y="6117079"/>
            <a:ext cx="9737122" cy="1549403"/>
            <a:chOff x="0" y="0"/>
            <a:chExt cx="9737128" cy="1549400"/>
          </a:xfrm>
        </p:grpSpPr>
        <p:sp>
          <p:nvSpPr>
            <p:cNvPr name="Freeform 7" id="7"/>
            <p:cNvSpPr/>
            <p:nvPr/>
          </p:nvSpPr>
          <p:spPr>
            <a:xfrm flipH="false" flipV="false" rot="0">
              <a:off x="0" y="0"/>
              <a:ext cx="9737090" cy="1549400"/>
            </a:xfrm>
            <a:custGeom>
              <a:avLst/>
              <a:gdLst/>
              <a:ahLst/>
              <a:cxnLst/>
              <a:rect r="r" b="b" t="t" l="l"/>
              <a:pathLst>
                <a:path h="1549400" w="9737090">
                  <a:moveTo>
                    <a:pt x="0" y="1549400"/>
                  </a:moveTo>
                  <a:lnTo>
                    <a:pt x="9737090" y="1549400"/>
                  </a:lnTo>
                  <a:lnTo>
                    <a:pt x="9737090" y="0"/>
                  </a:lnTo>
                  <a:lnTo>
                    <a:pt x="0" y="0"/>
                  </a:lnTo>
                  <a:close/>
                </a:path>
              </a:pathLst>
            </a:custGeom>
            <a:solidFill>
              <a:srgbClr val="000000"/>
            </a:solidFill>
          </p:spPr>
        </p:sp>
      </p:gr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69185"/>
            <a:ext cx="3702910" cy="538324"/>
          </a:xfrm>
          <a:prstGeom prst="rect">
            <a:avLst/>
          </a:prstGeom>
        </p:spPr>
        <p:txBody>
          <a:bodyPr anchor="t" rtlCol="false" tIns="0" lIns="0" bIns="0" rIns="0">
            <a:spAutoFit/>
          </a:bodyPr>
          <a:lstStyle/>
          <a:p>
            <a:pPr algn="l">
              <a:lnSpc>
                <a:spcPts val="4339"/>
              </a:lnSpc>
            </a:pPr>
            <a:r>
              <a:rPr lang="en-US" b="true" sz="3099" spc="-9">
                <a:solidFill>
                  <a:srgbClr val="FFFFFF"/>
                </a:solidFill>
                <a:latin typeface="IBM Plex Sans Bold"/>
                <a:ea typeface="IBM Plex Sans Bold"/>
                <a:cs typeface="IBM Plex Sans Bold"/>
                <a:sym typeface="IBM Plex Sans Bold"/>
              </a:rPr>
              <a:t>What is Recursion?</a:t>
            </a:r>
          </a:p>
        </p:txBody>
      </p:sp>
      <p:sp>
        <p:nvSpPr>
          <p:cNvPr name="TextBox 10" id="10"/>
          <p:cNvSpPr txBox="true"/>
          <p:nvPr/>
        </p:nvSpPr>
        <p:spPr>
          <a:xfrm rot="0">
            <a:off x="737359" y="1727940"/>
            <a:ext cx="10840945"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Recursion = a way of solving a problem by having a function calling itself </a:t>
            </a:r>
          </a:p>
        </p:txBody>
      </p:sp>
      <p:sp>
        <p:nvSpPr>
          <p:cNvPr name="TextBox 11" id="11"/>
          <p:cNvSpPr txBox="true"/>
          <p:nvPr/>
        </p:nvSpPr>
        <p:spPr>
          <a:xfrm rot="0">
            <a:off x="829342" y="6198184"/>
            <a:ext cx="3369145"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openRussianDoll</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doll</a:t>
            </a:r>
            <a:r>
              <a:rPr lang="en-US" sz="1600" spc="142">
                <a:solidFill>
                  <a:srgbClr val="D4D4D4"/>
                </a:solidFill>
                <a:latin typeface="Montserrat 2"/>
                <a:ea typeface="Montserrat 2"/>
                <a:cs typeface="Montserrat 2"/>
                <a:sym typeface="Montserrat 2"/>
              </a:rPr>
              <a:t>): </a:t>
            </a:r>
          </a:p>
        </p:txBody>
      </p:sp>
      <p:sp>
        <p:nvSpPr>
          <p:cNvPr name="TextBox 12" id="12"/>
          <p:cNvSpPr txBox="true"/>
          <p:nvPr/>
        </p:nvSpPr>
        <p:spPr>
          <a:xfrm rot="0">
            <a:off x="1318689" y="6439481"/>
            <a:ext cx="1746961"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if</a:t>
            </a:r>
            <a:r>
              <a:rPr lang="en-US" sz="1600" spc="142">
                <a:solidFill>
                  <a:srgbClr val="D4D4D4"/>
                </a:solidFill>
                <a:latin typeface="Montserrat 2"/>
                <a:ea typeface="Montserrat 2"/>
                <a:cs typeface="Montserrat 2"/>
                <a:sym typeface="Montserrat 2"/>
              </a:rPr>
              <a:t> doll ==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13" id="13"/>
          <p:cNvSpPr txBox="true"/>
          <p:nvPr/>
        </p:nvSpPr>
        <p:spPr>
          <a:xfrm rot="0">
            <a:off x="1808036" y="6680787"/>
            <a:ext cx="3743496" cy="242011"/>
          </a:xfrm>
          <a:prstGeom prst="rect">
            <a:avLst/>
          </a:prstGeom>
        </p:spPr>
        <p:txBody>
          <a:bodyPr anchor="t" rtlCol="false" tIns="0" lIns="0" bIns="0" rIns="0">
            <a:spAutoFit/>
          </a:bodyPr>
          <a:lstStyle/>
          <a:p>
            <a:pPr algn="l">
              <a:lnSpc>
                <a:spcPts val="19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a:t>
            </a:r>
            <a:r>
              <a:rPr lang="en-US" sz="1600" spc="142">
                <a:solidFill>
                  <a:srgbClr val="CE9178"/>
                </a:solidFill>
                <a:latin typeface="Montserrat 2"/>
                <a:ea typeface="Montserrat 2"/>
                <a:cs typeface="Montserrat 2"/>
                <a:sym typeface="Montserrat 2"/>
              </a:rPr>
              <a:t>"All dolls are opened"</a:t>
            </a:r>
            <a:r>
              <a:rPr lang="en-US" sz="1600" spc="142">
                <a:solidFill>
                  <a:srgbClr val="D4D4D4"/>
                </a:solidFill>
                <a:latin typeface="Montserrat 2"/>
                <a:ea typeface="Montserrat 2"/>
                <a:cs typeface="Montserrat 2"/>
                <a:sym typeface="Montserrat 2"/>
              </a:rPr>
              <a:t>) </a:t>
            </a:r>
          </a:p>
        </p:txBody>
      </p:sp>
      <p:sp>
        <p:nvSpPr>
          <p:cNvPr name="TextBox 14" id="14"/>
          <p:cNvSpPr txBox="true"/>
          <p:nvPr/>
        </p:nvSpPr>
        <p:spPr>
          <a:xfrm rot="0">
            <a:off x="1318689" y="6922084"/>
            <a:ext cx="748694"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else</a:t>
            </a:r>
            <a:r>
              <a:rPr lang="en-US" sz="1600" spc="142">
                <a:solidFill>
                  <a:srgbClr val="D4D4D4"/>
                </a:solidFill>
                <a:latin typeface="Montserrat 2"/>
                <a:ea typeface="Montserrat 2"/>
                <a:cs typeface="Montserrat 2"/>
                <a:sym typeface="Montserrat 2"/>
              </a:rPr>
              <a:t>: </a:t>
            </a:r>
          </a:p>
        </p:txBody>
      </p:sp>
      <p:sp>
        <p:nvSpPr>
          <p:cNvPr name="TextBox 15" id="15"/>
          <p:cNvSpPr txBox="true"/>
          <p:nvPr/>
        </p:nvSpPr>
        <p:spPr>
          <a:xfrm rot="0">
            <a:off x="1808112" y="7163381"/>
            <a:ext cx="2994708" cy="242011"/>
          </a:xfrm>
          <a:prstGeom prst="rect">
            <a:avLst/>
          </a:prstGeom>
        </p:spPr>
        <p:txBody>
          <a:bodyPr anchor="t" rtlCol="false" tIns="0" lIns="0" bIns="0" rIns="0">
            <a:spAutoFit/>
          </a:bodyPr>
          <a:lstStyle/>
          <a:p>
            <a:pPr algn="l">
              <a:lnSpc>
                <a:spcPts val="1900"/>
              </a:lnSpc>
            </a:pPr>
            <a:r>
              <a:rPr lang="en-US" sz="1600" spc="142">
                <a:solidFill>
                  <a:srgbClr val="D4D4D4"/>
                </a:solidFill>
                <a:latin typeface="Montserrat 2"/>
                <a:ea typeface="Montserrat 2"/>
                <a:cs typeface="Montserrat 2"/>
                <a:sym typeface="Montserrat 2"/>
              </a:rPr>
              <a:t>openRussianDoll(doll-</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Tree>
  </p:cSld>
  <p:clrMapOvr>
    <a:masterClrMapping/>
  </p:clrMapOvr>
</p:sld>
</file>

<file path=ppt/slides/slide3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939803" y="3911603"/>
            <a:ext cx="1982667" cy="876300"/>
            <a:chOff x="0" y="0"/>
            <a:chExt cx="1982660" cy="876300"/>
          </a:xfrm>
        </p:grpSpPr>
        <p:sp>
          <p:nvSpPr>
            <p:cNvPr name="Freeform 7" id="7"/>
            <p:cNvSpPr/>
            <p:nvPr/>
          </p:nvSpPr>
          <p:spPr>
            <a:xfrm flipH="false" flipV="false" rot="0">
              <a:off x="101600" y="101600"/>
              <a:ext cx="1140714" cy="673100"/>
            </a:xfrm>
            <a:custGeom>
              <a:avLst/>
              <a:gdLst/>
              <a:ahLst/>
              <a:cxnLst/>
              <a:rect r="r" b="b" t="t" l="l"/>
              <a:pathLst>
                <a:path h="673100" w="1140714">
                  <a:moveTo>
                    <a:pt x="0" y="0"/>
                  </a:moveTo>
                  <a:lnTo>
                    <a:pt x="1140714" y="0"/>
                  </a:lnTo>
                  <a:lnTo>
                    <a:pt x="1140714" y="673100"/>
                  </a:lnTo>
                  <a:lnTo>
                    <a:pt x="0" y="673100"/>
                  </a:lnTo>
                  <a:close/>
                </a:path>
              </a:pathLst>
            </a:custGeom>
            <a:solidFill>
              <a:srgbClr val="73FDEA"/>
            </a:solidFill>
          </p:spPr>
        </p:sp>
        <p:sp>
          <p:nvSpPr>
            <p:cNvPr name="Freeform 8" id="8"/>
            <p:cNvSpPr/>
            <p:nvPr/>
          </p:nvSpPr>
          <p:spPr>
            <a:xfrm flipH="false" flipV="false" rot="0">
              <a:off x="1242314" y="101600"/>
              <a:ext cx="638810" cy="673100"/>
            </a:xfrm>
            <a:custGeom>
              <a:avLst/>
              <a:gdLst/>
              <a:ahLst/>
              <a:cxnLst/>
              <a:rect r="r" b="b" t="t" l="l"/>
              <a:pathLst>
                <a:path h="673100" w="638810">
                  <a:moveTo>
                    <a:pt x="0" y="0"/>
                  </a:moveTo>
                  <a:lnTo>
                    <a:pt x="638810" y="0"/>
                  </a:lnTo>
                  <a:lnTo>
                    <a:pt x="638810" y="673100"/>
                  </a:lnTo>
                  <a:lnTo>
                    <a:pt x="0" y="673100"/>
                  </a:lnTo>
                  <a:close/>
                </a:path>
              </a:pathLst>
            </a:custGeom>
            <a:solidFill>
              <a:srgbClr val="73FDEA"/>
            </a:solidFill>
          </p:spPr>
        </p:sp>
        <p:sp>
          <p:nvSpPr>
            <p:cNvPr name="Freeform 9" id="9"/>
            <p:cNvSpPr/>
            <p:nvPr/>
          </p:nvSpPr>
          <p:spPr>
            <a:xfrm flipH="false" flipV="false" rot="0">
              <a:off x="1204214"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0" id="10"/>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1" id="11"/>
            <p:cNvSpPr/>
            <p:nvPr/>
          </p:nvSpPr>
          <p:spPr>
            <a:xfrm flipH="false" flipV="false" rot="0">
              <a:off x="1843024"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2" id="12"/>
            <p:cNvSpPr/>
            <p:nvPr/>
          </p:nvSpPr>
          <p:spPr>
            <a:xfrm flipH="false" flipV="false" rot="0">
              <a:off x="63500" y="63500"/>
              <a:ext cx="1855724" cy="76200"/>
            </a:xfrm>
            <a:custGeom>
              <a:avLst/>
              <a:gdLst/>
              <a:ahLst/>
              <a:cxnLst/>
              <a:rect r="r" b="b" t="t" l="l"/>
              <a:pathLst>
                <a:path h="76200" w="1855724">
                  <a:moveTo>
                    <a:pt x="0" y="0"/>
                  </a:moveTo>
                  <a:lnTo>
                    <a:pt x="1855724" y="0"/>
                  </a:lnTo>
                  <a:lnTo>
                    <a:pt x="1855724" y="76200"/>
                  </a:lnTo>
                  <a:lnTo>
                    <a:pt x="0" y="76200"/>
                  </a:lnTo>
                  <a:close/>
                </a:path>
              </a:pathLst>
            </a:custGeom>
            <a:solidFill>
              <a:srgbClr val="017100"/>
            </a:solidFill>
          </p:spPr>
        </p:sp>
        <p:sp>
          <p:nvSpPr>
            <p:cNvPr name="Freeform 13" id="13"/>
            <p:cNvSpPr/>
            <p:nvPr/>
          </p:nvSpPr>
          <p:spPr>
            <a:xfrm flipH="false" flipV="false" rot="0">
              <a:off x="63500" y="736600"/>
              <a:ext cx="1855724" cy="76200"/>
            </a:xfrm>
            <a:custGeom>
              <a:avLst/>
              <a:gdLst/>
              <a:ahLst/>
              <a:cxnLst/>
              <a:rect r="r" b="b" t="t" l="l"/>
              <a:pathLst>
                <a:path h="76200" w="1855724">
                  <a:moveTo>
                    <a:pt x="0" y="0"/>
                  </a:moveTo>
                  <a:lnTo>
                    <a:pt x="1855724" y="0"/>
                  </a:lnTo>
                  <a:lnTo>
                    <a:pt x="1855724" y="76200"/>
                  </a:lnTo>
                  <a:lnTo>
                    <a:pt x="0" y="76200"/>
                  </a:lnTo>
                  <a:close/>
                </a:path>
              </a:pathLst>
            </a:custGeom>
            <a:solidFill>
              <a:srgbClr val="017100"/>
            </a:solidFill>
          </p:spPr>
        </p:sp>
      </p:gr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800510" y="884368"/>
            <a:ext cx="431057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using Linked List</a:t>
            </a:r>
          </a:p>
        </p:txBody>
      </p:sp>
      <p:sp>
        <p:nvSpPr>
          <p:cNvPr name="TextBox 16" id="16"/>
          <p:cNvSpPr txBox="true"/>
          <p:nvPr/>
        </p:nvSpPr>
        <p:spPr>
          <a:xfrm rot="0">
            <a:off x="977903" y="2062067"/>
            <a:ext cx="2460755"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Create a Stack</a:t>
            </a:r>
          </a:p>
        </p:txBody>
      </p:sp>
      <p:sp>
        <p:nvSpPr>
          <p:cNvPr name="TextBox 17" id="17"/>
          <p:cNvSpPr txBox="true"/>
          <p:nvPr/>
        </p:nvSpPr>
        <p:spPr>
          <a:xfrm rot="0">
            <a:off x="977903" y="2984897"/>
            <a:ext cx="5802249"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Create an object of Linked List class</a:t>
            </a:r>
          </a:p>
        </p:txBody>
      </p:sp>
      <p:sp>
        <p:nvSpPr>
          <p:cNvPr name="TextBox 18" id="18"/>
          <p:cNvSpPr txBox="true"/>
          <p:nvPr/>
        </p:nvSpPr>
        <p:spPr>
          <a:xfrm rot="0">
            <a:off x="1278369" y="42175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9" id="19"/>
          <p:cNvSpPr txBox="true"/>
          <p:nvPr/>
        </p:nvSpPr>
        <p:spPr>
          <a:xfrm rot="0">
            <a:off x="2274513" y="42175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3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04900" y="2355847"/>
            <a:ext cx="5163645" cy="2381250"/>
          </a:xfrm>
          <a:custGeom>
            <a:avLst/>
            <a:gdLst/>
            <a:ahLst/>
            <a:cxnLst/>
            <a:rect r="r" b="b" t="t" l="l"/>
            <a:pathLst>
              <a:path h="2381250" w="5163645">
                <a:moveTo>
                  <a:pt x="0" y="0"/>
                </a:moveTo>
                <a:lnTo>
                  <a:pt x="5163645" y="0"/>
                </a:lnTo>
                <a:lnTo>
                  <a:pt x="5163645" y="2381250"/>
                </a:lnTo>
                <a:lnTo>
                  <a:pt x="0" y="2381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391650" y="3505200"/>
            <a:ext cx="2968161" cy="2785091"/>
            <a:chOff x="0" y="0"/>
            <a:chExt cx="2968168" cy="2785097"/>
          </a:xfrm>
        </p:grpSpPr>
        <p:sp>
          <p:nvSpPr>
            <p:cNvPr name="Freeform 8" id="8"/>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10" id="10"/>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11" id="11"/>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2" id="12"/>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3" id="13"/>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4" id="14"/>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431057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using Linked List</a:t>
            </a:r>
          </a:p>
        </p:txBody>
      </p:sp>
      <p:sp>
        <p:nvSpPr>
          <p:cNvPr name="TextBox 17" id="17"/>
          <p:cNvSpPr txBox="true"/>
          <p:nvPr/>
        </p:nvSpPr>
        <p:spPr>
          <a:xfrm rot="0">
            <a:off x="977903" y="2062067"/>
            <a:ext cx="2515657"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push() Method</a:t>
            </a:r>
          </a:p>
        </p:txBody>
      </p:sp>
      <p:sp>
        <p:nvSpPr>
          <p:cNvPr name="TextBox 18" id="18"/>
          <p:cNvSpPr txBox="true"/>
          <p:nvPr/>
        </p:nvSpPr>
        <p:spPr>
          <a:xfrm rot="0">
            <a:off x="1424959"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9" id="19"/>
          <p:cNvSpPr txBox="true"/>
          <p:nvPr/>
        </p:nvSpPr>
        <p:spPr>
          <a:xfrm rot="0">
            <a:off x="2432456" y="4163177"/>
            <a:ext cx="468440" cy="370703"/>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n21</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21u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21l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20" id="20"/>
          <p:cNvSpPr txBox="true"/>
          <p:nvPr/>
        </p:nvSpPr>
        <p:spPr>
          <a:xfrm rot="0">
            <a:off x="5250028"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1" id="21"/>
          <p:cNvSpPr txBox="true"/>
          <p:nvPr/>
        </p:nvSpPr>
        <p:spPr>
          <a:xfrm rot="0">
            <a:off x="4711713"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22" id="22"/>
          <p:cNvSpPr txBox="true"/>
          <p:nvPr/>
        </p:nvSpPr>
        <p:spPr>
          <a:xfrm rot="0">
            <a:off x="5143510" y="31849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23" id="23"/>
          <p:cNvSpPr txBox="true"/>
          <p:nvPr/>
        </p:nvSpPr>
        <p:spPr>
          <a:xfrm rot="0">
            <a:off x="4518689" y="4135879"/>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4" id="24"/>
          <p:cNvSpPr txBox="true"/>
          <p:nvPr/>
        </p:nvSpPr>
        <p:spPr>
          <a:xfrm rot="0">
            <a:off x="4975889" y="262458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5" id="25"/>
          <p:cNvSpPr txBox="true"/>
          <p:nvPr/>
        </p:nvSpPr>
        <p:spPr>
          <a:xfrm rot="0">
            <a:off x="10770079" y="5136004"/>
            <a:ext cx="208874" cy="1073048"/>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2 1</a:t>
            </a:r>
          </a:p>
        </p:txBody>
      </p:sp>
      <p:sp>
        <p:nvSpPr>
          <p:cNvPr name="TextBox 26" id="26"/>
          <p:cNvSpPr txBox="true"/>
          <p:nvPr/>
        </p:nvSpPr>
        <p:spPr>
          <a:xfrm rot="0">
            <a:off x="5681824" y="2682497"/>
            <a:ext cx="401526"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n1</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1l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Tree>
  </p:cSld>
  <p:clrMapOvr>
    <a:masterClrMapping/>
  </p:clrMapOvr>
</p:sld>
</file>

<file path=ppt/slides/slide3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04900" y="2279647"/>
            <a:ext cx="7271852" cy="2457450"/>
          </a:xfrm>
          <a:custGeom>
            <a:avLst/>
            <a:gdLst/>
            <a:ahLst/>
            <a:cxnLst/>
            <a:rect r="r" b="b" t="t" l="l"/>
            <a:pathLst>
              <a:path h="2457450" w="7271852">
                <a:moveTo>
                  <a:pt x="0" y="0"/>
                </a:moveTo>
                <a:lnTo>
                  <a:pt x="7271852" y="0"/>
                </a:lnTo>
                <a:lnTo>
                  <a:pt x="7271852" y="2457450"/>
                </a:lnTo>
                <a:lnTo>
                  <a:pt x="0" y="2457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391650" y="3505200"/>
            <a:ext cx="2968161" cy="2785091"/>
            <a:chOff x="0" y="0"/>
            <a:chExt cx="2968168" cy="2785097"/>
          </a:xfrm>
        </p:grpSpPr>
        <p:sp>
          <p:nvSpPr>
            <p:cNvPr name="Freeform 8" id="8"/>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10" id="10"/>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11" id="11"/>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2" id="12"/>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3" id="13"/>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4" id="14"/>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5" id="15"/>
            <p:cNvSpPr/>
            <p:nvPr/>
          </p:nvSpPr>
          <p:spPr>
            <a:xfrm flipH="false" flipV="false" rot="0">
              <a:off x="185547" y="10160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6" id="16"/>
            <p:cNvSpPr/>
            <p:nvPr/>
          </p:nvSpPr>
          <p:spPr>
            <a:xfrm flipH="false" flipV="false" rot="0">
              <a:off x="172847" y="10033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431057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using Linked List</a:t>
            </a:r>
          </a:p>
        </p:txBody>
      </p:sp>
      <p:sp>
        <p:nvSpPr>
          <p:cNvPr name="TextBox 19" id="19"/>
          <p:cNvSpPr txBox="true"/>
          <p:nvPr/>
        </p:nvSpPr>
        <p:spPr>
          <a:xfrm rot="0">
            <a:off x="977903" y="2062067"/>
            <a:ext cx="2515657"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push() Method</a:t>
            </a:r>
          </a:p>
        </p:txBody>
      </p:sp>
      <p:sp>
        <p:nvSpPr>
          <p:cNvPr name="TextBox 20" id="20"/>
          <p:cNvSpPr txBox="true"/>
          <p:nvPr/>
        </p:nvSpPr>
        <p:spPr>
          <a:xfrm rot="0">
            <a:off x="1424959"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4532690"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2" id="22"/>
          <p:cNvSpPr txBox="true"/>
          <p:nvPr/>
        </p:nvSpPr>
        <p:spPr>
          <a:xfrm rot="0">
            <a:off x="4709189" y="254838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3" id="23"/>
          <p:cNvSpPr txBox="true"/>
          <p:nvPr/>
        </p:nvSpPr>
        <p:spPr>
          <a:xfrm rot="0">
            <a:off x="7072684"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4" id="24"/>
          <p:cNvSpPr txBox="true"/>
          <p:nvPr/>
        </p:nvSpPr>
        <p:spPr>
          <a:xfrm rot="0">
            <a:off x="10770079" y="4589907"/>
            <a:ext cx="208874" cy="1619145"/>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3 2 1</a:t>
            </a:r>
          </a:p>
        </p:txBody>
      </p:sp>
      <p:sp>
        <p:nvSpPr>
          <p:cNvPr name="TextBox 25" id="25"/>
          <p:cNvSpPr txBox="true"/>
          <p:nvPr/>
        </p:nvSpPr>
        <p:spPr>
          <a:xfrm rot="0">
            <a:off x="2436990" y="4163177"/>
            <a:ext cx="453752" cy="370703"/>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23</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32</a:t>
            </a:r>
          </a:p>
        </p:txBody>
      </p:sp>
      <p:sp>
        <p:nvSpPr>
          <p:cNvPr name="TextBox 26" id="26"/>
          <p:cNvSpPr txBox="true"/>
          <p:nvPr/>
        </p:nvSpPr>
        <p:spPr>
          <a:xfrm rot="0">
            <a:off x="5253914"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7" id="27"/>
          <p:cNvSpPr txBox="true"/>
          <p:nvPr/>
        </p:nvSpPr>
        <p:spPr>
          <a:xfrm rot="0">
            <a:off x="7790031"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8" id="28"/>
          <p:cNvSpPr txBox="true"/>
          <p:nvPr/>
        </p:nvSpPr>
        <p:spPr>
          <a:xfrm rot="0">
            <a:off x="4711713"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29" id="29"/>
          <p:cNvSpPr txBox="true"/>
          <p:nvPr/>
        </p:nvSpPr>
        <p:spPr>
          <a:xfrm rot="0">
            <a:off x="4876810" y="31087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7251716"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31" id="31"/>
          <p:cNvSpPr txBox="true"/>
          <p:nvPr/>
        </p:nvSpPr>
        <p:spPr>
          <a:xfrm rot="0">
            <a:off x="5415124" y="2606297"/>
            <a:ext cx="401526"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n2</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2u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2l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Tree>
  </p:cSld>
  <p:clrMapOvr>
    <a:masterClrMapping/>
  </p:clrMapOvr>
</p:sld>
</file>

<file path=ppt/slides/slide3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331645"/>
            <a:ext cx="8960949" cy="1405452"/>
          </a:xfrm>
          <a:custGeom>
            <a:avLst/>
            <a:gdLst/>
            <a:ahLst/>
            <a:cxnLst/>
            <a:rect r="r" b="b" t="t" l="l"/>
            <a:pathLst>
              <a:path h="1405452" w="8960949">
                <a:moveTo>
                  <a:pt x="0" y="0"/>
                </a:moveTo>
                <a:lnTo>
                  <a:pt x="8960948" y="0"/>
                </a:lnTo>
                <a:lnTo>
                  <a:pt x="8960948" y="1405452"/>
                </a:lnTo>
                <a:lnTo>
                  <a:pt x="0" y="140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391650" y="3505200"/>
            <a:ext cx="2968161" cy="2785091"/>
            <a:chOff x="0" y="0"/>
            <a:chExt cx="2968168" cy="2785097"/>
          </a:xfrm>
        </p:grpSpPr>
        <p:sp>
          <p:nvSpPr>
            <p:cNvPr name="Freeform 8" id="8"/>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10" id="10"/>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11" id="11"/>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2" id="12"/>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3" id="13"/>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4" id="14"/>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5" id="15"/>
            <p:cNvSpPr/>
            <p:nvPr/>
          </p:nvSpPr>
          <p:spPr>
            <a:xfrm flipH="false" flipV="false" rot="0">
              <a:off x="185547" y="10160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6" id="16"/>
            <p:cNvSpPr/>
            <p:nvPr/>
          </p:nvSpPr>
          <p:spPr>
            <a:xfrm flipH="false" flipV="false" rot="0">
              <a:off x="172847" y="10033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431057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using Linked List</a:t>
            </a:r>
          </a:p>
        </p:txBody>
      </p:sp>
      <p:sp>
        <p:nvSpPr>
          <p:cNvPr name="TextBox 19" id="19"/>
          <p:cNvSpPr txBox="true"/>
          <p:nvPr/>
        </p:nvSpPr>
        <p:spPr>
          <a:xfrm rot="0">
            <a:off x="977903" y="2062067"/>
            <a:ext cx="2321119"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pop() Method</a:t>
            </a:r>
          </a:p>
        </p:txBody>
      </p:sp>
      <p:sp>
        <p:nvSpPr>
          <p:cNvPr name="TextBox 20" id="20"/>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23</a:t>
            </a:r>
          </a:p>
        </p:txBody>
      </p:sp>
      <p:sp>
        <p:nvSpPr>
          <p:cNvPr name="TextBox 22" id="22"/>
          <p:cNvSpPr txBox="true"/>
          <p:nvPr/>
        </p:nvSpPr>
        <p:spPr>
          <a:xfrm rot="0">
            <a:off x="3135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3" id="23"/>
          <p:cNvSpPr txBox="true"/>
          <p:nvPr/>
        </p:nvSpPr>
        <p:spPr>
          <a:xfrm rot="0">
            <a:off x="5421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4" id="24"/>
          <p:cNvSpPr txBox="true"/>
          <p:nvPr/>
        </p:nvSpPr>
        <p:spPr>
          <a:xfrm rot="0">
            <a:off x="7821987"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5" id="25"/>
          <p:cNvSpPr txBox="true"/>
          <p:nvPr/>
        </p:nvSpPr>
        <p:spPr>
          <a:xfrm rot="0">
            <a:off x="10770079" y="4589907"/>
            <a:ext cx="208874" cy="1619145"/>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3 2 1</a:t>
            </a:r>
          </a:p>
        </p:txBody>
      </p:sp>
      <p:sp>
        <p:nvSpPr>
          <p:cNvPr name="TextBox 26" id="26"/>
          <p:cNvSpPr txBox="true"/>
          <p:nvPr/>
        </p:nvSpPr>
        <p:spPr>
          <a:xfrm rot="0">
            <a:off x="3856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6142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8" id="28"/>
          <p:cNvSpPr txBox="true"/>
          <p:nvPr/>
        </p:nvSpPr>
        <p:spPr>
          <a:xfrm rot="0">
            <a:off x="8539324"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9" id="29"/>
          <p:cNvSpPr txBox="true"/>
          <p:nvPr/>
        </p:nvSpPr>
        <p:spPr>
          <a:xfrm rot="0">
            <a:off x="3314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5600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31" id="31"/>
          <p:cNvSpPr txBox="true"/>
          <p:nvPr/>
        </p:nvSpPr>
        <p:spPr>
          <a:xfrm rot="0">
            <a:off x="8001010"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Tree>
  </p:cSld>
  <p:clrMapOvr>
    <a:masterClrMapping/>
  </p:clrMapOvr>
</p:sld>
</file>

<file path=ppt/slides/slide3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331645"/>
            <a:ext cx="6560649" cy="1405452"/>
          </a:xfrm>
          <a:custGeom>
            <a:avLst/>
            <a:gdLst/>
            <a:ahLst/>
            <a:cxnLst/>
            <a:rect r="r" b="b" t="t" l="l"/>
            <a:pathLst>
              <a:path h="1405452" w="6560649">
                <a:moveTo>
                  <a:pt x="0" y="0"/>
                </a:moveTo>
                <a:lnTo>
                  <a:pt x="6560648" y="0"/>
                </a:lnTo>
                <a:lnTo>
                  <a:pt x="6560648" y="1405452"/>
                </a:lnTo>
                <a:lnTo>
                  <a:pt x="0" y="140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391650" y="3505200"/>
            <a:ext cx="2968161" cy="2785091"/>
            <a:chOff x="0" y="0"/>
            <a:chExt cx="2968168" cy="2785097"/>
          </a:xfrm>
        </p:grpSpPr>
        <p:sp>
          <p:nvSpPr>
            <p:cNvPr name="Freeform 8" id="8"/>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10" id="10"/>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11" id="11"/>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2" id="12"/>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3" id="13"/>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4" id="14"/>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431057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using Linked List</a:t>
            </a:r>
          </a:p>
        </p:txBody>
      </p:sp>
      <p:sp>
        <p:nvSpPr>
          <p:cNvPr name="TextBox 17" id="17"/>
          <p:cNvSpPr txBox="true"/>
          <p:nvPr/>
        </p:nvSpPr>
        <p:spPr>
          <a:xfrm rot="0">
            <a:off x="977903" y="2062067"/>
            <a:ext cx="2321119"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pop() Method</a:t>
            </a:r>
          </a:p>
        </p:txBody>
      </p:sp>
      <p:sp>
        <p:nvSpPr>
          <p:cNvPr name="TextBox 18" id="18"/>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9" id="19"/>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21</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21</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12</a:t>
            </a:r>
          </a:p>
        </p:txBody>
      </p:sp>
      <p:sp>
        <p:nvSpPr>
          <p:cNvPr name="TextBox 20" id="20"/>
          <p:cNvSpPr txBox="true"/>
          <p:nvPr/>
        </p:nvSpPr>
        <p:spPr>
          <a:xfrm rot="0">
            <a:off x="3135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1" id="21"/>
          <p:cNvSpPr txBox="true"/>
          <p:nvPr/>
        </p:nvSpPr>
        <p:spPr>
          <a:xfrm rot="0">
            <a:off x="5421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2" id="22"/>
          <p:cNvSpPr txBox="true"/>
          <p:nvPr/>
        </p:nvSpPr>
        <p:spPr>
          <a:xfrm rot="0">
            <a:off x="10770079" y="5136004"/>
            <a:ext cx="208874" cy="1073048"/>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2 1</a:t>
            </a:r>
          </a:p>
        </p:txBody>
      </p:sp>
      <p:sp>
        <p:nvSpPr>
          <p:cNvPr name="TextBox 23" id="23"/>
          <p:cNvSpPr txBox="true"/>
          <p:nvPr/>
        </p:nvSpPr>
        <p:spPr>
          <a:xfrm rot="0">
            <a:off x="3856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4" id="24"/>
          <p:cNvSpPr txBox="true"/>
          <p:nvPr/>
        </p:nvSpPr>
        <p:spPr>
          <a:xfrm rot="0">
            <a:off x="6139024" y="416839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5" id="25"/>
          <p:cNvSpPr txBox="true"/>
          <p:nvPr/>
        </p:nvSpPr>
        <p:spPr>
          <a:xfrm rot="0">
            <a:off x="3314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26" id="26"/>
          <p:cNvSpPr txBox="true"/>
          <p:nvPr/>
        </p:nvSpPr>
        <p:spPr>
          <a:xfrm rot="0">
            <a:off x="5600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Tree>
  </p:cSld>
  <p:clrMapOvr>
    <a:masterClrMapping/>
  </p:clrMapOvr>
</p:sld>
</file>

<file path=ppt/slides/slide3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841747"/>
            <a:ext cx="8960949" cy="895350"/>
          </a:xfrm>
          <a:custGeom>
            <a:avLst/>
            <a:gdLst/>
            <a:ahLst/>
            <a:cxnLst/>
            <a:rect r="r" b="b" t="t" l="l"/>
            <a:pathLst>
              <a:path h="895350" w="8960949">
                <a:moveTo>
                  <a:pt x="0" y="0"/>
                </a:moveTo>
                <a:lnTo>
                  <a:pt x="8960948" y="0"/>
                </a:lnTo>
                <a:lnTo>
                  <a:pt x="8960948" y="895350"/>
                </a:lnTo>
                <a:lnTo>
                  <a:pt x="0" y="895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391650" y="3505200"/>
            <a:ext cx="2968161" cy="2785091"/>
            <a:chOff x="0" y="0"/>
            <a:chExt cx="2968168" cy="2785097"/>
          </a:xfrm>
        </p:grpSpPr>
        <p:sp>
          <p:nvSpPr>
            <p:cNvPr name="Freeform 8" id="8"/>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10" id="10"/>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11" id="11"/>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2" id="12"/>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3" id="13"/>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4" id="14"/>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5" id="15"/>
            <p:cNvSpPr/>
            <p:nvPr/>
          </p:nvSpPr>
          <p:spPr>
            <a:xfrm flipH="false" flipV="false" rot="0">
              <a:off x="185547" y="10160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6" id="16"/>
            <p:cNvSpPr/>
            <p:nvPr/>
          </p:nvSpPr>
          <p:spPr>
            <a:xfrm flipH="false" flipV="false" rot="0">
              <a:off x="172847" y="10033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431057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using Linked List</a:t>
            </a:r>
          </a:p>
        </p:txBody>
      </p:sp>
      <p:sp>
        <p:nvSpPr>
          <p:cNvPr name="TextBox 19" id="19"/>
          <p:cNvSpPr txBox="true"/>
          <p:nvPr/>
        </p:nvSpPr>
        <p:spPr>
          <a:xfrm rot="0">
            <a:off x="977903" y="2062067"/>
            <a:ext cx="2490397"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peek() Method</a:t>
            </a:r>
          </a:p>
        </p:txBody>
      </p:sp>
      <p:sp>
        <p:nvSpPr>
          <p:cNvPr name="TextBox 20" id="20"/>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3135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3" id="23"/>
          <p:cNvSpPr txBox="true"/>
          <p:nvPr/>
        </p:nvSpPr>
        <p:spPr>
          <a:xfrm rot="0">
            <a:off x="5421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4" id="24"/>
          <p:cNvSpPr txBox="true"/>
          <p:nvPr/>
        </p:nvSpPr>
        <p:spPr>
          <a:xfrm rot="0">
            <a:off x="7821987"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5" id="25"/>
          <p:cNvSpPr txBox="true"/>
          <p:nvPr/>
        </p:nvSpPr>
        <p:spPr>
          <a:xfrm rot="0">
            <a:off x="10770079" y="4589907"/>
            <a:ext cx="208874" cy="1619145"/>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3 2 1</a:t>
            </a:r>
          </a:p>
        </p:txBody>
      </p:sp>
      <p:sp>
        <p:nvSpPr>
          <p:cNvPr name="TextBox 26" id="26"/>
          <p:cNvSpPr txBox="true"/>
          <p:nvPr/>
        </p:nvSpPr>
        <p:spPr>
          <a:xfrm rot="0">
            <a:off x="3856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6142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8" id="28"/>
          <p:cNvSpPr txBox="true"/>
          <p:nvPr/>
        </p:nvSpPr>
        <p:spPr>
          <a:xfrm rot="0">
            <a:off x="8539324"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9" id="29"/>
          <p:cNvSpPr txBox="true"/>
          <p:nvPr/>
        </p:nvSpPr>
        <p:spPr>
          <a:xfrm rot="0">
            <a:off x="3314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5600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31" id="31"/>
          <p:cNvSpPr txBox="true"/>
          <p:nvPr/>
        </p:nvSpPr>
        <p:spPr>
          <a:xfrm rot="0">
            <a:off x="8001010"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32" id="32"/>
          <p:cNvSpPr txBox="true"/>
          <p:nvPr/>
        </p:nvSpPr>
        <p:spPr>
          <a:xfrm rot="0">
            <a:off x="571500" y="5572525"/>
            <a:ext cx="997353" cy="354540"/>
          </a:xfrm>
          <a:prstGeom prst="rect">
            <a:avLst/>
          </a:prstGeom>
        </p:spPr>
        <p:txBody>
          <a:bodyPr anchor="t" rtlCol="false" tIns="0" lIns="0" bIns="0" rIns="0">
            <a:spAutoFit/>
          </a:bodyPr>
          <a:lstStyle/>
          <a:p>
            <a:pPr algn="l">
              <a:lnSpc>
                <a:spcPts val="2800"/>
              </a:lnSpc>
            </a:pPr>
            <a:r>
              <a:rPr lang="en-US" b="true" sz="2400" spc="-16">
                <a:solidFill>
                  <a:srgbClr val="000000"/>
                </a:solidFill>
                <a:latin typeface="Montserrat 2 Bold"/>
                <a:ea typeface="Montserrat 2 Bold"/>
                <a:cs typeface="Montserrat 2 Bold"/>
                <a:sym typeface="Montserrat 2 Bold"/>
              </a:rPr>
              <a:t>peek()</a:t>
            </a:r>
          </a:p>
        </p:txBody>
      </p:sp>
      <p:sp>
        <p:nvSpPr>
          <p:cNvPr name="TextBox 33" id="33"/>
          <p:cNvSpPr txBox="true"/>
          <p:nvPr/>
        </p:nvSpPr>
        <p:spPr>
          <a:xfrm rot="0">
            <a:off x="571500" y="5928122"/>
            <a:ext cx="102594" cy="354540"/>
          </a:xfrm>
          <a:prstGeom prst="rect">
            <a:avLst/>
          </a:prstGeom>
        </p:spPr>
        <p:txBody>
          <a:bodyPr anchor="t" rtlCol="false" tIns="0" lIns="0" bIns="0" rIns="0">
            <a:spAutoFit/>
          </a:bodyPr>
          <a:lstStyle/>
          <a:p>
            <a:pPr algn="l">
              <a:lnSpc>
                <a:spcPts val="2800"/>
              </a:lnSpc>
            </a:pPr>
            <a:r>
              <a:rPr lang="en-US" b="true" sz="2400" spc="-16">
                <a:solidFill>
                  <a:srgbClr val="000000"/>
                </a:solidFill>
                <a:latin typeface="Montserrat 2 Bold"/>
                <a:ea typeface="Montserrat 2 Bold"/>
                <a:cs typeface="Montserrat 2 Bold"/>
                <a:sym typeface="Montserrat 2 Bold"/>
              </a:rPr>
              <a:t> </a:t>
            </a:r>
          </a:p>
        </p:txBody>
      </p:sp>
      <p:sp>
        <p:nvSpPr>
          <p:cNvPr name="TextBox 34" id="34"/>
          <p:cNvSpPr txBox="true"/>
          <p:nvPr/>
        </p:nvSpPr>
        <p:spPr>
          <a:xfrm rot="0">
            <a:off x="973350" y="5928122"/>
            <a:ext cx="2808199" cy="354540"/>
          </a:xfrm>
          <a:prstGeom prst="rect">
            <a:avLst/>
          </a:prstGeom>
        </p:spPr>
        <p:txBody>
          <a:bodyPr anchor="t" rtlCol="false" tIns="0" lIns="0" bIns="0" rIns="0">
            <a:spAutoFit/>
          </a:bodyPr>
          <a:lstStyle/>
          <a:p>
            <a:pPr algn="l">
              <a:lnSpc>
                <a:spcPts val="2800"/>
              </a:lnSpc>
            </a:pPr>
            <a:r>
              <a:rPr lang="en-US" b="true" sz="2400" spc="-16">
                <a:solidFill>
                  <a:srgbClr val="000000"/>
                </a:solidFill>
                <a:latin typeface="Montserrat 2 Bold"/>
                <a:ea typeface="Montserrat 2 Bold"/>
                <a:cs typeface="Montserrat 2 Bold"/>
                <a:sym typeface="Montserrat 2 Bold"/>
              </a:rPr>
              <a:t>return head.value</a:t>
            </a:r>
          </a:p>
        </p:txBody>
      </p:sp>
    </p:spTree>
  </p:cSld>
  <p:clrMapOvr>
    <a:masterClrMapping/>
  </p:clrMapOvr>
</p:sld>
</file>

<file path=ppt/slides/slide3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841747"/>
            <a:ext cx="8960949" cy="895350"/>
          </a:xfrm>
          <a:custGeom>
            <a:avLst/>
            <a:gdLst/>
            <a:ahLst/>
            <a:cxnLst/>
            <a:rect r="r" b="b" t="t" l="l"/>
            <a:pathLst>
              <a:path h="895350" w="8960949">
                <a:moveTo>
                  <a:pt x="0" y="0"/>
                </a:moveTo>
                <a:lnTo>
                  <a:pt x="8960948" y="0"/>
                </a:lnTo>
                <a:lnTo>
                  <a:pt x="8960948" y="895350"/>
                </a:lnTo>
                <a:lnTo>
                  <a:pt x="0" y="895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391650" y="3505200"/>
            <a:ext cx="2968161" cy="2785091"/>
            <a:chOff x="0" y="0"/>
            <a:chExt cx="2968168" cy="2785097"/>
          </a:xfrm>
        </p:grpSpPr>
        <p:sp>
          <p:nvSpPr>
            <p:cNvPr name="Freeform 8" id="8"/>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10" id="10"/>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11" id="11"/>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2" id="12"/>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3" id="13"/>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4" id="14"/>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5" id="15"/>
            <p:cNvSpPr/>
            <p:nvPr/>
          </p:nvSpPr>
          <p:spPr>
            <a:xfrm flipH="false" flipV="false" rot="0">
              <a:off x="185547" y="10160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6" id="16"/>
            <p:cNvSpPr/>
            <p:nvPr/>
          </p:nvSpPr>
          <p:spPr>
            <a:xfrm flipH="false" flipV="false" rot="0">
              <a:off x="172847" y="10033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431057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using Linked List</a:t>
            </a:r>
          </a:p>
        </p:txBody>
      </p:sp>
      <p:sp>
        <p:nvSpPr>
          <p:cNvPr name="TextBox 19" id="19"/>
          <p:cNvSpPr txBox="true"/>
          <p:nvPr/>
        </p:nvSpPr>
        <p:spPr>
          <a:xfrm rot="0">
            <a:off x="977903" y="2062067"/>
            <a:ext cx="3044676"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isEmpty() Method</a:t>
            </a:r>
          </a:p>
        </p:txBody>
      </p:sp>
      <p:sp>
        <p:nvSpPr>
          <p:cNvPr name="TextBox 20" id="20"/>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3135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3" id="23"/>
          <p:cNvSpPr txBox="true"/>
          <p:nvPr/>
        </p:nvSpPr>
        <p:spPr>
          <a:xfrm rot="0">
            <a:off x="5421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4" id="24"/>
          <p:cNvSpPr txBox="true"/>
          <p:nvPr/>
        </p:nvSpPr>
        <p:spPr>
          <a:xfrm rot="0">
            <a:off x="7821987"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5" id="25"/>
          <p:cNvSpPr txBox="true"/>
          <p:nvPr/>
        </p:nvSpPr>
        <p:spPr>
          <a:xfrm rot="0">
            <a:off x="10770079" y="4589907"/>
            <a:ext cx="208874" cy="1619145"/>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3 2 1</a:t>
            </a:r>
          </a:p>
        </p:txBody>
      </p:sp>
      <p:sp>
        <p:nvSpPr>
          <p:cNvPr name="TextBox 26" id="26"/>
          <p:cNvSpPr txBox="true"/>
          <p:nvPr/>
        </p:nvSpPr>
        <p:spPr>
          <a:xfrm rot="0">
            <a:off x="3856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6142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8" id="28"/>
          <p:cNvSpPr txBox="true"/>
          <p:nvPr/>
        </p:nvSpPr>
        <p:spPr>
          <a:xfrm rot="0">
            <a:off x="8539324"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9" id="29"/>
          <p:cNvSpPr txBox="true"/>
          <p:nvPr/>
        </p:nvSpPr>
        <p:spPr>
          <a:xfrm rot="0">
            <a:off x="3314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5600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31" id="31"/>
          <p:cNvSpPr txBox="true"/>
          <p:nvPr/>
        </p:nvSpPr>
        <p:spPr>
          <a:xfrm rot="0">
            <a:off x="8001010"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32" id="32"/>
          <p:cNvSpPr txBox="true"/>
          <p:nvPr/>
        </p:nvSpPr>
        <p:spPr>
          <a:xfrm rot="0">
            <a:off x="571500" y="5429107"/>
            <a:ext cx="1446028"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isEmpty()</a:t>
            </a:r>
          </a:p>
        </p:txBody>
      </p:sp>
      <p:sp>
        <p:nvSpPr>
          <p:cNvPr name="TextBox 33" id="33"/>
          <p:cNvSpPr txBox="true"/>
          <p:nvPr/>
        </p:nvSpPr>
        <p:spPr>
          <a:xfrm rot="0">
            <a:off x="571500" y="5772007"/>
            <a:ext cx="98317"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 </a:t>
            </a:r>
          </a:p>
        </p:txBody>
      </p:sp>
      <p:sp>
        <p:nvSpPr>
          <p:cNvPr name="TextBox 34" id="34"/>
          <p:cNvSpPr txBox="true"/>
          <p:nvPr/>
        </p:nvSpPr>
        <p:spPr>
          <a:xfrm rot="0">
            <a:off x="956605" y="5772007"/>
            <a:ext cx="2388003"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If head is None:</a:t>
            </a:r>
          </a:p>
        </p:txBody>
      </p:sp>
      <p:sp>
        <p:nvSpPr>
          <p:cNvPr name="TextBox 35" id="35"/>
          <p:cNvSpPr txBox="true"/>
          <p:nvPr/>
        </p:nvSpPr>
        <p:spPr>
          <a:xfrm rot="0">
            <a:off x="1257300" y="6114907"/>
            <a:ext cx="711394"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True</a:t>
            </a:r>
          </a:p>
        </p:txBody>
      </p:sp>
    </p:spTree>
  </p:cSld>
  <p:clrMapOvr>
    <a:masterClrMapping/>
  </p:clrMapOvr>
</p:sld>
</file>

<file path=ppt/slides/slide3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841747"/>
            <a:ext cx="8960949" cy="895350"/>
          </a:xfrm>
          <a:custGeom>
            <a:avLst/>
            <a:gdLst/>
            <a:ahLst/>
            <a:cxnLst/>
            <a:rect r="r" b="b" t="t" l="l"/>
            <a:pathLst>
              <a:path h="895350" w="8960949">
                <a:moveTo>
                  <a:pt x="0" y="0"/>
                </a:moveTo>
                <a:lnTo>
                  <a:pt x="8960948" y="0"/>
                </a:lnTo>
                <a:lnTo>
                  <a:pt x="8960948" y="895350"/>
                </a:lnTo>
                <a:lnTo>
                  <a:pt x="0" y="895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391650" y="3505200"/>
            <a:ext cx="2968161" cy="2785091"/>
            <a:chOff x="0" y="0"/>
            <a:chExt cx="2968168" cy="2785097"/>
          </a:xfrm>
        </p:grpSpPr>
        <p:sp>
          <p:nvSpPr>
            <p:cNvPr name="Freeform 8" id="8"/>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10" id="10"/>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11" id="11"/>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2" id="12"/>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3" id="13"/>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4" id="14"/>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5" id="15"/>
            <p:cNvSpPr/>
            <p:nvPr/>
          </p:nvSpPr>
          <p:spPr>
            <a:xfrm flipH="false" flipV="false" rot="0">
              <a:off x="185547" y="10160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6" id="16"/>
            <p:cNvSpPr/>
            <p:nvPr/>
          </p:nvSpPr>
          <p:spPr>
            <a:xfrm flipH="false" flipV="false" rot="0">
              <a:off x="172847" y="10033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431057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Stack using Linked List</a:t>
            </a:r>
          </a:p>
        </p:txBody>
      </p:sp>
      <p:sp>
        <p:nvSpPr>
          <p:cNvPr name="TextBox 19" id="19"/>
          <p:cNvSpPr txBox="true"/>
          <p:nvPr/>
        </p:nvSpPr>
        <p:spPr>
          <a:xfrm rot="0">
            <a:off x="977903" y="2062067"/>
            <a:ext cx="2720835"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delete() Method</a:t>
            </a:r>
          </a:p>
        </p:txBody>
      </p:sp>
      <p:sp>
        <p:nvSpPr>
          <p:cNvPr name="TextBox 20" id="20"/>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1" id="21"/>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2" id="22"/>
          <p:cNvSpPr txBox="true"/>
          <p:nvPr/>
        </p:nvSpPr>
        <p:spPr>
          <a:xfrm rot="0">
            <a:off x="3135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3" id="23"/>
          <p:cNvSpPr txBox="true"/>
          <p:nvPr/>
        </p:nvSpPr>
        <p:spPr>
          <a:xfrm rot="0">
            <a:off x="5421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4" id="24"/>
          <p:cNvSpPr txBox="true"/>
          <p:nvPr/>
        </p:nvSpPr>
        <p:spPr>
          <a:xfrm rot="0">
            <a:off x="7821987"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5" id="25"/>
          <p:cNvSpPr txBox="true"/>
          <p:nvPr/>
        </p:nvSpPr>
        <p:spPr>
          <a:xfrm rot="0">
            <a:off x="10770079" y="4589907"/>
            <a:ext cx="208874" cy="1619145"/>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3 2 1</a:t>
            </a:r>
          </a:p>
        </p:txBody>
      </p:sp>
      <p:sp>
        <p:nvSpPr>
          <p:cNvPr name="TextBox 26" id="26"/>
          <p:cNvSpPr txBox="true"/>
          <p:nvPr/>
        </p:nvSpPr>
        <p:spPr>
          <a:xfrm rot="0">
            <a:off x="3856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27" id="27"/>
          <p:cNvSpPr txBox="true"/>
          <p:nvPr/>
        </p:nvSpPr>
        <p:spPr>
          <a:xfrm rot="0">
            <a:off x="6142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111</a:t>
            </a:r>
          </a:p>
        </p:txBody>
      </p:sp>
      <p:sp>
        <p:nvSpPr>
          <p:cNvPr name="TextBox 28" id="28"/>
          <p:cNvSpPr txBox="true"/>
          <p:nvPr/>
        </p:nvSpPr>
        <p:spPr>
          <a:xfrm rot="0">
            <a:off x="8539324"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9" id="29"/>
          <p:cNvSpPr txBox="true"/>
          <p:nvPr/>
        </p:nvSpPr>
        <p:spPr>
          <a:xfrm rot="0">
            <a:off x="3314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30" id="30"/>
          <p:cNvSpPr txBox="true"/>
          <p:nvPr/>
        </p:nvSpPr>
        <p:spPr>
          <a:xfrm rot="0">
            <a:off x="5600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31" id="31"/>
          <p:cNvSpPr txBox="true"/>
          <p:nvPr/>
        </p:nvSpPr>
        <p:spPr>
          <a:xfrm rot="0">
            <a:off x="8001010"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32" id="32"/>
          <p:cNvSpPr txBox="true"/>
          <p:nvPr/>
        </p:nvSpPr>
        <p:spPr>
          <a:xfrm rot="0">
            <a:off x="571500" y="5600557"/>
            <a:ext cx="1159650"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delete()</a:t>
            </a:r>
          </a:p>
        </p:txBody>
      </p:sp>
      <p:sp>
        <p:nvSpPr>
          <p:cNvPr name="TextBox 33" id="33"/>
          <p:cNvSpPr txBox="true"/>
          <p:nvPr/>
        </p:nvSpPr>
        <p:spPr>
          <a:xfrm rot="0">
            <a:off x="571500" y="5943457"/>
            <a:ext cx="98317"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 </a:t>
            </a:r>
          </a:p>
        </p:txBody>
      </p:sp>
      <p:sp>
        <p:nvSpPr>
          <p:cNvPr name="TextBox 34" id="34"/>
          <p:cNvSpPr txBox="true"/>
          <p:nvPr/>
        </p:nvSpPr>
        <p:spPr>
          <a:xfrm rot="0">
            <a:off x="956605" y="5943457"/>
            <a:ext cx="1965522"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head = None</a:t>
            </a:r>
          </a:p>
        </p:txBody>
      </p:sp>
    </p:spTree>
  </p:cSld>
  <p:clrMapOvr>
    <a:masterClrMapping/>
  </p:clrMapOvr>
</p:sld>
</file>

<file path=ppt/slides/slide3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2336797"/>
            <a:ext cx="10429532" cy="3780082"/>
            <a:chOff x="0" y="0"/>
            <a:chExt cx="10429532" cy="3780092"/>
          </a:xfrm>
        </p:grpSpPr>
        <p:sp>
          <p:nvSpPr>
            <p:cNvPr name="Freeform 7" id="7"/>
            <p:cNvSpPr/>
            <p:nvPr/>
          </p:nvSpPr>
          <p:spPr>
            <a:xfrm flipH="false" flipV="false" rot="0">
              <a:off x="63500" y="63500"/>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8" id="8"/>
            <p:cNvSpPr/>
            <p:nvPr/>
          </p:nvSpPr>
          <p:spPr>
            <a:xfrm flipH="false" flipV="false" rot="0">
              <a:off x="5417058" y="63500"/>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9" id="9"/>
            <p:cNvSpPr/>
            <p:nvPr/>
          </p:nvSpPr>
          <p:spPr>
            <a:xfrm flipH="false" flipV="false" rot="0">
              <a:off x="7871968" y="63500"/>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0" id="10"/>
            <p:cNvSpPr/>
            <p:nvPr/>
          </p:nvSpPr>
          <p:spPr>
            <a:xfrm flipH="false" flipV="false" rot="0">
              <a:off x="63500" y="585343"/>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1" id="11"/>
            <p:cNvSpPr/>
            <p:nvPr/>
          </p:nvSpPr>
          <p:spPr>
            <a:xfrm flipH="false" flipV="false" rot="0">
              <a:off x="5417058" y="585343"/>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2" id="12"/>
            <p:cNvSpPr/>
            <p:nvPr/>
          </p:nvSpPr>
          <p:spPr>
            <a:xfrm flipH="false" flipV="false" rot="0">
              <a:off x="7871968" y="585343"/>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3" id="13"/>
            <p:cNvSpPr/>
            <p:nvPr/>
          </p:nvSpPr>
          <p:spPr>
            <a:xfrm flipH="false" flipV="false" rot="0">
              <a:off x="63500" y="110718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14" id="14"/>
            <p:cNvSpPr/>
            <p:nvPr/>
          </p:nvSpPr>
          <p:spPr>
            <a:xfrm flipH="false" flipV="false" rot="0">
              <a:off x="5417058" y="110718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15" id="15"/>
            <p:cNvSpPr/>
            <p:nvPr/>
          </p:nvSpPr>
          <p:spPr>
            <a:xfrm flipH="false" flipV="false" rot="0">
              <a:off x="7871968" y="110718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6" id="16"/>
            <p:cNvSpPr/>
            <p:nvPr/>
          </p:nvSpPr>
          <p:spPr>
            <a:xfrm flipH="false" flipV="false" rot="0">
              <a:off x="63500" y="162915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7" id="17"/>
            <p:cNvSpPr/>
            <p:nvPr/>
          </p:nvSpPr>
          <p:spPr>
            <a:xfrm flipH="false" flipV="false" rot="0">
              <a:off x="5417058" y="162915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8" id="18"/>
            <p:cNvSpPr/>
            <p:nvPr/>
          </p:nvSpPr>
          <p:spPr>
            <a:xfrm flipH="false" flipV="false" rot="0">
              <a:off x="7871968" y="162915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9" id="19"/>
            <p:cNvSpPr/>
            <p:nvPr/>
          </p:nvSpPr>
          <p:spPr>
            <a:xfrm flipH="false" flipV="false" rot="0">
              <a:off x="63500" y="2150999"/>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0" id="20"/>
            <p:cNvSpPr/>
            <p:nvPr/>
          </p:nvSpPr>
          <p:spPr>
            <a:xfrm flipH="false" flipV="false" rot="0">
              <a:off x="5417058" y="2150999"/>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1" id="21"/>
            <p:cNvSpPr/>
            <p:nvPr/>
          </p:nvSpPr>
          <p:spPr>
            <a:xfrm flipH="false" flipV="false" rot="0">
              <a:off x="7871968" y="2150999"/>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22" id="22"/>
            <p:cNvSpPr/>
            <p:nvPr/>
          </p:nvSpPr>
          <p:spPr>
            <a:xfrm flipH="false" flipV="false" rot="0">
              <a:off x="63500" y="2672842"/>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23" id="23"/>
            <p:cNvSpPr/>
            <p:nvPr/>
          </p:nvSpPr>
          <p:spPr>
            <a:xfrm flipH="false" flipV="false" rot="0">
              <a:off x="5417058" y="2672842"/>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24" id="24"/>
            <p:cNvSpPr/>
            <p:nvPr/>
          </p:nvSpPr>
          <p:spPr>
            <a:xfrm flipH="false" flipV="false" rot="0">
              <a:off x="7871968" y="2672842"/>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25" id="25"/>
            <p:cNvSpPr/>
            <p:nvPr/>
          </p:nvSpPr>
          <p:spPr>
            <a:xfrm flipH="false" flipV="false" rot="0">
              <a:off x="63500" y="3194685"/>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6" id="26"/>
            <p:cNvSpPr/>
            <p:nvPr/>
          </p:nvSpPr>
          <p:spPr>
            <a:xfrm flipH="false" flipV="false" rot="0">
              <a:off x="5417058" y="3194685"/>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7" id="27"/>
            <p:cNvSpPr/>
            <p:nvPr/>
          </p:nvSpPr>
          <p:spPr>
            <a:xfrm flipH="false" flipV="false" rot="0">
              <a:off x="7871968" y="3194685"/>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800510" y="884368"/>
            <a:ext cx="1187156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Stack operations with Linked List</a:t>
            </a:r>
          </a:p>
        </p:txBody>
      </p:sp>
      <p:sp>
        <p:nvSpPr>
          <p:cNvPr name="TextBox 30" id="30"/>
          <p:cNvSpPr txBox="true"/>
          <p:nvPr/>
        </p:nvSpPr>
        <p:spPr>
          <a:xfrm rot="0">
            <a:off x="927097" y="2948978"/>
            <a:ext cx="2428094" cy="3085062"/>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Create Stack Push Pop Peek isEmpty Delete Entire Stack</a:t>
            </a:r>
          </a:p>
        </p:txBody>
      </p:sp>
      <p:sp>
        <p:nvSpPr>
          <p:cNvPr name="TextBox 31" id="31"/>
          <p:cNvSpPr txBox="true"/>
          <p:nvPr/>
        </p:nvSpPr>
        <p:spPr>
          <a:xfrm rot="0">
            <a:off x="6432604" y="2427113"/>
            <a:ext cx="2090385" cy="3606927"/>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Time complexity O(1) O(1) O(1) O(1) O(1) O(1)</a:t>
            </a:r>
          </a:p>
        </p:txBody>
      </p:sp>
      <p:sp>
        <p:nvSpPr>
          <p:cNvPr name="TextBox 32" id="32"/>
          <p:cNvSpPr txBox="true"/>
          <p:nvPr/>
        </p:nvSpPr>
        <p:spPr>
          <a:xfrm rot="0">
            <a:off x="8814073" y="2427113"/>
            <a:ext cx="2280190"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Space complexity O(1) O(1) O(1) O(1) O(1) O(1)</a:t>
            </a:r>
          </a:p>
        </p:txBody>
      </p:sp>
    </p:spTree>
  </p:cSld>
  <p:clrMapOvr>
    <a:masterClrMapping/>
  </p:clrMapOvr>
</p:sld>
</file>

<file path=ppt/slides/slide3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9388392" y="3506476"/>
            <a:ext cx="2968171" cy="2785091"/>
            <a:chOff x="0" y="0"/>
            <a:chExt cx="2968168" cy="2785097"/>
          </a:xfrm>
        </p:grpSpPr>
        <p:sp>
          <p:nvSpPr>
            <p:cNvPr name="Freeform 7" id="7"/>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8" id="8"/>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9" id="9"/>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10" id="10"/>
            <p:cNvSpPr/>
            <p:nvPr/>
          </p:nvSpPr>
          <p:spPr>
            <a:xfrm flipH="false" flipV="false" rot="0">
              <a:off x="188722" y="2106930"/>
              <a:ext cx="2590673" cy="482600"/>
            </a:xfrm>
            <a:custGeom>
              <a:avLst/>
              <a:gdLst/>
              <a:ahLst/>
              <a:cxnLst/>
              <a:rect r="r" b="b" t="t" l="l"/>
              <a:pathLst>
                <a:path h="482600" w="2590673">
                  <a:moveTo>
                    <a:pt x="0" y="482600"/>
                  </a:moveTo>
                  <a:lnTo>
                    <a:pt x="2590673" y="482600"/>
                  </a:lnTo>
                  <a:lnTo>
                    <a:pt x="2590673" y="0"/>
                  </a:lnTo>
                  <a:lnTo>
                    <a:pt x="0" y="0"/>
                  </a:lnTo>
                  <a:close/>
                </a:path>
              </a:pathLst>
            </a:custGeom>
            <a:solidFill>
              <a:srgbClr val="73FDEA"/>
            </a:solidFill>
          </p:spPr>
        </p:sp>
        <p:sp>
          <p:nvSpPr>
            <p:cNvPr name="Freeform 11" id="11"/>
            <p:cNvSpPr/>
            <p:nvPr/>
          </p:nvSpPr>
          <p:spPr>
            <a:xfrm flipH="false" flipV="false" rot="0">
              <a:off x="176022" y="2094230"/>
              <a:ext cx="2616073" cy="508000"/>
            </a:xfrm>
            <a:custGeom>
              <a:avLst/>
              <a:gdLst/>
              <a:ahLst/>
              <a:cxnLst/>
              <a:rect r="r" b="b" t="t" l="l"/>
              <a:pathLst>
                <a:path h="508000" w="2616073">
                  <a:moveTo>
                    <a:pt x="12700" y="0"/>
                  </a:moveTo>
                  <a:lnTo>
                    <a:pt x="2603373" y="0"/>
                  </a:lnTo>
                  <a:lnTo>
                    <a:pt x="2616073" y="0"/>
                  </a:lnTo>
                  <a:lnTo>
                    <a:pt x="2616073" y="12700"/>
                  </a:lnTo>
                  <a:lnTo>
                    <a:pt x="2616073" y="495300"/>
                  </a:lnTo>
                  <a:lnTo>
                    <a:pt x="2616073" y="508000"/>
                  </a:lnTo>
                  <a:lnTo>
                    <a:pt x="2603373"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373" y="482600"/>
                  </a:lnTo>
                  <a:lnTo>
                    <a:pt x="2603373" y="495300"/>
                  </a:lnTo>
                  <a:lnTo>
                    <a:pt x="2590673" y="495300"/>
                  </a:lnTo>
                  <a:lnTo>
                    <a:pt x="2590673" y="12700"/>
                  </a:lnTo>
                  <a:lnTo>
                    <a:pt x="2603373" y="12700"/>
                  </a:lnTo>
                  <a:lnTo>
                    <a:pt x="2603373" y="25400"/>
                  </a:lnTo>
                  <a:lnTo>
                    <a:pt x="12700" y="25400"/>
                  </a:lnTo>
                  <a:close/>
                </a:path>
              </a:pathLst>
            </a:custGeom>
            <a:solidFill>
              <a:srgbClr val="000000"/>
            </a:solidFill>
          </p:spPr>
        </p:sp>
        <p:sp>
          <p:nvSpPr>
            <p:cNvPr name="Freeform 12" id="12"/>
            <p:cNvSpPr/>
            <p:nvPr/>
          </p:nvSpPr>
          <p:spPr>
            <a:xfrm flipH="false" flipV="false" rot="0">
              <a:off x="188722" y="1560830"/>
              <a:ext cx="2590673" cy="482600"/>
            </a:xfrm>
            <a:custGeom>
              <a:avLst/>
              <a:gdLst/>
              <a:ahLst/>
              <a:cxnLst/>
              <a:rect r="r" b="b" t="t" l="l"/>
              <a:pathLst>
                <a:path h="482600" w="2590673">
                  <a:moveTo>
                    <a:pt x="0" y="482600"/>
                  </a:moveTo>
                  <a:lnTo>
                    <a:pt x="2590673" y="482600"/>
                  </a:lnTo>
                  <a:lnTo>
                    <a:pt x="2590673" y="0"/>
                  </a:lnTo>
                  <a:lnTo>
                    <a:pt x="0" y="0"/>
                  </a:lnTo>
                  <a:close/>
                </a:path>
              </a:pathLst>
            </a:custGeom>
            <a:solidFill>
              <a:srgbClr val="73FDEA"/>
            </a:solidFill>
          </p:spPr>
        </p:sp>
        <p:sp>
          <p:nvSpPr>
            <p:cNvPr name="Freeform 13" id="13"/>
            <p:cNvSpPr/>
            <p:nvPr/>
          </p:nvSpPr>
          <p:spPr>
            <a:xfrm flipH="false" flipV="false" rot="0">
              <a:off x="176022" y="1548130"/>
              <a:ext cx="2616073" cy="508000"/>
            </a:xfrm>
            <a:custGeom>
              <a:avLst/>
              <a:gdLst/>
              <a:ahLst/>
              <a:cxnLst/>
              <a:rect r="r" b="b" t="t" l="l"/>
              <a:pathLst>
                <a:path h="508000" w="2616073">
                  <a:moveTo>
                    <a:pt x="12700" y="0"/>
                  </a:moveTo>
                  <a:lnTo>
                    <a:pt x="2603373" y="0"/>
                  </a:lnTo>
                  <a:lnTo>
                    <a:pt x="2616073" y="0"/>
                  </a:lnTo>
                  <a:lnTo>
                    <a:pt x="2616073" y="12700"/>
                  </a:lnTo>
                  <a:lnTo>
                    <a:pt x="2616073" y="495300"/>
                  </a:lnTo>
                  <a:lnTo>
                    <a:pt x="2616073" y="508000"/>
                  </a:lnTo>
                  <a:lnTo>
                    <a:pt x="2603373"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373" y="482600"/>
                  </a:lnTo>
                  <a:lnTo>
                    <a:pt x="2603373" y="495300"/>
                  </a:lnTo>
                  <a:lnTo>
                    <a:pt x="2590673" y="495300"/>
                  </a:lnTo>
                  <a:lnTo>
                    <a:pt x="2590673" y="12700"/>
                  </a:lnTo>
                  <a:lnTo>
                    <a:pt x="2603373" y="12700"/>
                  </a:lnTo>
                  <a:lnTo>
                    <a:pt x="2603373" y="25400"/>
                  </a:lnTo>
                  <a:lnTo>
                    <a:pt x="12700" y="25400"/>
                  </a:lnTo>
                  <a:close/>
                </a:path>
              </a:pathLst>
            </a:custGeom>
            <a:solidFill>
              <a:srgbClr val="000000"/>
            </a:solidFill>
          </p:spPr>
        </p:sp>
        <p:sp>
          <p:nvSpPr>
            <p:cNvPr name="Freeform 14" id="14"/>
            <p:cNvSpPr/>
            <p:nvPr/>
          </p:nvSpPr>
          <p:spPr>
            <a:xfrm flipH="false" flipV="false" rot="0">
              <a:off x="188722" y="1014730"/>
              <a:ext cx="2590673" cy="482600"/>
            </a:xfrm>
            <a:custGeom>
              <a:avLst/>
              <a:gdLst/>
              <a:ahLst/>
              <a:cxnLst/>
              <a:rect r="r" b="b" t="t" l="l"/>
              <a:pathLst>
                <a:path h="482600" w="2590673">
                  <a:moveTo>
                    <a:pt x="0" y="482600"/>
                  </a:moveTo>
                  <a:lnTo>
                    <a:pt x="2590673" y="482600"/>
                  </a:lnTo>
                  <a:lnTo>
                    <a:pt x="2590673" y="0"/>
                  </a:lnTo>
                  <a:lnTo>
                    <a:pt x="0" y="0"/>
                  </a:lnTo>
                  <a:close/>
                </a:path>
              </a:pathLst>
            </a:custGeom>
            <a:solidFill>
              <a:srgbClr val="73FDEA"/>
            </a:solidFill>
          </p:spPr>
        </p:sp>
        <p:sp>
          <p:nvSpPr>
            <p:cNvPr name="Freeform 15" id="15"/>
            <p:cNvSpPr/>
            <p:nvPr/>
          </p:nvSpPr>
          <p:spPr>
            <a:xfrm flipH="false" flipV="false" rot="0">
              <a:off x="176022" y="1002030"/>
              <a:ext cx="2616073" cy="508000"/>
            </a:xfrm>
            <a:custGeom>
              <a:avLst/>
              <a:gdLst/>
              <a:ahLst/>
              <a:cxnLst/>
              <a:rect r="r" b="b" t="t" l="l"/>
              <a:pathLst>
                <a:path h="508000" w="2616073">
                  <a:moveTo>
                    <a:pt x="12700" y="0"/>
                  </a:moveTo>
                  <a:lnTo>
                    <a:pt x="2603373" y="0"/>
                  </a:lnTo>
                  <a:lnTo>
                    <a:pt x="2616073" y="0"/>
                  </a:lnTo>
                  <a:lnTo>
                    <a:pt x="2616073" y="12700"/>
                  </a:lnTo>
                  <a:lnTo>
                    <a:pt x="2616073" y="495300"/>
                  </a:lnTo>
                  <a:lnTo>
                    <a:pt x="2616073" y="508000"/>
                  </a:lnTo>
                  <a:lnTo>
                    <a:pt x="2603373"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373" y="482600"/>
                  </a:lnTo>
                  <a:lnTo>
                    <a:pt x="2603373" y="495300"/>
                  </a:lnTo>
                  <a:lnTo>
                    <a:pt x="2590673" y="495300"/>
                  </a:lnTo>
                  <a:lnTo>
                    <a:pt x="2590673" y="12700"/>
                  </a:lnTo>
                  <a:lnTo>
                    <a:pt x="2603373" y="12700"/>
                  </a:lnTo>
                  <a:lnTo>
                    <a:pt x="2603373" y="25400"/>
                  </a:lnTo>
                  <a:lnTo>
                    <a:pt x="12700" y="25400"/>
                  </a:lnTo>
                  <a:close/>
                </a:path>
              </a:pathLst>
            </a:custGeom>
            <a:solidFill>
              <a:srgbClr val="000000"/>
            </a:solidFill>
          </p:spPr>
        </p:sp>
        <p:sp>
          <p:nvSpPr>
            <p:cNvPr name="Freeform 16" id="16"/>
            <p:cNvSpPr/>
            <p:nvPr/>
          </p:nvSpPr>
          <p:spPr>
            <a:xfrm flipH="false" flipV="false" rot="0">
              <a:off x="188722" y="468630"/>
              <a:ext cx="2590673" cy="482600"/>
            </a:xfrm>
            <a:custGeom>
              <a:avLst/>
              <a:gdLst/>
              <a:ahLst/>
              <a:cxnLst/>
              <a:rect r="r" b="b" t="t" l="l"/>
              <a:pathLst>
                <a:path h="482600" w="2590673">
                  <a:moveTo>
                    <a:pt x="0" y="482600"/>
                  </a:moveTo>
                  <a:lnTo>
                    <a:pt x="2590673" y="482600"/>
                  </a:lnTo>
                  <a:lnTo>
                    <a:pt x="2590673" y="0"/>
                  </a:lnTo>
                  <a:lnTo>
                    <a:pt x="0" y="0"/>
                  </a:lnTo>
                  <a:close/>
                </a:path>
              </a:pathLst>
            </a:custGeom>
            <a:solidFill>
              <a:srgbClr val="73FDEA"/>
            </a:solidFill>
          </p:spPr>
        </p:sp>
        <p:sp>
          <p:nvSpPr>
            <p:cNvPr name="Freeform 17" id="17"/>
            <p:cNvSpPr/>
            <p:nvPr/>
          </p:nvSpPr>
          <p:spPr>
            <a:xfrm flipH="false" flipV="false" rot="0">
              <a:off x="176022" y="455930"/>
              <a:ext cx="2616073" cy="508000"/>
            </a:xfrm>
            <a:custGeom>
              <a:avLst/>
              <a:gdLst/>
              <a:ahLst/>
              <a:cxnLst/>
              <a:rect r="r" b="b" t="t" l="l"/>
              <a:pathLst>
                <a:path h="508000" w="2616073">
                  <a:moveTo>
                    <a:pt x="12700" y="0"/>
                  </a:moveTo>
                  <a:lnTo>
                    <a:pt x="2603373" y="0"/>
                  </a:lnTo>
                  <a:lnTo>
                    <a:pt x="2616073" y="0"/>
                  </a:lnTo>
                  <a:lnTo>
                    <a:pt x="2616073" y="12700"/>
                  </a:lnTo>
                  <a:lnTo>
                    <a:pt x="2616073" y="495300"/>
                  </a:lnTo>
                  <a:lnTo>
                    <a:pt x="2616073" y="508000"/>
                  </a:lnTo>
                  <a:lnTo>
                    <a:pt x="2603373"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373" y="482600"/>
                  </a:lnTo>
                  <a:lnTo>
                    <a:pt x="2603373" y="495300"/>
                  </a:lnTo>
                  <a:lnTo>
                    <a:pt x="2590673" y="495300"/>
                  </a:lnTo>
                  <a:lnTo>
                    <a:pt x="2590673" y="12700"/>
                  </a:lnTo>
                  <a:lnTo>
                    <a:pt x="2603373" y="12700"/>
                  </a:lnTo>
                  <a:lnTo>
                    <a:pt x="2603373" y="25400"/>
                  </a:lnTo>
                  <a:lnTo>
                    <a:pt x="12700" y="25400"/>
                  </a:lnTo>
                  <a:close/>
                </a:path>
              </a:pathLst>
            </a:custGeom>
            <a:solidFill>
              <a:srgbClr val="000000"/>
            </a:solidFill>
          </p:spPr>
        </p:sp>
      </p:grpSp>
      <p:sp>
        <p:nvSpPr>
          <p:cNvPr name="TextBox 18" id="1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 id="19"/>
          <p:cNvSpPr txBox="true"/>
          <p:nvPr/>
        </p:nvSpPr>
        <p:spPr>
          <a:xfrm rot="0">
            <a:off x="800510" y="884368"/>
            <a:ext cx="483015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When to use / avoid Stack</a:t>
            </a:r>
          </a:p>
        </p:txBody>
      </p:sp>
      <p:sp>
        <p:nvSpPr>
          <p:cNvPr name="TextBox 20" id="20"/>
          <p:cNvSpPr txBox="true"/>
          <p:nvPr/>
        </p:nvSpPr>
        <p:spPr>
          <a:xfrm rot="0">
            <a:off x="977903" y="2043017"/>
            <a:ext cx="719042" cy="461077"/>
          </a:xfrm>
          <a:prstGeom prst="rect">
            <a:avLst/>
          </a:prstGeom>
        </p:spPr>
        <p:txBody>
          <a:bodyPr anchor="t" rtlCol="false" tIns="0" lIns="0" bIns="0" rIns="0">
            <a:spAutoFit/>
          </a:bodyPr>
          <a:lstStyle/>
          <a:p>
            <a:pPr algn="l">
              <a:lnSpc>
                <a:spcPts val="3801"/>
              </a:lnSpc>
            </a:pPr>
            <a:r>
              <a:rPr lang="en-US" b="true" sz="2600" spc="-18">
                <a:solidFill>
                  <a:srgbClr val="000000"/>
                </a:solidFill>
                <a:latin typeface="Montserrat 2 Bold"/>
                <a:ea typeface="Montserrat 2 Bold"/>
                <a:cs typeface="Montserrat 2 Bold"/>
                <a:sym typeface="Montserrat 2 Bold"/>
              </a:rPr>
              <a:t>Use:</a:t>
            </a:r>
          </a:p>
        </p:txBody>
      </p:sp>
      <p:sp>
        <p:nvSpPr>
          <p:cNvPr name="TextBox 21" id="21"/>
          <p:cNvSpPr txBox="true"/>
          <p:nvPr/>
        </p:nvSpPr>
        <p:spPr>
          <a:xfrm rot="0">
            <a:off x="1308097" y="2623690"/>
            <a:ext cx="7268404" cy="1032577"/>
          </a:xfrm>
          <a:prstGeom prst="rect">
            <a:avLst/>
          </a:prstGeom>
        </p:spPr>
        <p:txBody>
          <a:bodyPr anchor="t" rtlCol="false" tIns="0" lIns="0" bIns="0" rIns="0">
            <a:spAutoFit/>
          </a:bodyPr>
          <a:lstStyle/>
          <a:p>
            <a:pPr algn="l">
              <a:lnSpc>
                <a:spcPts val="3801"/>
              </a:lnSpc>
            </a:pPr>
            <a:r>
              <a:rPr lang="en-US" sz="2600" spc="-18">
                <a:solidFill>
                  <a:srgbClr val="000000"/>
                </a:solidFill>
                <a:latin typeface="Montserrat 2"/>
                <a:ea typeface="Montserrat 2"/>
                <a:cs typeface="Montserrat 2"/>
                <a:sym typeface="Montserrat 2"/>
              </a:rPr>
              <a:t>- LIFO functionality</a:t>
            </a:r>
          </a:p>
          <a:p>
            <a:pPr algn="l">
              <a:lnSpc>
                <a:spcPts val="5200"/>
              </a:lnSpc>
            </a:pPr>
            <a:r>
              <a:rPr lang="en-US" sz="2600" spc="-18">
                <a:solidFill>
                  <a:srgbClr val="000000"/>
                </a:solidFill>
                <a:latin typeface="Montserrat 2"/>
                <a:ea typeface="Montserrat 2"/>
                <a:cs typeface="Montserrat 2"/>
                <a:sym typeface="Montserrat 2"/>
              </a:rPr>
              <a:t>- The chance of data corruption is minimum</a:t>
            </a:r>
          </a:p>
        </p:txBody>
      </p:sp>
      <p:sp>
        <p:nvSpPr>
          <p:cNvPr name="TextBox 22" id="22"/>
          <p:cNvSpPr txBox="true"/>
          <p:nvPr/>
        </p:nvSpPr>
        <p:spPr>
          <a:xfrm rot="0">
            <a:off x="977903" y="3754345"/>
            <a:ext cx="1078611" cy="718252"/>
          </a:xfrm>
          <a:prstGeom prst="rect">
            <a:avLst/>
          </a:prstGeom>
        </p:spPr>
        <p:txBody>
          <a:bodyPr anchor="t" rtlCol="false" tIns="0" lIns="0" bIns="0" rIns="0">
            <a:spAutoFit/>
          </a:bodyPr>
          <a:lstStyle/>
          <a:p>
            <a:pPr algn="l">
              <a:lnSpc>
                <a:spcPts val="6500"/>
              </a:lnSpc>
            </a:pPr>
            <a:r>
              <a:rPr lang="en-US" b="true" sz="2600" spc="-18">
                <a:solidFill>
                  <a:srgbClr val="000000"/>
                </a:solidFill>
                <a:latin typeface="Montserrat 2 Bold"/>
                <a:ea typeface="Montserrat 2 Bold"/>
                <a:cs typeface="Montserrat 2 Bold"/>
                <a:sym typeface="Montserrat 2 Bold"/>
              </a:rPr>
              <a:t>Avoid:</a:t>
            </a:r>
          </a:p>
        </p:txBody>
      </p:sp>
      <p:sp>
        <p:nvSpPr>
          <p:cNvPr name="TextBox 23" id="23"/>
          <p:cNvSpPr txBox="true"/>
          <p:nvPr/>
        </p:nvSpPr>
        <p:spPr>
          <a:xfrm rot="0">
            <a:off x="1308097" y="4830308"/>
            <a:ext cx="5298605" cy="222952"/>
          </a:xfrm>
          <a:prstGeom prst="rect">
            <a:avLst/>
          </a:prstGeom>
        </p:spPr>
        <p:txBody>
          <a:bodyPr anchor="t" rtlCol="false" tIns="0" lIns="0" bIns="0" rIns="0">
            <a:spAutoFit/>
          </a:bodyPr>
          <a:lstStyle/>
          <a:p>
            <a:pPr algn="l">
              <a:lnSpc>
                <a:spcPts val="1300"/>
              </a:lnSpc>
            </a:pPr>
            <a:r>
              <a:rPr lang="en-US" sz="2600" spc="-18">
                <a:solidFill>
                  <a:srgbClr val="000000"/>
                </a:solidFill>
                <a:latin typeface="Montserrat 2"/>
                <a:ea typeface="Montserrat 2"/>
                <a:cs typeface="Montserrat 2"/>
                <a:sym typeface="Montserrat 2"/>
              </a:rPr>
              <a:t>- Random access is not possible</a:t>
            </a:r>
          </a:p>
        </p:txBody>
      </p:sp>
      <p:sp>
        <p:nvSpPr>
          <p:cNvPr name="TextBox 24" id="24"/>
          <p:cNvSpPr txBox="true"/>
          <p:nvPr/>
        </p:nvSpPr>
        <p:spPr>
          <a:xfrm rot="0">
            <a:off x="10770079" y="4043810"/>
            <a:ext cx="208874" cy="2165252"/>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4 3 2 1</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5" id="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 id="6"/>
          <p:cNvSpPr txBox="true"/>
          <p:nvPr/>
        </p:nvSpPr>
        <p:spPr>
          <a:xfrm rot="0">
            <a:off x="800510" y="935165"/>
            <a:ext cx="300830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Recursion?</a:t>
            </a:r>
          </a:p>
        </p:txBody>
      </p:sp>
      <p:sp>
        <p:nvSpPr>
          <p:cNvPr name="TextBox 7" id="7"/>
          <p:cNvSpPr txBox="true"/>
          <p:nvPr/>
        </p:nvSpPr>
        <p:spPr>
          <a:xfrm rot="0">
            <a:off x="558451" y="5383559"/>
            <a:ext cx="10104253" cy="1644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2.The prominent usage of recursion in data structures like trees and graphs. 3.</a:t>
            </a:r>
            <a:r>
              <a:rPr lang="en-US" sz="1800" spc="-12">
                <a:solidFill>
                  <a:srgbClr val="FFFFFF"/>
                </a:solidFill>
                <a:latin typeface="Montserrat 2"/>
                <a:ea typeface="Montserrat 2"/>
                <a:cs typeface="Montserrat 2"/>
                <a:sym typeface="Montserrat 2"/>
              </a:rPr>
              <a:t> </a:t>
            </a:r>
            <a:r>
              <a:rPr lang="en-US" sz="1800" spc="-12">
                <a:solidFill>
                  <a:srgbClr val="000000"/>
                </a:solidFill>
                <a:latin typeface="Montserrat 2"/>
                <a:ea typeface="Montserrat 2"/>
                <a:cs typeface="Montserrat 2"/>
                <a:sym typeface="Montserrat 2"/>
              </a:rPr>
              <a:t>Interviews 4.It is used in many algorithms (divide and conquer, greedy and dynamic programming)</a:t>
            </a:r>
          </a:p>
        </p:txBody>
      </p:sp>
      <p:sp>
        <p:nvSpPr>
          <p:cNvPr name="TextBox 8" id="8"/>
          <p:cNvSpPr txBox="true"/>
          <p:nvPr/>
        </p:nvSpPr>
        <p:spPr>
          <a:xfrm rot="0">
            <a:off x="555279" y="2046218"/>
            <a:ext cx="10287314" cy="273044"/>
          </a:xfrm>
          <a:prstGeom prst="rect">
            <a:avLst/>
          </a:prstGeom>
        </p:spPr>
        <p:txBody>
          <a:bodyPr anchor="t" rtlCol="false" tIns="0" lIns="0" bIns="0" rIns="0">
            <a:spAutoFit/>
          </a:bodyPr>
          <a:lstStyle/>
          <a:p>
            <a:pPr algn="l">
              <a:lnSpc>
                <a:spcPts val="2100"/>
              </a:lnSpc>
            </a:pPr>
            <a:r>
              <a:rPr lang="en-US" sz="1800" spc="-12">
                <a:solidFill>
                  <a:srgbClr val="000000"/>
                </a:solidFill>
                <a:latin typeface="Montserrat 2"/>
                <a:ea typeface="Montserrat 2"/>
                <a:cs typeface="Montserrat 2"/>
                <a:sym typeface="Montserrat 2"/>
              </a:rPr>
              <a:t>1.Recursive thinking is really important in programming and it helps you break down big </a:t>
            </a:r>
          </a:p>
        </p:txBody>
      </p:sp>
      <p:sp>
        <p:nvSpPr>
          <p:cNvPr name="TextBox 9" id="9"/>
          <p:cNvSpPr txBox="true"/>
          <p:nvPr/>
        </p:nvSpPr>
        <p:spPr>
          <a:xfrm rot="0">
            <a:off x="912466" y="2312918"/>
            <a:ext cx="5101571" cy="273044"/>
          </a:xfrm>
          <a:prstGeom prst="rect">
            <a:avLst/>
          </a:prstGeom>
        </p:spPr>
        <p:txBody>
          <a:bodyPr anchor="t" rtlCol="false" tIns="0" lIns="0" bIns="0" rIns="0">
            <a:spAutoFit/>
          </a:bodyPr>
          <a:lstStyle/>
          <a:p>
            <a:pPr algn="l">
              <a:lnSpc>
                <a:spcPts val="2100"/>
              </a:lnSpc>
            </a:pPr>
            <a:r>
              <a:rPr lang="en-US" sz="1800" spc="-12">
                <a:solidFill>
                  <a:srgbClr val="000000"/>
                </a:solidFill>
                <a:latin typeface="Montserrat 2"/>
                <a:ea typeface="Montserrat 2"/>
                <a:cs typeface="Montserrat 2"/>
                <a:sym typeface="Montserrat 2"/>
              </a:rPr>
              <a:t>problems into smaller ones and easier to use</a:t>
            </a:r>
          </a:p>
        </p:txBody>
      </p:sp>
      <p:sp>
        <p:nvSpPr>
          <p:cNvPr name="TextBox 10" id="10"/>
          <p:cNvSpPr txBox="true"/>
          <p:nvPr/>
        </p:nvSpPr>
        <p:spPr>
          <a:xfrm rot="0">
            <a:off x="990848" y="2676277"/>
            <a:ext cx="184880" cy="354873"/>
          </a:xfrm>
          <a:prstGeom prst="rect">
            <a:avLst/>
          </a:prstGeom>
        </p:spPr>
        <p:txBody>
          <a:bodyPr anchor="t" rtlCol="false" tIns="0" lIns="0" bIns="0" rIns="0">
            <a:spAutoFit/>
          </a:bodyPr>
          <a:lstStyle/>
          <a:p>
            <a:pPr algn="l">
              <a:lnSpc>
                <a:spcPts val="2765"/>
              </a:lnSpc>
            </a:pPr>
            <a:r>
              <a:rPr lang="en-US" sz="2464" spc="-17">
                <a:solidFill>
                  <a:srgbClr val="000000"/>
                </a:solidFill>
                <a:latin typeface="Montserrat 2"/>
                <a:ea typeface="Montserrat 2"/>
                <a:cs typeface="Montserrat 2"/>
                <a:sym typeface="Montserrat 2"/>
              </a:rPr>
              <a:t>-</a:t>
            </a:r>
          </a:p>
        </p:txBody>
      </p:sp>
      <p:sp>
        <p:nvSpPr>
          <p:cNvPr name="TextBox 11" id="11"/>
          <p:cNvSpPr txBox="true"/>
          <p:nvPr/>
        </p:nvSpPr>
        <p:spPr>
          <a:xfrm rot="0">
            <a:off x="1262043" y="3027645"/>
            <a:ext cx="150076" cy="2166737"/>
          </a:xfrm>
          <a:prstGeom prst="rect">
            <a:avLst/>
          </a:prstGeom>
        </p:spPr>
        <p:txBody>
          <a:bodyPr anchor="t" rtlCol="false" tIns="0" lIns="0" bIns="0" rIns="0">
            <a:spAutoFit/>
          </a:bodyPr>
          <a:lstStyle/>
          <a:p>
            <a:pPr algn="l">
              <a:lnSpc>
                <a:spcPts val="2765"/>
              </a:lnSpc>
            </a:pPr>
            <a:r>
              <a:rPr lang="en-US" sz="2464" spc="-17">
                <a:solidFill>
                  <a:srgbClr val="000000"/>
                </a:solidFill>
                <a:latin typeface="Montserrat 2"/>
                <a:ea typeface="Montserrat 2"/>
                <a:cs typeface="Montserrat 2"/>
                <a:sym typeface="Montserrat 2"/>
              </a:rPr>
              <a:t>‣</a:t>
            </a:r>
          </a:p>
          <a:p>
            <a:pPr algn="l">
              <a:lnSpc>
                <a:spcPts val="4365"/>
              </a:lnSpc>
            </a:pPr>
            <a:r>
              <a:rPr lang="en-US" sz="2464" spc="-17">
                <a:solidFill>
                  <a:srgbClr val="000000"/>
                </a:solidFill>
                <a:latin typeface="Montserrat 2"/>
                <a:ea typeface="Montserrat 2"/>
                <a:cs typeface="Montserrat 2"/>
                <a:sym typeface="Montserrat 2"/>
              </a:rPr>
              <a:t>‣</a:t>
            </a:r>
          </a:p>
          <a:p>
            <a:pPr algn="l">
              <a:lnSpc>
                <a:spcPts val="2765"/>
              </a:lnSpc>
            </a:pPr>
            <a:r>
              <a:rPr lang="en-US" sz="2464" spc="-17">
                <a:solidFill>
                  <a:srgbClr val="000000"/>
                </a:solidFill>
                <a:latin typeface="Montserrat 2"/>
                <a:ea typeface="Montserrat 2"/>
                <a:cs typeface="Montserrat 2"/>
                <a:sym typeface="Montserrat 2"/>
              </a:rPr>
              <a:t>‣</a:t>
            </a:r>
          </a:p>
          <a:p>
            <a:pPr algn="l">
              <a:lnSpc>
                <a:spcPts val="4365"/>
              </a:lnSpc>
            </a:pPr>
            <a:r>
              <a:rPr lang="en-US" sz="2464" spc="-17">
                <a:solidFill>
                  <a:srgbClr val="000000"/>
                </a:solidFill>
                <a:latin typeface="Montserrat 2"/>
                <a:ea typeface="Montserrat 2"/>
                <a:cs typeface="Montserrat 2"/>
                <a:sym typeface="Montserrat 2"/>
              </a:rPr>
              <a:t>‣</a:t>
            </a:r>
          </a:p>
          <a:p>
            <a:pPr algn="l">
              <a:lnSpc>
                <a:spcPts val="2765"/>
              </a:lnSpc>
            </a:pPr>
            <a:r>
              <a:rPr lang="en-US" sz="2464" spc="-17">
                <a:solidFill>
                  <a:srgbClr val="000000"/>
                </a:solidFill>
                <a:latin typeface="Montserrat 2"/>
                <a:ea typeface="Montserrat 2"/>
                <a:cs typeface="Montserrat 2"/>
                <a:sym typeface="Montserrat 2"/>
              </a:rPr>
              <a:t>‣</a:t>
            </a:r>
          </a:p>
        </p:txBody>
      </p:sp>
      <p:sp>
        <p:nvSpPr>
          <p:cNvPr name="TextBox 12" id="12"/>
          <p:cNvSpPr txBox="true"/>
          <p:nvPr/>
        </p:nvSpPr>
        <p:spPr>
          <a:xfrm rot="0">
            <a:off x="1247232" y="2597525"/>
            <a:ext cx="2840526" cy="324555"/>
          </a:xfrm>
          <a:prstGeom prst="rect">
            <a:avLst/>
          </a:prstGeom>
        </p:spPr>
        <p:txBody>
          <a:bodyPr anchor="t" rtlCol="false" tIns="0" lIns="0" bIns="0" rIns="0">
            <a:spAutoFit/>
          </a:bodyPr>
          <a:lstStyle/>
          <a:p>
            <a:pPr algn="l">
              <a:lnSpc>
                <a:spcPts val="2765"/>
              </a:lnSpc>
            </a:pPr>
            <a:r>
              <a:rPr lang="en-US" sz="1700" spc="-11">
                <a:solidFill>
                  <a:srgbClr val="000000"/>
                </a:solidFill>
                <a:latin typeface="Montserrat 2"/>
                <a:ea typeface="Montserrat 2"/>
                <a:cs typeface="Montserrat 2"/>
                <a:sym typeface="Montserrat 2"/>
              </a:rPr>
              <a:t>when to choose recursion?</a:t>
            </a:r>
          </a:p>
        </p:txBody>
      </p:sp>
      <p:sp>
        <p:nvSpPr>
          <p:cNvPr name="TextBox 13" id="13"/>
          <p:cNvSpPr txBox="true"/>
          <p:nvPr/>
        </p:nvSpPr>
        <p:spPr>
          <a:xfrm rot="0">
            <a:off x="1521343" y="2948892"/>
            <a:ext cx="6007618" cy="2136419"/>
          </a:xfrm>
          <a:prstGeom prst="rect">
            <a:avLst/>
          </a:prstGeom>
        </p:spPr>
        <p:txBody>
          <a:bodyPr anchor="t" rtlCol="false" tIns="0" lIns="0" bIns="0" rIns="0">
            <a:spAutoFit/>
          </a:bodyPr>
          <a:lstStyle/>
          <a:p>
            <a:pPr algn="l">
              <a:lnSpc>
                <a:spcPts val="2765"/>
              </a:lnSpc>
            </a:pPr>
            <a:r>
              <a:rPr lang="en-US" sz="1700" spc="-11">
                <a:solidFill>
                  <a:srgbClr val="000000"/>
                </a:solidFill>
                <a:latin typeface="Montserrat 2"/>
                <a:ea typeface="Montserrat 2"/>
                <a:cs typeface="Montserrat 2"/>
                <a:sym typeface="Montserrat 2"/>
              </a:rPr>
              <a:t>If you can divine the problem into similar sub problems </a:t>
            </a:r>
          </a:p>
          <a:p>
            <a:pPr algn="l">
              <a:lnSpc>
                <a:spcPts val="4250"/>
              </a:lnSpc>
            </a:pPr>
            <a:r>
              <a:rPr lang="en-US" sz="1700" spc="-11">
                <a:solidFill>
                  <a:srgbClr val="000000"/>
                </a:solidFill>
                <a:latin typeface="Montserrat 2"/>
                <a:ea typeface="Montserrat 2"/>
                <a:cs typeface="Montserrat 2"/>
                <a:sym typeface="Montserrat 2"/>
              </a:rPr>
              <a:t>Design an algorithm to compute nth…</a:t>
            </a:r>
          </a:p>
          <a:p>
            <a:pPr algn="l">
              <a:lnSpc>
                <a:spcPts val="2883"/>
              </a:lnSpc>
            </a:pPr>
            <a:r>
              <a:rPr lang="en-US" sz="1700" spc="-11">
                <a:solidFill>
                  <a:srgbClr val="000000"/>
                </a:solidFill>
                <a:latin typeface="Montserrat 2"/>
                <a:ea typeface="Montserrat 2"/>
                <a:cs typeface="Montserrat 2"/>
                <a:sym typeface="Montserrat 2"/>
              </a:rPr>
              <a:t>Write code to list the n…</a:t>
            </a:r>
          </a:p>
          <a:p>
            <a:pPr algn="l">
              <a:lnSpc>
                <a:spcPts val="4250"/>
              </a:lnSpc>
            </a:pPr>
            <a:r>
              <a:rPr lang="en-US" sz="1700" spc="-11">
                <a:solidFill>
                  <a:srgbClr val="000000"/>
                </a:solidFill>
                <a:latin typeface="Montserrat 2"/>
                <a:ea typeface="Montserrat 2"/>
                <a:cs typeface="Montserrat 2"/>
                <a:sym typeface="Montserrat 2"/>
              </a:rPr>
              <a:t>Implement a method to compute all. </a:t>
            </a:r>
          </a:p>
          <a:p>
            <a:pPr algn="l">
              <a:lnSpc>
                <a:spcPts val="2883"/>
              </a:lnSpc>
            </a:pPr>
            <a:r>
              <a:rPr lang="en-US" sz="1700" spc="-11">
                <a:solidFill>
                  <a:srgbClr val="000000"/>
                </a:solidFill>
                <a:latin typeface="Montserrat 2"/>
                <a:ea typeface="Montserrat 2"/>
                <a:cs typeface="Montserrat 2"/>
                <a:sym typeface="Montserrat 2"/>
              </a:rPr>
              <a:t>Practice</a:t>
            </a:r>
          </a:p>
        </p:txBody>
      </p:sp>
    </p:spTree>
  </p:cSld>
  <p:clrMapOvr>
    <a:masterClrMapping/>
  </p:clrMapOvr>
</p:sld>
</file>

<file path=ppt/slides/slide3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506609" y="3089272"/>
            <a:ext cx="7162800" cy="3574952"/>
          </a:xfrm>
          <a:custGeom>
            <a:avLst/>
            <a:gdLst/>
            <a:ahLst/>
            <a:cxnLst/>
            <a:rect r="r" b="b" t="t" l="l"/>
            <a:pathLst>
              <a:path h="3574952" w="7162800">
                <a:moveTo>
                  <a:pt x="0" y="0"/>
                </a:moveTo>
                <a:lnTo>
                  <a:pt x="7162800" y="0"/>
                </a:lnTo>
                <a:lnTo>
                  <a:pt x="7162800" y="3574951"/>
                </a:lnTo>
                <a:lnTo>
                  <a:pt x="0" y="3574951"/>
                </a:lnTo>
                <a:lnTo>
                  <a:pt x="0" y="0"/>
                </a:lnTo>
                <a:close/>
              </a:path>
            </a:pathLst>
          </a:custGeom>
          <a:blipFill>
            <a:blip r:embed="rId3"/>
            <a:stretch>
              <a:fillRect l="0" t="-33218" r="0" b="0"/>
            </a:stretch>
          </a:blipFill>
        </p:spPr>
      </p:sp>
      <p:sp>
        <p:nvSpPr>
          <p:cNvPr name="Freeform 7" id="7"/>
          <p:cNvSpPr/>
          <p:nvPr/>
        </p:nvSpPr>
        <p:spPr>
          <a:xfrm flipH="false" flipV="false" rot="0">
            <a:off x="1183929" y="2409530"/>
            <a:ext cx="937222" cy="1393050"/>
          </a:xfrm>
          <a:custGeom>
            <a:avLst/>
            <a:gdLst/>
            <a:ahLst/>
            <a:cxnLst/>
            <a:rect r="r" b="b" t="t" l="l"/>
            <a:pathLst>
              <a:path h="1393050" w="937222">
                <a:moveTo>
                  <a:pt x="0" y="0"/>
                </a:moveTo>
                <a:lnTo>
                  <a:pt x="937222" y="0"/>
                </a:lnTo>
                <a:lnTo>
                  <a:pt x="937222" y="1393050"/>
                </a:lnTo>
                <a:lnTo>
                  <a:pt x="0" y="1393050"/>
                </a:lnTo>
                <a:lnTo>
                  <a:pt x="0" y="0"/>
                </a:lnTo>
                <a:close/>
              </a:path>
            </a:pathLst>
          </a:custGeom>
          <a:blipFill>
            <a:blip r:embed="rId4"/>
            <a:stretch>
              <a:fillRect l="-16208" t="-6866" r="-16208" b="0"/>
            </a:stretch>
          </a:blipFill>
        </p:spPr>
      </p:sp>
      <p:grpSp>
        <p:nvGrpSpPr>
          <p:cNvPr name="Group 8" id="8"/>
          <p:cNvGrpSpPr>
            <a:grpSpLocks noChangeAspect="true"/>
          </p:cNvGrpSpPr>
          <p:nvPr/>
        </p:nvGrpSpPr>
        <p:grpSpPr>
          <a:xfrm rot="0">
            <a:off x="2531174" y="5892803"/>
            <a:ext cx="500243" cy="800100"/>
            <a:chOff x="0" y="0"/>
            <a:chExt cx="500240" cy="800100"/>
          </a:xfrm>
        </p:grpSpPr>
        <p:sp>
          <p:nvSpPr>
            <p:cNvPr name="Freeform 9" id="9"/>
            <p:cNvSpPr/>
            <p:nvPr/>
          </p:nvSpPr>
          <p:spPr>
            <a:xfrm flipH="false" flipV="false" rot="0">
              <a:off x="224663" y="251460"/>
              <a:ext cx="50800" cy="485140"/>
            </a:xfrm>
            <a:custGeom>
              <a:avLst/>
              <a:gdLst/>
              <a:ahLst/>
              <a:cxnLst/>
              <a:rect r="r" b="b" t="t" l="l"/>
              <a:pathLst>
                <a:path h="485140" w="50800">
                  <a:moveTo>
                    <a:pt x="0" y="485140"/>
                  </a:moveTo>
                  <a:lnTo>
                    <a:pt x="0" y="25400"/>
                  </a:lnTo>
                  <a:lnTo>
                    <a:pt x="25400" y="25400"/>
                  </a:lnTo>
                  <a:lnTo>
                    <a:pt x="0" y="25400"/>
                  </a:lnTo>
                  <a:lnTo>
                    <a:pt x="0" y="0"/>
                  </a:lnTo>
                  <a:lnTo>
                    <a:pt x="50800" y="0"/>
                  </a:lnTo>
                  <a:lnTo>
                    <a:pt x="50800" y="25400"/>
                  </a:lnTo>
                  <a:lnTo>
                    <a:pt x="50800" y="485140"/>
                  </a:lnTo>
                  <a:close/>
                </a:path>
              </a:pathLst>
            </a:custGeom>
            <a:solidFill>
              <a:srgbClr val="000000"/>
            </a:solidFill>
          </p:spPr>
        </p:sp>
        <p:sp>
          <p:nvSpPr>
            <p:cNvPr name="Freeform 10" id="10"/>
            <p:cNvSpPr/>
            <p:nvPr/>
          </p:nvSpPr>
          <p:spPr>
            <a:xfrm flipH="false" flipV="false" rot="0">
              <a:off x="143383" y="63500"/>
              <a:ext cx="213360" cy="213360"/>
            </a:xfrm>
            <a:custGeom>
              <a:avLst/>
              <a:gdLst/>
              <a:ahLst/>
              <a:cxnLst/>
              <a:rect r="r" b="b" t="t" l="l"/>
              <a:pathLst>
                <a:path h="213360" w="213360">
                  <a:moveTo>
                    <a:pt x="213360" y="213360"/>
                  </a:moveTo>
                  <a:lnTo>
                    <a:pt x="106680" y="0"/>
                  </a:lnTo>
                  <a:lnTo>
                    <a:pt x="0" y="213360"/>
                  </a:lnTo>
                  <a:close/>
                </a:path>
              </a:pathLst>
            </a:custGeom>
            <a:solidFill>
              <a:srgbClr val="000000"/>
            </a:solidFill>
          </p:spPr>
        </p:sp>
        <p:sp>
          <p:nvSpPr>
            <p:cNvPr name="Freeform 11" id="11"/>
            <p:cNvSpPr/>
            <p:nvPr/>
          </p:nvSpPr>
          <p:spPr>
            <a:xfrm flipH="false" flipV="false" rot="0">
              <a:off x="63373" y="317373"/>
              <a:ext cx="373507" cy="373507"/>
            </a:xfrm>
            <a:custGeom>
              <a:avLst/>
              <a:gdLst/>
              <a:ahLst/>
              <a:cxnLst/>
              <a:rect r="r" b="b" t="t" l="l"/>
              <a:pathLst>
                <a:path h="373507" w="373507">
                  <a:moveTo>
                    <a:pt x="58928" y="127"/>
                  </a:moveTo>
                  <a:cubicBezTo>
                    <a:pt x="58420" y="127"/>
                    <a:pt x="57912" y="254"/>
                    <a:pt x="57531" y="762"/>
                  </a:cubicBezTo>
                  <a:lnTo>
                    <a:pt x="762" y="57404"/>
                  </a:lnTo>
                  <a:cubicBezTo>
                    <a:pt x="0" y="58166"/>
                    <a:pt x="0" y="59436"/>
                    <a:pt x="762" y="60198"/>
                  </a:cubicBezTo>
                  <a:lnTo>
                    <a:pt x="126238" y="185674"/>
                  </a:lnTo>
                  <a:cubicBezTo>
                    <a:pt x="126746" y="186182"/>
                    <a:pt x="126746" y="187071"/>
                    <a:pt x="126238" y="187579"/>
                  </a:cubicBezTo>
                  <a:lnTo>
                    <a:pt x="762" y="313182"/>
                  </a:lnTo>
                  <a:cubicBezTo>
                    <a:pt x="0" y="313944"/>
                    <a:pt x="0" y="315214"/>
                    <a:pt x="762" y="315976"/>
                  </a:cubicBezTo>
                  <a:lnTo>
                    <a:pt x="57531" y="372745"/>
                  </a:lnTo>
                  <a:cubicBezTo>
                    <a:pt x="58293" y="373507"/>
                    <a:pt x="59563" y="373507"/>
                    <a:pt x="60325" y="372745"/>
                  </a:cubicBezTo>
                  <a:lnTo>
                    <a:pt x="185801" y="247269"/>
                  </a:lnTo>
                  <a:cubicBezTo>
                    <a:pt x="186309" y="246761"/>
                    <a:pt x="187198" y="246761"/>
                    <a:pt x="187706" y="247269"/>
                  </a:cubicBezTo>
                  <a:lnTo>
                    <a:pt x="313182" y="372745"/>
                  </a:lnTo>
                  <a:cubicBezTo>
                    <a:pt x="313944" y="373507"/>
                    <a:pt x="315214" y="373507"/>
                    <a:pt x="315976" y="372745"/>
                  </a:cubicBezTo>
                  <a:lnTo>
                    <a:pt x="372745" y="315976"/>
                  </a:lnTo>
                  <a:cubicBezTo>
                    <a:pt x="373507" y="315214"/>
                    <a:pt x="373507" y="313944"/>
                    <a:pt x="372745" y="313182"/>
                  </a:cubicBezTo>
                  <a:lnTo>
                    <a:pt x="247269" y="187706"/>
                  </a:lnTo>
                  <a:cubicBezTo>
                    <a:pt x="246761" y="187198"/>
                    <a:pt x="246761" y="186309"/>
                    <a:pt x="247269" y="185801"/>
                  </a:cubicBezTo>
                  <a:lnTo>
                    <a:pt x="372745" y="60325"/>
                  </a:lnTo>
                  <a:cubicBezTo>
                    <a:pt x="373507" y="59563"/>
                    <a:pt x="373507" y="58293"/>
                    <a:pt x="372745" y="57531"/>
                  </a:cubicBezTo>
                  <a:lnTo>
                    <a:pt x="315976" y="762"/>
                  </a:lnTo>
                  <a:cubicBezTo>
                    <a:pt x="315214" y="0"/>
                    <a:pt x="313944" y="0"/>
                    <a:pt x="313182" y="762"/>
                  </a:cubicBezTo>
                  <a:lnTo>
                    <a:pt x="187706" y="126238"/>
                  </a:lnTo>
                  <a:cubicBezTo>
                    <a:pt x="187198" y="126746"/>
                    <a:pt x="186309" y="126746"/>
                    <a:pt x="185801" y="126238"/>
                  </a:cubicBezTo>
                  <a:lnTo>
                    <a:pt x="60325" y="762"/>
                  </a:lnTo>
                  <a:cubicBezTo>
                    <a:pt x="59944" y="381"/>
                    <a:pt x="59436" y="127"/>
                    <a:pt x="58928" y="127"/>
                  </a:cubicBezTo>
                  <a:close/>
                </a:path>
              </a:pathLst>
            </a:custGeom>
            <a:solidFill>
              <a:srgbClr val="B51700"/>
            </a:solidFill>
          </p:spPr>
        </p:sp>
      </p:grpSp>
      <p:grpSp>
        <p:nvGrpSpPr>
          <p:cNvPr name="Group 12" id="12"/>
          <p:cNvGrpSpPr>
            <a:grpSpLocks noChangeAspect="true"/>
          </p:cNvGrpSpPr>
          <p:nvPr/>
        </p:nvGrpSpPr>
        <p:grpSpPr>
          <a:xfrm rot="0">
            <a:off x="3017520" y="2578989"/>
            <a:ext cx="340357" cy="800100"/>
            <a:chOff x="0" y="0"/>
            <a:chExt cx="340360" cy="800100"/>
          </a:xfrm>
        </p:grpSpPr>
        <p:sp>
          <p:nvSpPr>
            <p:cNvPr name="Freeform 13" id="13"/>
            <p:cNvSpPr/>
            <p:nvPr/>
          </p:nvSpPr>
          <p:spPr>
            <a:xfrm flipH="false" flipV="false" rot="0">
              <a:off x="144780" y="63500"/>
              <a:ext cx="50800" cy="485140"/>
            </a:xfrm>
            <a:custGeom>
              <a:avLst/>
              <a:gdLst/>
              <a:ahLst/>
              <a:cxnLst/>
              <a:rect r="r" b="b" t="t" l="l"/>
              <a:pathLst>
                <a:path h="485140" w="50800">
                  <a:moveTo>
                    <a:pt x="50800" y="0"/>
                  </a:moveTo>
                  <a:lnTo>
                    <a:pt x="50800" y="459740"/>
                  </a:lnTo>
                  <a:lnTo>
                    <a:pt x="25400" y="459740"/>
                  </a:lnTo>
                  <a:lnTo>
                    <a:pt x="50800" y="459740"/>
                  </a:lnTo>
                  <a:lnTo>
                    <a:pt x="50800" y="485140"/>
                  </a:lnTo>
                  <a:lnTo>
                    <a:pt x="0" y="485140"/>
                  </a:lnTo>
                  <a:lnTo>
                    <a:pt x="0" y="459740"/>
                  </a:lnTo>
                  <a:lnTo>
                    <a:pt x="0" y="0"/>
                  </a:lnTo>
                  <a:close/>
                </a:path>
              </a:pathLst>
            </a:custGeom>
            <a:solidFill>
              <a:srgbClr val="000000"/>
            </a:solidFill>
          </p:spPr>
        </p:sp>
        <p:sp>
          <p:nvSpPr>
            <p:cNvPr name="Freeform 14" id="14"/>
            <p:cNvSpPr/>
            <p:nvPr/>
          </p:nvSpPr>
          <p:spPr>
            <a:xfrm flipH="false" flipV="false" rot="0">
              <a:off x="63500" y="523240"/>
              <a:ext cx="213360" cy="213360"/>
            </a:xfrm>
            <a:custGeom>
              <a:avLst/>
              <a:gdLst/>
              <a:ahLst/>
              <a:cxnLst/>
              <a:rect r="r" b="b" t="t" l="l"/>
              <a:pathLst>
                <a:path h="213360" w="213360">
                  <a:moveTo>
                    <a:pt x="0" y="0"/>
                  </a:moveTo>
                  <a:lnTo>
                    <a:pt x="106680" y="213360"/>
                  </a:lnTo>
                  <a:lnTo>
                    <a:pt x="213360" y="0"/>
                  </a:lnTo>
                  <a:close/>
                </a:path>
              </a:pathLst>
            </a:custGeom>
            <a:solidFill>
              <a:srgbClr val="000000"/>
            </a:solidFill>
          </p:spPr>
        </p:sp>
      </p:grpSp>
      <p:grpSp>
        <p:nvGrpSpPr>
          <p:cNvPr name="Group 15" id="15"/>
          <p:cNvGrpSpPr>
            <a:grpSpLocks noChangeAspect="true"/>
          </p:cNvGrpSpPr>
          <p:nvPr/>
        </p:nvGrpSpPr>
        <p:grpSpPr>
          <a:xfrm rot="0">
            <a:off x="6252277" y="5892803"/>
            <a:ext cx="500243" cy="800100"/>
            <a:chOff x="0" y="0"/>
            <a:chExt cx="500240" cy="800100"/>
          </a:xfrm>
        </p:grpSpPr>
        <p:sp>
          <p:nvSpPr>
            <p:cNvPr name="Freeform 16" id="16"/>
            <p:cNvSpPr/>
            <p:nvPr/>
          </p:nvSpPr>
          <p:spPr>
            <a:xfrm flipH="false" flipV="false" rot="0">
              <a:off x="224663" y="251460"/>
              <a:ext cx="50800" cy="485140"/>
            </a:xfrm>
            <a:custGeom>
              <a:avLst/>
              <a:gdLst/>
              <a:ahLst/>
              <a:cxnLst/>
              <a:rect r="r" b="b" t="t" l="l"/>
              <a:pathLst>
                <a:path h="485140" w="50800">
                  <a:moveTo>
                    <a:pt x="0" y="485140"/>
                  </a:moveTo>
                  <a:lnTo>
                    <a:pt x="0" y="25400"/>
                  </a:lnTo>
                  <a:lnTo>
                    <a:pt x="25400" y="25400"/>
                  </a:lnTo>
                  <a:lnTo>
                    <a:pt x="0" y="25400"/>
                  </a:lnTo>
                  <a:lnTo>
                    <a:pt x="0" y="0"/>
                  </a:lnTo>
                  <a:lnTo>
                    <a:pt x="50800" y="0"/>
                  </a:lnTo>
                  <a:lnTo>
                    <a:pt x="50800" y="25400"/>
                  </a:lnTo>
                  <a:lnTo>
                    <a:pt x="50800" y="485140"/>
                  </a:lnTo>
                  <a:close/>
                </a:path>
              </a:pathLst>
            </a:custGeom>
            <a:solidFill>
              <a:srgbClr val="000000"/>
            </a:solidFill>
          </p:spPr>
        </p:sp>
        <p:sp>
          <p:nvSpPr>
            <p:cNvPr name="Freeform 17" id="17"/>
            <p:cNvSpPr/>
            <p:nvPr/>
          </p:nvSpPr>
          <p:spPr>
            <a:xfrm flipH="false" flipV="false" rot="0">
              <a:off x="143383" y="63500"/>
              <a:ext cx="213360" cy="213360"/>
            </a:xfrm>
            <a:custGeom>
              <a:avLst/>
              <a:gdLst/>
              <a:ahLst/>
              <a:cxnLst/>
              <a:rect r="r" b="b" t="t" l="l"/>
              <a:pathLst>
                <a:path h="213360" w="213360">
                  <a:moveTo>
                    <a:pt x="213360" y="213360"/>
                  </a:moveTo>
                  <a:lnTo>
                    <a:pt x="106680" y="0"/>
                  </a:lnTo>
                  <a:lnTo>
                    <a:pt x="0" y="213360"/>
                  </a:lnTo>
                  <a:close/>
                </a:path>
              </a:pathLst>
            </a:custGeom>
            <a:solidFill>
              <a:srgbClr val="000000"/>
            </a:solidFill>
          </p:spPr>
        </p:sp>
        <p:sp>
          <p:nvSpPr>
            <p:cNvPr name="Freeform 18" id="18"/>
            <p:cNvSpPr/>
            <p:nvPr/>
          </p:nvSpPr>
          <p:spPr>
            <a:xfrm flipH="false" flipV="false" rot="0">
              <a:off x="63373" y="317373"/>
              <a:ext cx="373634" cy="373507"/>
            </a:xfrm>
            <a:custGeom>
              <a:avLst/>
              <a:gdLst/>
              <a:ahLst/>
              <a:cxnLst/>
              <a:rect r="r" b="b" t="t" l="l"/>
              <a:pathLst>
                <a:path h="373507" w="373634">
                  <a:moveTo>
                    <a:pt x="58928" y="127"/>
                  </a:moveTo>
                  <a:cubicBezTo>
                    <a:pt x="58420" y="127"/>
                    <a:pt x="57912" y="254"/>
                    <a:pt x="57531" y="762"/>
                  </a:cubicBezTo>
                  <a:lnTo>
                    <a:pt x="762" y="57404"/>
                  </a:lnTo>
                  <a:cubicBezTo>
                    <a:pt x="0" y="58166"/>
                    <a:pt x="0" y="59436"/>
                    <a:pt x="762" y="60198"/>
                  </a:cubicBezTo>
                  <a:lnTo>
                    <a:pt x="126238" y="185674"/>
                  </a:lnTo>
                  <a:cubicBezTo>
                    <a:pt x="126746" y="186182"/>
                    <a:pt x="126746" y="187071"/>
                    <a:pt x="126238" y="187579"/>
                  </a:cubicBezTo>
                  <a:lnTo>
                    <a:pt x="762" y="313182"/>
                  </a:lnTo>
                  <a:cubicBezTo>
                    <a:pt x="0" y="313944"/>
                    <a:pt x="0" y="315214"/>
                    <a:pt x="762" y="315976"/>
                  </a:cubicBezTo>
                  <a:lnTo>
                    <a:pt x="57531" y="372745"/>
                  </a:lnTo>
                  <a:cubicBezTo>
                    <a:pt x="58293" y="373507"/>
                    <a:pt x="59563" y="373507"/>
                    <a:pt x="60452" y="372745"/>
                  </a:cubicBezTo>
                  <a:lnTo>
                    <a:pt x="185928" y="247269"/>
                  </a:lnTo>
                  <a:cubicBezTo>
                    <a:pt x="186436" y="246761"/>
                    <a:pt x="187325" y="246761"/>
                    <a:pt x="187833" y="247269"/>
                  </a:cubicBezTo>
                  <a:lnTo>
                    <a:pt x="313309" y="372745"/>
                  </a:lnTo>
                  <a:cubicBezTo>
                    <a:pt x="314071" y="373507"/>
                    <a:pt x="315341" y="373507"/>
                    <a:pt x="316103" y="372745"/>
                  </a:cubicBezTo>
                  <a:lnTo>
                    <a:pt x="372872" y="315976"/>
                  </a:lnTo>
                  <a:cubicBezTo>
                    <a:pt x="373634" y="315214"/>
                    <a:pt x="373634" y="313944"/>
                    <a:pt x="372872" y="313182"/>
                  </a:cubicBezTo>
                  <a:lnTo>
                    <a:pt x="247396" y="187706"/>
                  </a:lnTo>
                  <a:cubicBezTo>
                    <a:pt x="246888" y="187198"/>
                    <a:pt x="246888" y="186309"/>
                    <a:pt x="247396" y="185801"/>
                  </a:cubicBezTo>
                  <a:lnTo>
                    <a:pt x="372872" y="60325"/>
                  </a:lnTo>
                  <a:cubicBezTo>
                    <a:pt x="373634" y="59563"/>
                    <a:pt x="373634" y="58293"/>
                    <a:pt x="372872" y="57531"/>
                  </a:cubicBezTo>
                  <a:lnTo>
                    <a:pt x="316103" y="762"/>
                  </a:lnTo>
                  <a:cubicBezTo>
                    <a:pt x="315341" y="0"/>
                    <a:pt x="314071" y="0"/>
                    <a:pt x="313309" y="762"/>
                  </a:cubicBezTo>
                  <a:lnTo>
                    <a:pt x="187833" y="126238"/>
                  </a:lnTo>
                  <a:cubicBezTo>
                    <a:pt x="187325" y="126746"/>
                    <a:pt x="186436" y="126746"/>
                    <a:pt x="185928" y="126238"/>
                  </a:cubicBezTo>
                  <a:lnTo>
                    <a:pt x="60325" y="762"/>
                  </a:lnTo>
                  <a:cubicBezTo>
                    <a:pt x="59944" y="381"/>
                    <a:pt x="59436" y="127"/>
                    <a:pt x="58928" y="127"/>
                  </a:cubicBezTo>
                  <a:close/>
                </a:path>
              </a:pathLst>
            </a:custGeom>
            <a:solidFill>
              <a:srgbClr val="B51700"/>
            </a:solidFill>
          </p:spPr>
        </p:sp>
      </p:grpSp>
      <p:grpSp>
        <p:nvGrpSpPr>
          <p:cNvPr name="Group 19" id="19"/>
          <p:cNvGrpSpPr>
            <a:grpSpLocks noChangeAspect="true"/>
          </p:cNvGrpSpPr>
          <p:nvPr/>
        </p:nvGrpSpPr>
        <p:grpSpPr>
          <a:xfrm rot="0">
            <a:off x="9329423" y="5892803"/>
            <a:ext cx="340357" cy="800100"/>
            <a:chOff x="0" y="0"/>
            <a:chExt cx="340360" cy="800100"/>
          </a:xfrm>
        </p:grpSpPr>
        <p:sp>
          <p:nvSpPr>
            <p:cNvPr name="Freeform 20" id="20"/>
            <p:cNvSpPr/>
            <p:nvPr/>
          </p:nvSpPr>
          <p:spPr>
            <a:xfrm flipH="false" flipV="false" rot="0">
              <a:off x="144780" y="251460"/>
              <a:ext cx="50800" cy="485140"/>
            </a:xfrm>
            <a:custGeom>
              <a:avLst/>
              <a:gdLst/>
              <a:ahLst/>
              <a:cxnLst/>
              <a:rect r="r" b="b" t="t" l="l"/>
              <a:pathLst>
                <a:path h="485140" w="50800">
                  <a:moveTo>
                    <a:pt x="0" y="485140"/>
                  </a:moveTo>
                  <a:lnTo>
                    <a:pt x="0" y="25400"/>
                  </a:lnTo>
                  <a:lnTo>
                    <a:pt x="25400" y="25400"/>
                  </a:lnTo>
                  <a:lnTo>
                    <a:pt x="0" y="25400"/>
                  </a:lnTo>
                  <a:lnTo>
                    <a:pt x="0" y="0"/>
                  </a:lnTo>
                  <a:lnTo>
                    <a:pt x="50800" y="0"/>
                  </a:lnTo>
                  <a:lnTo>
                    <a:pt x="50800" y="25400"/>
                  </a:lnTo>
                  <a:lnTo>
                    <a:pt x="50800" y="485140"/>
                  </a:lnTo>
                  <a:close/>
                </a:path>
              </a:pathLst>
            </a:custGeom>
            <a:solidFill>
              <a:srgbClr val="000000"/>
            </a:solidFill>
          </p:spPr>
        </p:sp>
        <p:sp>
          <p:nvSpPr>
            <p:cNvPr name="Freeform 21" id="21"/>
            <p:cNvSpPr/>
            <p:nvPr/>
          </p:nvSpPr>
          <p:spPr>
            <a:xfrm flipH="false" flipV="false" rot="0">
              <a:off x="63500" y="63500"/>
              <a:ext cx="213360" cy="213360"/>
            </a:xfrm>
            <a:custGeom>
              <a:avLst/>
              <a:gdLst/>
              <a:ahLst/>
              <a:cxnLst/>
              <a:rect r="r" b="b" t="t" l="l"/>
              <a:pathLst>
                <a:path h="213360" w="213360">
                  <a:moveTo>
                    <a:pt x="213360" y="213360"/>
                  </a:moveTo>
                  <a:lnTo>
                    <a:pt x="106680" y="0"/>
                  </a:lnTo>
                  <a:lnTo>
                    <a:pt x="0" y="213360"/>
                  </a:lnTo>
                  <a:close/>
                </a:path>
              </a:pathLst>
            </a:custGeom>
            <a:solidFill>
              <a:srgbClr val="000000"/>
            </a:solidFill>
          </p:spPr>
        </p:sp>
      </p:grpSp>
      <p:sp>
        <p:nvSpPr>
          <p:cNvPr name="TextBox 22" id="2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3" id="23"/>
          <p:cNvSpPr txBox="true"/>
          <p:nvPr/>
        </p:nvSpPr>
        <p:spPr>
          <a:xfrm rot="0">
            <a:off x="800510" y="884368"/>
            <a:ext cx="8526161" cy="127270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Queue?</a:t>
            </a:r>
          </a:p>
          <a:p>
            <a:pPr algn="l">
              <a:lnSpc>
                <a:spcPts val="2613"/>
              </a:lnSpc>
            </a:pPr>
            <a:r>
              <a:rPr lang="en-US" b="true" sz="1866">
                <a:solidFill>
                  <a:srgbClr val="000000"/>
                </a:solidFill>
                <a:latin typeface="Arial Bold"/>
                <a:ea typeface="Arial Bold"/>
                <a:cs typeface="Arial Bold"/>
                <a:sym typeface="Arial Bold"/>
              </a:rPr>
              <a:t> Queue is a data structure that stores items in a First-In/First-Out manner.</a:t>
            </a:r>
          </a:p>
        </p:txBody>
      </p:sp>
      <p:sp>
        <p:nvSpPr>
          <p:cNvPr name="TextBox 24" id="24"/>
          <p:cNvSpPr txBox="true"/>
          <p:nvPr/>
        </p:nvSpPr>
        <p:spPr>
          <a:xfrm rot="0">
            <a:off x="492443" y="7123662"/>
            <a:ext cx="6469561" cy="405765"/>
          </a:xfrm>
          <a:prstGeom prst="rect">
            <a:avLst/>
          </a:prstGeom>
        </p:spPr>
        <p:txBody>
          <a:bodyPr anchor="t" rtlCol="false" tIns="0" lIns="0" bIns="0" rIns="0">
            <a:spAutoFit/>
          </a:bodyPr>
          <a:lstStyle/>
          <a:p>
            <a:pPr algn="l">
              <a:lnSpc>
                <a:spcPts val="3544"/>
              </a:lnSpc>
            </a:pPr>
            <a:r>
              <a:rPr lang="en-US" sz="1800">
                <a:solidFill>
                  <a:srgbClr val="222222"/>
                </a:solidFill>
                <a:latin typeface="Helvetica World"/>
                <a:ea typeface="Helvetica World"/>
                <a:cs typeface="Helvetica World"/>
                <a:sym typeface="Helvetica World"/>
              </a:rPr>
              <a:t>A new addition to this queue happens at the end of the queue. </a:t>
            </a:r>
          </a:p>
        </p:txBody>
      </p:sp>
      <p:sp>
        <p:nvSpPr>
          <p:cNvPr name="TextBox 25" id="25"/>
          <p:cNvSpPr txBox="true"/>
          <p:nvPr/>
        </p:nvSpPr>
        <p:spPr>
          <a:xfrm rot="0">
            <a:off x="456933" y="7584738"/>
            <a:ext cx="4497134" cy="850268"/>
          </a:xfrm>
          <a:prstGeom prst="rect">
            <a:avLst/>
          </a:prstGeom>
        </p:spPr>
        <p:txBody>
          <a:bodyPr anchor="t" rtlCol="false" tIns="0" lIns="0" bIns="0" rIns="0">
            <a:spAutoFit/>
          </a:bodyPr>
          <a:lstStyle/>
          <a:p>
            <a:pPr algn="l">
              <a:lnSpc>
                <a:spcPts val="3544"/>
              </a:lnSpc>
            </a:pPr>
            <a:r>
              <a:rPr lang="en-US" sz="1800">
                <a:solidFill>
                  <a:srgbClr val="222222"/>
                </a:solidFill>
                <a:latin typeface="Helvetica World"/>
                <a:ea typeface="Helvetica World"/>
                <a:cs typeface="Helvetica World"/>
                <a:sym typeface="Helvetica World"/>
              </a:rPr>
              <a:t>First person in the queue will be served ﬁrst FIFO method - First in First Out</a:t>
            </a:r>
          </a:p>
        </p:txBody>
      </p:sp>
    </p:spTree>
  </p:cSld>
  <p:clrMapOvr>
    <a:masterClrMapping/>
  </p:clrMapOvr>
</p:sld>
</file>

<file path=ppt/slides/slide3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076700" y="3194047"/>
            <a:ext cx="4416657" cy="3643198"/>
          </a:xfrm>
          <a:custGeom>
            <a:avLst/>
            <a:gdLst/>
            <a:ahLst/>
            <a:cxnLst/>
            <a:rect r="r" b="b" t="t" l="l"/>
            <a:pathLst>
              <a:path h="3643198" w="4416657">
                <a:moveTo>
                  <a:pt x="0" y="0"/>
                </a:moveTo>
                <a:lnTo>
                  <a:pt x="4416657" y="0"/>
                </a:lnTo>
                <a:lnTo>
                  <a:pt x="4416657" y="3643198"/>
                </a:lnTo>
                <a:lnTo>
                  <a:pt x="0" y="3643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8526161" cy="127270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Queue?</a:t>
            </a:r>
          </a:p>
          <a:p>
            <a:pPr algn="l">
              <a:lnSpc>
                <a:spcPts val="2613"/>
              </a:lnSpc>
            </a:pPr>
            <a:r>
              <a:rPr lang="en-US" b="true" sz="1866">
                <a:solidFill>
                  <a:srgbClr val="000000"/>
                </a:solidFill>
                <a:latin typeface="Arial Bold"/>
                <a:ea typeface="Arial Bold"/>
                <a:cs typeface="Arial Bold"/>
                <a:sym typeface="Arial Bold"/>
              </a:rPr>
              <a:t> Queue is a data structure that stores items in a First-In/First-Out manner.</a:t>
            </a:r>
          </a:p>
        </p:txBody>
      </p:sp>
      <p:sp>
        <p:nvSpPr>
          <p:cNvPr name="TextBox 9" id="9"/>
          <p:cNvSpPr txBox="true"/>
          <p:nvPr/>
        </p:nvSpPr>
        <p:spPr>
          <a:xfrm rot="0">
            <a:off x="5500373" y="4520346"/>
            <a:ext cx="450152"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50</a:t>
            </a:r>
            <a:r>
              <a:rPr lang="en-US" b="true" sz="2499" spc="-7">
                <a:solidFill>
                  <a:srgbClr val="FFFFFF"/>
                </a:solidFill>
                <a:latin typeface="IBM Plex Sans Bold"/>
                <a:ea typeface="IBM Plex Sans Bold"/>
                <a:cs typeface="IBM Plex Sans Bold"/>
                <a:sym typeface="IBM Plex Sans Bold"/>
              </a:rPr>
              <a:t> </a:t>
            </a:r>
          </a:p>
        </p:txBody>
      </p:sp>
      <p:sp>
        <p:nvSpPr>
          <p:cNvPr name="TextBox 10" id="10"/>
          <p:cNvSpPr txBox="true"/>
          <p:nvPr/>
        </p:nvSpPr>
        <p:spPr>
          <a:xfrm rot="0">
            <a:off x="6122670" y="4520346"/>
            <a:ext cx="450152"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40</a:t>
            </a:r>
            <a:r>
              <a:rPr lang="en-US" b="true" sz="2499" spc="-7">
                <a:solidFill>
                  <a:srgbClr val="FFFFFF"/>
                </a:solidFill>
                <a:latin typeface="IBM Plex Sans Bold"/>
                <a:ea typeface="IBM Plex Sans Bold"/>
                <a:cs typeface="IBM Plex Sans Bold"/>
                <a:sym typeface="IBM Plex Sans Bold"/>
              </a:rPr>
              <a:t> </a:t>
            </a:r>
          </a:p>
        </p:txBody>
      </p:sp>
      <p:sp>
        <p:nvSpPr>
          <p:cNvPr name="TextBox 11" id="11"/>
          <p:cNvSpPr txBox="true"/>
          <p:nvPr/>
        </p:nvSpPr>
        <p:spPr>
          <a:xfrm rot="0">
            <a:off x="6744967" y="4520346"/>
            <a:ext cx="450152"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30</a:t>
            </a:r>
            <a:r>
              <a:rPr lang="en-US" b="true" sz="2499" spc="-7">
                <a:solidFill>
                  <a:srgbClr val="FFFFFF"/>
                </a:solidFill>
                <a:latin typeface="IBM Plex Sans Bold"/>
                <a:ea typeface="IBM Plex Sans Bold"/>
                <a:cs typeface="IBM Plex Sans Bold"/>
                <a:sym typeface="IBM Plex Sans Bold"/>
              </a:rPr>
              <a:t> </a:t>
            </a:r>
          </a:p>
        </p:txBody>
      </p:sp>
      <p:sp>
        <p:nvSpPr>
          <p:cNvPr name="TextBox 12" id="12"/>
          <p:cNvSpPr txBox="true"/>
          <p:nvPr/>
        </p:nvSpPr>
        <p:spPr>
          <a:xfrm rot="0">
            <a:off x="7367273" y="4520346"/>
            <a:ext cx="450152"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20</a:t>
            </a:r>
            <a:r>
              <a:rPr lang="en-US" b="true" sz="2499" spc="-7">
                <a:solidFill>
                  <a:srgbClr val="FFFFFF"/>
                </a:solidFill>
                <a:latin typeface="IBM Plex Sans Bold"/>
                <a:ea typeface="IBM Plex Sans Bold"/>
                <a:cs typeface="IBM Plex Sans Bold"/>
                <a:sym typeface="IBM Plex Sans Bold"/>
              </a:rPr>
              <a:t> </a:t>
            </a:r>
          </a:p>
        </p:txBody>
      </p:sp>
      <p:sp>
        <p:nvSpPr>
          <p:cNvPr name="TextBox 13" id="13"/>
          <p:cNvSpPr txBox="true"/>
          <p:nvPr/>
        </p:nvSpPr>
        <p:spPr>
          <a:xfrm rot="0">
            <a:off x="7989570" y="4520346"/>
            <a:ext cx="360121" cy="427987"/>
          </a:xfrm>
          <a:prstGeom prst="rect">
            <a:avLst/>
          </a:prstGeom>
        </p:spPr>
        <p:txBody>
          <a:bodyPr anchor="t" rtlCol="false" tIns="0" lIns="0" bIns="0" rIns="0">
            <a:spAutoFit/>
          </a:bodyPr>
          <a:lstStyle/>
          <a:p>
            <a:pPr algn="l">
              <a:lnSpc>
                <a:spcPts val="3499"/>
              </a:lnSpc>
            </a:pPr>
            <a:r>
              <a:rPr lang="en-US" b="true" sz="2499" spc="-7">
                <a:solidFill>
                  <a:srgbClr val="000000"/>
                </a:solidFill>
                <a:latin typeface="IBM Plex Sans Bold"/>
                <a:ea typeface="IBM Plex Sans Bold"/>
                <a:cs typeface="IBM Plex Sans Bold"/>
                <a:sym typeface="IBM Plex Sans Bold"/>
              </a:rPr>
              <a:t>10</a:t>
            </a:r>
          </a:p>
        </p:txBody>
      </p:sp>
      <p:sp>
        <p:nvSpPr>
          <p:cNvPr name="TextBox 14" id="14"/>
          <p:cNvSpPr txBox="true"/>
          <p:nvPr/>
        </p:nvSpPr>
        <p:spPr>
          <a:xfrm rot="0">
            <a:off x="4248760" y="2990593"/>
            <a:ext cx="51058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End</a:t>
            </a:r>
          </a:p>
        </p:txBody>
      </p:sp>
      <p:sp>
        <p:nvSpPr>
          <p:cNvPr name="TextBox 15" id="15"/>
          <p:cNvSpPr txBox="true"/>
          <p:nvPr/>
        </p:nvSpPr>
        <p:spPr>
          <a:xfrm rot="0">
            <a:off x="7698276" y="2990593"/>
            <a:ext cx="727691"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Front</a:t>
            </a:r>
          </a:p>
        </p:txBody>
      </p:sp>
    </p:spTree>
  </p:cSld>
  <p:clrMapOvr>
    <a:masterClrMapping/>
  </p:clrMapOvr>
</p:sld>
</file>

<file path=ppt/slides/slide3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697533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we need Queue Data Structure?</a:t>
            </a:r>
          </a:p>
        </p:txBody>
      </p:sp>
      <p:sp>
        <p:nvSpPr>
          <p:cNvPr name="TextBox 8" id="8"/>
          <p:cNvSpPr txBox="true"/>
          <p:nvPr/>
        </p:nvSpPr>
        <p:spPr>
          <a:xfrm rot="0">
            <a:off x="1098652" y="2197837"/>
            <a:ext cx="9019403" cy="1187472"/>
          </a:xfrm>
          <a:prstGeom prst="rect">
            <a:avLst/>
          </a:prstGeom>
        </p:spPr>
        <p:txBody>
          <a:bodyPr anchor="t" rtlCol="false" tIns="0" lIns="0" bIns="0" rIns="0">
            <a:spAutoFit/>
          </a:bodyPr>
          <a:lstStyle/>
          <a:p>
            <a:pPr algn="l">
              <a:lnSpc>
                <a:spcPts val="4900"/>
              </a:lnSpc>
            </a:pPr>
            <a:r>
              <a:rPr lang="en-US" b="true" sz="2400" spc="-7">
                <a:solidFill>
                  <a:srgbClr val="000000"/>
                </a:solidFill>
                <a:latin typeface="IBM Plex Sans Bold"/>
                <a:ea typeface="IBM Plex Sans Bold"/>
                <a:cs typeface="IBM Plex Sans Bold"/>
                <a:sym typeface="IBM Plex Sans Bold"/>
              </a:rPr>
              <a:t>Utilize ﬁrst coming data ﬁrst , while others wait for their turn. FIFO method - First In First Out</a:t>
            </a:r>
          </a:p>
        </p:txBody>
      </p:sp>
    </p:spTree>
  </p:cSld>
  <p:clrMapOvr>
    <a:masterClrMapping/>
  </p:clrMapOvr>
</p:sld>
</file>

<file path=ppt/slides/slide3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838700" y="3155947"/>
            <a:ext cx="6248400" cy="4584697"/>
          </a:xfrm>
          <a:custGeom>
            <a:avLst/>
            <a:gdLst/>
            <a:ahLst/>
            <a:cxnLst/>
            <a:rect r="r" b="b" t="t" l="l"/>
            <a:pathLst>
              <a:path h="4584697" w="6248400">
                <a:moveTo>
                  <a:pt x="0" y="0"/>
                </a:moveTo>
                <a:lnTo>
                  <a:pt x="6248400" y="0"/>
                </a:lnTo>
                <a:lnTo>
                  <a:pt x="6248400" y="4584697"/>
                </a:lnTo>
                <a:lnTo>
                  <a:pt x="0" y="4584697"/>
                </a:lnTo>
                <a:lnTo>
                  <a:pt x="0" y="0"/>
                </a:lnTo>
                <a:close/>
              </a:path>
            </a:pathLst>
          </a:custGeom>
          <a:blipFill>
            <a:blip r:embed="rId3"/>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97533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we need Queue Data Structure?</a:t>
            </a:r>
          </a:p>
        </p:txBody>
      </p:sp>
      <p:sp>
        <p:nvSpPr>
          <p:cNvPr name="TextBox 9" id="9"/>
          <p:cNvSpPr txBox="true"/>
          <p:nvPr/>
        </p:nvSpPr>
        <p:spPr>
          <a:xfrm rot="0">
            <a:off x="1105005" y="2350237"/>
            <a:ext cx="487049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Point sale system of a restaurant</a:t>
            </a:r>
          </a:p>
        </p:txBody>
      </p:sp>
    </p:spTree>
  </p:cSld>
  <p:clrMapOvr>
    <a:masterClrMapping/>
  </p:clrMapOvr>
</p:sld>
</file>

<file path=ppt/slides/slide3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060724" y="3330721"/>
            <a:ext cx="8033137" cy="2597629"/>
          </a:xfrm>
          <a:custGeom>
            <a:avLst/>
            <a:gdLst/>
            <a:ahLst/>
            <a:cxnLst/>
            <a:rect r="r" b="b" t="t" l="l"/>
            <a:pathLst>
              <a:path h="2597629" w="8033137">
                <a:moveTo>
                  <a:pt x="0" y="0"/>
                </a:moveTo>
                <a:lnTo>
                  <a:pt x="8033138" y="0"/>
                </a:lnTo>
                <a:lnTo>
                  <a:pt x="8033138" y="2597629"/>
                </a:lnTo>
                <a:lnTo>
                  <a:pt x="0" y="2597629"/>
                </a:lnTo>
                <a:lnTo>
                  <a:pt x="0" y="0"/>
                </a:lnTo>
                <a:close/>
              </a:path>
            </a:pathLst>
          </a:custGeom>
          <a:blipFill>
            <a:blip r:embed="rId3"/>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97533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we need Queue Data Structure?</a:t>
            </a:r>
          </a:p>
        </p:txBody>
      </p:sp>
      <p:sp>
        <p:nvSpPr>
          <p:cNvPr name="TextBox 9" id="9"/>
          <p:cNvSpPr txBox="true"/>
          <p:nvPr/>
        </p:nvSpPr>
        <p:spPr>
          <a:xfrm rot="0">
            <a:off x="1098652" y="2350237"/>
            <a:ext cx="200372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Printer queue</a:t>
            </a:r>
          </a:p>
        </p:txBody>
      </p:sp>
    </p:spTree>
  </p:cSld>
  <p:clrMapOvr>
    <a:masterClrMapping/>
  </p:clrMapOvr>
</p:sld>
</file>

<file path=ppt/slides/slide3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75686" y="3190418"/>
            <a:ext cx="9207818" cy="4116543"/>
          </a:xfrm>
          <a:custGeom>
            <a:avLst/>
            <a:gdLst/>
            <a:ahLst/>
            <a:cxnLst/>
            <a:rect r="r" b="b" t="t" l="l"/>
            <a:pathLst>
              <a:path h="4116543" w="9207818">
                <a:moveTo>
                  <a:pt x="0" y="0"/>
                </a:moveTo>
                <a:lnTo>
                  <a:pt x="9207817" y="0"/>
                </a:lnTo>
                <a:lnTo>
                  <a:pt x="9207817" y="4116543"/>
                </a:lnTo>
                <a:lnTo>
                  <a:pt x="0" y="4116543"/>
                </a:lnTo>
                <a:lnTo>
                  <a:pt x="0" y="0"/>
                </a:lnTo>
                <a:close/>
              </a:path>
            </a:pathLst>
          </a:custGeom>
          <a:blipFill>
            <a:blip r:embed="rId3"/>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97533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we need Queue Data Structure?</a:t>
            </a:r>
          </a:p>
        </p:txBody>
      </p:sp>
      <p:sp>
        <p:nvSpPr>
          <p:cNvPr name="TextBox 9" id="9"/>
          <p:cNvSpPr txBox="true"/>
          <p:nvPr/>
        </p:nvSpPr>
        <p:spPr>
          <a:xfrm rot="0">
            <a:off x="1098652" y="2350237"/>
            <a:ext cx="3937502"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Call center phone systems</a:t>
            </a:r>
          </a:p>
        </p:txBody>
      </p:sp>
    </p:spTree>
  </p:cSld>
  <p:clrMapOvr>
    <a:masterClrMapping/>
  </p:clrMapOvr>
</p:sld>
</file>

<file path=ppt/slides/slide3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336817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Operations</a:t>
            </a:r>
          </a:p>
        </p:txBody>
      </p:sp>
      <p:sp>
        <p:nvSpPr>
          <p:cNvPr name="TextBox 8" id="8"/>
          <p:cNvSpPr txBox="true"/>
          <p:nvPr/>
        </p:nvSpPr>
        <p:spPr>
          <a:xfrm rot="0">
            <a:off x="977903" y="2118122"/>
            <a:ext cx="2399309" cy="2488140"/>
          </a:xfrm>
          <a:prstGeom prst="rect">
            <a:avLst/>
          </a:prstGeom>
        </p:spPr>
        <p:txBody>
          <a:bodyPr anchor="t" rtlCol="false" tIns="0" lIns="0" bIns="0" rIns="0">
            <a:spAutoFit/>
          </a:bodyPr>
          <a:lstStyle/>
          <a:p>
            <a:pPr algn="l">
              <a:lnSpc>
                <a:spcPts val="2800"/>
              </a:lnSpc>
            </a:pPr>
            <a:r>
              <a:rPr lang="en-US" b="true" sz="2400" spc="4">
                <a:solidFill>
                  <a:srgbClr val="000000"/>
                </a:solidFill>
                <a:latin typeface="Montserrat 2 Bold"/>
                <a:ea typeface="Montserrat 2 Bold"/>
                <a:cs typeface="Montserrat 2 Bold"/>
                <a:sym typeface="Montserrat 2 Bold"/>
              </a:rPr>
              <a:t>-Create Queue -</a:t>
            </a:r>
            <a:r>
              <a:rPr lang="en-US" b="true" sz="2400" spc="4">
                <a:solidFill>
                  <a:srgbClr val="FFFFFF"/>
                </a:solidFill>
                <a:latin typeface="Montserrat 2 Bold"/>
                <a:ea typeface="Montserrat 2 Bold"/>
                <a:cs typeface="Montserrat 2 Bold"/>
                <a:sym typeface="Montserrat 2 Bold"/>
              </a:rPr>
              <a:t> </a:t>
            </a:r>
            <a:r>
              <a:rPr lang="en-US" b="true" sz="2400" spc="4">
                <a:solidFill>
                  <a:srgbClr val="000000"/>
                </a:solidFill>
                <a:latin typeface="Montserrat 2 Bold"/>
                <a:ea typeface="Montserrat 2 Bold"/>
                <a:cs typeface="Montserrat 2 Bold"/>
                <a:sym typeface="Montserrat 2 Bold"/>
              </a:rPr>
              <a:t>Enqueue -</a:t>
            </a:r>
            <a:r>
              <a:rPr lang="en-US" b="true" sz="2400" spc="4">
                <a:solidFill>
                  <a:srgbClr val="FFFFFF"/>
                </a:solidFill>
                <a:latin typeface="Montserrat 2 Bold"/>
                <a:ea typeface="Montserrat 2 Bold"/>
                <a:cs typeface="Montserrat 2 Bold"/>
                <a:sym typeface="Montserrat 2 Bold"/>
              </a:rPr>
              <a:t> </a:t>
            </a:r>
            <a:r>
              <a:rPr lang="en-US" b="true" sz="2400" spc="4">
                <a:solidFill>
                  <a:srgbClr val="000000"/>
                </a:solidFill>
                <a:latin typeface="Montserrat 2 Bold"/>
                <a:ea typeface="Montserrat 2 Bold"/>
                <a:cs typeface="Montserrat 2 Bold"/>
                <a:sym typeface="Montserrat 2 Bold"/>
              </a:rPr>
              <a:t>Dequeue -Peek -</a:t>
            </a:r>
            <a:r>
              <a:rPr lang="en-US" b="true" sz="2400" spc="4">
                <a:solidFill>
                  <a:srgbClr val="FFFFFF"/>
                </a:solidFill>
                <a:latin typeface="Montserrat 2 Bold"/>
                <a:ea typeface="Montserrat 2 Bold"/>
                <a:cs typeface="Montserrat 2 Bold"/>
                <a:sym typeface="Montserrat 2 Bold"/>
              </a:rPr>
              <a:t> </a:t>
            </a:r>
            <a:r>
              <a:rPr lang="en-US" b="true" sz="2400" spc="4">
                <a:solidFill>
                  <a:srgbClr val="000000"/>
                </a:solidFill>
                <a:latin typeface="Montserrat 2 Bold"/>
                <a:ea typeface="Montserrat 2 Bold"/>
                <a:cs typeface="Montserrat 2 Bold"/>
                <a:sym typeface="Montserrat 2 Bold"/>
              </a:rPr>
              <a:t>isEmpty -isFull -</a:t>
            </a:r>
            <a:r>
              <a:rPr lang="en-US" b="true" sz="2400" spc="4">
                <a:solidFill>
                  <a:srgbClr val="FFFFFF"/>
                </a:solidFill>
                <a:latin typeface="Montserrat 2 Bold"/>
                <a:ea typeface="Montserrat 2 Bold"/>
                <a:cs typeface="Montserrat 2 Bold"/>
                <a:sym typeface="Montserrat 2 Bold"/>
              </a:rPr>
              <a:t> </a:t>
            </a:r>
            <a:r>
              <a:rPr lang="en-US" b="true" sz="2400" spc="4">
                <a:solidFill>
                  <a:srgbClr val="000000"/>
                </a:solidFill>
                <a:latin typeface="Montserrat 2 Bold"/>
                <a:ea typeface="Montserrat 2 Bold"/>
                <a:cs typeface="Montserrat 2 Bold"/>
                <a:sym typeface="Montserrat 2 Bold"/>
              </a:rPr>
              <a:t>deleteQueue</a:t>
            </a:r>
          </a:p>
        </p:txBody>
      </p:sp>
    </p:spTree>
  </p:cSld>
  <p:clrMapOvr>
    <a:masterClrMapping/>
  </p:clrMapOvr>
</p:sld>
</file>

<file path=ppt/slides/slide3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016003" y="4610100"/>
            <a:ext cx="7698210" cy="1009850"/>
            <a:chOff x="0" y="0"/>
            <a:chExt cx="7698207" cy="1009853"/>
          </a:xfrm>
        </p:grpSpPr>
        <p:sp>
          <p:nvSpPr>
            <p:cNvPr name="Freeform 7" id="7"/>
            <p:cNvSpPr/>
            <p:nvPr/>
          </p:nvSpPr>
          <p:spPr>
            <a:xfrm flipH="false" flipV="false" rot="0">
              <a:off x="10160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8" id="8"/>
            <p:cNvSpPr/>
            <p:nvPr/>
          </p:nvSpPr>
          <p:spPr>
            <a:xfrm flipH="false" flipV="false" rot="0">
              <a:off x="1350772"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9" id="9"/>
            <p:cNvSpPr/>
            <p:nvPr/>
          </p:nvSpPr>
          <p:spPr>
            <a:xfrm flipH="false" flipV="false" rot="0">
              <a:off x="2599944"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0" id="10"/>
            <p:cNvSpPr/>
            <p:nvPr/>
          </p:nvSpPr>
          <p:spPr>
            <a:xfrm flipH="false" flipV="false" rot="0">
              <a:off x="3849116"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1" id="11"/>
            <p:cNvSpPr/>
            <p:nvPr/>
          </p:nvSpPr>
          <p:spPr>
            <a:xfrm flipH="false" flipV="false" rot="0">
              <a:off x="5098288"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2" id="12"/>
            <p:cNvSpPr/>
            <p:nvPr/>
          </p:nvSpPr>
          <p:spPr>
            <a:xfrm flipH="false" flipV="false" rot="0">
              <a:off x="634746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3" id="13"/>
            <p:cNvSpPr/>
            <p:nvPr/>
          </p:nvSpPr>
          <p:spPr>
            <a:xfrm flipH="false" flipV="false" rot="0">
              <a:off x="131267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4" id="14"/>
            <p:cNvSpPr/>
            <p:nvPr/>
          </p:nvSpPr>
          <p:spPr>
            <a:xfrm flipH="false" flipV="false" rot="0">
              <a:off x="2561844"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5" id="15"/>
            <p:cNvSpPr/>
            <p:nvPr/>
          </p:nvSpPr>
          <p:spPr>
            <a:xfrm flipH="false" flipV="false" rot="0">
              <a:off x="3811016"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6" id="16"/>
            <p:cNvSpPr/>
            <p:nvPr/>
          </p:nvSpPr>
          <p:spPr>
            <a:xfrm flipH="false" flipV="false" rot="0">
              <a:off x="5060188"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7" id="17"/>
            <p:cNvSpPr/>
            <p:nvPr/>
          </p:nvSpPr>
          <p:spPr>
            <a:xfrm flipH="false" flipV="false" rot="0">
              <a:off x="630936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8" id="18"/>
            <p:cNvSpPr/>
            <p:nvPr/>
          </p:nvSpPr>
          <p:spPr>
            <a:xfrm flipH="false" flipV="false" rot="0">
              <a:off x="6350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9" id="19"/>
            <p:cNvSpPr/>
            <p:nvPr/>
          </p:nvSpPr>
          <p:spPr>
            <a:xfrm flipH="false" flipV="false" rot="0">
              <a:off x="755853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20" id="20"/>
            <p:cNvSpPr/>
            <p:nvPr/>
          </p:nvSpPr>
          <p:spPr>
            <a:xfrm flipH="false" flipV="false" rot="0">
              <a:off x="6350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1" id="21"/>
            <p:cNvSpPr/>
            <p:nvPr/>
          </p:nvSpPr>
          <p:spPr>
            <a:xfrm flipH="false" flipV="false" rot="0">
              <a:off x="1350772"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2" id="22"/>
            <p:cNvSpPr/>
            <p:nvPr/>
          </p:nvSpPr>
          <p:spPr>
            <a:xfrm flipH="false" flipV="false" rot="0">
              <a:off x="2599944"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3" id="23"/>
            <p:cNvSpPr/>
            <p:nvPr/>
          </p:nvSpPr>
          <p:spPr>
            <a:xfrm flipH="false" flipV="false" rot="0">
              <a:off x="3849116"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4" id="24"/>
            <p:cNvSpPr/>
            <p:nvPr/>
          </p:nvSpPr>
          <p:spPr>
            <a:xfrm flipH="false" flipV="false" rot="0">
              <a:off x="5098288"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5" id="25"/>
            <p:cNvSpPr/>
            <p:nvPr/>
          </p:nvSpPr>
          <p:spPr>
            <a:xfrm flipH="false" flipV="false" rot="0">
              <a:off x="634746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6" id="26"/>
            <p:cNvSpPr/>
            <p:nvPr/>
          </p:nvSpPr>
          <p:spPr>
            <a:xfrm flipH="false" flipV="false" rot="0">
              <a:off x="6350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27" id="27"/>
            <p:cNvSpPr/>
            <p:nvPr/>
          </p:nvSpPr>
          <p:spPr>
            <a:xfrm flipH="false" flipV="false" rot="0">
              <a:off x="1350772"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8" id="28"/>
            <p:cNvSpPr/>
            <p:nvPr/>
          </p:nvSpPr>
          <p:spPr>
            <a:xfrm flipH="false" flipV="false" rot="0">
              <a:off x="2599944"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9" id="29"/>
            <p:cNvSpPr/>
            <p:nvPr/>
          </p:nvSpPr>
          <p:spPr>
            <a:xfrm flipH="false" flipV="false" rot="0">
              <a:off x="3849116"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0" id="30"/>
            <p:cNvSpPr/>
            <p:nvPr/>
          </p:nvSpPr>
          <p:spPr>
            <a:xfrm flipH="false" flipV="false" rot="0">
              <a:off x="5098288"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1" id="31"/>
            <p:cNvSpPr/>
            <p:nvPr/>
          </p:nvSpPr>
          <p:spPr>
            <a:xfrm flipH="false" flipV="false" rot="0">
              <a:off x="634746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grpSp>
      <p:sp>
        <p:nvSpPr>
          <p:cNvPr name="Freeform 32" id="32"/>
          <p:cNvSpPr/>
          <p:nvPr/>
        </p:nvSpPr>
        <p:spPr>
          <a:xfrm flipH="false" flipV="false" rot="0">
            <a:off x="929697" y="6000750"/>
            <a:ext cx="8958358" cy="2451097"/>
          </a:xfrm>
          <a:custGeom>
            <a:avLst/>
            <a:gdLst/>
            <a:ahLst/>
            <a:cxnLst/>
            <a:rect r="r" b="b" t="t" l="l"/>
            <a:pathLst>
              <a:path h="2451097" w="8958358">
                <a:moveTo>
                  <a:pt x="0" y="0"/>
                </a:moveTo>
                <a:lnTo>
                  <a:pt x="8958358" y="0"/>
                </a:lnTo>
                <a:lnTo>
                  <a:pt x="8958358" y="2451097"/>
                </a:lnTo>
                <a:lnTo>
                  <a:pt x="0" y="2451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3" id="3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4" id="34"/>
          <p:cNvSpPr txBox="true"/>
          <p:nvPr/>
        </p:nvSpPr>
        <p:spPr>
          <a:xfrm rot="0">
            <a:off x="800510" y="884368"/>
            <a:ext cx="3368173" cy="1356865"/>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Operations</a:t>
            </a:r>
          </a:p>
          <a:p>
            <a:pPr algn="l">
              <a:lnSpc>
                <a:spcPts val="3359"/>
              </a:lnSpc>
            </a:pPr>
            <a:r>
              <a:rPr lang="en-US" b="true" sz="2400" spc="-16">
                <a:solidFill>
                  <a:srgbClr val="000000"/>
                </a:solidFill>
                <a:latin typeface="Montserrat 2 Bold"/>
                <a:ea typeface="Montserrat 2 Bold"/>
                <a:cs typeface="Montserrat 2 Bold"/>
                <a:sym typeface="Montserrat 2 Bold"/>
              </a:rPr>
              <a:t>Implementation</a:t>
            </a:r>
          </a:p>
        </p:txBody>
      </p:sp>
      <p:sp>
        <p:nvSpPr>
          <p:cNvPr name="TextBox 35" id="35"/>
          <p:cNvSpPr txBox="true"/>
          <p:nvPr/>
        </p:nvSpPr>
        <p:spPr>
          <a:xfrm rot="0">
            <a:off x="1460706" y="2357714"/>
            <a:ext cx="2141982" cy="40216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1.Python List</a:t>
            </a:r>
          </a:p>
        </p:txBody>
      </p:sp>
      <p:sp>
        <p:nvSpPr>
          <p:cNvPr name="TextBox 36" id="36"/>
          <p:cNvSpPr txBox="true"/>
          <p:nvPr/>
        </p:nvSpPr>
        <p:spPr>
          <a:xfrm rot="0">
            <a:off x="825703" y="2784434"/>
            <a:ext cx="98241" cy="828885"/>
          </a:xfrm>
          <a:prstGeom prst="rect">
            <a:avLst/>
          </a:prstGeom>
        </p:spPr>
        <p:txBody>
          <a:bodyPr anchor="t" rtlCol="false" tIns="0" lIns="0" bIns="0" rIns="0">
            <a:spAutoFit/>
          </a:bodyPr>
          <a:lstStyle/>
          <a:p>
            <a:pPr algn="just">
              <a:lnSpc>
                <a:spcPts val="3359"/>
              </a:lnSpc>
            </a:pPr>
            <a:r>
              <a:rPr lang="en-US" sz="2400" spc="-16">
                <a:solidFill>
                  <a:srgbClr val="000000"/>
                </a:solidFill>
                <a:latin typeface="Montserrat 2"/>
                <a:ea typeface="Montserrat 2"/>
                <a:cs typeface="Montserrat 2"/>
                <a:sym typeface="Montserrat 2"/>
              </a:rPr>
              <a:t> </a:t>
            </a:r>
          </a:p>
          <a:p>
            <a:pPr algn="just">
              <a:lnSpc>
                <a:spcPts val="3359"/>
              </a:lnSpc>
            </a:pPr>
            <a:r>
              <a:rPr lang="en-US" sz="2400" spc="-16">
                <a:solidFill>
                  <a:srgbClr val="000000"/>
                </a:solidFill>
                <a:latin typeface="Montserrat 2"/>
                <a:ea typeface="Montserrat 2"/>
                <a:cs typeface="Montserrat 2"/>
                <a:sym typeface="Montserrat 2"/>
              </a:rPr>
              <a:t> </a:t>
            </a:r>
          </a:p>
        </p:txBody>
      </p:sp>
      <p:sp>
        <p:nvSpPr>
          <p:cNvPr name="TextBox 37" id="37"/>
          <p:cNvSpPr txBox="true"/>
          <p:nvPr/>
        </p:nvSpPr>
        <p:spPr>
          <a:xfrm rot="0">
            <a:off x="2175843" y="2784434"/>
            <a:ext cx="5859428" cy="82888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 Queue without capacity - Queue with capacity (Circular Queue)</a:t>
            </a:r>
          </a:p>
        </p:txBody>
      </p:sp>
      <p:sp>
        <p:nvSpPr>
          <p:cNvPr name="TextBox 38" id="38"/>
          <p:cNvSpPr txBox="true"/>
          <p:nvPr/>
        </p:nvSpPr>
        <p:spPr>
          <a:xfrm rot="0">
            <a:off x="1460706" y="3637874"/>
            <a:ext cx="2113626" cy="40216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2.Linked List</a:t>
            </a:r>
          </a:p>
        </p:txBody>
      </p:sp>
      <p:sp>
        <p:nvSpPr>
          <p:cNvPr name="TextBox 39" id="39"/>
          <p:cNvSpPr txBox="true"/>
          <p:nvPr/>
        </p:nvSpPr>
        <p:spPr>
          <a:xfrm rot="0">
            <a:off x="1646863" y="4957191"/>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40" id="40"/>
          <p:cNvSpPr txBox="true"/>
          <p:nvPr/>
        </p:nvSpPr>
        <p:spPr>
          <a:xfrm rot="0">
            <a:off x="2896029" y="4957191"/>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2</a:t>
            </a:r>
          </a:p>
        </p:txBody>
      </p:sp>
      <p:sp>
        <p:nvSpPr>
          <p:cNvPr name="TextBox 41" id="41"/>
          <p:cNvSpPr txBox="true"/>
          <p:nvPr/>
        </p:nvSpPr>
        <p:spPr>
          <a:xfrm rot="0">
            <a:off x="4145194" y="4957191"/>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42" id="42"/>
          <p:cNvSpPr txBox="true"/>
          <p:nvPr/>
        </p:nvSpPr>
        <p:spPr>
          <a:xfrm rot="0">
            <a:off x="1249756" y="631939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43" id="43"/>
          <p:cNvSpPr txBox="true"/>
          <p:nvPr/>
        </p:nvSpPr>
        <p:spPr>
          <a:xfrm rot="0">
            <a:off x="1400966" y="788149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44" id="44"/>
          <p:cNvSpPr txBox="true"/>
          <p:nvPr/>
        </p:nvSpPr>
        <p:spPr>
          <a:xfrm rot="0">
            <a:off x="2261787" y="631939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45" id="45"/>
          <p:cNvSpPr txBox="true"/>
          <p:nvPr/>
        </p:nvSpPr>
        <p:spPr>
          <a:xfrm rot="0">
            <a:off x="2280295" y="788149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46" id="46"/>
          <p:cNvSpPr txBox="true"/>
          <p:nvPr/>
        </p:nvSpPr>
        <p:spPr>
          <a:xfrm rot="0">
            <a:off x="3897687" y="6250429"/>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47" id="47"/>
          <p:cNvSpPr txBox="true"/>
          <p:nvPr/>
        </p:nvSpPr>
        <p:spPr>
          <a:xfrm rot="0">
            <a:off x="6183687" y="6250429"/>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48" id="48"/>
          <p:cNvSpPr txBox="true"/>
          <p:nvPr/>
        </p:nvSpPr>
        <p:spPr>
          <a:xfrm rot="0">
            <a:off x="8583987" y="62631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49" id="49"/>
          <p:cNvSpPr txBox="true"/>
          <p:nvPr/>
        </p:nvSpPr>
        <p:spPr>
          <a:xfrm rot="0">
            <a:off x="4618911" y="632739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50" id="50"/>
          <p:cNvSpPr txBox="true"/>
          <p:nvPr/>
        </p:nvSpPr>
        <p:spPr>
          <a:xfrm rot="0">
            <a:off x="6904911" y="6327391"/>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51" id="51"/>
          <p:cNvSpPr txBox="true"/>
          <p:nvPr/>
        </p:nvSpPr>
        <p:spPr>
          <a:xfrm rot="0">
            <a:off x="9301324" y="6340097"/>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52" id="52"/>
          <p:cNvSpPr txBox="true"/>
          <p:nvPr/>
        </p:nvSpPr>
        <p:spPr>
          <a:xfrm rot="0">
            <a:off x="4076710" y="6829873"/>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53" id="53"/>
          <p:cNvSpPr txBox="true"/>
          <p:nvPr/>
        </p:nvSpPr>
        <p:spPr>
          <a:xfrm rot="0">
            <a:off x="6362710" y="6829873"/>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54" id="54"/>
          <p:cNvSpPr txBox="true"/>
          <p:nvPr/>
        </p:nvSpPr>
        <p:spPr>
          <a:xfrm rot="0">
            <a:off x="8763010" y="68425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3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811166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Create Queue using Python List no capacity</a:t>
            </a:r>
          </a:p>
        </p:txBody>
      </p:sp>
      <p:sp>
        <p:nvSpPr>
          <p:cNvPr name="TextBox 9" id="9"/>
          <p:cNvSpPr txBox="true"/>
          <p:nvPr/>
        </p:nvSpPr>
        <p:spPr>
          <a:xfrm rot="0">
            <a:off x="977903" y="2083203"/>
            <a:ext cx="2923832" cy="402165"/>
          </a:xfrm>
          <a:prstGeom prst="rect">
            <a:avLst/>
          </a:prstGeom>
        </p:spPr>
        <p:txBody>
          <a:bodyPr anchor="t" rtlCol="false" tIns="0" lIns="0" bIns="0" rIns="0">
            <a:spAutoFit/>
          </a:bodyPr>
          <a:lstStyle/>
          <a:p>
            <a:pPr algn="l">
              <a:lnSpc>
                <a:spcPts val="3359"/>
              </a:lnSpc>
            </a:pPr>
            <a:r>
              <a:rPr lang="en-US" b="true" sz="2400" spc="4">
                <a:solidFill>
                  <a:srgbClr val="000000"/>
                </a:solidFill>
                <a:latin typeface="Montserrat 2 Bold"/>
                <a:ea typeface="Montserrat 2 Bold"/>
                <a:cs typeface="Montserrat 2 Bold"/>
                <a:sym typeface="Montserrat 2 Bold"/>
              </a:rPr>
              <a:t>customQueue =[ ]</a:t>
            </a:r>
          </a:p>
        </p:txBody>
      </p:sp>
    </p:spTree>
  </p:cSld>
  <p:clrMapOvr>
    <a:masterClrMapping/>
  </p:clrMapOvr>
</p:sld>
</file>

<file path=ppt/slides/slide3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38215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Enqueue() method</a:t>
            </a:r>
          </a:p>
        </p:txBody>
      </p:sp>
      <p:sp>
        <p:nvSpPr>
          <p:cNvPr name="TextBox 9" id="9"/>
          <p:cNvSpPr txBox="true"/>
          <p:nvPr/>
        </p:nvSpPr>
        <p:spPr>
          <a:xfrm rot="0">
            <a:off x="977903" y="2083203"/>
            <a:ext cx="2923832" cy="402165"/>
          </a:xfrm>
          <a:prstGeom prst="rect">
            <a:avLst/>
          </a:prstGeom>
        </p:spPr>
        <p:txBody>
          <a:bodyPr anchor="t" rtlCol="false" tIns="0" lIns="0" bIns="0" rIns="0">
            <a:spAutoFit/>
          </a:bodyPr>
          <a:lstStyle/>
          <a:p>
            <a:pPr algn="l">
              <a:lnSpc>
                <a:spcPts val="3359"/>
              </a:lnSpc>
            </a:pPr>
            <a:r>
              <a:rPr lang="en-US" b="true" sz="2400" spc="4">
                <a:solidFill>
                  <a:srgbClr val="000000"/>
                </a:solidFill>
                <a:latin typeface="Montserrat 2 Bold"/>
                <a:ea typeface="Montserrat 2 Bold"/>
                <a:cs typeface="Montserrat 2 Bold"/>
                <a:sym typeface="Montserrat 2 Bold"/>
              </a:rPr>
              <a:t>customQueue =[ ]</a:t>
            </a:r>
          </a:p>
        </p:txBody>
      </p:sp>
      <p:sp>
        <p:nvSpPr>
          <p:cNvPr name="TextBox 10" id="10"/>
          <p:cNvSpPr txBox="true"/>
          <p:nvPr/>
        </p:nvSpPr>
        <p:spPr>
          <a:xfrm rot="0">
            <a:off x="977903" y="2980058"/>
            <a:ext cx="410448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customQueue.enqueue(1)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781793" y="3530603"/>
            <a:ext cx="10518772" cy="2057400"/>
            <a:chOff x="0" y="0"/>
            <a:chExt cx="10518775" cy="2057400"/>
          </a:xfrm>
        </p:grpSpPr>
        <p:sp>
          <p:nvSpPr>
            <p:cNvPr name="Freeform 6" id="6"/>
            <p:cNvSpPr/>
            <p:nvPr/>
          </p:nvSpPr>
          <p:spPr>
            <a:xfrm flipH="false" flipV="false" rot="0">
              <a:off x="0" y="0"/>
              <a:ext cx="10518775" cy="2057400"/>
            </a:xfrm>
            <a:custGeom>
              <a:avLst/>
              <a:gdLst/>
              <a:ahLst/>
              <a:cxnLst/>
              <a:rect r="r" b="b" t="t" l="l"/>
              <a:pathLst>
                <a:path h="2057400" w="10518775">
                  <a:moveTo>
                    <a:pt x="0" y="2057400"/>
                  </a:moveTo>
                  <a:lnTo>
                    <a:pt x="10518775" y="2057400"/>
                  </a:lnTo>
                  <a:lnTo>
                    <a:pt x="10518775" y="0"/>
                  </a:lnTo>
                  <a:lnTo>
                    <a:pt x="0" y="0"/>
                  </a:lnTo>
                  <a:close/>
                </a:path>
              </a:pathLst>
            </a:custGeom>
            <a:solidFill>
              <a:srgbClr val="000000"/>
            </a:solidFill>
          </p:spPr>
        </p:sp>
      </p:gr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429580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Recursion works?</a:t>
            </a:r>
          </a:p>
        </p:txBody>
      </p:sp>
      <p:sp>
        <p:nvSpPr>
          <p:cNvPr name="TextBox 9" id="9"/>
          <p:cNvSpPr txBox="true"/>
          <p:nvPr/>
        </p:nvSpPr>
        <p:spPr>
          <a:xfrm rot="0">
            <a:off x="948166" y="1950844"/>
            <a:ext cx="234906" cy="585959"/>
          </a:xfrm>
          <a:prstGeom prst="rect">
            <a:avLst/>
          </a:prstGeom>
        </p:spPr>
        <p:txBody>
          <a:bodyPr anchor="t" rtlCol="false" tIns="0" lIns="0" bIns="0" rIns="0">
            <a:spAutoFit/>
          </a:bodyPr>
          <a:lstStyle/>
          <a:p>
            <a:pPr algn="just">
              <a:lnSpc>
                <a:spcPts val="2300"/>
              </a:lnSpc>
            </a:pPr>
            <a:r>
              <a:rPr lang="en-US" b="true" sz="2000" spc="-14">
                <a:solidFill>
                  <a:srgbClr val="000000"/>
                </a:solidFill>
                <a:latin typeface="Montserrat 2 Bold"/>
                <a:ea typeface="Montserrat 2 Bold"/>
                <a:cs typeface="Montserrat 2 Bold"/>
                <a:sym typeface="Montserrat 2 Bold"/>
              </a:rPr>
              <a:t>1. 2.</a:t>
            </a:r>
          </a:p>
        </p:txBody>
      </p:sp>
      <p:sp>
        <p:nvSpPr>
          <p:cNvPr name="TextBox 10" id="10"/>
          <p:cNvSpPr txBox="true"/>
          <p:nvPr/>
        </p:nvSpPr>
        <p:spPr>
          <a:xfrm rot="0">
            <a:off x="1424416" y="1950844"/>
            <a:ext cx="2924461" cy="585959"/>
          </a:xfrm>
          <a:prstGeom prst="rect">
            <a:avLst/>
          </a:prstGeom>
        </p:spPr>
        <p:txBody>
          <a:bodyPr anchor="t" rtlCol="false" tIns="0" lIns="0" bIns="0" rIns="0">
            <a:spAutoFit/>
          </a:bodyPr>
          <a:lstStyle/>
          <a:p>
            <a:pPr algn="l">
              <a:lnSpc>
                <a:spcPts val="2300"/>
              </a:lnSpc>
            </a:pPr>
            <a:r>
              <a:rPr lang="en-US" b="true" sz="2000" spc="-14">
                <a:solidFill>
                  <a:srgbClr val="000000"/>
                </a:solidFill>
                <a:latin typeface="Montserrat 2 Bold"/>
                <a:ea typeface="Montserrat 2 Bold"/>
                <a:cs typeface="Montserrat 2 Bold"/>
                <a:sym typeface="Montserrat 2 Bold"/>
              </a:rPr>
              <a:t>A method calls it self Exit from inﬁnite loop</a:t>
            </a:r>
          </a:p>
        </p:txBody>
      </p:sp>
      <p:sp>
        <p:nvSpPr>
          <p:cNvPr name="TextBox 11" id="11"/>
          <p:cNvSpPr txBox="true"/>
          <p:nvPr/>
        </p:nvSpPr>
        <p:spPr>
          <a:xfrm rot="0">
            <a:off x="832590" y="3610242"/>
            <a:ext cx="4889935" cy="287388"/>
          </a:xfrm>
          <a:prstGeom prst="rect">
            <a:avLst/>
          </a:prstGeom>
        </p:spPr>
        <p:txBody>
          <a:bodyPr anchor="t" rtlCol="false" tIns="0" lIns="0" bIns="0" rIns="0">
            <a:spAutoFit/>
          </a:bodyPr>
          <a:lstStyle/>
          <a:p>
            <a:pPr algn="l">
              <a:lnSpc>
                <a:spcPts val="2200"/>
              </a:lnSpc>
            </a:pPr>
            <a:r>
              <a:rPr lang="en-US" sz="1900" spc="169">
                <a:solidFill>
                  <a:srgbClr val="569CD6"/>
                </a:solidFill>
                <a:latin typeface="Montserrat 2"/>
                <a:ea typeface="Montserrat 2"/>
                <a:cs typeface="Montserrat 2"/>
                <a:sym typeface="Montserrat 2"/>
              </a:rPr>
              <a:t>def</a:t>
            </a:r>
            <a:r>
              <a:rPr lang="en-US" sz="1900" spc="169">
                <a:solidFill>
                  <a:srgbClr val="D4D4D4"/>
                </a:solidFill>
                <a:latin typeface="Montserrat 2"/>
                <a:ea typeface="Montserrat 2"/>
                <a:cs typeface="Montserrat 2"/>
                <a:sym typeface="Montserrat 2"/>
              </a:rPr>
              <a:t> </a:t>
            </a:r>
            <a:r>
              <a:rPr lang="en-US" sz="1900" spc="169">
                <a:solidFill>
                  <a:srgbClr val="DCDCAA"/>
                </a:solidFill>
                <a:latin typeface="Montserrat 2"/>
                <a:ea typeface="Montserrat 2"/>
                <a:cs typeface="Montserrat 2"/>
                <a:sym typeface="Montserrat 2"/>
              </a:rPr>
              <a:t>recursionMethod</a:t>
            </a:r>
            <a:r>
              <a:rPr lang="en-US" sz="1900" spc="169">
                <a:solidFill>
                  <a:srgbClr val="D4D4D4"/>
                </a:solidFill>
                <a:latin typeface="Montserrat 2"/>
                <a:ea typeface="Montserrat 2"/>
                <a:cs typeface="Montserrat 2"/>
                <a:sym typeface="Montserrat 2"/>
              </a:rPr>
              <a:t>(</a:t>
            </a:r>
            <a:r>
              <a:rPr lang="en-US" sz="1900" spc="169">
                <a:solidFill>
                  <a:srgbClr val="9CDCFE"/>
                </a:solidFill>
                <a:latin typeface="Montserrat 2"/>
                <a:ea typeface="Montserrat 2"/>
                <a:cs typeface="Montserrat 2"/>
                <a:sym typeface="Montserrat 2"/>
              </a:rPr>
              <a:t>parameters</a:t>
            </a:r>
            <a:r>
              <a:rPr lang="en-US" sz="1900" spc="169">
                <a:solidFill>
                  <a:srgbClr val="D4D4D4"/>
                </a:solidFill>
                <a:latin typeface="Montserrat 2"/>
                <a:ea typeface="Montserrat 2"/>
                <a:cs typeface="Montserrat 2"/>
                <a:sym typeface="Montserrat 2"/>
              </a:rPr>
              <a:t>): </a:t>
            </a:r>
          </a:p>
        </p:txBody>
      </p:sp>
      <p:sp>
        <p:nvSpPr>
          <p:cNvPr name="TextBox 12" id="12"/>
          <p:cNvSpPr txBox="true"/>
          <p:nvPr/>
        </p:nvSpPr>
        <p:spPr>
          <a:xfrm rot="0">
            <a:off x="1413691" y="3889639"/>
            <a:ext cx="444532" cy="287388"/>
          </a:xfrm>
          <a:prstGeom prst="rect">
            <a:avLst/>
          </a:prstGeom>
        </p:spPr>
        <p:txBody>
          <a:bodyPr anchor="t" rtlCol="false" tIns="0" lIns="0" bIns="0" rIns="0">
            <a:spAutoFit/>
          </a:bodyPr>
          <a:lstStyle/>
          <a:p>
            <a:pPr algn="l">
              <a:lnSpc>
                <a:spcPts val="2200"/>
              </a:lnSpc>
            </a:pPr>
            <a:r>
              <a:rPr lang="en-US" sz="1900" spc="169">
                <a:solidFill>
                  <a:srgbClr val="C586C0"/>
                </a:solidFill>
                <a:latin typeface="Montserrat 2"/>
                <a:ea typeface="Montserrat 2"/>
                <a:cs typeface="Montserrat 2"/>
                <a:sym typeface="Montserrat 2"/>
              </a:rPr>
              <a:t>if</a:t>
            </a:r>
            <a:r>
              <a:rPr lang="en-US" sz="1900" spc="169">
                <a:solidFill>
                  <a:srgbClr val="D4D4D4"/>
                </a:solidFill>
                <a:latin typeface="Montserrat 2"/>
                <a:ea typeface="Montserrat 2"/>
                <a:cs typeface="Montserrat 2"/>
                <a:sym typeface="Montserrat 2"/>
              </a:rPr>
              <a:t> </a:t>
            </a:r>
          </a:p>
        </p:txBody>
      </p:sp>
      <p:sp>
        <p:nvSpPr>
          <p:cNvPr name="TextBox 13" id="13"/>
          <p:cNvSpPr txBox="true"/>
          <p:nvPr/>
        </p:nvSpPr>
        <p:spPr>
          <a:xfrm rot="0">
            <a:off x="1994792" y="3889639"/>
            <a:ext cx="4593574" cy="566795"/>
          </a:xfrm>
          <a:prstGeom prst="rect">
            <a:avLst/>
          </a:prstGeom>
        </p:spPr>
        <p:txBody>
          <a:bodyPr anchor="t" rtlCol="false" tIns="0" lIns="0" bIns="0" rIns="0">
            <a:spAutoFit/>
          </a:bodyPr>
          <a:lstStyle/>
          <a:p>
            <a:pPr algn="l">
              <a:lnSpc>
                <a:spcPts val="2200"/>
              </a:lnSpc>
            </a:pPr>
            <a:r>
              <a:rPr lang="en-US" sz="1900" spc="169">
                <a:solidFill>
                  <a:srgbClr val="FFFFFF"/>
                </a:solidFill>
                <a:latin typeface="Montserrat 2"/>
                <a:ea typeface="Montserrat 2"/>
                <a:cs typeface="Montserrat 2"/>
                <a:sym typeface="Montserrat 2"/>
              </a:rPr>
              <a:t>exit</a:t>
            </a:r>
            <a:r>
              <a:rPr lang="en-US" sz="1900" spc="169">
                <a:solidFill>
                  <a:srgbClr val="D4D4D4"/>
                </a:solidFill>
                <a:latin typeface="Montserrat 2"/>
                <a:ea typeface="Montserrat 2"/>
                <a:cs typeface="Montserrat 2"/>
                <a:sym typeface="Montserrat 2"/>
              </a:rPr>
              <a:t> </a:t>
            </a:r>
            <a:r>
              <a:rPr lang="en-US" sz="1900" spc="169">
                <a:solidFill>
                  <a:srgbClr val="FFFFFF"/>
                </a:solidFill>
                <a:latin typeface="Montserrat 2"/>
                <a:ea typeface="Montserrat 2"/>
                <a:cs typeface="Montserrat 2"/>
                <a:sym typeface="Montserrat 2"/>
              </a:rPr>
              <a:t>from</a:t>
            </a:r>
            <a:r>
              <a:rPr lang="en-US" sz="1900" spc="169">
                <a:solidFill>
                  <a:srgbClr val="D4D4D4"/>
                </a:solidFill>
                <a:latin typeface="Montserrat 2"/>
                <a:ea typeface="Montserrat 2"/>
                <a:cs typeface="Montserrat 2"/>
                <a:sym typeface="Montserrat 2"/>
              </a:rPr>
              <a:t> condition satisfied: </a:t>
            </a:r>
            <a:r>
              <a:rPr lang="en-US" sz="1900" spc="169">
                <a:solidFill>
                  <a:srgbClr val="C586C0"/>
                </a:solidFill>
                <a:latin typeface="Montserrat 2"/>
                <a:ea typeface="Montserrat 2"/>
                <a:cs typeface="Montserrat 2"/>
                <a:sym typeface="Montserrat 2"/>
              </a:rPr>
              <a:t>return</a:t>
            </a:r>
            <a:r>
              <a:rPr lang="en-US" sz="1900" spc="169">
                <a:solidFill>
                  <a:srgbClr val="D4D4D4"/>
                </a:solidFill>
                <a:latin typeface="Montserrat 2"/>
                <a:ea typeface="Montserrat 2"/>
                <a:cs typeface="Montserrat 2"/>
                <a:sym typeface="Montserrat 2"/>
              </a:rPr>
              <a:t> some value </a:t>
            </a:r>
          </a:p>
        </p:txBody>
      </p:sp>
      <p:sp>
        <p:nvSpPr>
          <p:cNvPr name="TextBox 14" id="14"/>
          <p:cNvSpPr txBox="true"/>
          <p:nvPr/>
        </p:nvSpPr>
        <p:spPr>
          <a:xfrm rot="0">
            <a:off x="1413691" y="4448442"/>
            <a:ext cx="889073" cy="287388"/>
          </a:xfrm>
          <a:prstGeom prst="rect">
            <a:avLst/>
          </a:prstGeom>
        </p:spPr>
        <p:txBody>
          <a:bodyPr anchor="t" rtlCol="false" tIns="0" lIns="0" bIns="0" rIns="0">
            <a:spAutoFit/>
          </a:bodyPr>
          <a:lstStyle/>
          <a:p>
            <a:pPr algn="l">
              <a:lnSpc>
                <a:spcPts val="2200"/>
              </a:lnSpc>
            </a:pPr>
            <a:r>
              <a:rPr lang="en-US" sz="1900" spc="169">
                <a:solidFill>
                  <a:srgbClr val="C586C0"/>
                </a:solidFill>
                <a:latin typeface="Montserrat 2"/>
                <a:ea typeface="Montserrat 2"/>
                <a:cs typeface="Montserrat 2"/>
                <a:sym typeface="Montserrat 2"/>
              </a:rPr>
              <a:t>else</a:t>
            </a:r>
            <a:r>
              <a:rPr lang="en-US" sz="1900" spc="169">
                <a:solidFill>
                  <a:srgbClr val="D4D4D4"/>
                </a:solidFill>
                <a:latin typeface="Montserrat 2"/>
                <a:ea typeface="Montserrat 2"/>
                <a:cs typeface="Montserrat 2"/>
                <a:sym typeface="Montserrat 2"/>
              </a:rPr>
              <a:t>: </a:t>
            </a:r>
          </a:p>
        </p:txBody>
      </p:sp>
      <p:sp>
        <p:nvSpPr>
          <p:cNvPr name="TextBox 15" id="15"/>
          <p:cNvSpPr txBox="true"/>
          <p:nvPr/>
        </p:nvSpPr>
        <p:spPr>
          <a:xfrm rot="0">
            <a:off x="1994887" y="4727839"/>
            <a:ext cx="5482561" cy="287388"/>
          </a:xfrm>
          <a:prstGeom prst="rect">
            <a:avLst/>
          </a:prstGeom>
        </p:spPr>
        <p:txBody>
          <a:bodyPr anchor="t" rtlCol="false" tIns="0" lIns="0" bIns="0" rIns="0">
            <a:spAutoFit/>
          </a:bodyPr>
          <a:lstStyle/>
          <a:p>
            <a:pPr algn="l">
              <a:lnSpc>
                <a:spcPts val="2200"/>
              </a:lnSpc>
            </a:pPr>
            <a:r>
              <a:rPr lang="en-US" sz="1900" spc="169">
                <a:solidFill>
                  <a:srgbClr val="D4D4D4"/>
                </a:solidFill>
                <a:latin typeface="Montserrat 2"/>
                <a:ea typeface="Montserrat 2"/>
                <a:cs typeface="Montserrat 2"/>
                <a:sym typeface="Montserrat 2"/>
              </a:rPr>
              <a:t>recursionMethod(modified parameters) </a:t>
            </a:r>
          </a:p>
        </p:txBody>
      </p:sp>
    </p:spTree>
  </p:cSld>
  <p:clrMapOvr>
    <a:masterClrMapping/>
  </p:clrMapOvr>
</p:sld>
</file>

<file path=ppt/slides/slide3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38215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Enqueue() method</a:t>
            </a:r>
          </a:p>
        </p:txBody>
      </p:sp>
      <p:sp>
        <p:nvSpPr>
          <p:cNvPr name="TextBox 9" id="9"/>
          <p:cNvSpPr txBox="true"/>
          <p:nvPr/>
        </p:nvSpPr>
        <p:spPr>
          <a:xfrm rot="0">
            <a:off x="850897" y="2083203"/>
            <a:ext cx="3000518" cy="402165"/>
          </a:xfrm>
          <a:prstGeom prst="rect">
            <a:avLst/>
          </a:prstGeom>
        </p:spPr>
        <p:txBody>
          <a:bodyPr anchor="t" rtlCol="false" tIns="0" lIns="0" bIns="0" rIns="0">
            <a:spAutoFit/>
          </a:bodyPr>
          <a:lstStyle/>
          <a:p>
            <a:pPr algn="l">
              <a:lnSpc>
                <a:spcPts val="3359"/>
              </a:lnSpc>
            </a:pPr>
            <a:r>
              <a:rPr lang="en-US" b="true" sz="2400" spc="-9">
                <a:solidFill>
                  <a:srgbClr val="000000"/>
                </a:solidFill>
                <a:latin typeface="Montserrat 2 Bold"/>
                <a:ea typeface="Montserrat 2 Bold"/>
                <a:cs typeface="Montserrat 2 Bold"/>
                <a:sym typeface="Montserrat 2 Bold"/>
              </a:rPr>
              <a:t>customQueue =[1]</a:t>
            </a:r>
          </a:p>
        </p:txBody>
      </p:sp>
      <p:sp>
        <p:nvSpPr>
          <p:cNvPr name="TextBox 10" id="10"/>
          <p:cNvSpPr txBox="true"/>
          <p:nvPr/>
        </p:nvSpPr>
        <p:spPr>
          <a:xfrm rot="0">
            <a:off x="7695638" y="5683348"/>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
        <p:nvSpPr>
          <p:cNvPr name="TextBox 11" id="11"/>
          <p:cNvSpPr txBox="true"/>
          <p:nvPr/>
        </p:nvSpPr>
        <p:spPr>
          <a:xfrm rot="0">
            <a:off x="977903" y="2980058"/>
            <a:ext cx="410448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customQueue.enqueue(12)</a:t>
            </a:r>
          </a:p>
        </p:txBody>
      </p:sp>
    </p:spTree>
  </p:cSld>
  <p:clrMapOvr>
    <a:masterClrMapping/>
  </p:clrMapOvr>
</p:sld>
</file>

<file path=ppt/slides/slide3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38215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Enqueue() method</a:t>
            </a:r>
          </a:p>
        </p:txBody>
      </p:sp>
      <p:sp>
        <p:nvSpPr>
          <p:cNvPr name="TextBox 9" id="9"/>
          <p:cNvSpPr txBox="true"/>
          <p:nvPr/>
        </p:nvSpPr>
        <p:spPr>
          <a:xfrm rot="0">
            <a:off x="6679644" y="5683348"/>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2</a:t>
            </a:r>
          </a:p>
        </p:txBody>
      </p:sp>
      <p:sp>
        <p:nvSpPr>
          <p:cNvPr name="TextBox 10" id="10"/>
          <p:cNvSpPr txBox="true"/>
          <p:nvPr/>
        </p:nvSpPr>
        <p:spPr>
          <a:xfrm rot="0">
            <a:off x="7695638" y="5683348"/>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
        <p:nvSpPr>
          <p:cNvPr name="TextBox 11" id="11"/>
          <p:cNvSpPr txBox="true"/>
          <p:nvPr/>
        </p:nvSpPr>
        <p:spPr>
          <a:xfrm rot="0">
            <a:off x="850897" y="2083203"/>
            <a:ext cx="3282563" cy="402165"/>
          </a:xfrm>
          <a:prstGeom prst="rect">
            <a:avLst/>
          </a:prstGeom>
        </p:spPr>
        <p:txBody>
          <a:bodyPr anchor="t" rtlCol="false" tIns="0" lIns="0" bIns="0" rIns="0">
            <a:spAutoFit/>
          </a:bodyPr>
          <a:lstStyle/>
          <a:p>
            <a:pPr algn="l">
              <a:lnSpc>
                <a:spcPts val="3359"/>
              </a:lnSpc>
            </a:pPr>
            <a:r>
              <a:rPr lang="en-US" b="true" sz="2400" spc="-9">
                <a:solidFill>
                  <a:srgbClr val="000000"/>
                </a:solidFill>
                <a:latin typeface="Montserrat 2 Bold"/>
                <a:ea typeface="Montserrat 2 Bold"/>
                <a:cs typeface="Montserrat 2 Bold"/>
                <a:sym typeface="Montserrat 2 Bold"/>
              </a:rPr>
              <a:t>customQueue =[1,2]</a:t>
            </a:r>
          </a:p>
        </p:txBody>
      </p:sp>
      <p:sp>
        <p:nvSpPr>
          <p:cNvPr name="TextBox 12" id="12"/>
          <p:cNvSpPr txBox="true"/>
          <p:nvPr/>
        </p:nvSpPr>
        <p:spPr>
          <a:xfrm rot="0">
            <a:off x="977903" y="2980058"/>
            <a:ext cx="410448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customQueue.enqueue(23)</a:t>
            </a:r>
          </a:p>
        </p:txBody>
      </p:sp>
    </p:spTree>
  </p:cSld>
  <p:clrMapOvr>
    <a:masterClrMapping/>
  </p:clrMapOvr>
</p:sld>
</file>

<file path=ppt/slides/slide3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38215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Enqueue() method</a:t>
            </a:r>
          </a:p>
        </p:txBody>
      </p:sp>
      <p:sp>
        <p:nvSpPr>
          <p:cNvPr name="TextBox 9" id="9"/>
          <p:cNvSpPr txBox="true"/>
          <p:nvPr/>
        </p:nvSpPr>
        <p:spPr>
          <a:xfrm rot="0">
            <a:off x="5663641"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3</a:t>
            </a:r>
          </a:p>
        </p:txBody>
      </p:sp>
      <p:sp>
        <p:nvSpPr>
          <p:cNvPr name="TextBox 10" id="10"/>
          <p:cNvSpPr txBox="true"/>
          <p:nvPr/>
        </p:nvSpPr>
        <p:spPr>
          <a:xfrm rot="0">
            <a:off x="6682864"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2</a:t>
            </a:r>
          </a:p>
        </p:txBody>
      </p:sp>
      <p:sp>
        <p:nvSpPr>
          <p:cNvPr name="TextBox 11" id="11"/>
          <p:cNvSpPr txBox="true"/>
          <p:nvPr/>
        </p:nvSpPr>
        <p:spPr>
          <a:xfrm rot="0">
            <a:off x="7698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
        <p:nvSpPr>
          <p:cNvPr name="TextBox 12" id="12"/>
          <p:cNvSpPr txBox="true"/>
          <p:nvPr/>
        </p:nvSpPr>
        <p:spPr>
          <a:xfrm rot="0">
            <a:off x="850897" y="2083203"/>
            <a:ext cx="3564607" cy="402165"/>
          </a:xfrm>
          <a:prstGeom prst="rect">
            <a:avLst/>
          </a:prstGeom>
        </p:spPr>
        <p:txBody>
          <a:bodyPr anchor="t" rtlCol="false" tIns="0" lIns="0" bIns="0" rIns="0">
            <a:spAutoFit/>
          </a:bodyPr>
          <a:lstStyle/>
          <a:p>
            <a:pPr algn="l">
              <a:lnSpc>
                <a:spcPts val="3359"/>
              </a:lnSpc>
            </a:pPr>
            <a:r>
              <a:rPr lang="en-US" b="true" sz="2400" spc="-12">
                <a:solidFill>
                  <a:srgbClr val="000000"/>
                </a:solidFill>
                <a:latin typeface="Montserrat 2 Bold"/>
                <a:ea typeface="Montserrat 2 Bold"/>
                <a:cs typeface="Montserrat 2 Bold"/>
                <a:sym typeface="Montserrat 2 Bold"/>
              </a:rPr>
              <a:t>customQueue =[1,2,3]</a:t>
            </a:r>
          </a:p>
        </p:txBody>
      </p:sp>
      <p:sp>
        <p:nvSpPr>
          <p:cNvPr name="TextBox 13" id="13"/>
          <p:cNvSpPr txBox="true"/>
          <p:nvPr/>
        </p:nvSpPr>
        <p:spPr>
          <a:xfrm rot="0">
            <a:off x="977903" y="2980058"/>
            <a:ext cx="410448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customQueue.enqueue(34)</a:t>
            </a:r>
          </a:p>
        </p:txBody>
      </p:sp>
    </p:spTree>
  </p:cSld>
  <p:clrMapOvr>
    <a:masterClrMapping/>
  </p:clrMapOvr>
</p:sld>
</file>

<file path=ppt/slides/slide3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38215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Enqueue() method</a:t>
            </a:r>
          </a:p>
        </p:txBody>
      </p:sp>
      <p:sp>
        <p:nvSpPr>
          <p:cNvPr name="TextBox 9" id="9"/>
          <p:cNvSpPr txBox="true"/>
          <p:nvPr/>
        </p:nvSpPr>
        <p:spPr>
          <a:xfrm rot="0">
            <a:off x="4647638"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4</a:t>
            </a:r>
          </a:p>
        </p:txBody>
      </p:sp>
      <p:sp>
        <p:nvSpPr>
          <p:cNvPr name="TextBox 10" id="10"/>
          <p:cNvSpPr txBox="true"/>
          <p:nvPr/>
        </p:nvSpPr>
        <p:spPr>
          <a:xfrm rot="0">
            <a:off x="5663641"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3</a:t>
            </a:r>
          </a:p>
        </p:txBody>
      </p:sp>
      <p:sp>
        <p:nvSpPr>
          <p:cNvPr name="TextBox 11" id="11"/>
          <p:cNvSpPr txBox="true"/>
          <p:nvPr/>
        </p:nvSpPr>
        <p:spPr>
          <a:xfrm rot="0">
            <a:off x="6682864"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2</a:t>
            </a:r>
          </a:p>
        </p:txBody>
      </p:sp>
      <p:sp>
        <p:nvSpPr>
          <p:cNvPr name="TextBox 12" id="12"/>
          <p:cNvSpPr txBox="true"/>
          <p:nvPr/>
        </p:nvSpPr>
        <p:spPr>
          <a:xfrm rot="0">
            <a:off x="7698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
        <p:nvSpPr>
          <p:cNvPr name="TextBox 13" id="13"/>
          <p:cNvSpPr txBox="true"/>
          <p:nvPr/>
        </p:nvSpPr>
        <p:spPr>
          <a:xfrm rot="0">
            <a:off x="850897" y="2083203"/>
            <a:ext cx="3846652" cy="402165"/>
          </a:xfrm>
          <a:prstGeom prst="rect">
            <a:avLst/>
          </a:prstGeom>
        </p:spPr>
        <p:txBody>
          <a:bodyPr anchor="t" rtlCol="false" tIns="0" lIns="0" bIns="0" rIns="0">
            <a:spAutoFit/>
          </a:bodyPr>
          <a:lstStyle/>
          <a:p>
            <a:pPr algn="l">
              <a:lnSpc>
                <a:spcPts val="3359"/>
              </a:lnSpc>
            </a:pPr>
            <a:r>
              <a:rPr lang="en-US" b="true" sz="2400" spc="-12">
                <a:solidFill>
                  <a:srgbClr val="000000"/>
                </a:solidFill>
                <a:latin typeface="Montserrat 2 Bold"/>
                <a:ea typeface="Montserrat 2 Bold"/>
                <a:cs typeface="Montserrat 2 Bold"/>
                <a:sym typeface="Montserrat 2 Bold"/>
              </a:rPr>
              <a:t>customQueue =[1,2,3,4]</a:t>
            </a:r>
          </a:p>
        </p:txBody>
      </p:sp>
      <p:sp>
        <p:nvSpPr>
          <p:cNvPr name="TextBox 14" id="14"/>
          <p:cNvSpPr txBox="true"/>
          <p:nvPr/>
        </p:nvSpPr>
        <p:spPr>
          <a:xfrm rot="0">
            <a:off x="977903" y="2980058"/>
            <a:ext cx="4104484"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customQueue.enqueue(4)</a:t>
            </a:r>
          </a:p>
        </p:txBody>
      </p:sp>
    </p:spTree>
  </p:cSld>
  <p:clrMapOvr>
    <a:masterClrMapping/>
  </p:clrMapOvr>
</p:sld>
</file>

<file path=ppt/slides/slide3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814687" y="2969381"/>
            <a:ext cx="925563" cy="248917"/>
            <a:chOff x="0" y="0"/>
            <a:chExt cx="925563" cy="248920"/>
          </a:xfrm>
        </p:grpSpPr>
        <p:sp>
          <p:nvSpPr>
            <p:cNvPr name="Freeform 7" id="7"/>
            <p:cNvSpPr/>
            <p:nvPr/>
          </p:nvSpPr>
          <p:spPr>
            <a:xfrm flipH="false" flipV="false" rot="0">
              <a:off x="63500" y="111760"/>
              <a:ext cx="689356" cy="25400"/>
            </a:xfrm>
            <a:custGeom>
              <a:avLst/>
              <a:gdLst/>
              <a:ahLst/>
              <a:cxnLst/>
              <a:rect r="r" b="b" t="t" l="l"/>
              <a:pathLst>
                <a:path h="25400" w="689356">
                  <a:moveTo>
                    <a:pt x="0" y="0"/>
                  </a:moveTo>
                  <a:lnTo>
                    <a:pt x="676656" y="0"/>
                  </a:lnTo>
                  <a:lnTo>
                    <a:pt x="676656" y="12700"/>
                  </a:lnTo>
                  <a:lnTo>
                    <a:pt x="676656" y="0"/>
                  </a:lnTo>
                  <a:lnTo>
                    <a:pt x="689356" y="0"/>
                  </a:lnTo>
                  <a:lnTo>
                    <a:pt x="689356" y="25400"/>
                  </a:lnTo>
                  <a:lnTo>
                    <a:pt x="676656" y="25400"/>
                  </a:lnTo>
                  <a:lnTo>
                    <a:pt x="0" y="25400"/>
                  </a:lnTo>
                  <a:close/>
                </a:path>
              </a:pathLst>
            </a:custGeom>
            <a:solidFill>
              <a:srgbClr val="000000"/>
            </a:solidFill>
          </p:spPr>
        </p:sp>
        <p:sp>
          <p:nvSpPr>
            <p:cNvPr name="Freeform 8" id="8"/>
            <p:cNvSpPr/>
            <p:nvPr/>
          </p:nvSpPr>
          <p:spPr>
            <a:xfrm flipH="false" flipV="false" rot="0">
              <a:off x="74015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341092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Dequeue() method</a:t>
            </a:r>
          </a:p>
        </p:txBody>
      </p:sp>
      <p:sp>
        <p:nvSpPr>
          <p:cNvPr name="TextBox 12" id="12"/>
          <p:cNvSpPr txBox="true"/>
          <p:nvPr/>
        </p:nvSpPr>
        <p:spPr>
          <a:xfrm rot="0">
            <a:off x="4650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4</a:t>
            </a:r>
          </a:p>
        </p:txBody>
      </p:sp>
      <p:sp>
        <p:nvSpPr>
          <p:cNvPr name="TextBox 13" id="13"/>
          <p:cNvSpPr txBox="true"/>
          <p:nvPr/>
        </p:nvSpPr>
        <p:spPr>
          <a:xfrm rot="0">
            <a:off x="5666870"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3</a:t>
            </a:r>
          </a:p>
        </p:txBody>
      </p:sp>
      <p:sp>
        <p:nvSpPr>
          <p:cNvPr name="TextBox 14" id="14"/>
          <p:cNvSpPr txBox="true"/>
          <p:nvPr/>
        </p:nvSpPr>
        <p:spPr>
          <a:xfrm rot="0">
            <a:off x="6682864"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2</a:t>
            </a:r>
          </a:p>
        </p:txBody>
      </p:sp>
      <p:sp>
        <p:nvSpPr>
          <p:cNvPr name="TextBox 15" id="15"/>
          <p:cNvSpPr txBox="true"/>
          <p:nvPr/>
        </p:nvSpPr>
        <p:spPr>
          <a:xfrm rot="0">
            <a:off x="7698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
        <p:nvSpPr>
          <p:cNvPr name="TextBox 16" id="16"/>
          <p:cNvSpPr txBox="true"/>
          <p:nvPr/>
        </p:nvSpPr>
        <p:spPr>
          <a:xfrm rot="0">
            <a:off x="850897" y="2083203"/>
            <a:ext cx="384665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customQueue =[12,23,34],4]</a:t>
            </a:r>
          </a:p>
        </p:txBody>
      </p:sp>
      <p:sp>
        <p:nvSpPr>
          <p:cNvPr name="TextBox 17" id="17"/>
          <p:cNvSpPr txBox="true"/>
          <p:nvPr/>
        </p:nvSpPr>
        <p:spPr>
          <a:xfrm rot="0">
            <a:off x="977903" y="2980058"/>
            <a:ext cx="3917909"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customQueue.dequeue()</a:t>
            </a:r>
          </a:p>
        </p:txBody>
      </p:sp>
      <p:sp>
        <p:nvSpPr>
          <p:cNvPr name="TextBox 18" id="18"/>
          <p:cNvSpPr txBox="true"/>
          <p:nvPr/>
        </p:nvSpPr>
        <p:spPr>
          <a:xfrm rot="0">
            <a:off x="5943600" y="2980058"/>
            <a:ext cx="186538"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1</a:t>
            </a:r>
          </a:p>
        </p:txBody>
      </p:sp>
    </p:spTree>
  </p:cSld>
  <p:clrMapOvr>
    <a:masterClrMapping/>
  </p:clrMapOvr>
</p:sld>
</file>

<file path=ppt/slides/slide3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814687" y="2969381"/>
            <a:ext cx="925563" cy="248917"/>
            <a:chOff x="0" y="0"/>
            <a:chExt cx="925563" cy="248920"/>
          </a:xfrm>
        </p:grpSpPr>
        <p:sp>
          <p:nvSpPr>
            <p:cNvPr name="Freeform 7" id="7"/>
            <p:cNvSpPr/>
            <p:nvPr/>
          </p:nvSpPr>
          <p:spPr>
            <a:xfrm flipH="false" flipV="false" rot="0">
              <a:off x="63500" y="111760"/>
              <a:ext cx="689356" cy="25400"/>
            </a:xfrm>
            <a:custGeom>
              <a:avLst/>
              <a:gdLst/>
              <a:ahLst/>
              <a:cxnLst/>
              <a:rect r="r" b="b" t="t" l="l"/>
              <a:pathLst>
                <a:path h="25400" w="689356">
                  <a:moveTo>
                    <a:pt x="0" y="0"/>
                  </a:moveTo>
                  <a:lnTo>
                    <a:pt x="676656" y="0"/>
                  </a:lnTo>
                  <a:lnTo>
                    <a:pt x="676656" y="12700"/>
                  </a:lnTo>
                  <a:lnTo>
                    <a:pt x="676656" y="0"/>
                  </a:lnTo>
                  <a:lnTo>
                    <a:pt x="689356" y="0"/>
                  </a:lnTo>
                  <a:lnTo>
                    <a:pt x="689356" y="25400"/>
                  </a:lnTo>
                  <a:lnTo>
                    <a:pt x="676656" y="25400"/>
                  </a:lnTo>
                  <a:lnTo>
                    <a:pt x="0" y="25400"/>
                  </a:lnTo>
                  <a:close/>
                </a:path>
              </a:pathLst>
            </a:custGeom>
            <a:solidFill>
              <a:srgbClr val="000000"/>
            </a:solidFill>
          </p:spPr>
        </p:sp>
        <p:sp>
          <p:nvSpPr>
            <p:cNvPr name="Freeform 8" id="8"/>
            <p:cNvSpPr/>
            <p:nvPr/>
          </p:nvSpPr>
          <p:spPr>
            <a:xfrm flipH="false" flipV="false" rot="0">
              <a:off x="74015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341092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Dequeue() method</a:t>
            </a:r>
          </a:p>
        </p:txBody>
      </p:sp>
      <p:sp>
        <p:nvSpPr>
          <p:cNvPr name="TextBox 12" id="12"/>
          <p:cNvSpPr txBox="true"/>
          <p:nvPr/>
        </p:nvSpPr>
        <p:spPr>
          <a:xfrm rot="0">
            <a:off x="4650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4</a:t>
            </a:r>
          </a:p>
        </p:txBody>
      </p:sp>
      <p:sp>
        <p:nvSpPr>
          <p:cNvPr name="TextBox 13" id="13"/>
          <p:cNvSpPr txBox="true"/>
          <p:nvPr/>
        </p:nvSpPr>
        <p:spPr>
          <a:xfrm rot="0">
            <a:off x="5663641"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3</a:t>
            </a:r>
          </a:p>
        </p:txBody>
      </p:sp>
      <p:sp>
        <p:nvSpPr>
          <p:cNvPr name="TextBox 14" id="14"/>
          <p:cNvSpPr txBox="true"/>
          <p:nvPr/>
        </p:nvSpPr>
        <p:spPr>
          <a:xfrm rot="0">
            <a:off x="6682864"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2</a:t>
            </a:r>
          </a:p>
        </p:txBody>
      </p:sp>
      <p:sp>
        <p:nvSpPr>
          <p:cNvPr name="TextBox 15" id="15"/>
          <p:cNvSpPr txBox="true"/>
          <p:nvPr/>
        </p:nvSpPr>
        <p:spPr>
          <a:xfrm rot="0">
            <a:off x="850897" y="2083203"/>
            <a:ext cx="3564607"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customQueue =[23,34],4]</a:t>
            </a:r>
          </a:p>
        </p:txBody>
      </p:sp>
      <p:sp>
        <p:nvSpPr>
          <p:cNvPr name="TextBox 16" id="16"/>
          <p:cNvSpPr txBox="true"/>
          <p:nvPr/>
        </p:nvSpPr>
        <p:spPr>
          <a:xfrm rot="0">
            <a:off x="977903" y="2980058"/>
            <a:ext cx="3917909"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customQueue.dequeue()</a:t>
            </a:r>
          </a:p>
        </p:txBody>
      </p:sp>
      <p:sp>
        <p:nvSpPr>
          <p:cNvPr name="TextBox 17" id="17"/>
          <p:cNvSpPr txBox="true"/>
          <p:nvPr/>
        </p:nvSpPr>
        <p:spPr>
          <a:xfrm rot="0">
            <a:off x="5943600" y="2980058"/>
            <a:ext cx="186538"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2</a:t>
            </a:r>
          </a:p>
        </p:txBody>
      </p:sp>
    </p:spTree>
  </p:cSld>
  <p:clrMapOvr>
    <a:masterClrMapping/>
  </p:clrMapOvr>
</p:sld>
</file>

<file path=ppt/slides/slide3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814687" y="2969381"/>
            <a:ext cx="925563" cy="248917"/>
            <a:chOff x="0" y="0"/>
            <a:chExt cx="925563" cy="248920"/>
          </a:xfrm>
        </p:grpSpPr>
        <p:sp>
          <p:nvSpPr>
            <p:cNvPr name="Freeform 7" id="7"/>
            <p:cNvSpPr/>
            <p:nvPr/>
          </p:nvSpPr>
          <p:spPr>
            <a:xfrm flipH="false" flipV="false" rot="0">
              <a:off x="63500" y="111760"/>
              <a:ext cx="689356" cy="25400"/>
            </a:xfrm>
            <a:custGeom>
              <a:avLst/>
              <a:gdLst/>
              <a:ahLst/>
              <a:cxnLst/>
              <a:rect r="r" b="b" t="t" l="l"/>
              <a:pathLst>
                <a:path h="25400" w="689356">
                  <a:moveTo>
                    <a:pt x="0" y="0"/>
                  </a:moveTo>
                  <a:lnTo>
                    <a:pt x="676656" y="0"/>
                  </a:lnTo>
                  <a:lnTo>
                    <a:pt x="676656" y="12700"/>
                  </a:lnTo>
                  <a:lnTo>
                    <a:pt x="676656" y="0"/>
                  </a:lnTo>
                  <a:lnTo>
                    <a:pt x="689356" y="0"/>
                  </a:lnTo>
                  <a:lnTo>
                    <a:pt x="689356" y="25400"/>
                  </a:lnTo>
                  <a:lnTo>
                    <a:pt x="676656" y="25400"/>
                  </a:lnTo>
                  <a:lnTo>
                    <a:pt x="0" y="25400"/>
                  </a:lnTo>
                  <a:close/>
                </a:path>
              </a:pathLst>
            </a:custGeom>
            <a:solidFill>
              <a:srgbClr val="000000"/>
            </a:solidFill>
          </p:spPr>
        </p:sp>
        <p:sp>
          <p:nvSpPr>
            <p:cNvPr name="Freeform 8" id="8"/>
            <p:cNvSpPr/>
            <p:nvPr/>
          </p:nvSpPr>
          <p:spPr>
            <a:xfrm flipH="false" flipV="false" rot="0">
              <a:off x="74015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341092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Dequeue() method</a:t>
            </a:r>
          </a:p>
        </p:txBody>
      </p:sp>
      <p:sp>
        <p:nvSpPr>
          <p:cNvPr name="TextBox 12" id="12"/>
          <p:cNvSpPr txBox="true"/>
          <p:nvPr/>
        </p:nvSpPr>
        <p:spPr>
          <a:xfrm rot="0">
            <a:off x="4650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4</a:t>
            </a:r>
          </a:p>
        </p:txBody>
      </p:sp>
      <p:sp>
        <p:nvSpPr>
          <p:cNvPr name="TextBox 13" id="13"/>
          <p:cNvSpPr txBox="true"/>
          <p:nvPr/>
        </p:nvSpPr>
        <p:spPr>
          <a:xfrm rot="0">
            <a:off x="5663641"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3</a:t>
            </a:r>
          </a:p>
        </p:txBody>
      </p:sp>
      <p:sp>
        <p:nvSpPr>
          <p:cNvPr name="TextBox 14" id="14"/>
          <p:cNvSpPr txBox="true"/>
          <p:nvPr/>
        </p:nvSpPr>
        <p:spPr>
          <a:xfrm rot="0">
            <a:off x="850897" y="2083203"/>
            <a:ext cx="328256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customQueue =[34],4]</a:t>
            </a:r>
          </a:p>
        </p:txBody>
      </p:sp>
      <p:sp>
        <p:nvSpPr>
          <p:cNvPr name="TextBox 15" id="15"/>
          <p:cNvSpPr txBox="true"/>
          <p:nvPr/>
        </p:nvSpPr>
        <p:spPr>
          <a:xfrm rot="0">
            <a:off x="977903" y="2980058"/>
            <a:ext cx="3917909"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customQueue.dequeue()</a:t>
            </a:r>
          </a:p>
        </p:txBody>
      </p:sp>
      <p:sp>
        <p:nvSpPr>
          <p:cNvPr name="TextBox 16" id="16"/>
          <p:cNvSpPr txBox="true"/>
          <p:nvPr/>
        </p:nvSpPr>
        <p:spPr>
          <a:xfrm rot="0">
            <a:off x="5943600" y="2980058"/>
            <a:ext cx="186538"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3</a:t>
            </a:r>
          </a:p>
        </p:txBody>
      </p:sp>
    </p:spTree>
  </p:cSld>
  <p:clrMapOvr>
    <a:masterClrMapping/>
  </p:clrMapOvr>
</p:sld>
</file>

<file path=ppt/slides/slide3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814687" y="2969381"/>
            <a:ext cx="925563" cy="248917"/>
            <a:chOff x="0" y="0"/>
            <a:chExt cx="925563" cy="248920"/>
          </a:xfrm>
        </p:grpSpPr>
        <p:sp>
          <p:nvSpPr>
            <p:cNvPr name="Freeform 7" id="7"/>
            <p:cNvSpPr/>
            <p:nvPr/>
          </p:nvSpPr>
          <p:spPr>
            <a:xfrm flipH="false" flipV="false" rot="0">
              <a:off x="63500" y="111760"/>
              <a:ext cx="689356" cy="25400"/>
            </a:xfrm>
            <a:custGeom>
              <a:avLst/>
              <a:gdLst/>
              <a:ahLst/>
              <a:cxnLst/>
              <a:rect r="r" b="b" t="t" l="l"/>
              <a:pathLst>
                <a:path h="25400" w="689356">
                  <a:moveTo>
                    <a:pt x="0" y="0"/>
                  </a:moveTo>
                  <a:lnTo>
                    <a:pt x="676656" y="0"/>
                  </a:lnTo>
                  <a:lnTo>
                    <a:pt x="676656" y="12700"/>
                  </a:lnTo>
                  <a:lnTo>
                    <a:pt x="676656" y="0"/>
                  </a:lnTo>
                  <a:lnTo>
                    <a:pt x="689356" y="0"/>
                  </a:lnTo>
                  <a:lnTo>
                    <a:pt x="689356" y="25400"/>
                  </a:lnTo>
                  <a:lnTo>
                    <a:pt x="676656" y="25400"/>
                  </a:lnTo>
                  <a:lnTo>
                    <a:pt x="0" y="25400"/>
                  </a:lnTo>
                  <a:close/>
                </a:path>
              </a:pathLst>
            </a:custGeom>
            <a:solidFill>
              <a:srgbClr val="000000"/>
            </a:solidFill>
          </p:spPr>
        </p:sp>
        <p:sp>
          <p:nvSpPr>
            <p:cNvPr name="Freeform 8" id="8"/>
            <p:cNvSpPr/>
            <p:nvPr/>
          </p:nvSpPr>
          <p:spPr>
            <a:xfrm flipH="false" flipV="false" rot="0">
              <a:off x="74015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341092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Dequeue() method</a:t>
            </a:r>
          </a:p>
        </p:txBody>
      </p:sp>
      <p:sp>
        <p:nvSpPr>
          <p:cNvPr name="TextBox 12" id="12"/>
          <p:cNvSpPr txBox="true"/>
          <p:nvPr/>
        </p:nvSpPr>
        <p:spPr>
          <a:xfrm rot="0">
            <a:off x="4650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4</a:t>
            </a:r>
          </a:p>
        </p:txBody>
      </p:sp>
      <p:sp>
        <p:nvSpPr>
          <p:cNvPr name="TextBox 13" id="13"/>
          <p:cNvSpPr txBox="true"/>
          <p:nvPr/>
        </p:nvSpPr>
        <p:spPr>
          <a:xfrm rot="0">
            <a:off x="850897" y="2083203"/>
            <a:ext cx="300051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customQueue =[4]]</a:t>
            </a:r>
          </a:p>
        </p:txBody>
      </p:sp>
      <p:sp>
        <p:nvSpPr>
          <p:cNvPr name="TextBox 14" id="14"/>
          <p:cNvSpPr txBox="true"/>
          <p:nvPr/>
        </p:nvSpPr>
        <p:spPr>
          <a:xfrm rot="0">
            <a:off x="977903" y="2980058"/>
            <a:ext cx="3917909"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customQueue.dequeue()</a:t>
            </a:r>
          </a:p>
        </p:txBody>
      </p:sp>
      <p:sp>
        <p:nvSpPr>
          <p:cNvPr name="TextBox 15" id="15"/>
          <p:cNvSpPr txBox="true"/>
          <p:nvPr/>
        </p:nvSpPr>
        <p:spPr>
          <a:xfrm rot="0">
            <a:off x="5943600" y="2980058"/>
            <a:ext cx="186538"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4</a:t>
            </a:r>
          </a:p>
        </p:txBody>
      </p:sp>
    </p:spTree>
  </p:cSld>
  <p:clrMapOvr>
    <a:masterClrMapping/>
  </p:clrMapOvr>
</p:sld>
</file>

<file path=ppt/slides/slide3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662029" y="2590800"/>
            <a:ext cx="5256114" cy="1397003"/>
            <a:chOff x="0" y="0"/>
            <a:chExt cx="5256111" cy="1397000"/>
          </a:xfrm>
        </p:grpSpPr>
        <p:sp>
          <p:nvSpPr>
            <p:cNvPr name="Freeform 7" id="7"/>
            <p:cNvSpPr/>
            <p:nvPr/>
          </p:nvSpPr>
          <p:spPr>
            <a:xfrm flipH="false" flipV="false" rot="0">
              <a:off x="63500" y="63500"/>
              <a:ext cx="5129149" cy="1270000"/>
            </a:xfrm>
            <a:custGeom>
              <a:avLst/>
              <a:gdLst/>
              <a:ahLst/>
              <a:cxnLst/>
              <a:rect r="r" b="b" t="t" l="l"/>
              <a:pathLst>
                <a:path h="1270000" w="5129149">
                  <a:moveTo>
                    <a:pt x="0" y="1270000"/>
                  </a:moveTo>
                  <a:lnTo>
                    <a:pt x="5129149" y="1270000"/>
                  </a:lnTo>
                  <a:lnTo>
                    <a:pt x="5129149" y="0"/>
                  </a:lnTo>
                  <a:lnTo>
                    <a:pt x="0" y="0"/>
                  </a:lnTo>
                  <a:close/>
                </a:path>
              </a:pathLst>
            </a:custGeom>
            <a:solidFill>
              <a:srgbClr val="FFFFFF"/>
            </a:solidFill>
          </p:spPr>
        </p:sp>
        <p:sp>
          <p:nvSpPr>
            <p:cNvPr name="Freeform 8" id="8"/>
            <p:cNvSpPr/>
            <p:nvPr/>
          </p:nvSpPr>
          <p:spPr>
            <a:xfrm flipH="false" flipV="false" rot="0">
              <a:off x="354584" y="255651"/>
              <a:ext cx="885825" cy="885698"/>
            </a:xfrm>
            <a:custGeom>
              <a:avLst/>
              <a:gdLst/>
              <a:ahLst/>
              <a:cxnLst/>
              <a:rect r="r" b="b" t="t" l="l"/>
              <a:pathLst>
                <a:path h="885698" w="885825">
                  <a:moveTo>
                    <a:pt x="139827" y="508"/>
                  </a:moveTo>
                  <a:cubicBezTo>
                    <a:pt x="138557" y="508"/>
                    <a:pt x="137414" y="889"/>
                    <a:pt x="136398" y="1905"/>
                  </a:cubicBezTo>
                  <a:lnTo>
                    <a:pt x="1905" y="136398"/>
                  </a:lnTo>
                  <a:cubicBezTo>
                    <a:pt x="0" y="138303"/>
                    <a:pt x="0" y="141351"/>
                    <a:pt x="1905" y="143129"/>
                  </a:cubicBezTo>
                  <a:lnTo>
                    <a:pt x="299466" y="440563"/>
                  </a:lnTo>
                  <a:cubicBezTo>
                    <a:pt x="300736" y="441833"/>
                    <a:pt x="300736" y="443865"/>
                    <a:pt x="299466" y="445008"/>
                  </a:cubicBezTo>
                  <a:lnTo>
                    <a:pt x="1905" y="742569"/>
                  </a:lnTo>
                  <a:cubicBezTo>
                    <a:pt x="0" y="744474"/>
                    <a:pt x="0" y="747522"/>
                    <a:pt x="1905" y="749300"/>
                  </a:cubicBezTo>
                  <a:lnTo>
                    <a:pt x="136525" y="883793"/>
                  </a:lnTo>
                  <a:cubicBezTo>
                    <a:pt x="138430" y="885698"/>
                    <a:pt x="141478" y="885698"/>
                    <a:pt x="143256" y="883793"/>
                  </a:cubicBezTo>
                  <a:lnTo>
                    <a:pt x="440690" y="586359"/>
                  </a:lnTo>
                  <a:cubicBezTo>
                    <a:pt x="441960" y="585089"/>
                    <a:pt x="443992" y="585089"/>
                    <a:pt x="445262" y="586359"/>
                  </a:cubicBezTo>
                  <a:lnTo>
                    <a:pt x="742569" y="883793"/>
                  </a:lnTo>
                  <a:cubicBezTo>
                    <a:pt x="744474" y="885698"/>
                    <a:pt x="747522" y="885698"/>
                    <a:pt x="749300" y="883793"/>
                  </a:cubicBezTo>
                  <a:lnTo>
                    <a:pt x="883920" y="749300"/>
                  </a:lnTo>
                  <a:cubicBezTo>
                    <a:pt x="885825" y="747395"/>
                    <a:pt x="885825" y="744347"/>
                    <a:pt x="883920" y="742569"/>
                  </a:cubicBezTo>
                  <a:lnTo>
                    <a:pt x="586486" y="445135"/>
                  </a:lnTo>
                  <a:cubicBezTo>
                    <a:pt x="585216" y="443865"/>
                    <a:pt x="585216" y="441833"/>
                    <a:pt x="586486" y="440563"/>
                  </a:cubicBezTo>
                  <a:lnTo>
                    <a:pt x="883920" y="143129"/>
                  </a:lnTo>
                  <a:cubicBezTo>
                    <a:pt x="885825" y="141224"/>
                    <a:pt x="885825" y="138176"/>
                    <a:pt x="883920" y="136398"/>
                  </a:cubicBezTo>
                  <a:lnTo>
                    <a:pt x="749427" y="1905"/>
                  </a:lnTo>
                  <a:cubicBezTo>
                    <a:pt x="747522" y="0"/>
                    <a:pt x="744474" y="0"/>
                    <a:pt x="742696" y="1905"/>
                  </a:cubicBezTo>
                  <a:lnTo>
                    <a:pt x="445262" y="299339"/>
                  </a:lnTo>
                  <a:cubicBezTo>
                    <a:pt x="443992" y="300609"/>
                    <a:pt x="441960" y="300609"/>
                    <a:pt x="440817" y="299339"/>
                  </a:cubicBezTo>
                  <a:lnTo>
                    <a:pt x="143256" y="1905"/>
                  </a:lnTo>
                  <a:cubicBezTo>
                    <a:pt x="142367" y="1016"/>
                    <a:pt x="141097" y="508"/>
                    <a:pt x="139827" y="508"/>
                  </a:cubicBezTo>
                  <a:close/>
                </a:path>
              </a:pathLst>
            </a:custGeom>
            <a:solidFill>
              <a:srgbClr val="B51700"/>
            </a:solidFill>
          </p:spPr>
        </p:sp>
      </p:grpSp>
      <p:sp>
        <p:nvSpPr>
          <p:cNvPr name="Freeform 9" id="9"/>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77903" y="2980058"/>
            <a:ext cx="3917909" cy="417795"/>
          </a:xfrm>
          <a:prstGeom prst="rect">
            <a:avLst/>
          </a:prstGeom>
        </p:spPr>
        <p:txBody>
          <a:bodyPr anchor="t" rtlCol="false" tIns="0" lIns="0" bIns="0" rIns="0">
            <a:spAutoFit/>
          </a:bodyPr>
          <a:lstStyle/>
          <a:p>
            <a:pPr algn="l">
              <a:lnSpc>
                <a:spcPts val="3359"/>
              </a:lnSpc>
            </a:pPr>
            <a:r>
              <a:rPr lang="en-US" b="true" sz="2400">
                <a:solidFill>
                  <a:srgbClr val="000000"/>
                </a:solidFill>
                <a:latin typeface="Courier New OS Bold"/>
                <a:ea typeface="Courier New OS Bold"/>
                <a:cs typeface="Courier New OS Bold"/>
                <a:sym typeface="Courier New OS Bold"/>
              </a:rPr>
              <a:t>customQueue.dequeue()</a:t>
            </a:r>
          </a:p>
        </p:txBody>
      </p:sp>
      <p:sp>
        <p:nvSpPr>
          <p:cNvPr name="TextBox 11" id="1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2" id="12"/>
          <p:cNvSpPr txBox="true"/>
          <p:nvPr/>
        </p:nvSpPr>
        <p:spPr>
          <a:xfrm rot="0">
            <a:off x="800510" y="884368"/>
            <a:ext cx="341092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Dequeue() method</a:t>
            </a:r>
          </a:p>
        </p:txBody>
      </p:sp>
      <p:sp>
        <p:nvSpPr>
          <p:cNvPr name="TextBox 13" id="13"/>
          <p:cNvSpPr txBox="true"/>
          <p:nvPr/>
        </p:nvSpPr>
        <p:spPr>
          <a:xfrm rot="0">
            <a:off x="850897" y="2083203"/>
            <a:ext cx="2795454" cy="402165"/>
          </a:xfrm>
          <a:prstGeom prst="rect">
            <a:avLst/>
          </a:prstGeom>
        </p:spPr>
        <p:txBody>
          <a:bodyPr anchor="t" rtlCol="false" tIns="0" lIns="0" bIns="0" rIns="0">
            <a:spAutoFit/>
          </a:bodyPr>
          <a:lstStyle/>
          <a:p>
            <a:pPr algn="l">
              <a:lnSpc>
                <a:spcPts val="3359"/>
              </a:lnSpc>
            </a:pPr>
            <a:r>
              <a:rPr lang="en-US" b="true" sz="2400" spc="-9">
                <a:solidFill>
                  <a:srgbClr val="000000"/>
                </a:solidFill>
                <a:latin typeface="Montserrat 2 Bold"/>
                <a:ea typeface="Montserrat 2 Bold"/>
                <a:cs typeface="Montserrat 2 Bold"/>
                <a:sym typeface="Montserrat 2 Bold"/>
              </a:rPr>
              <a:t>customQueue =[]</a:t>
            </a:r>
          </a:p>
        </p:txBody>
      </p:sp>
      <p:sp>
        <p:nvSpPr>
          <p:cNvPr name="TextBox 14" id="14"/>
          <p:cNvSpPr txBox="true"/>
          <p:nvPr/>
        </p:nvSpPr>
        <p:spPr>
          <a:xfrm rot="0">
            <a:off x="5011693" y="3106569"/>
            <a:ext cx="2607926" cy="372818"/>
          </a:xfrm>
          <a:prstGeom prst="rect">
            <a:avLst/>
          </a:prstGeom>
        </p:spPr>
        <p:txBody>
          <a:bodyPr anchor="t" rtlCol="false" tIns="0" lIns="0" bIns="0" rIns="0">
            <a:spAutoFit/>
          </a:bodyPr>
          <a:lstStyle/>
          <a:p>
            <a:pPr algn="l">
              <a:lnSpc>
                <a:spcPts val="3079"/>
              </a:lnSpc>
            </a:pPr>
            <a:r>
              <a:rPr lang="en-US" sz="2200" spc="-6">
                <a:solidFill>
                  <a:srgbClr val="000000"/>
                </a:solidFill>
                <a:latin typeface="IBM Plex Sans"/>
                <a:ea typeface="IBM Plex Sans"/>
                <a:cs typeface="IBM Plex Sans"/>
                <a:sym typeface="IBM Plex Sans"/>
              </a:rPr>
              <a:t>The queue is Empty</a:t>
            </a:r>
          </a:p>
        </p:txBody>
      </p:sp>
    </p:spTree>
  </p:cSld>
  <p:clrMapOvr>
    <a:masterClrMapping/>
  </p:clrMapOvr>
</p:sld>
</file>

<file path=ppt/slides/slide3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226242" y="3249444"/>
            <a:ext cx="1376362" cy="248917"/>
            <a:chOff x="0" y="0"/>
            <a:chExt cx="1376362" cy="248920"/>
          </a:xfrm>
        </p:grpSpPr>
        <p:sp>
          <p:nvSpPr>
            <p:cNvPr name="Freeform 7" id="7"/>
            <p:cNvSpPr/>
            <p:nvPr/>
          </p:nvSpPr>
          <p:spPr>
            <a:xfrm flipH="false" flipV="false" rot="0">
              <a:off x="63500" y="111760"/>
              <a:ext cx="1140079" cy="25400"/>
            </a:xfrm>
            <a:custGeom>
              <a:avLst/>
              <a:gdLst/>
              <a:ahLst/>
              <a:cxnLst/>
              <a:rect r="r" b="b" t="t" l="l"/>
              <a:pathLst>
                <a:path h="25400" w="1140079">
                  <a:moveTo>
                    <a:pt x="0" y="0"/>
                  </a:moveTo>
                  <a:lnTo>
                    <a:pt x="1127379" y="0"/>
                  </a:lnTo>
                  <a:lnTo>
                    <a:pt x="1127379" y="12700"/>
                  </a:lnTo>
                  <a:lnTo>
                    <a:pt x="1127379" y="0"/>
                  </a:lnTo>
                  <a:lnTo>
                    <a:pt x="1140079" y="0"/>
                  </a:lnTo>
                  <a:lnTo>
                    <a:pt x="1140079" y="25400"/>
                  </a:lnTo>
                  <a:lnTo>
                    <a:pt x="1127379" y="25400"/>
                  </a:lnTo>
                  <a:lnTo>
                    <a:pt x="0" y="25400"/>
                  </a:lnTo>
                  <a:close/>
                </a:path>
              </a:pathLst>
            </a:custGeom>
            <a:solidFill>
              <a:srgbClr val="000000"/>
            </a:solidFill>
          </p:spPr>
        </p:sp>
        <p:sp>
          <p:nvSpPr>
            <p:cNvPr name="Freeform 8" id="8"/>
            <p:cNvSpPr/>
            <p:nvPr/>
          </p:nvSpPr>
          <p:spPr>
            <a:xfrm flipH="false" flipV="false" rot="0">
              <a:off x="119087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268381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Peek() method</a:t>
            </a:r>
          </a:p>
        </p:txBody>
      </p:sp>
      <p:sp>
        <p:nvSpPr>
          <p:cNvPr name="TextBox 12" id="12"/>
          <p:cNvSpPr txBox="true"/>
          <p:nvPr/>
        </p:nvSpPr>
        <p:spPr>
          <a:xfrm rot="0">
            <a:off x="4650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4</a:t>
            </a:r>
          </a:p>
        </p:txBody>
      </p:sp>
      <p:sp>
        <p:nvSpPr>
          <p:cNvPr name="TextBox 13" id="13"/>
          <p:cNvSpPr txBox="true"/>
          <p:nvPr/>
        </p:nvSpPr>
        <p:spPr>
          <a:xfrm rot="0">
            <a:off x="5663641"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3</a:t>
            </a:r>
          </a:p>
        </p:txBody>
      </p:sp>
      <p:sp>
        <p:nvSpPr>
          <p:cNvPr name="TextBox 14" id="14"/>
          <p:cNvSpPr txBox="true"/>
          <p:nvPr/>
        </p:nvSpPr>
        <p:spPr>
          <a:xfrm rot="0">
            <a:off x="6682864"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2</a:t>
            </a:r>
          </a:p>
        </p:txBody>
      </p:sp>
      <p:sp>
        <p:nvSpPr>
          <p:cNvPr name="TextBox 15" id="15"/>
          <p:cNvSpPr txBox="true"/>
          <p:nvPr/>
        </p:nvSpPr>
        <p:spPr>
          <a:xfrm rot="0">
            <a:off x="7698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
        <p:nvSpPr>
          <p:cNvPr name="TextBox 16" id="16"/>
          <p:cNvSpPr txBox="true"/>
          <p:nvPr/>
        </p:nvSpPr>
        <p:spPr>
          <a:xfrm rot="0">
            <a:off x="977903" y="3191275"/>
            <a:ext cx="3273857"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customQueue.peek()</a:t>
            </a:r>
          </a:p>
        </p:txBody>
      </p:sp>
      <p:sp>
        <p:nvSpPr>
          <p:cNvPr name="TextBox 17" id="17"/>
          <p:cNvSpPr txBox="true"/>
          <p:nvPr/>
        </p:nvSpPr>
        <p:spPr>
          <a:xfrm rot="0">
            <a:off x="850897" y="2083203"/>
            <a:ext cx="3846652" cy="402165"/>
          </a:xfrm>
          <a:prstGeom prst="rect">
            <a:avLst/>
          </a:prstGeom>
        </p:spPr>
        <p:txBody>
          <a:bodyPr anchor="t" rtlCol="false" tIns="0" lIns="0" bIns="0" rIns="0">
            <a:spAutoFit/>
          </a:bodyPr>
          <a:lstStyle/>
          <a:p>
            <a:pPr algn="l">
              <a:lnSpc>
                <a:spcPts val="3359"/>
              </a:lnSpc>
            </a:pPr>
            <a:r>
              <a:rPr lang="en-US" b="true" sz="2400" spc="-12">
                <a:solidFill>
                  <a:srgbClr val="000000"/>
                </a:solidFill>
                <a:latin typeface="Montserrat 2 Bold"/>
                <a:ea typeface="Montserrat 2 Bold"/>
                <a:cs typeface="Montserrat 2 Bold"/>
                <a:sym typeface="Montserrat 2 Bold"/>
              </a:rPr>
              <a:t>customQueue =[1,2,3,4]</a:t>
            </a:r>
          </a:p>
        </p:txBody>
      </p:sp>
      <p:sp>
        <p:nvSpPr>
          <p:cNvPr name="TextBox 18" id="18"/>
          <p:cNvSpPr txBox="true"/>
          <p:nvPr/>
        </p:nvSpPr>
        <p:spPr>
          <a:xfrm rot="0">
            <a:off x="5867400" y="3191275"/>
            <a:ext cx="20518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1</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736597" y="1752600"/>
            <a:ext cx="6259087" cy="4572000"/>
            <a:chOff x="0" y="0"/>
            <a:chExt cx="6259081" cy="4572000"/>
          </a:xfrm>
        </p:grpSpPr>
        <p:sp>
          <p:nvSpPr>
            <p:cNvPr name="Freeform 6" id="6"/>
            <p:cNvSpPr/>
            <p:nvPr/>
          </p:nvSpPr>
          <p:spPr>
            <a:xfrm flipH="false" flipV="false" rot="0">
              <a:off x="0" y="0"/>
              <a:ext cx="6259068" cy="4572000"/>
            </a:xfrm>
            <a:custGeom>
              <a:avLst/>
              <a:gdLst/>
              <a:ahLst/>
              <a:cxnLst/>
              <a:rect r="r" b="b" t="t" l="l"/>
              <a:pathLst>
                <a:path h="4572000" w="6259068">
                  <a:moveTo>
                    <a:pt x="0" y="4572000"/>
                  </a:moveTo>
                  <a:lnTo>
                    <a:pt x="6259068" y="4572000"/>
                  </a:lnTo>
                  <a:lnTo>
                    <a:pt x="6259068" y="0"/>
                  </a:lnTo>
                  <a:lnTo>
                    <a:pt x="0" y="0"/>
                  </a:lnTo>
                  <a:close/>
                </a:path>
              </a:pathLst>
            </a:custGeom>
            <a:solidFill>
              <a:srgbClr val="000000"/>
            </a:solidFill>
          </p:spPr>
        </p:sp>
      </p:grpSp>
      <p:grpSp>
        <p:nvGrpSpPr>
          <p:cNvPr name="Group 7" id="7"/>
          <p:cNvGrpSpPr>
            <a:grpSpLocks noChangeAspect="true"/>
          </p:cNvGrpSpPr>
          <p:nvPr/>
        </p:nvGrpSpPr>
        <p:grpSpPr>
          <a:xfrm rot="0">
            <a:off x="8337547" y="3016253"/>
            <a:ext cx="3336979" cy="2984497"/>
            <a:chOff x="0" y="0"/>
            <a:chExt cx="3336976" cy="2984500"/>
          </a:xfrm>
        </p:grpSpPr>
        <p:sp>
          <p:nvSpPr>
            <p:cNvPr name="Freeform 8" id="8"/>
            <p:cNvSpPr/>
            <p:nvPr/>
          </p:nvSpPr>
          <p:spPr>
            <a:xfrm flipH="false" flipV="false" rot="0">
              <a:off x="69850" y="6985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9" id="9"/>
            <p:cNvSpPr/>
            <p:nvPr/>
          </p:nvSpPr>
          <p:spPr>
            <a:xfrm flipH="false" flipV="false" rot="0">
              <a:off x="69850" y="63881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10" id="10"/>
            <p:cNvSpPr/>
            <p:nvPr/>
          </p:nvSpPr>
          <p:spPr>
            <a:xfrm flipH="false" flipV="false" rot="0">
              <a:off x="69850" y="120777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11" id="11"/>
            <p:cNvSpPr/>
            <p:nvPr/>
          </p:nvSpPr>
          <p:spPr>
            <a:xfrm flipH="false" flipV="false" rot="0">
              <a:off x="69850" y="177673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12" id="12"/>
            <p:cNvSpPr/>
            <p:nvPr/>
          </p:nvSpPr>
          <p:spPr>
            <a:xfrm flipH="false" flipV="false" rot="0">
              <a:off x="69850" y="234569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13" id="13"/>
            <p:cNvSpPr/>
            <p:nvPr/>
          </p:nvSpPr>
          <p:spPr>
            <a:xfrm flipH="false" flipV="false" rot="0">
              <a:off x="63500" y="63246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14" id="14"/>
            <p:cNvSpPr/>
            <p:nvPr/>
          </p:nvSpPr>
          <p:spPr>
            <a:xfrm flipH="false" flipV="false" rot="0">
              <a:off x="63500" y="120142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15" id="15"/>
            <p:cNvSpPr/>
            <p:nvPr/>
          </p:nvSpPr>
          <p:spPr>
            <a:xfrm flipH="false" flipV="false" rot="0">
              <a:off x="63500" y="177038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16" id="16"/>
            <p:cNvSpPr/>
            <p:nvPr/>
          </p:nvSpPr>
          <p:spPr>
            <a:xfrm flipH="false" flipV="false" rot="0">
              <a:off x="63500" y="233934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17" id="17"/>
            <p:cNvSpPr/>
            <p:nvPr/>
          </p:nvSpPr>
          <p:spPr>
            <a:xfrm flipH="false" flipV="false" rot="0">
              <a:off x="63500" y="63500"/>
              <a:ext cx="12700" cy="2857500"/>
            </a:xfrm>
            <a:custGeom>
              <a:avLst/>
              <a:gdLst/>
              <a:ahLst/>
              <a:cxnLst/>
              <a:rect r="r" b="b" t="t" l="l"/>
              <a:pathLst>
                <a:path h="2857500" w="12700">
                  <a:moveTo>
                    <a:pt x="12700" y="0"/>
                  </a:moveTo>
                  <a:lnTo>
                    <a:pt x="12700" y="2857500"/>
                  </a:lnTo>
                  <a:lnTo>
                    <a:pt x="0" y="2857500"/>
                  </a:lnTo>
                  <a:lnTo>
                    <a:pt x="0" y="0"/>
                  </a:lnTo>
                  <a:close/>
                </a:path>
              </a:pathLst>
            </a:custGeom>
            <a:solidFill>
              <a:srgbClr val="000000"/>
            </a:solidFill>
          </p:spPr>
        </p:sp>
        <p:sp>
          <p:nvSpPr>
            <p:cNvPr name="Freeform 18" id="18"/>
            <p:cNvSpPr/>
            <p:nvPr/>
          </p:nvSpPr>
          <p:spPr>
            <a:xfrm flipH="false" flipV="false" rot="0">
              <a:off x="3260725" y="63500"/>
              <a:ext cx="12700" cy="2857500"/>
            </a:xfrm>
            <a:custGeom>
              <a:avLst/>
              <a:gdLst/>
              <a:ahLst/>
              <a:cxnLst/>
              <a:rect r="r" b="b" t="t" l="l"/>
              <a:pathLst>
                <a:path h="2857500" w="12700">
                  <a:moveTo>
                    <a:pt x="12700" y="0"/>
                  </a:moveTo>
                  <a:lnTo>
                    <a:pt x="12700" y="2857500"/>
                  </a:lnTo>
                  <a:lnTo>
                    <a:pt x="0" y="2857500"/>
                  </a:lnTo>
                  <a:lnTo>
                    <a:pt x="0" y="0"/>
                  </a:lnTo>
                  <a:close/>
                </a:path>
              </a:pathLst>
            </a:custGeom>
            <a:solidFill>
              <a:srgbClr val="000000"/>
            </a:solidFill>
          </p:spPr>
        </p:sp>
        <p:sp>
          <p:nvSpPr>
            <p:cNvPr name="Freeform 19" id="19"/>
            <p:cNvSpPr/>
            <p:nvPr/>
          </p:nvSpPr>
          <p:spPr>
            <a:xfrm flipH="false" flipV="false" rot="0">
              <a:off x="63500" y="6350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20" id="20"/>
            <p:cNvSpPr/>
            <p:nvPr/>
          </p:nvSpPr>
          <p:spPr>
            <a:xfrm flipH="false" flipV="false" rot="0">
              <a:off x="63500" y="290830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gr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787403" y="884368"/>
            <a:ext cx="5186296" cy="1791957"/>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Recursion works?</a:t>
            </a:r>
          </a:p>
          <a:p>
            <a:pPr algn="l">
              <a:lnSpc>
                <a:spcPts val="2200"/>
              </a:lnSpc>
            </a:pPr>
            <a:r>
              <a:rPr lang="en-US" sz="1900" spc="169">
                <a:solidFill>
                  <a:srgbClr val="569CD6"/>
                </a:solidFill>
                <a:latin typeface="Montserrat 2"/>
                <a:ea typeface="Montserrat 2"/>
                <a:cs typeface="Montserrat 2"/>
                <a:sym typeface="Montserrat 2"/>
              </a:rPr>
              <a:t>def</a:t>
            </a:r>
            <a:r>
              <a:rPr lang="en-US" sz="1900" spc="169">
                <a:solidFill>
                  <a:srgbClr val="D4D4D4"/>
                </a:solidFill>
                <a:latin typeface="Montserrat 2"/>
                <a:ea typeface="Montserrat 2"/>
                <a:cs typeface="Montserrat 2"/>
                <a:sym typeface="Montserrat 2"/>
              </a:rPr>
              <a:t> </a:t>
            </a:r>
            <a:r>
              <a:rPr lang="en-US" sz="1900" spc="169">
                <a:solidFill>
                  <a:srgbClr val="DCDCAA"/>
                </a:solidFill>
                <a:latin typeface="Montserrat 2"/>
                <a:ea typeface="Montserrat 2"/>
                <a:cs typeface="Montserrat 2"/>
                <a:sym typeface="Montserrat 2"/>
              </a:rPr>
              <a:t>firstMethod</a:t>
            </a:r>
            <a:r>
              <a:rPr lang="en-US" sz="1900" spc="169">
                <a:solidFill>
                  <a:srgbClr val="D4D4D4"/>
                </a:solidFill>
                <a:latin typeface="Montserrat 2"/>
                <a:ea typeface="Montserrat 2"/>
                <a:cs typeface="Montserrat 2"/>
                <a:sym typeface="Montserrat 2"/>
              </a:rPr>
              <a:t>(): secondMethod() </a:t>
            </a:r>
            <a:r>
              <a:rPr lang="en-US" sz="1900" spc="169">
                <a:solidFill>
                  <a:srgbClr val="DCDCAA"/>
                </a:solidFill>
                <a:latin typeface="Montserrat 2"/>
                <a:ea typeface="Montserrat 2"/>
                <a:cs typeface="Montserrat 2"/>
                <a:sym typeface="Montserrat 2"/>
              </a:rPr>
              <a:t>print</a:t>
            </a:r>
            <a:r>
              <a:rPr lang="en-US" sz="1900" spc="169">
                <a:solidFill>
                  <a:srgbClr val="D4D4D4"/>
                </a:solidFill>
                <a:latin typeface="Montserrat 2"/>
                <a:ea typeface="Montserrat 2"/>
                <a:cs typeface="Montserrat 2"/>
                <a:sym typeface="Montserrat 2"/>
              </a:rPr>
              <a:t>(</a:t>
            </a:r>
            <a:r>
              <a:rPr lang="en-US" sz="1900" spc="169">
                <a:solidFill>
                  <a:srgbClr val="CE9178"/>
                </a:solidFill>
                <a:latin typeface="Montserrat 2"/>
                <a:ea typeface="Montserrat 2"/>
                <a:cs typeface="Montserrat 2"/>
                <a:sym typeface="Montserrat 2"/>
              </a:rPr>
              <a:t>"I am the first Method"</a:t>
            </a:r>
            <a:r>
              <a:rPr lang="en-US" sz="1900" spc="169">
                <a:solidFill>
                  <a:srgbClr val="D4D4D4"/>
                </a:solidFill>
                <a:latin typeface="Montserrat 2"/>
                <a:ea typeface="Montserrat 2"/>
                <a:cs typeface="Montserrat 2"/>
                <a:sym typeface="Montserrat 2"/>
              </a:rPr>
              <a:t>) </a:t>
            </a:r>
          </a:p>
        </p:txBody>
      </p:sp>
      <p:sp>
        <p:nvSpPr>
          <p:cNvPr name="TextBox 23" id="23"/>
          <p:cNvSpPr txBox="true"/>
          <p:nvPr/>
        </p:nvSpPr>
        <p:spPr>
          <a:xfrm rot="0">
            <a:off x="8863041" y="6477733"/>
            <a:ext cx="233172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STACK Memory</a:t>
            </a:r>
          </a:p>
        </p:txBody>
      </p:sp>
      <p:sp>
        <p:nvSpPr>
          <p:cNvPr name="TextBox 24" id="24"/>
          <p:cNvSpPr txBox="true"/>
          <p:nvPr/>
        </p:nvSpPr>
        <p:spPr>
          <a:xfrm rot="0">
            <a:off x="787403" y="2949835"/>
            <a:ext cx="2963589" cy="287388"/>
          </a:xfrm>
          <a:prstGeom prst="rect">
            <a:avLst/>
          </a:prstGeom>
        </p:spPr>
        <p:txBody>
          <a:bodyPr anchor="t" rtlCol="false" tIns="0" lIns="0" bIns="0" rIns="0">
            <a:spAutoFit/>
          </a:bodyPr>
          <a:lstStyle/>
          <a:p>
            <a:pPr algn="l">
              <a:lnSpc>
                <a:spcPts val="2200"/>
              </a:lnSpc>
            </a:pPr>
            <a:r>
              <a:rPr lang="en-US" sz="1900" spc="169">
                <a:solidFill>
                  <a:srgbClr val="569CD6"/>
                </a:solidFill>
                <a:latin typeface="Montserrat 2"/>
                <a:ea typeface="Montserrat 2"/>
                <a:cs typeface="Montserrat 2"/>
                <a:sym typeface="Montserrat 2"/>
              </a:rPr>
              <a:t>def</a:t>
            </a:r>
            <a:r>
              <a:rPr lang="en-US" sz="1900" spc="169">
                <a:solidFill>
                  <a:srgbClr val="D4D4D4"/>
                </a:solidFill>
                <a:latin typeface="Montserrat 2"/>
                <a:ea typeface="Montserrat 2"/>
                <a:cs typeface="Montserrat 2"/>
                <a:sym typeface="Montserrat 2"/>
              </a:rPr>
              <a:t> </a:t>
            </a:r>
            <a:r>
              <a:rPr lang="en-US" sz="1900" spc="169">
                <a:solidFill>
                  <a:srgbClr val="DCDCAA"/>
                </a:solidFill>
                <a:latin typeface="Montserrat 2"/>
                <a:ea typeface="Montserrat 2"/>
                <a:cs typeface="Montserrat 2"/>
                <a:sym typeface="Montserrat 2"/>
              </a:rPr>
              <a:t>secondMethod</a:t>
            </a:r>
            <a:r>
              <a:rPr lang="en-US" sz="1900" spc="169">
                <a:solidFill>
                  <a:srgbClr val="D4D4D4"/>
                </a:solidFill>
                <a:latin typeface="Montserrat 2"/>
                <a:ea typeface="Montserrat 2"/>
                <a:cs typeface="Montserrat 2"/>
                <a:sym typeface="Montserrat 2"/>
              </a:rPr>
              <a:t>(): </a:t>
            </a:r>
          </a:p>
        </p:txBody>
      </p:sp>
      <p:sp>
        <p:nvSpPr>
          <p:cNvPr name="TextBox 25" id="25"/>
          <p:cNvSpPr txBox="true"/>
          <p:nvPr/>
        </p:nvSpPr>
        <p:spPr>
          <a:xfrm rot="0">
            <a:off x="1368495" y="3229242"/>
            <a:ext cx="4741755" cy="566795"/>
          </a:xfrm>
          <a:prstGeom prst="rect">
            <a:avLst/>
          </a:prstGeom>
        </p:spPr>
        <p:txBody>
          <a:bodyPr anchor="t" rtlCol="false" tIns="0" lIns="0" bIns="0" rIns="0">
            <a:spAutoFit/>
          </a:bodyPr>
          <a:lstStyle/>
          <a:p>
            <a:pPr algn="l">
              <a:lnSpc>
                <a:spcPts val="2200"/>
              </a:lnSpc>
            </a:pPr>
            <a:r>
              <a:rPr lang="en-US" sz="1900" spc="169">
                <a:solidFill>
                  <a:srgbClr val="D4D4D4"/>
                </a:solidFill>
                <a:latin typeface="Montserrat 2"/>
                <a:ea typeface="Montserrat 2"/>
                <a:cs typeface="Montserrat 2"/>
                <a:sym typeface="Montserrat 2"/>
              </a:rPr>
              <a:t>thirdMethod() </a:t>
            </a:r>
            <a:r>
              <a:rPr lang="en-US" sz="1900" spc="169">
                <a:solidFill>
                  <a:srgbClr val="DCDCAA"/>
                </a:solidFill>
                <a:latin typeface="Montserrat 2"/>
                <a:ea typeface="Montserrat 2"/>
                <a:cs typeface="Montserrat 2"/>
                <a:sym typeface="Montserrat 2"/>
              </a:rPr>
              <a:t>print</a:t>
            </a:r>
            <a:r>
              <a:rPr lang="en-US" sz="1900" spc="169">
                <a:solidFill>
                  <a:srgbClr val="D4D4D4"/>
                </a:solidFill>
                <a:latin typeface="Montserrat 2"/>
                <a:ea typeface="Montserrat 2"/>
                <a:cs typeface="Montserrat 2"/>
                <a:sym typeface="Montserrat 2"/>
              </a:rPr>
              <a:t>(</a:t>
            </a:r>
            <a:r>
              <a:rPr lang="en-US" sz="1900" spc="169">
                <a:solidFill>
                  <a:srgbClr val="CE9178"/>
                </a:solidFill>
                <a:latin typeface="Montserrat 2"/>
                <a:ea typeface="Montserrat 2"/>
                <a:cs typeface="Montserrat 2"/>
                <a:sym typeface="Montserrat 2"/>
              </a:rPr>
              <a:t>"I am the second Method"</a:t>
            </a:r>
            <a:r>
              <a:rPr lang="en-US" sz="1900" spc="169">
                <a:solidFill>
                  <a:srgbClr val="D4D4D4"/>
                </a:solidFill>
                <a:latin typeface="Montserrat 2"/>
                <a:ea typeface="Montserrat 2"/>
                <a:cs typeface="Montserrat 2"/>
                <a:sym typeface="Montserrat 2"/>
              </a:rPr>
              <a:t>) </a:t>
            </a:r>
          </a:p>
        </p:txBody>
      </p:sp>
      <p:sp>
        <p:nvSpPr>
          <p:cNvPr name="TextBox 26" id="26"/>
          <p:cNvSpPr txBox="true"/>
          <p:nvPr/>
        </p:nvSpPr>
        <p:spPr>
          <a:xfrm rot="0">
            <a:off x="787403" y="4067442"/>
            <a:ext cx="5186296" cy="846191"/>
          </a:xfrm>
          <a:prstGeom prst="rect">
            <a:avLst/>
          </a:prstGeom>
        </p:spPr>
        <p:txBody>
          <a:bodyPr anchor="t" rtlCol="false" tIns="0" lIns="0" bIns="0" rIns="0">
            <a:spAutoFit/>
          </a:bodyPr>
          <a:lstStyle/>
          <a:p>
            <a:pPr algn="just">
              <a:lnSpc>
                <a:spcPts val="2200"/>
              </a:lnSpc>
            </a:pPr>
            <a:r>
              <a:rPr lang="en-US" sz="1900" spc="169">
                <a:solidFill>
                  <a:srgbClr val="569CD6"/>
                </a:solidFill>
                <a:latin typeface="Montserrat 2"/>
                <a:ea typeface="Montserrat 2"/>
                <a:cs typeface="Montserrat 2"/>
                <a:sym typeface="Montserrat 2"/>
              </a:rPr>
              <a:t>def</a:t>
            </a:r>
            <a:r>
              <a:rPr lang="en-US" sz="1900" spc="169">
                <a:solidFill>
                  <a:srgbClr val="D4D4D4"/>
                </a:solidFill>
                <a:latin typeface="Montserrat 2"/>
                <a:ea typeface="Montserrat 2"/>
                <a:cs typeface="Montserrat 2"/>
                <a:sym typeface="Montserrat 2"/>
              </a:rPr>
              <a:t> </a:t>
            </a:r>
            <a:r>
              <a:rPr lang="en-US" sz="1900" spc="169">
                <a:solidFill>
                  <a:srgbClr val="DCDCAA"/>
                </a:solidFill>
                <a:latin typeface="Montserrat 2"/>
                <a:ea typeface="Montserrat 2"/>
                <a:cs typeface="Montserrat 2"/>
                <a:sym typeface="Montserrat 2"/>
              </a:rPr>
              <a:t>thirdMethod</a:t>
            </a:r>
            <a:r>
              <a:rPr lang="en-US" sz="1900" spc="169">
                <a:solidFill>
                  <a:srgbClr val="D4D4D4"/>
                </a:solidFill>
                <a:latin typeface="Montserrat 2"/>
                <a:ea typeface="Montserrat 2"/>
                <a:cs typeface="Montserrat 2"/>
                <a:sym typeface="Montserrat 2"/>
              </a:rPr>
              <a:t>(): fourthMethod() </a:t>
            </a:r>
            <a:r>
              <a:rPr lang="en-US" sz="1900" spc="169">
                <a:solidFill>
                  <a:srgbClr val="DCDCAA"/>
                </a:solidFill>
                <a:latin typeface="Montserrat 2"/>
                <a:ea typeface="Montserrat 2"/>
                <a:cs typeface="Montserrat 2"/>
                <a:sym typeface="Montserrat 2"/>
              </a:rPr>
              <a:t>print</a:t>
            </a:r>
            <a:r>
              <a:rPr lang="en-US" sz="1900" spc="169">
                <a:solidFill>
                  <a:srgbClr val="D4D4D4"/>
                </a:solidFill>
                <a:latin typeface="Montserrat 2"/>
                <a:ea typeface="Montserrat 2"/>
                <a:cs typeface="Montserrat 2"/>
                <a:sym typeface="Montserrat 2"/>
              </a:rPr>
              <a:t>(</a:t>
            </a:r>
            <a:r>
              <a:rPr lang="en-US" sz="1900" spc="169">
                <a:solidFill>
                  <a:srgbClr val="CE9178"/>
                </a:solidFill>
                <a:latin typeface="Montserrat 2"/>
                <a:ea typeface="Montserrat 2"/>
                <a:cs typeface="Montserrat 2"/>
                <a:sym typeface="Montserrat 2"/>
              </a:rPr>
              <a:t>"I am the third Method"</a:t>
            </a:r>
            <a:r>
              <a:rPr lang="en-US" sz="1900" spc="169">
                <a:solidFill>
                  <a:srgbClr val="D4D4D4"/>
                </a:solidFill>
                <a:latin typeface="Montserrat 2"/>
                <a:ea typeface="Montserrat 2"/>
                <a:cs typeface="Montserrat 2"/>
                <a:sym typeface="Montserrat 2"/>
              </a:rPr>
              <a:t>) </a:t>
            </a:r>
          </a:p>
        </p:txBody>
      </p:sp>
      <p:sp>
        <p:nvSpPr>
          <p:cNvPr name="TextBox 27" id="27"/>
          <p:cNvSpPr txBox="true"/>
          <p:nvPr/>
        </p:nvSpPr>
        <p:spPr>
          <a:xfrm rot="0">
            <a:off x="787403" y="5185039"/>
            <a:ext cx="2963589" cy="287388"/>
          </a:xfrm>
          <a:prstGeom prst="rect">
            <a:avLst/>
          </a:prstGeom>
        </p:spPr>
        <p:txBody>
          <a:bodyPr anchor="t" rtlCol="false" tIns="0" lIns="0" bIns="0" rIns="0">
            <a:spAutoFit/>
          </a:bodyPr>
          <a:lstStyle/>
          <a:p>
            <a:pPr algn="l">
              <a:lnSpc>
                <a:spcPts val="2200"/>
              </a:lnSpc>
            </a:pPr>
            <a:r>
              <a:rPr lang="en-US" sz="1900" spc="169">
                <a:solidFill>
                  <a:srgbClr val="569CD6"/>
                </a:solidFill>
                <a:latin typeface="Montserrat 2"/>
                <a:ea typeface="Montserrat 2"/>
                <a:cs typeface="Montserrat 2"/>
                <a:sym typeface="Montserrat 2"/>
              </a:rPr>
              <a:t>def</a:t>
            </a:r>
            <a:r>
              <a:rPr lang="en-US" sz="1900" spc="169">
                <a:solidFill>
                  <a:srgbClr val="D4D4D4"/>
                </a:solidFill>
                <a:latin typeface="Montserrat 2"/>
                <a:ea typeface="Montserrat 2"/>
                <a:cs typeface="Montserrat 2"/>
                <a:sym typeface="Montserrat 2"/>
              </a:rPr>
              <a:t> </a:t>
            </a:r>
            <a:r>
              <a:rPr lang="en-US" sz="1900" spc="169">
                <a:solidFill>
                  <a:srgbClr val="DCDCAA"/>
                </a:solidFill>
                <a:latin typeface="Montserrat 2"/>
                <a:ea typeface="Montserrat 2"/>
                <a:cs typeface="Montserrat 2"/>
                <a:sym typeface="Montserrat 2"/>
              </a:rPr>
              <a:t>fourthMethod</a:t>
            </a:r>
            <a:r>
              <a:rPr lang="en-US" sz="1900" spc="169">
                <a:solidFill>
                  <a:srgbClr val="D4D4D4"/>
                </a:solidFill>
                <a:latin typeface="Montserrat 2"/>
                <a:ea typeface="Montserrat 2"/>
                <a:cs typeface="Montserrat 2"/>
                <a:sym typeface="Montserrat 2"/>
              </a:rPr>
              <a:t>(): </a:t>
            </a:r>
          </a:p>
        </p:txBody>
      </p:sp>
      <p:sp>
        <p:nvSpPr>
          <p:cNvPr name="TextBox 28" id="28"/>
          <p:cNvSpPr txBox="true"/>
          <p:nvPr/>
        </p:nvSpPr>
        <p:spPr>
          <a:xfrm rot="0">
            <a:off x="1368495" y="5464435"/>
            <a:ext cx="4741755" cy="287388"/>
          </a:xfrm>
          <a:prstGeom prst="rect">
            <a:avLst/>
          </a:prstGeom>
        </p:spPr>
        <p:txBody>
          <a:bodyPr anchor="t" rtlCol="false" tIns="0" lIns="0" bIns="0" rIns="0">
            <a:spAutoFit/>
          </a:bodyPr>
          <a:lstStyle/>
          <a:p>
            <a:pPr algn="l">
              <a:lnSpc>
                <a:spcPts val="2200"/>
              </a:lnSpc>
            </a:pPr>
            <a:r>
              <a:rPr lang="en-US" sz="1900" spc="169">
                <a:solidFill>
                  <a:srgbClr val="DCDCAA"/>
                </a:solidFill>
                <a:latin typeface="Montserrat 2"/>
                <a:ea typeface="Montserrat 2"/>
                <a:cs typeface="Montserrat 2"/>
                <a:sym typeface="Montserrat 2"/>
              </a:rPr>
              <a:t>print</a:t>
            </a:r>
            <a:r>
              <a:rPr lang="en-US" sz="1900" spc="169">
                <a:solidFill>
                  <a:srgbClr val="D4D4D4"/>
                </a:solidFill>
                <a:latin typeface="Montserrat 2"/>
                <a:ea typeface="Montserrat 2"/>
                <a:cs typeface="Montserrat 2"/>
                <a:sym typeface="Montserrat 2"/>
              </a:rPr>
              <a:t>(</a:t>
            </a:r>
            <a:r>
              <a:rPr lang="en-US" sz="1900" spc="169">
                <a:solidFill>
                  <a:srgbClr val="CE9178"/>
                </a:solidFill>
                <a:latin typeface="Montserrat 2"/>
                <a:ea typeface="Montserrat 2"/>
                <a:cs typeface="Montserrat 2"/>
                <a:sym typeface="Montserrat 2"/>
              </a:rPr>
              <a:t>"I am the fourth Method"</a:t>
            </a:r>
            <a:r>
              <a:rPr lang="en-US" sz="1900" spc="169">
                <a:solidFill>
                  <a:srgbClr val="D4D4D4"/>
                </a:solidFill>
                <a:latin typeface="Montserrat 2"/>
                <a:ea typeface="Montserrat 2"/>
                <a:cs typeface="Montserrat 2"/>
                <a:sym typeface="Montserrat 2"/>
              </a:rPr>
              <a:t>) </a:t>
            </a:r>
          </a:p>
        </p:txBody>
      </p:sp>
      <p:sp>
        <p:nvSpPr>
          <p:cNvPr name="TextBox 29" id="29"/>
          <p:cNvSpPr txBox="true"/>
          <p:nvPr/>
        </p:nvSpPr>
        <p:spPr>
          <a:xfrm rot="0">
            <a:off x="8924763" y="4323702"/>
            <a:ext cx="2205809" cy="1518999"/>
          </a:xfrm>
          <a:prstGeom prst="rect">
            <a:avLst/>
          </a:prstGeom>
        </p:spPr>
        <p:txBody>
          <a:bodyPr anchor="t" rtlCol="false" tIns="0" lIns="0" bIns="0" rIns="0">
            <a:spAutoFit/>
          </a:bodyPr>
          <a:lstStyle/>
          <a:p>
            <a:pPr algn="ctr">
              <a:lnSpc>
                <a:spcPts val="4100"/>
              </a:lnSpc>
            </a:pPr>
            <a:r>
              <a:rPr lang="en-US" b="true" sz="2200" spc="-6">
                <a:solidFill>
                  <a:srgbClr val="000000"/>
                </a:solidFill>
                <a:latin typeface="IBM Plex Sans Bold"/>
                <a:ea typeface="IBM Plex Sans Bold"/>
                <a:cs typeface="IBM Plex Sans Bold"/>
                <a:sym typeface="IBM Plex Sans Bold"/>
              </a:rPr>
              <a:t>thirdMethod() secondMethod() ﬁrstMethod()</a:t>
            </a:r>
          </a:p>
        </p:txBody>
      </p:sp>
    </p:spTree>
  </p:cSld>
  <p:clrMapOvr>
    <a:masterClrMapping/>
  </p:clrMapOvr>
</p:sld>
</file>

<file path=ppt/slides/slide3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721542" y="3249444"/>
            <a:ext cx="1376362" cy="248917"/>
            <a:chOff x="0" y="0"/>
            <a:chExt cx="1376362" cy="248920"/>
          </a:xfrm>
        </p:grpSpPr>
        <p:sp>
          <p:nvSpPr>
            <p:cNvPr name="Freeform 7" id="7"/>
            <p:cNvSpPr/>
            <p:nvPr/>
          </p:nvSpPr>
          <p:spPr>
            <a:xfrm flipH="false" flipV="false" rot="0">
              <a:off x="63500" y="111760"/>
              <a:ext cx="1140079" cy="25400"/>
            </a:xfrm>
            <a:custGeom>
              <a:avLst/>
              <a:gdLst/>
              <a:ahLst/>
              <a:cxnLst/>
              <a:rect r="r" b="b" t="t" l="l"/>
              <a:pathLst>
                <a:path h="25400" w="1140079">
                  <a:moveTo>
                    <a:pt x="0" y="0"/>
                  </a:moveTo>
                  <a:lnTo>
                    <a:pt x="1127379" y="0"/>
                  </a:lnTo>
                  <a:lnTo>
                    <a:pt x="1127379" y="12700"/>
                  </a:lnTo>
                  <a:lnTo>
                    <a:pt x="1127379" y="0"/>
                  </a:lnTo>
                  <a:lnTo>
                    <a:pt x="1140079" y="0"/>
                  </a:lnTo>
                  <a:lnTo>
                    <a:pt x="1140079" y="25400"/>
                  </a:lnTo>
                  <a:lnTo>
                    <a:pt x="1127379" y="25400"/>
                  </a:lnTo>
                  <a:lnTo>
                    <a:pt x="0" y="25400"/>
                  </a:lnTo>
                  <a:close/>
                </a:path>
              </a:pathLst>
            </a:custGeom>
            <a:solidFill>
              <a:srgbClr val="000000"/>
            </a:solidFill>
          </p:spPr>
        </p:sp>
        <p:sp>
          <p:nvSpPr>
            <p:cNvPr name="Freeform 8" id="8"/>
            <p:cNvSpPr/>
            <p:nvPr/>
          </p:nvSpPr>
          <p:spPr>
            <a:xfrm flipH="false" flipV="false" rot="0">
              <a:off x="119087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32441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isEmpty() method</a:t>
            </a:r>
          </a:p>
        </p:txBody>
      </p:sp>
      <p:sp>
        <p:nvSpPr>
          <p:cNvPr name="TextBox 12" id="12"/>
          <p:cNvSpPr txBox="true"/>
          <p:nvPr/>
        </p:nvSpPr>
        <p:spPr>
          <a:xfrm rot="0">
            <a:off x="850897" y="2083203"/>
            <a:ext cx="3846652" cy="402165"/>
          </a:xfrm>
          <a:prstGeom prst="rect">
            <a:avLst/>
          </a:prstGeom>
        </p:spPr>
        <p:txBody>
          <a:bodyPr anchor="t" rtlCol="false" tIns="0" lIns="0" bIns="0" rIns="0">
            <a:spAutoFit/>
          </a:bodyPr>
          <a:lstStyle/>
          <a:p>
            <a:pPr algn="l">
              <a:lnSpc>
                <a:spcPts val="3359"/>
              </a:lnSpc>
            </a:pPr>
            <a:r>
              <a:rPr lang="en-US" b="true" sz="2400" spc="-12">
                <a:solidFill>
                  <a:srgbClr val="000000"/>
                </a:solidFill>
                <a:latin typeface="Montserrat 2 Bold"/>
                <a:ea typeface="Montserrat 2 Bold"/>
                <a:cs typeface="Montserrat 2 Bold"/>
                <a:sym typeface="Montserrat 2 Bold"/>
              </a:rPr>
              <a:t>customQueue =[1,2,3,4]</a:t>
            </a:r>
          </a:p>
        </p:txBody>
      </p:sp>
      <p:sp>
        <p:nvSpPr>
          <p:cNvPr name="TextBox 13" id="13"/>
          <p:cNvSpPr txBox="true"/>
          <p:nvPr/>
        </p:nvSpPr>
        <p:spPr>
          <a:xfrm rot="0">
            <a:off x="977903" y="3191275"/>
            <a:ext cx="378590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customQueue.isEmpty()</a:t>
            </a:r>
          </a:p>
        </p:txBody>
      </p:sp>
      <p:sp>
        <p:nvSpPr>
          <p:cNvPr name="TextBox 14" id="14"/>
          <p:cNvSpPr txBox="true"/>
          <p:nvPr/>
        </p:nvSpPr>
        <p:spPr>
          <a:xfrm rot="0">
            <a:off x="6362700" y="3191275"/>
            <a:ext cx="82038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False</a:t>
            </a:r>
          </a:p>
        </p:txBody>
      </p:sp>
      <p:sp>
        <p:nvSpPr>
          <p:cNvPr name="TextBox 15" id="15"/>
          <p:cNvSpPr txBox="true"/>
          <p:nvPr/>
        </p:nvSpPr>
        <p:spPr>
          <a:xfrm rot="0">
            <a:off x="4650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4</a:t>
            </a:r>
          </a:p>
        </p:txBody>
      </p:sp>
      <p:sp>
        <p:nvSpPr>
          <p:cNvPr name="TextBox 16" id="16"/>
          <p:cNvSpPr txBox="true"/>
          <p:nvPr/>
        </p:nvSpPr>
        <p:spPr>
          <a:xfrm rot="0">
            <a:off x="5663641"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3</a:t>
            </a:r>
          </a:p>
        </p:txBody>
      </p:sp>
      <p:sp>
        <p:nvSpPr>
          <p:cNvPr name="TextBox 17" id="17"/>
          <p:cNvSpPr txBox="true"/>
          <p:nvPr/>
        </p:nvSpPr>
        <p:spPr>
          <a:xfrm rot="0">
            <a:off x="6682864"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2</a:t>
            </a:r>
          </a:p>
        </p:txBody>
      </p:sp>
      <p:sp>
        <p:nvSpPr>
          <p:cNvPr name="TextBox 18" id="18"/>
          <p:cNvSpPr txBox="true"/>
          <p:nvPr/>
        </p:nvSpPr>
        <p:spPr>
          <a:xfrm rot="0">
            <a:off x="7698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Tree>
  </p:cSld>
  <p:clrMapOvr>
    <a:masterClrMapping/>
  </p:clrMapOvr>
</p:sld>
</file>

<file path=ppt/slides/slide3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299316" y="3006728"/>
            <a:ext cx="673103" cy="673103"/>
            <a:chOff x="0" y="0"/>
            <a:chExt cx="673100" cy="673100"/>
          </a:xfrm>
        </p:grpSpPr>
        <p:sp>
          <p:nvSpPr>
            <p:cNvPr name="Freeform 7" id="7"/>
            <p:cNvSpPr/>
            <p:nvPr/>
          </p:nvSpPr>
          <p:spPr>
            <a:xfrm flipH="false" flipV="false" rot="0">
              <a:off x="-381" y="-381"/>
              <a:ext cx="673862" cy="673862"/>
            </a:xfrm>
            <a:custGeom>
              <a:avLst/>
              <a:gdLst/>
              <a:ahLst/>
              <a:cxnLst/>
              <a:rect r="r" b="b" t="t" l="l"/>
              <a:pathLst>
                <a:path h="673862" w="673862">
                  <a:moveTo>
                    <a:pt x="106299" y="381"/>
                  </a:moveTo>
                  <a:cubicBezTo>
                    <a:pt x="105410" y="381"/>
                    <a:pt x="104394" y="762"/>
                    <a:pt x="103759" y="1397"/>
                  </a:cubicBezTo>
                  <a:lnTo>
                    <a:pt x="1397" y="103759"/>
                  </a:lnTo>
                  <a:cubicBezTo>
                    <a:pt x="0" y="105156"/>
                    <a:pt x="0" y="107442"/>
                    <a:pt x="1397" y="108966"/>
                  </a:cubicBezTo>
                  <a:lnTo>
                    <a:pt x="227711" y="335153"/>
                  </a:lnTo>
                  <a:cubicBezTo>
                    <a:pt x="228600" y="336169"/>
                    <a:pt x="228600" y="337566"/>
                    <a:pt x="227711" y="338582"/>
                  </a:cubicBezTo>
                  <a:lnTo>
                    <a:pt x="1397" y="564896"/>
                  </a:lnTo>
                  <a:cubicBezTo>
                    <a:pt x="0" y="566293"/>
                    <a:pt x="0" y="568579"/>
                    <a:pt x="1397" y="570103"/>
                  </a:cubicBezTo>
                  <a:lnTo>
                    <a:pt x="103759" y="672465"/>
                  </a:lnTo>
                  <a:cubicBezTo>
                    <a:pt x="105156" y="673862"/>
                    <a:pt x="107442" y="673862"/>
                    <a:pt x="108966" y="672465"/>
                  </a:cubicBezTo>
                  <a:lnTo>
                    <a:pt x="335153" y="446151"/>
                  </a:lnTo>
                  <a:cubicBezTo>
                    <a:pt x="336169" y="445262"/>
                    <a:pt x="337693" y="445262"/>
                    <a:pt x="338582" y="446151"/>
                  </a:cubicBezTo>
                  <a:lnTo>
                    <a:pt x="564896" y="672465"/>
                  </a:lnTo>
                  <a:cubicBezTo>
                    <a:pt x="566293" y="673862"/>
                    <a:pt x="568579" y="673862"/>
                    <a:pt x="570103" y="672465"/>
                  </a:cubicBezTo>
                  <a:lnTo>
                    <a:pt x="672465" y="570103"/>
                  </a:lnTo>
                  <a:cubicBezTo>
                    <a:pt x="673862" y="568706"/>
                    <a:pt x="673862" y="566420"/>
                    <a:pt x="672465" y="564896"/>
                  </a:cubicBezTo>
                  <a:lnTo>
                    <a:pt x="446151" y="338709"/>
                  </a:lnTo>
                  <a:cubicBezTo>
                    <a:pt x="445262" y="337693"/>
                    <a:pt x="445262" y="336169"/>
                    <a:pt x="446151" y="335280"/>
                  </a:cubicBezTo>
                  <a:lnTo>
                    <a:pt x="672465" y="108966"/>
                  </a:lnTo>
                  <a:cubicBezTo>
                    <a:pt x="673862" y="107569"/>
                    <a:pt x="673862" y="105283"/>
                    <a:pt x="672465" y="103759"/>
                  </a:cubicBezTo>
                  <a:lnTo>
                    <a:pt x="570103" y="1397"/>
                  </a:lnTo>
                  <a:cubicBezTo>
                    <a:pt x="568706" y="0"/>
                    <a:pt x="566420" y="0"/>
                    <a:pt x="564896" y="1397"/>
                  </a:cubicBezTo>
                  <a:lnTo>
                    <a:pt x="338709" y="227711"/>
                  </a:lnTo>
                  <a:cubicBezTo>
                    <a:pt x="337693" y="228600"/>
                    <a:pt x="336169" y="228600"/>
                    <a:pt x="335280" y="227711"/>
                  </a:cubicBezTo>
                  <a:lnTo>
                    <a:pt x="108966" y="1397"/>
                  </a:lnTo>
                  <a:cubicBezTo>
                    <a:pt x="108204" y="762"/>
                    <a:pt x="107315" y="381"/>
                    <a:pt x="106299" y="381"/>
                  </a:cubicBezTo>
                  <a:close/>
                </a:path>
              </a:pathLst>
            </a:custGeom>
            <a:solidFill>
              <a:srgbClr val="B51700"/>
            </a:solidFill>
          </p:spPr>
        </p:sp>
      </p:grpSp>
      <p:sp>
        <p:nvSpPr>
          <p:cNvPr name="Freeform 8" id="8"/>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27257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isFull() method</a:t>
            </a:r>
          </a:p>
        </p:txBody>
      </p:sp>
      <p:sp>
        <p:nvSpPr>
          <p:cNvPr name="TextBox 11" id="11"/>
          <p:cNvSpPr txBox="true"/>
          <p:nvPr/>
        </p:nvSpPr>
        <p:spPr>
          <a:xfrm rot="0">
            <a:off x="977903" y="3191275"/>
            <a:ext cx="3368183"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customQueue.isFull()</a:t>
            </a:r>
          </a:p>
        </p:txBody>
      </p:sp>
      <p:sp>
        <p:nvSpPr>
          <p:cNvPr name="TextBox 12" id="12"/>
          <p:cNvSpPr txBox="true"/>
          <p:nvPr/>
        </p:nvSpPr>
        <p:spPr>
          <a:xfrm rot="0">
            <a:off x="850897" y="2083203"/>
            <a:ext cx="3846652" cy="402165"/>
          </a:xfrm>
          <a:prstGeom prst="rect">
            <a:avLst/>
          </a:prstGeom>
        </p:spPr>
        <p:txBody>
          <a:bodyPr anchor="t" rtlCol="false" tIns="0" lIns="0" bIns="0" rIns="0">
            <a:spAutoFit/>
          </a:bodyPr>
          <a:lstStyle/>
          <a:p>
            <a:pPr algn="l">
              <a:lnSpc>
                <a:spcPts val="3359"/>
              </a:lnSpc>
            </a:pPr>
            <a:r>
              <a:rPr lang="en-US" b="true" sz="2400" spc="-12">
                <a:solidFill>
                  <a:srgbClr val="000000"/>
                </a:solidFill>
                <a:latin typeface="Montserrat 2 Bold"/>
                <a:ea typeface="Montserrat 2 Bold"/>
                <a:cs typeface="Montserrat 2 Bold"/>
                <a:sym typeface="Montserrat 2 Bold"/>
              </a:rPr>
              <a:t>customQueue =[1,2,3,4]</a:t>
            </a:r>
          </a:p>
        </p:txBody>
      </p:sp>
      <p:sp>
        <p:nvSpPr>
          <p:cNvPr name="TextBox 13" id="13"/>
          <p:cNvSpPr txBox="true"/>
          <p:nvPr/>
        </p:nvSpPr>
        <p:spPr>
          <a:xfrm rot="0">
            <a:off x="4650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4</a:t>
            </a:r>
          </a:p>
        </p:txBody>
      </p:sp>
      <p:sp>
        <p:nvSpPr>
          <p:cNvPr name="TextBox 14" id="14"/>
          <p:cNvSpPr txBox="true"/>
          <p:nvPr/>
        </p:nvSpPr>
        <p:spPr>
          <a:xfrm rot="0">
            <a:off x="5663641"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3</a:t>
            </a:r>
          </a:p>
        </p:txBody>
      </p:sp>
      <p:sp>
        <p:nvSpPr>
          <p:cNvPr name="TextBox 15" id="15"/>
          <p:cNvSpPr txBox="true"/>
          <p:nvPr/>
        </p:nvSpPr>
        <p:spPr>
          <a:xfrm rot="0">
            <a:off x="6682864"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2</a:t>
            </a:r>
          </a:p>
        </p:txBody>
      </p:sp>
      <p:sp>
        <p:nvSpPr>
          <p:cNvPr name="TextBox 16" id="16"/>
          <p:cNvSpPr txBox="true"/>
          <p:nvPr/>
        </p:nvSpPr>
        <p:spPr>
          <a:xfrm rot="0">
            <a:off x="7698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Tree>
  </p:cSld>
  <p:clrMapOvr>
    <a:masterClrMapping/>
  </p:clrMapOvr>
</p:sld>
</file>

<file path=ppt/slides/slide3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136647" y="4159253"/>
            <a:ext cx="10305136" cy="3404987"/>
          </a:xfrm>
          <a:custGeom>
            <a:avLst/>
            <a:gdLst/>
            <a:ahLst/>
            <a:cxnLst/>
            <a:rect r="r" b="b" t="t" l="l"/>
            <a:pathLst>
              <a:path h="3404987" w="10305136">
                <a:moveTo>
                  <a:pt x="0" y="0"/>
                </a:moveTo>
                <a:lnTo>
                  <a:pt x="10305135" y="0"/>
                </a:lnTo>
                <a:lnTo>
                  <a:pt x="10305135" y="3404988"/>
                </a:lnTo>
                <a:lnTo>
                  <a:pt x="0" y="3404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89910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method</a:t>
            </a:r>
          </a:p>
        </p:txBody>
      </p:sp>
      <p:sp>
        <p:nvSpPr>
          <p:cNvPr name="TextBox 9" id="9"/>
          <p:cNvSpPr txBox="true"/>
          <p:nvPr/>
        </p:nvSpPr>
        <p:spPr>
          <a:xfrm rot="0">
            <a:off x="977903" y="3191275"/>
            <a:ext cx="3486321"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customQueue.delete()</a:t>
            </a:r>
          </a:p>
        </p:txBody>
      </p:sp>
      <p:sp>
        <p:nvSpPr>
          <p:cNvPr name="TextBox 10" id="10"/>
          <p:cNvSpPr txBox="true"/>
          <p:nvPr/>
        </p:nvSpPr>
        <p:spPr>
          <a:xfrm rot="0">
            <a:off x="850897" y="2083203"/>
            <a:ext cx="3846652" cy="402165"/>
          </a:xfrm>
          <a:prstGeom prst="rect">
            <a:avLst/>
          </a:prstGeom>
        </p:spPr>
        <p:txBody>
          <a:bodyPr anchor="t" rtlCol="false" tIns="0" lIns="0" bIns="0" rIns="0">
            <a:spAutoFit/>
          </a:bodyPr>
          <a:lstStyle/>
          <a:p>
            <a:pPr algn="l">
              <a:lnSpc>
                <a:spcPts val="3359"/>
              </a:lnSpc>
            </a:pPr>
            <a:r>
              <a:rPr lang="en-US" b="true" sz="2400" spc="-12">
                <a:solidFill>
                  <a:srgbClr val="000000"/>
                </a:solidFill>
                <a:latin typeface="Montserrat 2 Bold"/>
                <a:ea typeface="Montserrat 2 Bold"/>
                <a:cs typeface="Montserrat 2 Bold"/>
                <a:sym typeface="Montserrat 2 Bold"/>
              </a:rPr>
              <a:t>customQueue =[1,2,3,4]</a:t>
            </a:r>
          </a:p>
        </p:txBody>
      </p:sp>
      <p:sp>
        <p:nvSpPr>
          <p:cNvPr name="TextBox 11" id="11"/>
          <p:cNvSpPr txBox="true"/>
          <p:nvPr/>
        </p:nvSpPr>
        <p:spPr>
          <a:xfrm rot="0">
            <a:off x="4650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4</a:t>
            </a:r>
          </a:p>
        </p:txBody>
      </p:sp>
      <p:sp>
        <p:nvSpPr>
          <p:cNvPr name="TextBox 12" id="12"/>
          <p:cNvSpPr txBox="true"/>
          <p:nvPr/>
        </p:nvSpPr>
        <p:spPr>
          <a:xfrm rot="0">
            <a:off x="5663641"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3</a:t>
            </a:r>
          </a:p>
        </p:txBody>
      </p:sp>
      <p:sp>
        <p:nvSpPr>
          <p:cNvPr name="TextBox 13" id="13"/>
          <p:cNvSpPr txBox="true"/>
          <p:nvPr/>
        </p:nvSpPr>
        <p:spPr>
          <a:xfrm rot="0">
            <a:off x="6682864"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2</a:t>
            </a:r>
          </a:p>
        </p:txBody>
      </p:sp>
      <p:sp>
        <p:nvSpPr>
          <p:cNvPr name="TextBox 14" id="14"/>
          <p:cNvSpPr txBox="true"/>
          <p:nvPr/>
        </p:nvSpPr>
        <p:spPr>
          <a:xfrm rot="0">
            <a:off x="7698867" y="5682663"/>
            <a:ext cx="239392"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1</a:t>
            </a:r>
          </a:p>
        </p:txBody>
      </p:sp>
    </p:spTree>
  </p:cSld>
  <p:clrMapOvr>
    <a:masterClrMapping/>
  </p:clrMapOvr>
</p:sld>
</file>

<file path=ppt/slides/slide3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2336797"/>
            <a:ext cx="10429532" cy="3780082"/>
            <a:chOff x="0" y="0"/>
            <a:chExt cx="10429532" cy="3780092"/>
          </a:xfrm>
        </p:grpSpPr>
        <p:sp>
          <p:nvSpPr>
            <p:cNvPr name="Freeform 7" id="7"/>
            <p:cNvSpPr/>
            <p:nvPr/>
          </p:nvSpPr>
          <p:spPr>
            <a:xfrm flipH="false" flipV="false" rot="0">
              <a:off x="63500" y="63500"/>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8" id="8"/>
            <p:cNvSpPr/>
            <p:nvPr/>
          </p:nvSpPr>
          <p:spPr>
            <a:xfrm flipH="false" flipV="false" rot="0">
              <a:off x="5417058" y="63500"/>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9" id="9"/>
            <p:cNvSpPr/>
            <p:nvPr/>
          </p:nvSpPr>
          <p:spPr>
            <a:xfrm flipH="false" flipV="false" rot="0">
              <a:off x="7871968" y="63500"/>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0" id="10"/>
            <p:cNvSpPr/>
            <p:nvPr/>
          </p:nvSpPr>
          <p:spPr>
            <a:xfrm flipH="false" flipV="false" rot="0">
              <a:off x="63500" y="585343"/>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1" id="11"/>
            <p:cNvSpPr/>
            <p:nvPr/>
          </p:nvSpPr>
          <p:spPr>
            <a:xfrm flipH="false" flipV="false" rot="0">
              <a:off x="5417058" y="585343"/>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2" id="12"/>
            <p:cNvSpPr/>
            <p:nvPr/>
          </p:nvSpPr>
          <p:spPr>
            <a:xfrm flipH="false" flipV="false" rot="0">
              <a:off x="7871968" y="585343"/>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3" id="13"/>
            <p:cNvSpPr/>
            <p:nvPr/>
          </p:nvSpPr>
          <p:spPr>
            <a:xfrm flipH="false" flipV="false" rot="0">
              <a:off x="63500" y="110718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14" id="14"/>
            <p:cNvSpPr/>
            <p:nvPr/>
          </p:nvSpPr>
          <p:spPr>
            <a:xfrm flipH="false" flipV="false" rot="0">
              <a:off x="5417058" y="110718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15" id="15"/>
            <p:cNvSpPr/>
            <p:nvPr/>
          </p:nvSpPr>
          <p:spPr>
            <a:xfrm flipH="false" flipV="false" rot="0">
              <a:off x="7871968" y="110718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6" id="16"/>
            <p:cNvSpPr/>
            <p:nvPr/>
          </p:nvSpPr>
          <p:spPr>
            <a:xfrm flipH="false" flipV="false" rot="0">
              <a:off x="63500" y="162915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7" id="17"/>
            <p:cNvSpPr/>
            <p:nvPr/>
          </p:nvSpPr>
          <p:spPr>
            <a:xfrm flipH="false" flipV="false" rot="0">
              <a:off x="5417058" y="162915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8" id="18"/>
            <p:cNvSpPr/>
            <p:nvPr/>
          </p:nvSpPr>
          <p:spPr>
            <a:xfrm flipH="false" flipV="false" rot="0">
              <a:off x="7871968" y="162915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9" id="19"/>
            <p:cNvSpPr/>
            <p:nvPr/>
          </p:nvSpPr>
          <p:spPr>
            <a:xfrm flipH="false" flipV="false" rot="0">
              <a:off x="63500" y="2150999"/>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0" id="20"/>
            <p:cNvSpPr/>
            <p:nvPr/>
          </p:nvSpPr>
          <p:spPr>
            <a:xfrm flipH="false" flipV="false" rot="0">
              <a:off x="5417058" y="2150999"/>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1" id="21"/>
            <p:cNvSpPr/>
            <p:nvPr/>
          </p:nvSpPr>
          <p:spPr>
            <a:xfrm flipH="false" flipV="false" rot="0">
              <a:off x="7871968" y="2150999"/>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22" id="22"/>
            <p:cNvSpPr/>
            <p:nvPr/>
          </p:nvSpPr>
          <p:spPr>
            <a:xfrm flipH="false" flipV="false" rot="0">
              <a:off x="63500" y="2672842"/>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23" id="23"/>
            <p:cNvSpPr/>
            <p:nvPr/>
          </p:nvSpPr>
          <p:spPr>
            <a:xfrm flipH="false" flipV="false" rot="0">
              <a:off x="5417058" y="2672842"/>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24" id="24"/>
            <p:cNvSpPr/>
            <p:nvPr/>
          </p:nvSpPr>
          <p:spPr>
            <a:xfrm flipH="false" flipV="false" rot="0">
              <a:off x="7871968" y="2672842"/>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25" id="25"/>
            <p:cNvSpPr/>
            <p:nvPr/>
          </p:nvSpPr>
          <p:spPr>
            <a:xfrm flipH="false" flipV="false" rot="0">
              <a:off x="63500" y="3194685"/>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6" id="26"/>
            <p:cNvSpPr/>
            <p:nvPr/>
          </p:nvSpPr>
          <p:spPr>
            <a:xfrm flipH="false" flipV="false" rot="0">
              <a:off x="5417058" y="3194685"/>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7" id="27"/>
            <p:cNvSpPr/>
            <p:nvPr/>
          </p:nvSpPr>
          <p:spPr>
            <a:xfrm flipH="false" flipV="false" rot="0">
              <a:off x="7871968" y="3194685"/>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577406" y="884368"/>
            <a:ext cx="1207403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Queue operations with Python List</a:t>
            </a:r>
          </a:p>
        </p:txBody>
      </p:sp>
      <p:sp>
        <p:nvSpPr>
          <p:cNvPr name="TextBox 30" id="30"/>
          <p:cNvSpPr txBox="true"/>
          <p:nvPr/>
        </p:nvSpPr>
        <p:spPr>
          <a:xfrm rot="0">
            <a:off x="927097" y="2948978"/>
            <a:ext cx="2539241" cy="3085062"/>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Create Queue Enqueue Dequeue Peek isEmpty Delete Entire Queue</a:t>
            </a:r>
          </a:p>
        </p:txBody>
      </p:sp>
      <p:sp>
        <p:nvSpPr>
          <p:cNvPr name="TextBox 31" id="31"/>
          <p:cNvSpPr txBox="true"/>
          <p:nvPr/>
        </p:nvSpPr>
        <p:spPr>
          <a:xfrm rot="0">
            <a:off x="6432604" y="2427113"/>
            <a:ext cx="2090385" cy="3606927"/>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Time complexity O(1) O(n) O(n) O(1) O(1) O(1)</a:t>
            </a:r>
          </a:p>
        </p:txBody>
      </p:sp>
      <p:sp>
        <p:nvSpPr>
          <p:cNvPr name="TextBox 32" id="32"/>
          <p:cNvSpPr txBox="true"/>
          <p:nvPr/>
        </p:nvSpPr>
        <p:spPr>
          <a:xfrm rot="0">
            <a:off x="8814073" y="2427113"/>
            <a:ext cx="2280190"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Space complexity O(1) O(1) O(1) O(1) O(1) O(1)</a:t>
            </a:r>
          </a:p>
        </p:txBody>
      </p:sp>
    </p:spTree>
  </p:cSld>
  <p:clrMapOvr>
    <a:masterClrMapping/>
  </p:clrMapOvr>
</p:sld>
</file>

<file path=ppt/slides/slide3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283576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creation</a:t>
            </a:r>
          </a:p>
        </p:txBody>
      </p:sp>
      <p:sp>
        <p:nvSpPr>
          <p:cNvPr name="TextBox 8" id="8"/>
          <p:cNvSpPr txBox="true"/>
          <p:nvPr/>
        </p:nvSpPr>
        <p:spPr>
          <a:xfrm rot="0">
            <a:off x="776830" y="2127990"/>
            <a:ext cx="2487168" cy="508025"/>
          </a:xfrm>
          <a:prstGeom prst="rect">
            <a:avLst/>
          </a:prstGeom>
        </p:spPr>
        <p:txBody>
          <a:bodyPr anchor="t" rtlCol="false" tIns="0" lIns="0" bIns="0" rIns="0">
            <a:spAutoFit/>
          </a:bodyPr>
          <a:lstStyle/>
          <a:p>
            <a:pPr algn="l">
              <a:lnSpc>
                <a:spcPts val="4310"/>
              </a:lnSpc>
            </a:pPr>
            <a:r>
              <a:rPr lang="en-US" b="true" sz="2400" spc="-7">
                <a:solidFill>
                  <a:srgbClr val="000000"/>
                </a:solidFill>
                <a:latin typeface="IBM Plex Sans Bold"/>
                <a:ea typeface="IBM Plex Sans Bold"/>
                <a:cs typeface="IBM Plex Sans Bold"/>
                <a:sym typeface="IBM Plex Sans Bold"/>
              </a:rPr>
              <a:t>Queue using List</a:t>
            </a:r>
          </a:p>
        </p:txBody>
      </p:sp>
      <p:sp>
        <p:nvSpPr>
          <p:cNvPr name="TextBox 9" id="9"/>
          <p:cNvSpPr txBox="true"/>
          <p:nvPr/>
        </p:nvSpPr>
        <p:spPr>
          <a:xfrm rot="0">
            <a:off x="1526134" y="2680602"/>
            <a:ext cx="4364669" cy="963168"/>
          </a:xfrm>
          <a:prstGeom prst="rect">
            <a:avLst/>
          </a:prstGeom>
        </p:spPr>
        <p:txBody>
          <a:bodyPr anchor="t" rtlCol="false" tIns="0" lIns="0" bIns="0" rIns="0">
            <a:spAutoFit/>
          </a:bodyPr>
          <a:lstStyle/>
          <a:p>
            <a:pPr algn="l">
              <a:lnSpc>
                <a:spcPts val="4310"/>
              </a:lnSpc>
            </a:pPr>
            <a:r>
              <a:rPr lang="en-US" sz="2400" spc="-7">
                <a:solidFill>
                  <a:srgbClr val="000000"/>
                </a:solidFill>
                <a:latin typeface="IBM Plex Sans"/>
                <a:ea typeface="IBM Plex Sans"/>
                <a:cs typeface="IBM Plex Sans"/>
                <a:sym typeface="IBM Plex Sans"/>
              </a:rPr>
              <a:t>- Easy to implement</a:t>
            </a:r>
          </a:p>
          <a:p>
            <a:pPr algn="l">
              <a:lnSpc>
                <a:spcPts val="2889"/>
              </a:lnSpc>
            </a:pPr>
            <a:r>
              <a:rPr lang="en-US" sz="2400" spc="-7">
                <a:solidFill>
                  <a:srgbClr val="000000"/>
                </a:solidFill>
                <a:latin typeface="IBM Plex Sans"/>
                <a:ea typeface="IBM Plex Sans"/>
                <a:cs typeface="IBM Plex Sans"/>
                <a:sym typeface="IBM Plex Sans"/>
              </a:rPr>
              <a:t>- Speed problem when it grows</a:t>
            </a:r>
          </a:p>
        </p:txBody>
      </p:sp>
      <p:sp>
        <p:nvSpPr>
          <p:cNvPr name="TextBox 10" id="10"/>
          <p:cNvSpPr txBox="true"/>
          <p:nvPr/>
        </p:nvSpPr>
        <p:spPr>
          <a:xfrm rot="0">
            <a:off x="789537" y="3871065"/>
            <a:ext cx="3569398" cy="669950"/>
          </a:xfrm>
          <a:prstGeom prst="rect">
            <a:avLst/>
          </a:prstGeom>
        </p:spPr>
        <p:txBody>
          <a:bodyPr anchor="t" rtlCol="false" tIns="0" lIns="0" bIns="0" rIns="0">
            <a:spAutoFit/>
          </a:bodyPr>
          <a:lstStyle/>
          <a:p>
            <a:pPr algn="l">
              <a:lnSpc>
                <a:spcPts val="6000"/>
              </a:lnSpc>
            </a:pPr>
            <a:r>
              <a:rPr lang="en-US" b="true" sz="2400" spc="-7">
                <a:solidFill>
                  <a:srgbClr val="000000"/>
                </a:solidFill>
                <a:latin typeface="IBM Plex Sans Bold"/>
                <a:ea typeface="IBM Plex Sans Bold"/>
                <a:cs typeface="IBM Plex Sans Bold"/>
                <a:sym typeface="IBM Plex Sans Bold"/>
              </a:rPr>
              <a:t>Queue using Linked List</a:t>
            </a:r>
          </a:p>
        </p:txBody>
      </p:sp>
      <p:sp>
        <p:nvSpPr>
          <p:cNvPr name="TextBox 11" id="11"/>
          <p:cNvSpPr txBox="true"/>
          <p:nvPr/>
        </p:nvSpPr>
        <p:spPr>
          <a:xfrm rot="0">
            <a:off x="1538830" y="4747527"/>
            <a:ext cx="3939359" cy="801243"/>
          </a:xfrm>
          <a:prstGeom prst="rect">
            <a:avLst/>
          </a:prstGeom>
        </p:spPr>
        <p:txBody>
          <a:bodyPr anchor="t" rtlCol="false" tIns="0" lIns="0" bIns="0" rIns="0">
            <a:spAutoFit/>
          </a:bodyPr>
          <a:lstStyle/>
          <a:p>
            <a:pPr algn="l">
              <a:lnSpc>
                <a:spcPts val="2620"/>
              </a:lnSpc>
            </a:pPr>
            <a:r>
              <a:rPr lang="en-US" sz="2400" spc="-7">
                <a:solidFill>
                  <a:srgbClr val="000000"/>
                </a:solidFill>
                <a:latin typeface="IBM Plex Sans"/>
                <a:ea typeface="IBM Plex Sans"/>
                <a:cs typeface="IBM Plex Sans"/>
                <a:sym typeface="IBM Plex Sans"/>
              </a:rPr>
              <a:t>- Fast Performance</a:t>
            </a:r>
          </a:p>
          <a:p>
            <a:pPr algn="l">
              <a:lnSpc>
                <a:spcPts val="4579"/>
              </a:lnSpc>
            </a:pPr>
            <a:r>
              <a:rPr lang="en-US" sz="2400" spc="-7">
                <a:solidFill>
                  <a:srgbClr val="000000"/>
                </a:solidFill>
                <a:latin typeface="IBM Plex Sans"/>
                <a:ea typeface="IBM Plex Sans"/>
                <a:cs typeface="IBM Plex Sans"/>
                <a:sym typeface="IBM Plex Sans"/>
              </a:rPr>
              <a:t>- Implementation is not easy</a:t>
            </a:r>
          </a:p>
        </p:txBody>
      </p:sp>
    </p:spTree>
  </p:cSld>
  <p:clrMapOvr>
    <a:masterClrMapping/>
  </p:clrMapOvr>
</p:sld>
</file>

<file path=ppt/slides/slide3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3557854" y="3454556"/>
            <a:ext cx="383924" cy="552250"/>
            <a:chOff x="0" y="0"/>
            <a:chExt cx="383921" cy="552247"/>
          </a:xfrm>
        </p:grpSpPr>
        <p:sp>
          <p:nvSpPr>
            <p:cNvPr name="Freeform 7" id="7"/>
            <p:cNvSpPr/>
            <p:nvPr/>
          </p:nvSpPr>
          <p:spPr>
            <a:xfrm flipH="false" flipV="false" rot="0">
              <a:off x="166624" y="63500"/>
              <a:ext cx="50800" cy="247396"/>
            </a:xfrm>
            <a:custGeom>
              <a:avLst/>
              <a:gdLst/>
              <a:ahLst/>
              <a:cxnLst/>
              <a:rect r="r" b="b" t="t" l="l"/>
              <a:pathLst>
                <a:path h="247396" w="50800">
                  <a:moveTo>
                    <a:pt x="0" y="247396"/>
                  </a:moveTo>
                  <a:lnTo>
                    <a:pt x="0" y="221996"/>
                  </a:lnTo>
                  <a:lnTo>
                    <a:pt x="25400" y="221996"/>
                  </a:lnTo>
                  <a:lnTo>
                    <a:pt x="0" y="221996"/>
                  </a:lnTo>
                  <a:lnTo>
                    <a:pt x="0" y="0"/>
                  </a:lnTo>
                  <a:lnTo>
                    <a:pt x="50800" y="0"/>
                  </a:lnTo>
                  <a:lnTo>
                    <a:pt x="50800" y="221996"/>
                  </a:lnTo>
                  <a:lnTo>
                    <a:pt x="50800" y="247396"/>
                  </a:lnTo>
                  <a:close/>
                </a:path>
              </a:pathLst>
            </a:custGeom>
            <a:solidFill>
              <a:srgbClr val="B51700"/>
            </a:solidFill>
          </p:spPr>
        </p:sp>
        <p:sp>
          <p:nvSpPr>
            <p:cNvPr name="Freeform 8" id="8"/>
            <p:cNvSpPr/>
            <p:nvPr/>
          </p:nvSpPr>
          <p:spPr>
            <a:xfrm flipH="false" flipV="false" rot="0">
              <a:off x="63500" y="272542"/>
              <a:ext cx="257048" cy="216281"/>
            </a:xfrm>
            <a:custGeom>
              <a:avLst/>
              <a:gdLst/>
              <a:ahLst/>
              <a:cxnLst/>
              <a:rect r="r" b="b" t="t" l="l"/>
              <a:pathLst>
                <a:path h="216281" w="257048">
                  <a:moveTo>
                    <a:pt x="43561" y="0"/>
                  </a:moveTo>
                  <a:lnTo>
                    <a:pt x="150241" y="177800"/>
                  </a:lnTo>
                  <a:lnTo>
                    <a:pt x="128524" y="190881"/>
                  </a:lnTo>
                  <a:lnTo>
                    <a:pt x="106807" y="177800"/>
                  </a:lnTo>
                  <a:lnTo>
                    <a:pt x="213487" y="0"/>
                  </a:lnTo>
                  <a:lnTo>
                    <a:pt x="257048" y="26162"/>
                  </a:lnTo>
                  <a:lnTo>
                    <a:pt x="150368" y="203962"/>
                  </a:lnTo>
                  <a:cubicBezTo>
                    <a:pt x="145796" y="211582"/>
                    <a:pt x="137541" y="216281"/>
                    <a:pt x="128651" y="216281"/>
                  </a:cubicBezTo>
                  <a:cubicBezTo>
                    <a:pt x="119761" y="216281"/>
                    <a:pt x="111506" y="211582"/>
                    <a:pt x="106934" y="203962"/>
                  </a:cubicBezTo>
                  <a:lnTo>
                    <a:pt x="0" y="26035"/>
                  </a:lnTo>
                  <a:close/>
                  <a:moveTo>
                    <a:pt x="153924" y="13081"/>
                  </a:moveTo>
                  <a:lnTo>
                    <a:pt x="153924" y="190881"/>
                  </a:lnTo>
                  <a:lnTo>
                    <a:pt x="103124" y="190881"/>
                  </a:lnTo>
                  <a:lnTo>
                    <a:pt x="103124" y="13081"/>
                  </a:lnTo>
                  <a:close/>
                </a:path>
              </a:pathLst>
            </a:custGeom>
            <a:solidFill>
              <a:srgbClr val="B51700"/>
            </a:solidFill>
          </p:spPr>
        </p:sp>
      </p:grpSp>
      <p:grpSp>
        <p:nvGrpSpPr>
          <p:cNvPr name="Group 9" id="9"/>
          <p:cNvGrpSpPr>
            <a:grpSpLocks noChangeAspect="true"/>
          </p:cNvGrpSpPr>
          <p:nvPr/>
        </p:nvGrpSpPr>
        <p:grpSpPr>
          <a:xfrm rot="0">
            <a:off x="856755" y="2262721"/>
            <a:ext cx="4845053" cy="1069638"/>
            <a:chOff x="0" y="0"/>
            <a:chExt cx="4845050" cy="1069645"/>
          </a:xfrm>
        </p:grpSpPr>
        <p:sp>
          <p:nvSpPr>
            <p:cNvPr name="Freeform 10" id="10"/>
            <p:cNvSpPr/>
            <p:nvPr/>
          </p:nvSpPr>
          <p:spPr>
            <a:xfrm flipH="false" flipV="false" rot="0">
              <a:off x="101600" y="144272"/>
              <a:ext cx="773684" cy="467360"/>
            </a:xfrm>
            <a:custGeom>
              <a:avLst/>
              <a:gdLst/>
              <a:ahLst/>
              <a:cxnLst/>
              <a:rect r="r" b="b" t="t" l="l"/>
              <a:pathLst>
                <a:path h="467360" w="773684">
                  <a:moveTo>
                    <a:pt x="0" y="0"/>
                  </a:moveTo>
                  <a:lnTo>
                    <a:pt x="773684" y="0"/>
                  </a:lnTo>
                  <a:lnTo>
                    <a:pt x="773684" y="467360"/>
                  </a:lnTo>
                  <a:lnTo>
                    <a:pt x="0" y="467360"/>
                  </a:lnTo>
                  <a:close/>
                </a:path>
              </a:pathLst>
            </a:custGeom>
            <a:solidFill>
              <a:srgbClr val="73FDEA"/>
            </a:solidFill>
          </p:spPr>
        </p:sp>
        <p:sp>
          <p:nvSpPr>
            <p:cNvPr name="Freeform 11" id="11"/>
            <p:cNvSpPr/>
            <p:nvPr/>
          </p:nvSpPr>
          <p:spPr>
            <a:xfrm flipH="false" flipV="false" rot="0">
              <a:off x="875284" y="144272"/>
              <a:ext cx="773684" cy="467360"/>
            </a:xfrm>
            <a:custGeom>
              <a:avLst/>
              <a:gdLst/>
              <a:ahLst/>
              <a:cxnLst/>
              <a:rect r="r" b="b" t="t" l="l"/>
              <a:pathLst>
                <a:path h="467360" w="773684">
                  <a:moveTo>
                    <a:pt x="0" y="0"/>
                  </a:moveTo>
                  <a:lnTo>
                    <a:pt x="773684" y="0"/>
                  </a:lnTo>
                  <a:lnTo>
                    <a:pt x="773684" y="467360"/>
                  </a:lnTo>
                  <a:lnTo>
                    <a:pt x="0" y="467360"/>
                  </a:lnTo>
                  <a:close/>
                </a:path>
              </a:pathLst>
            </a:custGeom>
            <a:solidFill>
              <a:srgbClr val="73FDEA"/>
            </a:solidFill>
          </p:spPr>
        </p:sp>
        <p:sp>
          <p:nvSpPr>
            <p:cNvPr name="Freeform 12" id="12"/>
            <p:cNvSpPr/>
            <p:nvPr/>
          </p:nvSpPr>
          <p:spPr>
            <a:xfrm flipH="false" flipV="false" rot="0">
              <a:off x="1648841" y="144272"/>
              <a:ext cx="773684" cy="467360"/>
            </a:xfrm>
            <a:custGeom>
              <a:avLst/>
              <a:gdLst/>
              <a:ahLst/>
              <a:cxnLst/>
              <a:rect r="r" b="b" t="t" l="l"/>
              <a:pathLst>
                <a:path h="467360" w="773684">
                  <a:moveTo>
                    <a:pt x="0" y="0"/>
                  </a:moveTo>
                  <a:lnTo>
                    <a:pt x="773684" y="0"/>
                  </a:lnTo>
                  <a:lnTo>
                    <a:pt x="773684" y="467360"/>
                  </a:lnTo>
                  <a:lnTo>
                    <a:pt x="0" y="467360"/>
                  </a:lnTo>
                  <a:close/>
                </a:path>
              </a:pathLst>
            </a:custGeom>
            <a:solidFill>
              <a:srgbClr val="73FDEA"/>
            </a:solidFill>
          </p:spPr>
        </p:sp>
        <p:sp>
          <p:nvSpPr>
            <p:cNvPr name="Freeform 13" id="13"/>
            <p:cNvSpPr/>
            <p:nvPr/>
          </p:nvSpPr>
          <p:spPr>
            <a:xfrm flipH="false" flipV="false" rot="0">
              <a:off x="2422525" y="144272"/>
              <a:ext cx="773684" cy="467360"/>
            </a:xfrm>
            <a:custGeom>
              <a:avLst/>
              <a:gdLst/>
              <a:ahLst/>
              <a:cxnLst/>
              <a:rect r="r" b="b" t="t" l="l"/>
              <a:pathLst>
                <a:path h="467360" w="773684">
                  <a:moveTo>
                    <a:pt x="0" y="0"/>
                  </a:moveTo>
                  <a:lnTo>
                    <a:pt x="773684" y="0"/>
                  </a:lnTo>
                  <a:lnTo>
                    <a:pt x="773684" y="467360"/>
                  </a:lnTo>
                  <a:lnTo>
                    <a:pt x="0" y="467360"/>
                  </a:lnTo>
                  <a:close/>
                </a:path>
              </a:pathLst>
            </a:custGeom>
            <a:solidFill>
              <a:srgbClr val="73FDEA"/>
            </a:solidFill>
          </p:spPr>
        </p:sp>
        <p:sp>
          <p:nvSpPr>
            <p:cNvPr name="Freeform 14" id="14"/>
            <p:cNvSpPr/>
            <p:nvPr/>
          </p:nvSpPr>
          <p:spPr>
            <a:xfrm flipH="false" flipV="false" rot="0">
              <a:off x="3196209" y="144272"/>
              <a:ext cx="773684" cy="467360"/>
            </a:xfrm>
            <a:custGeom>
              <a:avLst/>
              <a:gdLst/>
              <a:ahLst/>
              <a:cxnLst/>
              <a:rect r="r" b="b" t="t" l="l"/>
              <a:pathLst>
                <a:path h="467360" w="773684">
                  <a:moveTo>
                    <a:pt x="0" y="0"/>
                  </a:moveTo>
                  <a:lnTo>
                    <a:pt x="773684" y="0"/>
                  </a:lnTo>
                  <a:lnTo>
                    <a:pt x="773684" y="467360"/>
                  </a:lnTo>
                  <a:lnTo>
                    <a:pt x="0" y="467360"/>
                  </a:lnTo>
                  <a:close/>
                </a:path>
              </a:pathLst>
            </a:custGeom>
            <a:solidFill>
              <a:srgbClr val="73FDEA"/>
            </a:solidFill>
          </p:spPr>
        </p:sp>
        <p:sp>
          <p:nvSpPr>
            <p:cNvPr name="Freeform 15" id="15"/>
            <p:cNvSpPr/>
            <p:nvPr/>
          </p:nvSpPr>
          <p:spPr>
            <a:xfrm flipH="false" flipV="false" rot="0">
              <a:off x="3969766" y="144272"/>
              <a:ext cx="773684" cy="467360"/>
            </a:xfrm>
            <a:custGeom>
              <a:avLst/>
              <a:gdLst/>
              <a:ahLst/>
              <a:cxnLst/>
              <a:rect r="r" b="b" t="t" l="l"/>
              <a:pathLst>
                <a:path h="467360" w="773684">
                  <a:moveTo>
                    <a:pt x="0" y="0"/>
                  </a:moveTo>
                  <a:lnTo>
                    <a:pt x="773684" y="0"/>
                  </a:lnTo>
                  <a:lnTo>
                    <a:pt x="773684" y="467360"/>
                  </a:lnTo>
                  <a:lnTo>
                    <a:pt x="0" y="467360"/>
                  </a:lnTo>
                  <a:close/>
                </a:path>
              </a:pathLst>
            </a:custGeom>
            <a:solidFill>
              <a:srgbClr val="73FDEA"/>
            </a:solidFill>
          </p:spPr>
        </p:sp>
        <p:sp>
          <p:nvSpPr>
            <p:cNvPr name="Freeform 16" id="16"/>
            <p:cNvSpPr/>
            <p:nvPr/>
          </p:nvSpPr>
          <p:spPr>
            <a:xfrm flipH="false" flipV="false" rot="0">
              <a:off x="837184" y="106172"/>
              <a:ext cx="76200" cy="543560"/>
            </a:xfrm>
            <a:custGeom>
              <a:avLst/>
              <a:gdLst/>
              <a:ahLst/>
              <a:cxnLst/>
              <a:rect r="r" b="b" t="t" l="l"/>
              <a:pathLst>
                <a:path h="543560" w="76200">
                  <a:moveTo>
                    <a:pt x="76200" y="0"/>
                  </a:moveTo>
                  <a:lnTo>
                    <a:pt x="76200" y="543560"/>
                  </a:lnTo>
                  <a:lnTo>
                    <a:pt x="0" y="543560"/>
                  </a:lnTo>
                  <a:lnTo>
                    <a:pt x="0" y="0"/>
                  </a:lnTo>
                  <a:close/>
                </a:path>
              </a:pathLst>
            </a:custGeom>
            <a:solidFill>
              <a:srgbClr val="017100"/>
            </a:solidFill>
          </p:spPr>
        </p:sp>
        <p:sp>
          <p:nvSpPr>
            <p:cNvPr name="Freeform 17" id="17"/>
            <p:cNvSpPr/>
            <p:nvPr/>
          </p:nvSpPr>
          <p:spPr>
            <a:xfrm flipH="false" flipV="false" rot="0">
              <a:off x="1610741" y="106172"/>
              <a:ext cx="76200" cy="543560"/>
            </a:xfrm>
            <a:custGeom>
              <a:avLst/>
              <a:gdLst/>
              <a:ahLst/>
              <a:cxnLst/>
              <a:rect r="r" b="b" t="t" l="l"/>
              <a:pathLst>
                <a:path h="543560" w="76200">
                  <a:moveTo>
                    <a:pt x="76200" y="0"/>
                  </a:moveTo>
                  <a:lnTo>
                    <a:pt x="76200" y="543560"/>
                  </a:lnTo>
                  <a:lnTo>
                    <a:pt x="0" y="543560"/>
                  </a:lnTo>
                  <a:lnTo>
                    <a:pt x="0" y="0"/>
                  </a:lnTo>
                  <a:close/>
                </a:path>
              </a:pathLst>
            </a:custGeom>
            <a:solidFill>
              <a:srgbClr val="017100"/>
            </a:solidFill>
          </p:spPr>
        </p:sp>
        <p:sp>
          <p:nvSpPr>
            <p:cNvPr name="Freeform 18" id="18"/>
            <p:cNvSpPr/>
            <p:nvPr/>
          </p:nvSpPr>
          <p:spPr>
            <a:xfrm flipH="false" flipV="false" rot="0">
              <a:off x="2384425" y="106172"/>
              <a:ext cx="76200" cy="543560"/>
            </a:xfrm>
            <a:custGeom>
              <a:avLst/>
              <a:gdLst/>
              <a:ahLst/>
              <a:cxnLst/>
              <a:rect r="r" b="b" t="t" l="l"/>
              <a:pathLst>
                <a:path h="543560" w="76200">
                  <a:moveTo>
                    <a:pt x="76200" y="0"/>
                  </a:moveTo>
                  <a:lnTo>
                    <a:pt x="76200" y="543560"/>
                  </a:lnTo>
                  <a:lnTo>
                    <a:pt x="0" y="543560"/>
                  </a:lnTo>
                  <a:lnTo>
                    <a:pt x="0" y="0"/>
                  </a:lnTo>
                  <a:close/>
                </a:path>
              </a:pathLst>
            </a:custGeom>
            <a:solidFill>
              <a:srgbClr val="017100"/>
            </a:solidFill>
          </p:spPr>
        </p:sp>
        <p:sp>
          <p:nvSpPr>
            <p:cNvPr name="Freeform 19" id="19"/>
            <p:cNvSpPr/>
            <p:nvPr/>
          </p:nvSpPr>
          <p:spPr>
            <a:xfrm flipH="false" flipV="false" rot="0">
              <a:off x="3158109" y="106172"/>
              <a:ext cx="76200" cy="543560"/>
            </a:xfrm>
            <a:custGeom>
              <a:avLst/>
              <a:gdLst/>
              <a:ahLst/>
              <a:cxnLst/>
              <a:rect r="r" b="b" t="t" l="l"/>
              <a:pathLst>
                <a:path h="543560" w="76200">
                  <a:moveTo>
                    <a:pt x="76200" y="0"/>
                  </a:moveTo>
                  <a:lnTo>
                    <a:pt x="76200" y="543560"/>
                  </a:lnTo>
                  <a:lnTo>
                    <a:pt x="0" y="543560"/>
                  </a:lnTo>
                  <a:lnTo>
                    <a:pt x="0" y="0"/>
                  </a:lnTo>
                  <a:close/>
                </a:path>
              </a:pathLst>
            </a:custGeom>
            <a:solidFill>
              <a:srgbClr val="017100"/>
            </a:solidFill>
          </p:spPr>
        </p:sp>
        <p:sp>
          <p:nvSpPr>
            <p:cNvPr name="Freeform 20" id="20"/>
            <p:cNvSpPr/>
            <p:nvPr/>
          </p:nvSpPr>
          <p:spPr>
            <a:xfrm flipH="false" flipV="false" rot="0">
              <a:off x="3931666" y="106172"/>
              <a:ext cx="76200" cy="543560"/>
            </a:xfrm>
            <a:custGeom>
              <a:avLst/>
              <a:gdLst/>
              <a:ahLst/>
              <a:cxnLst/>
              <a:rect r="r" b="b" t="t" l="l"/>
              <a:pathLst>
                <a:path h="543560" w="76200">
                  <a:moveTo>
                    <a:pt x="76200" y="0"/>
                  </a:moveTo>
                  <a:lnTo>
                    <a:pt x="76200" y="543560"/>
                  </a:lnTo>
                  <a:lnTo>
                    <a:pt x="0" y="543560"/>
                  </a:lnTo>
                  <a:lnTo>
                    <a:pt x="0" y="0"/>
                  </a:lnTo>
                  <a:close/>
                </a:path>
              </a:pathLst>
            </a:custGeom>
            <a:solidFill>
              <a:srgbClr val="017100"/>
            </a:solidFill>
          </p:spPr>
        </p:sp>
        <p:sp>
          <p:nvSpPr>
            <p:cNvPr name="Freeform 21" id="21"/>
            <p:cNvSpPr/>
            <p:nvPr/>
          </p:nvSpPr>
          <p:spPr>
            <a:xfrm flipH="false" flipV="false" rot="0">
              <a:off x="63500" y="106172"/>
              <a:ext cx="76200" cy="543560"/>
            </a:xfrm>
            <a:custGeom>
              <a:avLst/>
              <a:gdLst/>
              <a:ahLst/>
              <a:cxnLst/>
              <a:rect r="r" b="b" t="t" l="l"/>
              <a:pathLst>
                <a:path h="543560" w="76200">
                  <a:moveTo>
                    <a:pt x="76200" y="0"/>
                  </a:moveTo>
                  <a:lnTo>
                    <a:pt x="76200" y="543560"/>
                  </a:lnTo>
                  <a:lnTo>
                    <a:pt x="0" y="543560"/>
                  </a:lnTo>
                  <a:lnTo>
                    <a:pt x="0" y="0"/>
                  </a:lnTo>
                  <a:close/>
                </a:path>
              </a:pathLst>
            </a:custGeom>
            <a:solidFill>
              <a:srgbClr val="017100"/>
            </a:solidFill>
          </p:spPr>
        </p:sp>
        <p:sp>
          <p:nvSpPr>
            <p:cNvPr name="Freeform 22" id="22"/>
            <p:cNvSpPr/>
            <p:nvPr/>
          </p:nvSpPr>
          <p:spPr>
            <a:xfrm flipH="false" flipV="false" rot="0">
              <a:off x="4705350" y="106172"/>
              <a:ext cx="76200" cy="543560"/>
            </a:xfrm>
            <a:custGeom>
              <a:avLst/>
              <a:gdLst/>
              <a:ahLst/>
              <a:cxnLst/>
              <a:rect r="r" b="b" t="t" l="l"/>
              <a:pathLst>
                <a:path h="543560" w="76200">
                  <a:moveTo>
                    <a:pt x="76200" y="0"/>
                  </a:moveTo>
                  <a:lnTo>
                    <a:pt x="76200" y="543560"/>
                  </a:lnTo>
                  <a:lnTo>
                    <a:pt x="0" y="543560"/>
                  </a:lnTo>
                  <a:lnTo>
                    <a:pt x="0" y="0"/>
                  </a:lnTo>
                  <a:close/>
                </a:path>
              </a:pathLst>
            </a:custGeom>
            <a:solidFill>
              <a:srgbClr val="017100"/>
            </a:solidFill>
          </p:spPr>
        </p:sp>
        <p:sp>
          <p:nvSpPr>
            <p:cNvPr name="Freeform 23" id="23"/>
            <p:cNvSpPr/>
            <p:nvPr/>
          </p:nvSpPr>
          <p:spPr>
            <a:xfrm flipH="false" flipV="false" rot="0">
              <a:off x="63500" y="106172"/>
              <a:ext cx="4718050" cy="76200"/>
            </a:xfrm>
            <a:custGeom>
              <a:avLst/>
              <a:gdLst/>
              <a:ahLst/>
              <a:cxnLst/>
              <a:rect r="r" b="b" t="t" l="l"/>
              <a:pathLst>
                <a:path h="76200" w="4718050">
                  <a:moveTo>
                    <a:pt x="0" y="0"/>
                  </a:moveTo>
                  <a:lnTo>
                    <a:pt x="4718050" y="0"/>
                  </a:lnTo>
                  <a:lnTo>
                    <a:pt x="4718050" y="76200"/>
                  </a:lnTo>
                  <a:lnTo>
                    <a:pt x="0" y="76200"/>
                  </a:lnTo>
                  <a:close/>
                </a:path>
              </a:pathLst>
            </a:custGeom>
            <a:solidFill>
              <a:srgbClr val="017100"/>
            </a:solidFill>
          </p:spPr>
        </p:sp>
        <p:sp>
          <p:nvSpPr>
            <p:cNvPr name="Freeform 24" id="24"/>
            <p:cNvSpPr/>
            <p:nvPr/>
          </p:nvSpPr>
          <p:spPr>
            <a:xfrm flipH="false" flipV="false" rot="0">
              <a:off x="63500" y="573659"/>
              <a:ext cx="4718050" cy="76200"/>
            </a:xfrm>
            <a:custGeom>
              <a:avLst/>
              <a:gdLst/>
              <a:ahLst/>
              <a:cxnLst/>
              <a:rect r="r" b="b" t="t" l="l"/>
              <a:pathLst>
                <a:path h="76200" w="4718050">
                  <a:moveTo>
                    <a:pt x="0" y="0"/>
                  </a:moveTo>
                  <a:lnTo>
                    <a:pt x="4718050" y="0"/>
                  </a:lnTo>
                  <a:lnTo>
                    <a:pt x="4718050" y="76200"/>
                  </a:lnTo>
                  <a:lnTo>
                    <a:pt x="0" y="76200"/>
                  </a:lnTo>
                  <a:close/>
                </a:path>
              </a:pathLst>
            </a:custGeom>
            <a:solidFill>
              <a:srgbClr val="017100"/>
            </a:solidFill>
          </p:spPr>
        </p:sp>
        <p:sp>
          <p:nvSpPr>
            <p:cNvPr name="Freeform 25" id="25"/>
            <p:cNvSpPr/>
            <p:nvPr/>
          </p:nvSpPr>
          <p:spPr>
            <a:xfrm flipH="false" flipV="false" rot="0">
              <a:off x="864616" y="63500"/>
              <a:ext cx="25400" cy="942594"/>
            </a:xfrm>
            <a:custGeom>
              <a:avLst/>
              <a:gdLst/>
              <a:ahLst/>
              <a:cxnLst/>
              <a:rect r="r" b="b" t="t" l="l"/>
              <a:pathLst>
                <a:path h="942594" w="25400">
                  <a:moveTo>
                    <a:pt x="25400" y="0"/>
                  </a:moveTo>
                  <a:lnTo>
                    <a:pt x="25400" y="942594"/>
                  </a:lnTo>
                  <a:lnTo>
                    <a:pt x="0" y="942594"/>
                  </a:lnTo>
                  <a:lnTo>
                    <a:pt x="0" y="0"/>
                  </a:lnTo>
                  <a:close/>
                </a:path>
              </a:pathLst>
            </a:custGeom>
            <a:solidFill>
              <a:srgbClr val="00A2FF"/>
            </a:solidFill>
          </p:spPr>
        </p:sp>
        <p:sp>
          <p:nvSpPr>
            <p:cNvPr name="Freeform 26" id="26"/>
            <p:cNvSpPr/>
            <p:nvPr/>
          </p:nvSpPr>
          <p:spPr>
            <a:xfrm flipH="false" flipV="false" rot="0">
              <a:off x="1640459" y="63500"/>
              <a:ext cx="25400" cy="942594"/>
            </a:xfrm>
            <a:custGeom>
              <a:avLst/>
              <a:gdLst/>
              <a:ahLst/>
              <a:cxnLst/>
              <a:rect r="r" b="b" t="t" l="l"/>
              <a:pathLst>
                <a:path h="942594" w="25400">
                  <a:moveTo>
                    <a:pt x="25400" y="0"/>
                  </a:moveTo>
                  <a:lnTo>
                    <a:pt x="25400" y="942594"/>
                  </a:lnTo>
                  <a:lnTo>
                    <a:pt x="0" y="942594"/>
                  </a:lnTo>
                  <a:lnTo>
                    <a:pt x="0" y="0"/>
                  </a:lnTo>
                  <a:close/>
                </a:path>
              </a:pathLst>
            </a:custGeom>
            <a:solidFill>
              <a:srgbClr val="00A2FF"/>
            </a:solidFill>
          </p:spPr>
        </p:sp>
        <p:sp>
          <p:nvSpPr>
            <p:cNvPr name="Freeform 27" id="27"/>
            <p:cNvSpPr/>
            <p:nvPr/>
          </p:nvSpPr>
          <p:spPr>
            <a:xfrm flipH="false" flipV="false" rot="0">
              <a:off x="2416175" y="63500"/>
              <a:ext cx="25400" cy="942594"/>
            </a:xfrm>
            <a:custGeom>
              <a:avLst/>
              <a:gdLst/>
              <a:ahLst/>
              <a:cxnLst/>
              <a:rect r="r" b="b" t="t" l="l"/>
              <a:pathLst>
                <a:path h="942594" w="25400">
                  <a:moveTo>
                    <a:pt x="25400" y="0"/>
                  </a:moveTo>
                  <a:lnTo>
                    <a:pt x="25400" y="942594"/>
                  </a:lnTo>
                  <a:lnTo>
                    <a:pt x="0" y="942594"/>
                  </a:lnTo>
                  <a:lnTo>
                    <a:pt x="0" y="0"/>
                  </a:lnTo>
                  <a:close/>
                </a:path>
              </a:pathLst>
            </a:custGeom>
            <a:solidFill>
              <a:srgbClr val="00A2FF"/>
            </a:solidFill>
          </p:spPr>
        </p:sp>
        <p:sp>
          <p:nvSpPr>
            <p:cNvPr name="Freeform 28" id="28"/>
            <p:cNvSpPr/>
            <p:nvPr/>
          </p:nvSpPr>
          <p:spPr>
            <a:xfrm flipH="false" flipV="false" rot="0">
              <a:off x="3191891" y="63500"/>
              <a:ext cx="25400" cy="942594"/>
            </a:xfrm>
            <a:custGeom>
              <a:avLst/>
              <a:gdLst/>
              <a:ahLst/>
              <a:cxnLst/>
              <a:rect r="r" b="b" t="t" l="l"/>
              <a:pathLst>
                <a:path h="942594" w="25400">
                  <a:moveTo>
                    <a:pt x="25400" y="0"/>
                  </a:moveTo>
                  <a:lnTo>
                    <a:pt x="25400" y="942594"/>
                  </a:lnTo>
                  <a:lnTo>
                    <a:pt x="0" y="942594"/>
                  </a:lnTo>
                  <a:lnTo>
                    <a:pt x="0" y="0"/>
                  </a:lnTo>
                  <a:close/>
                </a:path>
              </a:pathLst>
            </a:custGeom>
            <a:solidFill>
              <a:srgbClr val="00A2FF"/>
            </a:solidFill>
          </p:spPr>
        </p:sp>
        <p:sp>
          <p:nvSpPr>
            <p:cNvPr name="Freeform 29" id="29"/>
            <p:cNvSpPr/>
            <p:nvPr/>
          </p:nvSpPr>
          <p:spPr>
            <a:xfrm flipH="false" flipV="false" rot="0">
              <a:off x="3967734" y="63500"/>
              <a:ext cx="25400" cy="942594"/>
            </a:xfrm>
            <a:custGeom>
              <a:avLst/>
              <a:gdLst/>
              <a:ahLst/>
              <a:cxnLst/>
              <a:rect r="r" b="b" t="t" l="l"/>
              <a:pathLst>
                <a:path h="942594" w="25400">
                  <a:moveTo>
                    <a:pt x="25400" y="0"/>
                  </a:moveTo>
                  <a:lnTo>
                    <a:pt x="25400" y="942594"/>
                  </a:lnTo>
                  <a:lnTo>
                    <a:pt x="0" y="942594"/>
                  </a:lnTo>
                  <a:lnTo>
                    <a:pt x="0" y="0"/>
                  </a:lnTo>
                  <a:close/>
                </a:path>
              </a:pathLst>
            </a:custGeom>
            <a:solidFill>
              <a:srgbClr val="00A2FF"/>
            </a:solidFill>
          </p:spPr>
        </p:sp>
        <p:sp>
          <p:nvSpPr>
            <p:cNvPr name="Freeform 30" id="30"/>
            <p:cNvSpPr/>
            <p:nvPr/>
          </p:nvSpPr>
          <p:spPr>
            <a:xfrm flipH="false" flipV="false" rot="0">
              <a:off x="82550" y="63500"/>
              <a:ext cx="38100" cy="942594"/>
            </a:xfrm>
            <a:custGeom>
              <a:avLst/>
              <a:gdLst/>
              <a:ahLst/>
              <a:cxnLst/>
              <a:rect r="r" b="b" t="t" l="l"/>
              <a:pathLst>
                <a:path h="942594" w="38100">
                  <a:moveTo>
                    <a:pt x="38100" y="0"/>
                  </a:moveTo>
                  <a:lnTo>
                    <a:pt x="38100" y="942594"/>
                  </a:lnTo>
                  <a:lnTo>
                    <a:pt x="0" y="942594"/>
                  </a:lnTo>
                  <a:lnTo>
                    <a:pt x="0" y="0"/>
                  </a:lnTo>
                  <a:close/>
                </a:path>
              </a:pathLst>
            </a:custGeom>
            <a:solidFill>
              <a:srgbClr val="00A2FF"/>
            </a:solidFill>
          </p:spPr>
        </p:sp>
        <p:sp>
          <p:nvSpPr>
            <p:cNvPr name="Freeform 31" id="31"/>
            <p:cNvSpPr/>
            <p:nvPr/>
          </p:nvSpPr>
          <p:spPr>
            <a:xfrm flipH="false" flipV="false" rot="0">
              <a:off x="4737100" y="63500"/>
              <a:ext cx="38100" cy="942594"/>
            </a:xfrm>
            <a:custGeom>
              <a:avLst/>
              <a:gdLst/>
              <a:ahLst/>
              <a:cxnLst/>
              <a:rect r="r" b="b" t="t" l="l"/>
              <a:pathLst>
                <a:path h="942594" w="38100">
                  <a:moveTo>
                    <a:pt x="38100" y="0"/>
                  </a:moveTo>
                  <a:lnTo>
                    <a:pt x="38100" y="942594"/>
                  </a:lnTo>
                  <a:lnTo>
                    <a:pt x="0" y="942594"/>
                  </a:lnTo>
                  <a:lnTo>
                    <a:pt x="0" y="0"/>
                  </a:lnTo>
                  <a:close/>
                </a:path>
              </a:pathLst>
            </a:custGeom>
            <a:solidFill>
              <a:srgbClr val="00A2FF"/>
            </a:solidFill>
          </p:spPr>
        </p:sp>
        <p:sp>
          <p:nvSpPr>
            <p:cNvPr name="Freeform 32" id="32"/>
            <p:cNvSpPr/>
            <p:nvPr/>
          </p:nvSpPr>
          <p:spPr>
            <a:xfrm flipH="false" flipV="false" rot="0">
              <a:off x="82550" y="63500"/>
              <a:ext cx="4692650" cy="38100"/>
            </a:xfrm>
            <a:custGeom>
              <a:avLst/>
              <a:gdLst/>
              <a:ahLst/>
              <a:cxnLst/>
              <a:rect r="r" b="b" t="t" l="l"/>
              <a:pathLst>
                <a:path h="38100" w="4692650">
                  <a:moveTo>
                    <a:pt x="0" y="0"/>
                  </a:moveTo>
                  <a:lnTo>
                    <a:pt x="4692650" y="0"/>
                  </a:lnTo>
                  <a:lnTo>
                    <a:pt x="4692650" y="38100"/>
                  </a:lnTo>
                  <a:lnTo>
                    <a:pt x="0" y="38100"/>
                  </a:lnTo>
                  <a:close/>
                </a:path>
              </a:pathLst>
            </a:custGeom>
            <a:solidFill>
              <a:srgbClr val="00A2FF"/>
            </a:solidFill>
          </p:spPr>
        </p:sp>
        <p:sp>
          <p:nvSpPr>
            <p:cNvPr name="Freeform 33" id="33"/>
            <p:cNvSpPr/>
            <p:nvPr/>
          </p:nvSpPr>
          <p:spPr>
            <a:xfrm flipH="false" flipV="false" rot="0">
              <a:off x="82550" y="967994"/>
              <a:ext cx="4692650" cy="38100"/>
            </a:xfrm>
            <a:custGeom>
              <a:avLst/>
              <a:gdLst/>
              <a:ahLst/>
              <a:cxnLst/>
              <a:rect r="r" b="b" t="t" l="l"/>
              <a:pathLst>
                <a:path h="38100" w="4692650">
                  <a:moveTo>
                    <a:pt x="0" y="0"/>
                  </a:moveTo>
                  <a:lnTo>
                    <a:pt x="4692650" y="0"/>
                  </a:lnTo>
                  <a:lnTo>
                    <a:pt x="4692650" y="38100"/>
                  </a:lnTo>
                  <a:lnTo>
                    <a:pt x="0" y="38100"/>
                  </a:lnTo>
                  <a:close/>
                </a:path>
              </a:pathLst>
            </a:custGeom>
            <a:solidFill>
              <a:srgbClr val="00A2FF"/>
            </a:solidFill>
          </p:spPr>
        </p:sp>
      </p:grpSp>
      <p:sp>
        <p:nvSpPr>
          <p:cNvPr name="Freeform 34" id="34"/>
          <p:cNvSpPr/>
          <p:nvPr/>
        </p:nvSpPr>
        <p:spPr>
          <a:xfrm flipH="false" flipV="false" rot="0">
            <a:off x="776507" y="6193565"/>
            <a:ext cx="5819451" cy="1491920"/>
          </a:xfrm>
          <a:custGeom>
            <a:avLst/>
            <a:gdLst/>
            <a:ahLst/>
            <a:cxnLst/>
            <a:rect r="r" b="b" t="t" l="l"/>
            <a:pathLst>
              <a:path h="1491920" w="5819451">
                <a:moveTo>
                  <a:pt x="0" y="0"/>
                </a:moveTo>
                <a:lnTo>
                  <a:pt x="5819451" y="0"/>
                </a:lnTo>
                <a:lnTo>
                  <a:pt x="5819451" y="1491919"/>
                </a:lnTo>
                <a:lnTo>
                  <a:pt x="0" y="1491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5" id="35"/>
          <p:cNvSpPr/>
          <p:nvPr/>
        </p:nvSpPr>
        <p:spPr>
          <a:xfrm flipH="false" flipV="false" rot="0">
            <a:off x="856755" y="4170626"/>
            <a:ext cx="6483353" cy="1069638"/>
          </a:xfrm>
          <a:custGeom>
            <a:avLst/>
            <a:gdLst/>
            <a:ahLst/>
            <a:cxnLst/>
            <a:rect r="r" b="b" t="t" l="l"/>
            <a:pathLst>
              <a:path h="1069638" w="6483353">
                <a:moveTo>
                  <a:pt x="0" y="0"/>
                </a:moveTo>
                <a:lnTo>
                  <a:pt x="6483353" y="0"/>
                </a:lnTo>
                <a:lnTo>
                  <a:pt x="6483353" y="1069638"/>
                </a:lnTo>
                <a:lnTo>
                  <a:pt x="0" y="1069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6" id="3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7" id="37"/>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38" id="38"/>
          <p:cNvSpPr txBox="true"/>
          <p:nvPr/>
        </p:nvSpPr>
        <p:spPr>
          <a:xfrm rot="0">
            <a:off x="927506" y="1687859"/>
            <a:ext cx="2001622" cy="356654"/>
          </a:xfrm>
          <a:prstGeom prst="rect">
            <a:avLst/>
          </a:prstGeom>
        </p:spPr>
        <p:txBody>
          <a:bodyPr anchor="t" rtlCol="false" tIns="0" lIns="0" bIns="0" rIns="0">
            <a:spAutoFit/>
          </a:bodyPr>
          <a:lstStyle/>
          <a:p>
            <a:pPr algn="l">
              <a:lnSpc>
                <a:spcPts val="2940"/>
              </a:lnSpc>
            </a:pPr>
            <a:r>
              <a:rPr lang="en-US" b="true" sz="2100" spc="-14">
                <a:solidFill>
                  <a:srgbClr val="000000"/>
                </a:solidFill>
                <a:latin typeface="Montserrat 2 Bold"/>
                <a:ea typeface="Montserrat 2 Bold"/>
                <a:cs typeface="Montserrat 2 Bold"/>
                <a:sym typeface="Montserrat 2 Bold"/>
              </a:rPr>
              <a:t>List relocation</a:t>
            </a:r>
          </a:p>
        </p:txBody>
      </p:sp>
      <p:sp>
        <p:nvSpPr>
          <p:cNvPr name="TextBox 39" id="39"/>
          <p:cNvSpPr txBox="true"/>
          <p:nvPr/>
        </p:nvSpPr>
        <p:spPr>
          <a:xfrm rot="0">
            <a:off x="927506" y="5813146"/>
            <a:ext cx="2376868" cy="356654"/>
          </a:xfrm>
          <a:prstGeom prst="rect">
            <a:avLst/>
          </a:prstGeom>
        </p:spPr>
        <p:txBody>
          <a:bodyPr anchor="t" rtlCol="false" tIns="0" lIns="0" bIns="0" rIns="0">
            <a:spAutoFit/>
          </a:bodyPr>
          <a:lstStyle/>
          <a:p>
            <a:pPr algn="l">
              <a:lnSpc>
                <a:spcPts val="2940"/>
              </a:lnSpc>
            </a:pPr>
            <a:r>
              <a:rPr lang="en-US" b="true" sz="2100" spc="-14">
                <a:solidFill>
                  <a:srgbClr val="000000"/>
                </a:solidFill>
                <a:latin typeface="Montserrat 2 Bold"/>
                <a:ea typeface="Montserrat 2 Bold"/>
                <a:cs typeface="Montserrat 2 Bold"/>
                <a:sym typeface="Montserrat 2 Bold"/>
              </a:rPr>
              <a:t>Shifting cells left</a:t>
            </a:r>
          </a:p>
        </p:txBody>
      </p:sp>
      <p:sp>
        <p:nvSpPr>
          <p:cNvPr name="TextBox 40" id="40"/>
          <p:cNvSpPr txBox="true"/>
          <p:nvPr/>
        </p:nvSpPr>
        <p:spPr>
          <a:xfrm rot="0">
            <a:off x="1164193" y="2540508"/>
            <a:ext cx="369189" cy="703764"/>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“a”</a:t>
            </a:r>
          </a:p>
          <a:p>
            <a:pPr algn="ctr">
              <a:lnSpc>
                <a:spcPts val="2520"/>
              </a:lnSpc>
            </a:pPr>
            <a:r>
              <a:rPr lang="en-US" b="true" sz="1800" spc="-5">
                <a:solidFill>
                  <a:srgbClr val="000000"/>
                </a:solidFill>
                <a:latin typeface="IBM Plex Sans Bold"/>
                <a:ea typeface="IBM Plex Sans Bold"/>
                <a:cs typeface="IBM Plex Sans Bold"/>
                <a:sym typeface="IBM Plex Sans Bold"/>
              </a:rPr>
              <a:t>[0]</a:t>
            </a:r>
          </a:p>
        </p:txBody>
      </p:sp>
      <p:sp>
        <p:nvSpPr>
          <p:cNvPr name="TextBox 41" id="41"/>
          <p:cNvSpPr txBox="true"/>
          <p:nvPr/>
        </p:nvSpPr>
        <p:spPr>
          <a:xfrm rot="0">
            <a:off x="1165146" y="6801021"/>
            <a:ext cx="369189" cy="795833"/>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“a”</a:t>
            </a:r>
          </a:p>
          <a:p>
            <a:pPr algn="ctr">
              <a:lnSpc>
                <a:spcPts val="2520"/>
              </a:lnSpc>
            </a:pPr>
            <a:r>
              <a:rPr lang="en-US" b="true" sz="1800" spc="-5">
                <a:solidFill>
                  <a:srgbClr val="000000"/>
                </a:solidFill>
                <a:latin typeface="IBM Plex Sans Bold"/>
                <a:ea typeface="IBM Plex Sans Bold"/>
                <a:cs typeface="IBM Plex Sans Bold"/>
                <a:sym typeface="IBM Plex Sans Bold"/>
              </a:rPr>
              <a:t>[0]</a:t>
            </a:r>
          </a:p>
        </p:txBody>
      </p:sp>
      <p:sp>
        <p:nvSpPr>
          <p:cNvPr name="TextBox 42" id="42"/>
          <p:cNvSpPr txBox="true"/>
          <p:nvPr/>
        </p:nvSpPr>
        <p:spPr>
          <a:xfrm rot="0">
            <a:off x="1933375" y="2540508"/>
            <a:ext cx="378295" cy="703764"/>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“b”</a:t>
            </a:r>
          </a:p>
          <a:p>
            <a:pPr algn="ctr">
              <a:lnSpc>
                <a:spcPts val="2520"/>
              </a:lnSpc>
            </a:pPr>
            <a:r>
              <a:rPr lang="en-US" b="true" sz="1800" spc="-5">
                <a:solidFill>
                  <a:srgbClr val="000000"/>
                </a:solidFill>
                <a:latin typeface="IBM Plex Sans Bold"/>
                <a:ea typeface="IBM Plex Sans Bold"/>
                <a:cs typeface="IBM Plex Sans Bold"/>
                <a:sym typeface="IBM Plex Sans Bold"/>
              </a:rPr>
              <a:t>[1]</a:t>
            </a:r>
          </a:p>
        </p:txBody>
      </p:sp>
      <p:sp>
        <p:nvSpPr>
          <p:cNvPr name="TextBox 43" id="43"/>
          <p:cNvSpPr txBox="true"/>
          <p:nvPr/>
        </p:nvSpPr>
        <p:spPr>
          <a:xfrm rot="0">
            <a:off x="2096729" y="6801021"/>
            <a:ext cx="378295" cy="795833"/>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“b”</a:t>
            </a:r>
          </a:p>
          <a:p>
            <a:pPr algn="ctr">
              <a:lnSpc>
                <a:spcPts val="2520"/>
              </a:lnSpc>
            </a:pPr>
            <a:r>
              <a:rPr lang="en-US" b="true" sz="1800" spc="-5">
                <a:solidFill>
                  <a:srgbClr val="000000"/>
                </a:solidFill>
                <a:latin typeface="IBM Plex Sans Bold"/>
                <a:ea typeface="IBM Plex Sans Bold"/>
                <a:cs typeface="IBM Plex Sans Bold"/>
                <a:sym typeface="IBM Plex Sans Bold"/>
              </a:rPr>
              <a:t>[1]</a:t>
            </a:r>
          </a:p>
        </p:txBody>
      </p:sp>
      <p:sp>
        <p:nvSpPr>
          <p:cNvPr name="TextBox 44" id="44"/>
          <p:cNvSpPr txBox="true"/>
          <p:nvPr/>
        </p:nvSpPr>
        <p:spPr>
          <a:xfrm rot="0">
            <a:off x="2711482" y="2540508"/>
            <a:ext cx="369189" cy="703764"/>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“c”</a:t>
            </a:r>
          </a:p>
          <a:p>
            <a:pPr algn="ctr">
              <a:lnSpc>
                <a:spcPts val="2520"/>
              </a:lnSpc>
            </a:pPr>
            <a:r>
              <a:rPr lang="en-US" b="true" sz="1800" spc="-5">
                <a:solidFill>
                  <a:srgbClr val="000000"/>
                </a:solidFill>
                <a:latin typeface="IBM Plex Sans Bold"/>
                <a:ea typeface="IBM Plex Sans Bold"/>
                <a:cs typeface="IBM Plex Sans Bold"/>
                <a:sym typeface="IBM Plex Sans Bold"/>
              </a:rPr>
              <a:t>[2]</a:t>
            </a:r>
          </a:p>
        </p:txBody>
      </p:sp>
      <p:sp>
        <p:nvSpPr>
          <p:cNvPr name="TextBox 45" id="45"/>
          <p:cNvSpPr txBox="true"/>
          <p:nvPr/>
        </p:nvSpPr>
        <p:spPr>
          <a:xfrm rot="0">
            <a:off x="3037237" y="6801021"/>
            <a:ext cx="369189" cy="795833"/>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“c”</a:t>
            </a:r>
          </a:p>
          <a:p>
            <a:pPr algn="ctr">
              <a:lnSpc>
                <a:spcPts val="2520"/>
              </a:lnSpc>
            </a:pPr>
            <a:r>
              <a:rPr lang="en-US" b="true" sz="1800" spc="-5">
                <a:solidFill>
                  <a:srgbClr val="000000"/>
                </a:solidFill>
                <a:latin typeface="IBM Plex Sans Bold"/>
                <a:ea typeface="IBM Plex Sans Bold"/>
                <a:cs typeface="IBM Plex Sans Bold"/>
                <a:sym typeface="IBM Plex Sans Bold"/>
              </a:rPr>
              <a:t>[2]</a:t>
            </a:r>
          </a:p>
        </p:txBody>
      </p:sp>
      <p:sp>
        <p:nvSpPr>
          <p:cNvPr name="TextBox 46" id="46"/>
          <p:cNvSpPr txBox="true"/>
          <p:nvPr/>
        </p:nvSpPr>
        <p:spPr>
          <a:xfrm rot="0">
            <a:off x="3480654" y="2540508"/>
            <a:ext cx="378295" cy="703764"/>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“d”</a:t>
            </a:r>
          </a:p>
          <a:p>
            <a:pPr algn="ctr">
              <a:lnSpc>
                <a:spcPts val="2520"/>
              </a:lnSpc>
            </a:pPr>
            <a:r>
              <a:rPr lang="en-US" b="true" sz="1800" spc="-5">
                <a:solidFill>
                  <a:srgbClr val="000000"/>
                </a:solidFill>
                <a:latin typeface="IBM Plex Sans Bold"/>
                <a:ea typeface="IBM Plex Sans Bold"/>
                <a:cs typeface="IBM Plex Sans Bold"/>
                <a:sym typeface="IBM Plex Sans Bold"/>
              </a:rPr>
              <a:t>[3]</a:t>
            </a:r>
          </a:p>
        </p:txBody>
      </p:sp>
      <p:sp>
        <p:nvSpPr>
          <p:cNvPr name="TextBox 47" id="47"/>
          <p:cNvSpPr txBox="true"/>
          <p:nvPr/>
        </p:nvSpPr>
        <p:spPr>
          <a:xfrm rot="0">
            <a:off x="3968810" y="6801021"/>
            <a:ext cx="378295" cy="795833"/>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“d”</a:t>
            </a:r>
          </a:p>
          <a:p>
            <a:pPr algn="ctr">
              <a:lnSpc>
                <a:spcPts val="2520"/>
              </a:lnSpc>
            </a:pPr>
            <a:r>
              <a:rPr lang="en-US" b="true" sz="1800" spc="-5">
                <a:solidFill>
                  <a:srgbClr val="000000"/>
                </a:solidFill>
                <a:latin typeface="IBM Plex Sans Bold"/>
                <a:ea typeface="IBM Plex Sans Bold"/>
                <a:cs typeface="IBM Plex Sans Bold"/>
                <a:sym typeface="IBM Plex Sans Bold"/>
              </a:rPr>
              <a:t>[3]</a:t>
            </a:r>
          </a:p>
        </p:txBody>
      </p:sp>
      <p:sp>
        <p:nvSpPr>
          <p:cNvPr name="TextBox 48" id="48"/>
          <p:cNvSpPr txBox="true"/>
          <p:nvPr/>
        </p:nvSpPr>
        <p:spPr>
          <a:xfrm rot="0">
            <a:off x="4258761" y="2540508"/>
            <a:ext cx="369189" cy="703764"/>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“e”</a:t>
            </a:r>
          </a:p>
          <a:p>
            <a:pPr algn="ctr">
              <a:lnSpc>
                <a:spcPts val="2520"/>
              </a:lnSpc>
            </a:pPr>
            <a:r>
              <a:rPr lang="en-US" b="true" sz="1800" spc="-5">
                <a:solidFill>
                  <a:srgbClr val="000000"/>
                </a:solidFill>
                <a:latin typeface="IBM Plex Sans Bold"/>
                <a:ea typeface="IBM Plex Sans Bold"/>
                <a:cs typeface="IBM Plex Sans Bold"/>
                <a:sym typeface="IBM Plex Sans Bold"/>
              </a:rPr>
              <a:t>[4]</a:t>
            </a:r>
          </a:p>
        </p:txBody>
      </p:sp>
      <p:sp>
        <p:nvSpPr>
          <p:cNvPr name="TextBox 49" id="49"/>
          <p:cNvSpPr txBox="true"/>
          <p:nvPr/>
        </p:nvSpPr>
        <p:spPr>
          <a:xfrm rot="0">
            <a:off x="4909318" y="6801021"/>
            <a:ext cx="369189" cy="795833"/>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“e”</a:t>
            </a:r>
          </a:p>
          <a:p>
            <a:pPr algn="ctr">
              <a:lnSpc>
                <a:spcPts val="2520"/>
              </a:lnSpc>
            </a:pPr>
            <a:r>
              <a:rPr lang="en-US" b="true" sz="1800" spc="-5">
                <a:solidFill>
                  <a:srgbClr val="000000"/>
                </a:solidFill>
                <a:latin typeface="IBM Plex Sans Bold"/>
                <a:ea typeface="IBM Plex Sans Bold"/>
                <a:cs typeface="IBM Plex Sans Bold"/>
                <a:sym typeface="IBM Plex Sans Bold"/>
              </a:rPr>
              <a:t>[4]</a:t>
            </a:r>
          </a:p>
        </p:txBody>
      </p:sp>
      <p:sp>
        <p:nvSpPr>
          <p:cNvPr name="TextBox 50" id="50"/>
          <p:cNvSpPr txBox="true"/>
          <p:nvPr/>
        </p:nvSpPr>
        <p:spPr>
          <a:xfrm rot="0">
            <a:off x="5030114" y="2540508"/>
            <a:ext cx="373866" cy="703764"/>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“h”</a:t>
            </a:r>
          </a:p>
          <a:p>
            <a:pPr algn="ctr">
              <a:lnSpc>
                <a:spcPts val="2520"/>
              </a:lnSpc>
            </a:pPr>
            <a:r>
              <a:rPr lang="en-US" b="true" sz="1800" spc="-5">
                <a:solidFill>
                  <a:srgbClr val="000000"/>
                </a:solidFill>
                <a:latin typeface="IBM Plex Sans Bold"/>
                <a:ea typeface="IBM Plex Sans Bold"/>
                <a:cs typeface="IBM Plex Sans Bold"/>
                <a:sym typeface="IBM Plex Sans Bold"/>
              </a:rPr>
              <a:t>[5]</a:t>
            </a:r>
          </a:p>
        </p:txBody>
      </p:sp>
      <p:sp>
        <p:nvSpPr>
          <p:cNvPr name="TextBox 51" id="51"/>
          <p:cNvSpPr txBox="true"/>
          <p:nvPr/>
        </p:nvSpPr>
        <p:spPr>
          <a:xfrm rot="0">
            <a:off x="5843064" y="6801021"/>
            <a:ext cx="373866" cy="795833"/>
          </a:xfrm>
          <a:prstGeom prst="rect">
            <a:avLst/>
          </a:prstGeom>
        </p:spPr>
        <p:txBody>
          <a:bodyPr anchor="t" rtlCol="false" tIns="0" lIns="0" bIns="0" rIns="0">
            <a:spAutoFit/>
          </a:bodyPr>
          <a:lstStyle/>
          <a:p>
            <a:pPr algn="ctr">
              <a:lnSpc>
                <a:spcPts val="2660"/>
              </a:lnSpc>
            </a:pPr>
            <a:r>
              <a:rPr lang="en-US" b="true" sz="1900" spc="-5">
                <a:solidFill>
                  <a:srgbClr val="000000"/>
                </a:solidFill>
                <a:latin typeface="IBM Plex Sans Bold"/>
                <a:ea typeface="IBM Plex Sans Bold"/>
                <a:cs typeface="IBM Plex Sans Bold"/>
                <a:sym typeface="IBM Plex Sans Bold"/>
              </a:rPr>
              <a:t>“h”</a:t>
            </a:r>
          </a:p>
          <a:p>
            <a:pPr algn="ctr">
              <a:lnSpc>
                <a:spcPts val="2520"/>
              </a:lnSpc>
            </a:pPr>
            <a:r>
              <a:rPr lang="en-US" b="true" sz="1800" spc="-5">
                <a:solidFill>
                  <a:srgbClr val="000000"/>
                </a:solidFill>
                <a:latin typeface="IBM Plex Sans Bold"/>
                <a:ea typeface="IBM Plex Sans Bold"/>
                <a:cs typeface="IBM Plex Sans Bold"/>
                <a:sym typeface="IBM Plex Sans Bold"/>
              </a:rPr>
              <a:t>[5]</a:t>
            </a:r>
          </a:p>
        </p:txBody>
      </p:sp>
      <p:sp>
        <p:nvSpPr>
          <p:cNvPr name="TextBox 52" id="52"/>
          <p:cNvSpPr txBox="true"/>
          <p:nvPr/>
        </p:nvSpPr>
        <p:spPr>
          <a:xfrm rot="0">
            <a:off x="1076068" y="4470759"/>
            <a:ext cx="252603"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“a”</a:t>
            </a:r>
          </a:p>
        </p:txBody>
      </p:sp>
      <p:sp>
        <p:nvSpPr>
          <p:cNvPr name="TextBox 53" id="53"/>
          <p:cNvSpPr txBox="true"/>
          <p:nvPr/>
        </p:nvSpPr>
        <p:spPr>
          <a:xfrm rot="0">
            <a:off x="1556109" y="4470759"/>
            <a:ext cx="258832"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“b”</a:t>
            </a:r>
          </a:p>
        </p:txBody>
      </p:sp>
      <p:sp>
        <p:nvSpPr>
          <p:cNvPr name="TextBox 54" id="54"/>
          <p:cNvSpPr txBox="true"/>
          <p:nvPr/>
        </p:nvSpPr>
        <p:spPr>
          <a:xfrm rot="0">
            <a:off x="2042246" y="4470759"/>
            <a:ext cx="252603"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“c”</a:t>
            </a:r>
          </a:p>
        </p:txBody>
      </p:sp>
      <p:sp>
        <p:nvSpPr>
          <p:cNvPr name="TextBox 55" id="55"/>
          <p:cNvSpPr txBox="true"/>
          <p:nvPr/>
        </p:nvSpPr>
        <p:spPr>
          <a:xfrm rot="0">
            <a:off x="2522287" y="4470759"/>
            <a:ext cx="258832"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“d”</a:t>
            </a:r>
          </a:p>
        </p:txBody>
      </p:sp>
      <p:sp>
        <p:nvSpPr>
          <p:cNvPr name="TextBox 56" id="56"/>
          <p:cNvSpPr txBox="true"/>
          <p:nvPr/>
        </p:nvSpPr>
        <p:spPr>
          <a:xfrm rot="0">
            <a:off x="3008424" y="4470759"/>
            <a:ext cx="252603"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“e”</a:t>
            </a:r>
          </a:p>
        </p:txBody>
      </p:sp>
      <p:sp>
        <p:nvSpPr>
          <p:cNvPr name="TextBox 57" id="57"/>
          <p:cNvSpPr txBox="true"/>
          <p:nvPr/>
        </p:nvSpPr>
        <p:spPr>
          <a:xfrm rot="0">
            <a:off x="3489941" y="4470759"/>
            <a:ext cx="255803"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“h”</a:t>
            </a:r>
          </a:p>
        </p:txBody>
      </p:sp>
      <p:sp>
        <p:nvSpPr>
          <p:cNvPr name="TextBox 58" id="58"/>
          <p:cNvSpPr txBox="true"/>
          <p:nvPr/>
        </p:nvSpPr>
        <p:spPr>
          <a:xfrm rot="0">
            <a:off x="1110691"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[0]</a:t>
            </a:r>
          </a:p>
        </p:txBody>
      </p:sp>
      <p:sp>
        <p:nvSpPr>
          <p:cNvPr name="TextBox 59" id="59"/>
          <p:cNvSpPr txBox="true"/>
          <p:nvPr/>
        </p:nvSpPr>
        <p:spPr>
          <a:xfrm rot="0">
            <a:off x="1592066"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[1]</a:t>
            </a:r>
          </a:p>
        </p:txBody>
      </p:sp>
      <p:sp>
        <p:nvSpPr>
          <p:cNvPr name="TextBox 60" id="60"/>
          <p:cNvSpPr txBox="true"/>
          <p:nvPr/>
        </p:nvSpPr>
        <p:spPr>
          <a:xfrm rot="0">
            <a:off x="2076621"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[2]</a:t>
            </a:r>
          </a:p>
        </p:txBody>
      </p:sp>
      <p:sp>
        <p:nvSpPr>
          <p:cNvPr name="TextBox 61" id="61"/>
          <p:cNvSpPr txBox="true"/>
          <p:nvPr/>
        </p:nvSpPr>
        <p:spPr>
          <a:xfrm rot="0">
            <a:off x="2561177"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[3]</a:t>
            </a:r>
          </a:p>
        </p:txBody>
      </p:sp>
      <p:sp>
        <p:nvSpPr>
          <p:cNvPr name="TextBox 62" id="62"/>
          <p:cNvSpPr txBox="true"/>
          <p:nvPr/>
        </p:nvSpPr>
        <p:spPr>
          <a:xfrm rot="0">
            <a:off x="3045724"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[4]</a:t>
            </a:r>
          </a:p>
        </p:txBody>
      </p:sp>
      <p:sp>
        <p:nvSpPr>
          <p:cNvPr name="TextBox 63" id="63"/>
          <p:cNvSpPr txBox="true"/>
          <p:nvPr/>
        </p:nvSpPr>
        <p:spPr>
          <a:xfrm rot="0">
            <a:off x="3530279"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[5]</a:t>
            </a:r>
          </a:p>
        </p:txBody>
      </p:sp>
      <p:sp>
        <p:nvSpPr>
          <p:cNvPr name="TextBox 64" id="64"/>
          <p:cNvSpPr txBox="true"/>
          <p:nvPr/>
        </p:nvSpPr>
        <p:spPr>
          <a:xfrm rot="0">
            <a:off x="4014835"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[6]</a:t>
            </a:r>
          </a:p>
        </p:txBody>
      </p:sp>
      <p:sp>
        <p:nvSpPr>
          <p:cNvPr name="TextBox 65" id="65"/>
          <p:cNvSpPr txBox="true"/>
          <p:nvPr/>
        </p:nvSpPr>
        <p:spPr>
          <a:xfrm rot="0">
            <a:off x="4499391"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[7]</a:t>
            </a:r>
          </a:p>
        </p:txBody>
      </p:sp>
      <p:sp>
        <p:nvSpPr>
          <p:cNvPr name="TextBox 66" id="66"/>
          <p:cNvSpPr txBox="true"/>
          <p:nvPr/>
        </p:nvSpPr>
        <p:spPr>
          <a:xfrm rot="0">
            <a:off x="4983947"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[8]</a:t>
            </a:r>
          </a:p>
        </p:txBody>
      </p:sp>
      <p:sp>
        <p:nvSpPr>
          <p:cNvPr name="TextBox 67" id="67"/>
          <p:cNvSpPr txBox="true"/>
          <p:nvPr/>
        </p:nvSpPr>
        <p:spPr>
          <a:xfrm rot="0">
            <a:off x="5468493" y="4919672"/>
            <a:ext cx="18995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[9]</a:t>
            </a:r>
          </a:p>
        </p:txBody>
      </p:sp>
      <p:sp>
        <p:nvSpPr>
          <p:cNvPr name="TextBox 68" id="68"/>
          <p:cNvSpPr txBox="true"/>
          <p:nvPr/>
        </p:nvSpPr>
        <p:spPr>
          <a:xfrm rot="0">
            <a:off x="5910682" y="4919672"/>
            <a:ext cx="27638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[10]</a:t>
            </a:r>
          </a:p>
        </p:txBody>
      </p:sp>
      <p:sp>
        <p:nvSpPr>
          <p:cNvPr name="TextBox 69" id="69"/>
          <p:cNvSpPr txBox="true"/>
          <p:nvPr/>
        </p:nvSpPr>
        <p:spPr>
          <a:xfrm rot="0">
            <a:off x="6392066" y="4919672"/>
            <a:ext cx="27638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[11]</a:t>
            </a:r>
          </a:p>
        </p:txBody>
      </p:sp>
      <p:sp>
        <p:nvSpPr>
          <p:cNvPr name="TextBox 70" id="70"/>
          <p:cNvSpPr txBox="true"/>
          <p:nvPr/>
        </p:nvSpPr>
        <p:spPr>
          <a:xfrm rot="0">
            <a:off x="6879793" y="4919672"/>
            <a:ext cx="276387"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[12]</a:t>
            </a:r>
          </a:p>
        </p:txBody>
      </p:sp>
    </p:spTree>
  </p:cSld>
  <p:clrMapOvr>
    <a:masterClrMapping/>
  </p:clrMapOvr>
</p:sld>
</file>

<file path=ppt/slides/slide3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38200" y="4508497"/>
            <a:ext cx="7698210" cy="1009850"/>
            <a:chOff x="0" y="0"/>
            <a:chExt cx="7698207" cy="1009853"/>
          </a:xfrm>
        </p:grpSpPr>
        <p:sp>
          <p:nvSpPr>
            <p:cNvPr name="Freeform 7" id="7"/>
            <p:cNvSpPr/>
            <p:nvPr/>
          </p:nvSpPr>
          <p:spPr>
            <a:xfrm flipH="false" flipV="false" rot="0">
              <a:off x="10160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8" id="8"/>
            <p:cNvSpPr/>
            <p:nvPr/>
          </p:nvSpPr>
          <p:spPr>
            <a:xfrm flipH="false" flipV="false" rot="0">
              <a:off x="1350772"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9" id="9"/>
            <p:cNvSpPr/>
            <p:nvPr/>
          </p:nvSpPr>
          <p:spPr>
            <a:xfrm flipH="false" flipV="false" rot="0">
              <a:off x="2599944"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0" id="10"/>
            <p:cNvSpPr/>
            <p:nvPr/>
          </p:nvSpPr>
          <p:spPr>
            <a:xfrm flipH="false" flipV="false" rot="0">
              <a:off x="3849116"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1" id="11"/>
            <p:cNvSpPr/>
            <p:nvPr/>
          </p:nvSpPr>
          <p:spPr>
            <a:xfrm flipH="false" flipV="false" rot="0">
              <a:off x="5098288"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2" id="12"/>
            <p:cNvSpPr/>
            <p:nvPr/>
          </p:nvSpPr>
          <p:spPr>
            <a:xfrm flipH="false" flipV="false" rot="0">
              <a:off x="634746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3" id="13"/>
            <p:cNvSpPr/>
            <p:nvPr/>
          </p:nvSpPr>
          <p:spPr>
            <a:xfrm flipH="false" flipV="false" rot="0">
              <a:off x="131267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4" id="14"/>
            <p:cNvSpPr/>
            <p:nvPr/>
          </p:nvSpPr>
          <p:spPr>
            <a:xfrm flipH="false" flipV="false" rot="0">
              <a:off x="2561844"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5" id="15"/>
            <p:cNvSpPr/>
            <p:nvPr/>
          </p:nvSpPr>
          <p:spPr>
            <a:xfrm flipH="false" flipV="false" rot="0">
              <a:off x="3811016"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6" id="16"/>
            <p:cNvSpPr/>
            <p:nvPr/>
          </p:nvSpPr>
          <p:spPr>
            <a:xfrm flipH="false" flipV="false" rot="0">
              <a:off x="5060188"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7" id="17"/>
            <p:cNvSpPr/>
            <p:nvPr/>
          </p:nvSpPr>
          <p:spPr>
            <a:xfrm flipH="false" flipV="false" rot="0">
              <a:off x="630936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8" id="18"/>
            <p:cNvSpPr/>
            <p:nvPr/>
          </p:nvSpPr>
          <p:spPr>
            <a:xfrm flipH="false" flipV="false" rot="0">
              <a:off x="6350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9" id="19"/>
            <p:cNvSpPr/>
            <p:nvPr/>
          </p:nvSpPr>
          <p:spPr>
            <a:xfrm flipH="false" flipV="false" rot="0">
              <a:off x="755853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20" id="20"/>
            <p:cNvSpPr/>
            <p:nvPr/>
          </p:nvSpPr>
          <p:spPr>
            <a:xfrm flipH="false" flipV="false" rot="0">
              <a:off x="6350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1" id="21"/>
            <p:cNvSpPr/>
            <p:nvPr/>
          </p:nvSpPr>
          <p:spPr>
            <a:xfrm flipH="false" flipV="false" rot="0">
              <a:off x="1350772"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2" id="22"/>
            <p:cNvSpPr/>
            <p:nvPr/>
          </p:nvSpPr>
          <p:spPr>
            <a:xfrm flipH="false" flipV="false" rot="0">
              <a:off x="2599944"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3" id="23"/>
            <p:cNvSpPr/>
            <p:nvPr/>
          </p:nvSpPr>
          <p:spPr>
            <a:xfrm flipH="false" flipV="false" rot="0">
              <a:off x="3849116"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4" id="24"/>
            <p:cNvSpPr/>
            <p:nvPr/>
          </p:nvSpPr>
          <p:spPr>
            <a:xfrm flipH="false" flipV="false" rot="0">
              <a:off x="5098288"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5" id="25"/>
            <p:cNvSpPr/>
            <p:nvPr/>
          </p:nvSpPr>
          <p:spPr>
            <a:xfrm flipH="false" flipV="false" rot="0">
              <a:off x="634746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6" id="26"/>
            <p:cNvSpPr/>
            <p:nvPr/>
          </p:nvSpPr>
          <p:spPr>
            <a:xfrm flipH="false" flipV="false" rot="0">
              <a:off x="6350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27" id="27"/>
            <p:cNvSpPr/>
            <p:nvPr/>
          </p:nvSpPr>
          <p:spPr>
            <a:xfrm flipH="false" flipV="false" rot="0">
              <a:off x="1350772"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8" id="28"/>
            <p:cNvSpPr/>
            <p:nvPr/>
          </p:nvSpPr>
          <p:spPr>
            <a:xfrm flipH="false" flipV="false" rot="0">
              <a:off x="2599944"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9" id="29"/>
            <p:cNvSpPr/>
            <p:nvPr/>
          </p:nvSpPr>
          <p:spPr>
            <a:xfrm flipH="false" flipV="false" rot="0">
              <a:off x="3849116"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0" id="30"/>
            <p:cNvSpPr/>
            <p:nvPr/>
          </p:nvSpPr>
          <p:spPr>
            <a:xfrm flipH="false" flipV="false" rot="0">
              <a:off x="5098288"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1" id="31"/>
            <p:cNvSpPr/>
            <p:nvPr/>
          </p:nvSpPr>
          <p:spPr>
            <a:xfrm flipH="false" flipV="false" rot="0">
              <a:off x="634746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grpSp>
      <p:sp>
        <p:nvSpPr>
          <p:cNvPr name="TextBox 32" id="3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3" id="33"/>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34" id="34"/>
          <p:cNvSpPr txBox="true"/>
          <p:nvPr/>
        </p:nvSpPr>
        <p:spPr>
          <a:xfrm rot="0">
            <a:off x="1212475" y="4887973"/>
            <a:ext cx="717880"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None</a:t>
            </a:r>
          </a:p>
        </p:txBody>
      </p:sp>
      <p:sp>
        <p:nvSpPr>
          <p:cNvPr name="TextBox 35" id="35"/>
          <p:cNvSpPr txBox="true"/>
          <p:nvPr/>
        </p:nvSpPr>
        <p:spPr>
          <a:xfrm rot="0">
            <a:off x="2461651" y="4887973"/>
            <a:ext cx="717880"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None</a:t>
            </a:r>
          </a:p>
        </p:txBody>
      </p:sp>
      <p:sp>
        <p:nvSpPr>
          <p:cNvPr name="TextBox 36" id="36"/>
          <p:cNvSpPr txBox="true"/>
          <p:nvPr/>
        </p:nvSpPr>
        <p:spPr>
          <a:xfrm rot="0">
            <a:off x="3710816" y="4887973"/>
            <a:ext cx="717880"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None</a:t>
            </a:r>
          </a:p>
        </p:txBody>
      </p:sp>
      <p:sp>
        <p:nvSpPr>
          <p:cNvPr name="TextBox 37" id="37"/>
          <p:cNvSpPr txBox="true"/>
          <p:nvPr/>
        </p:nvSpPr>
        <p:spPr>
          <a:xfrm rot="0">
            <a:off x="4959982" y="4887973"/>
            <a:ext cx="717880"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None</a:t>
            </a:r>
          </a:p>
        </p:txBody>
      </p:sp>
      <p:sp>
        <p:nvSpPr>
          <p:cNvPr name="TextBox 38" id="38"/>
          <p:cNvSpPr txBox="true"/>
          <p:nvPr/>
        </p:nvSpPr>
        <p:spPr>
          <a:xfrm rot="0">
            <a:off x="6209157" y="4887973"/>
            <a:ext cx="717880"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None</a:t>
            </a:r>
          </a:p>
        </p:txBody>
      </p:sp>
      <p:sp>
        <p:nvSpPr>
          <p:cNvPr name="TextBox 39" id="39"/>
          <p:cNvSpPr txBox="true"/>
          <p:nvPr/>
        </p:nvSpPr>
        <p:spPr>
          <a:xfrm rot="0">
            <a:off x="7458323" y="4887973"/>
            <a:ext cx="717880"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None</a:t>
            </a:r>
          </a:p>
        </p:txBody>
      </p:sp>
      <p:sp>
        <p:nvSpPr>
          <p:cNvPr name="TextBox 40" id="40"/>
          <p:cNvSpPr txBox="true"/>
          <p:nvPr/>
        </p:nvSpPr>
        <p:spPr>
          <a:xfrm rot="0">
            <a:off x="982723" y="1943833"/>
            <a:ext cx="2044456"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Create Queue</a:t>
            </a:r>
          </a:p>
        </p:txBody>
      </p:sp>
      <p:sp>
        <p:nvSpPr>
          <p:cNvPr name="TextBox 41" id="41"/>
          <p:cNvSpPr txBox="true"/>
          <p:nvPr/>
        </p:nvSpPr>
        <p:spPr>
          <a:xfrm rot="0">
            <a:off x="1041397" y="2736618"/>
            <a:ext cx="1274121" cy="1165069"/>
          </a:xfrm>
          <a:prstGeom prst="rect">
            <a:avLst/>
          </a:prstGeom>
        </p:spPr>
        <p:txBody>
          <a:bodyPr anchor="t" rtlCol="false" tIns="0" lIns="0" bIns="0" rIns="0">
            <a:spAutoFit/>
          </a:bodyPr>
          <a:lstStyle/>
          <a:p>
            <a:pPr algn="l">
              <a:lnSpc>
                <a:spcPts val="3653"/>
              </a:lnSpc>
            </a:pPr>
            <a:r>
              <a:rPr lang="en-US" b="true" sz="1900" spc="-13">
                <a:solidFill>
                  <a:srgbClr val="000000"/>
                </a:solidFill>
                <a:latin typeface="Montserrat 2 Bold"/>
                <a:ea typeface="Montserrat 2 Bold"/>
                <a:cs typeface="Montserrat 2 Bold"/>
                <a:sym typeface="Montserrat 2 Bold"/>
              </a:rPr>
              <a:t>Size = 6 Start = -1</a:t>
            </a:r>
          </a:p>
          <a:p>
            <a:pPr algn="l">
              <a:lnSpc>
                <a:spcPts val="950"/>
              </a:lnSpc>
            </a:pPr>
            <a:r>
              <a:rPr lang="en-US" b="true" sz="1900" spc="-13">
                <a:solidFill>
                  <a:srgbClr val="000000"/>
                </a:solidFill>
                <a:latin typeface="Montserrat 2 Bold"/>
                <a:ea typeface="Montserrat 2 Bold"/>
                <a:cs typeface="Montserrat 2 Bold"/>
                <a:sym typeface="Montserrat 2 Bold"/>
              </a:rPr>
              <a:t>Top = -1</a:t>
            </a:r>
          </a:p>
        </p:txBody>
      </p:sp>
    </p:spTree>
  </p:cSld>
  <p:clrMapOvr>
    <a:masterClrMapping/>
  </p:clrMapOvr>
</p:sld>
</file>

<file path=ppt/slides/slide3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38200" y="4508497"/>
            <a:ext cx="7698210" cy="1614545"/>
            <a:chOff x="0" y="0"/>
            <a:chExt cx="7698207" cy="1614551"/>
          </a:xfrm>
        </p:grpSpPr>
        <p:sp>
          <p:nvSpPr>
            <p:cNvPr name="Freeform 7" id="7"/>
            <p:cNvSpPr/>
            <p:nvPr/>
          </p:nvSpPr>
          <p:spPr>
            <a:xfrm flipH="false" flipV="false" rot="0">
              <a:off x="10160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8" id="8"/>
            <p:cNvSpPr/>
            <p:nvPr/>
          </p:nvSpPr>
          <p:spPr>
            <a:xfrm flipH="false" flipV="false" rot="0">
              <a:off x="1350772"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9" id="9"/>
            <p:cNvSpPr/>
            <p:nvPr/>
          </p:nvSpPr>
          <p:spPr>
            <a:xfrm flipH="false" flipV="false" rot="0">
              <a:off x="2599944"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0" id="10"/>
            <p:cNvSpPr/>
            <p:nvPr/>
          </p:nvSpPr>
          <p:spPr>
            <a:xfrm flipH="false" flipV="false" rot="0">
              <a:off x="3849116"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1" id="11"/>
            <p:cNvSpPr/>
            <p:nvPr/>
          </p:nvSpPr>
          <p:spPr>
            <a:xfrm flipH="false" flipV="false" rot="0">
              <a:off x="5098288"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2" id="12"/>
            <p:cNvSpPr/>
            <p:nvPr/>
          </p:nvSpPr>
          <p:spPr>
            <a:xfrm flipH="false" flipV="false" rot="0">
              <a:off x="634746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3" id="13"/>
            <p:cNvSpPr/>
            <p:nvPr/>
          </p:nvSpPr>
          <p:spPr>
            <a:xfrm flipH="false" flipV="false" rot="0">
              <a:off x="131267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4" id="14"/>
            <p:cNvSpPr/>
            <p:nvPr/>
          </p:nvSpPr>
          <p:spPr>
            <a:xfrm flipH="false" flipV="false" rot="0">
              <a:off x="2561844"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5" id="15"/>
            <p:cNvSpPr/>
            <p:nvPr/>
          </p:nvSpPr>
          <p:spPr>
            <a:xfrm flipH="false" flipV="false" rot="0">
              <a:off x="3811016"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6" id="16"/>
            <p:cNvSpPr/>
            <p:nvPr/>
          </p:nvSpPr>
          <p:spPr>
            <a:xfrm flipH="false" flipV="false" rot="0">
              <a:off x="5060188"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7" id="17"/>
            <p:cNvSpPr/>
            <p:nvPr/>
          </p:nvSpPr>
          <p:spPr>
            <a:xfrm flipH="false" flipV="false" rot="0">
              <a:off x="630936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8" id="18"/>
            <p:cNvSpPr/>
            <p:nvPr/>
          </p:nvSpPr>
          <p:spPr>
            <a:xfrm flipH="false" flipV="false" rot="0">
              <a:off x="6350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9" id="19"/>
            <p:cNvSpPr/>
            <p:nvPr/>
          </p:nvSpPr>
          <p:spPr>
            <a:xfrm flipH="false" flipV="false" rot="0">
              <a:off x="755853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20" id="20"/>
            <p:cNvSpPr/>
            <p:nvPr/>
          </p:nvSpPr>
          <p:spPr>
            <a:xfrm flipH="false" flipV="false" rot="0">
              <a:off x="6350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1" id="21"/>
            <p:cNvSpPr/>
            <p:nvPr/>
          </p:nvSpPr>
          <p:spPr>
            <a:xfrm flipH="false" flipV="false" rot="0">
              <a:off x="1350772"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2" id="22"/>
            <p:cNvSpPr/>
            <p:nvPr/>
          </p:nvSpPr>
          <p:spPr>
            <a:xfrm flipH="false" flipV="false" rot="0">
              <a:off x="2599944"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3" id="23"/>
            <p:cNvSpPr/>
            <p:nvPr/>
          </p:nvSpPr>
          <p:spPr>
            <a:xfrm flipH="false" flipV="false" rot="0">
              <a:off x="3849116"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4" id="24"/>
            <p:cNvSpPr/>
            <p:nvPr/>
          </p:nvSpPr>
          <p:spPr>
            <a:xfrm flipH="false" flipV="false" rot="0">
              <a:off x="5098288"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5" id="25"/>
            <p:cNvSpPr/>
            <p:nvPr/>
          </p:nvSpPr>
          <p:spPr>
            <a:xfrm flipH="false" flipV="false" rot="0">
              <a:off x="634746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6" id="26"/>
            <p:cNvSpPr/>
            <p:nvPr/>
          </p:nvSpPr>
          <p:spPr>
            <a:xfrm flipH="false" flipV="false" rot="0">
              <a:off x="6350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27" id="27"/>
            <p:cNvSpPr/>
            <p:nvPr/>
          </p:nvSpPr>
          <p:spPr>
            <a:xfrm flipH="false" flipV="false" rot="0">
              <a:off x="1350772"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8" id="28"/>
            <p:cNvSpPr/>
            <p:nvPr/>
          </p:nvSpPr>
          <p:spPr>
            <a:xfrm flipH="false" flipV="false" rot="0">
              <a:off x="2599944"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9" id="29"/>
            <p:cNvSpPr/>
            <p:nvPr/>
          </p:nvSpPr>
          <p:spPr>
            <a:xfrm flipH="false" flipV="false" rot="0">
              <a:off x="3849116"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0" id="30"/>
            <p:cNvSpPr/>
            <p:nvPr/>
          </p:nvSpPr>
          <p:spPr>
            <a:xfrm flipH="false" flipV="false" rot="0">
              <a:off x="5098288"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1" id="31"/>
            <p:cNvSpPr/>
            <p:nvPr/>
          </p:nvSpPr>
          <p:spPr>
            <a:xfrm flipH="false" flipV="false" rot="0">
              <a:off x="634746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32" id="32"/>
            <p:cNvSpPr/>
            <p:nvPr/>
          </p:nvSpPr>
          <p:spPr>
            <a:xfrm flipH="false" flipV="false" rot="0">
              <a:off x="371856"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3" id="33"/>
            <p:cNvSpPr/>
            <p:nvPr/>
          </p:nvSpPr>
          <p:spPr>
            <a:xfrm flipH="false" flipV="false" rot="0">
              <a:off x="431800" y="1178560"/>
              <a:ext cx="50800" cy="372491"/>
            </a:xfrm>
            <a:custGeom>
              <a:avLst/>
              <a:gdLst/>
              <a:ahLst/>
              <a:cxnLst/>
              <a:rect r="r" b="b" t="t" l="l"/>
              <a:pathLst>
                <a:path h="372491" w="50800">
                  <a:moveTo>
                    <a:pt x="0" y="372491"/>
                  </a:moveTo>
                  <a:lnTo>
                    <a:pt x="0" y="25400"/>
                  </a:lnTo>
                  <a:lnTo>
                    <a:pt x="25400" y="25400"/>
                  </a:lnTo>
                  <a:lnTo>
                    <a:pt x="0" y="25400"/>
                  </a:lnTo>
                  <a:lnTo>
                    <a:pt x="0" y="0"/>
                  </a:lnTo>
                  <a:lnTo>
                    <a:pt x="50800" y="0"/>
                  </a:lnTo>
                  <a:lnTo>
                    <a:pt x="50800" y="25400"/>
                  </a:lnTo>
                  <a:lnTo>
                    <a:pt x="50800" y="372491"/>
                  </a:lnTo>
                  <a:close/>
                </a:path>
              </a:pathLst>
            </a:custGeom>
            <a:solidFill>
              <a:srgbClr val="000000"/>
            </a:solidFill>
          </p:spPr>
        </p:sp>
        <p:sp>
          <p:nvSpPr>
            <p:cNvPr name="Freeform 34" id="34"/>
            <p:cNvSpPr/>
            <p:nvPr/>
          </p:nvSpPr>
          <p:spPr>
            <a:xfrm flipH="false" flipV="false" rot="0">
              <a:off x="350520" y="990600"/>
              <a:ext cx="213360" cy="213360"/>
            </a:xfrm>
            <a:custGeom>
              <a:avLst/>
              <a:gdLst/>
              <a:ahLst/>
              <a:cxnLst/>
              <a:rect r="r" b="b" t="t" l="l"/>
              <a:pathLst>
                <a:path h="213360" w="213360">
                  <a:moveTo>
                    <a:pt x="213360" y="213360"/>
                  </a:moveTo>
                  <a:lnTo>
                    <a:pt x="106680" y="0"/>
                  </a:lnTo>
                  <a:lnTo>
                    <a:pt x="0" y="213360"/>
                  </a:lnTo>
                  <a:close/>
                </a:path>
              </a:pathLst>
            </a:custGeom>
            <a:solidFill>
              <a:srgbClr val="000000"/>
            </a:solidFill>
          </p:spPr>
        </p:sp>
        <p:sp>
          <p:nvSpPr>
            <p:cNvPr name="Freeform 35" id="35"/>
            <p:cNvSpPr/>
            <p:nvPr/>
          </p:nvSpPr>
          <p:spPr>
            <a:xfrm flipH="false" flipV="false" rot="0">
              <a:off x="876300" y="1178560"/>
              <a:ext cx="50800" cy="372491"/>
            </a:xfrm>
            <a:custGeom>
              <a:avLst/>
              <a:gdLst/>
              <a:ahLst/>
              <a:cxnLst/>
              <a:rect r="r" b="b" t="t" l="l"/>
              <a:pathLst>
                <a:path h="372491" w="50800">
                  <a:moveTo>
                    <a:pt x="0" y="372491"/>
                  </a:moveTo>
                  <a:lnTo>
                    <a:pt x="0" y="25400"/>
                  </a:lnTo>
                  <a:lnTo>
                    <a:pt x="25400" y="25400"/>
                  </a:lnTo>
                  <a:lnTo>
                    <a:pt x="0" y="25400"/>
                  </a:lnTo>
                  <a:lnTo>
                    <a:pt x="0" y="0"/>
                  </a:lnTo>
                  <a:lnTo>
                    <a:pt x="50800" y="0"/>
                  </a:lnTo>
                  <a:lnTo>
                    <a:pt x="50800" y="25400"/>
                  </a:lnTo>
                  <a:lnTo>
                    <a:pt x="50800" y="372491"/>
                  </a:lnTo>
                  <a:close/>
                </a:path>
              </a:pathLst>
            </a:custGeom>
            <a:solidFill>
              <a:srgbClr val="000000"/>
            </a:solidFill>
          </p:spPr>
        </p:sp>
        <p:sp>
          <p:nvSpPr>
            <p:cNvPr name="Freeform 36" id="36"/>
            <p:cNvSpPr/>
            <p:nvPr/>
          </p:nvSpPr>
          <p:spPr>
            <a:xfrm flipH="false" flipV="false" rot="0">
              <a:off x="795020" y="990600"/>
              <a:ext cx="213360" cy="213360"/>
            </a:xfrm>
            <a:custGeom>
              <a:avLst/>
              <a:gdLst/>
              <a:ahLst/>
              <a:cxnLst/>
              <a:rect r="r" b="b" t="t" l="l"/>
              <a:pathLst>
                <a:path h="213360" w="213360">
                  <a:moveTo>
                    <a:pt x="213360" y="213360"/>
                  </a:moveTo>
                  <a:lnTo>
                    <a:pt x="106680" y="0"/>
                  </a:lnTo>
                  <a:lnTo>
                    <a:pt x="0" y="213360"/>
                  </a:lnTo>
                  <a:close/>
                </a:path>
              </a:pathLst>
            </a:custGeom>
            <a:solidFill>
              <a:srgbClr val="000000"/>
            </a:solidFill>
          </p:spPr>
        </p:sp>
      </p:grpSp>
      <p:sp>
        <p:nvSpPr>
          <p:cNvPr name="TextBox 37" id="3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8" id="38"/>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39" id="39"/>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40" id="40"/>
          <p:cNvSpPr txBox="true"/>
          <p:nvPr/>
        </p:nvSpPr>
        <p:spPr>
          <a:xfrm rot="0">
            <a:off x="1196492" y="6280890"/>
            <a:ext cx="201768" cy="412775"/>
          </a:xfrm>
          <a:prstGeom prst="rect">
            <a:avLst/>
          </a:prstGeom>
        </p:spPr>
        <p:txBody>
          <a:bodyPr anchor="t" rtlCol="false" tIns="0" lIns="0" bIns="0" rIns="0">
            <a:spAutoFit/>
          </a:bodyPr>
          <a:lstStyle/>
          <a:p>
            <a:pPr algn="l">
              <a:lnSpc>
                <a:spcPts val="3359"/>
              </a:lnSpc>
            </a:pPr>
            <a:r>
              <a:rPr lang="en-US" b="true" sz="2400" spc="1920">
                <a:solidFill>
                  <a:srgbClr val="000000"/>
                </a:solidFill>
                <a:latin typeface="IBM Plex Sans Bold"/>
                <a:ea typeface="IBM Plex Sans Bold"/>
                <a:cs typeface="IBM Plex Sans Bold"/>
                <a:sym typeface="IBM Plex Sans Bold"/>
              </a:rPr>
              <a:t>S</a:t>
            </a:r>
          </a:p>
        </p:txBody>
      </p:sp>
      <p:sp>
        <p:nvSpPr>
          <p:cNvPr name="TextBox 41" id="41"/>
          <p:cNvSpPr txBox="true"/>
          <p:nvPr/>
        </p:nvSpPr>
        <p:spPr>
          <a:xfrm rot="0">
            <a:off x="1646787" y="6280890"/>
            <a:ext cx="189957" cy="412775"/>
          </a:xfrm>
          <a:prstGeom prst="rect">
            <a:avLst/>
          </a:prstGeom>
        </p:spPr>
        <p:txBody>
          <a:bodyPr anchor="t" rtlCol="false" tIns="0" lIns="0" bIns="0" rIns="0">
            <a:spAutoFit/>
          </a:bodyPr>
          <a:lstStyle/>
          <a:p>
            <a:pPr algn="l">
              <a:lnSpc>
                <a:spcPts val="3359"/>
              </a:lnSpc>
            </a:pPr>
            <a:r>
              <a:rPr lang="en-US" b="true" sz="2400" spc="1920">
                <a:solidFill>
                  <a:srgbClr val="000000"/>
                </a:solidFill>
                <a:latin typeface="IBM Plex Sans Bold"/>
                <a:ea typeface="IBM Plex Sans Bold"/>
                <a:cs typeface="IBM Plex Sans Bold"/>
                <a:sym typeface="IBM Plex Sans Bold"/>
              </a:rPr>
              <a:t>T</a:t>
            </a:r>
          </a:p>
        </p:txBody>
      </p:sp>
      <p:sp>
        <p:nvSpPr>
          <p:cNvPr name="TextBox 42" id="42"/>
          <p:cNvSpPr txBox="true"/>
          <p:nvPr/>
        </p:nvSpPr>
        <p:spPr>
          <a:xfrm rot="0">
            <a:off x="982723" y="1943833"/>
            <a:ext cx="473898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Enqueue and Dequeue Methods</a:t>
            </a:r>
          </a:p>
        </p:txBody>
      </p:sp>
      <p:sp>
        <p:nvSpPr>
          <p:cNvPr name="TextBox 43" id="43"/>
          <p:cNvSpPr txBox="true"/>
          <p:nvPr/>
        </p:nvSpPr>
        <p:spPr>
          <a:xfrm rot="0">
            <a:off x="1041397" y="2625033"/>
            <a:ext cx="1425835"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enqueue(5) Start = 0</a:t>
            </a:r>
          </a:p>
        </p:txBody>
      </p:sp>
      <p:sp>
        <p:nvSpPr>
          <p:cNvPr name="TextBox 44" id="44"/>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0</a:t>
            </a:r>
          </a:p>
        </p:txBody>
      </p:sp>
    </p:spTree>
  </p:cSld>
  <p:clrMapOvr>
    <a:masterClrMapping/>
  </p:clrMapOvr>
</p:sld>
</file>

<file path=ppt/slides/slide3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38200" y="4508497"/>
            <a:ext cx="7698210" cy="1614545"/>
            <a:chOff x="0" y="0"/>
            <a:chExt cx="7698207" cy="1614551"/>
          </a:xfrm>
        </p:grpSpPr>
        <p:sp>
          <p:nvSpPr>
            <p:cNvPr name="Freeform 7" id="7"/>
            <p:cNvSpPr/>
            <p:nvPr/>
          </p:nvSpPr>
          <p:spPr>
            <a:xfrm flipH="false" flipV="false" rot="0">
              <a:off x="10160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8" id="8"/>
            <p:cNvSpPr/>
            <p:nvPr/>
          </p:nvSpPr>
          <p:spPr>
            <a:xfrm flipH="false" flipV="false" rot="0">
              <a:off x="1350772"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9" id="9"/>
            <p:cNvSpPr/>
            <p:nvPr/>
          </p:nvSpPr>
          <p:spPr>
            <a:xfrm flipH="false" flipV="false" rot="0">
              <a:off x="2599944"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0" id="10"/>
            <p:cNvSpPr/>
            <p:nvPr/>
          </p:nvSpPr>
          <p:spPr>
            <a:xfrm flipH="false" flipV="false" rot="0">
              <a:off x="3849116"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1" id="11"/>
            <p:cNvSpPr/>
            <p:nvPr/>
          </p:nvSpPr>
          <p:spPr>
            <a:xfrm flipH="false" flipV="false" rot="0">
              <a:off x="5098288"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2" id="12"/>
            <p:cNvSpPr/>
            <p:nvPr/>
          </p:nvSpPr>
          <p:spPr>
            <a:xfrm flipH="false" flipV="false" rot="0">
              <a:off x="634746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3" id="13"/>
            <p:cNvSpPr/>
            <p:nvPr/>
          </p:nvSpPr>
          <p:spPr>
            <a:xfrm flipH="false" flipV="false" rot="0">
              <a:off x="131267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4" id="14"/>
            <p:cNvSpPr/>
            <p:nvPr/>
          </p:nvSpPr>
          <p:spPr>
            <a:xfrm flipH="false" flipV="false" rot="0">
              <a:off x="2561844"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5" id="15"/>
            <p:cNvSpPr/>
            <p:nvPr/>
          </p:nvSpPr>
          <p:spPr>
            <a:xfrm flipH="false" flipV="false" rot="0">
              <a:off x="3811016"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6" id="16"/>
            <p:cNvSpPr/>
            <p:nvPr/>
          </p:nvSpPr>
          <p:spPr>
            <a:xfrm flipH="false" flipV="false" rot="0">
              <a:off x="5060188"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7" id="17"/>
            <p:cNvSpPr/>
            <p:nvPr/>
          </p:nvSpPr>
          <p:spPr>
            <a:xfrm flipH="false" flipV="false" rot="0">
              <a:off x="630936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8" id="18"/>
            <p:cNvSpPr/>
            <p:nvPr/>
          </p:nvSpPr>
          <p:spPr>
            <a:xfrm flipH="false" flipV="false" rot="0">
              <a:off x="6350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9" id="19"/>
            <p:cNvSpPr/>
            <p:nvPr/>
          </p:nvSpPr>
          <p:spPr>
            <a:xfrm flipH="false" flipV="false" rot="0">
              <a:off x="755853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20" id="20"/>
            <p:cNvSpPr/>
            <p:nvPr/>
          </p:nvSpPr>
          <p:spPr>
            <a:xfrm flipH="false" flipV="false" rot="0">
              <a:off x="6350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1" id="21"/>
            <p:cNvSpPr/>
            <p:nvPr/>
          </p:nvSpPr>
          <p:spPr>
            <a:xfrm flipH="false" flipV="false" rot="0">
              <a:off x="1350772"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2" id="22"/>
            <p:cNvSpPr/>
            <p:nvPr/>
          </p:nvSpPr>
          <p:spPr>
            <a:xfrm flipH="false" flipV="false" rot="0">
              <a:off x="2599944"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3" id="23"/>
            <p:cNvSpPr/>
            <p:nvPr/>
          </p:nvSpPr>
          <p:spPr>
            <a:xfrm flipH="false" flipV="false" rot="0">
              <a:off x="3849116"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4" id="24"/>
            <p:cNvSpPr/>
            <p:nvPr/>
          </p:nvSpPr>
          <p:spPr>
            <a:xfrm flipH="false" flipV="false" rot="0">
              <a:off x="5098288"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5" id="25"/>
            <p:cNvSpPr/>
            <p:nvPr/>
          </p:nvSpPr>
          <p:spPr>
            <a:xfrm flipH="false" flipV="false" rot="0">
              <a:off x="634746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6" id="26"/>
            <p:cNvSpPr/>
            <p:nvPr/>
          </p:nvSpPr>
          <p:spPr>
            <a:xfrm flipH="false" flipV="false" rot="0">
              <a:off x="6350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27" id="27"/>
            <p:cNvSpPr/>
            <p:nvPr/>
          </p:nvSpPr>
          <p:spPr>
            <a:xfrm flipH="false" flipV="false" rot="0">
              <a:off x="1350772"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8" id="28"/>
            <p:cNvSpPr/>
            <p:nvPr/>
          </p:nvSpPr>
          <p:spPr>
            <a:xfrm flipH="false" flipV="false" rot="0">
              <a:off x="2599944"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9" id="29"/>
            <p:cNvSpPr/>
            <p:nvPr/>
          </p:nvSpPr>
          <p:spPr>
            <a:xfrm flipH="false" flipV="false" rot="0">
              <a:off x="3849116"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0" id="30"/>
            <p:cNvSpPr/>
            <p:nvPr/>
          </p:nvSpPr>
          <p:spPr>
            <a:xfrm flipH="false" flipV="false" rot="0">
              <a:off x="5098288"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1" id="31"/>
            <p:cNvSpPr/>
            <p:nvPr/>
          </p:nvSpPr>
          <p:spPr>
            <a:xfrm flipH="false" flipV="false" rot="0">
              <a:off x="634746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32" id="32"/>
            <p:cNvSpPr/>
            <p:nvPr/>
          </p:nvSpPr>
          <p:spPr>
            <a:xfrm flipH="false" flipV="false" rot="0">
              <a:off x="371856"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3" id="33"/>
            <p:cNvSpPr/>
            <p:nvPr/>
          </p:nvSpPr>
          <p:spPr>
            <a:xfrm flipH="false" flipV="false" rot="0">
              <a:off x="1562100"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4" id="34"/>
            <p:cNvSpPr/>
            <p:nvPr/>
          </p:nvSpPr>
          <p:spPr>
            <a:xfrm flipH="false" flipV="false" rot="0">
              <a:off x="431800" y="1178560"/>
              <a:ext cx="50800" cy="372491"/>
            </a:xfrm>
            <a:custGeom>
              <a:avLst/>
              <a:gdLst/>
              <a:ahLst/>
              <a:cxnLst/>
              <a:rect r="r" b="b" t="t" l="l"/>
              <a:pathLst>
                <a:path h="372491" w="50800">
                  <a:moveTo>
                    <a:pt x="0" y="372491"/>
                  </a:moveTo>
                  <a:lnTo>
                    <a:pt x="0" y="25400"/>
                  </a:lnTo>
                  <a:lnTo>
                    <a:pt x="25400" y="25400"/>
                  </a:lnTo>
                  <a:lnTo>
                    <a:pt x="0" y="25400"/>
                  </a:lnTo>
                  <a:lnTo>
                    <a:pt x="0" y="0"/>
                  </a:lnTo>
                  <a:lnTo>
                    <a:pt x="50800" y="0"/>
                  </a:lnTo>
                  <a:lnTo>
                    <a:pt x="50800" y="25400"/>
                  </a:lnTo>
                  <a:lnTo>
                    <a:pt x="50800" y="372491"/>
                  </a:lnTo>
                  <a:close/>
                </a:path>
              </a:pathLst>
            </a:custGeom>
            <a:solidFill>
              <a:srgbClr val="000000"/>
            </a:solidFill>
          </p:spPr>
        </p:sp>
        <p:sp>
          <p:nvSpPr>
            <p:cNvPr name="Freeform 35" id="35"/>
            <p:cNvSpPr/>
            <p:nvPr/>
          </p:nvSpPr>
          <p:spPr>
            <a:xfrm flipH="false" flipV="false" rot="0">
              <a:off x="350520" y="990600"/>
              <a:ext cx="213360" cy="213360"/>
            </a:xfrm>
            <a:custGeom>
              <a:avLst/>
              <a:gdLst/>
              <a:ahLst/>
              <a:cxnLst/>
              <a:rect r="r" b="b" t="t" l="l"/>
              <a:pathLst>
                <a:path h="213360" w="213360">
                  <a:moveTo>
                    <a:pt x="213360" y="213360"/>
                  </a:moveTo>
                  <a:lnTo>
                    <a:pt x="106680" y="0"/>
                  </a:lnTo>
                  <a:lnTo>
                    <a:pt x="0" y="213360"/>
                  </a:lnTo>
                  <a:close/>
                </a:path>
              </a:pathLst>
            </a:custGeom>
            <a:solidFill>
              <a:srgbClr val="000000"/>
            </a:solidFill>
          </p:spPr>
        </p:sp>
        <p:sp>
          <p:nvSpPr>
            <p:cNvPr name="Freeform 36" id="36"/>
            <p:cNvSpPr/>
            <p:nvPr/>
          </p:nvSpPr>
          <p:spPr>
            <a:xfrm flipH="false" flipV="false" rot="0">
              <a:off x="876300" y="1178560"/>
              <a:ext cx="50800" cy="372491"/>
            </a:xfrm>
            <a:custGeom>
              <a:avLst/>
              <a:gdLst/>
              <a:ahLst/>
              <a:cxnLst/>
              <a:rect r="r" b="b" t="t" l="l"/>
              <a:pathLst>
                <a:path h="372491" w="50800">
                  <a:moveTo>
                    <a:pt x="0" y="372491"/>
                  </a:moveTo>
                  <a:lnTo>
                    <a:pt x="0" y="25400"/>
                  </a:lnTo>
                  <a:lnTo>
                    <a:pt x="25400" y="25400"/>
                  </a:lnTo>
                  <a:lnTo>
                    <a:pt x="0" y="25400"/>
                  </a:lnTo>
                  <a:lnTo>
                    <a:pt x="0" y="0"/>
                  </a:lnTo>
                  <a:lnTo>
                    <a:pt x="50800" y="0"/>
                  </a:lnTo>
                  <a:lnTo>
                    <a:pt x="50800" y="25400"/>
                  </a:lnTo>
                  <a:lnTo>
                    <a:pt x="50800" y="372491"/>
                  </a:lnTo>
                  <a:close/>
                </a:path>
              </a:pathLst>
            </a:custGeom>
            <a:solidFill>
              <a:srgbClr val="000000"/>
            </a:solidFill>
          </p:spPr>
        </p:sp>
        <p:sp>
          <p:nvSpPr>
            <p:cNvPr name="Freeform 37" id="37"/>
            <p:cNvSpPr/>
            <p:nvPr/>
          </p:nvSpPr>
          <p:spPr>
            <a:xfrm flipH="false" flipV="false" rot="0">
              <a:off x="795020" y="990600"/>
              <a:ext cx="213360" cy="213360"/>
            </a:xfrm>
            <a:custGeom>
              <a:avLst/>
              <a:gdLst/>
              <a:ahLst/>
              <a:cxnLst/>
              <a:rect r="r" b="b" t="t" l="l"/>
              <a:pathLst>
                <a:path h="213360" w="213360">
                  <a:moveTo>
                    <a:pt x="213360" y="213360"/>
                  </a:moveTo>
                  <a:lnTo>
                    <a:pt x="106680" y="0"/>
                  </a:lnTo>
                  <a:lnTo>
                    <a:pt x="0" y="213360"/>
                  </a:lnTo>
                  <a:close/>
                </a:path>
              </a:pathLst>
            </a:custGeom>
            <a:solidFill>
              <a:srgbClr val="000000"/>
            </a:solidFill>
          </p:spPr>
        </p:sp>
      </p:grpSp>
      <p:sp>
        <p:nvSpPr>
          <p:cNvPr name="TextBox 38" id="3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9" id="39"/>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40" id="40"/>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41" id="41"/>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42" id="42"/>
          <p:cNvSpPr txBox="true"/>
          <p:nvPr/>
        </p:nvSpPr>
        <p:spPr>
          <a:xfrm rot="0">
            <a:off x="1196492" y="6280890"/>
            <a:ext cx="201768" cy="412775"/>
          </a:xfrm>
          <a:prstGeom prst="rect">
            <a:avLst/>
          </a:prstGeom>
        </p:spPr>
        <p:txBody>
          <a:bodyPr anchor="t" rtlCol="false" tIns="0" lIns="0" bIns="0" rIns="0">
            <a:spAutoFit/>
          </a:bodyPr>
          <a:lstStyle/>
          <a:p>
            <a:pPr algn="l">
              <a:lnSpc>
                <a:spcPts val="3359"/>
              </a:lnSpc>
            </a:pPr>
            <a:r>
              <a:rPr lang="en-US" b="true" sz="2400" spc="1920">
                <a:solidFill>
                  <a:srgbClr val="000000"/>
                </a:solidFill>
                <a:latin typeface="IBM Plex Sans Bold"/>
                <a:ea typeface="IBM Plex Sans Bold"/>
                <a:cs typeface="IBM Plex Sans Bold"/>
                <a:sym typeface="IBM Plex Sans Bold"/>
              </a:rPr>
              <a:t>S</a:t>
            </a:r>
          </a:p>
        </p:txBody>
      </p:sp>
      <p:sp>
        <p:nvSpPr>
          <p:cNvPr name="TextBox 43" id="43"/>
          <p:cNvSpPr txBox="true"/>
          <p:nvPr/>
        </p:nvSpPr>
        <p:spPr>
          <a:xfrm rot="0">
            <a:off x="1646787" y="6280890"/>
            <a:ext cx="189957" cy="412775"/>
          </a:xfrm>
          <a:prstGeom prst="rect">
            <a:avLst/>
          </a:prstGeom>
        </p:spPr>
        <p:txBody>
          <a:bodyPr anchor="t" rtlCol="false" tIns="0" lIns="0" bIns="0" rIns="0">
            <a:spAutoFit/>
          </a:bodyPr>
          <a:lstStyle/>
          <a:p>
            <a:pPr algn="l">
              <a:lnSpc>
                <a:spcPts val="3359"/>
              </a:lnSpc>
            </a:pPr>
            <a:r>
              <a:rPr lang="en-US" b="true" sz="2400" spc="1920">
                <a:solidFill>
                  <a:srgbClr val="000000"/>
                </a:solidFill>
                <a:latin typeface="IBM Plex Sans Bold"/>
                <a:ea typeface="IBM Plex Sans Bold"/>
                <a:cs typeface="IBM Plex Sans Bold"/>
                <a:sym typeface="IBM Plex Sans Bold"/>
              </a:rPr>
              <a:t>T</a:t>
            </a:r>
          </a:p>
        </p:txBody>
      </p:sp>
      <p:sp>
        <p:nvSpPr>
          <p:cNvPr name="TextBox 44" id="44"/>
          <p:cNvSpPr txBox="true"/>
          <p:nvPr/>
        </p:nvSpPr>
        <p:spPr>
          <a:xfrm rot="0">
            <a:off x="982723" y="1943833"/>
            <a:ext cx="473898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Enqueue and Dequeue Methods</a:t>
            </a:r>
          </a:p>
        </p:txBody>
      </p:sp>
      <p:sp>
        <p:nvSpPr>
          <p:cNvPr name="TextBox 45" id="45"/>
          <p:cNvSpPr txBox="true"/>
          <p:nvPr/>
        </p:nvSpPr>
        <p:spPr>
          <a:xfrm rot="0">
            <a:off x="1041397" y="2625033"/>
            <a:ext cx="1425835"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enqueue(6) Start = 0</a:t>
            </a:r>
          </a:p>
        </p:txBody>
      </p:sp>
      <p:sp>
        <p:nvSpPr>
          <p:cNvPr name="TextBox 46" id="46"/>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01</a:t>
            </a:r>
          </a:p>
        </p:txBody>
      </p:sp>
    </p:spTree>
  </p:cSld>
  <p:clrMapOvr>
    <a:masterClrMapping/>
  </p:clrMapOvr>
</p:sld>
</file>

<file path=ppt/slides/slide3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38200" y="4508497"/>
            <a:ext cx="7698210" cy="1614545"/>
            <a:chOff x="0" y="0"/>
            <a:chExt cx="7698207" cy="1614551"/>
          </a:xfrm>
        </p:grpSpPr>
        <p:sp>
          <p:nvSpPr>
            <p:cNvPr name="Freeform 7" id="7"/>
            <p:cNvSpPr/>
            <p:nvPr/>
          </p:nvSpPr>
          <p:spPr>
            <a:xfrm flipH="false" flipV="false" rot="0">
              <a:off x="10160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8" id="8"/>
            <p:cNvSpPr/>
            <p:nvPr/>
          </p:nvSpPr>
          <p:spPr>
            <a:xfrm flipH="false" flipV="false" rot="0">
              <a:off x="1350772"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9" id="9"/>
            <p:cNvSpPr/>
            <p:nvPr/>
          </p:nvSpPr>
          <p:spPr>
            <a:xfrm flipH="false" flipV="false" rot="0">
              <a:off x="2599944"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0" id="10"/>
            <p:cNvSpPr/>
            <p:nvPr/>
          </p:nvSpPr>
          <p:spPr>
            <a:xfrm flipH="false" flipV="false" rot="0">
              <a:off x="3849116"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1" id="11"/>
            <p:cNvSpPr/>
            <p:nvPr/>
          </p:nvSpPr>
          <p:spPr>
            <a:xfrm flipH="false" flipV="false" rot="0">
              <a:off x="5098288"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2" id="12"/>
            <p:cNvSpPr/>
            <p:nvPr/>
          </p:nvSpPr>
          <p:spPr>
            <a:xfrm flipH="false" flipV="false" rot="0">
              <a:off x="634746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3" id="13"/>
            <p:cNvSpPr/>
            <p:nvPr/>
          </p:nvSpPr>
          <p:spPr>
            <a:xfrm flipH="false" flipV="false" rot="0">
              <a:off x="131267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4" id="14"/>
            <p:cNvSpPr/>
            <p:nvPr/>
          </p:nvSpPr>
          <p:spPr>
            <a:xfrm flipH="false" flipV="false" rot="0">
              <a:off x="2561844"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5" id="15"/>
            <p:cNvSpPr/>
            <p:nvPr/>
          </p:nvSpPr>
          <p:spPr>
            <a:xfrm flipH="false" flipV="false" rot="0">
              <a:off x="3811016"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6" id="16"/>
            <p:cNvSpPr/>
            <p:nvPr/>
          </p:nvSpPr>
          <p:spPr>
            <a:xfrm flipH="false" flipV="false" rot="0">
              <a:off x="5060188"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7" id="17"/>
            <p:cNvSpPr/>
            <p:nvPr/>
          </p:nvSpPr>
          <p:spPr>
            <a:xfrm flipH="false" flipV="false" rot="0">
              <a:off x="630936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8" id="18"/>
            <p:cNvSpPr/>
            <p:nvPr/>
          </p:nvSpPr>
          <p:spPr>
            <a:xfrm flipH="false" flipV="false" rot="0">
              <a:off x="6350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9" id="19"/>
            <p:cNvSpPr/>
            <p:nvPr/>
          </p:nvSpPr>
          <p:spPr>
            <a:xfrm flipH="false" flipV="false" rot="0">
              <a:off x="755853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20" id="20"/>
            <p:cNvSpPr/>
            <p:nvPr/>
          </p:nvSpPr>
          <p:spPr>
            <a:xfrm flipH="false" flipV="false" rot="0">
              <a:off x="6350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1" id="21"/>
            <p:cNvSpPr/>
            <p:nvPr/>
          </p:nvSpPr>
          <p:spPr>
            <a:xfrm flipH="false" flipV="false" rot="0">
              <a:off x="1350772"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2" id="22"/>
            <p:cNvSpPr/>
            <p:nvPr/>
          </p:nvSpPr>
          <p:spPr>
            <a:xfrm flipH="false" flipV="false" rot="0">
              <a:off x="2599944"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3" id="23"/>
            <p:cNvSpPr/>
            <p:nvPr/>
          </p:nvSpPr>
          <p:spPr>
            <a:xfrm flipH="false" flipV="false" rot="0">
              <a:off x="3849116"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4" id="24"/>
            <p:cNvSpPr/>
            <p:nvPr/>
          </p:nvSpPr>
          <p:spPr>
            <a:xfrm flipH="false" flipV="false" rot="0">
              <a:off x="5098288"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5" id="25"/>
            <p:cNvSpPr/>
            <p:nvPr/>
          </p:nvSpPr>
          <p:spPr>
            <a:xfrm flipH="false" flipV="false" rot="0">
              <a:off x="634746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6" id="26"/>
            <p:cNvSpPr/>
            <p:nvPr/>
          </p:nvSpPr>
          <p:spPr>
            <a:xfrm flipH="false" flipV="false" rot="0">
              <a:off x="6350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27" id="27"/>
            <p:cNvSpPr/>
            <p:nvPr/>
          </p:nvSpPr>
          <p:spPr>
            <a:xfrm flipH="false" flipV="false" rot="0">
              <a:off x="1350772"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8" id="28"/>
            <p:cNvSpPr/>
            <p:nvPr/>
          </p:nvSpPr>
          <p:spPr>
            <a:xfrm flipH="false" flipV="false" rot="0">
              <a:off x="2599944"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9" id="29"/>
            <p:cNvSpPr/>
            <p:nvPr/>
          </p:nvSpPr>
          <p:spPr>
            <a:xfrm flipH="false" flipV="false" rot="0">
              <a:off x="3849116"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0" id="30"/>
            <p:cNvSpPr/>
            <p:nvPr/>
          </p:nvSpPr>
          <p:spPr>
            <a:xfrm flipH="false" flipV="false" rot="0">
              <a:off x="5098288"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1" id="31"/>
            <p:cNvSpPr/>
            <p:nvPr/>
          </p:nvSpPr>
          <p:spPr>
            <a:xfrm flipH="false" flipV="false" rot="0">
              <a:off x="634746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32" id="32"/>
            <p:cNvSpPr/>
            <p:nvPr/>
          </p:nvSpPr>
          <p:spPr>
            <a:xfrm flipH="false" flipV="false" rot="0">
              <a:off x="371856"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3" id="33"/>
            <p:cNvSpPr/>
            <p:nvPr/>
          </p:nvSpPr>
          <p:spPr>
            <a:xfrm flipH="false" flipV="false" rot="0">
              <a:off x="1562100"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4" id="34"/>
            <p:cNvSpPr/>
            <p:nvPr/>
          </p:nvSpPr>
          <p:spPr>
            <a:xfrm flipH="false" flipV="false" rot="0">
              <a:off x="431800" y="1178560"/>
              <a:ext cx="50800" cy="372491"/>
            </a:xfrm>
            <a:custGeom>
              <a:avLst/>
              <a:gdLst/>
              <a:ahLst/>
              <a:cxnLst/>
              <a:rect r="r" b="b" t="t" l="l"/>
              <a:pathLst>
                <a:path h="372491" w="50800">
                  <a:moveTo>
                    <a:pt x="0" y="372491"/>
                  </a:moveTo>
                  <a:lnTo>
                    <a:pt x="0" y="25400"/>
                  </a:lnTo>
                  <a:lnTo>
                    <a:pt x="25400" y="25400"/>
                  </a:lnTo>
                  <a:lnTo>
                    <a:pt x="0" y="25400"/>
                  </a:lnTo>
                  <a:lnTo>
                    <a:pt x="0" y="0"/>
                  </a:lnTo>
                  <a:lnTo>
                    <a:pt x="50800" y="0"/>
                  </a:lnTo>
                  <a:lnTo>
                    <a:pt x="50800" y="25400"/>
                  </a:lnTo>
                  <a:lnTo>
                    <a:pt x="50800" y="372491"/>
                  </a:lnTo>
                  <a:close/>
                </a:path>
              </a:pathLst>
            </a:custGeom>
            <a:solidFill>
              <a:srgbClr val="000000"/>
            </a:solidFill>
          </p:spPr>
        </p:sp>
        <p:sp>
          <p:nvSpPr>
            <p:cNvPr name="Freeform 35" id="35"/>
            <p:cNvSpPr/>
            <p:nvPr/>
          </p:nvSpPr>
          <p:spPr>
            <a:xfrm flipH="false" flipV="false" rot="0">
              <a:off x="350520" y="990600"/>
              <a:ext cx="213360" cy="213360"/>
            </a:xfrm>
            <a:custGeom>
              <a:avLst/>
              <a:gdLst/>
              <a:ahLst/>
              <a:cxnLst/>
              <a:rect r="r" b="b" t="t" l="l"/>
              <a:pathLst>
                <a:path h="213360" w="213360">
                  <a:moveTo>
                    <a:pt x="213360" y="213360"/>
                  </a:moveTo>
                  <a:lnTo>
                    <a:pt x="106680" y="0"/>
                  </a:lnTo>
                  <a:lnTo>
                    <a:pt x="0" y="213360"/>
                  </a:lnTo>
                  <a:close/>
                </a:path>
              </a:pathLst>
            </a:custGeom>
            <a:solidFill>
              <a:srgbClr val="000000"/>
            </a:solidFill>
          </p:spPr>
        </p:sp>
        <p:sp>
          <p:nvSpPr>
            <p:cNvPr name="Freeform 36" id="36"/>
            <p:cNvSpPr/>
            <p:nvPr/>
          </p:nvSpPr>
          <p:spPr>
            <a:xfrm flipH="false" flipV="false" rot="0">
              <a:off x="1839341" y="1178560"/>
              <a:ext cx="50800" cy="372491"/>
            </a:xfrm>
            <a:custGeom>
              <a:avLst/>
              <a:gdLst/>
              <a:ahLst/>
              <a:cxnLst/>
              <a:rect r="r" b="b" t="t" l="l"/>
              <a:pathLst>
                <a:path h="372491" w="50800">
                  <a:moveTo>
                    <a:pt x="0" y="372491"/>
                  </a:moveTo>
                  <a:lnTo>
                    <a:pt x="0" y="25400"/>
                  </a:lnTo>
                  <a:lnTo>
                    <a:pt x="25400" y="25400"/>
                  </a:lnTo>
                  <a:lnTo>
                    <a:pt x="0" y="25400"/>
                  </a:lnTo>
                  <a:lnTo>
                    <a:pt x="0" y="0"/>
                  </a:lnTo>
                  <a:lnTo>
                    <a:pt x="50800" y="0"/>
                  </a:lnTo>
                  <a:lnTo>
                    <a:pt x="50800" y="25400"/>
                  </a:lnTo>
                  <a:lnTo>
                    <a:pt x="50800" y="372491"/>
                  </a:lnTo>
                  <a:close/>
                </a:path>
              </a:pathLst>
            </a:custGeom>
            <a:solidFill>
              <a:srgbClr val="000000"/>
            </a:solidFill>
          </p:spPr>
        </p:sp>
        <p:sp>
          <p:nvSpPr>
            <p:cNvPr name="Freeform 37" id="37"/>
            <p:cNvSpPr/>
            <p:nvPr/>
          </p:nvSpPr>
          <p:spPr>
            <a:xfrm flipH="false" flipV="false" rot="0">
              <a:off x="1758061" y="990600"/>
              <a:ext cx="213360" cy="213360"/>
            </a:xfrm>
            <a:custGeom>
              <a:avLst/>
              <a:gdLst/>
              <a:ahLst/>
              <a:cxnLst/>
              <a:rect r="r" b="b" t="t" l="l"/>
              <a:pathLst>
                <a:path h="213360" w="213360">
                  <a:moveTo>
                    <a:pt x="213360" y="213360"/>
                  </a:moveTo>
                  <a:lnTo>
                    <a:pt x="106680" y="0"/>
                  </a:lnTo>
                  <a:lnTo>
                    <a:pt x="0" y="213360"/>
                  </a:lnTo>
                  <a:close/>
                </a:path>
              </a:pathLst>
            </a:custGeom>
            <a:solidFill>
              <a:srgbClr val="000000"/>
            </a:solidFill>
          </p:spPr>
        </p:sp>
        <p:sp>
          <p:nvSpPr>
            <p:cNvPr name="Freeform 38" id="38"/>
            <p:cNvSpPr/>
            <p:nvPr/>
          </p:nvSpPr>
          <p:spPr>
            <a:xfrm flipH="false" flipV="false" rot="0">
              <a:off x="2870200"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grpSp>
      <p:sp>
        <p:nvSpPr>
          <p:cNvPr name="TextBox 39" id="3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0" id="40"/>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41" id="41"/>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42" id="42"/>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43" id="43"/>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44" id="44"/>
          <p:cNvSpPr txBox="true"/>
          <p:nvPr/>
        </p:nvSpPr>
        <p:spPr>
          <a:xfrm rot="0">
            <a:off x="1196492"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45" id="45"/>
          <p:cNvSpPr txBox="true"/>
          <p:nvPr/>
        </p:nvSpPr>
        <p:spPr>
          <a:xfrm rot="0">
            <a:off x="2609850"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46" id="46"/>
          <p:cNvSpPr txBox="true"/>
          <p:nvPr/>
        </p:nvSpPr>
        <p:spPr>
          <a:xfrm rot="0">
            <a:off x="982723" y="1943833"/>
            <a:ext cx="473898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Enqueue and Dequeue Methods</a:t>
            </a:r>
          </a:p>
        </p:txBody>
      </p:sp>
      <p:sp>
        <p:nvSpPr>
          <p:cNvPr name="TextBox 47" id="47"/>
          <p:cNvSpPr txBox="true"/>
          <p:nvPr/>
        </p:nvSpPr>
        <p:spPr>
          <a:xfrm rot="0">
            <a:off x="1041397" y="2625033"/>
            <a:ext cx="1425835"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enqueue(7) Start = 0</a:t>
            </a:r>
          </a:p>
        </p:txBody>
      </p:sp>
      <p:sp>
        <p:nvSpPr>
          <p:cNvPr name="TextBox 48" id="48"/>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12</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032567" y="4872209"/>
            <a:ext cx="402917" cy="468030"/>
            <a:chOff x="0" y="0"/>
            <a:chExt cx="402920" cy="468033"/>
          </a:xfrm>
        </p:grpSpPr>
        <p:sp>
          <p:nvSpPr>
            <p:cNvPr name="Freeform 6" id="6"/>
            <p:cNvSpPr/>
            <p:nvPr/>
          </p:nvSpPr>
          <p:spPr>
            <a:xfrm flipH="false" flipV="false" rot="0">
              <a:off x="63500" y="63500"/>
              <a:ext cx="197231" cy="293116"/>
            </a:xfrm>
            <a:custGeom>
              <a:avLst/>
              <a:gdLst/>
              <a:ahLst/>
              <a:cxnLst/>
              <a:rect r="r" b="b" t="t" l="l"/>
              <a:pathLst>
                <a:path h="293116" w="197231">
                  <a:moveTo>
                    <a:pt x="25400" y="0"/>
                  </a:moveTo>
                  <a:lnTo>
                    <a:pt x="29591" y="279146"/>
                  </a:lnTo>
                  <a:lnTo>
                    <a:pt x="16891" y="279400"/>
                  </a:lnTo>
                  <a:lnTo>
                    <a:pt x="17018" y="266700"/>
                  </a:lnTo>
                  <a:lnTo>
                    <a:pt x="184531" y="267589"/>
                  </a:lnTo>
                  <a:lnTo>
                    <a:pt x="184531" y="267589"/>
                  </a:lnTo>
                  <a:lnTo>
                    <a:pt x="184531" y="267589"/>
                  </a:lnTo>
                  <a:lnTo>
                    <a:pt x="197231" y="267716"/>
                  </a:lnTo>
                  <a:lnTo>
                    <a:pt x="197104" y="293116"/>
                  </a:lnTo>
                  <a:lnTo>
                    <a:pt x="184404" y="292989"/>
                  </a:lnTo>
                  <a:lnTo>
                    <a:pt x="184531" y="280289"/>
                  </a:lnTo>
                  <a:lnTo>
                    <a:pt x="184404" y="292989"/>
                  </a:lnTo>
                  <a:lnTo>
                    <a:pt x="16891" y="292100"/>
                  </a:lnTo>
                  <a:lnTo>
                    <a:pt x="4445" y="291973"/>
                  </a:lnTo>
                  <a:lnTo>
                    <a:pt x="4318" y="279527"/>
                  </a:lnTo>
                  <a:lnTo>
                    <a:pt x="0" y="381"/>
                  </a:lnTo>
                  <a:close/>
                </a:path>
              </a:pathLst>
            </a:custGeom>
            <a:solidFill>
              <a:srgbClr val="000000"/>
            </a:solidFill>
          </p:spPr>
        </p:sp>
        <p:sp>
          <p:nvSpPr>
            <p:cNvPr name="Freeform 7" id="7"/>
            <p:cNvSpPr/>
            <p:nvPr/>
          </p:nvSpPr>
          <p:spPr>
            <a:xfrm flipH="false" flipV="false" rot="0">
              <a:off x="217170" y="282575"/>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8" id="8"/>
          <p:cNvGrpSpPr>
            <a:grpSpLocks noChangeAspect="true"/>
          </p:cNvGrpSpPr>
          <p:nvPr/>
        </p:nvGrpSpPr>
        <p:grpSpPr>
          <a:xfrm rot="0">
            <a:off x="1515170" y="5278612"/>
            <a:ext cx="402917" cy="468030"/>
            <a:chOff x="0" y="0"/>
            <a:chExt cx="402920" cy="468033"/>
          </a:xfrm>
        </p:grpSpPr>
        <p:sp>
          <p:nvSpPr>
            <p:cNvPr name="Freeform 9" id="9"/>
            <p:cNvSpPr/>
            <p:nvPr/>
          </p:nvSpPr>
          <p:spPr>
            <a:xfrm flipH="false" flipV="false" rot="0">
              <a:off x="63500" y="63500"/>
              <a:ext cx="197231" cy="293116"/>
            </a:xfrm>
            <a:custGeom>
              <a:avLst/>
              <a:gdLst/>
              <a:ahLst/>
              <a:cxnLst/>
              <a:rect r="r" b="b" t="t" l="l"/>
              <a:pathLst>
                <a:path h="293116" w="197231">
                  <a:moveTo>
                    <a:pt x="25400" y="0"/>
                  </a:moveTo>
                  <a:lnTo>
                    <a:pt x="29591" y="279146"/>
                  </a:lnTo>
                  <a:lnTo>
                    <a:pt x="16891" y="279400"/>
                  </a:lnTo>
                  <a:lnTo>
                    <a:pt x="17018" y="266700"/>
                  </a:lnTo>
                  <a:lnTo>
                    <a:pt x="184531" y="267589"/>
                  </a:lnTo>
                  <a:lnTo>
                    <a:pt x="184531" y="267589"/>
                  </a:lnTo>
                  <a:lnTo>
                    <a:pt x="184531" y="267589"/>
                  </a:lnTo>
                  <a:lnTo>
                    <a:pt x="197231" y="267716"/>
                  </a:lnTo>
                  <a:lnTo>
                    <a:pt x="197104" y="293116"/>
                  </a:lnTo>
                  <a:lnTo>
                    <a:pt x="184404" y="292989"/>
                  </a:lnTo>
                  <a:lnTo>
                    <a:pt x="184531" y="280289"/>
                  </a:lnTo>
                  <a:lnTo>
                    <a:pt x="184404" y="292989"/>
                  </a:lnTo>
                  <a:lnTo>
                    <a:pt x="16891" y="292100"/>
                  </a:lnTo>
                  <a:lnTo>
                    <a:pt x="4445" y="291973"/>
                  </a:lnTo>
                  <a:lnTo>
                    <a:pt x="4318" y="279527"/>
                  </a:lnTo>
                  <a:lnTo>
                    <a:pt x="0" y="381"/>
                  </a:lnTo>
                  <a:close/>
                </a:path>
              </a:pathLst>
            </a:custGeom>
            <a:solidFill>
              <a:srgbClr val="000000"/>
            </a:solidFill>
          </p:spPr>
        </p:sp>
        <p:sp>
          <p:nvSpPr>
            <p:cNvPr name="Freeform 10" id="10"/>
            <p:cNvSpPr/>
            <p:nvPr/>
          </p:nvSpPr>
          <p:spPr>
            <a:xfrm flipH="false" flipV="false" rot="0">
              <a:off x="217170" y="282575"/>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11" id="11"/>
          <p:cNvGrpSpPr>
            <a:grpSpLocks noChangeAspect="true"/>
          </p:cNvGrpSpPr>
          <p:nvPr/>
        </p:nvGrpSpPr>
        <p:grpSpPr>
          <a:xfrm rot="0">
            <a:off x="2061267" y="5682234"/>
            <a:ext cx="402917" cy="468030"/>
            <a:chOff x="0" y="0"/>
            <a:chExt cx="402920" cy="468033"/>
          </a:xfrm>
        </p:grpSpPr>
        <p:sp>
          <p:nvSpPr>
            <p:cNvPr name="Freeform 12" id="12"/>
            <p:cNvSpPr/>
            <p:nvPr/>
          </p:nvSpPr>
          <p:spPr>
            <a:xfrm flipH="false" flipV="false" rot="0">
              <a:off x="63500" y="63500"/>
              <a:ext cx="197231" cy="293116"/>
            </a:xfrm>
            <a:custGeom>
              <a:avLst/>
              <a:gdLst/>
              <a:ahLst/>
              <a:cxnLst/>
              <a:rect r="r" b="b" t="t" l="l"/>
              <a:pathLst>
                <a:path h="293116" w="197231">
                  <a:moveTo>
                    <a:pt x="25400" y="0"/>
                  </a:moveTo>
                  <a:lnTo>
                    <a:pt x="29591" y="279146"/>
                  </a:lnTo>
                  <a:lnTo>
                    <a:pt x="16891" y="279400"/>
                  </a:lnTo>
                  <a:lnTo>
                    <a:pt x="17018" y="266700"/>
                  </a:lnTo>
                  <a:lnTo>
                    <a:pt x="184531" y="267589"/>
                  </a:lnTo>
                  <a:lnTo>
                    <a:pt x="184531" y="267589"/>
                  </a:lnTo>
                  <a:lnTo>
                    <a:pt x="184531" y="267589"/>
                  </a:lnTo>
                  <a:lnTo>
                    <a:pt x="197231" y="267716"/>
                  </a:lnTo>
                  <a:lnTo>
                    <a:pt x="197104" y="293116"/>
                  </a:lnTo>
                  <a:lnTo>
                    <a:pt x="184404" y="292989"/>
                  </a:lnTo>
                  <a:lnTo>
                    <a:pt x="184531" y="280289"/>
                  </a:lnTo>
                  <a:lnTo>
                    <a:pt x="184404" y="292989"/>
                  </a:lnTo>
                  <a:lnTo>
                    <a:pt x="16891" y="292100"/>
                  </a:lnTo>
                  <a:lnTo>
                    <a:pt x="4445" y="291973"/>
                  </a:lnTo>
                  <a:lnTo>
                    <a:pt x="4318" y="279527"/>
                  </a:lnTo>
                  <a:lnTo>
                    <a:pt x="0" y="381"/>
                  </a:lnTo>
                  <a:close/>
                </a:path>
              </a:pathLst>
            </a:custGeom>
            <a:solidFill>
              <a:srgbClr val="000000"/>
            </a:solidFill>
          </p:spPr>
        </p:sp>
        <p:sp>
          <p:nvSpPr>
            <p:cNvPr name="Freeform 13" id="13"/>
            <p:cNvSpPr/>
            <p:nvPr/>
          </p:nvSpPr>
          <p:spPr>
            <a:xfrm flipH="false" flipV="false" rot="0">
              <a:off x="217170" y="282575"/>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14" id="14"/>
          <p:cNvGrpSpPr>
            <a:grpSpLocks noChangeAspect="true"/>
          </p:cNvGrpSpPr>
          <p:nvPr/>
        </p:nvGrpSpPr>
        <p:grpSpPr>
          <a:xfrm rot="0">
            <a:off x="2569274" y="6075655"/>
            <a:ext cx="402917" cy="468030"/>
            <a:chOff x="0" y="0"/>
            <a:chExt cx="402920" cy="468033"/>
          </a:xfrm>
        </p:grpSpPr>
        <p:sp>
          <p:nvSpPr>
            <p:cNvPr name="Freeform 15" id="15"/>
            <p:cNvSpPr/>
            <p:nvPr/>
          </p:nvSpPr>
          <p:spPr>
            <a:xfrm flipH="false" flipV="false" rot="0">
              <a:off x="63500" y="63500"/>
              <a:ext cx="197231" cy="293116"/>
            </a:xfrm>
            <a:custGeom>
              <a:avLst/>
              <a:gdLst/>
              <a:ahLst/>
              <a:cxnLst/>
              <a:rect r="r" b="b" t="t" l="l"/>
              <a:pathLst>
                <a:path h="293116" w="197231">
                  <a:moveTo>
                    <a:pt x="25400" y="0"/>
                  </a:moveTo>
                  <a:lnTo>
                    <a:pt x="29591" y="279146"/>
                  </a:lnTo>
                  <a:lnTo>
                    <a:pt x="16891" y="279400"/>
                  </a:lnTo>
                  <a:lnTo>
                    <a:pt x="17018" y="266700"/>
                  </a:lnTo>
                  <a:lnTo>
                    <a:pt x="184531" y="267589"/>
                  </a:lnTo>
                  <a:lnTo>
                    <a:pt x="184531" y="267589"/>
                  </a:lnTo>
                  <a:lnTo>
                    <a:pt x="184531" y="267589"/>
                  </a:lnTo>
                  <a:lnTo>
                    <a:pt x="197231" y="267716"/>
                  </a:lnTo>
                  <a:lnTo>
                    <a:pt x="197104" y="293116"/>
                  </a:lnTo>
                  <a:lnTo>
                    <a:pt x="184404" y="292989"/>
                  </a:lnTo>
                  <a:lnTo>
                    <a:pt x="184531" y="280289"/>
                  </a:lnTo>
                  <a:lnTo>
                    <a:pt x="184404" y="292989"/>
                  </a:lnTo>
                  <a:lnTo>
                    <a:pt x="16891" y="292100"/>
                  </a:lnTo>
                  <a:lnTo>
                    <a:pt x="4445" y="291973"/>
                  </a:lnTo>
                  <a:lnTo>
                    <a:pt x="4318" y="279527"/>
                  </a:lnTo>
                  <a:lnTo>
                    <a:pt x="0" y="381"/>
                  </a:lnTo>
                  <a:close/>
                </a:path>
              </a:pathLst>
            </a:custGeom>
            <a:solidFill>
              <a:srgbClr val="000000"/>
            </a:solidFill>
          </p:spPr>
        </p:sp>
        <p:sp>
          <p:nvSpPr>
            <p:cNvPr name="Freeform 16" id="16"/>
            <p:cNvSpPr/>
            <p:nvPr/>
          </p:nvSpPr>
          <p:spPr>
            <a:xfrm flipH="false" flipV="false" rot="0">
              <a:off x="217170" y="282575"/>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17" id="17"/>
          <p:cNvGrpSpPr>
            <a:grpSpLocks noChangeAspect="true"/>
          </p:cNvGrpSpPr>
          <p:nvPr/>
        </p:nvGrpSpPr>
        <p:grpSpPr>
          <a:xfrm rot="0">
            <a:off x="4961411" y="4657982"/>
            <a:ext cx="402917" cy="468030"/>
            <a:chOff x="0" y="0"/>
            <a:chExt cx="402920" cy="468033"/>
          </a:xfrm>
        </p:grpSpPr>
        <p:sp>
          <p:nvSpPr>
            <p:cNvPr name="Freeform 18" id="18"/>
            <p:cNvSpPr/>
            <p:nvPr/>
          </p:nvSpPr>
          <p:spPr>
            <a:xfrm flipH="false" flipV="false" rot="0">
              <a:off x="142113" y="111506"/>
              <a:ext cx="197104" cy="292989"/>
            </a:xfrm>
            <a:custGeom>
              <a:avLst/>
              <a:gdLst/>
              <a:ahLst/>
              <a:cxnLst/>
              <a:rect r="r" b="b" t="t" l="l"/>
              <a:pathLst>
                <a:path h="292989" w="197104">
                  <a:moveTo>
                    <a:pt x="171958" y="292989"/>
                  </a:moveTo>
                  <a:lnTo>
                    <a:pt x="167640" y="13970"/>
                  </a:lnTo>
                  <a:lnTo>
                    <a:pt x="180340" y="13716"/>
                  </a:lnTo>
                  <a:lnTo>
                    <a:pt x="180213" y="26416"/>
                  </a:lnTo>
                  <a:lnTo>
                    <a:pt x="12700" y="25527"/>
                  </a:lnTo>
                  <a:lnTo>
                    <a:pt x="12700" y="25527"/>
                  </a:lnTo>
                  <a:lnTo>
                    <a:pt x="12700" y="25527"/>
                  </a:lnTo>
                  <a:lnTo>
                    <a:pt x="0" y="25400"/>
                  </a:lnTo>
                  <a:lnTo>
                    <a:pt x="127" y="0"/>
                  </a:lnTo>
                  <a:lnTo>
                    <a:pt x="12827" y="127"/>
                  </a:lnTo>
                  <a:lnTo>
                    <a:pt x="12700" y="12827"/>
                  </a:lnTo>
                  <a:lnTo>
                    <a:pt x="12827" y="127"/>
                  </a:lnTo>
                  <a:lnTo>
                    <a:pt x="180340" y="1016"/>
                  </a:lnTo>
                  <a:lnTo>
                    <a:pt x="192786" y="1143"/>
                  </a:lnTo>
                  <a:lnTo>
                    <a:pt x="192913" y="13589"/>
                  </a:lnTo>
                  <a:lnTo>
                    <a:pt x="197104" y="292735"/>
                  </a:lnTo>
                  <a:close/>
                </a:path>
              </a:pathLst>
            </a:custGeom>
            <a:solidFill>
              <a:srgbClr val="000000"/>
            </a:solidFill>
          </p:spPr>
        </p:sp>
        <p:sp>
          <p:nvSpPr>
            <p:cNvPr name="Freeform 19" id="19"/>
            <p:cNvSpPr/>
            <p:nvPr/>
          </p:nvSpPr>
          <p:spPr>
            <a:xfrm flipH="false" flipV="false" rot="0">
              <a:off x="63500" y="63500"/>
              <a:ext cx="122301" cy="121920"/>
            </a:xfrm>
            <a:custGeom>
              <a:avLst/>
              <a:gdLst/>
              <a:ahLst/>
              <a:cxnLst/>
              <a:rect r="r" b="b" t="t" l="l"/>
              <a:pathLst>
                <a:path h="121920" w="122301">
                  <a:moveTo>
                    <a:pt x="122301" y="0"/>
                  </a:moveTo>
                  <a:lnTo>
                    <a:pt x="0" y="60325"/>
                  </a:lnTo>
                  <a:lnTo>
                    <a:pt x="121539" y="121920"/>
                  </a:lnTo>
                  <a:lnTo>
                    <a:pt x="91440" y="60833"/>
                  </a:lnTo>
                  <a:close/>
                </a:path>
              </a:pathLst>
            </a:custGeom>
            <a:solidFill>
              <a:srgbClr val="000000"/>
            </a:solidFill>
          </p:spPr>
        </p:sp>
      </p:grpSp>
      <p:grpSp>
        <p:nvGrpSpPr>
          <p:cNvPr name="Group 20" id="20"/>
          <p:cNvGrpSpPr>
            <a:grpSpLocks noChangeAspect="true"/>
          </p:cNvGrpSpPr>
          <p:nvPr/>
        </p:nvGrpSpPr>
        <p:grpSpPr>
          <a:xfrm rot="0">
            <a:off x="5473132" y="5072634"/>
            <a:ext cx="695020" cy="887130"/>
            <a:chOff x="0" y="0"/>
            <a:chExt cx="695020" cy="887133"/>
          </a:xfrm>
        </p:grpSpPr>
        <p:sp>
          <p:nvSpPr>
            <p:cNvPr name="Freeform 21" id="21"/>
            <p:cNvSpPr/>
            <p:nvPr/>
          </p:nvSpPr>
          <p:spPr>
            <a:xfrm flipH="false" flipV="false" rot="0">
              <a:off x="434340" y="530479"/>
              <a:ext cx="197104" cy="293116"/>
            </a:xfrm>
            <a:custGeom>
              <a:avLst/>
              <a:gdLst/>
              <a:ahLst/>
              <a:cxnLst/>
              <a:rect r="r" b="b" t="t" l="l"/>
              <a:pathLst>
                <a:path h="293116" w="197104">
                  <a:moveTo>
                    <a:pt x="171831" y="293116"/>
                  </a:moveTo>
                  <a:lnTo>
                    <a:pt x="167640" y="13970"/>
                  </a:lnTo>
                  <a:lnTo>
                    <a:pt x="180340" y="13716"/>
                  </a:lnTo>
                  <a:lnTo>
                    <a:pt x="180213" y="26416"/>
                  </a:lnTo>
                  <a:lnTo>
                    <a:pt x="12700" y="25527"/>
                  </a:lnTo>
                  <a:lnTo>
                    <a:pt x="12700" y="25527"/>
                  </a:lnTo>
                  <a:lnTo>
                    <a:pt x="12700" y="25527"/>
                  </a:lnTo>
                  <a:lnTo>
                    <a:pt x="0" y="25400"/>
                  </a:lnTo>
                  <a:lnTo>
                    <a:pt x="127" y="0"/>
                  </a:lnTo>
                  <a:lnTo>
                    <a:pt x="12827" y="127"/>
                  </a:lnTo>
                  <a:lnTo>
                    <a:pt x="12700" y="12827"/>
                  </a:lnTo>
                  <a:lnTo>
                    <a:pt x="12827" y="127"/>
                  </a:lnTo>
                  <a:lnTo>
                    <a:pt x="180340" y="1016"/>
                  </a:lnTo>
                  <a:lnTo>
                    <a:pt x="192786" y="1143"/>
                  </a:lnTo>
                  <a:lnTo>
                    <a:pt x="192913" y="13589"/>
                  </a:lnTo>
                  <a:lnTo>
                    <a:pt x="197104" y="292735"/>
                  </a:lnTo>
                  <a:close/>
                </a:path>
              </a:pathLst>
            </a:custGeom>
            <a:solidFill>
              <a:srgbClr val="000000"/>
            </a:solidFill>
          </p:spPr>
        </p:sp>
        <p:sp>
          <p:nvSpPr>
            <p:cNvPr name="Freeform 22" id="22"/>
            <p:cNvSpPr/>
            <p:nvPr/>
          </p:nvSpPr>
          <p:spPr>
            <a:xfrm flipH="false" flipV="false" rot="0">
              <a:off x="355600" y="482600"/>
              <a:ext cx="122301" cy="121920"/>
            </a:xfrm>
            <a:custGeom>
              <a:avLst/>
              <a:gdLst/>
              <a:ahLst/>
              <a:cxnLst/>
              <a:rect r="r" b="b" t="t" l="l"/>
              <a:pathLst>
                <a:path h="121920" w="122301">
                  <a:moveTo>
                    <a:pt x="122301" y="0"/>
                  </a:moveTo>
                  <a:lnTo>
                    <a:pt x="0" y="60325"/>
                  </a:lnTo>
                  <a:lnTo>
                    <a:pt x="121539" y="121920"/>
                  </a:lnTo>
                  <a:lnTo>
                    <a:pt x="91440" y="60833"/>
                  </a:lnTo>
                  <a:close/>
                </a:path>
              </a:pathLst>
            </a:custGeom>
            <a:solidFill>
              <a:srgbClr val="000000"/>
            </a:solidFill>
          </p:spPr>
        </p:sp>
        <p:sp>
          <p:nvSpPr>
            <p:cNvPr name="Freeform 23" id="23"/>
            <p:cNvSpPr/>
            <p:nvPr/>
          </p:nvSpPr>
          <p:spPr>
            <a:xfrm flipH="false" flipV="false" rot="0">
              <a:off x="142113" y="111506"/>
              <a:ext cx="197104" cy="292989"/>
            </a:xfrm>
            <a:custGeom>
              <a:avLst/>
              <a:gdLst/>
              <a:ahLst/>
              <a:cxnLst/>
              <a:rect r="r" b="b" t="t" l="l"/>
              <a:pathLst>
                <a:path h="292989" w="197104">
                  <a:moveTo>
                    <a:pt x="171958" y="292989"/>
                  </a:moveTo>
                  <a:lnTo>
                    <a:pt x="167640" y="13970"/>
                  </a:lnTo>
                  <a:lnTo>
                    <a:pt x="180340" y="13716"/>
                  </a:lnTo>
                  <a:lnTo>
                    <a:pt x="180213" y="26416"/>
                  </a:lnTo>
                  <a:lnTo>
                    <a:pt x="12700" y="25527"/>
                  </a:lnTo>
                  <a:lnTo>
                    <a:pt x="12700" y="25527"/>
                  </a:lnTo>
                  <a:lnTo>
                    <a:pt x="12700" y="25527"/>
                  </a:lnTo>
                  <a:lnTo>
                    <a:pt x="0" y="25400"/>
                  </a:lnTo>
                  <a:lnTo>
                    <a:pt x="127" y="0"/>
                  </a:lnTo>
                  <a:lnTo>
                    <a:pt x="12827" y="127"/>
                  </a:lnTo>
                  <a:lnTo>
                    <a:pt x="12700" y="12827"/>
                  </a:lnTo>
                  <a:lnTo>
                    <a:pt x="12827" y="127"/>
                  </a:lnTo>
                  <a:lnTo>
                    <a:pt x="180340" y="1016"/>
                  </a:lnTo>
                  <a:lnTo>
                    <a:pt x="192786" y="1143"/>
                  </a:lnTo>
                  <a:lnTo>
                    <a:pt x="192913" y="13589"/>
                  </a:lnTo>
                  <a:lnTo>
                    <a:pt x="197104" y="292735"/>
                  </a:lnTo>
                  <a:close/>
                </a:path>
              </a:pathLst>
            </a:custGeom>
            <a:solidFill>
              <a:srgbClr val="000000"/>
            </a:solidFill>
          </p:spPr>
        </p:sp>
        <p:sp>
          <p:nvSpPr>
            <p:cNvPr name="Freeform 24" id="24"/>
            <p:cNvSpPr/>
            <p:nvPr/>
          </p:nvSpPr>
          <p:spPr>
            <a:xfrm flipH="false" flipV="false" rot="0">
              <a:off x="63500" y="63500"/>
              <a:ext cx="122301" cy="121920"/>
            </a:xfrm>
            <a:custGeom>
              <a:avLst/>
              <a:gdLst/>
              <a:ahLst/>
              <a:cxnLst/>
              <a:rect r="r" b="b" t="t" l="l"/>
              <a:pathLst>
                <a:path h="121920" w="122301">
                  <a:moveTo>
                    <a:pt x="122301" y="0"/>
                  </a:moveTo>
                  <a:lnTo>
                    <a:pt x="0" y="60325"/>
                  </a:lnTo>
                  <a:lnTo>
                    <a:pt x="121539" y="121920"/>
                  </a:lnTo>
                  <a:lnTo>
                    <a:pt x="91440" y="60833"/>
                  </a:lnTo>
                  <a:close/>
                </a:path>
              </a:pathLst>
            </a:custGeom>
            <a:solidFill>
              <a:srgbClr val="000000"/>
            </a:solidFill>
          </p:spPr>
        </p:sp>
      </p:grpSp>
      <p:grpSp>
        <p:nvGrpSpPr>
          <p:cNvPr name="Group 25" id="25"/>
          <p:cNvGrpSpPr>
            <a:grpSpLocks noChangeAspect="true"/>
          </p:cNvGrpSpPr>
          <p:nvPr/>
        </p:nvGrpSpPr>
        <p:grpSpPr>
          <a:xfrm rot="0">
            <a:off x="676837" y="1885950"/>
            <a:ext cx="5996797" cy="1968503"/>
            <a:chOff x="0" y="0"/>
            <a:chExt cx="5996800" cy="1968500"/>
          </a:xfrm>
        </p:grpSpPr>
        <p:sp>
          <p:nvSpPr>
            <p:cNvPr name="Freeform 26" id="26"/>
            <p:cNvSpPr/>
            <p:nvPr/>
          </p:nvSpPr>
          <p:spPr>
            <a:xfrm flipH="false" flipV="false" rot="0">
              <a:off x="0" y="0"/>
              <a:ext cx="5996813" cy="1968500"/>
            </a:xfrm>
            <a:custGeom>
              <a:avLst/>
              <a:gdLst/>
              <a:ahLst/>
              <a:cxnLst/>
              <a:rect r="r" b="b" t="t" l="l"/>
              <a:pathLst>
                <a:path h="1968500" w="5996813">
                  <a:moveTo>
                    <a:pt x="0" y="1968500"/>
                  </a:moveTo>
                  <a:lnTo>
                    <a:pt x="5996813" y="1968500"/>
                  </a:lnTo>
                  <a:lnTo>
                    <a:pt x="5996813" y="0"/>
                  </a:lnTo>
                  <a:lnTo>
                    <a:pt x="0" y="0"/>
                  </a:lnTo>
                  <a:close/>
                </a:path>
              </a:pathLst>
            </a:custGeom>
            <a:solidFill>
              <a:srgbClr val="000000"/>
            </a:solidFill>
          </p:spPr>
        </p:sp>
      </p:grpSp>
      <p:grpSp>
        <p:nvGrpSpPr>
          <p:cNvPr name="Group 27" id="27"/>
          <p:cNvGrpSpPr>
            <a:grpSpLocks noChangeAspect="true"/>
          </p:cNvGrpSpPr>
          <p:nvPr/>
        </p:nvGrpSpPr>
        <p:grpSpPr>
          <a:xfrm rot="0">
            <a:off x="6241704" y="5885431"/>
            <a:ext cx="402917" cy="468030"/>
            <a:chOff x="0" y="0"/>
            <a:chExt cx="402920" cy="468033"/>
          </a:xfrm>
        </p:grpSpPr>
        <p:sp>
          <p:nvSpPr>
            <p:cNvPr name="Freeform 28" id="28"/>
            <p:cNvSpPr/>
            <p:nvPr/>
          </p:nvSpPr>
          <p:spPr>
            <a:xfrm flipH="false" flipV="false" rot="0">
              <a:off x="142113" y="111506"/>
              <a:ext cx="197104" cy="292989"/>
            </a:xfrm>
            <a:custGeom>
              <a:avLst/>
              <a:gdLst/>
              <a:ahLst/>
              <a:cxnLst/>
              <a:rect r="r" b="b" t="t" l="l"/>
              <a:pathLst>
                <a:path h="292989" w="197104">
                  <a:moveTo>
                    <a:pt x="171958" y="292989"/>
                  </a:moveTo>
                  <a:lnTo>
                    <a:pt x="167640" y="13970"/>
                  </a:lnTo>
                  <a:lnTo>
                    <a:pt x="180340" y="13716"/>
                  </a:lnTo>
                  <a:lnTo>
                    <a:pt x="180213" y="26416"/>
                  </a:lnTo>
                  <a:lnTo>
                    <a:pt x="12700" y="25527"/>
                  </a:lnTo>
                  <a:lnTo>
                    <a:pt x="12700" y="25527"/>
                  </a:lnTo>
                  <a:lnTo>
                    <a:pt x="12700" y="25527"/>
                  </a:lnTo>
                  <a:lnTo>
                    <a:pt x="0" y="25400"/>
                  </a:lnTo>
                  <a:lnTo>
                    <a:pt x="127" y="0"/>
                  </a:lnTo>
                  <a:lnTo>
                    <a:pt x="12827" y="127"/>
                  </a:lnTo>
                  <a:lnTo>
                    <a:pt x="12700" y="12827"/>
                  </a:lnTo>
                  <a:lnTo>
                    <a:pt x="12827" y="127"/>
                  </a:lnTo>
                  <a:lnTo>
                    <a:pt x="180340" y="1016"/>
                  </a:lnTo>
                  <a:lnTo>
                    <a:pt x="192786" y="1143"/>
                  </a:lnTo>
                  <a:lnTo>
                    <a:pt x="192913" y="13589"/>
                  </a:lnTo>
                  <a:lnTo>
                    <a:pt x="197104" y="292735"/>
                  </a:lnTo>
                  <a:close/>
                </a:path>
              </a:pathLst>
            </a:custGeom>
            <a:solidFill>
              <a:srgbClr val="000000"/>
            </a:solidFill>
          </p:spPr>
        </p:sp>
        <p:sp>
          <p:nvSpPr>
            <p:cNvPr name="Freeform 29" id="29"/>
            <p:cNvSpPr/>
            <p:nvPr/>
          </p:nvSpPr>
          <p:spPr>
            <a:xfrm flipH="false" flipV="false" rot="0">
              <a:off x="63500" y="63500"/>
              <a:ext cx="122301" cy="121920"/>
            </a:xfrm>
            <a:custGeom>
              <a:avLst/>
              <a:gdLst/>
              <a:ahLst/>
              <a:cxnLst/>
              <a:rect r="r" b="b" t="t" l="l"/>
              <a:pathLst>
                <a:path h="121920" w="122301">
                  <a:moveTo>
                    <a:pt x="122301" y="0"/>
                  </a:moveTo>
                  <a:lnTo>
                    <a:pt x="0" y="60325"/>
                  </a:lnTo>
                  <a:lnTo>
                    <a:pt x="121539" y="121920"/>
                  </a:lnTo>
                  <a:lnTo>
                    <a:pt x="91440" y="60833"/>
                  </a:lnTo>
                  <a:close/>
                </a:path>
              </a:pathLst>
            </a:custGeom>
            <a:solidFill>
              <a:srgbClr val="000000"/>
            </a:solidFill>
          </p:spPr>
        </p:sp>
      </p:grpSp>
      <p:grpSp>
        <p:nvGrpSpPr>
          <p:cNvPr name="Group 30" id="30"/>
          <p:cNvGrpSpPr>
            <a:grpSpLocks noChangeAspect="true"/>
          </p:cNvGrpSpPr>
          <p:nvPr/>
        </p:nvGrpSpPr>
        <p:grpSpPr>
          <a:xfrm rot="0">
            <a:off x="8083553" y="1746247"/>
            <a:ext cx="3336979" cy="2984497"/>
            <a:chOff x="0" y="0"/>
            <a:chExt cx="3336976" cy="2984500"/>
          </a:xfrm>
        </p:grpSpPr>
        <p:sp>
          <p:nvSpPr>
            <p:cNvPr name="Freeform 31" id="31"/>
            <p:cNvSpPr/>
            <p:nvPr/>
          </p:nvSpPr>
          <p:spPr>
            <a:xfrm flipH="false" flipV="false" rot="0">
              <a:off x="69850" y="6985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32" id="32"/>
            <p:cNvSpPr/>
            <p:nvPr/>
          </p:nvSpPr>
          <p:spPr>
            <a:xfrm flipH="false" flipV="false" rot="0">
              <a:off x="69850" y="63881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33" id="33"/>
            <p:cNvSpPr/>
            <p:nvPr/>
          </p:nvSpPr>
          <p:spPr>
            <a:xfrm flipH="false" flipV="false" rot="0">
              <a:off x="69850" y="120777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34" id="34"/>
            <p:cNvSpPr/>
            <p:nvPr/>
          </p:nvSpPr>
          <p:spPr>
            <a:xfrm flipH="false" flipV="false" rot="0">
              <a:off x="69850" y="177673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35" id="35"/>
            <p:cNvSpPr/>
            <p:nvPr/>
          </p:nvSpPr>
          <p:spPr>
            <a:xfrm flipH="false" flipV="false" rot="0">
              <a:off x="69850" y="2345690"/>
              <a:ext cx="3197225" cy="568960"/>
            </a:xfrm>
            <a:custGeom>
              <a:avLst/>
              <a:gdLst/>
              <a:ahLst/>
              <a:cxnLst/>
              <a:rect r="r" b="b" t="t" l="l"/>
              <a:pathLst>
                <a:path h="568960" w="3197225">
                  <a:moveTo>
                    <a:pt x="0" y="0"/>
                  </a:moveTo>
                  <a:lnTo>
                    <a:pt x="3197225" y="0"/>
                  </a:lnTo>
                  <a:lnTo>
                    <a:pt x="3197225" y="568960"/>
                  </a:lnTo>
                  <a:lnTo>
                    <a:pt x="0" y="568960"/>
                  </a:lnTo>
                  <a:close/>
                </a:path>
              </a:pathLst>
            </a:custGeom>
            <a:solidFill>
              <a:srgbClr val="FFFFFF"/>
            </a:solidFill>
          </p:spPr>
        </p:sp>
        <p:sp>
          <p:nvSpPr>
            <p:cNvPr name="Freeform 36" id="36"/>
            <p:cNvSpPr/>
            <p:nvPr/>
          </p:nvSpPr>
          <p:spPr>
            <a:xfrm flipH="false" flipV="false" rot="0">
              <a:off x="63500" y="63246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37" id="37"/>
            <p:cNvSpPr/>
            <p:nvPr/>
          </p:nvSpPr>
          <p:spPr>
            <a:xfrm flipH="false" flipV="false" rot="0">
              <a:off x="63500" y="120142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38" id="38"/>
            <p:cNvSpPr/>
            <p:nvPr/>
          </p:nvSpPr>
          <p:spPr>
            <a:xfrm flipH="false" flipV="false" rot="0">
              <a:off x="63500" y="177038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39" id="39"/>
            <p:cNvSpPr/>
            <p:nvPr/>
          </p:nvSpPr>
          <p:spPr>
            <a:xfrm flipH="false" flipV="false" rot="0">
              <a:off x="63500" y="233934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40" id="40"/>
            <p:cNvSpPr/>
            <p:nvPr/>
          </p:nvSpPr>
          <p:spPr>
            <a:xfrm flipH="false" flipV="false" rot="0">
              <a:off x="63500" y="63500"/>
              <a:ext cx="12700" cy="1144270"/>
            </a:xfrm>
            <a:custGeom>
              <a:avLst/>
              <a:gdLst/>
              <a:ahLst/>
              <a:cxnLst/>
              <a:rect r="r" b="b" t="t" l="l"/>
              <a:pathLst>
                <a:path h="1144270" w="12700">
                  <a:moveTo>
                    <a:pt x="12700" y="0"/>
                  </a:moveTo>
                  <a:lnTo>
                    <a:pt x="12700" y="1144270"/>
                  </a:lnTo>
                  <a:lnTo>
                    <a:pt x="0" y="1144270"/>
                  </a:lnTo>
                  <a:lnTo>
                    <a:pt x="0" y="0"/>
                  </a:lnTo>
                  <a:close/>
                </a:path>
              </a:pathLst>
            </a:custGeom>
            <a:solidFill>
              <a:srgbClr val="000000"/>
            </a:solidFill>
          </p:spPr>
        </p:sp>
        <p:sp>
          <p:nvSpPr>
            <p:cNvPr name="Freeform 41" id="41"/>
            <p:cNvSpPr/>
            <p:nvPr/>
          </p:nvSpPr>
          <p:spPr>
            <a:xfrm flipH="false" flipV="false" rot="0">
              <a:off x="63500" y="1207770"/>
              <a:ext cx="12700" cy="568960"/>
            </a:xfrm>
            <a:custGeom>
              <a:avLst/>
              <a:gdLst/>
              <a:ahLst/>
              <a:cxnLst/>
              <a:rect r="r" b="b" t="t" l="l"/>
              <a:pathLst>
                <a:path h="568960" w="12700">
                  <a:moveTo>
                    <a:pt x="12700" y="0"/>
                  </a:moveTo>
                  <a:lnTo>
                    <a:pt x="12700" y="568960"/>
                  </a:lnTo>
                  <a:lnTo>
                    <a:pt x="0" y="568960"/>
                  </a:lnTo>
                  <a:lnTo>
                    <a:pt x="0" y="0"/>
                  </a:lnTo>
                  <a:close/>
                </a:path>
              </a:pathLst>
            </a:custGeom>
            <a:solidFill>
              <a:srgbClr val="000000"/>
            </a:solidFill>
          </p:spPr>
        </p:sp>
        <p:sp>
          <p:nvSpPr>
            <p:cNvPr name="Freeform 42" id="42"/>
            <p:cNvSpPr/>
            <p:nvPr/>
          </p:nvSpPr>
          <p:spPr>
            <a:xfrm flipH="false" flipV="false" rot="0">
              <a:off x="63500" y="1776730"/>
              <a:ext cx="12700" cy="1144270"/>
            </a:xfrm>
            <a:custGeom>
              <a:avLst/>
              <a:gdLst/>
              <a:ahLst/>
              <a:cxnLst/>
              <a:rect r="r" b="b" t="t" l="l"/>
              <a:pathLst>
                <a:path h="1144270" w="12700">
                  <a:moveTo>
                    <a:pt x="12700" y="0"/>
                  </a:moveTo>
                  <a:lnTo>
                    <a:pt x="12700" y="1144270"/>
                  </a:lnTo>
                  <a:lnTo>
                    <a:pt x="0" y="1144270"/>
                  </a:lnTo>
                  <a:lnTo>
                    <a:pt x="0" y="0"/>
                  </a:lnTo>
                  <a:close/>
                </a:path>
              </a:pathLst>
            </a:custGeom>
            <a:solidFill>
              <a:srgbClr val="000000"/>
            </a:solidFill>
          </p:spPr>
        </p:sp>
        <p:sp>
          <p:nvSpPr>
            <p:cNvPr name="Freeform 43" id="43"/>
            <p:cNvSpPr/>
            <p:nvPr/>
          </p:nvSpPr>
          <p:spPr>
            <a:xfrm flipH="false" flipV="false" rot="0">
              <a:off x="3260725" y="63500"/>
              <a:ext cx="12700" cy="1144270"/>
            </a:xfrm>
            <a:custGeom>
              <a:avLst/>
              <a:gdLst/>
              <a:ahLst/>
              <a:cxnLst/>
              <a:rect r="r" b="b" t="t" l="l"/>
              <a:pathLst>
                <a:path h="1144270" w="12700">
                  <a:moveTo>
                    <a:pt x="12700" y="0"/>
                  </a:moveTo>
                  <a:lnTo>
                    <a:pt x="12700" y="1144270"/>
                  </a:lnTo>
                  <a:lnTo>
                    <a:pt x="0" y="1144270"/>
                  </a:lnTo>
                  <a:lnTo>
                    <a:pt x="0" y="0"/>
                  </a:lnTo>
                  <a:close/>
                </a:path>
              </a:pathLst>
            </a:custGeom>
            <a:solidFill>
              <a:srgbClr val="000000"/>
            </a:solidFill>
          </p:spPr>
        </p:sp>
        <p:sp>
          <p:nvSpPr>
            <p:cNvPr name="Freeform 44" id="44"/>
            <p:cNvSpPr/>
            <p:nvPr/>
          </p:nvSpPr>
          <p:spPr>
            <a:xfrm flipH="false" flipV="false" rot="0">
              <a:off x="3260725" y="1207770"/>
              <a:ext cx="12700" cy="568960"/>
            </a:xfrm>
            <a:custGeom>
              <a:avLst/>
              <a:gdLst/>
              <a:ahLst/>
              <a:cxnLst/>
              <a:rect r="r" b="b" t="t" l="l"/>
              <a:pathLst>
                <a:path h="568960" w="12700">
                  <a:moveTo>
                    <a:pt x="12700" y="0"/>
                  </a:moveTo>
                  <a:lnTo>
                    <a:pt x="12700" y="568960"/>
                  </a:lnTo>
                  <a:lnTo>
                    <a:pt x="0" y="568960"/>
                  </a:lnTo>
                  <a:lnTo>
                    <a:pt x="0" y="0"/>
                  </a:lnTo>
                  <a:close/>
                </a:path>
              </a:pathLst>
            </a:custGeom>
            <a:solidFill>
              <a:srgbClr val="000000"/>
            </a:solidFill>
          </p:spPr>
        </p:sp>
        <p:sp>
          <p:nvSpPr>
            <p:cNvPr name="Freeform 45" id="45"/>
            <p:cNvSpPr/>
            <p:nvPr/>
          </p:nvSpPr>
          <p:spPr>
            <a:xfrm flipH="false" flipV="false" rot="0">
              <a:off x="3260725" y="1776730"/>
              <a:ext cx="12700" cy="1144270"/>
            </a:xfrm>
            <a:custGeom>
              <a:avLst/>
              <a:gdLst/>
              <a:ahLst/>
              <a:cxnLst/>
              <a:rect r="r" b="b" t="t" l="l"/>
              <a:pathLst>
                <a:path h="1144270" w="12700">
                  <a:moveTo>
                    <a:pt x="12700" y="0"/>
                  </a:moveTo>
                  <a:lnTo>
                    <a:pt x="12700" y="1144270"/>
                  </a:lnTo>
                  <a:lnTo>
                    <a:pt x="0" y="1144270"/>
                  </a:lnTo>
                  <a:lnTo>
                    <a:pt x="0" y="0"/>
                  </a:lnTo>
                  <a:close/>
                </a:path>
              </a:pathLst>
            </a:custGeom>
            <a:solidFill>
              <a:srgbClr val="000000"/>
            </a:solidFill>
          </p:spPr>
        </p:sp>
        <p:sp>
          <p:nvSpPr>
            <p:cNvPr name="Freeform 46" id="46"/>
            <p:cNvSpPr/>
            <p:nvPr/>
          </p:nvSpPr>
          <p:spPr>
            <a:xfrm flipH="false" flipV="false" rot="0">
              <a:off x="63500" y="6350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sp>
          <p:nvSpPr>
            <p:cNvPr name="Freeform 47" id="47"/>
            <p:cNvSpPr/>
            <p:nvPr/>
          </p:nvSpPr>
          <p:spPr>
            <a:xfrm flipH="false" flipV="false" rot="0">
              <a:off x="63500" y="2908300"/>
              <a:ext cx="3209925" cy="12700"/>
            </a:xfrm>
            <a:custGeom>
              <a:avLst/>
              <a:gdLst/>
              <a:ahLst/>
              <a:cxnLst/>
              <a:rect r="r" b="b" t="t" l="l"/>
              <a:pathLst>
                <a:path h="12700" w="3209925">
                  <a:moveTo>
                    <a:pt x="0" y="0"/>
                  </a:moveTo>
                  <a:lnTo>
                    <a:pt x="3209925" y="0"/>
                  </a:lnTo>
                  <a:lnTo>
                    <a:pt x="3209925" y="12700"/>
                  </a:lnTo>
                  <a:lnTo>
                    <a:pt x="0" y="12700"/>
                  </a:lnTo>
                  <a:close/>
                </a:path>
              </a:pathLst>
            </a:custGeom>
            <a:solidFill>
              <a:srgbClr val="000000"/>
            </a:solidFill>
          </p:spPr>
        </p:sp>
      </p:grpSp>
      <p:sp>
        <p:nvSpPr>
          <p:cNvPr name="TextBox 48" id="4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9" id="49"/>
          <p:cNvSpPr txBox="true"/>
          <p:nvPr/>
        </p:nvSpPr>
        <p:spPr>
          <a:xfrm rot="0">
            <a:off x="800510" y="884368"/>
            <a:ext cx="429580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Recursion works?</a:t>
            </a:r>
          </a:p>
        </p:txBody>
      </p:sp>
      <p:sp>
        <p:nvSpPr>
          <p:cNvPr name="TextBox 50" id="50"/>
          <p:cNvSpPr txBox="true"/>
          <p:nvPr/>
        </p:nvSpPr>
        <p:spPr>
          <a:xfrm rot="0">
            <a:off x="8609038" y="5207737"/>
            <a:ext cx="233172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STACK Memory</a:t>
            </a:r>
          </a:p>
        </p:txBody>
      </p:sp>
      <p:sp>
        <p:nvSpPr>
          <p:cNvPr name="TextBox 51" id="51"/>
          <p:cNvSpPr txBox="true"/>
          <p:nvPr/>
        </p:nvSpPr>
        <p:spPr>
          <a:xfrm rot="0">
            <a:off x="727634" y="1966074"/>
            <a:ext cx="3369145" cy="272263"/>
          </a:xfrm>
          <a:prstGeom prst="rect">
            <a:avLst/>
          </a:prstGeom>
        </p:spPr>
        <p:txBody>
          <a:bodyPr anchor="t" rtlCol="false" tIns="0" lIns="0" bIns="0" rIns="0">
            <a:spAutoFit/>
          </a:bodyPr>
          <a:lstStyle/>
          <a:p>
            <a:pPr algn="l">
              <a:lnSpc>
                <a:spcPts val="2100"/>
              </a:lnSpc>
            </a:pPr>
            <a:r>
              <a:rPr lang="en-US" sz="1800" spc="160">
                <a:solidFill>
                  <a:srgbClr val="569CD6"/>
                </a:solidFill>
                <a:latin typeface="Montserrat 2"/>
                <a:ea typeface="Montserrat 2"/>
                <a:cs typeface="Montserrat 2"/>
                <a:sym typeface="Montserrat 2"/>
              </a:rPr>
              <a:t>def</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recursiveMethod</a:t>
            </a:r>
            <a:r>
              <a:rPr lang="en-US" sz="1800" spc="160">
                <a:solidFill>
                  <a:srgbClr val="D4D4D4"/>
                </a:solidFill>
                <a:latin typeface="Montserrat 2"/>
                <a:ea typeface="Montserrat 2"/>
                <a:cs typeface="Montserrat 2"/>
                <a:sym typeface="Montserrat 2"/>
              </a:rPr>
              <a:t>(</a:t>
            </a:r>
            <a:r>
              <a:rPr lang="en-US" sz="1800" spc="160">
                <a:solidFill>
                  <a:srgbClr val="9CDCFE"/>
                </a:solidFill>
                <a:latin typeface="Montserrat 2"/>
                <a:ea typeface="Montserrat 2"/>
                <a:cs typeface="Montserrat 2"/>
                <a:sym typeface="Montserrat 2"/>
              </a:rPr>
              <a:t>n</a:t>
            </a:r>
            <a:r>
              <a:rPr lang="en-US" sz="1800" spc="160">
                <a:solidFill>
                  <a:srgbClr val="D4D4D4"/>
                </a:solidFill>
                <a:latin typeface="Montserrat 2"/>
                <a:ea typeface="Montserrat 2"/>
                <a:cs typeface="Montserrat 2"/>
                <a:sym typeface="Montserrat 2"/>
              </a:rPr>
              <a:t>): </a:t>
            </a:r>
          </a:p>
        </p:txBody>
      </p:sp>
      <p:sp>
        <p:nvSpPr>
          <p:cNvPr name="TextBox 52" id="52"/>
          <p:cNvSpPr txBox="true"/>
          <p:nvPr/>
        </p:nvSpPr>
        <p:spPr>
          <a:xfrm rot="0">
            <a:off x="1278150" y="2232774"/>
            <a:ext cx="1123036"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if</a:t>
            </a:r>
            <a:r>
              <a:rPr lang="en-US" sz="1800" spc="160">
                <a:solidFill>
                  <a:srgbClr val="D4D4D4"/>
                </a:solidFill>
                <a:latin typeface="Montserrat 2"/>
                <a:ea typeface="Montserrat 2"/>
                <a:cs typeface="Montserrat 2"/>
                <a:sym typeface="Montserrat 2"/>
              </a:rPr>
              <a:t> n&lt;</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53" id="53"/>
          <p:cNvSpPr txBox="true"/>
          <p:nvPr/>
        </p:nvSpPr>
        <p:spPr>
          <a:xfrm rot="0">
            <a:off x="1828667" y="2499474"/>
            <a:ext cx="3649904" cy="272263"/>
          </a:xfrm>
          <a:prstGeom prst="rect">
            <a:avLst/>
          </a:prstGeom>
        </p:spPr>
        <p:txBody>
          <a:bodyPr anchor="t" rtlCol="false" tIns="0" lIns="0" bIns="0" rIns="0">
            <a:spAutoFit/>
          </a:bodyPr>
          <a:lstStyle/>
          <a:p>
            <a:pPr algn="l">
              <a:lnSpc>
                <a:spcPts val="2100"/>
              </a:lnSpc>
            </a:pPr>
            <a:r>
              <a:rPr lang="en-US" sz="1800" spc="160">
                <a:solidFill>
                  <a:srgbClr val="DCDCAA"/>
                </a:solidFill>
                <a:latin typeface="Montserrat 2"/>
                <a:ea typeface="Montserrat 2"/>
                <a:cs typeface="Montserrat 2"/>
                <a:sym typeface="Montserrat 2"/>
              </a:rPr>
              <a:t>print</a:t>
            </a:r>
            <a:r>
              <a:rPr lang="en-US" sz="1800" spc="160">
                <a:solidFill>
                  <a:srgbClr val="D4D4D4"/>
                </a:solidFill>
                <a:latin typeface="Montserrat 2"/>
                <a:ea typeface="Montserrat 2"/>
                <a:cs typeface="Montserrat 2"/>
                <a:sym typeface="Montserrat 2"/>
              </a:rPr>
              <a:t>(</a:t>
            </a:r>
            <a:r>
              <a:rPr lang="en-US" sz="1800" spc="160">
                <a:solidFill>
                  <a:srgbClr val="CE9178"/>
                </a:solidFill>
                <a:latin typeface="Montserrat 2"/>
                <a:ea typeface="Montserrat 2"/>
                <a:cs typeface="Montserrat 2"/>
                <a:sym typeface="Montserrat 2"/>
              </a:rPr>
              <a:t>"n is less than 1"</a:t>
            </a:r>
            <a:r>
              <a:rPr lang="en-US" sz="1800" spc="160">
                <a:solidFill>
                  <a:srgbClr val="D4D4D4"/>
                </a:solidFill>
                <a:latin typeface="Montserrat 2"/>
                <a:ea typeface="Montserrat 2"/>
                <a:cs typeface="Montserrat 2"/>
                <a:sym typeface="Montserrat 2"/>
              </a:rPr>
              <a:t>) </a:t>
            </a:r>
          </a:p>
        </p:txBody>
      </p:sp>
      <p:sp>
        <p:nvSpPr>
          <p:cNvPr name="TextBox 54" id="54"/>
          <p:cNvSpPr txBox="true"/>
          <p:nvPr/>
        </p:nvSpPr>
        <p:spPr>
          <a:xfrm rot="0">
            <a:off x="1278150" y="2766174"/>
            <a:ext cx="842286"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else</a:t>
            </a:r>
            <a:r>
              <a:rPr lang="en-US" sz="1800" spc="160">
                <a:solidFill>
                  <a:srgbClr val="D4D4D4"/>
                </a:solidFill>
                <a:latin typeface="Montserrat 2"/>
                <a:ea typeface="Montserrat 2"/>
                <a:cs typeface="Montserrat 2"/>
                <a:sym typeface="Montserrat 2"/>
              </a:rPr>
              <a:t>: </a:t>
            </a:r>
          </a:p>
        </p:txBody>
      </p:sp>
      <p:sp>
        <p:nvSpPr>
          <p:cNvPr name="TextBox 55" id="55"/>
          <p:cNvSpPr txBox="true"/>
          <p:nvPr/>
        </p:nvSpPr>
        <p:spPr>
          <a:xfrm rot="0">
            <a:off x="1828667" y="3032874"/>
            <a:ext cx="2947997" cy="538963"/>
          </a:xfrm>
          <a:prstGeom prst="rect">
            <a:avLst/>
          </a:prstGeom>
        </p:spPr>
        <p:txBody>
          <a:bodyPr anchor="t" rtlCol="false" tIns="0" lIns="0" bIns="0" rIns="0">
            <a:spAutoFit/>
          </a:bodyPr>
          <a:lstStyle/>
          <a:p>
            <a:pPr algn="l">
              <a:lnSpc>
                <a:spcPts val="2100"/>
              </a:lnSpc>
            </a:pPr>
            <a:r>
              <a:rPr lang="en-US" sz="1800" spc="160">
                <a:solidFill>
                  <a:srgbClr val="D4D4D4"/>
                </a:solidFill>
                <a:latin typeface="Montserrat 2"/>
                <a:ea typeface="Montserrat 2"/>
                <a:cs typeface="Montserrat 2"/>
                <a:sym typeface="Montserrat 2"/>
              </a:rPr>
              <a:t>recursiveMethod(n-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print</a:t>
            </a:r>
            <a:r>
              <a:rPr lang="en-US" sz="1800" spc="160">
                <a:solidFill>
                  <a:srgbClr val="D4D4D4"/>
                </a:solidFill>
                <a:latin typeface="Montserrat 2"/>
                <a:ea typeface="Montserrat 2"/>
                <a:cs typeface="Montserrat 2"/>
                <a:sym typeface="Montserrat 2"/>
              </a:rPr>
              <a:t>(n) </a:t>
            </a:r>
          </a:p>
        </p:txBody>
      </p:sp>
      <p:sp>
        <p:nvSpPr>
          <p:cNvPr name="TextBox 56" id="56"/>
          <p:cNvSpPr txBox="true"/>
          <p:nvPr/>
        </p:nvSpPr>
        <p:spPr>
          <a:xfrm rot="0">
            <a:off x="8468754" y="2384517"/>
            <a:ext cx="2617899" cy="2220668"/>
          </a:xfrm>
          <a:prstGeom prst="rect">
            <a:avLst/>
          </a:prstGeom>
        </p:spPr>
        <p:txBody>
          <a:bodyPr anchor="t" rtlCol="false" tIns="0" lIns="0" bIns="0" rIns="0">
            <a:spAutoFit/>
          </a:bodyPr>
          <a:lstStyle/>
          <a:p>
            <a:pPr algn="just">
              <a:lnSpc>
                <a:spcPts val="4498"/>
              </a:lnSpc>
            </a:pPr>
            <a:r>
              <a:rPr lang="en-US" b="true" sz="2200" spc="-6">
                <a:solidFill>
                  <a:srgbClr val="000000"/>
                </a:solidFill>
                <a:latin typeface="IBM Plex Sans Bold"/>
                <a:ea typeface="IBM Plex Sans Bold"/>
                <a:cs typeface="IBM Plex Sans Bold"/>
                <a:sym typeface="IBM Plex Sans Bold"/>
              </a:rPr>
              <a:t>recursiveMethod(1) recursiveMethod(2) recursiveMethod(3) recursiveMethod(4)</a:t>
            </a:r>
          </a:p>
        </p:txBody>
      </p:sp>
      <p:sp>
        <p:nvSpPr>
          <p:cNvPr name="TextBox 57" id="57"/>
          <p:cNvSpPr txBox="true"/>
          <p:nvPr/>
        </p:nvSpPr>
        <p:spPr>
          <a:xfrm rot="0">
            <a:off x="862784" y="4662249"/>
            <a:ext cx="2247100" cy="368294"/>
          </a:xfrm>
          <a:prstGeom prst="rect">
            <a:avLst/>
          </a:prstGeom>
        </p:spPr>
        <p:txBody>
          <a:bodyPr anchor="t" rtlCol="false" tIns="0" lIns="0" bIns="0" rIns="0">
            <a:spAutoFit/>
          </a:bodyPr>
          <a:lstStyle/>
          <a:p>
            <a:pPr algn="l">
              <a:lnSpc>
                <a:spcPts val="3198"/>
              </a:lnSpc>
            </a:pPr>
            <a:r>
              <a:rPr lang="en-US" sz="1800" spc="-12">
                <a:solidFill>
                  <a:srgbClr val="000000"/>
                </a:solidFill>
                <a:latin typeface="Montserrat 2"/>
                <a:ea typeface="Montserrat 2"/>
                <a:cs typeface="Montserrat 2"/>
                <a:sym typeface="Montserrat 2"/>
              </a:rPr>
              <a:t>recursiveMethod(4)</a:t>
            </a:r>
            <a:r>
              <a:rPr lang="en-US" sz="1800" spc="-12">
                <a:solidFill>
                  <a:srgbClr val="FFFFFF"/>
                </a:solidFill>
                <a:latin typeface="Montserrat 2"/>
                <a:ea typeface="Montserrat 2"/>
                <a:cs typeface="Montserrat 2"/>
                <a:sym typeface="Montserrat 2"/>
              </a:rPr>
              <a:t> </a:t>
            </a:r>
          </a:p>
        </p:txBody>
      </p:sp>
      <p:sp>
        <p:nvSpPr>
          <p:cNvPr name="TextBox 58" id="58"/>
          <p:cNvSpPr txBox="true"/>
          <p:nvPr/>
        </p:nvSpPr>
        <p:spPr>
          <a:xfrm rot="0">
            <a:off x="4740373" y="4662249"/>
            <a:ext cx="147361" cy="368294"/>
          </a:xfrm>
          <a:prstGeom prst="rect">
            <a:avLst/>
          </a:prstGeom>
        </p:spPr>
        <p:txBody>
          <a:bodyPr anchor="t" rtlCol="false" tIns="0" lIns="0" bIns="0" rIns="0">
            <a:spAutoFit/>
          </a:bodyPr>
          <a:lstStyle/>
          <a:p>
            <a:pPr algn="l">
              <a:lnSpc>
                <a:spcPts val="3198"/>
              </a:lnSpc>
            </a:pPr>
            <a:r>
              <a:rPr lang="en-US" sz="1800" spc="-12">
                <a:solidFill>
                  <a:srgbClr val="000000"/>
                </a:solidFill>
                <a:latin typeface="Montserrat 2"/>
                <a:ea typeface="Montserrat 2"/>
                <a:cs typeface="Montserrat 2"/>
                <a:sym typeface="Montserrat 2"/>
              </a:rPr>
              <a:t>4</a:t>
            </a:r>
          </a:p>
        </p:txBody>
      </p:sp>
      <p:sp>
        <p:nvSpPr>
          <p:cNvPr name="TextBox 59" id="59"/>
          <p:cNvSpPr txBox="true"/>
          <p:nvPr/>
        </p:nvSpPr>
        <p:spPr>
          <a:xfrm rot="0">
            <a:off x="1383487" y="5068367"/>
            <a:ext cx="2173424" cy="368294"/>
          </a:xfrm>
          <a:prstGeom prst="rect">
            <a:avLst/>
          </a:prstGeom>
        </p:spPr>
        <p:txBody>
          <a:bodyPr anchor="t" rtlCol="false" tIns="0" lIns="0" bIns="0" rIns="0">
            <a:spAutoFit/>
          </a:bodyPr>
          <a:lstStyle/>
          <a:p>
            <a:pPr algn="l">
              <a:lnSpc>
                <a:spcPts val="3198"/>
              </a:lnSpc>
            </a:pPr>
            <a:r>
              <a:rPr lang="en-US" sz="1800" spc="-12">
                <a:solidFill>
                  <a:srgbClr val="000000"/>
                </a:solidFill>
                <a:latin typeface="Montserrat 2"/>
                <a:ea typeface="Montserrat 2"/>
                <a:cs typeface="Montserrat 2"/>
                <a:sym typeface="Montserrat 2"/>
              </a:rPr>
              <a:t>recursiveMethod(3)</a:t>
            </a:r>
          </a:p>
        </p:txBody>
      </p:sp>
      <p:sp>
        <p:nvSpPr>
          <p:cNvPr name="TextBox 60" id="60"/>
          <p:cNvSpPr txBox="true"/>
          <p:nvPr/>
        </p:nvSpPr>
        <p:spPr>
          <a:xfrm rot="0">
            <a:off x="1878787" y="5474484"/>
            <a:ext cx="2173424" cy="368294"/>
          </a:xfrm>
          <a:prstGeom prst="rect">
            <a:avLst/>
          </a:prstGeom>
        </p:spPr>
        <p:txBody>
          <a:bodyPr anchor="t" rtlCol="false" tIns="0" lIns="0" bIns="0" rIns="0">
            <a:spAutoFit/>
          </a:bodyPr>
          <a:lstStyle/>
          <a:p>
            <a:pPr algn="l">
              <a:lnSpc>
                <a:spcPts val="3198"/>
              </a:lnSpc>
            </a:pPr>
            <a:r>
              <a:rPr lang="en-US" sz="1800" spc="-12">
                <a:solidFill>
                  <a:srgbClr val="000000"/>
                </a:solidFill>
                <a:latin typeface="Montserrat 2"/>
                <a:ea typeface="Montserrat 2"/>
                <a:cs typeface="Montserrat 2"/>
                <a:sym typeface="Montserrat 2"/>
              </a:rPr>
              <a:t>recursiveMethod(2)</a:t>
            </a:r>
          </a:p>
        </p:txBody>
      </p:sp>
      <p:sp>
        <p:nvSpPr>
          <p:cNvPr name="TextBox 61" id="61"/>
          <p:cNvSpPr txBox="true"/>
          <p:nvPr/>
        </p:nvSpPr>
        <p:spPr>
          <a:xfrm rot="0">
            <a:off x="2410054" y="5880602"/>
            <a:ext cx="2173424" cy="368294"/>
          </a:xfrm>
          <a:prstGeom prst="rect">
            <a:avLst/>
          </a:prstGeom>
        </p:spPr>
        <p:txBody>
          <a:bodyPr anchor="t" rtlCol="false" tIns="0" lIns="0" bIns="0" rIns="0">
            <a:spAutoFit/>
          </a:bodyPr>
          <a:lstStyle/>
          <a:p>
            <a:pPr algn="l">
              <a:lnSpc>
                <a:spcPts val="3198"/>
              </a:lnSpc>
            </a:pPr>
            <a:r>
              <a:rPr lang="en-US" sz="1800" spc="-12">
                <a:solidFill>
                  <a:srgbClr val="000000"/>
                </a:solidFill>
                <a:latin typeface="Montserrat 2"/>
                <a:ea typeface="Montserrat 2"/>
                <a:cs typeface="Montserrat 2"/>
                <a:sym typeface="Montserrat 2"/>
              </a:rPr>
              <a:t>recursiveMethod(1)</a:t>
            </a:r>
          </a:p>
        </p:txBody>
      </p:sp>
      <p:sp>
        <p:nvSpPr>
          <p:cNvPr name="TextBox 62" id="62"/>
          <p:cNvSpPr txBox="true"/>
          <p:nvPr/>
        </p:nvSpPr>
        <p:spPr>
          <a:xfrm rot="0">
            <a:off x="2918050" y="6286719"/>
            <a:ext cx="2173424" cy="368294"/>
          </a:xfrm>
          <a:prstGeom prst="rect">
            <a:avLst/>
          </a:prstGeom>
        </p:spPr>
        <p:txBody>
          <a:bodyPr anchor="t" rtlCol="false" tIns="0" lIns="0" bIns="0" rIns="0">
            <a:spAutoFit/>
          </a:bodyPr>
          <a:lstStyle/>
          <a:p>
            <a:pPr algn="l">
              <a:lnSpc>
                <a:spcPts val="3198"/>
              </a:lnSpc>
            </a:pPr>
            <a:r>
              <a:rPr lang="en-US" sz="1800" spc="-12">
                <a:solidFill>
                  <a:srgbClr val="000000"/>
                </a:solidFill>
                <a:latin typeface="Montserrat 2"/>
                <a:ea typeface="Montserrat 2"/>
                <a:cs typeface="Montserrat 2"/>
                <a:sym typeface="Montserrat 2"/>
              </a:rPr>
              <a:t>recursiveMethod(0)</a:t>
            </a:r>
          </a:p>
        </p:txBody>
      </p:sp>
      <p:sp>
        <p:nvSpPr>
          <p:cNvPr name="TextBox 63" id="63"/>
          <p:cNvSpPr txBox="true"/>
          <p:nvPr/>
        </p:nvSpPr>
        <p:spPr>
          <a:xfrm rot="0">
            <a:off x="5227892" y="5135042"/>
            <a:ext cx="147361" cy="339719"/>
          </a:xfrm>
          <a:prstGeom prst="rect">
            <a:avLst/>
          </a:prstGeom>
        </p:spPr>
        <p:txBody>
          <a:bodyPr anchor="t" rtlCol="false" tIns="0" lIns="0" bIns="0" rIns="0">
            <a:spAutoFit/>
          </a:bodyPr>
          <a:lstStyle/>
          <a:p>
            <a:pPr algn="l">
              <a:lnSpc>
                <a:spcPts val="2898"/>
              </a:lnSpc>
            </a:pPr>
            <a:r>
              <a:rPr lang="en-US" sz="1800" spc="-12">
                <a:solidFill>
                  <a:srgbClr val="000000"/>
                </a:solidFill>
                <a:latin typeface="Montserrat 2"/>
                <a:ea typeface="Montserrat 2"/>
                <a:cs typeface="Montserrat 2"/>
                <a:sym typeface="Montserrat 2"/>
              </a:rPr>
              <a:t>3</a:t>
            </a:r>
          </a:p>
        </p:txBody>
      </p:sp>
      <p:sp>
        <p:nvSpPr>
          <p:cNvPr name="TextBox 64" id="64"/>
          <p:cNvSpPr txBox="true"/>
          <p:nvPr/>
        </p:nvSpPr>
        <p:spPr>
          <a:xfrm rot="0">
            <a:off x="5523919" y="5503059"/>
            <a:ext cx="147361" cy="339719"/>
          </a:xfrm>
          <a:prstGeom prst="rect">
            <a:avLst/>
          </a:prstGeom>
        </p:spPr>
        <p:txBody>
          <a:bodyPr anchor="t" rtlCol="false" tIns="0" lIns="0" bIns="0" rIns="0">
            <a:spAutoFit/>
          </a:bodyPr>
          <a:lstStyle/>
          <a:p>
            <a:pPr algn="l">
              <a:lnSpc>
                <a:spcPts val="2898"/>
              </a:lnSpc>
            </a:pPr>
            <a:r>
              <a:rPr lang="en-US" sz="1800" spc="-12">
                <a:solidFill>
                  <a:srgbClr val="000000"/>
                </a:solidFill>
                <a:latin typeface="Montserrat 2"/>
                <a:ea typeface="Montserrat 2"/>
                <a:cs typeface="Montserrat 2"/>
                <a:sym typeface="Montserrat 2"/>
              </a:rPr>
              <a:t>2</a:t>
            </a:r>
          </a:p>
        </p:txBody>
      </p:sp>
      <p:sp>
        <p:nvSpPr>
          <p:cNvPr name="TextBox 65" id="65"/>
          <p:cNvSpPr txBox="true"/>
          <p:nvPr/>
        </p:nvSpPr>
        <p:spPr>
          <a:xfrm rot="0">
            <a:off x="6108621" y="5915530"/>
            <a:ext cx="147361" cy="358769"/>
          </a:xfrm>
          <a:prstGeom prst="rect">
            <a:avLst/>
          </a:prstGeom>
        </p:spPr>
        <p:txBody>
          <a:bodyPr anchor="t" rtlCol="false" tIns="0" lIns="0" bIns="0" rIns="0">
            <a:spAutoFit/>
          </a:bodyPr>
          <a:lstStyle/>
          <a:p>
            <a:pPr algn="l">
              <a:lnSpc>
                <a:spcPts val="3054"/>
              </a:lnSpc>
            </a:pPr>
            <a:r>
              <a:rPr lang="en-US" sz="1800" spc="-12">
                <a:solidFill>
                  <a:srgbClr val="000000"/>
                </a:solidFill>
                <a:latin typeface="Montserrat 2"/>
                <a:ea typeface="Montserrat 2"/>
                <a:cs typeface="Montserrat 2"/>
                <a:sym typeface="Montserrat 2"/>
              </a:rPr>
              <a:t>1</a:t>
            </a:r>
          </a:p>
        </p:txBody>
      </p:sp>
      <p:sp>
        <p:nvSpPr>
          <p:cNvPr name="TextBox 66" id="66"/>
          <p:cNvSpPr txBox="true"/>
          <p:nvPr/>
        </p:nvSpPr>
        <p:spPr>
          <a:xfrm rot="0">
            <a:off x="5986539" y="6303540"/>
            <a:ext cx="1713881" cy="358769"/>
          </a:xfrm>
          <a:prstGeom prst="rect">
            <a:avLst/>
          </a:prstGeom>
        </p:spPr>
        <p:txBody>
          <a:bodyPr anchor="t" rtlCol="false" tIns="0" lIns="0" bIns="0" rIns="0">
            <a:spAutoFit/>
          </a:bodyPr>
          <a:lstStyle/>
          <a:p>
            <a:pPr algn="l">
              <a:lnSpc>
                <a:spcPts val="3054"/>
              </a:lnSpc>
            </a:pPr>
            <a:r>
              <a:rPr lang="en-US" sz="1800" spc="-12">
                <a:solidFill>
                  <a:srgbClr val="000000"/>
                </a:solidFill>
                <a:latin typeface="Montserrat 2"/>
                <a:ea typeface="Montserrat 2"/>
                <a:cs typeface="Montserrat 2"/>
                <a:sym typeface="Montserrat 2"/>
              </a:rPr>
              <a:t>n is less than 1</a:t>
            </a:r>
          </a:p>
        </p:txBody>
      </p:sp>
    </p:spTree>
  </p:cSld>
  <p:clrMapOvr>
    <a:masterClrMapping/>
  </p:clrMapOvr>
</p:sld>
</file>

<file path=ppt/slides/slide3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9" id="9"/>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0" id="10"/>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1" id="11"/>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2" id="12"/>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3" id="13"/>
          <p:cNvSpPr txBox="true"/>
          <p:nvPr/>
        </p:nvSpPr>
        <p:spPr>
          <a:xfrm rot="0">
            <a:off x="1196492"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4" id="14"/>
          <p:cNvSpPr txBox="true"/>
          <p:nvPr/>
        </p:nvSpPr>
        <p:spPr>
          <a:xfrm rot="0">
            <a:off x="3867150"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15" id="15"/>
          <p:cNvSpPr txBox="true"/>
          <p:nvPr/>
        </p:nvSpPr>
        <p:spPr>
          <a:xfrm rot="0">
            <a:off x="982723" y="1943833"/>
            <a:ext cx="473898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Enqueue and Dequeue Methods</a:t>
            </a:r>
          </a:p>
        </p:txBody>
      </p:sp>
      <p:sp>
        <p:nvSpPr>
          <p:cNvPr name="TextBox 16" id="16"/>
          <p:cNvSpPr txBox="true"/>
          <p:nvPr/>
        </p:nvSpPr>
        <p:spPr>
          <a:xfrm rot="0">
            <a:off x="1041397" y="2625033"/>
            <a:ext cx="1425835"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enqueue(8) Start = 0</a:t>
            </a:r>
          </a:p>
        </p:txBody>
      </p:sp>
      <p:sp>
        <p:nvSpPr>
          <p:cNvPr name="TextBox 17" id="17"/>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23</a:t>
            </a:r>
          </a:p>
        </p:txBody>
      </p:sp>
    </p:spTree>
  </p:cSld>
  <p:clrMapOvr>
    <a:masterClrMapping/>
  </p:clrMapOvr>
</p:sld>
</file>

<file path=ppt/slides/slide3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336749" y="2855319"/>
            <a:ext cx="897579" cy="248917"/>
            <a:chOff x="0" y="0"/>
            <a:chExt cx="897585" cy="248920"/>
          </a:xfrm>
        </p:grpSpPr>
        <p:sp>
          <p:nvSpPr>
            <p:cNvPr name="Freeform 7" id="7"/>
            <p:cNvSpPr/>
            <p:nvPr/>
          </p:nvSpPr>
          <p:spPr>
            <a:xfrm flipH="false" flipV="false" rot="0">
              <a:off x="63500" y="111760"/>
              <a:ext cx="661416" cy="25400"/>
            </a:xfrm>
            <a:custGeom>
              <a:avLst/>
              <a:gdLst/>
              <a:ahLst/>
              <a:cxnLst/>
              <a:rect r="r" b="b" t="t" l="l"/>
              <a:pathLst>
                <a:path h="25400" w="661416">
                  <a:moveTo>
                    <a:pt x="0" y="0"/>
                  </a:moveTo>
                  <a:lnTo>
                    <a:pt x="648716" y="0"/>
                  </a:lnTo>
                  <a:lnTo>
                    <a:pt x="648716" y="12700"/>
                  </a:lnTo>
                  <a:lnTo>
                    <a:pt x="648716" y="0"/>
                  </a:lnTo>
                  <a:lnTo>
                    <a:pt x="661416" y="0"/>
                  </a:lnTo>
                  <a:lnTo>
                    <a:pt x="661416" y="25400"/>
                  </a:lnTo>
                  <a:lnTo>
                    <a:pt x="648716" y="25400"/>
                  </a:lnTo>
                  <a:lnTo>
                    <a:pt x="0" y="25400"/>
                  </a:lnTo>
                  <a:close/>
                </a:path>
              </a:pathLst>
            </a:custGeom>
            <a:solidFill>
              <a:srgbClr val="000000"/>
            </a:solidFill>
          </p:spPr>
        </p:sp>
        <p:sp>
          <p:nvSpPr>
            <p:cNvPr name="Freeform 8" id="8"/>
            <p:cNvSpPr/>
            <p:nvPr/>
          </p:nvSpPr>
          <p:spPr>
            <a:xfrm flipH="false" flipV="false" rot="0">
              <a:off x="71221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12" id="12"/>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4" id="14"/>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5" id="15"/>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6" id="16"/>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7" id="17"/>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1412396"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9" id="19"/>
          <p:cNvSpPr txBox="true"/>
          <p:nvPr/>
        </p:nvSpPr>
        <p:spPr>
          <a:xfrm rot="0">
            <a:off x="982723" y="1943833"/>
            <a:ext cx="473898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Enqueue and Dequeue Methods</a:t>
            </a:r>
          </a:p>
        </p:txBody>
      </p:sp>
      <p:sp>
        <p:nvSpPr>
          <p:cNvPr name="TextBox 20" id="20"/>
          <p:cNvSpPr txBox="true"/>
          <p:nvPr/>
        </p:nvSpPr>
        <p:spPr>
          <a:xfrm rot="0">
            <a:off x="7689847"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21" id="21"/>
          <p:cNvSpPr txBox="true"/>
          <p:nvPr/>
        </p:nvSpPr>
        <p:spPr>
          <a:xfrm rot="0">
            <a:off x="1041397" y="2625033"/>
            <a:ext cx="1264301"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dequeue() Start = 01</a:t>
            </a:r>
          </a:p>
        </p:txBody>
      </p:sp>
      <p:sp>
        <p:nvSpPr>
          <p:cNvPr name="TextBox 22" id="22"/>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5</a:t>
            </a:r>
          </a:p>
        </p:txBody>
      </p:sp>
      <p:sp>
        <p:nvSpPr>
          <p:cNvPr name="TextBox 23" id="23"/>
          <p:cNvSpPr txBox="true"/>
          <p:nvPr/>
        </p:nvSpPr>
        <p:spPr>
          <a:xfrm rot="0">
            <a:off x="3263903" y="2837755"/>
            <a:ext cx="162439"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5</a:t>
            </a:r>
          </a:p>
        </p:txBody>
      </p:sp>
    </p:spTree>
  </p:cSld>
  <p:clrMapOvr>
    <a:masterClrMapping/>
  </p:clrMapOvr>
</p:sld>
</file>

<file path=ppt/slides/slide3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336749" y="2855319"/>
            <a:ext cx="897579" cy="248917"/>
            <a:chOff x="0" y="0"/>
            <a:chExt cx="897585" cy="248920"/>
          </a:xfrm>
        </p:grpSpPr>
        <p:sp>
          <p:nvSpPr>
            <p:cNvPr name="Freeform 7" id="7"/>
            <p:cNvSpPr/>
            <p:nvPr/>
          </p:nvSpPr>
          <p:spPr>
            <a:xfrm flipH="false" flipV="false" rot="0">
              <a:off x="63500" y="111760"/>
              <a:ext cx="661416" cy="25400"/>
            </a:xfrm>
            <a:custGeom>
              <a:avLst/>
              <a:gdLst/>
              <a:ahLst/>
              <a:cxnLst/>
              <a:rect r="r" b="b" t="t" l="l"/>
              <a:pathLst>
                <a:path h="25400" w="661416">
                  <a:moveTo>
                    <a:pt x="0" y="0"/>
                  </a:moveTo>
                  <a:lnTo>
                    <a:pt x="648716" y="0"/>
                  </a:lnTo>
                  <a:lnTo>
                    <a:pt x="648716" y="12700"/>
                  </a:lnTo>
                  <a:lnTo>
                    <a:pt x="648716" y="0"/>
                  </a:lnTo>
                  <a:lnTo>
                    <a:pt x="661416" y="0"/>
                  </a:lnTo>
                  <a:lnTo>
                    <a:pt x="661416" y="25400"/>
                  </a:lnTo>
                  <a:lnTo>
                    <a:pt x="648716" y="25400"/>
                  </a:lnTo>
                  <a:lnTo>
                    <a:pt x="0" y="25400"/>
                  </a:lnTo>
                  <a:close/>
                </a:path>
              </a:pathLst>
            </a:custGeom>
            <a:solidFill>
              <a:srgbClr val="000000"/>
            </a:solidFill>
          </p:spPr>
        </p:sp>
        <p:sp>
          <p:nvSpPr>
            <p:cNvPr name="Freeform 8" id="8"/>
            <p:cNvSpPr/>
            <p:nvPr/>
          </p:nvSpPr>
          <p:spPr>
            <a:xfrm flipH="false" flipV="false" rot="0">
              <a:off x="71221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12" id="12"/>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4" id="14"/>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5" id="15"/>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6" id="16"/>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7" id="17"/>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2686631"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9" id="19"/>
          <p:cNvSpPr txBox="true"/>
          <p:nvPr/>
        </p:nvSpPr>
        <p:spPr>
          <a:xfrm rot="0">
            <a:off x="982723" y="1943833"/>
            <a:ext cx="473898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Enqueue and Dequeue Methods</a:t>
            </a:r>
          </a:p>
        </p:txBody>
      </p:sp>
      <p:sp>
        <p:nvSpPr>
          <p:cNvPr name="TextBox 20" id="20"/>
          <p:cNvSpPr txBox="true"/>
          <p:nvPr/>
        </p:nvSpPr>
        <p:spPr>
          <a:xfrm rot="0">
            <a:off x="7689847"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21" id="21"/>
          <p:cNvSpPr txBox="true"/>
          <p:nvPr/>
        </p:nvSpPr>
        <p:spPr>
          <a:xfrm rot="0">
            <a:off x="1041397" y="2625033"/>
            <a:ext cx="1264301"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dequeue() Start = 12</a:t>
            </a:r>
          </a:p>
        </p:txBody>
      </p:sp>
      <p:sp>
        <p:nvSpPr>
          <p:cNvPr name="TextBox 22" id="22"/>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5</a:t>
            </a:r>
          </a:p>
        </p:txBody>
      </p:sp>
      <p:sp>
        <p:nvSpPr>
          <p:cNvPr name="TextBox 23" id="23"/>
          <p:cNvSpPr txBox="true"/>
          <p:nvPr/>
        </p:nvSpPr>
        <p:spPr>
          <a:xfrm rot="0">
            <a:off x="3263903" y="2837755"/>
            <a:ext cx="162439"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6</a:t>
            </a:r>
          </a:p>
        </p:txBody>
      </p:sp>
    </p:spTree>
  </p:cSld>
  <p:clrMapOvr>
    <a:masterClrMapping/>
  </p:clrMapOvr>
</p:sld>
</file>

<file path=ppt/slides/slide3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4" id="4"/>
          <p:cNvGrpSpPr>
            <a:grpSpLocks noChangeAspect="true"/>
          </p:cNvGrpSpPr>
          <p:nvPr/>
        </p:nvGrpSpPr>
        <p:grpSpPr>
          <a:xfrm rot="0">
            <a:off x="2966114" y="6397962"/>
            <a:ext cx="990067" cy="417852"/>
            <a:chOff x="0" y="0"/>
            <a:chExt cx="990067" cy="417843"/>
          </a:xfrm>
        </p:grpSpPr>
        <p:sp>
          <p:nvSpPr>
            <p:cNvPr name="Freeform 5" id="5"/>
            <p:cNvSpPr/>
            <p:nvPr/>
          </p:nvSpPr>
          <p:spPr>
            <a:xfrm flipH="false" flipV="false" rot="0">
              <a:off x="63500" y="63500"/>
              <a:ext cx="774827" cy="290957"/>
            </a:xfrm>
            <a:custGeom>
              <a:avLst/>
              <a:gdLst/>
              <a:ahLst/>
              <a:cxnLst/>
              <a:rect r="r" b="b" t="t" l="l"/>
              <a:pathLst>
                <a:path h="290957" w="774827">
                  <a:moveTo>
                    <a:pt x="71755" y="62738"/>
                  </a:moveTo>
                  <a:cubicBezTo>
                    <a:pt x="78867" y="72644"/>
                    <a:pt x="86360" y="82296"/>
                    <a:pt x="94234" y="91567"/>
                  </a:cubicBezTo>
                  <a:lnTo>
                    <a:pt x="65151" y="116205"/>
                  </a:lnTo>
                  <a:cubicBezTo>
                    <a:pt x="56642" y="106172"/>
                    <a:pt x="48514" y="95758"/>
                    <a:pt x="40894" y="84963"/>
                  </a:cubicBezTo>
                  <a:close/>
                  <a:moveTo>
                    <a:pt x="118872" y="118491"/>
                  </a:moveTo>
                  <a:cubicBezTo>
                    <a:pt x="127508" y="127127"/>
                    <a:pt x="136398" y="135382"/>
                    <a:pt x="145669" y="143383"/>
                  </a:cubicBezTo>
                  <a:lnTo>
                    <a:pt x="120904" y="172339"/>
                  </a:lnTo>
                  <a:cubicBezTo>
                    <a:pt x="110871" y="163703"/>
                    <a:pt x="101219" y="154813"/>
                    <a:pt x="91948" y="145415"/>
                  </a:cubicBezTo>
                  <a:close/>
                  <a:moveTo>
                    <a:pt x="174371" y="165989"/>
                  </a:moveTo>
                  <a:cubicBezTo>
                    <a:pt x="184277" y="173101"/>
                    <a:pt x="194310" y="179959"/>
                    <a:pt x="204724" y="186309"/>
                  </a:cubicBezTo>
                  <a:lnTo>
                    <a:pt x="184912" y="218821"/>
                  </a:lnTo>
                  <a:cubicBezTo>
                    <a:pt x="173609" y="211963"/>
                    <a:pt x="162687" y="204597"/>
                    <a:pt x="152019" y="196850"/>
                  </a:cubicBezTo>
                  <a:close/>
                  <a:moveTo>
                    <a:pt x="236728" y="204089"/>
                  </a:moveTo>
                  <a:cubicBezTo>
                    <a:pt x="247523" y="209550"/>
                    <a:pt x="258699" y="214630"/>
                    <a:pt x="270002" y="219202"/>
                  </a:cubicBezTo>
                  <a:lnTo>
                    <a:pt x="255651" y="254508"/>
                  </a:lnTo>
                  <a:cubicBezTo>
                    <a:pt x="243459" y="249555"/>
                    <a:pt x="231394" y="244094"/>
                    <a:pt x="219583" y="238125"/>
                  </a:cubicBezTo>
                  <a:close/>
                  <a:moveTo>
                    <a:pt x="304292" y="231648"/>
                  </a:moveTo>
                  <a:cubicBezTo>
                    <a:pt x="315849" y="235331"/>
                    <a:pt x="327660" y="238506"/>
                    <a:pt x="339598" y="241300"/>
                  </a:cubicBezTo>
                  <a:lnTo>
                    <a:pt x="331089" y="278384"/>
                  </a:lnTo>
                  <a:cubicBezTo>
                    <a:pt x="318135" y="275463"/>
                    <a:pt x="305435" y="271907"/>
                    <a:pt x="292862" y="267970"/>
                  </a:cubicBezTo>
                  <a:close/>
                  <a:moveTo>
                    <a:pt x="375412" y="248031"/>
                  </a:moveTo>
                  <a:cubicBezTo>
                    <a:pt x="386080" y="249555"/>
                    <a:pt x="396748" y="250825"/>
                    <a:pt x="407543" y="251587"/>
                  </a:cubicBezTo>
                  <a:lnTo>
                    <a:pt x="407543" y="251587"/>
                  </a:lnTo>
                  <a:lnTo>
                    <a:pt x="407543" y="251587"/>
                  </a:lnTo>
                  <a:cubicBezTo>
                    <a:pt x="408940" y="251714"/>
                    <a:pt x="410464" y="251841"/>
                    <a:pt x="411861" y="251841"/>
                  </a:cubicBezTo>
                  <a:lnTo>
                    <a:pt x="409448" y="289814"/>
                  </a:lnTo>
                  <a:cubicBezTo>
                    <a:pt x="407924" y="289687"/>
                    <a:pt x="406273" y="289560"/>
                    <a:pt x="404749" y="289433"/>
                  </a:cubicBezTo>
                  <a:lnTo>
                    <a:pt x="406146" y="270383"/>
                  </a:lnTo>
                  <a:lnTo>
                    <a:pt x="404749" y="289433"/>
                  </a:lnTo>
                  <a:cubicBezTo>
                    <a:pt x="393065" y="288544"/>
                    <a:pt x="381381" y="287274"/>
                    <a:pt x="369824" y="285623"/>
                  </a:cubicBezTo>
                  <a:close/>
                  <a:moveTo>
                    <a:pt x="448437" y="252857"/>
                  </a:moveTo>
                  <a:cubicBezTo>
                    <a:pt x="460629" y="252730"/>
                    <a:pt x="472821" y="251968"/>
                    <a:pt x="485013" y="250825"/>
                  </a:cubicBezTo>
                  <a:lnTo>
                    <a:pt x="488569" y="288798"/>
                  </a:lnTo>
                  <a:cubicBezTo>
                    <a:pt x="475488" y="290068"/>
                    <a:pt x="462280" y="290830"/>
                    <a:pt x="448945" y="290957"/>
                  </a:cubicBezTo>
                  <a:close/>
                  <a:moveTo>
                    <a:pt x="521208" y="245999"/>
                  </a:moveTo>
                  <a:cubicBezTo>
                    <a:pt x="533273" y="243840"/>
                    <a:pt x="545211" y="241300"/>
                    <a:pt x="556895" y="238252"/>
                  </a:cubicBezTo>
                  <a:lnTo>
                    <a:pt x="566547" y="275082"/>
                  </a:lnTo>
                  <a:cubicBezTo>
                    <a:pt x="553847" y="278384"/>
                    <a:pt x="540893" y="281178"/>
                    <a:pt x="527812" y="283464"/>
                  </a:cubicBezTo>
                  <a:close/>
                  <a:moveTo>
                    <a:pt x="591947" y="227584"/>
                  </a:moveTo>
                  <a:cubicBezTo>
                    <a:pt x="603504" y="223520"/>
                    <a:pt x="614807" y="219075"/>
                    <a:pt x="625983" y="214249"/>
                  </a:cubicBezTo>
                  <a:lnTo>
                    <a:pt x="641350" y="249174"/>
                  </a:lnTo>
                  <a:cubicBezTo>
                    <a:pt x="629285" y="254508"/>
                    <a:pt x="616966" y="259334"/>
                    <a:pt x="604520" y="263652"/>
                  </a:cubicBezTo>
                  <a:close/>
                  <a:moveTo>
                    <a:pt x="658876" y="198120"/>
                  </a:moveTo>
                  <a:cubicBezTo>
                    <a:pt x="669544" y="192278"/>
                    <a:pt x="680085" y="186182"/>
                    <a:pt x="690372" y="179578"/>
                  </a:cubicBezTo>
                  <a:lnTo>
                    <a:pt x="711073" y="211582"/>
                  </a:lnTo>
                  <a:cubicBezTo>
                    <a:pt x="700024" y="218694"/>
                    <a:pt x="688594" y="225425"/>
                    <a:pt x="677037" y="231775"/>
                  </a:cubicBezTo>
                  <a:close/>
                  <a:moveTo>
                    <a:pt x="720217" y="158496"/>
                  </a:moveTo>
                  <a:cubicBezTo>
                    <a:pt x="727837" y="152654"/>
                    <a:pt x="735203" y="146685"/>
                    <a:pt x="742315" y="140462"/>
                  </a:cubicBezTo>
                  <a:lnTo>
                    <a:pt x="754761" y="154813"/>
                  </a:lnTo>
                  <a:lnTo>
                    <a:pt x="740029" y="142748"/>
                  </a:lnTo>
                  <a:lnTo>
                    <a:pt x="745363" y="136271"/>
                  </a:lnTo>
                  <a:lnTo>
                    <a:pt x="774827" y="160401"/>
                  </a:lnTo>
                  <a:lnTo>
                    <a:pt x="769493" y="166878"/>
                  </a:lnTo>
                  <a:lnTo>
                    <a:pt x="768477" y="168148"/>
                  </a:lnTo>
                  <a:lnTo>
                    <a:pt x="767207" y="169164"/>
                  </a:lnTo>
                  <a:cubicBezTo>
                    <a:pt x="759460" y="175895"/>
                    <a:pt x="751459" y="182499"/>
                    <a:pt x="743204" y="188722"/>
                  </a:cubicBezTo>
                  <a:close/>
                  <a:moveTo>
                    <a:pt x="34163" y="0"/>
                  </a:moveTo>
                  <a:cubicBezTo>
                    <a:pt x="39624" y="11049"/>
                    <a:pt x="45466" y="21717"/>
                    <a:pt x="51689" y="32131"/>
                  </a:cubicBezTo>
                  <a:lnTo>
                    <a:pt x="19050" y="51816"/>
                  </a:lnTo>
                  <a:cubicBezTo>
                    <a:pt x="12319" y="40513"/>
                    <a:pt x="5969" y="28829"/>
                    <a:pt x="0" y="16891"/>
                  </a:cubicBezTo>
                  <a:close/>
                </a:path>
              </a:pathLst>
            </a:custGeom>
            <a:solidFill>
              <a:srgbClr val="B51700"/>
            </a:solidFill>
          </p:spPr>
        </p:sp>
        <p:sp>
          <p:nvSpPr>
            <p:cNvPr name="Freeform 6" id="6"/>
            <p:cNvSpPr/>
            <p:nvPr/>
          </p:nvSpPr>
          <p:spPr>
            <a:xfrm flipH="false" flipV="false" rot="0">
              <a:off x="747014" y="89789"/>
              <a:ext cx="179578" cy="184150"/>
            </a:xfrm>
            <a:custGeom>
              <a:avLst/>
              <a:gdLst/>
              <a:ahLst/>
              <a:cxnLst/>
              <a:rect r="r" b="b" t="t" l="l"/>
              <a:pathLst>
                <a:path h="184150" w="179578">
                  <a:moveTo>
                    <a:pt x="117348" y="178689"/>
                  </a:moveTo>
                  <a:lnTo>
                    <a:pt x="140843" y="17399"/>
                  </a:lnTo>
                  <a:lnTo>
                    <a:pt x="159639" y="20193"/>
                  </a:lnTo>
                  <a:lnTo>
                    <a:pt x="166116" y="38100"/>
                  </a:lnTo>
                  <a:lnTo>
                    <a:pt x="12827" y="93218"/>
                  </a:lnTo>
                  <a:lnTo>
                    <a:pt x="0" y="57404"/>
                  </a:lnTo>
                  <a:lnTo>
                    <a:pt x="153289" y="2286"/>
                  </a:lnTo>
                  <a:cubicBezTo>
                    <a:pt x="159639" y="0"/>
                    <a:pt x="166624" y="1270"/>
                    <a:pt x="171831" y="5461"/>
                  </a:cubicBezTo>
                  <a:cubicBezTo>
                    <a:pt x="177038" y="9652"/>
                    <a:pt x="179578" y="16383"/>
                    <a:pt x="178562" y="22987"/>
                  </a:cubicBezTo>
                  <a:lnTo>
                    <a:pt x="155067" y="184150"/>
                  </a:lnTo>
                  <a:close/>
                  <a:moveTo>
                    <a:pt x="56515" y="116332"/>
                  </a:moveTo>
                  <a:lnTo>
                    <a:pt x="144907" y="8128"/>
                  </a:lnTo>
                  <a:lnTo>
                    <a:pt x="174371" y="32258"/>
                  </a:lnTo>
                  <a:lnTo>
                    <a:pt x="85979" y="140462"/>
                  </a:lnTo>
                  <a:close/>
                </a:path>
              </a:pathLst>
            </a:custGeom>
            <a:solidFill>
              <a:srgbClr val="B51700"/>
            </a:solidFill>
          </p:spPr>
        </p:sp>
      </p:grpSp>
      <p:sp>
        <p:nvSpPr>
          <p:cNvPr name="Freeform 7" id="7"/>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04900" y="1333500"/>
            <a:ext cx="7698210" cy="1616573"/>
          </a:xfrm>
          <a:custGeom>
            <a:avLst/>
            <a:gdLst/>
            <a:ahLst/>
            <a:cxnLst/>
            <a:rect r="r" b="b" t="t" l="l"/>
            <a:pathLst>
              <a:path h="1616573" w="7698210">
                <a:moveTo>
                  <a:pt x="0" y="0"/>
                </a:moveTo>
                <a:lnTo>
                  <a:pt x="7698210" y="0"/>
                </a:lnTo>
                <a:lnTo>
                  <a:pt x="7698210" y="1616573"/>
                </a:lnTo>
                <a:lnTo>
                  <a:pt x="0" y="1616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11" id="11"/>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2" id="12"/>
          <p:cNvSpPr txBox="true"/>
          <p:nvPr/>
        </p:nvSpPr>
        <p:spPr>
          <a:xfrm rot="0">
            <a:off x="1766707" y="1669313"/>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4" id="14"/>
          <p:cNvSpPr txBox="true"/>
          <p:nvPr/>
        </p:nvSpPr>
        <p:spPr>
          <a:xfrm rot="0">
            <a:off x="2956912" y="1669313"/>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5" id="15"/>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6" id="16"/>
          <p:cNvSpPr txBox="true"/>
          <p:nvPr/>
        </p:nvSpPr>
        <p:spPr>
          <a:xfrm rot="0">
            <a:off x="4265019" y="1669313"/>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7" id="17"/>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8" id="18"/>
          <p:cNvSpPr txBox="true"/>
          <p:nvPr/>
        </p:nvSpPr>
        <p:spPr>
          <a:xfrm rot="0">
            <a:off x="5458816" y="1669313"/>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9" id="19"/>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20" id="20"/>
          <p:cNvSpPr txBox="true"/>
          <p:nvPr/>
        </p:nvSpPr>
        <p:spPr>
          <a:xfrm rot="0">
            <a:off x="6763331" y="1669313"/>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21" id="21"/>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22" id="22"/>
          <p:cNvSpPr txBox="true"/>
          <p:nvPr/>
        </p:nvSpPr>
        <p:spPr>
          <a:xfrm rot="0">
            <a:off x="7954337" y="1669313"/>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23" id="23"/>
          <p:cNvSpPr txBox="true"/>
          <p:nvPr/>
        </p:nvSpPr>
        <p:spPr>
          <a:xfrm rot="0">
            <a:off x="1721434" y="3107912"/>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24" id="24"/>
          <p:cNvSpPr txBox="true"/>
          <p:nvPr/>
        </p:nvSpPr>
        <p:spPr>
          <a:xfrm rot="0">
            <a:off x="2692422"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25" id="25"/>
          <p:cNvSpPr txBox="true"/>
          <p:nvPr/>
        </p:nvSpPr>
        <p:spPr>
          <a:xfrm rot="0">
            <a:off x="3994737"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26" id="26"/>
          <p:cNvSpPr txBox="true"/>
          <p:nvPr/>
        </p:nvSpPr>
        <p:spPr>
          <a:xfrm rot="0">
            <a:off x="7956547" y="3107912"/>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Tree>
  </p:cSld>
  <p:clrMapOvr>
    <a:masterClrMapping/>
  </p:clrMapOvr>
</p:sld>
</file>

<file path=ppt/slides/slide3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9" id="9"/>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59</a:t>
            </a:r>
          </a:p>
        </p:txBody>
      </p:sp>
      <p:sp>
        <p:nvSpPr>
          <p:cNvPr name="TextBox 10" id="10"/>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1" id="11"/>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2" id="12"/>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3" id="13"/>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4" id="14"/>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5" id="15"/>
          <p:cNvSpPr txBox="true"/>
          <p:nvPr/>
        </p:nvSpPr>
        <p:spPr>
          <a:xfrm rot="0">
            <a:off x="3956637"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6" id="16"/>
          <p:cNvSpPr txBox="true"/>
          <p:nvPr/>
        </p:nvSpPr>
        <p:spPr>
          <a:xfrm rot="0">
            <a:off x="982723" y="1943833"/>
            <a:ext cx="473898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Enqueue and Dequeue Methods</a:t>
            </a:r>
          </a:p>
        </p:txBody>
      </p:sp>
      <p:sp>
        <p:nvSpPr>
          <p:cNvPr name="TextBox 17" id="17"/>
          <p:cNvSpPr txBox="true"/>
          <p:nvPr/>
        </p:nvSpPr>
        <p:spPr>
          <a:xfrm rot="0">
            <a:off x="7689847"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18" id="18"/>
          <p:cNvSpPr txBox="true"/>
          <p:nvPr/>
        </p:nvSpPr>
        <p:spPr>
          <a:xfrm rot="0">
            <a:off x="1041397" y="2625033"/>
            <a:ext cx="1425835"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enqueue(9) Start = 2</a:t>
            </a:r>
          </a:p>
        </p:txBody>
      </p:sp>
      <p:sp>
        <p:nvSpPr>
          <p:cNvPr name="TextBox 19" id="19"/>
          <p:cNvSpPr txBox="true"/>
          <p:nvPr/>
        </p:nvSpPr>
        <p:spPr>
          <a:xfrm rot="0">
            <a:off x="1009621" y="3944036"/>
            <a:ext cx="1010936" cy="165516"/>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05</a:t>
            </a:r>
          </a:p>
        </p:txBody>
      </p:sp>
    </p:spTree>
  </p:cSld>
  <p:clrMapOvr>
    <a:masterClrMapping/>
  </p:clrMapOvr>
</p:sld>
</file>

<file path=ppt/slides/slide3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904952" y="2855319"/>
            <a:ext cx="897579" cy="248917"/>
            <a:chOff x="0" y="0"/>
            <a:chExt cx="897585" cy="248920"/>
          </a:xfrm>
        </p:grpSpPr>
        <p:sp>
          <p:nvSpPr>
            <p:cNvPr name="Freeform 7" id="7"/>
            <p:cNvSpPr/>
            <p:nvPr/>
          </p:nvSpPr>
          <p:spPr>
            <a:xfrm flipH="false" flipV="false" rot="0">
              <a:off x="63500" y="111760"/>
              <a:ext cx="661416" cy="25400"/>
            </a:xfrm>
            <a:custGeom>
              <a:avLst/>
              <a:gdLst/>
              <a:ahLst/>
              <a:cxnLst/>
              <a:rect r="r" b="b" t="t" l="l"/>
              <a:pathLst>
                <a:path h="25400" w="661416">
                  <a:moveTo>
                    <a:pt x="0" y="0"/>
                  </a:moveTo>
                  <a:lnTo>
                    <a:pt x="648716" y="0"/>
                  </a:lnTo>
                  <a:lnTo>
                    <a:pt x="648716" y="12700"/>
                  </a:lnTo>
                  <a:lnTo>
                    <a:pt x="648716" y="0"/>
                  </a:lnTo>
                  <a:lnTo>
                    <a:pt x="661416" y="0"/>
                  </a:lnTo>
                  <a:lnTo>
                    <a:pt x="661416" y="25400"/>
                  </a:lnTo>
                  <a:lnTo>
                    <a:pt x="648716" y="25400"/>
                  </a:lnTo>
                  <a:lnTo>
                    <a:pt x="0" y="25400"/>
                  </a:lnTo>
                  <a:close/>
                </a:path>
              </a:pathLst>
            </a:custGeom>
            <a:solidFill>
              <a:srgbClr val="000000"/>
            </a:solidFill>
          </p:spPr>
        </p:sp>
        <p:sp>
          <p:nvSpPr>
            <p:cNvPr name="Freeform 8" id="8"/>
            <p:cNvSpPr/>
            <p:nvPr/>
          </p:nvSpPr>
          <p:spPr>
            <a:xfrm flipH="false" flipV="false" rot="0">
              <a:off x="71221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12" id="12"/>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4" id="14"/>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5" id="15"/>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6" id="16"/>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7" id="17"/>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1412396"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9" id="19"/>
          <p:cNvSpPr txBox="true"/>
          <p:nvPr/>
        </p:nvSpPr>
        <p:spPr>
          <a:xfrm rot="0">
            <a:off x="982723" y="1943833"/>
            <a:ext cx="196299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Peek method</a:t>
            </a:r>
          </a:p>
        </p:txBody>
      </p:sp>
      <p:sp>
        <p:nvSpPr>
          <p:cNvPr name="TextBox 20" id="20"/>
          <p:cNvSpPr txBox="true"/>
          <p:nvPr/>
        </p:nvSpPr>
        <p:spPr>
          <a:xfrm rot="0">
            <a:off x="7689847"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21" id="21"/>
          <p:cNvSpPr txBox="true"/>
          <p:nvPr/>
        </p:nvSpPr>
        <p:spPr>
          <a:xfrm rot="0">
            <a:off x="1041397" y="2625033"/>
            <a:ext cx="1117016"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peek() Start = 0</a:t>
            </a:r>
          </a:p>
        </p:txBody>
      </p:sp>
      <p:sp>
        <p:nvSpPr>
          <p:cNvPr name="TextBox 22" id="22"/>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5</a:t>
            </a:r>
          </a:p>
        </p:txBody>
      </p:sp>
      <p:sp>
        <p:nvSpPr>
          <p:cNvPr name="TextBox 23" id="23"/>
          <p:cNvSpPr txBox="true"/>
          <p:nvPr/>
        </p:nvSpPr>
        <p:spPr>
          <a:xfrm rot="0">
            <a:off x="2832097" y="2837755"/>
            <a:ext cx="162439"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5</a:t>
            </a:r>
          </a:p>
        </p:txBody>
      </p:sp>
    </p:spTree>
  </p:cSld>
  <p:clrMapOvr>
    <a:masterClrMapping/>
  </p:clrMapOvr>
</p:sld>
</file>

<file path=ppt/slides/slide3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904952" y="2855319"/>
            <a:ext cx="897579" cy="248917"/>
            <a:chOff x="0" y="0"/>
            <a:chExt cx="897585" cy="248920"/>
          </a:xfrm>
        </p:grpSpPr>
        <p:sp>
          <p:nvSpPr>
            <p:cNvPr name="Freeform 7" id="7"/>
            <p:cNvSpPr/>
            <p:nvPr/>
          </p:nvSpPr>
          <p:spPr>
            <a:xfrm flipH="false" flipV="false" rot="0">
              <a:off x="63500" y="111760"/>
              <a:ext cx="661416" cy="25400"/>
            </a:xfrm>
            <a:custGeom>
              <a:avLst/>
              <a:gdLst/>
              <a:ahLst/>
              <a:cxnLst/>
              <a:rect r="r" b="b" t="t" l="l"/>
              <a:pathLst>
                <a:path h="25400" w="661416">
                  <a:moveTo>
                    <a:pt x="0" y="0"/>
                  </a:moveTo>
                  <a:lnTo>
                    <a:pt x="648716" y="0"/>
                  </a:lnTo>
                  <a:lnTo>
                    <a:pt x="648716" y="12700"/>
                  </a:lnTo>
                  <a:lnTo>
                    <a:pt x="648716" y="0"/>
                  </a:lnTo>
                  <a:lnTo>
                    <a:pt x="661416" y="0"/>
                  </a:lnTo>
                  <a:lnTo>
                    <a:pt x="661416" y="25400"/>
                  </a:lnTo>
                  <a:lnTo>
                    <a:pt x="648716" y="25400"/>
                  </a:lnTo>
                  <a:lnTo>
                    <a:pt x="0" y="25400"/>
                  </a:lnTo>
                  <a:close/>
                </a:path>
              </a:pathLst>
            </a:custGeom>
            <a:solidFill>
              <a:srgbClr val="000000"/>
            </a:solidFill>
          </p:spPr>
        </p:sp>
        <p:sp>
          <p:nvSpPr>
            <p:cNvPr name="Freeform 8" id="8"/>
            <p:cNvSpPr/>
            <p:nvPr/>
          </p:nvSpPr>
          <p:spPr>
            <a:xfrm flipH="false" flipV="false" rot="0">
              <a:off x="71221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12" id="12"/>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4" id="14"/>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5" id="15"/>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6" id="16"/>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7" id="17"/>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2686631"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9" id="19"/>
          <p:cNvSpPr txBox="true"/>
          <p:nvPr/>
        </p:nvSpPr>
        <p:spPr>
          <a:xfrm rot="0">
            <a:off x="982723" y="1943833"/>
            <a:ext cx="196299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Peek method</a:t>
            </a:r>
          </a:p>
        </p:txBody>
      </p:sp>
      <p:sp>
        <p:nvSpPr>
          <p:cNvPr name="TextBox 20" id="20"/>
          <p:cNvSpPr txBox="true"/>
          <p:nvPr/>
        </p:nvSpPr>
        <p:spPr>
          <a:xfrm rot="0">
            <a:off x="7689847"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21" id="21"/>
          <p:cNvSpPr txBox="true"/>
          <p:nvPr/>
        </p:nvSpPr>
        <p:spPr>
          <a:xfrm rot="0">
            <a:off x="1041397" y="2625033"/>
            <a:ext cx="1117016"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peek() Start = 1</a:t>
            </a:r>
          </a:p>
        </p:txBody>
      </p:sp>
      <p:sp>
        <p:nvSpPr>
          <p:cNvPr name="TextBox 22" id="22"/>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5</a:t>
            </a:r>
          </a:p>
        </p:txBody>
      </p:sp>
      <p:sp>
        <p:nvSpPr>
          <p:cNvPr name="TextBox 23" id="23"/>
          <p:cNvSpPr txBox="true"/>
          <p:nvPr/>
        </p:nvSpPr>
        <p:spPr>
          <a:xfrm rot="0">
            <a:off x="2832097" y="2837755"/>
            <a:ext cx="162439"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6</a:t>
            </a:r>
          </a:p>
        </p:txBody>
      </p:sp>
    </p:spTree>
  </p:cSld>
  <p:clrMapOvr>
    <a:masterClrMapping/>
  </p:clrMapOvr>
</p:sld>
</file>

<file path=ppt/slides/slide3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904952" y="2855319"/>
            <a:ext cx="897579" cy="248917"/>
            <a:chOff x="0" y="0"/>
            <a:chExt cx="897585" cy="248920"/>
          </a:xfrm>
        </p:grpSpPr>
        <p:sp>
          <p:nvSpPr>
            <p:cNvPr name="Freeform 7" id="7"/>
            <p:cNvSpPr/>
            <p:nvPr/>
          </p:nvSpPr>
          <p:spPr>
            <a:xfrm flipH="false" flipV="false" rot="0">
              <a:off x="63500" y="111760"/>
              <a:ext cx="661416" cy="25400"/>
            </a:xfrm>
            <a:custGeom>
              <a:avLst/>
              <a:gdLst/>
              <a:ahLst/>
              <a:cxnLst/>
              <a:rect r="r" b="b" t="t" l="l"/>
              <a:pathLst>
                <a:path h="25400" w="661416">
                  <a:moveTo>
                    <a:pt x="0" y="0"/>
                  </a:moveTo>
                  <a:lnTo>
                    <a:pt x="648716" y="0"/>
                  </a:lnTo>
                  <a:lnTo>
                    <a:pt x="648716" y="12700"/>
                  </a:lnTo>
                  <a:lnTo>
                    <a:pt x="648716" y="0"/>
                  </a:lnTo>
                  <a:lnTo>
                    <a:pt x="661416" y="0"/>
                  </a:lnTo>
                  <a:lnTo>
                    <a:pt x="661416" y="25400"/>
                  </a:lnTo>
                  <a:lnTo>
                    <a:pt x="648716" y="25400"/>
                  </a:lnTo>
                  <a:lnTo>
                    <a:pt x="0" y="25400"/>
                  </a:lnTo>
                  <a:close/>
                </a:path>
              </a:pathLst>
            </a:custGeom>
            <a:solidFill>
              <a:srgbClr val="000000"/>
            </a:solidFill>
          </p:spPr>
        </p:sp>
        <p:sp>
          <p:nvSpPr>
            <p:cNvPr name="Freeform 8" id="8"/>
            <p:cNvSpPr/>
            <p:nvPr/>
          </p:nvSpPr>
          <p:spPr>
            <a:xfrm flipH="false" flipV="false" rot="0">
              <a:off x="71221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12" id="12"/>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4" id="14"/>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5" id="15"/>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6" id="16"/>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7" id="17"/>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1412396"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9" id="19"/>
          <p:cNvSpPr txBox="true"/>
          <p:nvPr/>
        </p:nvSpPr>
        <p:spPr>
          <a:xfrm rot="0">
            <a:off x="982723" y="1943833"/>
            <a:ext cx="199657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isFull method</a:t>
            </a:r>
          </a:p>
        </p:txBody>
      </p:sp>
      <p:sp>
        <p:nvSpPr>
          <p:cNvPr name="TextBox 20" id="20"/>
          <p:cNvSpPr txBox="true"/>
          <p:nvPr/>
        </p:nvSpPr>
        <p:spPr>
          <a:xfrm rot="0">
            <a:off x="7689847"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21" id="21"/>
          <p:cNvSpPr txBox="true"/>
          <p:nvPr/>
        </p:nvSpPr>
        <p:spPr>
          <a:xfrm rot="0">
            <a:off x="1041397" y="2625033"/>
            <a:ext cx="1117016"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isFull() Start = 0</a:t>
            </a:r>
          </a:p>
        </p:txBody>
      </p:sp>
      <p:sp>
        <p:nvSpPr>
          <p:cNvPr name="TextBox 22" id="22"/>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5</a:t>
            </a:r>
          </a:p>
        </p:txBody>
      </p:sp>
      <p:sp>
        <p:nvSpPr>
          <p:cNvPr name="TextBox 23" id="23"/>
          <p:cNvSpPr txBox="true"/>
          <p:nvPr/>
        </p:nvSpPr>
        <p:spPr>
          <a:xfrm rot="0">
            <a:off x="2832097" y="2837755"/>
            <a:ext cx="587673"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True</a:t>
            </a:r>
          </a:p>
        </p:txBody>
      </p:sp>
    </p:spTree>
  </p:cSld>
  <p:clrMapOvr>
    <a:masterClrMapping/>
  </p:clrMapOvr>
</p:sld>
</file>

<file path=ppt/slides/slide3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904952" y="2855319"/>
            <a:ext cx="897579" cy="248917"/>
            <a:chOff x="0" y="0"/>
            <a:chExt cx="897585" cy="248920"/>
          </a:xfrm>
        </p:grpSpPr>
        <p:sp>
          <p:nvSpPr>
            <p:cNvPr name="Freeform 7" id="7"/>
            <p:cNvSpPr/>
            <p:nvPr/>
          </p:nvSpPr>
          <p:spPr>
            <a:xfrm flipH="false" flipV="false" rot="0">
              <a:off x="63500" y="111760"/>
              <a:ext cx="661416" cy="25400"/>
            </a:xfrm>
            <a:custGeom>
              <a:avLst/>
              <a:gdLst/>
              <a:ahLst/>
              <a:cxnLst/>
              <a:rect r="r" b="b" t="t" l="l"/>
              <a:pathLst>
                <a:path h="25400" w="661416">
                  <a:moveTo>
                    <a:pt x="0" y="0"/>
                  </a:moveTo>
                  <a:lnTo>
                    <a:pt x="648716" y="0"/>
                  </a:lnTo>
                  <a:lnTo>
                    <a:pt x="648716" y="12700"/>
                  </a:lnTo>
                  <a:lnTo>
                    <a:pt x="648716" y="0"/>
                  </a:lnTo>
                  <a:lnTo>
                    <a:pt x="661416" y="0"/>
                  </a:lnTo>
                  <a:lnTo>
                    <a:pt x="661416" y="25400"/>
                  </a:lnTo>
                  <a:lnTo>
                    <a:pt x="648716" y="25400"/>
                  </a:lnTo>
                  <a:lnTo>
                    <a:pt x="0" y="25400"/>
                  </a:lnTo>
                  <a:close/>
                </a:path>
              </a:pathLst>
            </a:custGeom>
            <a:solidFill>
              <a:srgbClr val="000000"/>
            </a:solidFill>
          </p:spPr>
        </p:sp>
        <p:sp>
          <p:nvSpPr>
            <p:cNvPr name="Freeform 8" id="8"/>
            <p:cNvSpPr/>
            <p:nvPr/>
          </p:nvSpPr>
          <p:spPr>
            <a:xfrm flipH="false" flipV="false" rot="0">
              <a:off x="71221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12" id="12"/>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4" id="14"/>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5" id="15"/>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6" id="16"/>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7" id="17"/>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2686631"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9" id="19"/>
          <p:cNvSpPr txBox="true"/>
          <p:nvPr/>
        </p:nvSpPr>
        <p:spPr>
          <a:xfrm rot="0">
            <a:off x="982723" y="1943833"/>
            <a:ext cx="199657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isFull method</a:t>
            </a:r>
          </a:p>
        </p:txBody>
      </p:sp>
      <p:sp>
        <p:nvSpPr>
          <p:cNvPr name="TextBox 20" id="20"/>
          <p:cNvSpPr txBox="true"/>
          <p:nvPr/>
        </p:nvSpPr>
        <p:spPr>
          <a:xfrm rot="0">
            <a:off x="7689847"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21" id="21"/>
          <p:cNvSpPr txBox="true"/>
          <p:nvPr/>
        </p:nvSpPr>
        <p:spPr>
          <a:xfrm rot="0">
            <a:off x="1041397" y="2625033"/>
            <a:ext cx="1117016"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isFull() Start = 1</a:t>
            </a:r>
          </a:p>
        </p:txBody>
      </p:sp>
      <p:sp>
        <p:nvSpPr>
          <p:cNvPr name="TextBox 22" id="22"/>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5</a:t>
            </a:r>
          </a:p>
        </p:txBody>
      </p:sp>
      <p:sp>
        <p:nvSpPr>
          <p:cNvPr name="TextBox 23" id="23"/>
          <p:cNvSpPr txBox="true"/>
          <p:nvPr/>
        </p:nvSpPr>
        <p:spPr>
          <a:xfrm rot="0">
            <a:off x="2832097" y="2837755"/>
            <a:ext cx="649481"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False</a:t>
            </a:r>
          </a:p>
        </p:txBody>
      </p:sp>
    </p:spTree>
  </p:cSld>
  <p:clrMapOvr>
    <a:masterClrMapping/>
  </p:clrMapOvr>
</p:sld>
</file>

<file path=ppt/slides/slide3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260549" y="2855319"/>
            <a:ext cx="897579" cy="248917"/>
            <a:chOff x="0" y="0"/>
            <a:chExt cx="897585" cy="248920"/>
          </a:xfrm>
        </p:grpSpPr>
        <p:sp>
          <p:nvSpPr>
            <p:cNvPr name="Freeform 7" id="7"/>
            <p:cNvSpPr/>
            <p:nvPr/>
          </p:nvSpPr>
          <p:spPr>
            <a:xfrm flipH="false" flipV="false" rot="0">
              <a:off x="63500" y="111760"/>
              <a:ext cx="661416" cy="25400"/>
            </a:xfrm>
            <a:custGeom>
              <a:avLst/>
              <a:gdLst/>
              <a:ahLst/>
              <a:cxnLst/>
              <a:rect r="r" b="b" t="t" l="l"/>
              <a:pathLst>
                <a:path h="25400" w="661416">
                  <a:moveTo>
                    <a:pt x="0" y="0"/>
                  </a:moveTo>
                  <a:lnTo>
                    <a:pt x="648716" y="0"/>
                  </a:lnTo>
                  <a:lnTo>
                    <a:pt x="648716" y="12700"/>
                  </a:lnTo>
                  <a:lnTo>
                    <a:pt x="648716" y="0"/>
                  </a:lnTo>
                  <a:lnTo>
                    <a:pt x="661416" y="0"/>
                  </a:lnTo>
                  <a:lnTo>
                    <a:pt x="661416" y="25400"/>
                  </a:lnTo>
                  <a:lnTo>
                    <a:pt x="648716" y="25400"/>
                  </a:lnTo>
                  <a:lnTo>
                    <a:pt x="0" y="25400"/>
                  </a:lnTo>
                  <a:close/>
                </a:path>
              </a:pathLst>
            </a:custGeom>
            <a:solidFill>
              <a:srgbClr val="000000"/>
            </a:solidFill>
          </p:spPr>
        </p:sp>
        <p:sp>
          <p:nvSpPr>
            <p:cNvPr name="Freeform 8" id="8"/>
            <p:cNvSpPr/>
            <p:nvPr/>
          </p:nvSpPr>
          <p:spPr>
            <a:xfrm flipH="false" flipV="false" rot="0">
              <a:off x="71221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12" id="12"/>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3" id="13"/>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4" id="14"/>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5" id="15"/>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6" id="16"/>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7" id="17"/>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8" id="18"/>
          <p:cNvSpPr txBox="true"/>
          <p:nvPr/>
        </p:nvSpPr>
        <p:spPr>
          <a:xfrm rot="0">
            <a:off x="2686631"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9" id="19"/>
          <p:cNvSpPr txBox="true"/>
          <p:nvPr/>
        </p:nvSpPr>
        <p:spPr>
          <a:xfrm rot="0">
            <a:off x="982723" y="1943833"/>
            <a:ext cx="2411311"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isEmpty method</a:t>
            </a:r>
          </a:p>
        </p:txBody>
      </p:sp>
      <p:sp>
        <p:nvSpPr>
          <p:cNvPr name="TextBox 20" id="20"/>
          <p:cNvSpPr txBox="true"/>
          <p:nvPr/>
        </p:nvSpPr>
        <p:spPr>
          <a:xfrm rot="0">
            <a:off x="7689847"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21" id="21"/>
          <p:cNvSpPr txBox="true"/>
          <p:nvPr/>
        </p:nvSpPr>
        <p:spPr>
          <a:xfrm rot="0">
            <a:off x="1041397" y="2625033"/>
            <a:ext cx="1194549"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isEmpty() Start = 1</a:t>
            </a:r>
          </a:p>
        </p:txBody>
      </p:sp>
      <p:sp>
        <p:nvSpPr>
          <p:cNvPr name="TextBox 22" id="22"/>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5</a:t>
            </a:r>
          </a:p>
        </p:txBody>
      </p:sp>
      <p:sp>
        <p:nvSpPr>
          <p:cNvPr name="TextBox 23" id="23"/>
          <p:cNvSpPr txBox="true"/>
          <p:nvPr/>
        </p:nvSpPr>
        <p:spPr>
          <a:xfrm rot="0">
            <a:off x="3187703" y="2837755"/>
            <a:ext cx="649481"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False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79685" y="1701803"/>
            <a:ext cx="5226796" cy="2031997"/>
            <a:chOff x="0" y="0"/>
            <a:chExt cx="5226799" cy="2032000"/>
          </a:xfrm>
        </p:grpSpPr>
        <p:sp>
          <p:nvSpPr>
            <p:cNvPr name="Freeform 6" id="6"/>
            <p:cNvSpPr/>
            <p:nvPr/>
          </p:nvSpPr>
          <p:spPr>
            <a:xfrm flipH="false" flipV="false" rot="0">
              <a:off x="0" y="0"/>
              <a:ext cx="5226812" cy="2032000"/>
            </a:xfrm>
            <a:custGeom>
              <a:avLst/>
              <a:gdLst/>
              <a:ahLst/>
              <a:cxnLst/>
              <a:rect r="r" b="b" t="t" l="l"/>
              <a:pathLst>
                <a:path h="2032000" w="5226812">
                  <a:moveTo>
                    <a:pt x="0" y="2032000"/>
                  </a:moveTo>
                  <a:lnTo>
                    <a:pt x="5226812" y="2032000"/>
                  </a:lnTo>
                  <a:lnTo>
                    <a:pt x="5226812" y="0"/>
                  </a:lnTo>
                  <a:lnTo>
                    <a:pt x="0" y="0"/>
                  </a:lnTo>
                  <a:close/>
                </a:path>
              </a:pathLst>
            </a:custGeom>
            <a:solidFill>
              <a:srgbClr val="000000"/>
            </a:solidFill>
          </p:spPr>
        </p:sp>
      </p:grpSp>
      <p:grpSp>
        <p:nvGrpSpPr>
          <p:cNvPr name="Group 7" id="7"/>
          <p:cNvGrpSpPr>
            <a:grpSpLocks noChangeAspect="true"/>
          </p:cNvGrpSpPr>
          <p:nvPr/>
        </p:nvGrpSpPr>
        <p:grpSpPr>
          <a:xfrm rot="0">
            <a:off x="7000142" y="1701803"/>
            <a:ext cx="5017494" cy="2031997"/>
            <a:chOff x="0" y="0"/>
            <a:chExt cx="5017491" cy="2032000"/>
          </a:xfrm>
        </p:grpSpPr>
        <p:sp>
          <p:nvSpPr>
            <p:cNvPr name="Freeform 8" id="8"/>
            <p:cNvSpPr/>
            <p:nvPr/>
          </p:nvSpPr>
          <p:spPr>
            <a:xfrm flipH="false" flipV="false" rot="0">
              <a:off x="0" y="0"/>
              <a:ext cx="5017516" cy="2032000"/>
            </a:xfrm>
            <a:custGeom>
              <a:avLst/>
              <a:gdLst/>
              <a:ahLst/>
              <a:cxnLst/>
              <a:rect r="r" b="b" t="t" l="l"/>
              <a:pathLst>
                <a:path h="2032000" w="5017516">
                  <a:moveTo>
                    <a:pt x="0" y="2032000"/>
                  </a:moveTo>
                  <a:lnTo>
                    <a:pt x="5017516" y="2032000"/>
                  </a:lnTo>
                  <a:lnTo>
                    <a:pt x="5017516" y="0"/>
                  </a:lnTo>
                  <a:lnTo>
                    <a:pt x="0" y="0"/>
                  </a:lnTo>
                  <a:close/>
                </a:path>
              </a:pathLst>
            </a:custGeom>
            <a:solidFill>
              <a:srgbClr val="000000"/>
            </a:solidFill>
          </p:spPr>
        </p:sp>
      </p:grpSp>
      <p:sp>
        <p:nvSpPr>
          <p:cNvPr name="Freeform 9" id="9"/>
          <p:cNvSpPr/>
          <p:nvPr/>
        </p:nvSpPr>
        <p:spPr>
          <a:xfrm flipH="false" flipV="false" rot="0">
            <a:off x="654053" y="4527547"/>
            <a:ext cx="9927526" cy="3076870"/>
          </a:xfrm>
          <a:custGeom>
            <a:avLst/>
            <a:gdLst/>
            <a:ahLst/>
            <a:cxnLst/>
            <a:rect r="r" b="b" t="t" l="l"/>
            <a:pathLst>
              <a:path h="3076870" w="9927526">
                <a:moveTo>
                  <a:pt x="0" y="0"/>
                </a:moveTo>
                <a:lnTo>
                  <a:pt x="9927527" y="0"/>
                </a:lnTo>
                <a:lnTo>
                  <a:pt x="9927527" y="3076870"/>
                </a:lnTo>
                <a:lnTo>
                  <a:pt x="0" y="3076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582230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Recursive vs Iterative Solutions</a:t>
            </a:r>
          </a:p>
        </p:txBody>
      </p:sp>
      <p:sp>
        <p:nvSpPr>
          <p:cNvPr name="TextBox 12" id="12"/>
          <p:cNvSpPr txBox="true"/>
          <p:nvPr/>
        </p:nvSpPr>
        <p:spPr>
          <a:xfrm rot="0">
            <a:off x="730482" y="1782899"/>
            <a:ext cx="2370877" cy="483318"/>
          </a:xfrm>
          <a:prstGeom prst="rect">
            <a:avLst/>
          </a:prstGeom>
        </p:spPr>
        <p:txBody>
          <a:bodyPr anchor="t" rtlCol="false" tIns="0" lIns="0" bIns="0" rIns="0">
            <a:spAutoFit/>
          </a:bodyPr>
          <a:lstStyle/>
          <a:p>
            <a:pPr algn="ctr">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powerOfTwo</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n</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if</a:t>
            </a:r>
            <a:r>
              <a:rPr lang="en-US" sz="1600" spc="142">
                <a:solidFill>
                  <a:srgbClr val="D4D4D4"/>
                </a:solidFill>
                <a:latin typeface="Montserrat 2"/>
                <a:ea typeface="Montserrat 2"/>
                <a:cs typeface="Montserrat 2"/>
                <a:sym typeface="Montserrat 2"/>
              </a:rPr>
              <a:t> n ==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a:t>
            </a:r>
          </a:p>
        </p:txBody>
      </p:sp>
      <p:sp>
        <p:nvSpPr>
          <p:cNvPr name="TextBox 13" id="13"/>
          <p:cNvSpPr txBox="true"/>
          <p:nvPr/>
        </p:nvSpPr>
        <p:spPr>
          <a:xfrm rot="0">
            <a:off x="1831515" y="2265502"/>
            <a:ext cx="1123036"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14" id="14"/>
          <p:cNvSpPr txBox="true"/>
          <p:nvPr/>
        </p:nvSpPr>
        <p:spPr>
          <a:xfrm rot="0">
            <a:off x="1219829" y="2506799"/>
            <a:ext cx="748694"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else</a:t>
            </a:r>
            <a:r>
              <a:rPr lang="en-US" sz="1600" spc="142">
                <a:solidFill>
                  <a:srgbClr val="D4D4D4"/>
                </a:solidFill>
                <a:latin typeface="Montserrat 2"/>
                <a:ea typeface="Montserrat 2"/>
                <a:cs typeface="Montserrat 2"/>
                <a:sym typeface="Montserrat 2"/>
              </a:rPr>
              <a:t>: </a:t>
            </a:r>
          </a:p>
        </p:txBody>
      </p:sp>
      <p:sp>
        <p:nvSpPr>
          <p:cNvPr name="TextBox 15" id="15"/>
          <p:cNvSpPr txBox="true"/>
          <p:nvPr/>
        </p:nvSpPr>
        <p:spPr>
          <a:xfrm rot="0">
            <a:off x="1709176" y="2748105"/>
            <a:ext cx="2994793" cy="483318"/>
          </a:xfrm>
          <a:prstGeom prst="rect">
            <a:avLst/>
          </a:prstGeom>
        </p:spPr>
        <p:txBody>
          <a:bodyPr anchor="t" rtlCol="false" tIns="0" lIns="0" bIns="0" rIns="0">
            <a:spAutoFit/>
          </a:bodyPr>
          <a:lstStyle/>
          <a:p>
            <a:pPr algn="l">
              <a:lnSpc>
                <a:spcPts val="1900"/>
              </a:lnSpc>
            </a:pPr>
            <a:r>
              <a:rPr lang="en-US" sz="1600" spc="142">
                <a:solidFill>
                  <a:srgbClr val="D4D4D4"/>
                </a:solidFill>
                <a:latin typeface="Montserrat 2"/>
                <a:ea typeface="Montserrat 2"/>
                <a:cs typeface="Montserrat 2"/>
                <a:sym typeface="Montserrat 2"/>
              </a:rPr>
              <a:t>power = powerOfTwo(n-</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power * </a:t>
            </a:r>
            <a:r>
              <a:rPr lang="en-US" sz="1600" spc="142">
                <a:solidFill>
                  <a:srgbClr val="B5CEA8"/>
                </a:solidFill>
                <a:latin typeface="Montserrat 2"/>
                <a:ea typeface="Montserrat 2"/>
                <a:cs typeface="Montserrat 2"/>
                <a:sym typeface="Montserrat 2"/>
              </a:rPr>
              <a:t>2</a:t>
            </a:r>
            <a:r>
              <a:rPr lang="en-US" sz="1600" spc="142">
                <a:solidFill>
                  <a:srgbClr val="D4D4D4"/>
                </a:solidFill>
                <a:latin typeface="Montserrat 2"/>
                <a:ea typeface="Montserrat 2"/>
                <a:cs typeface="Montserrat 2"/>
                <a:sym typeface="Montserrat 2"/>
              </a:rPr>
              <a:t> </a:t>
            </a:r>
          </a:p>
        </p:txBody>
      </p:sp>
      <p:sp>
        <p:nvSpPr>
          <p:cNvPr name="TextBox 16" id="16"/>
          <p:cNvSpPr txBox="true"/>
          <p:nvPr/>
        </p:nvSpPr>
        <p:spPr>
          <a:xfrm rot="0">
            <a:off x="7050948" y="1792424"/>
            <a:ext cx="2620442" cy="232486"/>
          </a:xfrm>
          <a:prstGeom prst="rect">
            <a:avLst/>
          </a:prstGeom>
        </p:spPr>
        <p:txBody>
          <a:bodyPr anchor="t" rtlCol="false" tIns="0" lIns="0" bIns="0" rIns="0">
            <a:spAutoFit/>
          </a:bodyPr>
          <a:lstStyle/>
          <a:p>
            <a:pPr algn="l">
              <a:lnSpc>
                <a:spcPts val="1899"/>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powerOfTwoIt</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n</a:t>
            </a:r>
            <a:r>
              <a:rPr lang="en-US" sz="1600" spc="142">
                <a:solidFill>
                  <a:srgbClr val="D4D4D4"/>
                </a:solidFill>
                <a:latin typeface="Montserrat 2"/>
                <a:ea typeface="Montserrat 2"/>
                <a:cs typeface="Montserrat 2"/>
                <a:sym typeface="Montserrat 2"/>
              </a:rPr>
              <a:t>): </a:t>
            </a:r>
          </a:p>
        </p:txBody>
      </p:sp>
      <p:sp>
        <p:nvSpPr>
          <p:cNvPr name="TextBox 17" id="17"/>
          <p:cNvSpPr txBox="true"/>
          <p:nvPr/>
        </p:nvSpPr>
        <p:spPr>
          <a:xfrm rot="0">
            <a:off x="7540295" y="2033730"/>
            <a:ext cx="1622174" cy="715089"/>
          </a:xfrm>
          <a:prstGeom prst="rect">
            <a:avLst/>
          </a:prstGeom>
        </p:spPr>
        <p:txBody>
          <a:bodyPr anchor="t" rtlCol="false" tIns="0" lIns="0" bIns="0" rIns="0">
            <a:spAutoFit/>
          </a:bodyPr>
          <a:lstStyle/>
          <a:p>
            <a:pPr algn="l">
              <a:lnSpc>
                <a:spcPts val="1899"/>
              </a:lnSpc>
            </a:pPr>
            <a:r>
              <a:rPr lang="en-US" sz="1600" spc="142">
                <a:solidFill>
                  <a:srgbClr val="D4D4D4"/>
                </a:solidFill>
                <a:latin typeface="Montserrat 2"/>
                <a:ea typeface="Montserrat 2"/>
                <a:cs typeface="Montserrat 2"/>
                <a:sym typeface="Montserrat 2"/>
              </a:rPr>
              <a:t>i =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power =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while</a:t>
            </a:r>
            <a:r>
              <a:rPr lang="en-US" sz="1600" spc="142">
                <a:solidFill>
                  <a:srgbClr val="D4D4D4"/>
                </a:solidFill>
                <a:latin typeface="Montserrat 2"/>
                <a:ea typeface="Montserrat 2"/>
                <a:cs typeface="Montserrat 2"/>
                <a:sym typeface="Montserrat 2"/>
              </a:rPr>
              <a:t> i &lt; n: </a:t>
            </a:r>
          </a:p>
        </p:txBody>
      </p:sp>
      <p:sp>
        <p:nvSpPr>
          <p:cNvPr name="TextBox 18" id="18"/>
          <p:cNvSpPr txBox="true"/>
          <p:nvPr/>
        </p:nvSpPr>
        <p:spPr>
          <a:xfrm rot="0">
            <a:off x="8029718" y="2757630"/>
            <a:ext cx="2246014" cy="473793"/>
          </a:xfrm>
          <a:prstGeom prst="rect">
            <a:avLst/>
          </a:prstGeom>
        </p:spPr>
        <p:txBody>
          <a:bodyPr anchor="t" rtlCol="false" tIns="0" lIns="0" bIns="0" rIns="0">
            <a:spAutoFit/>
          </a:bodyPr>
          <a:lstStyle/>
          <a:p>
            <a:pPr algn="l">
              <a:lnSpc>
                <a:spcPts val="1899"/>
              </a:lnSpc>
            </a:pPr>
            <a:r>
              <a:rPr lang="en-US" sz="1600" spc="142">
                <a:solidFill>
                  <a:srgbClr val="D4D4D4"/>
                </a:solidFill>
                <a:latin typeface="Montserrat 2"/>
                <a:ea typeface="Montserrat 2"/>
                <a:cs typeface="Montserrat 2"/>
                <a:sym typeface="Montserrat 2"/>
              </a:rPr>
              <a:t>power = power * </a:t>
            </a:r>
            <a:r>
              <a:rPr lang="en-US" sz="1600" spc="142">
                <a:solidFill>
                  <a:srgbClr val="B5CEA8"/>
                </a:solidFill>
                <a:latin typeface="Montserrat 2"/>
                <a:ea typeface="Montserrat 2"/>
                <a:cs typeface="Montserrat 2"/>
                <a:sym typeface="Montserrat 2"/>
              </a:rPr>
              <a:t>2</a:t>
            </a:r>
            <a:r>
              <a:rPr lang="en-US" sz="1600" spc="142">
                <a:solidFill>
                  <a:srgbClr val="D4D4D4"/>
                </a:solidFill>
                <a:latin typeface="Montserrat 2"/>
                <a:ea typeface="Montserrat 2"/>
                <a:cs typeface="Montserrat 2"/>
                <a:sym typeface="Montserrat 2"/>
              </a:rPr>
              <a:t> i = i +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19" id="19"/>
          <p:cNvSpPr txBox="true"/>
          <p:nvPr/>
        </p:nvSpPr>
        <p:spPr>
          <a:xfrm rot="0">
            <a:off x="7540295" y="3240224"/>
            <a:ext cx="1622174" cy="232486"/>
          </a:xfrm>
          <a:prstGeom prst="rect">
            <a:avLst/>
          </a:prstGeom>
        </p:spPr>
        <p:txBody>
          <a:bodyPr anchor="t" rtlCol="false" tIns="0" lIns="0" bIns="0" rIns="0">
            <a:spAutoFit/>
          </a:bodyPr>
          <a:lstStyle/>
          <a:p>
            <a:pPr algn="l">
              <a:lnSpc>
                <a:spcPts val="1899"/>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power </a:t>
            </a:r>
          </a:p>
        </p:txBody>
      </p:sp>
      <p:sp>
        <p:nvSpPr>
          <p:cNvPr name="TextBox 20" id="20"/>
          <p:cNvSpPr txBox="true"/>
          <p:nvPr/>
        </p:nvSpPr>
        <p:spPr>
          <a:xfrm rot="0">
            <a:off x="814921" y="4645057"/>
            <a:ext cx="580501" cy="276816"/>
          </a:xfrm>
          <a:prstGeom prst="rect">
            <a:avLst/>
          </a:prstGeom>
        </p:spPr>
        <p:txBody>
          <a:bodyPr anchor="t" rtlCol="false" tIns="0" lIns="0" bIns="0" rIns="0">
            <a:spAutoFit/>
          </a:bodyPr>
          <a:lstStyle/>
          <a:p>
            <a:pPr algn="l">
              <a:lnSpc>
                <a:spcPts val="2053"/>
              </a:lnSpc>
            </a:pPr>
            <a:r>
              <a:rPr lang="en-US" b="true" sz="1466">
                <a:solidFill>
                  <a:srgbClr val="000000"/>
                </a:solidFill>
                <a:latin typeface="Arial Bold"/>
                <a:ea typeface="Arial Bold"/>
                <a:cs typeface="Arial Bold"/>
                <a:sym typeface="Arial Bold"/>
              </a:rPr>
              <a:t>Points</a:t>
            </a:r>
          </a:p>
        </p:txBody>
      </p:sp>
      <p:sp>
        <p:nvSpPr>
          <p:cNvPr name="TextBox 21" id="21"/>
          <p:cNvSpPr txBox="true"/>
          <p:nvPr/>
        </p:nvSpPr>
        <p:spPr>
          <a:xfrm rot="0">
            <a:off x="3584505" y="4645057"/>
            <a:ext cx="929364" cy="276816"/>
          </a:xfrm>
          <a:prstGeom prst="rect">
            <a:avLst/>
          </a:prstGeom>
        </p:spPr>
        <p:txBody>
          <a:bodyPr anchor="t" rtlCol="false" tIns="0" lIns="0" bIns="0" rIns="0">
            <a:spAutoFit/>
          </a:bodyPr>
          <a:lstStyle/>
          <a:p>
            <a:pPr algn="l">
              <a:lnSpc>
                <a:spcPts val="2053"/>
              </a:lnSpc>
            </a:pPr>
            <a:r>
              <a:rPr lang="en-US" b="true" sz="1466">
                <a:solidFill>
                  <a:srgbClr val="000000"/>
                </a:solidFill>
                <a:latin typeface="Arial Bold"/>
                <a:ea typeface="Arial Bold"/>
                <a:cs typeface="Arial Bold"/>
                <a:sym typeface="Arial Bold"/>
              </a:rPr>
              <a:t>Recursion</a:t>
            </a:r>
          </a:p>
        </p:txBody>
      </p:sp>
      <p:sp>
        <p:nvSpPr>
          <p:cNvPr name="TextBox 22" id="22"/>
          <p:cNvSpPr txBox="true"/>
          <p:nvPr/>
        </p:nvSpPr>
        <p:spPr>
          <a:xfrm rot="0">
            <a:off x="4883410" y="4645057"/>
            <a:ext cx="749522" cy="276816"/>
          </a:xfrm>
          <a:prstGeom prst="rect">
            <a:avLst/>
          </a:prstGeom>
        </p:spPr>
        <p:txBody>
          <a:bodyPr anchor="t" rtlCol="false" tIns="0" lIns="0" bIns="0" rIns="0">
            <a:spAutoFit/>
          </a:bodyPr>
          <a:lstStyle/>
          <a:p>
            <a:pPr algn="l">
              <a:lnSpc>
                <a:spcPts val="2053"/>
              </a:lnSpc>
            </a:pPr>
            <a:r>
              <a:rPr lang="en-US" b="true" sz="1466">
                <a:solidFill>
                  <a:srgbClr val="000000"/>
                </a:solidFill>
                <a:latin typeface="Arial Bold"/>
                <a:ea typeface="Arial Bold"/>
                <a:cs typeface="Arial Bold"/>
                <a:sym typeface="Arial Bold"/>
              </a:rPr>
              <a:t>Iteration</a:t>
            </a:r>
          </a:p>
        </p:txBody>
      </p:sp>
      <p:sp>
        <p:nvSpPr>
          <p:cNvPr name="TextBox 23" id="23"/>
          <p:cNvSpPr txBox="true"/>
          <p:nvPr/>
        </p:nvSpPr>
        <p:spPr>
          <a:xfrm rot="0">
            <a:off x="814921" y="6585499"/>
            <a:ext cx="1204055"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Easy to code?</a:t>
            </a:r>
          </a:p>
        </p:txBody>
      </p:sp>
      <p:sp>
        <p:nvSpPr>
          <p:cNvPr name="TextBox 24" id="24"/>
          <p:cNvSpPr txBox="true"/>
          <p:nvPr/>
        </p:nvSpPr>
        <p:spPr>
          <a:xfrm rot="0">
            <a:off x="814921" y="5750423"/>
            <a:ext cx="1224934"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Time efficient?</a:t>
            </a:r>
          </a:p>
        </p:txBody>
      </p:sp>
      <p:sp>
        <p:nvSpPr>
          <p:cNvPr name="TextBox 25" id="25"/>
          <p:cNvSpPr txBox="true"/>
          <p:nvPr/>
        </p:nvSpPr>
        <p:spPr>
          <a:xfrm rot="0">
            <a:off x="814921" y="5122469"/>
            <a:ext cx="1348521"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Space efficient?</a:t>
            </a:r>
          </a:p>
        </p:txBody>
      </p:sp>
      <p:sp>
        <p:nvSpPr>
          <p:cNvPr name="TextBox 26" id="26"/>
          <p:cNvSpPr txBox="true"/>
          <p:nvPr/>
        </p:nvSpPr>
        <p:spPr>
          <a:xfrm rot="0">
            <a:off x="3584505" y="5122469"/>
            <a:ext cx="242849"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No</a:t>
            </a:r>
          </a:p>
        </p:txBody>
      </p:sp>
      <p:sp>
        <p:nvSpPr>
          <p:cNvPr name="TextBox 27" id="27"/>
          <p:cNvSpPr txBox="true"/>
          <p:nvPr/>
        </p:nvSpPr>
        <p:spPr>
          <a:xfrm rot="0">
            <a:off x="3584505" y="5750423"/>
            <a:ext cx="242849"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No</a:t>
            </a:r>
          </a:p>
        </p:txBody>
      </p:sp>
      <p:sp>
        <p:nvSpPr>
          <p:cNvPr name="TextBox 28" id="28"/>
          <p:cNvSpPr txBox="true"/>
          <p:nvPr/>
        </p:nvSpPr>
        <p:spPr>
          <a:xfrm rot="0">
            <a:off x="3584505" y="6585499"/>
            <a:ext cx="309953"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Yes</a:t>
            </a:r>
          </a:p>
        </p:txBody>
      </p:sp>
      <p:sp>
        <p:nvSpPr>
          <p:cNvPr name="TextBox 29" id="29"/>
          <p:cNvSpPr txBox="true"/>
          <p:nvPr/>
        </p:nvSpPr>
        <p:spPr>
          <a:xfrm rot="0">
            <a:off x="4883410" y="6585499"/>
            <a:ext cx="242849"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No</a:t>
            </a:r>
          </a:p>
        </p:txBody>
      </p:sp>
      <p:sp>
        <p:nvSpPr>
          <p:cNvPr name="TextBox 30" id="30"/>
          <p:cNvSpPr txBox="true"/>
          <p:nvPr/>
        </p:nvSpPr>
        <p:spPr>
          <a:xfrm rot="0">
            <a:off x="4883410" y="5122469"/>
            <a:ext cx="309953"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Yes</a:t>
            </a:r>
          </a:p>
        </p:txBody>
      </p:sp>
      <p:sp>
        <p:nvSpPr>
          <p:cNvPr name="TextBox 31" id="31"/>
          <p:cNvSpPr txBox="true"/>
          <p:nvPr/>
        </p:nvSpPr>
        <p:spPr>
          <a:xfrm rot="0">
            <a:off x="4883410" y="5750423"/>
            <a:ext cx="309953"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Yes</a:t>
            </a:r>
          </a:p>
        </p:txBody>
      </p:sp>
      <p:sp>
        <p:nvSpPr>
          <p:cNvPr name="TextBox 32" id="32"/>
          <p:cNvSpPr txBox="true"/>
          <p:nvPr/>
        </p:nvSpPr>
        <p:spPr>
          <a:xfrm rot="0">
            <a:off x="5955697" y="5122469"/>
            <a:ext cx="3716969" cy="276816"/>
          </a:xfrm>
          <a:prstGeom prst="rect">
            <a:avLst/>
          </a:prstGeom>
        </p:spPr>
        <p:txBody>
          <a:bodyPr anchor="t" rtlCol="false" tIns="0" lIns="0" bIns="0" rIns="0">
            <a:spAutoFit/>
          </a:bodyPr>
          <a:lstStyle/>
          <a:p>
            <a:pPr algn="l">
              <a:lnSpc>
                <a:spcPts val="2053"/>
              </a:lnSpc>
            </a:pPr>
            <a:r>
              <a:rPr lang="en-US" sz="1466">
                <a:solidFill>
                  <a:srgbClr val="000000"/>
                </a:solidFill>
                <a:latin typeface="Arial"/>
                <a:ea typeface="Arial"/>
                <a:cs typeface="Arial"/>
                <a:sym typeface="Arial"/>
              </a:rPr>
              <a:t>No stack memory require in case of iteration</a:t>
            </a:r>
          </a:p>
        </p:txBody>
      </p:sp>
      <p:sp>
        <p:nvSpPr>
          <p:cNvPr name="TextBox 33" id="33"/>
          <p:cNvSpPr txBox="true"/>
          <p:nvPr/>
        </p:nvSpPr>
        <p:spPr>
          <a:xfrm rot="0">
            <a:off x="5955697" y="5788523"/>
            <a:ext cx="4477464" cy="1581788"/>
          </a:xfrm>
          <a:prstGeom prst="rect">
            <a:avLst/>
          </a:prstGeom>
        </p:spPr>
        <p:txBody>
          <a:bodyPr anchor="t" rtlCol="false" tIns="0" lIns="0" bIns="0" rIns="0">
            <a:spAutoFit/>
          </a:bodyPr>
          <a:lstStyle/>
          <a:p>
            <a:pPr algn="l">
              <a:lnSpc>
                <a:spcPts val="1699"/>
              </a:lnSpc>
            </a:pPr>
            <a:r>
              <a:rPr lang="en-US" sz="1466">
                <a:solidFill>
                  <a:srgbClr val="000000"/>
                </a:solidFill>
                <a:latin typeface="Arial"/>
                <a:ea typeface="Arial"/>
                <a:cs typeface="Arial"/>
                <a:sym typeface="Arial"/>
              </a:rPr>
              <a:t>In case of recursion system needs more time for pop and push elements to stack memory which makes recursion less time efficient</a:t>
            </a:r>
          </a:p>
          <a:p>
            <a:pPr algn="l">
              <a:lnSpc>
                <a:spcPts val="3666"/>
              </a:lnSpc>
            </a:pPr>
            <a:r>
              <a:rPr lang="en-US" sz="1466">
                <a:solidFill>
                  <a:srgbClr val="000000"/>
                </a:solidFill>
                <a:latin typeface="Arial"/>
                <a:ea typeface="Arial"/>
                <a:cs typeface="Arial"/>
                <a:sym typeface="Arial"/>
              </a:rPr>
              <a:t>We use recursion especially in the cases we know </a:t>
            </a:r>
          </a:p>
          <a:p>
            <a:pPr algn="l">
              <a:lnSpc>
                <a:spcPts val="733"/>
              </a:lnSpc>
            </a:pPr>
            <a:r>
              <a:rPr lang="en-US" sz="1466">
                <a:solidFill>
                  <a:srgbClr val="000000"/>
                </a:solidFill>
                <a:latin typeface="Arial"/>
                <a:ea typeface="Arial"/>
                <a:cs typeface="Arial"/>
                <a:sym typeface="Arial"/>
              </a:rPr>
              <a:t>that a problem can be divided into similar sub </a:t>
            </a:r>
          </a:p>
          <a:p>
            <a:pPr algn="l">
              <a:lnSpc>
                <a:spcPts val="3266"/>
              </a:lnSpc>
            </a:pPr>
            <a:r>
              <a:rPr lang="en-US" sz="1466">
                <a:solidFill>
                  <a:srgbClr val="000000"/>
                </a:solidFill>
                <a:latin typeface="Arial"/>
                <a:ea typeface="Arial"/>
                <a:cs typeface="Arial"/>
                <a:sym typeface="Arial"/>
              </a:rPr>
              <a:t>problems.</a:t>
            </a:r>
          </a:p>
        </p:txBody>
      </p:sp>
    </p:spTree>
  </p:cSld>
  <p:clrMapOvr>
    <a:masterClrMapping/>
  </p:clrMapOvr>
</p:sld>
</file>

<file path=ppt/slides/slide3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838200" y="4508497"/>
            <a:ext cx="7698210" cy="1614545"/>
          </a:xfrm>
          <a:custGeom>
            <a:avLst/>
            <a:gdLst/>
            <a:ahLst/>
            <a:cxnLst/>
            <a:rect r="r" b="b" t="t" l="l"/>
            <a:pathLst>
              <a:path h="1614545" w="7698210">
                <a:moveTo>
                  <a:pt x="0" y="0"/>
                </a:moveTo>
                <a:lnTo>
                  <a:pt x="7698210" y="0"/>
                </a:lnTo>
                <a:lnTo>
                  <a:pt x="7698210" y="1614544"/>
                </a:lnTo>
                <a:lnTo>
                  <a:pt x="0" y="161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9" id="9"/>
          <p:cNvSpPr txBox="true"/>
          <p:nvPr/>
        </p:nvSpPr>
        <p:spPr>
          <a:xfrm rot="0">
            <a:off x="150000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5</a:t>
            </a:r>
          </a:p>
        </p:txBody>
      </p:sp>
      <p:sp>
        <p:nvSpPr>
          <p:cNvPr name="TextBox 10" id="10"/>
          <p:cNvSpPr txBox="true"/>
          <p:nvPr/>
        </p:nvSpPr>
        <p:spPr>
          <a:xfrm rot="0">
            <a:off x="2690212"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6</a:t>
            </a:r>
          </a:p>
        </p:txBody>
      </p:sp>
      <p:sp>
        <p:nvSpPr>
          <p:cNvPr name="TextBox 11" id="11"/>
          <p:cNvSpPr txBox="true"/>
          <p:nvPr/>
        </p:nvSpPr>
        <p:spPr>
          <a:xfrm rot="0">
            <a:off x="3998319"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7</a:t>
            </a:r>
          </a:p>
        </p:txBody>
      </p:sp>
      <p:sp>
        <p:nvSpPr>
          <p:cNvPr name="TextBox 12" id="12"/>
          <p:cNvSpPr txBox="true"/>
          <p:nvPr/>
        </p:nvSpPr>
        <p:spPr>
          <a:xfrm rot="0">
            <a:off x="5192116"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8</a:t>
            </a:r>
          </a:p>
        </p:txBody>
      </p:sp>
      <p:sp>
        <p:nvSpPr>
          <p:cNvPr name="TextBox 13" id="13"/>
          <p:cNvSpPr txBox="true"/>
          <p:nvPr/>
        </p:nvSpPr>
        <p:spPr>
          <a:xfrm rot="0">
            <a:off x="6496631"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3</a:t>
            </a:r>
          </a:p>
        </p:txBody>
      </p:sp>
      <p:sp>
        <p:nvSpPr>
          <p:cNvPr name="TextBox 14" id="14"/>
          <p:cNvSpPr txBox="true"/>
          <p:nvPr/>
        </p:nvSpPr>
        <p:spPr>
          <a:xfrm rot="0">
            <a:off x="7687637" y="4849539"/>
            <a:ext cx="194462" cy="458419"/>
          </a:xfrm>
          <a:prstGeom prst="rect">
            <a:avLst/>
          </a:prstGeom>
        </p:spPr>
        <p:txBody>
          <a:bodyPr anchor="t" rtlCol="false" tIns="0" lIns="0" bIns="0" rIns="0">
            <a:spAutoFit/>
          </a:bodyPr>
          <a:lstStyle/>
          <a:p>
            <a:pPr algn="l">
              <a:lnSpc>
                <a:spcPts val="3779"/>
              </a:lnSpc>
            </a:pPr>
            <a:r>
              <a:rPr lang="en-US" b="true" sz="2700" spc="-8">
                <a:solidFill>
                  <a:srgbClr val="000000"/>
                </a:solidFill>
                <a:latin typeface="IBM Plex Sans Bold"/>
                <a:ea typeface="IBM Plex Sans Bold"/>
                <a:cs typeface="IBM Plex Sans Bold"/>
                <a:sym typeface="IBM Plex Sans Bold"/>
              </a:rPr>
              <a:t>1</a:t>
            </a:r>
          </a:p>
        </p:txBody>
      </p:sp>
      <p:sp>
        <p:nvSpPr>
          <p:cNvPr name="TextBox 15" id="15"/>
          <p:cNvSpPr txBox="true"/>
          <p:nvPr/>
        </p:nvSpPr>
        <p:spPr>
          <a:xfrm rot="0">
            <a:off x="2686631" y="6280890"/>
            <a:ext cx="20176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t>
            </a:r>
          </a:p>
        </p:txBody>
      </p:sp>
      <p:sp>
        <p:nvSpPr>
          <p:cNvPr name="TextBox 16" id="16"/>
          <p:cNvSpPr txBox="true"/>
          <p:nvPr/>
        </p:nvSpPr>
        <p:spPr>
          <a:xfrm rot="0">
            <a:off x="982723" y="1943833"/>
            <a:ext cx="217565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Delete method</a:t>
            </a:r>
          </a:p>
        </p:txBody>
      </p:sp>
      <p:sp>
        <p:nvSpPr>
          <p:cNvPr name="TextBox 17" id="17"/>
          <p:cNvSpPr txBox="true"/>
          <p:nvPr/>
        </p:nvSpPr>
        <p:spPr>
          <a:xfrm rot="0">
            <a:off x="7689847" y="6280890"/>
            <a:ext cx="1899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a:t>
            </a:r>
          </a:p>
        </p:txBody>
      </p:sp>
      <p:sp>
        <p:nvSpPr>
          <p:cNvPr name="TextBox 18" id="18"/>
          <p:cNvSpPr txBox="true"/>
          <p:nvPr/>
        </p:nvSpPr>
        <p:spPr>
          <a:xfrm rot="0">
            <a:off x="1041397" y="2625033"/>
            <a:ext cx="1117016"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delete() Start = 1</a:t>
            </a:r>
          </a:p>
        </p:txBody>
      </p:sp>
      <p:sp>
        <p:nvSpPr>
          <p:cNvPr name="TextBox 19" id="19"/>
          <p:cNvSpPr txBox="true"/>
          <p:nvPr/>
        </p:nvSpPr>
        <p:spPr>
          <a:xfrm rot="0">
            <a:off x="1009621" y="3945160"/>
            <a:ext cx="1010936"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5</a:t>
            </a:r>
          </a:p>
        </p:txBody>
      </p:sp>
    </p:spTree>
  </p:cSld>
  <p:clrMapOvr>
    <a:masterClrMapping/>
  </p:clrMapOvr>
</p:sld>
</file>

<file path=ppt/slides/slide3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38200" y="4508497"/>
            <a:ext cx="7698210" cy="1009850"/>
            <a:chOff x="0" y="0"/>
            <a:chExt cx="7698207" cy="1009853"/>
          </a:xfrm>
        </p:grpSpPr>
        <p:sp>
          <p:nvSpPr>
            <p:cNvPr name="Freeform 7" id="7"/>
            <p:cNvSpPr/>
            <p:nvPr/>
          </p:nvSpPr>
          <p:spPr>
            <a:xfrm flipH="false" flipV="false" rot="0">
              <a:off x="10160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8" id="8"/>
            <p:cNvSpPr/>
            <p:nvPr/>
          </p:nvSpPr>
          <p:spPr>
            <a:xfrm flipH="false" flipV="false" rot="0">
              <a:off x="1350772"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9" id="9"/>
            <p:cNvSpPr/>
            <p:nvPr/>
          </p:nvSpPr>
          <p:spPr>
            <a:xfrm flipH="false" flipV="false" rot="0">
              <a:off x="2599944"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0" id="10"/>
            <p:cNvSpPr/>
            <p:nvPr/>
          </p:nvSpPr>
          <p:spPr>
            <a:xfrm flipH="false" flipV="false" rot="0">
              <a:off x="3849116"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1" id="11"/>
            <p:cNvSpPr/>
            <p:nvPr/>
          </p:nvSpPr>
          <p:spPr>
            <a:xfrm flipH="false" flipV="false" rot="0">
              <a:off x="5098288"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2" id="12"/>
            <p:cNvSpPr/>
            <p:nvPr/>
          </p:nvSpPr>
          <p:spPr>
            <a:xfrm flipH="false" flipV="false" rot="0">
              <a:off x="6347460" y="101600"/>
              <a:ext cx="1249172" cy="806704"/>
            </a:xfrm>
            <a:custGeom>
              <a:avLst/>
              <a:gdLst/>
              <a:ahLst/>
              <a:cxnLst/>
              <a:rect r="r" b="b" t="t" l="l"/>
              <a:pathLst>
                <a:path h="806704" w="1249172">
                  <a:moveTo>
                    <a:pt x="0" y="0"/>
                  </a:moveTo>
                  <a:lnTo>
                    <a:pt x="1249172" y="0"/>
                  </a:lnTo>
                  <a:lnTo>
                    <a:pt x="1249172" y="806704"/>
                  </a:lnTo>
                  <a:lnTo>
                    <a:pt x="0" y="806704"/>
                  </a:lnTo>
                  <a:close/>
                </a:path>
              </a:pathLst>
            </a:custGeom>
            <a:solidFill>
              <a:srgbClr val="73FDEA"/>
            </a:solidFill>
          </p:spPr>
        </p:sp>
        <p:sp>
          <p:nvSpPr>
            <p:cNvPr name="Freeform 13" id="13"/>
            <p:cNvSpPr/>
            <p:nvPr/>
          </p:nvSpPr>
          <p:spPr>
            <a:xfrm flipH="false" flipV="false" rot="0">
              <a:off x="131267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4" id="14"/>
            <p:cNvSpPr/>
            <p:nvPr/>
          </p:nvSpPr>
          <p:spPr>
            <a:xfrm flipH="false" flipV="false" rot="0">
              <a:off x="2561844"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5" id="15"/>
            <p:cNvSpPr/>
            <p:nvPr/>
          </p:nvSpPr>
          <p:spPr>
            <a:xfrm flipH="false" flipV="false" rot="0">
              <a:off x="3811016"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6" id="16"/>
            <p:cNvSpPr/>
            <p:nvPr/>
          </p:nvSpPr>
          <p:spPr>
            <a:xfrm flipH="false" flipV="false" rot="0">
              <a:off x="5060188"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7" id="17"/>
            <p:cNvSpPr/>
            <p:nvPr/>
          </p:nvSpPr>
          <p:spPr>
            <a:xfrm flipH="false" flipV="false" rot="0">
              <a:off x="630936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8" id="18"/>
            <p:cNvSpPr/>
            <p:nvPr/>
          </p:nvSpPr>
          <p:spPr>
            <a:xfrm flipH="false" flipV="false" rot="0">
              <a:off x="63500"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19" id="19"/>
            <p:cNvSpPr/>
            <p:nvPr/>
          </p:nvSpPr>
          <p:spPr>
            <a:xfrm flipH="false" flipV="false" rot="0">
              <a:off x="7558532" y="63500"/>
              <a:ext cx="76200" cy="882904"/>
            </a:xfrm>
            <a:custGeom>
              <a:avLst/>
              <a:gdLst/>
              <a:ahLst/>
              <a:cxnLst/>
              <a:rect r="r" b="b" t="t" l="l"/>
              <a:pathLst>
                <a:path h="882904" w="76200">
                  <a:moveTo>
                    <a:pt x="0" y="0"/>
                  </a:moveTo>
                  <a:lnTo>
                    <a:pt x="0" y="882904"/>
                  </a:lnTo>
                  <a:lnTo>
                    <a:pt x="76200" y="882904"/>
                  </a:lnTo>
                  <a:lnTo>
                    <a:pt x="76200" y="0"/>
                  </a:lnTo>
                  <a:close/>
                </a:path>
              </a:pathLst>
            </a:custGeom>
            <a:solidFill>
              <a:srgbClr val="017100"/>
            </a:solidFill>
          </p:spPr>
        </p:sp>
        <p:sp>
          <p:nvSpPr>
            <p:cNvPr name="Freeform 20" id="20"/>
            <p:cNvSpPr/>
            <p:nvPr/>
          </p:nvSpPr>
          <p:spPr>
            <a:xfrm flipH="false" flipV="false" rot="0">
              <a:off x="6350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1" id="21"/>
            <p:cNvSpPr/>
            <p:nvPr/>
          </p:nvSpPr>
          <p:spPr>
            <a:xfrm flipH="false" flipV="false" rot="0">
              <a:off x="1350772"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2" id="22"/>
            <p:cNvSpPr/>
            <p:nvPr/>
          </p:nvSpPr>
          <p:spPr>
            <a:xfrm flipH="false" flipV="false" rot="0">
              <a:off x="2599944"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3" id="23"/>
            <p:cNvSpPr/>
            <p:nvPr/>
          </p:nvSpPr>
          <p:spPr>
            <a:xfrm flipH="false" flipV="false" rot="0">
              <a:off x="3849116"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4" id="24"/>
            <p:cNvSpPr/>
            <p:nvPr/>
          </p:nvSpPr>
          <p:spPr>
            <a:xfrm flipH="false" flipV="false" rot="0">
              <a:off x="5098288" y="63500"/>
              <a:ext cx="1249172" cy="76200"/>
            </a:xfrm>
            <a:custGeom>
              <a:avLst/>
              <a:gdLst/>
              <a:ahLst/>
              <a:cxnLst/>
              <a:rect r="r" b="b" t="t" l="l"/>
              <a:pathLst>
                <a:path h="76200" w="1249172">
                  <a:moveTo>
                    <a:pt x="0" y="0"/>
                  </a:moveTo>
                  <a:lnTo>
                    <a:pt x="1249172" y="0"/>
                  </a:lnTo>
                  <a:lnTo>
                    <a:pt x="1249172" y="76200"/>
                  </a:lnTo>
                  <a:lnTo>
                    <a:pt x="0" y="76200"/>
                  </a:lnTo>
                  <a:close/>
                </a:path>
              </a:pathLst>
            </a:custGeom>
            <a:solidFill>
              <a:srgbClr val="017100"/>
            </a:solidFill>
          </p:spPr>
        </p:sp>
        <p:sp>
          <p:nvSpPr>
            <p:cNvPr name="Freeform 25" id="25"/>
            <p:cNvSpPr/>
            <p:nvPr/>
          </p:nvSpPr>
          <p:spPr>
            <a:xfrm flipH="false" flipV="false" rot="0">
              <a:off x="6347460" y="63500"/>
              <a:ext cx="1287272" cy="76200"/>
            </a:xfrm>
            <a:custGeom>
              <a:avLst/>
              <a:gdLst/>
              <a:ahLst/>
              <a:cxnLst/>
              <a:rect r="r" b="b" t="t" l="l"/>
              <a:pathLst>
                <a:path h="76200" w="1287272">
                  <a:moveTo>
                    <a:pt x="0" y="0"/>
                  </a:moveTo>
                  <a:lnTo>
                    <a:pt x="1287272" y="0"/>
                  </a:lnTo>
                  <a:lnTo>
                    <a:pt x="1287272" y="76200"/>
                  </a:lnTo>
                  <a:lnTo>
                    <a:pt x="0" y="76200"/>
                  </a:lnTo>
                  <a:close/>
                </a:path>
              </a:pathLst>
            </a:custGeom>
            <a:solidFill>
              <a:srgbClr val="017100"/>
            </a:solidFill>
          </p:spPr>
        </p:sp>
        <p:sp>
          <p:nvSpPr>
            <p:cNvPr name="Freeform 26" id="26"/>
            <p:cNvSpPr/>
            <p:nvPr/>
          </p:nvSpPr>
          <p:spPr>
            <a:xfrm flipH="false" flipV="false" rot="0">
              <a:off x="6350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27" id="27"/>
            <p:cNvSpPr/>
            <p:nvPr/>
          </p:nvSpPr>
          <p:spPr>
            <a:xfrm flipH="false" flipV="false" rot="0">
              <a:off x="1350772"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8" id="28"/>
            <p:cNvSpPr/>
            <p:nvPr/>
          </p:nvSpPr>
          <p:spPr>
            <a:xfrm flipH="false" flipV="false" rot="0">
              <a:off x="2599944"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29" id="29"/>
            <p:cNvSpPr/>
            <p:nvPr/>
          </p:nvSpPr>
          <p:spPr>
            <a:xfrm flipH="false" flipV="false" rot="0">
              <a:off x="3849116"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0" id="30"/>
            <p:cNvSpPr/>
            <p:nvPr/>
          </p:nvSpPr>
          <p:spPr>
            <a:xfrm flipH="false" flipV="false" rot="0">
              <a:off x="5098288" y="870204"/>
              <a:ext cx="1249172" cy="76200"/>
            </a:xfrm>
            <a:custGeom>
              <a:avLst/>
              <a:gdLst/>
              <a:ahLst/>
              <a:cxnLst/>
              <a:rect r="r" b="b" t="t" l="l"/>
              <a:pathLst>
                <a:path h="76200" w="1249172">
                  <a:moveTo>
                    <a:pt x="0" y="0"/>
                  </a:moveTo>
                  <a:lnTo>
                    <a:pt x="0" y="76200"/>
                  </a:lnTo>
                  <a:lnTo>
                    <a:pt x="1249172" y="76200"/>
                  </a:lnTo>
                  <a:lnTo>
                    <a:pt x="1249172" y="0"/>
                  </a:lnTo>
                  <a:close/>
                </a:path>
              </a:pathLst>
            </a:custGeom>
            <a:solidFill>
              <a:srgbClr val="017100"/>
            </a:solidFill>
          </p:spPr>
        </p:sp>
        <p:sp>
          <p:nvSpPr>
            <p:cNvPr name="Freeform 31" id="31"/>
            <p:cNvSpPr/>
            <p:nvPr/>
          </p:nvSpPr>
          <p:spPr>
            <a:xfrm flipH="false" flipV="false" rot="0">
              <a:off x="6347460" y="870204"/>
              <a:ext cx="1287272" cy="76200"/>
            </a:xfrm>
            <a:custGeom>
              <a:avLst/>
              <a:gdLst/>
              <a:ahLst/>
              <a:cxnLst/>
              <a:rect r="r" b="b" t="t" l="l"/>
              <a:pathLst>
                <a:path h="76200" w="1287272">
                  <a:moveTo>
                    <a:pt x="0" y="0"/>
                  </a:moveTo>
                  <a:lnTo>
                    <a:pt x="0" y="76200"/>
                  </a:lnTo>
                  <a:lnTo>
                    <a:pt x="1287272" y="76200"/>
                  </a:lnTo>
                  <a:lnTo>
                    <a:pt x="1287272" y="0"/>
                  </a:lnTo>
                  <a:close/>
                </a:path>
              </a:pathLst>
            </a:custGeom>
            <a:solidFill>
              <a:srgbClr val="017100"/>
            </a:solidFill>
          </p:spPr>
        </p:sp>
        <p:sp>
          <p:nvSpPr>
            <p:cNvPr name="Freeform 32" id="32"/>
            <p:cNvSpPr/>
            <p:nvPr/>
          </p:nvSpPr>
          <p:spPr>
            <a:xfrm flipH="false" flipV="false" rot="0">
              <a:off x="371856"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3" id="33"/>
            <p:cNvSpPr/>
            <p:nvPr/>
          </p:nvSpPr>
          <p:spPr>
            <a:xfrm flipH="false" flipV="false" rot="0">
              <a:off x="1562100"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4" id="34"/>
            <p:cNvSpPr/>
            <p:nvPr/>
          </p:nvSpPr>
          <p:spPr>
            <a:xfrm flipH="false" flipV="false" rot="0">
              <a:off x="2870200"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5" id="35"/>
            <p:cNvSpPr/>
            <p:nvPr/>
          </p:nvSpPr>
          <p:spPr>
            <a:xfrm flipH="false" flipV="false" rot="0">
              <a:off x="4064000"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6" id="36"/>
            <p:cNvSpPr/>
            <p:nvPr/>
          </p:nvSpPr>
          <p:spPr>
            <a:xfrm flipH="false" flipV="false" rot="0">
              <a:off x="5368544"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sp>
          <p:nvSpPr>
            <p:cNvPr name="Freeform 37" id="37"/>
            <p:cNvSpPr/>
            <p:nvPr/>
          </p:nvSpPr>
          <p:spPr>
            <a:xfrm flipH="false" flipV="false" rot="0">
              <a:off x="6559550" y="171704"/>
              <a:ext cx="770509" cy="673100"/>
            </a:xfrm>
            <a:custGeom>
              <a:avLst/>
              <a:gdLst/>
              <a:ahLst/>
              <a:cxnLst/>
              <a:rect r="r" b="b" t="t" l="l"/>
              <a:pathLst>
                <a:path h="673100" w="770509">
                  <a:moveTo>
                    <a:pt x="0" y="673100"/>
                  </a:moveTo>
                  <a:lnTo>
                    <a:pt x="770509" y="673100"/>
                  </a:lnTo>
                  <a:lnTo>
                    <a:pt x="770509" y="0"/>
                  </a:lnTo>
                  <a:lnTo>
                    <a:pt x="0" y="0"/>
                  </a:lnTo>
                  <a:close/>
                </a:path>
              </a:pathLst>
            </a:custGeom>
            <a:solidFill>
              <a:srgbClr val="73FDEA"/>
            </a:solidFill>
          </p:spPr>
        </p:sp>
      </p:grpSp>
      <p:sp>
        <p:nvSpPr>
          <p:cNvPr name="TextBox 38" id="3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9" id="39"/>
          <p:cNvSpPr txBox="true"/>
          <p:nvPr/>
        </p:nvSpPr>
        <p:spPr>
          <a:xfrm rot="0">
            <a:off x="800510" y="884368"/>
            <a:ext cx="79084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with ﬁxed capacity (Circular Queue)</a:t>
            </a:r>
          </a:p>
        </p:txBody>
      </p:sp>
      <p:sp>
        <p:nvSpPr>
          <p:cNvPr name="TextBox 40" id="40"/>
          <p:cNvSpPr txBox="true"/>
          <p:nvPr/>
        </p:nvSpPr>
        <p:spPr>
          <a:xfrm rot="0">
            <a:off x="982723" y="1943833"/>
            <a:ext cx="217565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Delete method</a:t>
            </a:r>
          </a:p>
        </p:txBody>
      </p:sp>
      <p:sp>
        <p:nvSpPr>
          <p:cNvPr name="TextBox 41" id="41"/>
          <p:cNvSpPr txBox="true"/>
          <p:nvPr/>
        </p:nvSpPr>
        <p:spPr>
          <a:xfrm rot="0">
            <a:off x="1291409" y="4915329"/>
            <a:ext cx="619992"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None</a:t>
            </a:r>
          </a:p>
        </p:txBody>
      </p:sp>
      <p:sp>
        <p:nvSpPr>
          <p:cNvPr name="TextBox 42" id="42"/>
          <p:cNvSpPr txBox="true"/>
          <p:nvPr/>
        </p:nvSpPr>
        <p:spPr>
          <a:xfrm rot="0">
            <a:off x="2481624" y="4915329"/>
            <a:ext cx="619992"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None</a:t>
            </a:r>
          </a:p>
        </p:txBody>
      </p:sp>
      <p:sp>
        <p:nvSpPr>
          <p:cNvPr name="TextBox 43" id="43"/>
          <p:cNvSpPr txBox="true"/>
          <p:nvPr/>
        </p:nvSpPr>
        <p:spPr>
          <a:xfrm rot="0">
            <a:off x="3789721" y="4915329"/>
            <a:ext cx="619992"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None</a:t>
            </a:r>
          </a:p>
        </p:txBody>
      </p:sp>
      <p:sp>
        <p:nvSpPr>
          <p:cNvPr name="TextBox 44" id="44"/>
          <p:cNvSpPr txBox="true"/>
          <p:nvPr/>
        </p:nvSpPr>
        <p:spPr>
          <a:xfrm rot="0">
            <a:off x="4983528" y="4915329"/>
            <a:ext cx="619992"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None</a:t>
            </a:r>
          </a:p>
        </p:txBody>
      </p:sp>
      <p:sp>
        <p:nvSpPr>
          <p:cNvPr name="TextBox 45" id="45"/>
          <p:cNvSpPr txBox="true"/>
          <p:nvPr/>
        </p:nvSpPr>
        <p:spPr>
          <a:xfrm rot="0">
            <a:off x="6288034" y="4915329"/>
            <a:ext cx="619992"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None</a:t>
            </a:r>
          </a:p>
        </p:txBody>
      </p:sp>
      <p:sp>
        <p:nvSpPr>
          <p:cNvPr name="TextBox 46" id="46"/>
          <p:cNvSpPr txBox="true"/>
          <p:nvPr/>
        </p:nvSpPr>
        <p:spPr>
          <a:xfrm rot="0">
            <a:off x="7479049" y="4915329"/>
            <a:ext cx="619992"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None</a:t>
            </a:r>
          </a:p>
        </p:txBody>
      </p:sp>
      <p:sp>
        <p:nvSpPr>
          <p:cNvPr name="TextBox 47" id="47"/>
          <p:cNvSpPr txBox="true"/>
          <p:nvPr/>
        </p:nvSpPr>
        <p:spPr>
          <a:xfrm rot="0">
            <a:off x="1041397" y="2625033"/>
            <a:ext cx="1274121" cy="1136961"/>
          </a:xfrm>
          <a:prstGeom prst="rect">
            <a:avLst/>
          </a:prstGeom>
        </p:spPr>
        <p:txBody>
          <a:bodyPr anchor="t" rtlCol="false" tIns="0" lIns="0" bIns="0" rIns="0">
            <a:spAutoFit/>
          </a:bodyPr>
          <a:lstStyle/>
          <a:p>
            <a:pPr algn="l">
              <a:lnSpc>
                <a:spcPts val="4750"/>
              </a:lnSpc>
            </a:pPr>
            <a:r>
              <a:rPr lang="en-US" b="true" sz="1900" spc="-13">
                <a:solidFill>
                  <a:srgbClr val="000000"/>
                </a:solidFill>
                <a:latin typeface="Montserrat 2 Bold"/>
                <a:ea typeface="Montserrat 2 Bold"/>
                <a:cs typeface="Montserrat 2 Bold"/>
                <a:sym typeface="Montserrat 2 Bold"/>
              </a:rPr>
              <a:t>delete() Start = -1</a:t>
            </a:r>
          </a:p>
        </p:txBody>
      </p:sp>
      <p:sp>
        <p:nvSpPr>
          <p:cNvPr name="TextBox 48" id="48"/>
          <p:cNvSpPr txBox="true"/>
          <p:nvPr/>
        </p:nvSpPr>
        <p:spPr>
          <a:xfrm rot="0">
            <a:off x="1009621" y="3945160"/>
            <a:ext cx="1168184" cy="164392"/>
          </a:xfrm>
          <a:prstGeom prst="rect">
            <a:avLst/>
          </a:prstGeom>
        </p:spPr>
        <p:txBody>
          <a:bodyPr anchor="t" rtlCol="false" tIns="0" lIns="0" bIns="0" rIns="0">
            <a:spAutoFit/>
          </a:bodyPr>
          <a:lstStyle/>
          <a:p>
            <a:pPr algn="l">
              <a:lnSpc>
                <a:spcPts val="950"/>
              </a:lnSpc>
            </a:pPr>
            <a:r>
              <a:rPr lang="en-US" b="true" sz="1900" spc="-13">
                <a:solidFill>
                  <a:srgbClr val="000000"/>
                </a:solidFill>
                <a:latin typeface="Montserrat 2 Bold"/>
                <a:ea typeface="Montserrat 2 Bold"/>
                <a:cs typeface="Montserrat 2 Bold"/>
                <a:sym typeface="Montserrat 2 Bold"/>
              </a:rPr>
              <a:t>Top = -1</a:t>
            </a:r>
          </a:p>
        </p:txBody>
      </p:sp>
    </p:spTree>
  </p:cSld>
  <p:clrMapOvr>
    <a:masterClrMapping/>
  </p:clrMapOvr>
</p:sld>
</file>

<file path=ppt/slides/slide3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58803" y="2336797"/>
            <a:ext cx="10895114" cy="4209898"/>
            <a:chOff x="0" y="0"/>
            <a:chExt cx="10895114" cy="4209898"/>
          </a:xfrm>
        </p:grpSpPr>
        <p:sp>
          <p:nvSpPr>
            <p:cNvPr name="Freeform 7" id="7"/>
            <p:cNvSpPr/>
            <p:nvPr/>
          </p:nvSpPr>
          <p:spPr>
            <a:xfrm flipH="false" flipV="false" rot="0">
              <a:off x="63500" y="63500"/>
              <a:ext cx="5595493" cy="510413"/>
            </a:xfrm>
            <a:custGeom>
              <a:avLst/>
              <a:gdLst/>
              <a:ahLst/>
              <a:cxnLst/>
              <a:rect r="r" b="b" t="t" l="l"/>
              <a:pathLst>
                <a:path h="510413" w="5595493">
                  <a:moveTo>
                    <a:pt x="0" y="0"/>
                  </a:moveTo>
                  <a:lnTo>
                    <a:pt x="5595493" y="0"/>
                  </a:lnTo>
                  <a:lnTo>
                    <a:pt x="5595493" y="510413"/>
                  </a:lnTo>
                  <a:lnTo>
                    <a:pt x="0" y="510413"/>
                  </a:lnTo>
                  <a:close/>
                </a:path>
              </a:pathLst>
            </a:custGeom>
            <a:solidFill>
              <a:srgbClr val="FFFFFF"/>
            </a:solidFill>
          </p:spPr>
        </p:sp>
        <p:sp>
          <p:nvSpPr>
            <p:cNvPr name="Freeform 8" id="8"/>
            <p:cNvSpPr/>
            <p:nvPr/>
          </p:nvSpPr>
          <p:spPr>
            <a:xfrm flipH="false" flipV="false" rot="0">
              <a:off x="5658993" y="63500"/>
              <a:ext cx="2565908" cy="510413"/>
            </a:xfrm>
            <a:custGeom>
              <a:avLst/>
              <a:gdLst/>
              <a:ahLst/>
              <a:cxnLst/>
              <a:rect r="r" b="b" t="t" l="l"/>
              <a:pathLst>
                <a:path h="510413" w="2565908">
                  <a:moveTo>
                    <a:pt x="0" y="0"/>
                  </a:moveTo>
                  <a:lnTo>
                    <a:pt x="2565908" y="0"/>
                  </a:lnTo>
                  <a:lnTo>
                    <a:pt x="2565908" y="510413"/>
                  </a:lnTo>
                  <a:lnTo>
                    <a:pt x="0" y="510413"/>
                  </a:lnTo>
                  <a:close/>
                </a:path>
              </a:pathLst>
            </a:custGeom>
            <a:solidFill>
              <a:srgbClr val="FFFFFF"/>
            </a:solidFill>
          </p:spPr>
        </p:sp>
        <p:sp>
          <p:nvSpPr>
            <p:cNvPr name="Freeform 9" id="9"/>
            <p:cNvSpPr/>
            <p:nvPr/>
          </p:nvSpPr>
          <p:spPr>
            <a:xfrm flipH="false" flipV="false" rot="0">
              <a:off x="8224901" y="63500"/>
              <a:ext cx="2606675" cy="510413"/>
            </a:xfrm>
            <a:custGeom>
              <a:avLst/>
              <a:gdLst/>
              <a:ahLst/>
              <a:cxnLst/>
              <a:rect r="r" b="b" t="t" l="l"/>
              <a:pathLst>
                <a:path h="510413" w="2606675">
                  <a:moveTo>
                    <a:pt x="0" y="0"/>
                  </a:moveTo>
                  <a:lnTo>
                    <a:pt x="2606675" y="0"/>
                  </a:lnTo>
                  <a:lnTo>
                    <a:pt x="2606675" y="510413"/>
                  </a:lnTo>
                  <a:lnTo>
                    <a:pt x="0" y="510413"/>
                  </a:lnTo>
                  <a:close/>
                </a:path>
              </a:pathLst>
            </a:custGeom>
            <a:solidFill>
              <a:srgbClr val="FFFFFF"/>
            </a:solidFill>
          </p:spPr>
        </p:sp>
        <p:sp>
          <p:nvSpPr>
            <p:cNvPr name="Freeform 10" id="10"/>
            <p:cNvSpPr/>
            <p:nvPr/>
          </p:nvSpPr>
          <p:spPr>
            <a:xfrm flipH="false" flipV="false" rot="0">
              <a:off x="63500" y="573913"/>
              <a:ext cx="5595493" cy="510286"/>
            </a:xfrm>
            <a:custGeom>
              <a:avLst/>
              <a:gdLst/>
              <a:ahLst/>
              <a:cxnLst/>
              <a:rect r="r" b="b" t="t" l="l"/>
              <a:pathLst>
                <a:path h="510286" w="5595493">
                  <a:moveTo>
                    <a:pt x="0" y="0"/>
                  </a:moveTo>
                  <a:lnTo>
                    <a:pt x="5595493" y="0"/>
                  </a:lnTo>
                  <a:lnTo>
                    <a:pt x="5595493" y="510286"/>
                  </a:lnTo>
                  <a:lnTo>
                    <a:pt x="0" y="510286"/>
                  </a:lnTo>
                  <a:close/>
                </a:path>
              </a:pathLst>
            </a:custGeom>
            <a:solidFill>
              <a:srgbClr val="E3E5E8"/>
            </a:solidFill>
          </p:spPr>
        </p:sp>
        <p:sp>
          <p:nvSpPr>
            <p:cNvPr name="Freeform 11" id="11"/>
            <p:cNvSpPr/>
            <p:nvPr/>
          </p:nvSpPr>
          <p:spPr>
            <a:xfrm flipH="false" flipV="false" rot="0">
              <a:off x="5658993" y="573913"/>
              <a:ext cx="2565908" cy="510286"/>
            </a:xfrm>
            <a:custGeom>
              <a:avLst/>
              <a:gdLst/>
              <a:ahLst/>
              <a:cxnLst/>
              <a:rect r="r" b="b" t="t" l="l"/>
              <a:pathLst>
                <a:path h="510286" w="2565908">
                  <a:moveTo>
                    <a:pt x="0" y="0"/>
                  </a:moveTo>
                  <a:lnTo>
                    <a:pt x="2565908" y="0"/>
                  </a:lnTo>
                  <a:lnTo>
                    <a:pt x="2565908" y="510286"/>
                  </a:lnTo>
                  <a:lnTo>
                    <a:pt x="0" y="510286"/>
                  </a:lnTo>
                  <a:close/>
                </a:path>
              </a:pathLst>
            </a:custGeom>
            <a:solidFill>
              <a:srgbClr val="E3E5E8"/>
            </a:solidFill>
          </p:spPr>
        </p:sp>
        <p:sp>
          <p:nvSpPr>
            <p:cNvPr name="Freeform 12" id="12"/>
            <p:cNvSpPr/>
            <p:nvPr/>
          </p:nvSpPr>
          <p:spPr>
            <a:xfrm flipH="false" flipV="false" rot="0">
              <a:off x="8224901" y="573913"/>
              <a:ext cx="2606675" cy="510286"/>
            </a:xfrm>
            <a:custGeom>
              <a:avLst/>
              <a:gdLst/>
              <a:ahLst/>
              <a:cxnLst/>
              <a:rect r="r" b="b" t="t" l="l"/>
              <a:pathLst>
                <a:path h="510286" w="2606675">
                  <a:moveTo>
                    <a:pt x="0" y="0"/>
                  </a:moveTo>
                  <a:lnTo>
                    <a:pt x="2606675" y="0"/>
                  </a:lnTo>
                  <a:lnTo>
                    <a:pt x="2606675" y="510286"/>
                  </a:lnTo>
                  <a:lnTo>
                    <a:pt x="0" y="510286"/>
                  </a:lnTo>
                  <a:close/>
                </a:path>
              </a:pathLst>
            </a:custGeom>
            <a:solidFill>
              <a:srgbClr val="E3E5E8"/>
            </a:solidFill>
          </p:spPr>
        </p:sp>
        <p:sp>
          <p:nvSpPr>
            <p:cNvPr name="Freeform 13" id="13"/>
            <p:cNvSpPr/>
            <p:nvPr/>
          </p:nvSpPr>
          <p:spPr>
            <a:xfrm flipH="false" flipV="false" rot="0">
              <a:off x="63500" y="1084199"/>
              <a:ext cx="5595493" cy="510413"/>
            </a:xfrm>
            <a:custGeom>
              <a:avLst/>
              <a:gdLst/>
              <a:ahLst/>
              <a:cxnLst/>
              <a:rect r="r" b="b" t="t" l="l"/>
              <a:pathLst>
                <a:path h="510413" w="5595493">
                  <a:moveTo>
                    <a:pt x="0" y="0"/>
                  </a:moveTo>
                  <a:lnTo>
                    <a:pt x="5595493" y="0"/>
                  </a:lnTo>
                  <a:lnTo>
                    <a:pt x="5595493" y="510413"/>
                  </a:lnTo>
                  <a:lnTo>
                    <a:pt x="0" y="510413"/>
                  </a:lnTo>
                  <a:close/>
                </a:path>
              </a:pathLst>
            </a:custGeom>
            <a:solidFill>
              <a:srgbClr val="FFFFFF"/>
            </a:solidFill>
          </p:spPr>
        </p:sp>
        <p:sp>
          <p:nvSpPr>
            <p:cNvPr name="Freeform 14" id="14"/>
            <p:cNvSpPr/>
            <p:nvPr/>
          </p:nvSpPr>
          <p:spPr>
            <a:xfrm flipH="false" flipV="false" rot="0">
              <a:off x="5658993" y="1084199"/>
              <a:ext cx="2565908" cy="510413"/>
            </a:xfrm>
            <a:custGeom>
              <a:avLst/>
              <a:gdLst/>
              <a:ahLst/>
              <a:cxnLst/>
              <a:rect r="r" b="b" t="t" l="l"/>
              <a:pathLst>
                <a:path h="510413" w="2565908">
                  <a:moveTo>
                    <a:pt x="0" y="0"/>
                  </a:moveTo>
                  <a:lnTo>
                    <a:pt x="2565908" y="0"/>
                  </a:lnTo>
                  <a:lnTo>
                    <a:pt x="2565908" y="510413"/>
                  </a:lnTo>
                  <a:lnTo>
                    <a:pt x="0" y="510413"/>
                  </a:lnTo>
                  <a:close/>
                </a:path>
              </a:pathLst>
            </a:custGeom>
            <a:solidFill>
              <a:srgbClr val="FFFFFF"/>
            </a:solidFill>
          </p:spPr>
        </p:sp>
        <p:sp>
          <p:nvSpPr>
            <p:cNvPr name="Freeform 15" id="15"/>
            <p:cNvSpPr/>
            <p:nvPr/>
          </p:nvSpPr>
          <p:spPr>
            <a:xfrm flipH="false" flipV="false" rot="0">
              <a:off x="8224901" y="1084199"/>
              <a:ext cx="2606675" cy="510413"/>
            </a:xfrm>
            <a:custGeom>
              <a:avLst/>
              <a:gdLst/>
              <a:ahLst/>
              <a:cxnLst/>
              <a:rect r="r" b="b" t="t" l="l"/>
              <a:pathLst>
                <a:path h="510413" w="2606675">
                  <a:moveTo>
                    <a:pt x="0" y="0"/>
                  </a:moveTo>
                  <a:lnTo>
                    <a:pt x="2606675" y="0"/>
                  </a:lnTo>
                  <a:lnTo>
                    <a:pt x="2606675" y="510413"/>
                  </a:lnTo>
                  <a:lnTo>
                    <a:pt x="0" y="510413"/>
                  </a:lnTo>
                  <a:close/>
                </a:path>
              </a:pathLst>
            </a:custGeom>
            <a:solidFill>
              <a:srgbClr val="FFFFFF"/>
            </a:solidFill>
          </p:spPr>
        </p:sp>
        <p:sp>
          <p:nvSpPr>
            <p:cNvPr name="Freeform 16" id="16"/>
            <p:cNvSpPr/>
            <p:nvPr/>
          </p:nvSpPr>
          <p:spPr>
            <a:xfrm flipH="false" flipV="false" rot="0">
              <a:off x="63500" y="1594612"/>
              <a:ext cx="5595493" cy="510413"/>
            </a:xfrm>
            <a:custGeom>
              <a:avLst/>
              <a:gdLst/>
              <a:ahLst/>
              <a:cxnLst/>
              <a:rect r="r" b="b" t="t" l="l"/>
              <a:pathLst>
                <a:path h="510413" w="5595493">
                  <a:moveTo>
                    <a:pt x="0" y="0"/>
                  </a:moveTo>
                  <a:lnTo>
                    <a:pt x="5595493" y="0"/>
                  </a:lnTo>
                  <a:lnTo>
                    <a:pt x="5595493" y="510413"/>
                  </a:lnTo>
                  <a:lnTo>
                    <a:pt x="0" y="510413"/>
                  </a:lnTo>
                  <a:close/>
                </a:path>
              </a:pathLst>
            </a:custGeom>
            <a:solidFill>
              <a:srgbClr val="E3E5E8"/>
            </a:solidFill>
          </p:spPr>
        </p:sp>
        <p:sp>
          <p:nvSpPr>
            <p:cNvPr name="Freeform 17" id="17"/>
            <p:cNvSpPr/>
            <p:nvPr/>
          </p:nvSpPr>
          <p:spPr>
            <a:xfrm flipH="false" flipV="false" rot="0">
              <a:off x="5658993" y="1594612"/>
              <a:ext cx="2565908" cy="510413"/>
            </a:xfrm>
            <a:custGeom>
              <a:avLst/>
              <a:gdLst/>
              <a:ahLst/>
              <a:cxnLst/>
              <a:rect r="r" b="b" t="t" l="l"/>
              <a:pathLst>
                <a:path h="510413" w="2565908">
                  <a:moveTo>
                    <a:pt x="0" y="0"/>
                  </a:moveTo>
                  <a:lnTo>
                    <a:pt x="2565908" y="0"/>
                  </a:lnTo>
                  <a:lnTo>
                    <a:pt x="2565908" y="510413"/>
                  </a:lnTo>
                  <a:lnTo>
                    <a:pt x="0" y="510413"/>
                  </a:lnTo>
                  <a:close/>
                </a:path>
              </a:pathLst>
            </a:custGeom>
            <a:solidFill>
              <a:srgbClr val="E3E5E8"/>
            </a:solidFill>
          </p:spPr>
        </p:sp>
        <p:sp>
          <p:nvSpPr>
            <p:cNvPr name="Freeform 18" id="18"/>
            <p:cNvSpPr/>
            <p:nvPr/>
          </p:nvSpPr>
          <p:spPr>
            <a:xfrm flipH="false" flipV="false" rot="0">
              <a:off x="8224901" y="1594612"/>
              <a:ext cx="2606675" cy="510413"/>
            </a:xfrm>
            <a:custGeom>
              <a:avLst/>
              <a:gdLst/>
              <a:ahLst/>
              <a:cxnLst/>
              <a:rect r="r" b="b" t="t" l="l"/>
              <a:pathLst>
                <a:path h="510413" w="2606675">
                  <a:moveTo>
                    <a:pt x="0" y="0"/>
                  </a:moveTo>
                  <a:lnTo>
                    <a:pt x="2606675" y="0"/>
                  </a:lnTo>
                  <a:lnTo>
                    <a:pt x="2606675" y="510413"/>
                  </a:lnTo>
                  <a:lnTo>
                    <a:pt x="0" y="510413"/>
                  </a:lnTo>
                  <a:close/>
                </a:path>
              </a:pathLst>
            </a:custGeom>
            <a:solidFill>
              <a:srgbClr val="E3E5E8"/>
            </a:solidFill>
          </p:spPr>
        </p:sp>
        <p:sp>
          <p:nvSpPr>
            <p:cNvPr name="Freeform 19" id="19"/>
            <p:cNvSpPr/>
            <p:nvPr/>
          </p:nvSpPr>
          <p:spPr>
            <a:xfrm flipH="false" flipV="false" rot="0">
              <a:off x="63500" y="2104898"/>
              <a:ext cx="5595493" cy="510413"/>
            </a:xfrm>
            <a:custGeom>
              <a:avLst/>
              <a:gdLst/>
              <a:ahLst/>
              <a:cxnLst/>
              <a:rect r="r" b="b" t="t" l="l"/>
              <a:pathLst>
                <a:path h="510413" w="5595493">
                  <a:moveTo>
                    <a:pt x="0" y="0"/>
                  </a:moveTo>
                  <a:lnTo>
                    <a:pt x="5595493" y="0"/>
                  </a:lnTo>
                  <a:lnTo>
                    <a:pt x="5595493" y="510413"/>
                  </a:lnTo>
                  <a:lnTo>
                    <a:pt x="0" y="510413"/>
                  </a:lnTo>
                  <a:close/>
                </a:path>
              </a:pathLst>
            </a:custGeom>
            <a:solidFill>
              <a:srgbClr val="FFFFFF"/>
            </a:solidFill>
          </p:spPr>
        </p:sp>
        <p:sp>
          <p:nvSpPr>
            <p:cNvPr name="Freeform 20" id="20"/>
            <p:cNvSpPr/>
            <p:nvPr/>
          </p:nvSpPr>
          <p:spPr>
            <a:xfrm flipH="false" flipV="false" rot="0">
              <a:off x="5658993" y="2104898"/>
              <a:ext cx="2565908" cy="510413"/>
            </a:xfrm>
            <a:custGeom>
              <a:avLst/>
              <a:gdLst/>
              <a:ahLst/>
              <a:cxnLst/>
              <a:rect r="r" b="b" t="t" l="l"/>
              <a:pathLst>
                <a:path h="510413" w="2565908">
                  <a:moveTo>
                    <a:pt x="0" y="0"/>
                  </a:moveTo>
                  <a:lnTo>
                    <a:pt x="2565908" y="0"/>
                  </a:lnTo>
                  <a:lnTo>
                    <a:pt x="2565908" y="510413"/>
                  </a:lnTo>
                  <a:lnTo>
                    <a:pt x="0" y="510413"/>
                  </a:lnTo>
                  <a:close/>
                </a:path>
              </a:pathLst>
            </a:custGeom>
            <a:solidFill>
              <a:srgbClr val="FFFFFF"/>
            </a:solidFill>
          </p:spPr>
        </p:sp>
        <p:sp>
          <p:nvSpPr>
            <p:cNvPr name="Freeform 21" id="21"/>
            <p:cNvSpPr/>
            <p:nvPr/>
          </p:nvSpPr>
          <p:spPr>
            <a:xfrm flipH="false" flipV="false" rot="0">
              <a:off x="8224901" y="2104898"/>
              <a:ext cx="2606675" cy="510413"/>
            </a:xfrm>
            <a:custGeom>
              <a:avLst/>
              <a:gdLst/>
              <a:ahLst/>
              <a:cxnLst/>
              <a:rect r="r" b="b" t="t" l="l"/>
              <a:pathLst>
                <a:path h="510413" w="2606675">
                  <a:moveTo>
                    <a:pt x="0" y="0"/>
                  </a:moveTo>
                  <a:lnTo>
                    <a:pt x="2606675" y="0"/>
                  </a:lnTo>
                  <a:lnTo>
                    <a:pt x="2606675" y="510413"/>
                  </a:lnTo>
                  <a:lnTo>
                    <a:pt x="0" y="510413"/>
                  </a:lnTo>
                  <a:close/>
                </a:path>
              </a:pathLst>
            </a:custGeom>
            <a:solidFill>
              <a:srgbClr val="FFFFFF"/>
            </a:solidFill>
          </p:spPr>
        </p:sp>
        <p:sp>
          <p:nvSpPr>
            <p:cNvPr name="Freeform 22" id="22"/>
            <p:cNvSpPr/>
            <p:nvPr/>
          </p:nvSpPr>
          <p:spPr>
            <a:xfrm flipH="false" flipV="false" rot="0">
              <a:off x="63500" y="2615311"/>
              <a:ext cx="5595493" cy="510413"/>
            </a:xfrm>
            <a:custGeom>
              <a:avLst/>
              <a:gdLst/>
              <a:ahLst/>
              <a:cxnLst/>
              <a:rect r="r" b="b" t="t" l="l"/>
              <a:pathLst>
                <a:path h="510413" w="5595493">
                  <a:moveTo>
                    <a:pt x="0" y="0"/>
                  </a:moveTo>
                  <a:lnTo>
                    <a:pt x="5595493" y="0"/>
                  </a:lnTo>
                  <a:lnTo>
                    <a:pt x="5595493" y="510413"/>
                  </a:lnTo>
                  <a:lnTo>
                    <a:pt x="0" y="510413"/>
                  </a:lnTo>
                  <a:close/>
                </a:path>
              </a:pathLst>
            </a:custGeom>
            <a:solidFill>
              <a:srgbClr val="E3E5E8"/>
            </a:solidFill>
          </p:spPr>
        </p:sp>
        <p:sp>
          <p:nvSpPr>
            <p:cNvPr name="Freeform 23" id="23"/>
            <p:cNvSpPr/>
            <p:nvPr/>
          </p:nvSpPr>
          <p:spPr>
            <a:xfrm flipH="false" flipV="false" rot="0">
              <a:off x="5658993" y="2615311"/>
              <a:ext cx="2565908" cy="510413"/>
            </a:xfrm>
            <a:custGeom>
              <a:avLst/>
              <a:gdLst/>
              <a:ahLst/>
              <a:cxnLst/>
              <a:rect r="r" b="b" t="t" l="l"/>
              <a:pathLst>
                <a:path h="510413" w="2565908">
                  <a:moveTo>
                    <a:pt x="0" y="0"/>
                  </a:moveTo>
                  <a:lnTo>
                    <a:pt x="2565908" y="0"/>
                  </a:lnTo>
                  <a:lnTo>
                    <a:pt x="2565908" y="510413"/>
                  </a:lnTo>
                  <a:lnTo>
                    <a:pt x="0" y="510413"/>
                  </a:lnTo>
                  <a:close/>
                </a:path>
              </a:pathLst>
            </a:custGeom>
            <a:solidFill>
              <a:srgbClr val="E3E5E8"/>
            </a:solidFill>
          </p:spPr>
        </p:sp>
        <p:sp>
          <p:nvSpPr>
            <p:cNvPr name="Freeform 24" id="24"/>
            <p:cNvSpPr/>
            <p:nvPr/>
          </p:nvSpPr>
          <p:spPr>
            <a:xfrm flipH="false" flipV="false" rot="0">
              <a:off x="8224901" y="2615311"/>
              <a:ext cx="2606675" cy="510413"/>
            </a:xfrm>
            <a:custGeom>
              <a:avLst/>
              <a:gdLst/>
              <a:ahLst/>
              <a:cxnLst/>
              <a:rect r="r" b="b" t="t" l="l"/>
              <a:pathLst>
                <a:path h="510413" w="2606675">
                  <a:moveTo>
                    <a:pt x="0" y="0"/>
                  </a:moveTo>
                  <a:lnTo>
                    <a:pt x="2606675" y="0"/>
                  </a:lnTo>
                  <a:lnTo>
                    <a:pt x="2606675" y="510413"/>
                  </a:lnTo>
                  <a:lnTo>
                    <a:pt x="0" y="510413"/>
                  </a:lnTo>
                  <a:close/>
                </a:path>
              </a:pathLst>
            </a:custGeom>
            <a:solidFill>
              <a:srgbClr val="E3E5E8"/>
            </a:solidFill>
          </p:spPr>
        </p:sp>
        <p:sp>
          <p:nvSpPr>
            <p:cNvPr name="Freeform 25" id="25"/>
            <p:cNvSpPr/>
            <p:nvPr/>
          </p:nvSpPr>
          <p:spPr>
            <a:xfrm flipH="false" flipV="false" rot="0">
              <a:off x="63500" y="3125724"/>
              <a:ext cx="5595493" cy="510286"/>
            </a:xfrm>
            <a:custGeom>
              <a:avLst/>
              <a:gdLst/>
              <a:ahLst/>
              <a:cxnLst/>
              <a:rect r="r" b="b" t="t" l="l"/>
              <a:pathLst>
                <a:path h="510286" w="5595493">
                  <a:moveTo>
                    <a:pt x="0" y="0"/>
                  </a:moveTo>
                  <a:lnTo>
                    <a:pt x="5595493" y="0"/>
                  </a:lnTo>
                  <a:lnTo>
                    <a:pt x="5595493" y="510286"/>
                  </a:lnTo>
                  <a:lnTo>
                    <a:pt x="0" y="510286"/>
                  </a:lnTo>
                  <a:close/>
                </a:path>
              </a:pathLst>
            </a:custGeom>
            <a:solidFill>
              <a:srgbClr val="FFFFFF"/>
            </a:solidFill>
          </p:spPr>
        </p:sp>
        <p:sp>
          <p:nvSpPr>
            <p:cNvPr name="Freeform 26" id="26"/>
            <p:cNvSpPr/>
            <p:nvPr/>
          </p:nvSpPr>
          <p:spPr>
            <a:xfrm flipH="false" flipV="false" rot="0">
              <a:off x="5658993" y="3125724"/>
              <a:ext cx="2565908" cy="510286"/>
            </a:xfrm>
            <a:custGeom>
              <a:avLst/>
              <a:gdLst/>
              <a:ahLst/>
              <a:cxnLst/>
              <a:rect r="r" b="b" t="t" l="l"/>
              <a:pathLst>
                <a:path h="510286" w="2565908">
                  <a:moveTo>
                    <a:pt x="0" y="0"/>
                  </a:moveTo>
                  <a:lnTo>
                    <a:pt x="2565908" y="0"/>
                  </a:lnTo>
                  <a:lnTo>
                    <a:pt x="2565908" y="510286"/>
                  </a:lnTo>
                  <a:lnTo>
                    <a:pt x="0" y="510286"/>
                  </a:lnTo>
                  <a:close/>
                </a:path>
              </a:pathLst>
            </a:custGeom>
            <a:solidFill>
              <a:srgbClr val="FFFFFF"/>
            </a:solidFill>
          </p:spPr>
        </p:sp>
        <p:sp>
          <p:nvSpPr>
            <p:cNvPr name="Freeform 27" id="27"/>
            <p:cNvSpPr/>
            <p:nvPr/>
          </p:nvSpPr>
          <p:spPr>
            <a:xfrm flipH="false" flipV="false" rot="0">
              <a:off x="8224901" y="3125724"/>
              <a:ext cx="2606675" cy="510286"/>
            </a:xfrm>
            <a:custGeom>
              <a:avLst/>
              <a:gdLst/>
              <a:ahLst/>
              <a:cxnLst/>
              <a:rect r="r" b="b" t="t" l="l"/>
              <a:pathLst>
                <a:path h="510286" w="2606675">
                  <a:moveTo>
                    <a:pt x="0" y="0"/>
                  </a:moveTo>
                  <a:lnTo>
                    <a:pt x="2606675" y="0"/>
                  </a:lnTo>
                  <a:lnTo>
                    <a:pt x="2606675" y="510286"/>
                  </a:lnTo>
                  <a:lnTo>
                    <a:pt x="0" y="510286"/>
                  </a:lnTo>
                  <a:close/>
                </a:path>
              </a:pathLst>
            </a:custGeom>
            <a:solidFill>
              <a:srgbClr val="FFFFFF"/>
            </a:solidFill>
          </p:spPr>
        </p:sp>
        <p:sp>
          <p:nvSpPr>
            <p:cNvPr name="Freeform 28" id="28"/>
            <p:cNvSpPr/>
            <p:nvPr/>
          </p:nvSpPr>
          <p:spPr>
            <a:xfrm flipH="false" flipV="false" rot="0">
              <a:off x="63500" y="3636010"/>
              <a:ext cx="5595493" cy="510413"/>
            </a:xfrm>
            <a:custGeom>
              <a:avLst/>
              <a:gdLst/>
              <a:ahLst/>
              <a:cxnLst/>
              <a:rect r="r" b="b" t="t" l="l"/>
              <a:pathLst>
                <a:path h="510413" w="5595493">
                  <a:moveTo>
                    <a:pt x="0" y="0"/>
                  </a:moveTo>
                  <a:lnTo>
                    <a:pt x="5595493" y="0"/>
                  </a:lnTo>
                  <a:lnTo>
                    <a:pt x="5595493" y="510413"/>
                  </a:lnTo>
                  <a:lnTo>
                    <a:pt x="0" y="510413"/>
                  </a:lnTo>
                  <a:close/>
                </a:path>
              </a:pathLst>
            </a:custGeom>
            <a:solidFill>
              <a:srgbClr val="E3E5E8"/>
            </a:solidFill>
          </p:spPr>
        </p:sp>
        <p:sp>
          <p:nvSpPr>
            <p:cNvPr name="Freeform 29" id="29"/>
            <p:cNvSpPr/>
            <p:nvPr/>
          </p:nvSpPr>
          <p:spPr>
            <a:xfrm flipH="false" flipV="false" rot="0">
              <a:off x="5658993" y="3636010"/>
              <a:ext cx="2565908" cy="510413"/>
            </a:xfrm>
            <a:custGeom>
              <a:avLst/>
              <a:gdLst/>
              <a:ahLst/>
              <a:cxnLst/>
              <a:rect r="r" b="b" t="t" l="l"/>
              <a:pathLst>
                <a:path h="510413" w="2565908">
                  <a:moveTo>
                    <a:pt x="0" y="0"/>
                  </a:moveTo>
                  <a:lnTo>
                    <a:pt x="2565908" y="0"/>
                  </a:lnTo>
                  <a:lnTo>
                    <a:pt x="2565908" y="510413"/>
                  </a:lnTo>
                  <a:lnTo>
                    <a:pt x="0" y="510413"/>
                  </a:lnTo>
                  <a:close/>
                </a:path>
              </a:pathLst>
            </a:custGeom>
            <a:solidFill>
              <a:srgbClr val="E3E5E8"/>
            </a:solidFill>
          </p:spPr>
        </p:sp>
        <p:sp>
          <p:nvSpPr>
            <p:cNvPr name="Freeform 30" id="30"/>
            <p:cNvSpPr/>
            <p:nvPr/>
          </p:nvSpPr>
          <p:spPr>
            <a:xfrm flipH="false" flipV="false" rot="0">
              <a:off x="8224901" y="3636010"/>
              <a:ext cx="2606675" cy="510413"/>
            </a:xfrm>
            <a:custGeom>
              <a:avLst/>
              <a:gdLst/>
              <a:ahLst/>
              <a:cxnLst/>
              <a:rect r="r" b="b" t="t" l="l"/>
              <a:pathLst>
                <a:path h="510413" w="2606675">
                  <a:moveTo>
                    <a:pt x="0" y="0"/>
                  </a:moveTo>
                  <a:lnTo>
                    <a:pt x="2606675" y="0"/>
                  </a:lnTo>
                  <a:lnTo>
                    <a:pt x="2606675" y="510413"/>
                  </a:lnTo>
                  <a:lnTo>
                    <a:pt x="0" y="510413"/>
                  </a:lnTo>
                  <a:close/>
                </a:path>
              </a:pathLst>
            </a:custGeom>
            <a:solidFill>
              <a:srgbClr val="E3E5E8"/>
            </a:solidFill>
          </p:spPr>
        </p:sp>
      </p:grpSp>
      <p:sp>
        <p:nvSpPr>
          <p:cNvPr name="TextBox 31" id="3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2" id="32"/>
          <p:cNvSpPr txBox="true"/>
          <p:nvPr/>
        </p:nvSpPr>
        <p:spPr>
          <a:xfrm rot="0">
            <a:off x="577406" y="884368"/>
            <a:ext cx="1056230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Circular Queue operations</a:t>
            </a:r>
          </a:p>
        </p:txBody>
      </p:sp>
      <p:sp>
        <p:nvSpPr>
          <p:cNvPr name="TextBox 33" id="33"/>
          <p:cNvSpPr txBox="true"/>
          <p:nvPr/>
        </p:nvSpPr>
        <p:spPr>
          <a:xfrm rot="0">
            <a:off x="673103" y="2946997"/>
            <a:ext cx="2539241" cy="3528365"/>
          </a:xfrm>
          <a:prstGeom prst="rect">
            <a:avLst/>
          </a:prstGeom>
        </p:spPr>
        <p:txBody>
          <a:bodyPr anchor="t" rtlCol="false" tIns="0" lIns="0" bIns="0" rIns="0">
            <a:spAutoFit/>
          </a:bodyPr>
          <a:lstStyle/>
          <a:p>
            <a:pPr algn="l">
              <a:lnSpc>
                <a:spcPts val="4019"/>
              </a:lnSpc>
            </a:pPr>
            <a:r>
              <a:rPr lang="en-US" sz="2200" spc="-6">
                <a:solidFill>
                  <a:srgbClr val="000000"/>
                </a:solidFill>
                <a:latin typeface="IBM Plex Sans"/>
                <a:ea typeface="IBM Plex Sans"/>
                <a:cs typeface="IBM Plex Sans"/>
                <a:sym typeface="IBM Plex Sans"/>
              </a:rPr>
              <a:t>Create Queue Enqueue Dequeue Peek isEmpty isFull Delete Entire Queue</a:t>
            </a:r>
          </a:p>
        </p:txBody>
      </p:sp>
      <p:sp>
        <p:nvSpPr>
          <p:cNvPr name="TextBox 34" id="34"/>
          <p:cNvSpPr txBox="true"/>
          <p:nvPr/>
        </p:nvSpPr>
        <p:spPr>
          <a:xfrm rot="0">
            <a:off x="6476009" y="2436638"/>
            <a:ext cx="2090385" cy="4038724"/>
          </a:xfrm>
          <a:prstGeom prst="rect">
            <a:avLst/>
          </a:prstGeom>
        </p:spPr>
        <p:txBody>
          <a:bodyPr anchor="t" rtlCol="false" tIns="0" lIns="0" bIns="0" rIns="0">
            <a:spAutoFit/>
          </a:bodyPr>
          <a:lstStyle/>
          <a:p>
            <a:pPr algn="l">
              <a:lnSpc>
                <a:spcPts val="4019"/>
              </a:lnSpc>
            </a:pPr>
            <a:r>
              <a:rPr lang="en-US" sz="2200" spc="-6">
                <a:solidFill>
                  <a:srgbClr val="000000"/>
                </a:solidFill>
                <a:latin typeface="IBM Plex Sans"/>
                <a:ea typeface="IBM Plex Sans"/>
                <a:cs typeface="IBM Plex Sans"/>
                <a:sym typeface="IBM Plex Sans"/>
              </a:rPr>
              <a:t>Time complexity O(1) O(1) O(1) O(1) O(1) O(1) O(1)</a:t>
            </a:r>
          </a:p>
        </p:txBody>
      </p:sp>
      <p:sp>
        <p:nvSpPr>
          <p:cNvPr name="TextBox 35" id="35"/>
          <p:cNvSpPr txBox="true"/>
          <p:nvPr/>
        </p:nvSpPr>
        <p:spPr>
          <a:xfrm rot="0">
            <a:off x="8969302" y="2436638"/>
            <a:ext cx="2280190" cy="4038724"/>
          </a:xfrm>
          <a:prstGeom prst="rect">
            <a:avLst/>
          </a:prstGeom>
        </p:spPr>
        <p:txBody>
          <a:bodyPr anchor="t" rtlCol="false" tIns="0" lIns="0" bIns="0" rIns="0">
            <a:spAutoFit/>
          </a:bodyPr>
          <a:lstStyle/>
          <a:p>
            <a:pPr algn="ctr">
              <a:lnSpc>
                <a:spcPts val="4019"/>
              </a:lnSpc>
            </a:pPr>
            <a:r>
              <a:rPr lang="en-US" sz="2200" spc="-6">
                <a:solidFill>
                  <a:srgbClr val="000000"/>
                </a:solidFill>
                <a:latin typeface="IBM Plex Sans"/>
                <a:ea typeface="IBM Plex Sans"/>
                <a:cs typeface="IBM Plex Sans"/>
                <a:sym typeface="IBM Plex Sans"/>
              </a:rPr>
              <a:t>Space complexity O(n) O(1) O(1) O(1) O(1) O(1) O(1)</a:t>
            </a:r>
          </a:p>
        </p:txBody>
      </p:sp>
    </p:spTree>
  </p:cSld>
  <p:clrMapOvr>
    <a:masterClrMapping/>
  </p:clrMapOvr>
</p:sld>
</file>

<file path=ppt/slides/slide3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939803" y="3911603"/>
            <a:ext cx="1982667" cy="876300"/>
            <a:chOff x="0" y="0"/>
            <a:chExt cx="1982660" cy="876300"/>
          </a:xfrm>
        </p:grpSpPr>
        <p:sp>
          <p:nvSpPr>
            <p:cNvPr name="Freeform 7" id="7"/>
            <p:cNvSpPr/>
            <p:nvPr/>
          </p:nvSpPr>
          <p:spPr>
            <a:xfrm flipH="false" flipV="false" rot="0">
              <a:off x="101600" y="101600"/>
              <a:ext cx="1140714" cy="673100"/>
            </a:xfrm>
            <a:custGeom>
              <a:avLst/>
              <a:gdLst/>
              <a:ahLst/>
              <a:cxnLst/>
              <a:rect r="r" b="b" t="t" l="l"/>
              <a:pathLst>
                <a:path h="673100" w="1140714">
                  <a:moveTo>
                    <a:pt x="0" y="0"/>
                  </a:moveTo>
                  <a:lnTo>
                    <a:pt x="1140714" y="0"/>
                  </a:lnTo>
                  <a:lnTo>
                    <a:pt x="1140714" y="673100"/>
                  </a:lnTo>
                  <a:lnTo>
                    <a:pt x="0" y="673100"/>
                  </a:lnTo>
                  <a:close/>
                </a:path>
              </a:pathLst>
            </a:custGeom>
            <a:solidFill>
              <a:srgbClr val="73FDEA"/>
            </a:solidFill>
          </p:spPr>
        </p:sp>
        <p:sp>
          <p:nvSpPr>
            <p:cNvPr name="Freeform 8" id="8"/>
            <p:cNvSpPr/>
            <p:nvPr/>
          </p:nvSpPr>
          <p:spPr>
            <a:xfrm flipH="false" flipV="false" rot="0">
              <a:off x="1242314" y="101600"/>
              <a:ext cx="638810" cy="673100"/>
            </a:xfrm>
            <a:custGeom>
              <a:avLst/>
              <a:gdLst/>
              <a:ahLst/>
              <a:cxnLst/>
              <a:rect r="r" b="b" t="t" l="l"/>
              <a:pathLst>
                <a:path h="673100" w="638810">
                  <a:moveTo>
                    <a:pt x="0" y="0"/>
                  </a:moveTo>
                  <a:lnTo>
                    <a:pt x="638810" y="0"/>
                  </a:lnTo>
                  <a:lnTo>
                    <a:pt x="638810" y="673100"/>
                  </a:lnTo>
                  <a:lnTo>
                    <a:pt x="0" y="673100"/>
                  </a:lnTo>
                  <a:close/>
                </a:path>
              </a:pathLst>
            </a:custGeom>
            <a:solidFill>
              <a:srgbClr val="73FDEA"/>
            </a:solidFill>
          </p:spPr>
        </p:sp>
        <p:sp>
          <p:nvSpPr>
            <p:cNvPr name="Freeform 9" id="9"/>
            <p:cNvSpPr/>
            <p:nvPr/>
          </p:nvSpPr>
          <p:spPr>
            <a:xfrm flipH="false" flipV="false" rot="0">
              <a:off x="1204214"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0" id="10"/>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1" id="11"/>
            <p:cNvSpPr/>
            <p:nvPr/>
          </p:nvSpPr>
          <p:spPr>
            <a:xfrm flipH="false" flipV="false" rot="0">
              <a:off x="1843024"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2" id="12"/>
            <p:cNvSpPr/>
            <p:nvPr/>
          </p:nvSpPr>
          <p:spPr>
            <a:xfrm flipH="false" flipV="false" rot="0">
              <a:off x="63500" y="63500"/>
              <a:ext cx="1855724" cy="76200"/>
            </a:xfrm>
            <a:custGeom>
              <a:avLst/>
              <a:gdLst/>
              <a:ahLst/>
              <a:cxnLst/>
              <a:rect r="r" b="b" t="t" l="l"/>
              <a:pathLst>
                <a:path h="76200" w="1855724">
                  <a:moveTo>
                    <a:pt x="0" y="0"/>
                  </a:moveTo>
                  <a:lnTo>
                    <a:pt x="1855724" y="0"/>
                  </a:lnTo>
                  <a:lnTo>
                    <a:pt x="1855724" y="76200"/>
                  </a:lnTo>
                  <a:lnTo>
                    <a:pt x="0" y="76200"/>
                  </a:lnTo>
                  <a:close/>
                </a:path>
              </a:pathLst>
            </a:custGeom>
            <a:solidFill>
              <a:srgbClr val="017100"/>
            </a:solidFill>
          </p:spPr>
        </p:sp>
        <p:sp>
          <p:nvSpPr>
            <p:cNvPr name="Freeform 13" id="13"/>
            <p:cNvSpPr/>
            <p:nvPr/>
          </p:nvSpPr>
          <p:spPr>
            <a:xfrm flipH="false" flipV="false" rot="0">
              <a:off x="63500" y="736600"/>
              <a:ext cx="1855724" cy="76200"/>
            </a:xfrm>
            <a:custGeom>
              <a:avLst/>
              <a:gdLst/>
              <a:ahLst/>
              <a:cxnLst/>
              <a:rect r="r" b="b" t="t" l="l"/>
              <a:pathLst>
                <a:path h="76200" w="1855724">
                  <a:moveTo>
                    <a:pt x="0" y="0"/>
                  </a:moveTo>
                  <a:lnTo>
                    <a:pt x="1855724" y="0"/>
                  </a:lnTo>
                  <a:lnTo>
                    <a:pt x="1855724" y="76200"/>
                  </a:lnTo>
                  <a:lnTo>
                    <a:pt x="0" y="76200"/>
                  </a:lnTo>
                  <a:close/>
                </a:path>
              </a:pathLst>
            </a:custGeom>
            <a:solidFill>
              <a:srgbClr val="017100"/>
            </a:solidFill>
          </p:spPr>
        </p:sp>
      </p:grpSp>
      <p:grpSp>
        <p:nvGrpSpPr>
          <p:cNvPr name="Group 14" id="14"/>
          <p:cNvGrpSpPr>
            <a:grpSpLocks noChangeAspect="true"/>
          </p:cNvGrpSpPr>
          <p:nvPr/>
        </p:nvGrpSpPr>
        <p:grpSpPr>
          <a:xfrm rot="0">
            <a:off x="939803" y="5473703"/>
            <a:ext cx="1982667" cy="876300"/>
            <a:chOff x="0" y="0"/>
            <a:chExt cx="1982660" cy="876300"/>
          </a:xfrm>
        </p:grpSpPr>
        <p:sp>
          <p:nvSpPr>
            <p:cNvPr name="Freeform 15" id="15"/>
            <p:cNvSpPr/>
            <p:nvPr/>
          </p:nvSpPr>
          <p:spPr>
            <a:xfrm flipH="false" flipV="false" rot="0">
              <a:off x="101600" y="101600"/>
              <a:ext cx="1140714" cy="673100"/>
            </a:xfrm>
            <a:custGeom>
              <a:avLst/>
              <a:gdLst/>
              <a:ahLst/>
              <a:cxnLst/>
              <a:rect r="r" b="b" t="t" l="l"/>
              <a:pathLst>
                <a:path h="673100" w="1140714">
                  <a:moveTo>
                    <a:pt x="0" y="0"/>
                  </a:moveTo>
                  <a:lnTo>
                    <a:pt x="1140714" y="0"/>
                  </a:lnTo>
                  <a:lnTo>
                    <a:pt x="1140714" y="673100"/>
                  </a:lnTo>
                  <a:lnTo>
                    <a:pt x="0" y="673100"/>
                  </a:lnTo>
                  <a:close/>
                </a:path>
              </a:pathLst>
            </a:custGeom>
            <a:solidFill>
              <a:srgbClr val="73FDEA"/>
            </a:solidFill>
          </p:spPr>
        </p:sp>
        <p:sp>
          <p:nvSpPr>
            <p:cNvPr name="Freeform 16" id="16"/>
            <p:cNvSpPr/>
            <p:nvPr/>
          </p:nvSpPr>
          <p:spPr>
            <a:xfrm flipH="false" flipV="false" rot="0">
              <a:off x="1242314" y="101600"/>
              <a:ext cx="638810" cy="673100"/>
            </a:xfrm>
            <a:custGeom>
              <a:avLst/>
              <a:gdLst/>
              <a:ahLst/>
              <a:cxnLst/>
              <a:rect r="r" b="b" t="t" l="l"/>
              <a:pathLst>
                <a:path h="673100" w="638810">
                  <a:moveTo>
                    <a:pt x="0" y="0"/>
                  </a:moveTo>
                  <a:lnTo>
                    <a:pt x="638810" y="0"/>
                  </a:lnTo>
                  <a:lnTo>
                    <a:pt x="638810" y="673100"/>
                  </a:lnTo>
                  <a:lnTo>
                    <a:pt x="0" y="673100"/>
                  </a:lnTo>
                  <a:close/>
                </a:path>
              </a:pathLst>
            </a:custGeom>
            <a:solidFill>
              <a:srgbClr val="73FDEA"/>
            </a:solidFill>
          </p:spPr>
        </p:sp>
        <p:sp>
          <p:nvSpPr>
            <p:cNvPr name="Freeform 17" id="17"/>
            <p:cNvSpPr/>
            <p:nvPr/>
          </p:nvSpPr>
          <p:spPr>
            <a:xfrm flipH="false" flipV="false" rot="0">
              <a:off x="1204214"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8" id="18"/>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9" id="19"/>
            <p:cNvSpPr/>
            <p:nvPr/>
          </p:nvSpPr>
          <p:spPr>
            <a:xfrm flipH="false" flipV="false" rot="0">
              <a:off x="1843024"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20" id="20"/>
            <p:cNvSpPr/>
            <p:nvPr/>
          </p:nvSpPr>
          <p:spPr>
            <a:xfrm flipH="false" flipV="false" rot="0">
              <a:off x="63500" y="63500"/>
              <a:ext cx="1855724" cy="76200"/>
            </a:xfrm>
            <a:custGeom>
              <a:avLst/>
              <a:gdLst/>
              <a:ahLst/>
              <a:cxnLst/>
              <a:rect r="r" b="b" t="t" l="l"/>
              <a:pathLst>
                <a:path h="76200" w="1855724">
                  <a:moveTo>
                    <a:pt x="0" y="0"/>
                  </a:moveTo>
                  <a:lnTo>
                    <a:pt x="1855724" y="0"/>
                  </a:lnTo>
                  <a:lnTo>
                    <a:pt x="1855724" y="76200"/>
                  </a:lnTo>
                  <a:lnTo>
                    <a:pt x="0" y="76200"/>
                  </a:lnTo>
                  <a:close/>
                </a:path>
              </a:pathLst>
            </a:custGeom>
            <a:solidFill>
              <a:srgbClr val="017100"/>
            </a:solidFill>
          </p:spPr>
        </p:sp>
        <p:sp>
          <p:nvSpPr>
            <p:cNvPr name="Freeform 21" id="21"/>
            <p:cNvSpPr/>
            <p:nvPr/>
          </p:nvSpPr>
          <p:spPr>
            <a:xfrm flipH="false" flipV="false" rot="0">
              <a:off x="63500" y="736600"/>
              <a:ext cx="1855724" cy="76200"/>
            </a:xfrm>
            <a:custGeom>
              <a:avLst/>
              <a:gdLst/>
              <a:ahLst/>
              <a:cxnLst/>
              <a:rect r="r" b="b" t="t" l="l"/>
              <a:pathLst>
                <a:path h="76200" w="1855724">
                  <a:moveTo>
                    <a:pt x="0" y="0"/>
                  </a:moveTo>
                  <a:lnTo>
                    <a:pt x="1855724" y="0"/>
                  </a:lnTo>
                  <a:lnTo>
                    <a:pt x="1855724" y="76200"/>
                  </a:lnTo>
                  <a:lnTo>
                    <a:pt x="0" y="76200"/>
                  </a:lnTo>
                  <a:close/>
                </a:path>
              </a:pathLst>
            </a:custGeom>
            <a:solidFill>
              <a:srgbClr val="017100"/>
            </a:solidFill>
          </p:spPr>
        </p:sp>
      </p:grpSp>
      <p:sp>
        <p:nvSpPr>
          <p:cNvPr name="TextBox 22" id="2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3" id="23"/>
          <p:cNvSpPr txBox="true"/>
          <p:nvPr/>
        </p:nvSpPr>
        <p:spPr>
          <a:xfrm rot="0">
            <a:off x="800510" y="884368"/>
            <a:ext cx="44617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using Linked List</a:t>
            </a:r>
          </a:p>
        </p:txBody>
      </p:sp>
      <p:sp>
        <p:nvSpPr>
          <p:cNvPr name="TextBox 24" id="24"/>
          <p:cNvSpPr txBox="true"/>
          <p:nvPr/>
        </p:nvSpPr>
        <p:spPr>
          <a:xfrm rot="0">
            <a:off x="977903" y="2062067"/>
            <a:ext cx="2655427"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Create a Queue</a:t>
            </a:r>
          </a:p>
        </p:txBody>
      </p:sp>
      <p:sp>
        <p:nvSpPr>
          <p:cNvPr name="TextBox 25" id="25"/>
          <p:cNvSpPr txBox="true"/>
          <p:nvPr/>
        </p:nvSpPr>
        <p:spPr>
          <a:xfrm rot="0">
            <a:off x="977903" y="2984897"/>
            <a:ext cx="5802249"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Create an object of Linked List class</a:t>
            </a:r>
          </a:p>
        </p:txBody>
      </p:sp>
      <p:sp>
        <p:nvSpPr>
          <p:cNvPr name="TextBox 26" id="26"/>
          <p:cNvSpPr txBox="true"/>
          <p:nvPr/>
        </p:nvSpPr>
        <p:spPr>
          <a:xfrm rot="0">
            <a:off x="1278369" y="4217546"/>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7" id="27"/>
          <p:cNvSpPr txBox="true"/>
          <p:nvPr/>
        </p:nvSpPr>
        <p:spPr>
          <a:xfrm rot="0">
            <a:off x="1399718" y="5779646"/>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8" id="28"/>
          <p:cNvSpPr txBox="true"/>
          <p:nvPr/>
        </p:nvSpPr>
        <p:spPr>
          <a:xfrm rot="0">
            <a:off x="2274513" y="42175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
        <p:nvSpPr>
          <p:cNvPr name="TextBox 29" id="29"/>
          <p:cNvSpPr txBox="true"/>
          <p:nvPr/>
        </p:nvSpPr>
        <p:spPr>
          <a:xfrm rot="0">
            <a:off x="2274513" y="5779646"/>
            <a:ext cx="463001"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3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96903" y="3854453"/>
            <a:ext cx="6714277" cy="2444753"/>
          </a:xfrm>
          <a:custGeom>
            <a:avLst/>
            <a:gdLst/>
            <a:ahLst/>
            <a:cxnLst/>
            <a:rect r="r" b="b" t="t" l="l"/>
            <a:pathLst>
              <a:path h="2444753" w="6714277">
                <a:moveTo>
                  <a:pt x="0" y="0"/>
                </a:moveTo>
                <a:lnTo>
                  <a:pt x="6714277" y="0"/>
                </a:lnTo>
                <a:lnTo>
                  <a:pt x="6714277" y="2444753"/>
                </a:lnTo>
                <a:lnTo>
                  <a:pt x="0" y="2444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436103" y="3460747"/>
            <a:ext cx="2879265" cy="3058135"/>
            <a:chOff x="0" y="0"/>
            <a:chExt cx="2879268" cy="3058135"/>
          </a:xfrm>
        </p:grpSpPr>
        <p:sp>
          <p:nvSpPr>
            <p:cNvPr name="Freeform 8" id="8"/>
            <p:cNvSpPr/>
            <p:nvPr/>
          </p:nvSpPr>
          <p:spPr>
            <a:xfrm flipH="false" flipV="false" rot="0">
              <a:off x="63500" y="6350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9" id="9"/>
            <p:cNvSpPr/>
            <p:nvPr/>
          </p:nvSpPr>
          <p:spPr>
            <a:xfrm flipH="false" flipV="false" rot="0">
              <a:off x="63500" y="290576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10" id="10"/>
            <p:cNvSpPr/>
            <p:nvPr/>
          </p:nvSpPr>
          <p:spPr>
            <a:xfrm flipH="false" flipV="false" rot="0">
              <a:off x="23000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1" id="11"/>
            <p:cNvSpPr/>
            <p:nvPr/>
          </p:nvSpPr>
          <p:spPr>
            <a:xfrm flipH="false" flipV="false" rot="0">
              <a:off x="22873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2" id="12"/>
            <p:cNvSpPr/>
            <p:nvPr/>
          </p:nvSpPr>
          <p:spPr>
            <a:xfrm flipH="false" flipV="false" rot="0">
              <a:off x="1677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3" id="13"/>
            <p:cNvSpPr/>
            <p:nvPr/>
          </p:nvSpPr>
          <p:spPr>
            <a:xfrm flipH="false" flipV="false" rot="0">
              <a:off x="1665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800510" y="884368"/>
            <a:ext cx="44617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using Linked List</a:t>
            </a:r>
          </a:p>
        </p:txBody>
      </p:sp>
      <p:sp>
        <p:nvSpPr>
          <p:cNvPr name="TextBox 16" id="16"/>
          <p:cNvSpPr txBox="true"/>
          <p:nvPr/>
        </p:nvSpPr>
        <p:spPr>
          <a:xfrm rot="0">
            <a:off x="838200" y="2049370"/>
            <a:ext cx="3193409"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enQueue() Method</a:t>
            </a:r>
          </a:p>
        </p:txBody>
      </p:sp>
      <p:sp>
        <p:nvSpPr>
          <p:cNvPr name="TextBox 17" id="17"/>
          <p:cNvSpPr txBox="true"/>
          <p:nvPr/>
        </p:nvSpPr>
        <p:spPr>
          <a:xfrm rot="0">
            <a:off x="916962"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8" id="18"/>
          <p:cNvSpPr txBox="true"/>
          <p:nvPr/>
        </p:nvSpPr>
        <p:spPr>
          <a:xfrm rot="0">
            <a:off x="1069515" y="5728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9" id="19"/>
          <p:cNvSpPr txBox="true"/>
          <p:nvPr/>
        </p:nvSpPr>
        <p:spPr>
          <a:xfrm rot="0">
            <a:off x="1944310" y="5728840"/>
            <a:ext cx="46844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n21</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2u1</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21l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20" id="20"/>
          <p:cNvSpPr txBox="true"/>
          <p:nvPr/>
        </p:nvSpPr>
        <p:spPr>
          <a:xfrm rot="0">
            <a:off x="1924460" y="4166740"/>
            <a:ext cx="46844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n1</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21" id="21"/>
          <p:cNvSpPr txBox="true"/>
          <p:nvPr/>
        </p:nvSpPr>
        <p:spPr>
          <a:xfrm rot="0">
            <a:off x="6724460"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2" id="22"/>
          <p:cNvSpPr txBox="true"/>
          <p:nvPr/>
        </p:nvSpPr>
        <p:spPr>
          <a:xfrm rot="0">
            <a:off x="3822716"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23" id="23"/>
          <p:cNvSpPr txBox="true"/>
          <p:nvPr/>
        </p:nvSpPr>
        <p:spPr>
          <a:xfrm rot="0">
            <a:off x="6186145"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24" id="24"/>
          <p:cNvSpPr txBox="true"/>
          <p:nvPr/>
        </p:nvSpPr>
        <p:spPr>
          <a:xfrm rot="0">
            <a:off x="3629692" y="4135879"/>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5" id="25"/>
          <p:cNvSpPr txBox="true"/>
          <p:nvPr/>
        </p:nvSpPr>
        <p:spPr>
          <a:xfrm rot="0">
            <a:off x="6042689" y="41231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6" id="26"/>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7" id="27"/>
          <p:cNvSpPr txBox="true"/>
          <p:nvPr/>
        </p:nvSpPr>
        <p:spPr>
          <a:xfrm rot="0">
            <a:off x="11875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8" id="28"/>
          <p:cNvSpPr txBox="true"/>
          <p:nvPr/>
        </p:nvSpPr>
        <p:spPr>
          <a:xfrm rot="0">
            <a:off x="4361031" y="4181094"/>
            <a:ext cx="401526"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n2</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u2</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2l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Tree>
  </p:cSld>
  <p:clrMapOvr>
    <a:masterClrMapping/>
  </p:clrMapOvr>
</p:sld>
</file>

<file path=ppt/slides/slide3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96903" y="3854453"/>
            <a:ext cx="9061180" cy="2444753"/>
          </a:xfrm>
          <a:custGeom>
            <a:avLst/>
            <a:gdLst/>
            <a:ahLst/>
            <a:cxnLst/>
            <a:rect r="r" b="b" t="t" l="l"/>
            <a:pathLst>
              <a:path h="2444753" w="9061180">
                <a:moveTo>
                  <a:pt x="0" y="0"/>
                </a:moveTo>
                <a:lnTo>
                  <a:pt x="9061180" y="0"/>
                </a:lnTo>
                <a:lnTo>
                  <a:pt x="9061180" y="2444753"/>
                </a:lnTo>
                <a:lnTo>
                  <a:pt x="0" y="2444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436103" y="3460747"/>
            <a:ext cx="2879265" cy="3058135"/>
            <a:chOff x="0" y="0"/>
            <a:chExt cx="2879268" cy="3058135"/>
          </a:xfrm>
        </p:grpSpPr>
        <p:sp>
          <p:nvSpPr>
            <p:cNvPr name="Freeform 8" id="8"/>
            <p:cNvSpPr/>
            <p:nvPr/>
          </p:nvSpPr>
          <p:spPr>
            <a:xfrm flipH="false" flipV="false" rot="0">
              <a:off x="63500" y="6350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9" id="9"/>
            <p:cNvSpPr/>
            <p:nvPr/>
          </p:nvSpPr>
          <p:spPr>
            <a:xfrm flipH="false" flipV="false" rot="0">
              <a:off x="63500" y="290576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10" id="10"/>
            <p:cNvSpPr/>
            <p:nvPr/>
          </p:nvSpPr>
          <p:spPr>
            <a:xfrm flipH="false" flipV="false" rot="0">
              <a:off x="23000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1" id="11"/>
            <p:cNvSpPr/>
            <p:nvPr/>
          </p:nvSpPr>
          <p:spPr>
            <a:xfrm flipH="false" flipV="false" rot="0">
              <a:off x="22873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2" id="12"/>
            <p:cNvSpPr/>
            <p:nvPr/>
          </p:nvSpPr>
          <p:spPr>
            <a:xfrm flipH="false" flipV="false" rot="0">
              <a:off x="1677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3" id="13"/>
            <p:cNvSpPr/>
            <p:nvPr/>
          </p:nvSpPr>
          <p:spPr>
            <a:xfrm flipH="false" flipV="false" rot="0">
              <a:off x="1665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4" id="14"/>
            <p:cNvSpPr/>
            <p:nvPr/>
          </p:nvSpPr>
          <p:spPr>
            <a:xfrm flipH="false" flipV="false" rot="0">
              <a:off x="1042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5" id="15"/>
            <p:cNvSpPr/>
            <p:nvPr/>
          </p:nvSpPr>
          <p:spPr>
            <a:xfrm flipH="false" flipV="false" rot="0">
              <a:off x="1030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16" id="1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7" id="17"/>
          <p:cNvSpPr txBox="true"/>
          <p:nvPr/>
        </p:nvSpPr>
        <p:spPr>
          <a:xfrm rot="0">
            <a:off x="800510" y="884368"/>
            <a:ext cx="44617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using Linked List</a:t>
            </a:r>
          </a:p>
        </p:txBody>
      </p:sp>
      <p:sp>
        <p:nvSpPr>
          <p:cNvPr name="TextBox 18" id="18"/>
          <p:cNvSpPr txBox="true"/>
          <p:nvPr/>
        </p:nvSpPr>
        <p:spPr>
          <a:xfrm rot="0">
            <a:off x="838200" y="2049370"/>
            <a:ext cx="3193409"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enQueue() Method</a:t>
            </a:r>
          </a:p>
        </p:txBody>
      </p:sp>
      <p:sp>
        <p:nvSpPr>
          <p:cNvPr name="TextBox 19" id="19"/>
          <p:cNvSpPr txBox="true"/>
          <p:nvPr/>
        </p:nvSpPr>
        <p:spPr>
          <a:xfrm rot="0">
            <a:off x="916962"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0" id="20"/>
          <p:cNvSpPr txBox="true"/>
          <p:nvPr/>
        </p:nvSpPr>
        <p:spPr>
          <a:xfrm rot="0">
            <a:off x="1069515" y="5728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944310" y="5728840"/>
            <a:ext cx="46844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n231</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23u1</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231l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22" id="22"/>
          <p:cNvSpPr txBox="true"/>
          <p:nvPr/>
        </p:nvSpPr>
        <p:spPr>
          <a:xfrm rot="0">
            <a:off x="1924460" y="4166740"/>
            <a:ext cx="46844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n1</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p>
        </p:txBody>
      </p:sp>
      <p:sp>
        <p:nvSpPr>
          <p:cNvPr name="TextBox 23" id="23"/>
          <p:cNvSpPr txBox="true"/>
          <p:nvPr/>
        </p:nvSpPr>
        <p:spPr>
          <a:xfrm rot="0">
            <a:off x="9071362"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4" id="24"/>
          <p:cNvSpPr txBox="true"/>
          <p:nvPr/>
        </p:nvSpPr>
        <p:spPr>
          <a:xfrm rot="0">
            <a:off x="3822716"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25" id="25"/>
          <p:cNvSpPr txBox="true"/>
          <p:nvPr/>
        </p:nvSpPr>
        <p:spPr>
          <a:xfrm rot="0">
            <a:off x="6186145"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26" id="26"/>
          <p:cNvSpPr txBox="true"/>
          <p:nvPr/>
        </p:nvSpPr>
        <p:spPr>
          <a:xfrm rot="0">
            <a:off x="8533047"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3629692" y="4135879"/>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8" id="28"/>
          <p:cNvSpPr txBox="true"/>
          <p:nvPr/>
        </p:nvSpPr>
        <p:spPr>
          <a:xfrm rot="0">
            <a:off x="6042689" y="41231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9" id="29"/>
          <p:cNvSpPr txBox="true"/>
          <p:nvPr/>
        </p:nvSpPr>
        <p:spPr>
          <a:xfrm rot="0">
            <a:off x="8366789" y="41231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30" id="30"/>
          <p:cNvSpPr txBox="true"/>
          <p:nvPr/>
        </p:nvSpPr>
        <p:spPr>
          <a:xfrm rot="0">
            <a:off x="10617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31" id="31"/>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32" id="32"/>
          <p:cNvSpPr txBox="true"/>
          <p:nvPr/>
        </p:nvSpPr>
        <p:spPr>
          <a:xfrm rot="0">
            <a:off x="11875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33" id="33"/>
          <p:cNvSpPr txBox="true"/>
          <p:nvPr/>
        </p:nvSpPr>
        <p:spPr>
          <a:xfrm rot="0">
            <a:off x="4361031" y="4181094"/>
            <a:ext cx="401526"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n2</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u2</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2l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
        <p:nvSpPr>
          <p:cNvPr name="TextBox 34" id="34"/>
          <p:cNvSpPr txBox="true"/>
          <p:nvPr/>
        </p:nvSpPr>
        <p:spPr>
          <a:xfrm rot="0">
            <a:off x="6724460" y="4181094"/>
            <a:ext cx="401526"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n3</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3u</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3l</a:t>
            </a:r>
            <a:r>
              <a:rPr lang="en-US" b="true" sz="1800" spc="-5">
                <a:solidFill>
                  <a:srgbClr val="FFFFFF"/>
                </a:solidFill>
                <a:latin typeface="IBM Plex Sans Bold"/>
                <a:ea typeface="IBM Plex Sans Bold"/>
                <a:cs typeface="IBM Plex Sans Bold"/>
                <a:sym typeface="IBM Plex Sans Bold"/>
              </a:rPr>
              <a:t> </a:t>
            </a:r>
            <a:r>
              <a:rPr lang="en-US" b="true" sz="1800" spc="-5">
                <a:solidFill>
                  <a:srgbClr val="000000"/>
                </a:solidFill>
                <a:latin typeface="IBM Plex Sans Bold"/>
                <a:ea typeface="IBM Plex Sans Bold"/>
                <a:cs typeface="IBM Plex Sans Bold"/>
                <a:sym typeface="IBM Plex Sans Bold"/>
              </a:rPr>
              <a:t>l</a:t>
            </a:r>
          </a:p>
        </p:txBody>
      </p:sp>
    </p:spTree>
  </p:cSld>
  <p:clrMapOvr>
    <a:masterClrMapping/>
  </p:clrMapOvr>
</p:sld>
</file>

<file path=ppt/slides/slide3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331645"/>
            <a:ext cx="8960949" cy="2967552"/>
          </a:xfrm>
          <a:custGeom>
            <a:avLst/>
            <a:gdLst/>
            <a:ahLst/>
            <a:cxnLst/>
            <a:rect r="r" b="b" t="t" l="l"/>
            <a:pathLst>
              <a:path h="2967552" w="8960949">
                <a:moveTo>
                  <a:pt x="0" y="0"/>
                </a:moveTo>
                <a:lnTo>
                  <a:pt x="8960948" y="0"/>
                </a:lnTo>
                <a:lnTo>
                  <a:pt x="8960948" y="2967552"/>
                </a:lnTo>
                <a:lnTo>
                  <a:pt x="0" y="29675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436103" y="3460747"/>
            <a:ext cx="2879265" cy="3058135"/>
            <a:chOff x="0" y="0"/>
            <a:chExt cx="2879268" cy="3058135"/>
          </a:xfrm>
        </p:grpSpPr>
        <p:sp>
          <p:nvSpPr>
            <p:cNvPr name="Freeform 8" id="8"/>
            <p:cNvSpPr/>
            <p:nvPr/>
          </p:nvSpPr>
          <p:spPr>
            <a:xfrm flipH="false" flipV="false" rot="0">
              <a:off x="63500" y="6350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9" id="9"/>
            <p:cNvSpPr/>
            <p:nvPr/>
          </p:nvSpPr>
          <p:spPr>
            <a:xfrm flipH="false" flipV="false" rot="0">
              <a:off x="63500" y="290576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10" id="10"/>
            <p:cNvSpPr/>
            <p:nvPr/>
          </p:nvSpPr>
          <p:spPr>
            <a:xfrm flipH="false" flipV="false" rot="0">
              <a:off x="23000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1" id="11"/>
            <p:cNvSpPr/>
            <p:nvPr/>
          </p:nvSpPr>
          <p:spPr>
            <a:xfrm flipH="false" flipV="false" rot="0">
              <a:off x="22873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2" id="12"/>
            <p:cNvSpPr/>
            <p:nvPr/>
          </p:nvSpPr>
          <p:spPr>
            <a:xfrm flipH="false" flipV="false" rot="0">
              <a:off x="1677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3" id="13"/>
            <p:cNvSpPr/>
            <p:nvPr/>
          </p:nvSpPr>
          <p:spPr>
            <a:xfrm flipH="false" flipV="false" rot="0">
              <a:off x="1665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4" id="14"/>
            <p:cNvSpPr/>
            <p:nvPr/>
          </p:nvSpPr>
          <p:spPr>
            <a:xfrm flipH="false" flipV="false" rot="0">
              <a:off x="1042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5" id="15"/>
            <p:cNvSpPr/>
            <p:nvPr/>
          </p:nvSpPr>
          <p:spPr>
            <a:xfrm flipH="false" flipV="false" rot="0">
              <a:off x="1030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16" id="1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7" id="17"/>
          <p:cNvSpPr txBox="true"/>
          <p:nvPr/>
        </p:nvSpPr>
        <p:spPr>
          <a:xfrm rot="0">
            <a:off x="800510" y="884368"/>
            <a:ext cx="44617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using Linked List</a:t>
            </a:r>
          </a:p>
        </p:txBody>
      </p:sp>
      <p:sp>
        <p:nvSpPr>
          <p:cNvPr name="TextBox 18" id="18"/>
          <p:cNvSpPr txBox="true"/>
          <p:nvPr/>
        </p:nvSpPr>
        <p:spPr>
          <a:xfrm rot="0">
            <a:off x="762000" y="2062067"/>
            <a:ext cx="3194247"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deQueue() Method</a:t>
            </a:r>
          </a:p>
        </p:txBody>
      </p:sp>
      <p:sp>
        <p:nvSpPr>
          <p:cNvPr name="TextBox 19" id="19"/>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0" id="20"/>
          <p:cNvSpPr txBox="true"/>
          <p:nvPr/>
        </p:nvSpPr>
        <p:spPr>
          <a:xfrm rot="0">
            <a:off x="637718" y="5728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12</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21</a:t>
            </a:r>
          </a:p>
        </p:txBody>
      </p:sp>
      <p:sp>
        <p:nvSpPr>
          <p:cNvPr name="TextBox 22" id="22"/>
          <p:cNvSpPr txBox="true"/>
          <p:nvPr/>
        </p:nvSpPr>
        <p:spPr>
          <a:xfrm rot="0">
            <a:off x="1517047" y="5728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3135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4" id="24"/>
          <p:cNvSpPr txBox="true"/>
          <p:nvPr/>
        </p:nvSpPr>
        <p:spPr>
          <a:xfrm rot="0">
            <a:off x="5421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5" id="25"/>
          <p:cNvSpPr txBox="true"/>
          <p:nvPr/>
        </p:nvSpPr>
        <p:spPr>
          <a:xfrm rot="0">
            <a:off x="7821987"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6" id="26"/>
          <p:cNvSpPr txBox="true"/>
          <p:nvPr/>
        </p:nvSpPr>
        <p:spPr>
          <a:xfrm rot="0">
            <a:off x="10617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7" id="27"/>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8" id="28"/>
          <p:cNvSpPr txBox="true"/>
          <p:nvPr/>
        </p:nvSpPr>
        <p:spPr>
          <a:xfrm rot="0">
            <a:off x="11875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9" id="29"/>
          <p:cNvSpPr txBox="true"/>
          <p:nvPr/>
        </p:nvSpPr>
        <p:spPr>
          <a:xfrm rot="0">
            <a:off x="3856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6142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8539324"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32" id="32"/>
          <p:cNvSpPr txBox="true"/>
          <p:nvPr/>
        </p:nvSpPr>
        <p:spPr>
          <a:xfrm rot="0">
            <a:off x="3314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33" id="33"/>
          <p:cNvSpPr txBox="true"/>
          <p:nvPr/>
        </p:nvSpPr>
        <p:spPr>
          <a:xfrm rot="0">
            <a:off x="5600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34" id="34"/>
          <p:cNvSpPr txBox="true"/>
          <p:nvPr/>
        </p:nvSpPr>
        <p:spPr>
          <a:xfrm rot="0">
            <a:off x="8001010"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3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331674"/>
            <a:ext cx="7991770" cy="2967533"/>
          </a:xfrm>
          <a:custGeom>
            <a:avLst/>
            <a:gdLst/>
            <a:ahLst/>
            <a:cxnLst/>
            <a:rect r="r" b="b" t="t" l="l"/>
            <a:pathLst>
              <a:path h="2967533" w="7991770">
                <a:moveTo>
                  <a:pt x="0" y="0"/>
                </a:moveTo>
                <a:lnTo>
                  <a:pt x="7991770" y="0"/>
                </a:lnTo>
                <a:lnTo>
                  <a:pt x="7991770" y="2967532"/>
                </a:lnTo>
                <a:lnTo>
                  <a:pt x="0" y="2967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436103" y="3460747"/>
            <a:ext cx="2879265" cy="3058135"/>
            <a:chOff x="0" y="0"/>
            <a:chExt cx="2879268" cy="3058135"/>
          </a:xfrm>
        </p:grpSpPr>
        <p:sp>
          <p:nvSpPr>
            <p:cNvPr name="Freeform 8" id="8"/>
            <p:cNvSpPr/>
            <p:nvPr/>
          </p:nvSpPr>
          <p:spPr>
            <a:xfrm flipH="false" flipV="false" rot="0">
              <a:off x="63500" y="6350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9" id="9"/>
            <p:cNvSpPr/>
            <p:nvPr/>
          </p:nvSpPr>
          <p:spPr>
            <a:xfrm flipH="false" flipV="false" rot="0">
              <a:off x="63500" y="290576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10" id="10"/>
            <p:cNvSpPr/>
            <p:nvPr/>
          </p:nvSpPr>
          <p:spPr>
            <a:xfrm flipH="false" flipV="false" rot="0">
              <a:off x="1677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1" id="11"/>
            <p:cNvSpPr/>
            <p:nvPr/>
          </p:nvSpPr>
          <p:spPr>
            <a:xfrm flipH="false" flipV="false" rot="0">
              <a:off x="1665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2" id="12"/>
            <p:cNvSpPr/>
            <p:nvPr/>
          </p:nvSpPr>
          <p:spPr>
            <a:xfrm flipH="false" flipV="false" rot="0">
              <a:off x="1042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3" id="13"/>
            <p:cNvSpPr/>
            <p:nvPr/>
          </p:nvSpPr>
          <p:spPr>
            <a:xfrm flipH="false" flipV="false" rot="0">
              <a:off x="1030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800510" y="884368"/>
            <a:ext cx="44617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using Linked List</a:t>
            </a:r>
          </a:p>
        </p:txBody>
      </p:sp>
      <p:sp>
        <p:nvSpPr>
          <p:cNvPr name="TextBox 16" id="16"/>
          <p:cNvSpPr txBox="true"/>
          <p:nvPr/>
        </p:nvSpPr>
        <p:spPr>
          <a:xfrm rot="0">
            <a:off x="762000" y="2062067"/>
            <a:ext cx="3194247"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deQueue() Method</a:t>
            </a:r>
          </a:p>
        </p:txBody>
      </p:sp>
      <p:sp>
        <p:nvSpPr>
          <p:cNvPr name="TextBox 17" id="17"/>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18" id="18"/>
          <p:cNvSpPr txBox="true"/>
          <p:nvPr/>
        </p:nvSpPr>
        <p:spPr>
          <a:xfrm rot="0">
            <a:off x="637718" y="5728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19" id="19"/>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23</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23</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32</a:t>
            </a:r>
          </a:p>
        </p:txBody>
      </p:sp>
      <p:sp>
        <p:nvSpPr>
          <p:cNvPr name="TextBox 20" id="20"/>
          <p:cNvSpPr txBox="true"/>
          <p:nvPr/>
        </p:nvSpPr>
        <p:spPr>
          <a:xfrm rot="0">
            <a:off x="1517047" y="5728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1" id="21"/>
          <p:cNvSpPr txBox="true"/>
          <p:nvPr/>
        </p:nvSpPr>
        <p:spPr>
          <a:xfrm rot="0">
            <a:off x="3875132"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2" id="22"/>
          <p:cNvSpPr txBox="true"/>
          <p:nvPr/>
        </p:nvSpPr>
        <p:spPr>
          <a:xfrm rot="0">
            <a:off x="6852809"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3" id="23"/>
          <p:cNvSpPr txBox="true"/>
          <p:nvPr/>
        </p:nvSpPr>
        <p:spPr>
          <a:xfrm rot="0">
            <a:off x="10617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4" id="24"/>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5" id="25"/>
          <p:cNvSpPr txBox="true"/>
          <p:nvPr/>
        </p:nvSpPr>
        <p:spPr>
          <a:xfrm rot="0">
            <a:off x="4596355" y="4181094"/>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26" id="26"/>
          <p:cNvSpPr txBox="true"/>
          <p:nvPr/>
        </p:nvSpPr>
        <p:spPr>
          <a:xfrm rot="0">
            <a:off x="7570156"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27" id="27"/>
          <p:cNvSpPr txBox="true"/>
          <p:nvPr/>
        </p:nvSpPr>
        <p:spPr>
          <a:xfrm rot="0">
            <a:off x="4054154"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28" id="28"/>
          <p:cNvSpPr txBox="true"/>
          <p:nvPr/>
        </p:nvSpPr>
        <p:spPr>
          <a:xfrm rot="0">
            <a:off x="7031841"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Tree>
  </p:cSld>
  <p:clrMapOvr>
    <a:masterClrMapping/>
  </p:clrMapOvr>
</p:sld>
</file>

<file path=ppt/slides/slide3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841747"/>
            <a:ext cx="8960949" cy="2457450"/>
          </a:xfrm>
          <a:custGeom>
            <a:avLst/>
            <a:gdLst/>
            <a:ahLst/>
            <a:cxnLst/>
            <a:rect r="r" b="b" t="t" l="l"/>
            <a:pathLst>
              <a:path h="2457450" w="8960949">
                <a:moveTo>
                  <a:pt x="0" y="0"/>
                </a:moveTo>
                <a:lnTo>
                  <a:pt x="8960948" y="0"/>
                </a:lnTo>
                <a:lnTo>
                  <a:pt x="8960948" y="2457450"/>
                </a:lnTo>
                <a:lnTo>
                  <a:pt x="0" y="2457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436103" y="3460747"/>
            <a:ext cx="2879265" cy="3058135"/>
            <a:chOff x="0" y="0"/>
            <a:chExt cx="2879268" cy="3058135"/>
          </a:xfrm>
        </p:grpSpPr>
        <p:sp>
          <p:nvSpPr>
            <p:cNvPr name="Freeform 8" id="8"/>
            <p:cNvSpPr/>
            <p:nvPr/>
          </p:nvSpPr>
          <p:spPr>
            <a:xfrm flipH="false" flipV="false" rot="0">
              <a:off x="63500" y="6350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9" id="9"/>
            <p:cNvSpPr/>
            <p:nvPr/>
          </p:nvSpPr>
          <p:spPr>
            <a:xfrm flipH="false" flipV="false" rot="0">
              <a:off x="63500" y="290576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10" id="10"/>
            <p:cNvSpPr/>
            <p:nvPr/>
          </p:nvSpPr>
          <p:spPr>
            <a:xfrm flipH="false" flipV="false" rot="0">
              <a:off x="23000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1" id="11"/>
            <p:cNvSpPr/>
            <p:nvPr/>
          </p:nvSpPr>
          <p:spPr>
            <a:xfrm flipH="false" flipV="false" rot="0">
              <a:off x="22873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2" id="12"/>
            <p:cNvSpPr/>
            <p:nvPr/>
          </p:nvSpPr>
          <p:spPr>
            <a:xfrm flipH="false" flipV="false" rot="0">
              <a:off x="1677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3" id="13"/>
            <p:cNvSpPr/>
            <p:nvPr/>
          </p:nvSpPr>
          <p:spPr>
            <a:xfrm flipH="false" flipV="false" rot="0">
              <a:off x="1665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4" id="14"/>
            <p:cNvSpPr/>
            <p:nvPr/>
          </p:nvSpPr>
          <p:spPr>
            <a:xfrm flipH="false" flipV="false" rot="0">
              <a:off x="1042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5" id="15"/>
            <p:cNvSpPr/>
            <p:nvPr/>
          </p:nvSpPr>
          <p:spPr>
            <a:xfrm flipH="false" flipV="false" rot="0">
              <a:off x="1030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16" id="1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7" id="17"/>
          <p:cNvSpPr txBox="true"/>
          <p:nvPr/>
        </p:nvSpPr>
        <p:spPr>
          <a:xfrm rot="0">
            <a:off x="800510" y="884368"/>
            <a:ext cx="44617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using Linked List</a:t>
            </a:r>
          </a:p>
        </p:txBody>
      </p:sp>
      <p:sp>
        <p:nvSpPr>
          <p:cNvPr name="TextBox 18" id="18"/>
          <p:cNvSpPr txBox="true"/>
          <p:nvPr/>
        </p:nvSpPr>
        <p:spPr>
          <a:xfrm rot="0">
            <a:off x="762000" y="2062067"/>
            <a:ext cx="2490397"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peek() Method</a:t>
            </a:r>
          </a:p>
        </p:txBody>
      </p:sp>
      <p:sp>
        <p:nvSpPr>
          <p:cNvPr name="TextBox 19" id="19"/>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0" id="20"/>
          <p:cNvSpPr txBox="true"/>
          <p:nvPr/>
        </p:nvSpPr>
        <p:spPr>
          <a:xfrm rot="0">
            <a:off x="637718" y="5728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2" id="22"/>
          <p:cNvSpPr txBox="true"/>
          <p:nvPr/>
        </p:nvSpPr>
        <p:spPr>
          <a:xfrm rot="0">
            <a:off x="1517047" y="5728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3135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4" id="24"/>
          <p:cNvSpPr txBox="true"/>
          <p:nvPr/>
        </p:nvSpPr>
        <p:spPr>
          <a:xfrm rot="0">
            <a:off x="5421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5" id="25"/>
          <p:cNvSpPr txBox="true"/>
          <p:nvPr/>
        </p:nvSpPr>
        <p:spPr>
          <a:xfrm rot="0">
            <a:off x="7821987"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6" id="26"/>
          <p:cNvSpPr txBox="true"/>
          <p:nvPr/>
        </p:nvSpPr>
        <p:spPr>
          <a:xfrm rot="0">
            <a:off x="10617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7" id="27"/>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8" id="28"/>
          <p:cNvSpPr txBox="true"/>
          <p:nvPr/>
        </p:nvSpPr>
        <p:spPr>
          <a:xfrm rot="0">
            <a:off x="11875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9" id="29"/>
          <p:cNvSpPr txBox="true"/>
          <p:nvPr/>
        </p:nvSpPr>
        <p:spPr>
          <a:xfrm rot="0">
            <a:off x="3856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6142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8539324"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32" id="32"/>
          <p:cNvSpPr txBox="true"/>
          <p:nvPr/>
        </p:nvSpPr>
        <p:spPr>
          <a:xfrm rot="0">
            <a:off x="3314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33" id="33"/>
          <p:cNvSpPr txBox="true"/>
          <p:nvPr/>
        </p:nvSpPr>
        <p:spPr>
          <a:xfrm rot="0">
            <a:off x="5600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34" id="34"/>
          <p:cNvSpPr txBox="true"/>
          <p:nvPr/>
        </p:nvSpPr>
        <p:spPr>
          <a:xfrm rot="0">
            <a:off x="8001010"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35" id="35"/>
          <p:cNvSpPr txBox="true"/>
          <p:nvPr/>
        </p:nvSpPr>
        <p:spPr>
          <a:xfrm rot="0">
            <a:off x="571500" y="6715525"/>
            <a:ext cx="997353" cy="354540"/>
          </a:xfrm>
          <a:prstGeom prst="rect">
            <a:avLst/>
          </a:prstGeom>
        </p:spPr>
        <p:txBody>
          <a:bodyPr anchor="t" rtlCol="false" tIns="0" lIns="0" bIns="0" rIns="0">
            <a:spAutoFit/>
          </a:bodyPr>
          <a:lstStyle/>
          <a:p>
            <a:pPr algn="l">
              <a:lnSpc>
                <a:spcPts val="2800"/>
              </a:lnSpc>
            </a:pPr>
            <a:r>
              <a:rPr lang="en-US" b="true" sz="2400" spc="-16">
                <a:solidFill>
                  <a:srgbClr val="000000"/>
                </a:solidFill>
                <a:latin typeface="Montserrat 2 Bold"/>
                <a:ea typeface="Montserrat 2 Bold"/>
                <a:cs typeface="Montserrat 2 Bold"/>
                <a:sym typeface="Montserrat 2 Bold"/>
              </a:rPr>
              <a:t>peek()</a:t>
            </a:r>
          </a:p>
        </p:txBody>
      </p:sp>
      <p:sp>
        <p:nvSpPr>
          <p:cNvPr name="TextBox 36" id="36"/>
          <p:cNvSpPr txBox="true"/>
          <p:nvPr/>
        </p:nvSpPr>
        <p:spPr>
          <a:xfrm rot="0">
            <a:off x="571500" y="7071122"/>
            <a:ext cx="102594" cy="354540"/>
          </a:xfrm>
          <a:prstGeom prst="rect">
            <a:avLst/>
          </a:prstGeom>
        </p:spPr>
        <p:txBody>
          <a:bodyPr anchor="t" rtlCol="false" tIns="0" lIns="0" bIns="0" rIns="0">
            <a:spAutoFit/>
          </a:bodyPr>
          <a:lstStyle/>
          <a:p>
            <a:pPr algn="l">
              <a:lnSpc>
                <a:spcPts val="2800"/>
              </a:lnSpc>
            </a:pPr>
            <a:r>
              <a:rPr lang="en-US" b="true" sz="2400" spc="-16">
                <a:solidFill>
                  <a:srgbClr val="000000"/>
                </a:solidFill>
                <a:latin typeface="Montserrat 2 Bold"/>
                <a:ea typeface="Montserrat 2 Bold"/>
                <a:cs typeface="Montserrat 2 Bold"/>
                <a:sym typeface="Montserrat 2 Bold"/>
              </a:rPr>
              <a:t> </a:t>
            </a:r>
          </a:p>
        </p:txBody>
      </p:sp>
      <p:sp>
        <p:nvSpPr>
          <p:cNvPr name="TextBox 37" id="37"/>
          <p:cNvSpPr txBox="true"/>
          <p:nvPr/>
        </p:nvSpPr>
        <p:spPr>
          <a:xfrm rot="0">
            <a:off x="973350" y="7071122"/>
            <a:ext cx="2808199" cy="354540"/>
          </a:xfrm>
          <a:prstGeom prst="rect">
            <a:avLst/>
          </a:prstGeom>
        </p:spPr>
        <p:txBody>
          <a:bodyPr anchor="t" rtlCol="false" tIns="0" lIns="0" bIns="0" rIns="0">
            <a:spAutoFit/>
          </a:bodyPr>
          <a:lstStyle/>
          <a:p>
            <a:pPr algn="l">
              <a:lnSpc>
                <a:spcPts val="2800"/>
              </a:lnSpc>
            </a:pPr>
            <a:r>
              <a:rPr lang="en-US" b="true" sz="2400" spc="-16">
                <a:solidFill>
                  <a:srgbClr val="000000"/>
                </a:solidFill>
                <a:latin typeface="Montserrat 2 Bold"/>
                <a:ea typeface="Montserrat 2 Bold"/>
                <a:cs typeface="Montserrat 2 Bold"/>
                <a:sym typeface="Montserrat 2 Bold"/>
              </a:rPr>
              <a:t>return head.value</a:t>
            </a:r>
          </a:p>
        </p:txBody>
      </p:sp>
    </p:spTree>
  </p:cSld>
  <p:clrMapOvr>
    <a:masterClrMapping/>
  </p:clrMapOvr>
</p:sld>
</file>

<file path=ppt/slides/slide3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841747"/>
            <a:ext cx="8960949" cy="2457450"/>
          </a:xfrm>
          <a:custGeom>
            <a:avLst/>
            <a:gdLst/>
            <a:ahLst/>
            <a:cxnLst/>
            <a:rect r="r" b="b" t="t" l="l"/>
            <a:pathLst>
              <a:path h="2457450" w="8960949">
                <a:moveTo>
                  <a:pt x="0" y="0"/>
                </a:moveTo>
                <a:lnTo>
                  <a:pt x="8960948" y="0"/>
                </a:lnTo>
                <a:lnTo>
                  <a:pt x="8960948" y="2457450"/>
                </a:lnTo>
                <a:lnTo>
                  <a:pt x="0" y="2457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436103" y="3460747"/>
            <a:ext cx="2879265" cy="3058135"/>
            <a:chOff x="0" y="0"/>
            <a:chExt cx="2879268" cy="3058135"/>
          </a:xfrm>
        </p:grpSpPr>
        <p:sp>
          <p:nvSpPr>
            <p:cNvPr name="Freeform 8" id="8"/>
            <p:cNvSpPr/>
            <p:nvPr/>
          </p:nvSpPr>
          <p:spPr>
            <a:xfrm flipH="false" flipV="false" rot="0">
              <a:off x="63500" y="6350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9" id="9"/>
            <p:cNvSpPr/>
            <p:nvPr/>
          </p:nvSpPr>
          <p:spPr>
            <a:xfrm flipH="false" flipV="false" rot="0">
              <a:off x="63500" y="290576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10" id="10"/>
            <p:cNvSpPr/>
            <p:nvPr/>
          </p:nvSpPr>
          <p:spPr>
            <a:xfrm flipH="false" flipV="false" rot="0">
              <a:off x="23000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1" id="11"/>
            <p:cNvSpPr/>
            <p:nvPr/>
          </p:nvSpPr>
          <p:spPr>
            <a:xfrm flipH="false" flipV="false" rot="0">
              <a:off x="22873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2" id="12"/>
            <p:cNvSpPr/>
            <p:nvPr/>
          </p:nvSpPr>
          <p:spPr>
            <a:xfrm flipH="false" flipV="false" rot="0">
              <a:off x="1677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3" id="13"/>
            <p:cNvSpPr/>
            <p:nvPr/>
          </p:nvSpPr>
          <p:spPr>
            <a:xfrm flipH="false" flipV="false" rot="0">
              <a:off x="1665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4" id="14"/>
            <p:cNvSpPr/>
            <p:nvPr/>
          </p:nvSpPr>
          <p:spPr>
            <a:xfrm flipH="false" flipV="false" rot="0">
              <a:off x="1042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5" id="15"/>
            <p:cNvSpPr/>
            <p:nvPr/>
          </p:nvSpPr>
          <p:spPr>
            <a:xfrm flipH="false" flipV="false" rot="0">
              <a:off x="1030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16" id="1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7" id="17"/>
          <p:cNvSpPr txBox="true"/>
          <p:nvPr/>
        </p:nvSpPr>
        <p:spPr>
          <a:xfrm rot="0">
            <a:off x="800510" y="884368"/>
            <a:ext cx="44617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using Linked List</a:t>
            </a:r>
          </a:p>
        </p:txBody>
      </p:sp>
      <p:sp>
        <p:nvSpPr>
          <p:cNvPr name="TextBox 18" id="18"/>
          <p:cNvSpPr txBox="true"/>
          <p:nvPr/>
        </p:nvSpPr>
        <p:spPr>
          <a:xfrm rot="0">
            <a:off x="762000" y="2062067"/>
            <a:ext cx="3044676"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isEmpty() Method</a:t>
            </a:r>
          </a:p>
        </p:txBody>
      </p:sp>
      <p:sp>
        <p:nvSpPr>
          <p:cNvPr name="TextBox 19" id="19"/>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0" id="20"/>
          <p:cNvSpPr txBox="true"/>
          <p:nvPr/>
        </p:nvSpPr>
        <p:spPr>
          <a:xfrm rot="0">
            <a:off x="637718" y="5728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111</a:t>
            </a:r>
          </a:p>
        </p:txBody>
      </p:sp>
      <p:sp>
        <p:nvSpPr>
          <p:cNvPr name="TextBox 22" id="22"/>
          <p:cNvSpPr txBox="true"/>
          <p:nvPr/>
        </p:nvSpPr>
        <p:spPr>
          <a:xfrm rot="0">
            <a:off x="1517047" y="5728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3135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4" id="24"/>
          <p:cNvSpPr txBox="true"/>
          <p:nvPr/>
        </p:nvSpPr>
        <p:spPr>
          <a:xfrm rot="0">
            <a:off x="5421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5" id="25"/>
          <p:cNvSpPr txBox="true"/>
          <p:nvPr/>
        </p:nvSpPr>
        <p:spPr>
          <a:xfrm rot="0">
            <a:off x="7821987"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6" id="26"/>
          <p:cNvSpPr txBox="true"/>
          <p:nvPr/>
        </p:nvSpPr>
        <p:spPr>
          <a:xfrm rot="0">
            <a:off x="10617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7" id="27"/>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8" id="28"/>
          <p:cNvSpPr txBox="true"/>
          <p:nvPr/>
        </p:nvSpPr>
        <p:spPr>
          <a:xfrm rot="0">
            <a:off x="11875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9" id="29"/>
          <p:cNvSpPr txBox="true"/>
          <p:nvPr/>
        </p:nvSpPr>
        <p:spPr>
          <a:xfrm rot="0">
            <a:off x="3856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6142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8539324"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32" id="32"/>
          <p:cNvSpPr txBox="true"/>
          <p:nvPr/>
        </p:nvSpPr>
        <p:spPr>
          <a:xfrm rot="0">
            <a:off x="3314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33" id="33"/>
          <p:cNvSpPr txBox="true"/>
          <p:nvPr/>
        </p:nvSpPr>
        <p:spPr>
          <a:xfrm rot="0">
            <a:off x="5600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34" id="34"/>
          <p:cNvSpPr txBox="true"/>
          <p:nvPr/>
        </p:nvSpPr>
        <p:spPr>
          <a:xfrm rot="0">
            <a:off x="8001010"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35" id="35"/>
          <p:cNvSpPr txBox="true"/>
          <p:nvPr/>
        </p:nvSpPr>
        <p:spPr>
          <a:xfrm rot="0">
            <a:off x="571500" y="6699104"/>
            <a:ext cx="1446028"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isEmpty()</a:t>
            </a:r>
          </a:p>
        </p:txBody>
      </p:sp>
      <p:sp>
        <p:nvSpPr>
          <p:cNvPr name="TextBox 36" id="36"/>
          <p:cNvSpPr txBox="true"/>
          <p:nvPr/>
        </p:nvSpPr>
        <p:spPr>
          <a:xfrm rot="0">
            <a:off x="571500" y="7042004"/>
            <a:ext cx="98317"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 </a:t>
            </a:r>
          </a:p>
        </p:txBody>
      </p:sp>
      <p:sp>
        <p:nvSpPr>
          <p:cNvPr name="TextBox 37" id="37"/>
          <p:cNvSpPr txBox="true"/>
          <p:nvPr/>
        </p:nvSpPr>
        <p:spPr>
          <a:xfrm rot="0">
            <a:off x="956605" y="7042004"/>
            <a:ext cx="2388003"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If head is None:</a:t>
            </a:r>
          </a:p>
        </p:txBody>
      </p:sp>
      <p:sp>
        <p:nvSpPr>
          <p:cNvPr name="TextBox 38" id="38"/>
          <p:cNvSpPr txBox="true"/>
          <p:nvPr/>
        </p:nvSpPr>
        <p:spPr>
          <a:xfrm rot="0">
            <a:off x="1257300" y="7384904"/>
            <a:ext cx="711394"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True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448749" y="3082033"/>
            <a:ext cx="5149653" cy="3265180"/>
          </a:xfrm>
          <a:custGeom>
            <a:avLst/>
            <a:gdLst/>
            <a:ahLst/>
            <a:cxnLst/>
            <a:rect r="r" b="b" t="t" l="l"/>
            <a:pathLst>
              <a:path h="3265180" w="5149653">
                <a:moveTo>
                  <a:pt x="0" y="0"/>
                </a:moveTo>
                <a:lnTo>
                  <a:pt x="5149653" y="0"/>
                </a:lnTo>
                <a:lnTo>
                  <a:pt x="5149653" y="3265179"/>
                </a:lnTo>
                <a:lnTo>
                  <a:pt x="0" y="32651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575079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When to Use/Avoid Recursion?</a:t>
            </a:r>
          </a:p>
        </p:txBody>
      </p:sp>
      <p:sp>
        <p:nvSpPr>
          <p:cNvPr name="TextBox 8" id="8"/>
          <p:cNvSpPr txBox="true"/>
          <p:nvPr/>
        </p:nvSpPr>
        <p:spPr>
          <a:xfrm rot="0">
            <a:off x="730834" y="1517952"/>
            <a:ext cx="1835810" cy="358769"/>
          </a:xfrm>
          <a:prstGeom prst="rect">
            <a:avLst/>
          </a:prstGeom>
        </p:spPr>
        <p:txBody>
          <a:bodyPr anchor="t" rtlCol="false" tIns="0" lIns="0" bIns="0" rIns="0">
            <a:spAutoFit/>
          </a:bodyPr>
          <a:lstStyle/>
          <a:p>
            <a:pPr algn="l">
              <a:lnSpc>
                <a:spcPts val="3081"/>
              </a:lnSpc>
            </a:pPr>
            <a:r>
              <a:rPr lang="en-US" b="true" sz="1800" spc="-12">
                <a:solidFill>
                  <a:srgbClr val="000000"/>
                </a:solidFill>
                <a:latin typeface="Montserrat 2 Bold"/>
                <a:ea typeface="Montserrat 2 Bold"/>
                <a:cs typeface="Montserrat 2 Bold"/>
                <a:sym typeface="Montserrat 2 Bold"/>
              </a:rPr>
              <a:t>When to use it?</a:t>
            </a:r>
          </a:p>
        </p:txBody>
      </p:sp>
      <p:sp>
        <p:nvSpPr>
          <p:cNvPr name="TextBox 9" id="9"/>
          <p:cNvSpPr txBox="true"/>
          <p:nvPr/>
        </p:nvSpPr>
        <p:spPr>
          <a:xfrm rot="0">
            <a:off x="797423" y="1905010"/>
            <a:ext cx="9230392" cy="1794881"/>
          </a:xfrm>
          <a:prstGeom prst="rect">
            <a:avLst/>
          </a:prstGeom>
        </p:spPr>
        <p:txBody>
          <a:bodyPr anchor="t" rtlCol="false" tIns="0" lIns="0" bIns="0" rIns="0">
            <a:spAutoFit/>
          </a:bodyPr>
          <a:lstStyle/>
          <a:p>
            <a:pPr algn="just">
              <a:lnSpc>
                <a:spcPts val="4468"/>
              </a:lnSpc>
            </a:pPr>
            <a:r>
              <a:rPr lang="en-US" sz="2610" spc="-18">
                <a:solidFill>
                  <a:srgbClr val="000000"/>
                </a:solidFill>
                <a:latin typeface="Montserrat 2"/>
                <a:ea typeface="Montserrat 2"/>
                <a:cs typeface="Montserrat 2"/>
                <a:sym typeface="Montserrat 2"/>
              </a:rPr>
              <a:t>-When we can easily breakdown a problem into similar subproblem</a:t>
            </a:r>
          </a:p>
          <a:p>
            <a:pPr algn="just">
              <a:lnSpc>
                <a:spcPts val="2529"/>
              </a:lnSpc>
            </a:pPr>
            <a:r>
              <a:rPr lang="en-US" sz="2610" spc="-18">
                <a:solidFill>
                  <a:srgbClr val="000000"/>
                </a:solidFill>
                <a:latin typeface="Montserrat 2"/>
                <a:ea typeface="Montserrat 2"/>
                <a:cs typeface="Montserrat 2"/>
                <a:sym typeface="Montserrat 2"/>
              </a:rPr>
              <a:t>-When we are ﬁne with extra overhead (both time and space) that comes with it</a:t>
            </a:r>
          </a:p>
          <a:p>
            <a:pPr algn="just">
              <a:lnSpc>
                <a:spcPts val="4136"/>
              </a:lnSpc>
            </a:pPr>
            <a:r>
              <a:rPr lang="en-US" sz="2610">
                <a:solidFill>
                  <a:srgbClr val="000000"/>
                </a:solidFill>
                <a:latin typeface="Arial"/>
                <a:ea typeface="Arial"/>
                <a:cs typeface="Arial"/>
                <a:sym typeface="Arial"/>
              </a:rPr>
              <a:t>-</a:t>
            </a:r>
          </a:p>
          <a:p>
            <a:pPr algn="just">
              <a:lnSpc>
                <a:spcPts val="2529"/>
              </a:lnSpc>
            </a:pPr>
            <a:r>
              <a:rPr lang="en-US" sz="2610">
                <a:solidFill>
                  <a:srgbClr val="000000"/>
                </a:solidFill>
                <a:latin typeface="Arial"/>
                <a:ea typeface="Arial"/>
                <a:cs typeface="Arial"/>
                <a:sym typeface="Arial"/>
              </a:rPr>
              <a:t>-</a:t>
            </a:r>
          </a:p>
        </p:txBody>
      </p:sp>
      <p:sp>
        <p:nvSpPr>
          <p:cNvPr name="TextBox 10" id="10"/>
          <p:cNvSpPr txBox="true"/>
          <p:nvPr/>
        </p:nvSpPr>
        <p:spPr>
          <a:xfrm rot="0">
            <a:off x="1133389" y="2953264"/>
            <a:ext cx="7176021" cy="762933"/>
          </a:xfrm>
          <a:prstGeom prst="rect">
            <a:avLst/>
          </a:prstGeom>
        </p:spPr>
        <p:txBody>
          <a:bodyPr anchor="t" rtlCol="false" tIns="0" lIns="0" bIns="0" rIns="0">
            <a:spAutoFit/>
          </a:bodyPr>
          <a:lstStyle/>
          <a:p>
            <a:pPr algn="l">
              <a:lnSpc>
                <a:spcPts val="2853"/>
              </a:lnSpc>
            </a:pPr>
            <a:r>
              <a:rPr lang="en-US" sz="1800" spc="-12">
                <a:solidFill>
                  <a:srgbClr val="000000"/>
                </a:solidFill>
                <a:latin typeface="Montserrat 2"/>
                <a:ea typeface="Montserrat 2"/>
                <a:cs typeface="Montserrat 2"/>
                <a:sym typeface="Montserrat 2"/>
              </a:rPr>
              <a:t>When we need a quick working solution instead of efficient one</a:t>
            </a:r>
          </a:p>
          <a:p>
            <a:pPr algn="l">
              <a:lnSpc>
                <a:spcPts val="1744"/>
              </a:lnSpc>
            </a:pPr>
            <a:r>
              <a:rPr lang="en-US" sz="1800" spc="-12">
                <a:solidFill>
                  <a:srgbClr val="000000"/>
                </a:solidFill>
                <a:latin typeface="Montserrat 2"/>
                <a:ea typeface="Montserrat 2"/>
                <a:cs typeface="Montserrat 2"/>
                <a:sym typeface="Montserrat 2"/>
              </a:rPr>
              <a:t>When traverse a tree</a:t>
            </a:r>
          </a:p>
        </p:txBody>
      </p:sp>
      <p:sp>
        <p:nvSpPr>
          <p:cNvPr name="TextBox 11" id="11"/>
          <p:cNvSpPr txBox="true"/>
          <p:nvPr/>
        </p:nvSpPr>
        <p:spPr>
          <a:xfrm rot="0">
            <a:off x="9193740" y="3286430"/>
            <a:ext cx="201663" cy="184433"/>
          </a:xfrm>
          <a:prstGeom prst="rect">
            <a:avLst/>
          </a:prstGeom>
        </p:spPr>
        <p:txBody>
          <a:bodyPr anchor="t" rtlCol="false" tIns="0" lIns="0" bIns="0" rIns="0">
            <a:spAutoFit/>
          </a:bodyPr>
          <a:lstStyle/>
          <a:p>
            <a:pPr algn="l">
              <a:lnSpc>
                <a:spcPts val="1356"/>
              </a:lnSpc>
            </a:pPr>
            <a:r>
              <a:rPr lang="en-US" sz="1399" spc="-4">
                <a:solidFill>
                  <a:srgbClr val="FFFFFF"/>
                </a:solidFill>
                <a:latin typeface="IBM Plex Sans"/>
                <a:ea typeface="IBM Plex Sans"/>
                <a:cs typeface="IBM Plex Sans"/>
                <a:sym typeface="IBM Plex Sans"/>
              </a:rPr>
              <a:t>15</a:t>
            </a:r>
          </a:p>
        </p:txBody>
      </p:sp>
      <p:sp>
        <p:nvSpPr>
          <p:cNvPr name="TextBox 12" id="12"/>
          <p:cNvSpPr txBox="true"/>
          <p:nvPr/>
        </p:nvSpPr>
        <p:spPr>
          <a:xfrm rot="0">
            <a:off x="822560" y="3636950"/>
            <a:ext cx="4766758" cy="510845"/>
          </a:xfrm>
          <a:prstGeom prst="rect">
            <a:avLst/>
          </a:prstGeom>
        </p:spPr>
        <p:txBody>
          <a:bodyPr anchor="t" rtlCol="false" tIns="0" lIns="0" bIns="0" rIns="0">
            <a:spAutoFit/>
          </a:bodyPr>
          <a:lstStyle/>
          <a:p>
            <a:pPr algn="l">
              <a:lnSpc>
                <a:spcPts val="4136"/>
              </a:lnSpc>
            </a:pPr>
            <a:r>
              <a:rPr lang="en-US" sz="2610" spc="-18">
                <a:solidFill>
                  <a:srgbClr val="000000"/>
                </a:solidFill>
                <a:latin typeface="Montserrat 2"/>
                <a:ea typeface="Montserrat 2"/>
                <a:cs typeface="Montserrat 2"/>
                <a:sym typeface="Montserrat 2"/>
              </a:rPr>
              <a:t>-When we use memoization in recursion</a:t>
            </a:r>
          </a:p>
        </p:txBody>
      </p:sp>
      <p:sp>
        <p:nvSpPr>
          <p:cNvPr name="TextBox 13" id="13"/>
          <p:cNvSpPr txBox="true"/>
          <p:nvPr/>
        </p:nvSpPr>
        <p:spPr>
          <a:xfrm rot="0">
            <a:off x="8002410" y="4164168"/>
            <a:ext cx="100832" cy="127283"/>
          </a:xfrm>
          <a:prstGeom prst="rect">
            <a:avLst/>
          </a:prstGeom>
        </p:spPr>
        <p:txBody>
          <a:bodyPr anchor="t" rtlCol="false" tIns="0" lIns="0" bIns="0" rIns="0">
            <a:spAutoFit/>
          </a:bodyPr>
          <a:lstStyle/>
          <a:p>
            <a:pPr algn="l">
              <a:lnSpc>
                <a:spcPts val="771"/>
              </a:lnSpc>
            </a:pPr>
            <a:r>
              <a:rPr lang="en-US" sz="1399" spc="-4">
                <a:solidFill>
                  <a:srgbClr val="FFFFFF"/>
                </a:solidFill>
                <a:latin typeface="IBM Plex Sans"/>
                <a:ea typeface="IBM Plex Sans"/>
                <a:cs typeface="IBM Plex Sans"/>
                <a:sym typeface="IBM Plex Sans"/>
              </a:rPr>
              <a:t>9</a:t>
            </a:r>
          </a:p>
        </p:txBody>
      </p:sp>
      <p:sp>
        <p:nvSpPr>
          <p:cNvPr name="TextBox 14" id="14"/>
          <p:cNvSpPr txBox="true"/>
          <p:nvPr/>
        </p:nvSpPr>
        <p:spPr>
          <a:xfrm rot="0">
            <a:off x="571395" y="6002836"/>
            <a:ext cx="1748419" cy="368294"/>
          </a:xfrm>
          <a:prstGeom prst="rect">
            <a:avLst/>
          </a:prstGeom>
        </p:spPr>
        <p:txBody>
          <a:bodyPr anchor="t" rtlCol="false" tIns="0" lIns="0" bIns="0" rIns="0">
            <a:spAutoFit/>
          </a:bodyPr>
          <a:lstStyle/>
          <a:p>
            <a:pPr algn="l">
              <a:lnSpc>
                <a:spcPts val="3148"/>
              </a:lnSpc>
            </a:pPr>
            <a:r>
              <a:rPr lang="en-US" b="true" sz="1800" spc="-12">
                <a:solidFill>
                  <a:srgbClr val="000000"/>
                </a:solidFill>
                <a:latin typeface="Montserrat 2 Bold"/>
                <a:ea typeface="Montserrat 2 Bold"/>
                <a:cs typeface="Montserrat 2 Bold"/>
                <a:sym typeface="Montserrat 2 Bold"/>
              </a:rPr>
              <a:t>When avoid it?</a:t>
            </a:r>
          </a:p>
        </p:txBody>
      </p:sp>
      <p:sp>
        <p:nvSpPr>
          <p:cNvPr name="TextBox 15" id="15"/>
          <p:cNvSpPr txBox="true"/>
          <p:nvPr/>
        </p:nvSpPr>
        <p:spPr>
          <a:xfrm rot="0">
            <a:off x="6665624" y="5897718"/>
            <a:ext cx="100832" cy="289208"/>
          </a:xfrm>
          <a:prstGeom prst="rect">
            <a:avLst/>
          </a:prstGeom>
        </p:spPr>
        <p:txBody>
          <a:bodyPr anchor="t" rtlCol="false" tIns="0" lIns="0" bIns="0" rIns="0">
            <a:spAutoFit/>
          </a:bodyPr>
          <a:lstStyle/>
          <a:p>
            <a:pPr algn="l">
              <a:lnSpc>
                <a:spcPts val="2448"/>
              </a:lnSpc>
            </a:pPr>
            <a:r>
              <a:rPr lang="en-US" sz="1399" spc="-4">
                <a:solidFill>
                  <a:srgbClr val="FFFFFF"/>
                </a:solidFill>
                <a:latin typeface="IBM Plex Sans"/>
                <a:ea typeface="IBM Plex Sans"/>
                <a:cs typeface="IBM Plex Sans"/>
                <a:sym typeface="IBM Plex Sans"/>
              </a:rPr>
              <a:t>1</a:t>
            </a:r>
          </a:p>
        </p:txBody>
      </p:sp>
      <p:sp>
        <p:nvSpPr>
          <p:cNvPr name="TextBox 16" id="16"/>
          <p:cNvSpPr txBox="true"/>
          <p:nvPr/>
        </p:nvSpPr>
        <p:spPr>
          <a:xfrm rot="0">
            <a:off x="8120062" y="5897718"/>
            <a:ext cx="100832" cy="289208"/>
          </a:xfrm>
          <a:prstGeom prst="rect">
            <a:avLst/>
          </a:prstGeom>
        </p:spPr>
        <p:txBody>
          <a:bodyPr anchor="t" rtlCol="false" tIns="0" lIns="0" bIns="0" rIns="0">
            <a:spAutoFit/>
          </a:bodyPr>
          <a:lstStyle/>
          <a:p>
            <a:pPr algn="l">
              <a:lnSpc>
                <a:spcPts val="2448"/>
              </a:lnSpc>
            </a:pPr>
            <a:r>
              <a:rPr lang="en-US" sz="1399" spc="-4">
                <a:solidFill>
                  <a:srgbClr val="FFFFFF"/>
                </a:solidFill>
                <a:latin typeface="IBM Plex Sans"/>
                <a:ea typeface="IBM Plex Sans"/>
                <a:cs typeface="IBM Plex Sans"/>
                <a:sym typeface="IBM Plex Sans"/>
              </a:rPr>
              <a:t>4</a:t>
            </a:r>
          </a:p>
        </p:txBody>
      </p:sp>
      <p:sp>
        <p:nvSpPr>
          <p:cNvPr name="TextBox 17" id="17"/>
          <p:cNvSpPr txBox="true"/>
          <p:nvPr/>
        </p:nvSpPr>
        <p:spPr>
          <a:xfrm rot="0">
            <a:off x="695554" y="6400114"/>
            <a:ext cx="10390365" cy="996620"/>
          </a:xfrm>
          <a:prstGeom prst="rect">
            <a:avLst/>
          </a:prstGeom>
        </p:spPr>
        <p:txBody>
          <a:bodyPr anchor="t" rtlCol="false" tIns="0" lIns="0" bIns="0" rIns="0">
            <a:spAutoFit/>
          </a:bodyPr>
          <a:lstStyle/>
          <a:p>
            <a:pPr algn="l">
              <a:lnSpc>
                <a:spcPts val="4564"/>
              </a:lnSpc>
            </a:pPr>
            <a:r>
              <a:rPr lang="en-US" sz="2610" spc="-18">
                <a:solidFill>
                  <a:srgbClr val="000000"/>
                </a:solidFill>
                <a:latin typeface="Montserrat 2"/>
                <a:ea typeface="Montserrat 2"/>
                <a:cs typeface="Montserrat 2"/>
                <a:sym typeface="Montserrat 2"/>
              </a:rPr>
              <a:t>-If time and space complexity matters for us.</a:t>
            </a:r>
          </a:p>
          <a:p>
            <a:pPr algn="l">
              <a:lnSpc>
                <a:spcPts val="2623"/>
              </a:lnSpc>
            </a:pPr>
            <a:r>
              <a:rPr lang="en-US" sz="2610" spc="-18">
                <a:solidFill>
                  <a:srgbClr val="000000"/>
                </a:solidFill>
                <a:latin typeface="Montserrat 2"/>
                <a:ea typeface="Montserrat 2"/>
                <a:cs typeface="Montserrat 2"/>
                <a:sym typeface="Montserrat 2"/>
              </a:rPr>
              <a:t>-Recursion uses more memory. If we use embedded memory. For example an application </a:t>
            </a:r>
          </a:p>
        </p:txBody>
      </p:sp>
      <p:sp>
        <p:nvSpPr>
          <p:cNvPr name="TextBox 18" id="18"/>
          <p:cNvSpPr txBox="true"/>
          <p:nvPr/>
        </p:nvSpPr>
        <p:spPr>
          <a:xfrm rot="0">
            <a:off x="1013060" y="7410574"/>
            <a:ext cx="5977033" cy="244469"/>
          </a:xfrm>
          <a:prstGeom prst="rect">
            <a:avLst/>
          </a:prstGeom>
        </p:spPr>
        <p:txBody>
          <a:bodyPr anchor="t" rtlCol="false" tIns="0" lIns="0" bIns="0" rIns="0">
            <a:spAutoFit/>
          </a:bodyPr>
          <a:lstStyle/>
          <a:p>
            <a:pPr algn="l">
              <a:lnSpc>
                <a:spcPts val="1808"/>
              </a:lnSpc>
            </a:pPr>
            <a:r>
              <a:rPr lang="en-US" sz="1800" spc="-12">
                <a:solidFill>
                  <a:srgbClr val="000000"/>
                </a:solidFill>
                <a:latin typeface="Montserrat 2"/>
                <a:ea typeface="Montserrat 2"/>
                <a:cs typeface="Montserrat 2"/>
                <a:sym typeface="Montserrat 2"/>
              </a:rPr>
              <a:t>that takes more memory in the phone is not efficient</a:t>
            </a:r>
          </a:p>
        </p:txBody>
      </p:sp>
      <p:sp>
        <p:nvSpPr>
          <p:cNvPr name="TextBox 19" id="19"/>
          <p:cNvSpPr txBox="true"/>
          <p:nvPr/>
        </p:nvSpPr>
        <p:spPr>
          <a:xfrm rot="0">
            <a:off x="720957" y="7421575"/>
            <a:ext cx="112586" cy="733806"/>
          </a:xfrm>
          <a:prstGeom prst="rect">
            <a:avLst/>
          </a:prstGeom>
        </p:spPr>
        <p:txBody>
          <a:bodyPr anchor="t" rtlCol="false" tIns="0" lIns="0" bIns="0" rIns="0">
            <a:spAutoFit/>
          </a:bodyPr>
          <a:lstStyle/>
          <a:p>
            <a:pPr algn="l">
              <a:lnSpc>
                <a:spcPts val="6110"/>
              </a:lnSpc>
            </a:pPr>
            <a:r>
              <a:rPr lang="en-US" sz="2610">
                <a:solidFill>
                  <a:srgbClr val="000000"/>
                </a:solidFill>
                <a:latin typeface="Arial"/>
                <a:ea typeface="Arial"/>
                <a:cs typeface="Arial"/>
                <a:sym typeface="Arial"/>
              </a:rPr>
              <a:t>-</a:t>
            </a:r>
          </a:p>
        </p:txBody>
      </p:sp>
      <p:sp>
        <p:nvSpPr>
          <p:cNvPr name="TextBox 20" id="20"/>
          <p:cNvSpPr txBox="true"/>
          <p:nvPr/>
        </p:nvSpPr>
        <p:spPr>
          <a:xfrm rot="0">
            <a:off x="1038454" y="7698610"/>
            <a:ext cx="2511028" cy="473069"/>
          </a:xfrm>
          <a:prstGeom prst="rect">
            <a:avLst/>
          </a:prstGeom>
        </p:spPr>
        <p:txBody>
          <a:bodyPr anchor="t" rtlCol="false" tIns="0" lIns="0" bIns="0" rIns="0">
            <a:spAutoFit/>
          </a:bodyPr>
          <a:lstStyle/>
          <a:p>
            <a:pPr algn="l">
              <a:lnSpc>
                <a:spcPts val="4213"/>
              </a:lnSpc>
            </a:pPr>
            <a:r>
              <a:rPr lang="en-US" sz="1800" spc="-12">
                <a:solidFill>
                  <a:srgbClr val="000000"/>
                </a:solidFill>
                <a:latin typeface="Montserrat 2"/>
                <a:ea typeface="Montserrat 2"/>
                <a:cs typeface="Montserrat 2"/>
                <a:sym typeface="Montserrat 2"/>
              </a:rPr>
              <a:t>Recursion can be slow</a:t>
            </a:r>
          </a:p>
        </p:txBody>
      </p:sp>
      <p:sp>
        <p:nvSpPr>
          <p:cNvPr name="TextBox 21" id="21"/>
          <p:cNvSpPr txBox="true"/>
          <p:nvPr/>
        </p:nvSpPr>
        <p:spPr>
          <a:xfrm rot="0">
            <a:off x="7241829" y="4916053"/>
            <a:ext cx="100832" cy="241583"/>
          </a:xfrm>
          <a:prstGeom prst="rect">
            <a:avLst/>
          </a:prstGeom>
        </p:spPr>
        <p:txBody>
          <a:bodyPr anchor="t" rtlCol="false" tIns="0" lIns="0" bIns="0" rIns="0">
            <a:spAutoFit/>
          </a:bodyPr>
          <a:lstStyle/>
          <a:p>
            <a:pPr algn="l">
              <a:lnSpc>
                <a:spcPts val="1959"/>
              </a:lnSpc>
            </a:pPr>
            <a:r>
              <a:rPr lang="en-US" sz="1399" spc="-4">
                <a:solidFill>
                  <a:srgbClr val="FFFFFF"/>
                </a:solidFill>
                <a:latin typeface="IBM Plex Sans"/>
                <a:ea typeface="IBM Plex Sans"/>
                <a:cs typeface="IBM Plex Sans"/>
                <a:sym typeface="IBM Plex Sans"/>
              </a:rPr>
              <a:t>3</a:t>
            </a:r>
          </a:p>
        </p:txBody>
      </p:sp>
      <p:sp>
        <p:nvSpPr>
          <p:cNvPr name="TextBox 22" id="22"/>
          <p:cNvSpPr txBox="true"/>
          <p:nvPr/>
        </p:nvSpPr>
        <p:spPr>
          <a:xfrm rot="0">
            <a:off x="8629059" y="4928749"/>
            <a:ext cx="201663" cy="241583"/>
          </a:xfrm>
          <a:prstGeom prst="rect">
            <a:avLst/>
          </a:prstGeom>
        </p:spPr>
        <p:txBody>
          <a:bodyPr anchor="t" rtlCol="false" tIns="0" lIns="0" bIns="0" rIns="0">
            <a:spAutoFit/>
          </a:bodyPr>
          <a:lstStyle/>
          <a:p>
            <a:pPr algn="l">
              <a:lnSpc>
                <a:spcPts val="1959"/>
              </a:lnSpc>
            </a:pPr>
            <a:r>
              <a:rPr lang="en-US" sz="1399" spc="-4">
                <a:solidFill>
                  <a:srgbClr val="FFFFFF"/>
                </a:solidFill>
                <a:latin typeface="IBM Plex Sans"/>
                <a:ea typeface="IBM Plex Sans"/>
                <a:cs typeface="IBM Plex Sans"/>
                <a:sym typeface="IBM Plex Sans"/>
              </a:rPr>
              <a:t>12</a:t>
            </a:r>
          </a:p>
        </p:txBody>
      </p:sp>
      <p:sp>
        <p:nvSpPr>
          <p:cNvPr name="TextBox 23" id="23"/>
          <p:cNvSpPr txBox="true"/>
          <p:nvPr/>
        </p:nvSpPr>
        <p:spPr>
          <a:xfrm rot="0">
            <a:off x="9735369" y="4928749"/>
            <a:ext cx="201663" cy="241583"/>
          </a:xfrm>
          <a:prstGeom prst="rect">
            <a:avLst/>
          </a:prstGeom>
        </p:spPr>
        <p:txBody>
          <a:bodyPr anchor="t" rtlCol="false" tIns="0" lIns="0" bIns="0" rIns="0">
            <a:spAutoFit/>
          </a:bodyPr>
          <a:lstStyle/>
          <a:p>
            <a:pPr algn="l">
              <a:lnSpc>
                <a:spcPts val="1959"/>
              </a:lnSpc>
            </a:pPr>
            <a:r>
              <a:rPr lang="en-US" sz="1399" spc="-4">
                <a:solidFill>
                  <a:srgbClr val="FFFFFF"/>
                </a:solidFill>
                <a:latin typeface="IBM Plex Sans"/>
                <a:ea typeface="IBM Plex Sans"/>
                <a:cs typeface="IBM Plex Sans"/>
                <a:sym typeface="IBM Plex Sans"/>
              </a:rPr>
              <a:t>17</a:t>
            </a:r>
          </a:p>
        </p:txBody>
      </p:sp>
      <p:sp>
        <p:nvSpPr>
          <p:cNvPr name="TextBox 24" id="24"/>
          <p:cNvSpPr txBox="true"/>
          <p:nvPr/>
        </p:nvSpPr>
        <p:spPr>
          <a:xfrm rot="0">
            <a:off x="10434495" y="4055345"/>
            <a:ext cx="201663" cy="241583"/>
          </a:xfrm>
          <a:prstGeom prst="rect">
            <a:avLst/>
          </a:prstGeom>
        </p:spPr>
        <p:txBody>
          <a:bodyPr anchor="t" rtlCol="false" tIns="0" lIns="0" bIns="0" rIns="0">
            <a:spAutoFit/>
          </a:bodyPr>
          <a:lstStyle/>
          <a:p>
            <a:pPr algn="l">
              <a:lnSpc>
                <a:spcPts val="1959"/>
              </a:lnSpc>
            </a:pPr>
            <a:r>
              <a:rPr lang="en-US" sz="1399" spc="-4">
                <a:solidFill>
                  <a:srgbClr val="FFFFFF"/>
                </a:solidFill>
                <a:latin typeface="IBM Plex Sans"/>
                <a:ea typeface="IBM Plex Sans"/>
                <a:cs typeface="IBM Plex Sans"/>
                <a:sym typeface="IBM Plex Sans"/>
              </a:rPr>
              <a:t>23</a:t>
            </a:r>
          </a:p>
        </p:txBody>
      </p:sp>
      <p:sp>
        <p:nvSpPr>
          <p:cNvPr name="TextBox 25" id="25"/>
          <p:cNvSpPr txBox="true"/>
          <p:nvPr/>
        </p:nvSpPr>
        <p:spPr>
          <a:xfrm rot="0">
            <a:off x="11233490" y="4928749"/>
            <a:ext cx="201663" cy="241583"/>
          </a:xfrm>
          <a:prstGeom prst="rect">
            <a:avLst/>
          </a:prstGeom>
        </p:spPr>
        <p:txBody>
          <a:bodyPr anchor="t" rtlCol="false" tIns="0" lIns="0" bIns="0" rIns="0">
            <a:spAutoFit/>
          </a:bodyPr>
          <a:lstStyle/>
          <a:p>
            <a:pPr algn="l">
              <a:lnSpc>
                <a:spcPts val="1959"/>
              </a:lnSpc>
            </a:pPr>
            <a:r>
              <a:rPr lang="en-US" sz="1399" spc="-4">
                <a:solidFill>
                  <a:srgbClr val="FFFFFF"/>
                </a:solidFill>
                <a:latin typeface="IBM Plex Sans"/>
                <a:ea typeface="IBM Plex Sans"/>
                <a:cs typeface="IBM Plex Sans"/>
                <a:sym typeface="IBM Plex Sans"/>
              </a:rPr>
              <a:t>28</a:t>
            </a:r>
          </a:p>
        </p:txBody>
      </p:sp>
      <p:sp>
        <p:nvSpPr>
          <p:cNvPr name="TextBox 26" id="26"/>
          <p:cNvSpPr txBox="true"/>
          <p:nvPr/>
        </p:nvSpPr>
        <p:spPr>
          <a:xfrm rot="0">
            <a:off x="1514218" y="4749441"/>
            <a:ext cx="5576230" cy="271282"/>
          </a:xfrm>
          <a:prstGeom prst="rect">
            <a:avLst/>
          </a:prstGeom>
        </p:spPr>
        <p:txBody>
          <a:bodyPr anchor="t" rtlCol="false" tIns="0" lIns="0" bIns="0" rIns="0">
            <a:spAutoFit/>
          </a:bodyPr>
          <a:lstStyle/>
          <a:p>
            <a:pPr algn="l">
              <a:lnSpc>
                <a:spcPts val="2240"/>
              </a:lnSpc>
            </a:pPr>
            <a:r>
              <a:rPr lang="en-US" sz="1600" spc="-11">
                <a:solidFill>
                  <a:srgbClr val="000000"/>
                </a:solidFill>
                <a:latin typeface="Montserrat 2"/>
                <a:ea typeface="Montserrat 2"/>
                <a:cs typeface="Montserrat 2"/>
                <a:sym typeface="Montserrat 2"/>
              </a:rPr>
              <a:t>-preorder tree traversal : 15, 9, 3, 1, 4, 12, 23, 17, 28</a:t>
            </a:r>
          </a:p>
        </p:txBody>
      </p:sp>
    </p:spTree>
  </p:cSld>
  <p:clrMapOvr>
    <a:masterClrMapping/>
  </p:clrMapOvr>
</p:sld>
</file>

<file path=ppt/slides/slide3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165097" y="3841747"/>
            <a:ext cx="8960949" cy="2457450"/>
          </a:xfrm>
          <a:custGeom>
            <a:avLst/>
            <a:gdLst/>
            <a:ahLst/>
            <a:cxnLst/>
            <a:rect r="r" b="b" t="t" l="l"/>
            <a:pathLst>
              <a:path h="2457450" w="8960949">
                <a:moveTo>
                  <a:pt x="0" y="0"/>
                </a:moveTo>
                <a:lnTo>
                  <a:pt x="8960948" y="0"/>
                </a:lnTo>
                <a:lnTo>
                  <a:pt x="8960948" y="2457450"/>
                </a:lnTo>
                <a:lnTo>
                  <a:pt x="0" y="2457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9436103" y="3460747"/>
            <a:ext cx="2879265" cy="3058135"/>
            <a:chOff x="0" y="0"/>
            <a:chExt cx="2879268" cy="3058135"/>
          </a:xfrm>
        </p:grpSpPr>
        <p:sp>
          <p:nvSpPr>
            <p:cNvPr name="Freeform 8" id="8"/>
            <p:cNvSpPr/>
            <p:nvPr/>
          </p:nvSpPr>
          <p:spPr>
            <a:xfrm flipH="false" flipV="false" rot="0">
              <a:off x="63500" y="6350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9" id="9"/>
            <p:cNvSpPr/>
            <p:nvPr/>
          </p:nvSpPr>
          <p:spPr>
            <a:xfrm flipH="false" flipV="false" rot="0">
              <a:off x="63500" y="290576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10" id="10"/>
            <p:cNvSpPr/>
            <p:nvPr/>
          </p:nvSpPr>
          <p:spPr>
            <a:xfrm flipH="false" flipV="false" rot="0">
              <a:off x="23000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1" id="11"/>
            <p:cNvSpPr/>
            <p:nvPr/>
          </p:nvSpPr>
          <p:spPr>
            <a:xfrm flipH="false" flipV="false" rot="0">
              <a:off x="22873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2" id="12"/>
            <p:cNvSpPr/>
            <p:nvPr/>
          </p:nvSpPr>
          <p:spPr>
            <a:xfrm flipH="false" flipV="false" rot="0">
              <a:off x="1677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3" id="13"/>
            <p:cNvSpPr/>
            <p:nvPr/>
          </p:nvSpPr>
          <p:spPr>
            <a:xfrm flipH="false" flipV="false" rot="0">
              <a:off x="1665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4" id="14"/>
            <p:cNvSpPr/>
            <p:nvPr/>
          </p:nvSpPr>
          <p:spPr>
            <a:xfrm flipH="false" flipV="false" rot="0">
              <a:off x="1042797" y="23495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5" id="15"/>
            <p:cNvSpPr/>
            <p:nvPr/>
          </p:nvSpPr>
          <p:spPr>
            <a:xfrm flipH="false" flipV="false" rot="0">
              <a:off x="1030097" y="22225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16" id="1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7" id="17"/>
          <p:cNvSpPr txBox="true"/>
          <p:nvPr/>
        </p:nvSpPr>
        <p:spPr>
          <a:xfrm rot="0">
            <a:off x="800510" y="884368"/>
            <a:ext cx="44617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Queue using Linked List</a:t>
            </a:r>
          </a:p>
        </p:txBody>
      </p:sp>
      <p:sp>
        <p:nvSpPr>
          <p:cNvPr name="TextBox 18" id="18"/>
          <p:cNvSpPr txBox="true"/>
          <p:nvPr/>
        </p:nvSpPr>
        <p:spPr>
          <a:xfrm rot="0">
            <a:off x="762000" y="2062067"/>
            <a:ext cx="2720835" cy="442027"/>
          </a:xfrm>
          <a:prstGeom prst="rect">
            <a:avLst/>
          </a:prstGeom>
        </p:spPr>
        <p:txBody>
          <a:bodyPr anchor="t" rtlCol="false" tIns="0" lIns="0" bIns="0" rIns="0">
            <a:spAutoFit/>
          </a:bodyPr>
          <a:lstStyle/>
          <a:p>
            <a:pPr algn="l">
              <a:lnSpc>
                <a:spcPts val="3640"/>
              </a:lnSpc>
            </a:pPr>
            <a:r>
              <a:rPr lang="en-US" b="true" sz="2600" spc="-18">
                <a:solidFill>
                  <a:srgbClr val="000000"/>
                </a:solidFill>
                <a:latin typeface="Montserrat 2 Bold"/>
                <a:ea typeface="Montserrat 2 Bold"/>
                <a:cs typeface="Montserrat 2 Bold"/>
                <a:sym typeface="Montserrat 2 Bold"/>
              </a:rPr>
              <a:t>delete() Method</a:t>
            </a:r>
          </a:p>
        </p:txBody>
      </p:sp>
      <p:sp>
        <p:nvSpPr>
          <p:cNvPr name="TextBox 19" id="19"/>
          <p:cNvSpPr txBox="true"/>
          <p:nvPr/>
        </p:nvSpPr>
        <p:spPr>
          <a:xfrm rot="0">
            <a:off x="485165" y="4166740"/>
            <a:ext cx="68008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Head</a:t>
            </a:r>
          </a:p>
        </p:txBody>
      </p:sp>
      <p:sp>
        <p:nvSpPr>
          <p:cNvPr name="TextBox 20" id="20"/>
          <p:cNvSpPr txBox="true"/>
          <p:nvPr/>
        </p:nvSpPr>
        <p:spPr>
          <a:xfrm rot="0">
            <a:off x="637718" y="5728840"/>
            <a:ext cx="432530"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Tail</a:t>
            </a:r>
          </a:p>
        </p:txBody>
      </p:sp>
      <p:sp>
        <p:nvSpPr>
          <p:cNvPr name="TextBox 21" id="21"/>
          <p:cNvSpPr txBox="true"/>
          <p:nvPr/>
        </p:nvSpPr>
        <p:spPr>
          <a:xfrm rot="0">
            <a:off x="1497197" y="41667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1n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1u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l1l</a:t>
            </a:r>
          </a:p>
        </p:txBody>
      </p:sp>
      <p:sp>
        <p:nvSpPr>
          <p:cNvPr name="TextBox 22" id="22"/>
          <p:cNvSpPr txBox="true"/>
          <p:nvPr/>
        </p:nvSpPr>
        <p:spPr>
          <a:xfrm rot="0">
            <a:off x="1517047" y="5728840"/>
            <a:ext cx="453752"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3n</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3u</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l</a:t>
            </a:r>
            <a:r>
              <a:rPr lang="en-US" b="true" sz="2100" spc="-6">
                <a:solidFill>
                  <a:srgbClr val="FFFFFF"/>
                </a:solidFill>
                <a:latin typeface="IBM Plex Sans Bold"/>
                <a:ea typeface="IBM Plex Sans Bold"/>
                <a:cs typeface="IBM Plex Sans Bold"/>
                <a:sym typeface="IBM Plex Sans Bold"/>
              </a:rPr>
              <a:t> </a:t>
            </a:r>
            <a:r>
              <a:rPr lang="en-US" b="true" sz="2100" spc="-6">
                <a:solidFill>
                  <a:srgbClr val="000000"/>
                </a:solidFill>
                <a:latin typeface="IBM Plex Sans Bold"/>
                <a:ea typeface="IBM Plex Sans Bold"/>
                <a:cs typeface="IBM Plex Sans Bold"/>
                <a:sym typeface="IBM Plex Sans Bold"/>
              </a:rPr>
              <a:t>3l</a:t>
            </a:r>
          </a:p>
        </p:txBody>
      </p:sp>
      <p:sp>
        <p:nvSpPr>
          <p:cNvPr name="TextBox 23" id="23"/>
          <p:cNvSpPr txBox="true"/>
          <p:nvPr/>
        </p:nvSpPr>
        <p:spPr>
          <a:xfrm rot="0">
            <a:off x="3135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4" id="24"/>
          <p:cNvSpPr txBox="true"/>
          <p:nvPr/>
        </p:nvSpPr>
        <p:spPr>
          <a:xfrm rot="0">
            <a:off x="5421687" y="4091435"/>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5" id="25"/>
          <p:cNvSpPr txBox="true"/>
          <p:nvPr/>
        </p:nvSpPr>
        <p:spPr>
          <a:xfrm rot="0">
            <a:off x="7821987" y="410413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6" id="26"/>
          <p:cNvSpPr txBox="true"/>
          <p:nvPr/>
        </p:nvSpPr>
        <p:spPr>
          <a:xfrm rot="0">
            <a:off x="10617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7" id="27"/>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8" id="28"/>
          <p:cNvSpPr txBox="true"/>
          <p:nvPr/>
        </p:nvSpPr>
        <p:spPr>
          <a:xfrm rot="0">
            <a:off x="11875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29" id="29"/>
          <p:cNvSpPr txBox="true"/>
          <p:nvPr/>
        </p:nvSpPr>
        <p:spPr>
          <a:xfrm rot="0">
            <a:off x="3856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222</a:t>
            </a:r>
          </a:p>
        </p:txBody>
      </p:sp>
      <p:sp>
        <p:nvSpPr>
          <p:cNvPr name="TextBox 30" id="30"/>
          <p:cNvSpPr txBox="true"/>
          <p:nvPr/>
        </p:nvSpPr>
        <p:spPr>
          <a:xfrm rot="0">
            <a:off x="6142911" y="4168397"/>
            <a:ext cx="388934"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333</a:t>
            </a:r>
          </a:p>
        </p:txBody>
      </p:sp>
      <p:sp>
        <p:nvSpPr>
          <p:cNvPr name="TextBox 31" id="31"/>
          <p:cNvSpPr txBox="true"/>
          <p:nvPr/>
        </p:nvSpPr>
        <p:spPr>
          <a:xfrm rot="0">
            <a:off x="8539324" y="4181094"/>
            <a:ext cx="396859"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null</a:t>
            </a:r>
          </a:p>
        </p:txBody>
      </p:sp>
      <p:sp>
        <p:nvSpPr>
          <p:cNvPr name="TextBox 32" id="32"/>
          <p:cNvSpPr txBox="true"/>
          <p:nvPr/>
        </p:nvSpPr>
        <p:spPr>
          <a:xfrm rot="0">
            <a:off x="3314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111</a:t>
            </a:r>
          </a:p>
        </p:txBody>
      </p:sp>
      <p:sp>
        <p:nvSpPr>
          <p:cNvPr name="TextBox 33" id="33"/>
          <p:cNvSpPr txBox="true"/>
          <p:nvPr/>
        </p:nvSpPr>
        <p:spPr>
          <a:xfrm rot="0">
            <a:off x="5600710" y="4670879"/>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222</a:t>
            </a:r>
          </a:p>
        </p:txBody>
      </p:sp>
      <p:sp>
        <p:nvSpPr>
          <p:cNvPr name="TextBox 34" id="34"/>
          <p:cNvSpPr txBox="true"/>
          <p:nvPr/>
        </p:nvSpPr>
        <p:spPr>
          <a:xfrm rot="0">
            <a:off x="8001010" y="4683576"/>
            <a:ext cx="410537"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333</a:t>
            </a:r>
          </a:p>
        </p:txBody>
      </p:sp>
      <p:sp>
        <p:nvSpPr>
          <p:cNvPr name="TextBox 35" id="35"/>
          <p:cNvSpPr txBox="true"/>
          <p:nvPr/>
        </p:nvSpPr>
        <p:spPr>
          <a:xfrm rot="0">
            <a:off x="571500" y="6838807"/>
            <a:ext cx="1159650" cy="3488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delete()</a:t>
            </a:r>
          </a:p>
        </p:txBody>
      </p:sp>
      <p:sp>
        <p:nvSpPr>
          <p:cNvPr name="TextBox 36" id="36"/>
          <p:cNvSpPr txBox="true"/>
          <p:nvPr/>
        </p:nvSpPr>
        <p:spPr>
          <a:xfrm rot="0">
            <a:off x="571500" y="7181707"/>
            <a:ext cx="98317" cy="691791"/>
          </a:xfrm>
          <a:prstGeom prst="rect">
            <a:avLst/>
          </a:prstGeom>
        </p:spPr>
        <p:txBody>
          <a:bodyPr anchor="t" rtlCol="false" tIns="0" lIns="0" bIns="0" rIns="0">
            <a:spAutoFit/>
          </a:bodyPr>
          <a:lstStyle/>
          <a:p>
            <a:pPr algn="just">
              <a:lnSpc>
                <a:spcPts val="2700"/>
              </a:lnSpc>
            </a:pPr>
            <a:r>
              <a:rPr lang="en-US" b="true" sz="2300" spc="-16">
                <a:solidFill>
                  <a:srgbClr val="000000"/>
                </a:solidFill>
                <a:latin typeface="Montserrat 2 Bold"/>
                <a:ea typeface="Montserrat 2 Bold"/>
                <a:cs typeface="Montserrat 2 Bold"/>
                <a:sym typeface="Montserrat 2 Bold"/>
              </a:rPr>
              <a:t> </a:t>
            </a:r>
          </a:p>
          <a:p>
            <a:pPr algn="just">
              <a:lnSpc>
                <a:spcPts val="2700"/>
              </a:lnSpc>
            </a:pPr>
            <a:r>
              <a:rPr lang="en-US" b="true" sz="2300" spc="-16">
                <a:solidFill>
                  <a:srgbClr val="000000"/>
                </a:solidFill>
                <a:latin typeface="Montserrat 2 Bold"/>
                <a:ea typeface="Montserrat 2 Bold"/>
                <a:cs typeface="Montserrat 2 Bold"/>
                <a:sym typeface="Montserrat 2 Bold"/>
              </a:rPr>
              <a:t> </a:t>
            </a:r>
          </a:p>
        </p:txBody>
      </p:sp>
      <p:sp>
        <p:nvSpPr>
          <p:cNvPr name="TextBox 37" id="37"/>
          <p:cNvSpPr txBox="true"/>
          <p:nvPr/>
        </p:nvSpPr>
        <p:spPr>
          <a:xfrm rot="0">
            <a:off x="956605" y="7181707"/>
            <a:ext cx="1965522" cy="691791"/>
          </a:xfrm>
          <a:prstGeom prst="rect">
            <a:avLst/>
          </a:prstGeom>
        </p:spPr>
        <p:txBody>
          <a:bodyPr anchor="t" rtlCol="false" tIns="0" lIns="0" bIns="0" rIns="0">
            <a:spAutoFit/>
          </a:bodyPr>
          <a:lstStyle/>
          <a:p>
            <a:pPr algn="l">
              <a:lnSpc>
                <a:spcPts val="2700"/>
              </a:lnSpc>
            </a:pPr>
            <a:r>
              <a:rPr lang="en-US" b="true" sz="2300" spc="-16">
                <a:solidFill>
                  <a:srgbClr val="000000"/>
                </a:solidFill>
                <a:latin typeface="Montserrat 2 Bold"/>
                <a:ea typeface="Montserrat 2 Bold"/>
                <a:cs typeface="Montserrat 2 Bold"/>
                <a:sym typeface="Montserrat 2 Bold"/>
              </a:rPr>
              <a:t>head = None tail = None</a:t>
            </a:r>
          </a:p>
        </p:txBody>
      </p:sp>
    </p:spTree>
  </p:cSld>
  <p:clrMapOvr>
    <a:masterClrMapping/>
  </p:clrMapOvr>
</p:sld>
</file>

<file path=ppt/slides/slide3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2336797"/>
            <a:ext cx="10429532" cy="3780082"/>
            <a:chOff x="0" y="0"/>
            <a:chExt cx="10429532" cy="3780092"/>
          </a:xfrm>
        </p:grpSpPr>
        <p:sp>
          <p:nvSpPr>
            <p:cNvPr name="Freeform 7" id="7"/>
            <p:cNvSpPr/>
            <p:nvPr/>
          </p:nvSpPr>
          <p:spPr>
            <a:xfrm flipH="false" flipV="false" rot="0">
              <a:off x="63500" y="63500"/>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8" id="8"/>
            <p:cNvSpPr/>
            <p:nvPr/>
          </p:nvSpPr>
          <p:spPr>
            <a:xfrm flipH="false" flipV="false" rot="0">
              <a:off x="5417058" y="63500"/>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9" id="9"/>
            <p:cNvSpPr/>
            <p:nvPr/>
          </p:nvSpPr>
          <p:spPr>
            <a:xfrm flipH="false" flipV="false" rot="0">
              <a:off x="7871968" y="63500"/>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0" id="10"/>
            <p:cNvSpPr/>
            <p:nvPr/>
          </p:nvSpPr>
          <p:spPr>
            <a:xfrm flipH="false" flipV="false" rot="0">
              <a:off x="63500" y="585343"/>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1" id="11"/>
            <p:cNvSpPr/>
            <p:nvPr/>
          </p:nvSpPr>
          <p:spPr>
            <a:xfrm flipH="false" flipV="false" rot="0">
              <a:off x="5417058" y="585343"/>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2" id="12"/>
            <p:cNvSpPr/>
            <p:nvPr/>
          </p:nvSpPr>
          <p:spPr>
            <a:xfrm flipH="false" flipV="false" rot="0">
              <a:off x="7871968" y="585343"/>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3" id="13"/>
            <p:cNvSpPr/>
            <p:nvPr/>
          </p:nvSpPr>
          <p:spPr>
            <a:xfrm flipH="false" flipV="false" rot="0">
              <a:off x="63500" y="110718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14" id="14"/>
            <p:cNvSpPr/>
            <p:nvPr/>
          </p:nvSpPr>
          <p:spPr>
            <a:xfrm flipH="false" flipV="false" rot="0">
              <a:off x="5417058" y="110718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15" id="15"/>
            <p:cNvSpPr/>
            <p:nvPr/>
          </p:nvSpPr>
          <p:spPr>
            <a:xfrm flipH="false" flipV="false" rot="0">
              <a:off x="7871968" y="110718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6" id="16"/>
            <p:cNvSpPr/>
            <p:nvPr/>
          </p:nvSpPr>
          <p:spPr>
            <a:xfrm flipH="false" flipV="false" rot="0">
              <a:off x="63500" y="162915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7" id="17"/>
            <p:cNvSpPr/>
            <p:nvPr/>
          </p:nvSpPr>
          <p:spPr>
            <a:xfrm flipH="false" flipV="false" rot="0">
              <a:off x="5417058" y="162915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8" id="18"/>
            <p:cNvSpPr/>
            <p:nvPr/>
          </p:nvSpPr>
          <p:spPr>
            <a:xfrm flipH="false" flipV="false" rot="0">
              <a:off x="7871968" y="162915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9" id="19"/>
            <p:cNvSpPr/>
            <p:nvPr/>
          </p:nvSpPr>
          <p:spPr>
            <a:xfrm flipH="false" flipV="false" rot="0">
              <a:off x="63500" y="2150999"/>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0" id="20"/>
            <p:cNvSpPr/>
            <p:nvPr/>
          </p:nvSpPr>
          <p:spPr>
            <a:xfrm flipH="false" flipV="false" rot="0">
              <a:off x="5417058" y="2150999"/>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1" id="21"/>
            <p:cNvSpPr/>
            <p:nvPr/>
          </p:nvSpPr>
          <p:spPr>
            <a:xfrm flipH="false" flipV="false" rot="0">
              <a:off x="7871968" y="2150999"/>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22" id="22"/>
            <p:cNvSpPr/>
            <p:nvPr/>
          </p:nvSpPr>
          <p:spPr>
            <a:xfrm flipH="false" flipV="false" rot="0">
              <a:off x="63500" y="2672842"/>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23" id="23"/>
            <p:cNvSpPr/>
            <p:nvPr/>
          </p:nvSpPr>
          <p:spPr>
            <a:xfrm flipH="false" flipV="false" rot="0">
              <a:off x="5417058" y="2672842"/>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24" id="24"/>
            <p:cNvSpPr/>
            <p:nvPr/>
          </p:nvSpPr>
          <p:spPr>
            <a:xfrm flipH="false" flipV="false" rot="0">
              <a:off x="7871968" y="2672842"/>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25" id="25"/>
            <p:cNvSpPr/>
            <p:nvPr/>
          </p:nvSpPr>
          <p:spPr>
            <a:xfrm flipH="false" flipV="false" rot="0">
              <a:off x="63500" y="3194685"/>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6" id="26"/>
            <p:cNvSpPr/>
            <p:nvPr/>
          </p:nvSpPr>
          <p:spPr>
            <a:xfrm flipH="false" flipV="false" rot="0">
              <a:off x="5417058" y="3194685"/>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7" id="27"/>
            <p:cNvSpPr/>
            <p:nvPr/>
          </p:nvSpPr>
          <p:spPr>
            <a:xfrm flipH="false" flipV="false" rot="0">
              <a:off x="7871968" y="3194685"/>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577406" y="884368"/>
            <a:ext cx="1224618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Queue operations using Linked List</a:t>
            </a:r>
          </a:p>
        </p:txBody>
      </p:sp>
      <p:sp>
        <p:nvSpPr>
          <p:cNvPr name="TextBox 30" id="30"/>
          <p:cNvSpPr txBox="true"/>
          <p:nvPr/>
        </p:nvSpPr>
        <p:spPr>
          <a:xfrm rot="0">
            <a:off x="927097" y="2948978"/>
            <a:ext cx="2539241" cy="3085062"/>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Create Queue Enqueue Dequeue Peek isEmpty Delete Entire Queue</a:t>
            </a:r>
          </a:p>
        </p:txBody>
      </p:sp>
      <p:sp>
        <p:nvSpPr>
          <p:cNvPr name="TextBox 31" id="31"/>
          <p:cNvSpPr txBox="true"/>
          <p:nvPr/>
        </p:nvSpPr>
        <p:spPr>
          <a:xfrm rot="0">
            <a:off x="6432604" y="2427113"/>
            <a:ext cx="2090385" cy="3606927"/>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Time complexity O(1) O(1) O(1) O(1) O(1) O(1)</a:t>
            </a:r>
          </a:p>
        </p:txBody>
      </p:sp>
      <p:sp>
        <p:nvSpPr>
          <p:cNvPr name="TextBox 32" id="32"/>
          <p:cNvSpPr txBox="true"/>
          <p:nvPr/>
        </p:nvSpPr>
        <p:spPr>
          <a:xfrm rot="0">
            <a:off x="8814073" y="2427113"/>
            <a:ext cx="2280190"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Space complexity O(1) O(1) O(1) O(1) O(1) O(1)</a:t>
            </a:r>
          </a:p>
        </p:txBody>
      </p:sp>
    </p:spTree>
  </p:cSld>
  <p:clrMapOvr>
    <a:masterClrMapping/>
  </p:clrMapOvr>
</p:sld>
</file>

<file path=ppt/slides/slide3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61950" y="1764382"/>
            <a:ext cx="12292660" cy="5052117"/>
          </a:xfrm>
          <a:custGeom>
            <a:avLst/>
            <a:gdLst/>
            <a:ahLst/>
            <a:cxnLst/>
            <a:rect r="r" b="b" t="t" l="l"/>
            <a:pathLst>
              <a:path h="5052117" w="12292660">
                <a:moveTo>
                  <a:pt x="0" y="0"/>
                </a:moveTo>
                <a:lnTo>
                  <a:pt x="12292660" y="0"/>
                </a:lnTo>
                <a:lnTo>
                  <a:pt x="12292660" y="5052118"/>
                </a:lnTo>
                <a:lnTo>
                  <a:pt x="0" y="50521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577406" y="884368"/>
            <a:ext cx="1008119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Queue : List vs Linked List</a:t>
            </a:r>
          </a:p>
        </p:txBody>
      </p:sp>
      <p:sp>
        <p:nvSpPr>
          <p:cNvPr name="TextBox 9" id="9"/>
          <p:cNvSpPr txBox="true"/>
          <p:nvPr/>
        </p:nvSpPr>
        <p:spPr>
          <a:xfrm rot="0">
            <a:off x="482603" y="3617509"/>
            <a:ext cx="2539241" cy="3155413"/>
          </a:xfrm>
          <a:prstGeom prst="rect">
            <a:avLst/>
          </a:prstGeom>
        </p:spPr>
        <p:txBody>
          <a:bodyPr anchor="t" rtlCol="false" tIns="0" lIns="0" bIns="0" rIns="0">
            <a:spAutoFit/>
          </a:bodyPr>
          <a:lstStyle/>
          <a:p>
            <a:pPr algn="l">
              <a:lnSpc>
                <a:spcPts val="3592"/>
              </a:lnSpc>
            </a:pPr>
            <a:r>
              <a:rPr lang="en-US" sz="2200" spc="-6">
                <a:solidFill>
                  <a:srgbClr val="000000"/>
                </a:solidFill>
                <a:latin typeface="IBM Plex Sans"/>
                <a:ea typeface="IBM Plex Sans"/>
                <a:cs typeface="IBM Plex Sans"/>
                <a:sym typeface="IBM Plex Sans"/>
              </a:rPr>
              <a:t>Create Queue Enqueue Dequeue Peek isEmpty isFull Delete Entire Queue</a:t>
            </a:r>
          </a:p>
        </p:txBody>
      </p:sp>
      <p:sp>
        <p:nvSpPr>
          <p:cNvPr name="TextBox 10" id="10"/>
          <p:cNvSpPr txBox="true"/>
          <p:nvPr/>
        </p:nvSpPr>
        <p:spPr>
          <a:xfrm rot="0">
            <a:off x="3747630" y="2170176"/>
            <a:ext cx="2805989"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List no capacity limit</a:t>
            </a:r>
          </a:p>
        </p:txBody>
      </p:sp>
      <p:sp>
        <p:nvSpPr>
          <p:cNvPr name="TextBox 11" id="11"/>
          <p:cNvSpPr txBox="true"/>
          <p:nvPr/>
        </p:nvSpPr>
        <p:spPr>
          <a:xfrm rot="0">
            <a:off x="6934400" y="2043179"/>
            <a:ext cx="2458593" cy="334718"/>
          </a:xfrm>
          <a:prstGeom prst="rect">
            <a:avLst/>
          </a:prstGeom>
        </p:spPr>
        <p:txBody>
          <a:bodyPr anchor="t" rtlCol="false" tIns="0" lIns="0" bIns="0" rIns="0">
            <a:spAutoFit/>
          </a:bodyPr>
          <a:lstStyle/>
          <a:p>
            <a:pPr algn="l">
              <a:lnSpc>
                <a:spcPts val="2699"/>
              </a:lnSpc>
            </a:pPr>
            <a:r>
              <a:rPr lang="en-US" b="true" sz="2200" spc="-6">
                <a:solidFill>
                  <a:srgbClr val="000000"/>
                </a:solidFill>
                <a:latin typeface="IBM Plex Sans Bold"/>
                <a:ea typeface="IBM Plex Sans Bold"/>
                <a:cs typeface="IBM Plex Sans Bold"/>
                <a:sym typeface="IBM Plex Sans Bold"/>
              </a:rPr>
              <a:t>List with capacity </a:t>
            </a:r>
          </a:p>
        </p:txBody>
      </p:sp>
      <p:sp>
        <p:nvSpPr>
          <p:cNvPr name="TextBox 12" id="12"/>
          <p:cNvSpPr txBox="true"/>
          <p:nvPr/>
        </p:nvSpPr>
        <p:spPr>
          <a:xfrm rot="0">
            <a:off x="7019477" y="2386079"/>
            <a:ext cx="2205809" cy="334718"/>
          </a:xfrm>
          <a:prstGeom prst="rect">
            <a:avLst/>
          </a:prstGeom>
        </p:spPr>
        <p:txBody>
          <a:bodyPr anchor="t" rtlCol="false" tIns="0" lIns="0" bIns="0" rIns="0">
            <a:spAutoFit/>
          </a:bodyPr>
          <a:lstStyle/>
          <a:p>
            <a:pPr algn="l">
              <a:lnSpc>
                <a:spcPts val="2699"/>
              </a:lnSpc>
            </a:pPr>
            <a:r>
              <a:rPr lang="en-US" b="true" sz="2200" spc="-6">
                <a:solidFill>
                  <a:srgbClr val="000000"/>
                </a:solidFill>
                <a:latin typeface="IBM Plex Sans Bold"/>
                <a:ea typeface="IBM Plex Sans Bold"/>
                <a:cs typeface="IBM Plex Sans Bold"/>
                <a:sym typeface="IBM Plex Sans Bold"/>
              </a:rPr>
              <a:t>(Circular Queue)</a:t>
            </a:r>
          </a:p>
        </p:txBody>
      </p:sp>
      <p:sp>
        <p:nvSpPr>
          <p:cNvPr name="TextBox 13" id="13"/>
          <p:cNvSpPr txBox="true"/>
          <p:nvPr/>
        </p:nvSpPr>
        <p:spPr>
          <a:xfrm rot="0">
            <a:off x="10363895" y="2170176"/>
            <a:ext cx="1487919"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Linked List</a:t>
            </a:r>
          </a:p>
        </p:txBody>
      </p:sp>
      <p:sp>
        <p:nvSpPr>
          <p:cNvPr name="TextBox 14" id="14"/>
          <p:cNvSpPr txBox="true"/>
          <p:nvPr/>
        </p:nvSpPr>
        <p:spPr>
          <a:xfrm rot="0">
            <a:off x="4115219" y="2910611"/>
            <a:ext cx="606457" cy="287445"/>
          </a:xfrm>
          <a:prstGeom prst="rect">
            <a:avLst/>
          </a:prstGeom>
        </p:spPr>
        <p:txBody>
          <a:bodyPr anchor="t" rtlCol="false" tIns="0" lIns="0" bIns="0" rIns="0">
            <a:spAutoFit/>
          </a:bodyPr>
          <a:lstStyle/>
          <a:p>
            <a:pPr algn="l">
              <a:lnSpc>
                <a:spcPts val="2300"/>
              </a:lnSpc>
            </a:pPr>
            <a:r>
              <a:rPr lang="en-US" sz="1900" spc="-5">
                <a:solidFill>
                  <a:srgbClr val="000000"/>
                </a:solidFill>
                <a:latin typeface="IBM Plex Sans"/>
                <a:ea typeface="IBM Plex Sans"/>
                <a:cs typeface="IBM Plex Sans"/>
                <a:sym typeface="IBM Plex Sans"/>
              </a:rPr>
              <a:t>Time </a:t>
            </a:r>
          </a:p>
        </p:txBody>
      </p:sp>
      <p:sp>
        <p:nvSpPr>
          <p:cNvPr name="TextBox 15" id="15"/>
          <p:cNvSpPr txBox="true"/>
          <p:nvPr/>
        </p:nvSpPr>
        <p:spPr>
          <a:xfrm rot="0">
            <a:off x="3791274" y="3202715"/>
            <a:ext cx="1198883" cy="3538204"/>
          </a:xfrm>
          <a:prstGeom prst="rect">
            <a:avLst/>
          </a:prstGeom>
        </p:spPr>
        <p:txBody>
          <a:bodyPr anchor="t" rtlCol="false" tIns="0" lIns="0" bIns="0" rIns="0">
            <a:spAutoFit/>
          </a:bodyPr>
          <a:lstStyle/>
          <a:p>
            <a:pPr algn="ctr">
              <a:lnSpc>
                <a:spcPts val="2300"/>
              </a:lnSpc>
            </a:pPr>
            <a:r>
              <a:rPr lang="en-US" sz="1900" spc="-5">
                <a:solidFill>
                  <a:srgbClr val="000000"/>
                </a:solidFill>
                <a:latin typeface="IBM Plex Sans"/>
                <a:ea typeface="IBM Plex Sans"/>
                <a:cs typeface="IBM Plex Sans"/>
                <a:sym typeface="IBM Plex Sans"/>
              </a:rPr>
              <a:t>complexity</a:t>
            </a:r>
          </a:p>
          <a:p>
            <a:pPr algn="ctr">
              <a:lnSpc>
                <a:spcPts val="3600"/>
              </a:lnSpc>
            </a:pPr>
            <a:r>
              <a:rPr lang="en-US" sz="2000" spc="-6">
                <a:solidFill>
                  <a:srgbClr val="000000"/>
                </a:solidFill>
                <a:latin typeface="IBM Plex Sans"/>
                <a:ea typeface="IBM Plex Sans"/>
                <a:cs typeface="IBM Plex Sans"/>
                <a:sym typeface="IBM Plex Sans"/>
              </a:rPr>
              <a:t>O(1) O(n) O(n) O(1) O(1) - O(1)</a:t>
            </a:r>
          </a:p>
        </p:txBody>
      </p:sp>
      <p:sp>
        <p:nvSpPr>
          <p:cNvPr name="TextBox 16" id="16"/>
          <p:cNvSpPr txBox="true"/>
          <p:nvPr/>
        </p:nvSpPr>
        <p:spPr>
          <a:xfrm rot="0">
            <a:off x="5511489" y="2910611"/>
            <a:ext cx="770372" cy="287445"/>
          </a:xfrm>
          <a:prstGeom prst="rect">
            <a:avLst/>
          </a:prstGeom>
        </p:spPr>
        <p:txBody>
          <a:bodyPr anchor="t" rtlCol="false" tIns="0" lIns="0" bIns="0" rIns="0">
            <a:spAutoFit/>
          </a:bodyPr>
          <a:lstStyle/>
          <a:p>
            <a:pPr algn="l">
              <a:lnSpc>
                <a:spcPts val="2300"/>
              </a:lnSpc>
            </a:pPr>
            <a:r>
              <a:rPr lang="en-US" sz="1900" spc="-5">
                <a:solidFill>
                  <a:srgbClr val="000000"/>
                </a:solidFill>
                <a:latin typeface="IBM Plex Sans"/>
                <a:ea typeface="IBM Plex Sans"/>
                <a:cs typeface="IBM Plex Sans"/>
                <a:sym typeface="IBM Plex Sans"/>
              </a:rPr>
              <a:t>Space </a:t>
            </a:r>
          </a:p>
        </p:txBody>
      </p:sp>
      <p:sp>
        <p:nvSpPr>
          <p:cNvPr name="TextBox 17" id="17"/>
          <p:cNvSpPr txBox="true"/>
          <p:nvPr/>
        </p:nvSpPr>
        <p:spPr>
          <a:xfrm rot="0">
            <a:off x="5267896" y="3202715"/>
            <a:ext cx="1198883" cy="3553958"/>
          </a:xfrm>
          <a:prstGeom prst="rect">
            <a:avLst/>
          </a:prstGeom>
        </p:spPr>
        <p:txBody>
          <a:bodyPr anchor="t" rtlCol="false" tIns="0" lIns="0" bIns="0" rIns="0">
            <a:spAutoFit/>
          </a:bodyPr>
          <a:lstStyle/>
          <a:p>
            <a:pPr algn="ctr">
              <a:lnSpc>
                <a:spcPts val="2300"/>
              </a:lnSpc>
            </a:pPr>
            <a:r>
              <a:rPr lang="en-US" sz="1900" spc="-5">
                <a:solidFill>
                  <a:srgbClr val="000000"/>
                </a:solidFill>
                <a:latin typeface="IBM Plex Sans"/>
                <a:ea typeface="IBM Plex Sans"/>
                <a:cs typeface="IBM Plex Sans"/>
                <a:sym typeface="IBM Plex Sans"/>
              </a:rPr>
              <a:t>complexity</a:t>
            </a:r>
          </a:p>
          <a:p>
            <a:pPr algn="ctr">
              <a:lnSpc>
                <a:spcPts val="3599"/>
              </a:lnSpc>
            </a:pPr>
            <a:r>
              <a:rPr lang="en-US" sz="2100" spc="-6">
                <a:solidFill>
                  <a:srgbClr val="000000"/>
                </a:solidFill>
                <a:latin typeface="IBM Plex Sans"/>
                <a:ea typeface="IBM Plex Sans"/>
                <a:cs typeface="IBM Plex Sans"/>
                <a:sym typeface="IBM Plex Sans"/>
              </a:rPr>
              <a:t>O(1) O(1) O(1) O(1) O(1) - O(1)</a:t>
            </a:r>
          </a:p>
        </p:txBody>
      </p:sp>
      <p:sp>
        <p:nvSpPr>
          <p:cNvPr name="TextBox 18" id="18"/>
          <p:cNvSpPr txBox="true"/>
          <p:nvPr/>
        </p:nvSpPr>
        <p:spPr>
          <a:xfrm rot="0">
            <a:off x="7092858" y="2910611"/>
            <a:ext cx="606457" cy="287445"/>
          </a:xfrm>
          <a:prstGeom prst="rect">
            <a:avLst/>
          </a:prstGeom>
        </p:spPr>
        <p:txBody>
          <a:bodyPr anchor="t" rtlCol="false" tIns="0" lIns="0" bIns="0" rIns="0">
            <a:spAutoFit/>
          </a:bodyPr>
          <a:lstStyle/>
          <a:p>
            <a:pPr algn="l">
              <a:lnSpc>
                <a:spcPts val="2300"/>
              </a:lnSpc>
            </a:pPr>
            <a:r>
              <a:rPr lang="en-US" sz="1900" spc="-5">
                <a:solidFill>
                  <a:srgbClr val="000000"/>
                </a:solidFill>
                <a:latin typeface="IBM Plex Sans"/>
                <a:ea typeface="IBM Plex Sans"/>
                <a:cs typeface="IBM Plex Sans"/>
                <a:sym typeface="IBM Plex Sans"/>
              </a:rPr>
              <a:t>Time </a:t>
            </a:r>
          </a:p>
        </p:txBody>
      </p:sp>
      <p:sp>
        <p:nvSpPr>
          <p:cNvPr name="TextBox 19" id="19"/>
          <p:cNvSpPr txBox="true"/>
          <p:nvPr/>
        </p:nvSpPr>
        <p:spPr>
          <a:xfrm rot="0">
            <a:off x="6768913" y="3202715"/>
            <a:ext cx="1198883" cy="3538204"/>
          </a:xfrm>
          <a:prstGeom prst="rect">
            <a:avLst/>
          </a:prstGeom>
        </p:spPr>
        <p:txBody>
          <a:bodyPr anchor="t" rtlCol="false" tIns="0" lIns="0" bIns="0" rIns="0">
            <a:spAutoFit/>
          </a:bodyPr>
          <a:lstStyle/>
          <a:p>
            <a:pPr algn="l">
              <a:lnSpc>
                <a:spcPts val="2300"/>
              </a:lnSpc>
            </a:pPr>
            <a:r>
              <a:rPr lang="en-US" sz="1900" spc="-5">
                <a:solidFill>
                  <a:srgbClr val="000000"/>
                </a:solidFill>
                <a:latin typeface="IBM Plex Sans"/>
                <a:ea typeface="IBM Plex Sans"/>
                <a:cs typeface="IBM Plex Sans"/>
                <a:sym typeface="IBM Plex Sans"/>
              </a:rPr>
              <a:t>complexity</a:t>
            </a:r>
          </a:p>
          <a:p>
            <a:pPr algn="l">
              <a:lnSpc>
                <a:spcPts val="3600"/>
              </a:lnSpc>
            </a:pPr>
            <a:r>
              <a:rPr lang="en-US" sz="2000" spc="-6">
                <a:solidFill>
                  <a:srgbClr val="000000"/>
                </a:solidFill>
                <a:latin typeface="IBM Plex Sans"/>
                <a:ea typeface="IBM Plex Sans"/>
                <a:cs typeface="IBM Plex Sans"/>
                <a:sym typeface="IBM Plex Sans"/>
              </a:rPr>
              <a:t>O(1) O(1) O(1) O(1) O(1) O(1) O(1)</a:t>
            </a:r>
          </a:p>
        </p:txBody>
      </p:sp>
      <p:sp>
        <p:nvSpPr>
          <p:cNvPr name="TextBox 20" id="20"/>
          <p:cNvSpPr txBox="true"/>
          <p:nvPr/>
        </p:nvSpPr>
        <p:spPr>
          <a:xfrm rot="0">
            <a:off x="8500824" y="2910611"/>
            <a:ext cx="770372" cy="287445"/>
          </a:xfrm>
          <a:prstGeom prst="rect">
            <a:avLst/>
          </a:prstGeom>
        </p:spPr>
        <p:txBody>
          <a:bodyPr anchor="t" rtlCol="false" tIns="0" lIns="0" bIns="0" rIns="0">
            <a:spAutoFit/>
          </a:bodyPr>
          <a:lstStyle/>
          <a:p>
            <a:pPr algn="l">
              <a:lnSpc>
                <a:spcPts val="2300"/>
              </a:lnSpc>
            </a:pPr>
            <a:r>
              <a:rPr lang="en-US" sz="1900" spc="-5">
                <a:solidFill>
                  <a:srgbClr val="000000"/>
                </a:solidFill>
                <a:latin typeface="IBM Plex Sans"/>
                <a:ea typeface="IBM Plex Sans"/>
                <a:cs typeface="IBM Plex Sans"/>
                <a:sym typeface="IBM Plex Sans"/>
              </a:rPr>
              <a:t>Space </a:t>
            </a:r>
          </a:p>
        </p:txBody>
      </p:sp>
      <p:sp>
        <p:nvSpPr>
          <p:cNvPr name="TextBox 21" id="21"/>
          <p:cNvSpPr txBox="true"/>
          <p:nvPr/>
        </p:nvSpPr>
        <p:spPr>
          <a:xfrm rot="0">
            <a:off x="8257232" y="3202715"/>
            <a:ext cx="1198883" cy="3553958"/>
          </a:xfrm>
          <a:prstGeom prst="rect">
            <a:avLst/>
          </a:prstGeom>
        </p:spPr>
        <p:txBody>
          <a:bodyPr anchor="t" rtlCol="false" tIns="0" lIns="0" bIns="0" rIns="0">
            <a:spAutoFit/>
          </a:bodyPr>
          <a:lstStyle/>
          <a:p>
            <a:pPr algn="ctr">
              <a:lnSpc>
                <a:spcPts val="2300"/>
              </a:lnSpc>
            </a:pPr>
            <a:r>
              <a:rPr lang="en-US" sz="1900" spc="-5">
                <a:solidFill>
                  <a:srgbClr val="000000"/>
                </a:solidFill>
                <a:latin typeface="IBM Plex Sans"/>
                <a:ea typeface="IBM Plex Sans"/>
                <a:cs typeface="IBM Plex Sans"/>
                <a:sym typeface="IBM Plex Sans"/>
              </a:rPr>
              <a:t>complexity</a:t>
            </a:r>
          </a:p>
          <a:p>
            <a:pPr algn="ctr">
              <a:lnSpc>
                <a:spcPts val="2800"/>
              </a:lnSpc>
            </a:pPr>
            <a:r>
              <a:rPr lang="en-US" sz="2000" spc="-6">
                <a:solidFill>
                  <a:srgbClr val="000000"/>
                </a:solidFill>
                <a:latin typeface="IBM Plex Sans"/>
                <a:ea typeface="IBM Plex Sans"/>
                <a:cs typeface="IBM Plex Sans"/>
                <a:sym typeface="IBM Plex Sans"/>
              </a:rPr>
              <a:t>O(n)</a:t>
            </a:r>
          </a:p>
          <a:p>
            <a:pPr algn="ctr">
              <a:lnSpc>
                <a:spcPts val="3599"/>
              </a:lnSpc>
            </a:pPr>
            <a:r>
              <a:rPr lang="en-US" sz="2100" spc="-6">
                <a:solidFill>
                  <a:srgbClr val="000000"/>
                </a:solidFill>
                <a:latin typeface="IBM Plex Sans"/>
                <a:ea typeface="IBM Plex Sans"/>
                <a:cs typeface="IBM Plex Sans"/>
                <a:sym typeface="IBM Plex Sans"/>
              </a:rPr>
              <a:t>O(1) O(1) O(1) O(1) O(1) O(1)</a:t>
            </a:r>
          </a:p>
        </p:txBody>
      </p:sp>
      <p:sp>
        <p:nvSpPr>
          <p:cNvPr name="TextBox 22" id="22"/>
          <p:cNvSpPr txBox="true"/>
          <p:nvPr/>
        </p:nvSpPr>
        <p:spPr>
          <a:xfrm rot="0">
            <a:off x="9758248" y="2910611"/>
            <a:ext cx="1198883" cy="3830307"/>
          </a:xfrm>
          <a:prstGeom prst="rect">
            <a:avLst/>
          </a:prstGeom>
        </p:spPr>
        <p:txBody>
          <a:bodyPr anchor="t" rtlCol="false" tIns="0" lIns="0" bIns="0" rIns="0">
            <a:spAutoFit/>
          </a:bodyPr>
          <a:lstStyle/>
          <a:p>
            <a:pPr algn="ctr">
              <a:lnSpc>
                <a:spcPts val="2300"/>
              </a:lnSpc>
            </a:pPr>
            <a:r>
              <a:rPr lang="en-US" sz="1900" spc="-5">
                <a:solidFill>
                  <a:srgbClr val="000000"/>
                </a:solidFill>
                <a:latin typeface="IBM Plex Sans"/>
                <a:ea typeface="IBM Plex Sans"/>
                <a:cs typeface="IBM Plex Sans"/>
                <a:sym typeface="IBM Plex Sans"/>
              </a:rPr>
              <a:t>Time complexity</a:t>
            </a:r>
          </a:p>
          <a:p>
            <a:pPr algn="ctr">
              <a:lnSpc>
                <a:spcPts val="3600"/>
              </a:lnSpc>
            </a:pPr>
            <a:r>
              <a:rPr lang="en-US" sz="2000" spc="-6">
                <a:solidFill>
                  <a:srgbClr val="000000"/>
                </a:solidFill>
                <a:latin typeface="IBM Plex Sans"/>
                <a:ea typeface="IBM Plex Sans"/>
                <a:cs typeface="IBM Plex Sans"/>
                <a:sym typeface="IBM Plex Sans"/>
              </a:rPr>
              <a:t>O(1) O(1) O(1) O(1) O(1) - O(1)</a:t>
            </a:r>
          </a:p>
        </p:txBody>
      </p:sp>
      <p:sp>
        <p:nvSpPr>
          <p:cNvPr name="TextBox 23" id="23"/>
          <p:cNvSpPr txBox="true"/>
          <p:nvPr/>
        </p:nvSpPr>
        <p:spPr>
          <a:xfrm rot="0">
            <a:off x="11493332" y="2910611"/>
            <a:ext cx="770372" cy="287445"/>
          </a:xfrm>
          <a:prstGeom prst="rect">
            <a:avLst/>
          </a:prstGeom>
        </p:spPr>
        <p:txBody>
          <a:bodyPr anchor="t" rtlCol="false" tIns="0" lIns="0" bIns="0" rIns="0">
            <a:spAutoFit/>
          </a:bodyPr>
          <a:lstStyle/>
          <a:p>
            <a:pPr algn="l">
              <a:lnSpc>
                <a:spcPts val="2300"/>
              </a:lnSpc>
            </a:pPr>
            <a:r>
              <a:rPr lang="en-US" sz="1900" spc="-5">
                <a:solidFill>
                  <a:srgbClr val="000000"/>
                </a:solidFill>
                <a:latin typeface="IBM Plex Sans"/>
                <a:ea typeface="IBM Plex Sans"/>
                <a:cs typeface="IBM Plex Sans"/>
                <a:sym typeface="IBM Plex Sans"/>
              </a:rPr>
              <a:t>Space </a:t>
            </a:r>
          </a:p>
        </p:txBody>
      </p:sp>
      <p:sp>
        <p:nvSpPr>
          <p:cNvPr name="TextBox 24" id="24"/>
          <p:cNvSpPr txBox="true"/>
          <p:nvPr/>
        </p:nvSpPr>
        <p:spPr>
          <a:xfrm rot="0">
            <a:off x="11249739" y="3202715"/>
            <a:ext cx="1198883" cy="3553958"/>
          </a:xfrm>
          <a:prstGeom prst="rect">
            <a:avLst/>
          </a:prstGeom>
        </p:spPr>
        <p:txBody>
          <a:bodyPr anchor="t" rtlCol="false" tIns="0" lIns="0" bIns="0" rIns="0">
            <a:spAutoFit/>
          </a:bodyPr>
          <a:lstStyle/>
          <a:p>
            <a:pPr algn="ctr">
              <a:lnSpc>
                <a:spcPts val="2300"/>
              </a:lnSpc>
            </a:pPr>
            <a:r>
              <a:rPr lang="en-US" sz="1900" spc="-5">
                <a:solidFill>
                  <a:srgbClr val="000000"/>
                </a:solidFill>
                <a:latin typeface="IBM Plex Sans"/>
                <a:ea typeface="IBM Plex Sans"/>
                <a:cs typeface="IBM Plex Sans"/>
                <a:sym typeface="IBM Plex Sans"/>
              </a:rPr>
              <a:t>complexity</a:t>
            </a:r>
          </a:p>
          <a:p>
            <a:pPr algn="ctr">
              <a:lnSpc>
                <a:spcPts val="3599"/>
              </a:lnSpc>
            </a:pPr>
            <a:r>
              <a:rPr lang="en-US" sz="2100" spc="-6">
                <a:solidFill>
                  <a:srgbClr val="000000"/>
                </a:solidFill>
                <a:latin typeface="IBM Plex Sans"/>
                <a:ea typeface="IBM Plex Sans"/>
                <a:cs typeface="IBM Plex Sans"/>
                <a:sym typeface="IBM Plex Sans"/>
              </a:rPr>
              <a:t>O(1) O(1) O(1) O(1) O(1) - O(1)</a:t>
            </a:r>
          </a:p>
        </p:txBody>
      </p:sp>
    </p:spTree>
  </p:cSld>
  <p:clrMapOvr>
    <a:masterClrMapping/>
  </p:clrMapOvr>
</p:sld>
</file>

<file path=ppt/slides/slide3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941306" y="3436972"/>
            <a:ext cx="4432297" cy="1901552"/>
            <a:chOff x="0" y="0"/>
            <a:chExt cx="4432300" cy="1901558"/>
          </a:xfrm>
        </p:grpSpPr>
        <p:sp>
          <p:nvSpPr>
            <p:cNvPr name="Freeform 7" id="7"/>
            <p:cNvSpPr/>
            <p:nvPr/>
          </p:nvSpPr>
          <p:spPr>
            <a:xfrm flipH="false" flipV="false" rot="0">
              <a:off x="63500" y="63500"/>
              <a:ext cx="4305300" cy="88900"/>
            </a:xfrm>
            <a:custGeom>
              <a:avLst/>
              <a:gdLst/>
              <a:ahLst/>
              <a:cxnLst/>
              <a:rect r="r" b="b" t="t" l="l"/>
              <a:pathLst>
                <a:path h="88900" w="4305300">
                  <a:moveTo>
                    <a:pt x="0" y="0"/>
                  </a:moveTo>
                  <a:lnTo>
                    <a:pt x="4305300" y="0"/>
                  </a:lnTo>
                  <a:lnTo>
                    <a:pt x="4305300" y="88900"/>
                  </a:lnTo>
                  <a:lnTo>
                    <a:pt x="0" y="88900"/>
                  </a:lnTo>
                  <a:close/>
                </a:path>
              </a:pathLst>
            </a:custGeom>
            <a:solidFill>
              <a:srgbClr val="000000"/>
            </a:solidFill>
          </p:spPr>
        </p:sp>
        <p:sp>
          <p:nvSpPr>
            <p:cNvPr name="Freeform 8" id="8"/>
            <p:cNvSpPr/>
            <p:nvPr/>
          </p:nvSpPr>
          <p:spPr>
            <a:xfrm flipH="false" flipV="false" rot="0">
              <a:off x="63500" y="1749171"/>
              <a:ext cx="4305300" cy="88900"/>
            </a:xfrm>
            <a:custGeom>
              <a:avLst/>
              <a:gdLst/>
              <a:ahLst/>
              <a:cxnLst/>
              <a:rect r="r" b="b" t="t" l="l"/>
              <a:pathLst>
                <a:path h="88900" w="4305300">
                  <a:moveTo>
                    <a:pt x="0" y="0"/>
                  </a:moveTo>
                  <a:lnTo>
                    <a:pt x="4305300" y="0"/>
                  </a:lnTo>
                  <a:lnTo>
                    <a:pt x="4305300" y="88900"/>
                  </a:lnTo>
                  <a:lnTo>
                    <a:pt x="0" y="88900"/>
                  </a:lnTo>
                  <a:close/>
                </a:path>
              </a:pathLst>
            </a:custGeom>
            <a:solidFill>
              <a:srgbClr val="000000"/>
            </a:solidFill>
          </p:spPr>
        </p:sp>
        <p:sp>
          <p:nvSpPr>
            <p:cNvPr name="Freeform 9" id="9"/>
            <p:cNvSpPr/>
            <p:nvPr/>
          </p:nvSpPr>
          <p:spPr>
            <a:xfrm flipH="false" flipV="false" rot="0">
              <a:off x="3923157" y="184150"/>
              <a:ext cx="393827" cy="1532509"/>
            </a:xfrm>
            <a:custGeom>
              <a:avLst/>
              <a:gdLst/>
              <a:ahLst/>
              <a:cxnLst/>
              <a:rect r="r" b="b" t="t" l="l"/>
              <a:pathLst>
                <a:path h="1532509" w="393827">
                  <a:moveTo>
                    <a:pt x="0" y="1532509"/>
                  </a:moveTo>
                  <a:lnTo>
                    <a:pt x="393827" y="1532509"/>
                  </a:lnTo>
                  <a:lnTo>
                    <a:pt x="393827" y="0"/>
                  </a:lnTo>
                  <a:lnTo>
                    <a:pt x="0" y="0"/>
                  </a:lnTo>
                  <a:close/>
                </a:path>
              </a:pathLst>
            </a:custGeom>
            <a:solidFill>
              <a:srgbClr val="73FDEA"/>
            </a:solidFill>
          </p:spPr>
        </p:sp>
        <p:sp>
          <p:nvSpPr>
            <p:cNvPr name="Freeform 10" id="10"/>
            <p:cNvSpPr/>
            <p:nvPr/>
          </p:nvSpPr>
          <p:spPr>
            <a:xfrm flipH="false" flipV="false" rot="0">
              <a:off x="3910457" y="171450"/>
              <a:ext cx="419227" cy="1557909"/>
            </a:xfrm>
            <a:custGeom>
              <a:avLst/>
              <a:gdLst/>
              <a:ahLst/>
              <a:cxnLst/>
              <a:rect r="r" b="b" t="t" l="l"/>
              <a:pathLst>
                <a:path h="1557909" w="419227">
                  <a:moveTo>
                    <a:pt x="12700" y="0"/>
                  </a:moveTo>
                  <a:lnTo>
                    <a:pt x="406527" y="0"/>
                  </a:lnTo>
                  <a:lnTo>
                    <a:pt x="419227" y="0"/>
                  </a:lnTo>
                  <a:lnTo>
                    <a:pt x="419227" y="12700"/>
                  </a:lnTo>
                  <a:lnTo>
                    <a:pt x="419227" y="1545209"/>
                  </a:lnTo>
                  <a:lnTo>
                    <a:pt x="419227" y="1557909"/>
                  </a:lnTo>
                  <a:lnTo>
                    <a:pt x="406527" y="1557909"/>
                  </a:lnTo>
                  <a:lnTo>
                    <a:pt x="12700" y="1557909"/>
                  </a:lnTo>
                  <a:lnTo>
                    <a:pt x="0" y="1557909"/>
                  </a:lnTo>
                  <a:lnTo>
                    <a:pt x="0" y="1545209"/>
                  </a:lnTo>
                  <a:lnTo>
                    <a:pt x="0" y="12700"/>
                  </a:lnTo>
                  <a:lnTo>
                    <a:pt x="0" y="0"/>
                  </a:lnTo>
                  <a:lnTo>
                    <a:pt x="12700" y="0"/>
                  </a:lnTo>
                  <a:moveTo>
                    <a:pt x="12700" y="25400"/>
                  </a:moveTo>
                  <a:lnTo>
                    <a:pt x="12700" y="12700"/>
                  </a:lnTo>
                  <a:lnTo>
                    <a:pt x="25400" y="12700"/>
                  </a:lnTo>
                  <a:lnTo>
                    <a:pt x="25400" y="1545209"/>
                  </a:lnTo>
                  <a:lnTo>
                    <a:pt x="12700" y="1545209"/>
                  </a:lnTo>
                  <a:lnTo>
                    <a:pt x="12700" y="1532509"/>
                  </a:lnTo>
                  <a:lnTo>
                    <a:pt x="406527" y="1532509"/>
                  </a:lnTo>
                  <a:lnTo>
                    <a:pt x="406527" y="1545209"/>
                  </a:lnTo>
                  <a:lnTo>
                    <a:pt x="393827" y="1545209"/>
                  </a:lnTo>
                  <a:lnTo>
                    <a:pt x="393827" y="12700"/>
                  </a:lnTo>
                  <a:lnTo>
                    <a:pt x="406527" y="12700"/>
                  </a:lnTo>
                  <a:lnTo>
                    <a:pt x="406527" y="25400"/>
                  </a:lnTo>
                  <a:lnTo>
                    <a:pt x="12700" y="25400"/>
                  </a:lnTo>
                  <a:close/>
                </a:path>
              </a:pathLst>
            </a:custGeom>
            <a:solidFill>
              <a:srgbClr val="000000"/>
            </a:solidFill>
          </p:spPr>
        </p:sp>
        <p:sp>
          <p:nvSpPr>
            <p:cNvPr name="Freeform 11" id="11"/>
            <p:cNvSpPr/>
            <p:nvPr/>
          </p:nvSpPr>
          <p:spPr>
            <a:xfrm flipH="false" flipV="false" rot="0">
              <a:off x="3415284" y="184150"/>
              <a:ext cx="393827" cy="1532636"/>
            </a:xfrm>
            <a:custGeom>
              <a:avLst/>
              <a:gdLst/>
              <a:ahLst/>
              <a:cxnLst/>
              <a:rect r="r" b="b" t="t" l="l"/>
              <a:pathLst>
                <a:path h="1532636" w="393827">
                  <a:moveTo>
                    <a:pt x="0" y="1532636"/>
                  </a:moveTo>
                  <a:lnTo>
                    <a:pt x="393827" y="1532636"/>
                  </a:lnTo>
                  <a:lnTo>
                    <a:pt x="393827" y="0"/>
                  </a:lnTo>
                  <a:lnTo>
                    <a:pt x="0" y="0"/>
                  </a:lnTo>
                  <a:close/>
                </a:path>
              </a:pathLst>
            </a:custGeom>
            <a:solidFill>
              <a:srgbClr val="73FDEA"/>
            </a:solidFill>
          </p:spPr>
        </p:sp>
        <p:sp>
          <p:nvSpPr>
            <p:cNvPr name="Freeform 12" id="12"/>
            <p:cNvSpPr/>
            <p:nvPr/>
          </p:nvSpPr>
          <p:spPr>
            <a:xfrm flipH="false" flipV="false" rot="0">
              <a:off x="3402584" y="171450"/>
              <a:ext cx="419227" cy="1558036"/>
            </a:xfrm>
            <a:custGeom>
              <a:avLst/>
              <a:gdLst/>
              <a:ahLst/>
              <a:cxnLst/>
              <a:rect r="r" b="b" t="t" l="l"/>
              <a:pathLst>
                <a:path h="1558036" w="419227">
                  <a:moveTo>
                    <a:pt x="12700" y="0"/>
                  </a:moveTo>
                  <a:lnTo>
                    <a:pt x="406527" y="0"/>
                  </a:lnTo>
                  <a:lnTo>
                    <a:pt x="419227" y="0"/>
                  </a:lnTo>
                  <a:lnTo>
                    <a:pt x="419227" y="12700"/>
                  </a:lnTo>
                  <a:lnTo>
                    <a:pt x="419227" y="1545336"/>
                  </a:lnTo>
                  <a:lnTo>
                    <a:pt x="419227" y="1558036"/>
                  </a:lnTo>
                  <a:lnTo>
                    <a:pt x="406527" y="1558036"/>
                  </a:lnTo>
                  <a:lnTo>
                    <a:pt x="12700" y="1558036"/>
                  </a:lnTo>
                  <a:lnTo>
                    <a:pt x="0" y="1558036"/>
                  </a:lnTo>
                  <a:lnTo>
                    <a:pt x="0" y="1545336"/>
                  </a:lnTo>
                  <a:lnTo>
                    <a:pt x="0" y="12700"/>
                  </a:lnTo>
                  <a:lnTo>
                    <a:pt x="0" y="0"/>
                  </a:lnTo>
                  <a:lnTo>
                    <a:pt x="12700" y="0"/>
                  </a:lnTo>
                  <a:moveTo>
                    <a:pt x="12700" y="25400"/>
                  </a:moveTo>
                  <a:lnTo>
                    <a:pt x="12700" y="12700"/>
                  </a:lnTo>
                  <a:lnTo>
                    <a:pt x="25400" y="12700"/>
                  </a:lnTo>
                  <a:lnTo>
                    <a:pt x="25400" y="1545336"/>
                  </a:lnTo>
                  <a:lnTo>
                    <a:pt x="12700" y="1545336"/>
                  </a:lnTo>
                  <a:lnTo>
                    <a:pt x="12700" y="1532636"/>
                  </a:lnTo>
                  <a:lnTo>
                    <a:pt x="406527" y="1532636"/>
                  </a:lnTo>
                  <a:lnTo>
                    <a:pt x="406527" y="1545336"/>
                  </a:lnTo>
                  <a:lnTo>
                    <a:pt x="393827" y="1545336"/>
                  </a:lnTo>
                  <a:lnTo>
                    <a:pt x="393827" y="12700"/>
                  </a:lnTo>
                  <a:lnTo>
                    <a:pt x="406527" y="12700"/>
                  </a:lnTo>
                  <a:lnTo>
                    <a:pt x="406527" y="25400"/>
                  </a:lnTo>
                  <a:lnTo>
                    <a:pt x="12700" y="25400"/>
                  </a:lnTo>
                  <a:close/>
                </a:path>
              </a:pathLst>
            </a:custGeom>
            <a:solidFill>
              <a:srgbClr val="000000"/>
            </a:solidFill>
          </p:spPr>
        </p:sp>
        <p:sp>
          <p:nvSpPr>
            <p:cNvPr name="Freeform 13" id="13"/>
            <p:cNvSpPr/>
            <p:nvPr/>
          </p:nvSpPr>
          <p:spPr>
            <a:xfrm flipH="false" flipV="false" rot="0">
              <a:off x="2896997" y="184150"/>
              <a:ext cx="393827" cy="1532636"/>
            </a:xfrm>
            <a:custGeom>
              <a:avLst/>
              <a:gdLst/>
              <a:ahLst/>
              <a:cxnLst/>
              <a:rect r="r" b="b" t="t" l="l"/>
              <a:pathLst>
                <a:path h="1532636" w="393827">
                  <a:moveTo>
                    <a:pt x="0" y="1532636"/>
                  </a:moveTo>
                  <a:lnTo>
                    <a:pt x="393827" y="1532636"/>
                  </a:lnTo>
                  <a:lnTo>
                    <a:pt x="393827" y="0"/>
                  </a:lnTo>
                  <a:lnTo>
                    <a:pt x="0" y="0"/>
                  </a:lnTo>
                  <a:close/>
                </a:path>
              </a:pathLst>
            </a:custGeom>
            <a:solidFill>
              <a:srgbClr val="73FDEA"/>
            </a:solidFill>
          </p:spPr>
        </p:sp>
        <p:sp>
          <p:nvSpPr>
            <p:cNvPr name="Freeform 14" id="14"/>
            <p:cNvSpPr/>
            <p:nvPr/>
          </p:nvSpPr>
          <p:spPr>
            <a:xfrm flipH="false" flipV="false" rot="0">
              <a:off x="2884297" y="171450"/>
              <a:ext cx="419227" cy="1558036"/>
            </a:xfrm>
            <a:custGeom>
              <a:avLst/>
              <a:gdLst/>
              <a:ahLst/>
              <a:cxnLst/>
              <a:rect r="r" b="b" t="t" l="l"/>
              <a:pathLst>
                <a:path h="1558036" w="419227">
                  <a:moveTo>
                    <a:pt x="12700" y="0"/>
                  </a:moveTo>
                  <a:lnTo>
                    <a:pt x="406527" y="0"/>
                  </a:lnTo>
                  <a:lnTo>
                    <a:pt x="419227" y="0"/>
                  </a:lnTo>
                  <a:lnTo>
                    <a:pt x="419227" y="12700"/>
                  </a:lnTo>
                  <a:lnTo>
                    <a:pt x="419227" y="1545336"/>
                  </a:lnTo>
                  <a:lnTo>
                    <a:pt x="419227" y="1558036"/>
                  </a:lnTo>
                  <a:lnTo>
                    <a:pt x="406527" y="1558036"/>
                  </a:lnTo>
                  <a:lnTo>
                    <a:pt x="12700" y="1558036"/>
                  </a:lnTo>
                  <a:lnTo>
                    <a:pt x="0" y="1558036"/>
                  </a:lnTo>
                  <a:lnTo>
                    <a:pt x="0" y="1545336"/>
                  </a:lnTo>
                  <a:lnTo>
                    <a:pt x="0" y="12700"/>
                  </a:lnTo>
                  <a:lnTo>
                    <a:pt x="0" y="0"/>
                  </a:lnTo>
                  <a:lnTo>
                    <a:pt x="12700" y="0"/>
                  </a:lnTo>
                  <a:moveTo>
                    <a:pt x="12700" y="25400"/>
                  </a:moveTo>
                  <a:lnTo>
                    <a:pt x="12700" y="12700"/>
                  </a:lnTo>
                  <a:lnTo>
                    <a:pt x="25400" y="12700"/>
                  </a:lnTo>
                  <a:lnTo>
                    <a:pt x="25400" y="1545336"/>
                  </a:lnTo>
                  <a:lnTo>
                    <a:pt x="12700" y="1545336"/>
                  </a:lnTo>
                  <a:lnTo>
                    <a:pt x="12700" y="1532636"/>
                  </a:lnTo>
                  <a:lnTo>
                    <a:pt x="406527" y="1532636"/>
                  </a:lnTo>
                  <a:lnTo>
                    <a:pt x="406527" y="1545336"/>
                  </a:lnTo>
                  <a:lnTo>
                    <a:pt x="393827" y="1545336"/>
                  </a:lnTo>
                  <a:lnTo>
                    <a:pt x="393827" y="12700"/>
                  </a:lnTo>
                  <a:lnTo>
                    <a:pt x="406527" y="12700"/>
                  </a:lnTo>
                  <a:lnTo>
                    <a:pt x="406527" y="25400"/>
                  </a:lnTo>
                  <a:lnTo>
                    <a:pt x="12700" y="25400"/>
                  </a:lnTo>
                  <a:close/>
                </a:path>
              </a:pathLst>
            </a:custGeom>
            <a:solidFill>
              <a:srgbClr val="000000"/>
            </a:solidFill>
          </p:spPr>
        </p:sp>
        <p:sp>
          <p:nvSpPr>
            <p:cNvPr name="Freeform 15" id="15"/>
            <p:cNvSpPr/>
            <p:nvPr/>
          </p:nvSpPr>
          <p:spPr>
            <a:xfrm flipH="false" flipV="false" rot="0">
              <a:off x="2368423" y="184150"/>
              <a:ext cx="393827" cy="1532509"/>
            </a:xfrm>
            <a:custGeom>
              <a:avLst/>
              <a:gdLst/>
              <a:ahLst/>
              <a:cxnLst/>
              <a:rect r="r" b="b" t="t" l="l"/>
              <a:pathLst>
                <a:path h="1532509" w="393827">
                  <a:moveTo>
                    <a:pt x="0" y="1532509"/>
                  </a:moveTo>
                  <a:lnTo>
                    <a:pt x="393827" y="1532509"/>
                  </a:lnTo>
                  <a:lnTo>
                    <a:pt x="393827" y="0"/>
                  </a:lnTo>
                  <a:lnTo>
                    <a:pt x="0" y="0"/>
                  </a:lnTo>
                  <a:close/>
                </a:path>
              </a:pathLst>
            </a:custGeom>
            <a:solidFill>
              <a:srgbClr val="73FDEA"/>
            </a:solidFill>
          </p:spPr>
        </p:sp>
        <p:sp>
          <p:nvSpPr>
            <p:cNvPr name="Freeform 16" id="16"/>
            <p:cNvSpPr/>
            <p:nvPr/>
          </p:nvSpPr>
          <p:spPr>
            <a:xfrm flipH="false" flipV="false" rot="0">
              <a:off x="2355723" y="171450"/>
              <a:ext cx="419227" cy="1557909"/>
            </a:xfrm>
            <a:custGeom>
              <a:avLst/>
              <a:gdLst/>
              <a:ahLst/>
              <a:cxnLst/>
              <a:rect r="r" b="b" t="t" l="l"/>
              <a:pathLst>
                <a:path h="1557909" w="419227">
                  <a:moveTo>
                    <a:pt x="12700" y="0"/>
                  </a:moveTo>
                  <a:lnTo>
                    <a:pt x="406527" y="0"/>
                  </a:lnTo>
                  <a:lnTo>
                    <a:pt x="419227" y="0"/>
                  </a:lnTo>
                  <a:lnTo>
                    <a:pt x="419227" y="12700"/>
                  </a:lnTo>
                  <a:lnTo>
                    <a:pt x="419227" y="1545209"/>
                  </a:lnTo>
                  <a:lnTo>
                    <a:pt x="419227" y="1557909"/>
                  </a:lnTo>
                  <a:lnTo>
                    <a:pt x="406527" y="1557909"/>
                  </a:lnTo>
                  <a:lnTo>
                    <a:pt x="12700" y="1557909"/>
                  </a:lnTo>
                  <a:lnTo>
                    <a:pt x="0" y="1557909"/>
                  </a:lnTo>
                  <a:lnTo>
                    <a:pt x="0" y="1545209"/>
                  </a:lnTo>
                  <a:lnTo>
                    <a:pt x="0" y="12700"/>
                  </a:lnTo>
                  <a:lnTo>
                    <a:pt x="0" y="0"/>
                  </a:lnTo>
                  <a:lnTo>
                    <a:pt x="12700" y="0"/>
                  </a:lnTo>
                  <a:moveTo>
                    <a:pt x="12700" y="25400"/>
                  </a:moveTo>
                  <a:lnTo>
                    <a:pt x="12700" y="12700"/>
                  </a:lnTo>
                  <a:lnTo>
                    <a:pt x="25400" y="12700"/>
                  </a:lnTo>
                  <a:lnTo>
                    <a:pt x="25400" y="1545209"/>
                  </a:lnTo>
                  <a:lnTo>
                    <a:pt x="12700" y="1545209"/>
                  </a:lnTo>
                  <a:lnTo>
                    <a:pt x="12700" y="1532509"/>
                  </a:lnTo>
                  <a:lnTo>
                    <a:pt x="406527" y="1532509"/>
                  </a:lnTo>
                  <a:lnTo>
                    <a:pt x="406527" y="1545209"/>
                  </a:lnTo>
                  <a:lnTo>
                    <a:pt x="393827" y="1545209"/>
                  </a:lnTo>
                  <a:lnTo>
                    <a:pt x="393827" y="12700"/>
                  </a:lnTo>
                  <a:lnTo>
                    <a:pt x="406527" y="12700"/>
                  </a:lnTo>
                  <a:lnTo>
                    <a:pt x="406527" y="25400"/>
                  </a:lnTo>
                  <a:lnTo>
                    <a:pt x="12700" y="25400"/>
                  </a:lnTo>
                  <a:close/>
                </a:path>
              </a:pathLst>
            </a:custGeom>
            <a:solidFill>
              <a:srgbClr val="000000"/>
            </a:solidFill>
          </p:spPr>
        </p:sp>
        <p:sp>
          <p:nvSpPr>
            <p:cNvPr name="Freeform 17" id="17"/>
            <p:cNvSpPr/>
            <p:nvPr/>
          </p:nvSpPr>
          <p:spPr>
            <a:xfrm flipH="false" flipV="false" rot="0">
              <a:off x="1860550" y="184150"/>
              <a:ext cx="393827" cy="1532636"/>
            </a:xfrm>
            <a:custGeom>
              <a:avLst/>
              <a:gdLst/>
              <a:ahLst/>
              <a:cxnLst/>
              <a:rect r="r" b="b" t="t" l="l"/>
              <a:pathLst>
                <a:path h="1532636" w="393827">
                  <a:moveTo>
                    <a:pt x="0" y="1532636"/>
                  </a:moveTo>
                  <a:lnTo>
                    <a:pt x="393827" y="1532636"/>
                  </a:lnTo>
                  <a:lnTo>
                    <a:pt x="393827" y="0"/>
                  </a:lnTo>
                  <a:lnTo>
                    <a:pt x="0" y="0"/>
                  </a:lnTo>
                  <a:close/>
                </a:path>
              </a:pathLst>
            </a:custGeom>
            <a:solidFill>
              <a:srgbClr val="73FDEA"/>
            </a:solidFill>
          </p:spPr>
        </p:sp>
        <p:sp>
          <p:nvSpPr>
            <p:cNvPr name="Freeform 18" id="18"/>
            <p:cNvSpPr/>
            <p:nvPr/>
          </p:nvSpPr>
          <p:spPr>
            <a:xfrm flipH="false" flipV="false" rot="0">
              <a:off x="1847850" y="171450"/>
              <a:ext cx="419227" cy="1558036"/>
            </a:xfrm>
            <a:custGeom>
              <a:avLst/>
              <a:gdLst/>
              <a:ahLst/>
              <a:cxnLst/>
              <a:rect r="r" b="b" t="t" l="l"/>
              <a:pathLst>
                <a:path h="1558036" w="419227">
                  <a:moveTo>
                    <a:pt x="12700" y="0"/>
                  </a:moveTo>
                  <a:lnTo>
                    <a:pt x="406527" y="0"/>
                  </a:lnTo>
                  <a:lnTo>
                    <a:pt x="419227" y="0"/>
                  </a:lnTo>
                  <a:lnTo>
                    <a:pt x="419227" y="12700"/>
                  </a:lnTo>
                  <a:lnTo>
                    <a:pt x="419227" y="1545336"/>
                  </a:lnTo>
                  <a:lnTo>
                    <a:pt x="419227" y="1558036"/>
                  </a:lnTo>
                  <a:lnTo>
                    <a:pt x="406527" y="1558036"/>
                  </a:lnTo>
                  <a:lnTo>
                    <a:pt x="12700" y="1558036"/>
                  </a:lnTo>
                  <a:lnTo>
                    <a:pt x="0" y="1558036"/>
                  </a:lnTo>
                  <a:lnTo>
                    <a:pt x="0" y="1545336"/>
                  </a:lnTo>
                  <a:lnTo>
                    <a:pt x="0" y="12700"/>
                  </a:lnTo>
                  <a:lnTo>
                    <a:pt x="0" y="0"/>
                  </a:lnTo>
                  <a:lnTo>
                    <a:pt x="12700" y="0"/>
                  </a:lnTo>
                  <a:moveTo>
                    <a:pt x="12700" y="25400"/>
                  </a:moveTo>
                  <a:lnTo>
                    <a:pt x="12700" y="12700"/>
                  </a:lnTo>
                  <a:lnTo>
                    <a:pt x="25400" y="12700"/>
                  </a:lnTo>
                  <a:lnTo>
                    <a:pt x="25400" y="1545336"/>
                  </a:lnTo>
                  <a:lnTo>
                    <a:pt x="12700" y="1545336"/>
                  </a:lnTo>
                  <a:lnTo>
                    <a:pt x="12700" y="1532636"/>
                  </a:lnTo>
                  <a:lnTo>
                    <a:pt x="406527" y="1532636"/>
                  </a:lnTo>
                  <a:lnTo>
                    <a:pt x="406527" y="1545336"/>
                  </a:lnTo>
                  <a:lnTo>
                    <a:pt x="393827" y="1545336"/>
                  </a:lnTo>
                  <a:lnTo>
                    <a:pt x="393827" y="12700"/>
                  </a:lnTo>
                  <a:lnTo>
                    <a:pt x="406527" y="12700"/>
                  </a:lnTo>
                  <a:lnTo>
                    <a:pt x="406527" y="25400"/>
                  </a:lnTo>
                  <a:lnTo>
                    <a:pt x="12700" y="25400"/>
                  </a:lnTo>
                  <a:close/>
                </a:path>
              </a:pathLst>
            </a:custGeom>
            <a:solidFill>
              <a:srgbClr val="000000"/>
            </a:solidFill>
          </p:spPr>
        </p:sp>
        <p:sp>
          <p:nvSpPr>
            <p:cNvPr name="Freeform 19" id="19"/>
            <p:cNvSpPr/>
            <p:nvPr/>
          </p:nvSpPr>
          <p:spPr>
            <a:xfrm flipH="false" flipV="false" rot="0">
              <a:off x="1352550" y="188595"/>
              <a:ext cx="393827" cy="1536446"/>
            </a:xfrm>
            <a:custGeom>
              <a:avLst/>
              <a:gdLst/>
              <a:ahLst/>
              <a:cxnLst/>
              <a:rect r="r" b="b" t="t" l="l"/>
              <a:pathLst>
                <a:path h="1536446" w="393827">
                  <a:moveTo>
                    <a:pt x="0" y="1536446"/>
                  </a:moveTo>
                  <a:lnTo>
                    <a:pt x="393827" y="1536446"/>
                  </a:lnTo>
                  <a:lnTo>
                    <a:pt x="393827" y="0"/>
                  </a:lnTo>
                  <a:lnTo>
                    <a:pt x="0" y="0"/>
                  </a:lnTo>
                  <a:close/>
                </a:path>
              </a:pathLst>
            </a:custGeom>
            <a:solidFill>
              <a:srgbClr val="73FDEA"/>
            </a:solidFill>
          </p:spPr>
        </p:sp>
        <p:sp>
          <p:nvSpPr>
            <p:cNvPr name="Freeform 20" id="20"/>
            <p:cNvSpPr/>
            <p:nvPr/>
          </p:nvSpPr>
          <p:spPr>
            <a:xfrm flipH="false" flipV="false" rot="0">
              <a:off x="1339850" y="175895"/>
              <a:ext cx="419227" cy="1561846"/>
            </a:xfrm>
            <a:custGeom>
              <a:avLst/>
              <a:gdLst/>
              <a:ahLst/>
              <a:cxnLst/>
              <a:rect r="r" b="b" t="t" l="l"/>
              <a:pathLst>
                <a:path h="1561846" w="419227">
                  <a:moveTo>
                    <a:pt x="12700" y="0"/>
                  </a:moveTo>
                  <a:lnTo>
                    <a:pt x="406527" y="0"/>
                  </a:lnTo>
                  <a:lnTo>
                    <a:pt x="419227" y="0"/>
                  </a:lnTo>
                  <a:lnTo>
                    <a:pt x="419227" y="12700"/>
                  </a:lnTo>
                  <a:lnTo>
                    <a:pt x="419227" y="1549146"/>
                  </a:lnTo>
                  <a:lnTo>
                    <a:pt x="419227" y="1561846"/>
                  </a:lnTo>
                  <a:lnTo>
                    <a:pt x="406527" y="1561846"/>
                  </a:lnTo>
                  <a:lnTo>
                    <a:pt x="12700" y="1561846"/>
                  </a:lnTo>
                  <a:lnTo>
                    <a:pt x="0" y="1561846"/>
                  </a:lnTo>
                  <a:lnTo>
                    <a:pt x="0" y="1549146"/>
                  </a:lnTo>
                  <a:lnTo>
                    <a:pt x="0" y="12700"/>
                  </a:lnTo>
                  <a:lnTo>
                    <a:pt x="0" y="0"/>
                  </a:lnTo>
                  <a:lnTo>
                    <a:pt x="12700" y="0"/>
                  </a:lnTo>
                  <a:moveTo>
                    <a:pt x="12700" y="25400"/>
                  </a:moveTo>
                  <a:lnTo>
                    <a:pt x="12700" y="12700"/>
                  </a:lnTo>
                  <a:lnTo>
                    <a:pt x="25400" y="12700"/>
                  </a:lnTo>
                  <a:lnTo>
                    <a:pt x="25400" y="1549146"/>
                  </a:lnTo>
                  <a:lnTo>
                    <a:pt x="12700" y="1549146"/>
                  </a:lnTo>
                  <a:lnTo>
                    <a:pt x="12700" y="1536446"/>
                  </a:lnTo>
                  <a:lnTo>
                    <a:pt x="406527" y="1536446"/>
                  </a:lnTo>
                  <a:lnTo>
                    <a:pt x="406527" y="1549146"/>
                  </a:lnTo>
                  <a:lnTo>
                    <a:pt x="393827" y="1549146"/>
                  </a:lnTo>
                  <a:lnTo>
                    <a:pt x="393827" y="12700"/>
                  </a:lnTo>
                  <a:lnTo>
                    <a:pt x="406527" y="12700"/>
                  </a:lnTo>
                  <a:lnTo>
                    <a:pt x="406527" y="25400"/>
                  </a:lnTo>
                  <a:lnTo>
                    <a:pt x="12700" y="25400"/>
                  </a:lnTo>
                  <a:close/>
                </a:path>
              </a:pathLst>
            </a:custGeom>
            <a:solidFill>
              <a:srgbClr val="000000"/>
            </a:solidFill>
          </p:spPr>
        </p:sp>
      </p:gr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43113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Python Queue Modules</a:t>
            </a:r>
          </a:p>
        </p:txBody>
      </p:sp>
      <p:sp>
        <p:nvSpPr>
          <p:cNvPr name="TextBox 23" id="23"/>
          <p:cNvSpPr txBox="true"/>
          <p:nvPr/>
        </p:nvSpPr>
        <p:spPr>
          <a:xfrm rot="0">
            <a:off x="954510" y="1948215"/>
            <a:ext cx="3380584" cy="1607601"/>
          </a:xfrm>
          <a:prstGeom prst="rect">
            <a:avLst/>
          </a:prstGeom>
        </p:spPr>
        <p:txBody>
          <a:bodyPr anchor="t" rtlCol="false" tIns="0" lIns="0" bIns="0" rIns="0">
            <a:spAutoFit/>
          </a:bodyPr>
          <a:lstStyle/>
          <a:p>
            <a:pPr algn="l">
              <a:lnSpc>
                <a:spcPts val="4399"/>
              </a:lnSpc>
            </a:pPr>
            <a:r>
              <a:rPr lang="en-US" b="true" sz="2100" spc="-14">
                <a:solidFill>
                  <a:srgbClr val="000000"/>
                </a:solidFill>
                <a:latin typeface="Montserrat 2 Bold"/>
                <a:ea typeface="Montserrat 2 Bold"/>
                <a:cs typeface="Montserrat 2 Bold"/>
                <a:sym typeface="Montserrat 2 Bold"/>
              </a:rPr>
              <a:t>Collections module  Queue Module Multiprocessing Module</a:t>
            </a:r>
          </a:p>
        </p:txBody>
      </p:sp>
      <p:sp>
        <p:nvSpPr>
          <p:cNvPr name="TextBox 24" id="24"/>
          <p:cNvSpPr txBox="true"/>
          <p:nvPr/>
        </p:nvSpPr>
        <p:spPr>
          <a:xfrm rot="0">
            <a:off x="8388439" y="4205459"/>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4</a:t>
            </a:r>
          </a:p>
        </p:txBody>
      </p:sp>
      <p:sp>
        <p:nvSpPr>
          <p:cNvPr name="TextBox 25" id="25"/>
          <p:cNvSpPr txBox="true"/>
          <p:nvPr/>
        </p:nvSpPr>
        <p:spPr>
          <a:xfrm rot="0">
            <a:off x="8896350" y="420103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2</a:t>
            </a:r>
          </a:p>
        </p:txBody>
      </p:sp>
      <p:sp>
        <p:nvSpPr>
          <p:cNvPr name="TextBox 26" id="26"/>
          <p:cNvSpPr txBox="true"/>
          <p:nvPr/>
        </p:nvSpPr>
        <p:spPr>
          <a:xfrm rot="0">
            <a:off x="9404252" y="420102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5</a:t>
            </a:r>
          </a:p>
        </p:txBody>
      </p:sp>
      <p:sp>
        <p:nvSpPr>
          <p:cNvPr name="TextBox 27" id="27"/>
          <p:cNvSpPr txBox="true"/>
          <p:nvPr/>
        </p:nvSpPr>
        <p:spPr>
          <a:xfrm rot="0">
            <a:off x="9932889" y="420103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3</a:t>
            </a:r>
          </a:p>
        </p:txBody>
      </p:sp>
      <p:sp>
        <p:nvSpPr>
          <p:cNvPr name="TextBox 28" id="28"/>
          <p:cNvSpPr txBox="true"/>
          <p:nvPr/>
        </p:nvSpPr>
        <p:spPr>
          <a:xfrm rot="0">
            <a:off x="10451154" y="420103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2</a:t>
            </a:r>
          </a:p>
        </p:txBody>
      </p:sp>
      <p:sp>
        <p:nvSpPr>
          <p:cNvPr name="TextBox 29" id="29"/>
          <p:cNvSpPr txBox="true"/>
          <p:nvPr/>
        </p:nvSpPr>
        <p:spPr>
          <a:xfrm rot="0">
            <a:off x="10959055" y="420102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1</a:t>
            </a:r>
          </a:p>
        </p:txBody>
      </p:sp>
      <p:sp>
        <p:nvSpPr>
          <p:cNvPr name="TextBox 30" id="30"/>
          <p:cNvSpPr txBox="true"/>
          <p:nvPr/>
        </p:nvSpPr>
        <p:spPr>
          <a:xfrm rot="0">
            <a:off x="7042756" y="3320786"/>
            <a:ext cx="51058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End</a:t>
            </a:r>
          </a:p>
        </p:txBody>
      </p:sp>
      <p:sp>
        <p:nvSpPr>
          <p:cNvPr name="TextBox 31" id="31"/>
          <p:cNvSpPr txBox="true"/>
          <p:nvPr/>
        </p:nvSpPr>
        <p:spPr>
          <a:xfrm rot="0">
            <a:off x="10581180" y="3320786"/>
            <a:ext cx="727691"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Front</a:t>
            </a:r>
          </a:p>
        </p:txBody>
      </p:sp>
    </p:spTree>
  </p:cSld>
  <p:clrMapOvr>
    <a:masterClrMapping/>
  </p:clrMapOvr>
</p:sld>
</file>

<file path=ppt/slides/slide3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941306" y="3436972"/>
            <a:ext cx="4432297" cy="1901552"/>
            <a:chOff x="0" y="0"/>
            <a:chExt cx="4432300" cy="1901558"/>
          </a:xfrm>
        </p:grpSpPr>
        <p:sp>
          <p:nvSpPr>
            <p:cNvPr name="Freeform 7" id="7"/>
            <p:cNvSpPr/>
            <p:nvPr/>
          </p:nvSpPr>
          <p:spPr>
            <a:xfrm flipH="false" flipV="false" rot="0">
              <a:off x="63500" y="63500"/>
              <a:ext cx="4305300" cy="88900"/>
            </a:xfrm>
            <a:custGeom>
              <a:avLst/>
              <a:gdLst/>
              <a:ahLst/>
              <a:cxnLst/>
              <a:rect r="r" b="b" t="t" l="l"/>
              <a:pathLst>
                <a:path h="88900" w="4305300">
                  <a:moveTo>
                    <a:pt x="0" y="0"/>
                  </a:moveTo>
                  <a:lnTo>
                    <a:pt x="4305300" y="0"/>
                  </a:lnTo>
                  <a:lnTo>
                    <a:pt x="4305300" y="88900"/>
                  </a:lnTo>
                  <a:lnTo>
                    <a:pt x="0" y="88900"/>
                  </a:lnTo>
                  <a:close/>
                </a:path>
              </a:pathLst>
            </a:custGeom>
            <a:solidFill>
              <a:srgbClr val="000000"/>
            </a:solidFill>
          </p:spPr>
        </p:sp>
        <p:sp>
          <p:nvSpPr>
            <p:cNvPr name="Freeform 8" id="8"/>
            <p:cNvSpPr/>
            <p:nvPr/>
          </p:nvSpPr>
          <p:spPr>
            <a:xfrm flipH="false" flipV="false" rot="0">
              <a:off x="63500" y="1749171"/>
              <a:ext cx="4305300" cy="88900"/>
            </a:xfrm>
            <a:custGeom>
              <a:avLst/>
              <a:gdLst/>
              <a:ahLst/>
              <a:cxnLst/>
              <a:rect r="r" b="b" t="t" l="l"/>
              <a:pathLst>
                <a:path h="88900" w="4305300">
                  <a:moveTo>
                    <a:pt x="0" y="0"/>
                  </a:moveTo>
                  <a:lnTo>
                    <a:pt x="4305300" y="0"/>
                  </a:lnTo>
                  <a:lnTo>
                    <a:pt x="4305300" y="88900"/>
                  </a:lnTo>
                  <a:lnTo>
                    <a:pt x="0" y="88900"/>
                  </a:lnTo>
                  <a:close/>
                </a:path>
              </a:pathLst>
            </a:custGeom>
            <a:solidFill>
              <a:srgbClr val="000000"/>
            </a:solidFill>
          </p:spPr>
        </p:sp>
        <p:sp>
          <p:nvSpPr>
            <p:cNvPr name="Freeform 9" id="9"/>
            <p:cNvSpPr/>
            <p:nvPr/>
          </p:nvSpPr>
          <p:spPr>
            <a:xfrm flipH="false" flipV="false" rot="0">
              <a:off x="3923157" y="184150"/>
              <a:ext cx="393827" cy="1532509"/>
            </a:xfrm>
            <a:custGeom>
              <a:avLst/>
              <a:gdLst/>
              <a:ahLst/>
              <a:cxnLst/>
              <a:rect r="r" b="b" t="t" l="l"/>
              <a:pathLst>
                <a:path h="1532509" w="393827">
                  <a:moveTo>
                    <a:pt x="0" y="1532509"/>
                  </a:moveTo>
                  <a:lnTo>
                    <a:pt x="393827" y="1532509"/>
                  </a:lnTo>
                  <a:lnTo>
                    <a:pt x="393827" y="0"/>
                  </a:lnTo>
                  <a:lnTo>
                    <a:pt x="0" y="0"/>
                  </a:lnTo>
                  <a:close/>
                </a:path>
              </a:pathLst>
            </a:custGeom>
            <a:solidFill>
              <a:srgbClr val="73FDEA"/>
            </a:solidFill>
          </p:spPr>
        </p:sp>
        <p:sp>
          <p:nvSpPr>
            <p:cNvPr name="Freeform 10" id="10"/>
            <p:cNvSpPr/>
            <p:nvPr/>
          </p:nvSpPr>
          <p:spPr>
            <a:xfrm flipH="false" flipV="false" rot="0">
              <a:off x="3910457" y="171450"/>
              <a:ext cx="419227" cy="1557909"/>
            </a:xfrm>
            <a:custGeom>
              <a:avLst/>
              <a:gdLst/>
              <a:ahLst/>
              <a:cxnLst/>
              <a:rect r="r" b="b" t="t" l="l"/>
              <a:pathLst>
                <a:path h="1557909" w="419227">
                  <a:moveTo>
                    <a:pt x="12700" y="0"/>
                  </a:moveTo>
                  <a:lnTo>
                    <a:pt x="406527" y="0"/>
                  </a:lnTo>
                  <a:lnTo>
                    <a:pt x="419227" y="0"/>
                  </a:lnTo>
                  <a:lnTo>
                    <a:pt x="419227" y="12700"/>
                  </a:lnTo>
                  <a:lnTo>
                    <a:pt x="419227" y="1545209"/>
                  </a:lnTo>
                  <a:lnTo>
                    <a:pt x="419227" y="1557909"/>
                  </a:lnTo>
                  <a:lnTo>
                    <a:pt x="406527" y="1557909"/>
                  </a:lnTo>
                  <a:lnTo>
                    <a:pt x="12700" y="1557909"/>
                  </a:lnTo>
                  <a:lnTo>
                    <a:pt x="0" y="1557909"/>
                  </a:lnTo>
                  <a:lnTo>
                    <a:pt x="0" y="1545209"/>
                  </a:lnTo>
                  <a:lnTo>
                    <a:pt x="0" y="12700"/>
                  </a:lnTo>
                  <a:lnTo>
                    <a:pt x="0" y="0"/>
                  </a:lnTo>
                  <a:lnTo>
                    <a:pt x="12700" y="0"/>
                  </a:lnTo>
                  <a:moveTo>
                    <a:pt x="12700" y="25400"/>
                  </a:moveTo>
                  <a:lnTo>
                    <a:pt x="12700" y="12700"/>
                  </a:lnTo>
                  <a:lnTo>
                    <a:pt x="25400" y="12700"/>
                  </a:lnTo>
                  <a:lnTo>
                    <a:pt x="25400" y="1545209"/>
                  </a:lnTo>
                  <a:lnTo>
                    <a:pt x="12700" y="1545209"/>
                  </a:lnTo>
                  <a:lnTo>
                    <a:pt x="12700" y="1532509"/>
                  </a:lnTo>
                  <a:lnTo>
                    <a:pt x="406527" y="1532509"/>
                  </a:lnTo>
                  <a:lnTo>
                    <a:pt x="406527" y="1545209"/>
                  </a:lnTo>
                  <a:lnTo>
                    <a:pt x="393827" y="1545209"/>
                  </a:lnTo>
                  <a:lnTo>
                    <a:pt x="393827" y="12700"/>
                  </a:lnTo>
                  <a:lnTo>
                    <a:pt x="406527" y="12700"/>
                  </a:lnTo>
                  <a:lnTo>
                    <a:pt x="406527" y="25400"/>
                  </a:lnTo>
                  <a:lnTo>
                    <a:pt x="12700" y="25400"/>
                  </a:lnTo>
                  <a:close/>
                </a:path>
              </a:pathLst>
            </a:custGeom>
            <a:solidFill>
              <a:srgbClr val="000000"/>
            </a:solidFill>
          </p:spPr>
        </p:sp>
        <p:sp>
          <p:nvSpPr>
            <p:cNvPr name="Freeform 11" id="11"/>
            <p:cNvSpPr/>
            <p:nvPr/>
          </p:nvSpPr>
          <p:spPr>
            <a:xfrm flipH="false" flipV="false" rot="0">
              <a:off x="3415284" y="184150"/>
              <a:ext cx="393827" cy="1532636"/>
            </a:xfrm>
            <a:custGeom>
              <a:avLst/>
              <a:gdLst/>
              <a:ahLst/>
              <a:cxnLst/>
              <a:rect r="r" b="b" t="t" l="l"/>
              <a:pathLst>
                <a:path h="1532636" w="393827">
                  <a:moveTo>
                    <a:pt x="0" y="1532636"/>
                  </a:moveTo>
                  <a:lnTo>
                    <a:pt x="393827" y="1532636"/>
                  </a:lnTo>
                  <a:lnTo>
                    <a:pt x="393827" y="0"/>
                  </a:lnTo>
                  <a:lnTo>
                    <a:pt x="0" y="0"/>
                  </a:lnTo>
                  <a:close/>
                </a:path>
              </a:pathLst>
            </a:custGeom>
            <a:solidFill>
              <a:srgbClr val="73FDEA"/>
            </a:solidFill>
          </p:spPr>
        </p:sp>
        <p:sp>
          <p:nvSpPr>
            <p:cNvPr name="Freeform 12" id="12"/>
            <p:cNvSpPr/>
            <p:nvPr/>
          </p:nvSpPr>
          <p:spPr>
            <a:xfrm flipH="false" flipV="false" rot="0">
              <a:off x="3402584" y="171450"/>
              <a:ext cx="419227" cy="1558036"/>
            </a:xfrm>
            <a:custGeom>
              <a:avLst/>
              <a:gdLst/>
              <a:ahLst/>
              <a:cxnLst/>
              <a:rect r="r" b="b" t="t" l="l"/>
              <a:pathLst>
                <a:path h="1558036" w="419227">
                  <a:moveTo>
                    <a:pt x="12700" y="0"/>
                  </a:moveTo>
                  <a:lnTo>
                    <a:pt x="406527" y="0"/>
                  </a:lnTo>
                  <a:lnTo>
                    <a:pt x="419227" y="0"/>
                  </a:lnTo>
                  <a:lnTo>
                    <a:pt x="419227" y="12700"/>
                  </a:lnTo>
                  <a:lnTo>
                    <a:pt x="419227" y="1545336"/>
                  </a:lnTo>
                  <a:lnTo>
                    <a:pt x="419227" y="1558036"/>
                  </a:lnTo>
                  <a:lnTo>
                    <a:pt x="406527" y="1558036"/>
                  </a:lnTo>
                  <a:lnTo>
                    <a:pt x="12700" y="1558036"/>
                  </a:lnTo>
                  <a:lnTo>
                    <a:pt x="0" y="1558036"/>
                  </a:lnTo>
                  <a:lnTo>
                    <a:pt x="0" y="1545336"/>
                  </a:lnTo>
                  <a:lnTo>
                    <a:pt x="0" y="12700"/>
                  </a:lnTo>
                  <a:lnTo>
                    <a:pt x="0" y="0"/>
                  </a:lnTo>
                  <a:lnTo>
                    <a:pt x="12700" y="0"/>
                  </a:lnTo>
                  <a:moveTo>
                    <a:pt x="12700" y="25400"/>
                  </a:moveTo>
                  <a:lnTo>
                    <a:pt x="12700" y="12700"/>
                  </a:lnTo>
                  <a:lnTo>
                    <a:pt x="25400" y="12700"/>
                  </a:lnTo>
                  <a:lnTo>
                    <a:pt x="25400" y="1545336"/>
                  </a:lnTo>
                  <a:lnTo>
                    <a:pt x="12700" y="1545336"/>
                  </a:lnTo>
                  <a:lnTo>
                    <a:pt x="12700" y="1532636"/>
                  </a:lnTo>
                  <a:lnTo>
                    <a:pt x="406527" y="1532636"/>
                  </a:lnTo>
                  <a:lnTo>
                    <a:pt x="406527" y="1545336"/>
                  </a:lnTo>
                  <a:lnTo>
                    <a:pt x="393827" y="1545336"/>
                  </a:lnTo>
                  <a:lnTo>
                    <a:pt x="393827" y="12700"/>
                  </a:lnTo>
                  <a:lnTo>
                    <a:pt x="406527" y="12700"/>
                  </a:lnTo>
                  <a:lnTo>
                    <a:pt x="406527" y="25400"/>
                  </a:lnTo>
                  <a:lnTo>
                    <a:pt x="12700" y="25400"/>
                  </a:lnTo>
                  <a:close/>
                </a:path>
              </a:pathLst>
            </a:custGeom>
            <a:solidFill>
              <a:srgbClr val="000000"/>
            </a:solidFill>
          </p:spPr>
        </p:sp>
        <p:sp>
          <p:nvSpPr>
            <p:cNvPr name="Freeform 13" id="13"/>
            <p:cNvSpPr/>
            <p:nvPr/>
          </p:nvSpPr>
          <p:spPr>
            <a:xfrm flipH="false" flipV="false" rot="0">
              <a:off x="2896997" y="184150"/>
              <a:ext cx="393827" cy="1532636"/>
            </a:xfrm>
            <a:custGeom>
              <a:avLst/>
              <a:gdLst/>
              <a:ahLst/>
              <a:cxnLst/>
              <a:rect r="r" b="b" t="t" l="l"/>
              <a:pathLst>
                <a:path h="1532636" w="393827">
                  <a:moveTo>
                    <a:pt x="0" y="1532636"/>
                  </a:moveTo>
                  <a:lnTo>
                    <a:pt x="393827" y="1532636"/>
                  </a:lnTo>
                  <a:lnTo>
                    <a:pt x="393827" y="0"/>
                  </a:lnTo>
                  <a:lnTo>
                    <a:pt x="0" y="0"/>
                  </a:lnTo>
                  <a:close/>
                </a:path>
              </a:pathLst>
            </a:custGeom>
            <a:solidFill>
              <a:srgbClr val="73FDEA"/>
            </a:solidFill>
          </p:spPr>
        </p:sp>
        <p:sp>
          <p:nvSpPr>
            <p:cNvPr name="Freeform 14" id="14"/>
            <p:cNvSpPr/>
            <p:nvPr/>
          </p:nvSpPr>
          <p:spPr>
            <a:xfrm flipH="false" flipV="false" rot="0">
              <a:off x="2884297" y="171450"/>
              <a:ext cx="419227" cy="1558036"/>
            </a:xfrm>
            <a:custGeom>
              <a:avLst/>
              <a:gdLst/>
              <a:ahLst/>
              <a:cxnLst/>
              <a:rect r="r" b="b" t="t" l="l"/>
              <a:pathLst>
                <a:path h="1558036" w="419227">
                  <a:moveTo>
                    <a:pt x="12700" y="0"/>
                  </a:moveTo>
                  <a:lnTo>
                    <a:pt x="406527" y="0"/>
                  </a:lnTo>
                  <a:lnTo>
                    <a:pt x="419227" y="0"/>
                  </a:lnTo>
                  <a:lnTo>
                    <a:pt x="419227" y="12700"/>
                  </a:lnTo>
                  <a:lnTo>
                    <a:pt x="419227" y="1545336"/>
                  </a:lnTo>
                  <a:lnTo>
                    <a:pt x="419227" y="1558036"/>
                  </a:lnTo>
                  <a:lnTo>
                    <a:pt x="406527" y="1558036"/>
                  </a:lnTo>
                  <a:lnTo>
                    <a:pt x="12700" y="1558036"/>
                  </a:lnTo>
                  <a:lnTo>
                    <a:pt x="0" y="1558036"/>
                  </a:lnTo>
                  <a:lnTo>
                    <a:pt x="0" y="1545336"/>
                  </a:lnTo>
                  <a:lnTo>
                    <a:pt x="0" y="12700"/>
                  </a:lnTo>
                  <a:lnTo>
                    <a:pt x="0" y="0"/>
                  </a:lnTo>
                  <a:lnTo>
                    <a:pt x="12700" y="0"/>
                  </a:lnTo>
                  <a:moveTo>
                    <a:pt x="12700" y="25400"/>
                  </a:moveTo>
                  <a:lnTo>
                    <a:pt x="12700" y="12700"/>
                  </a:lnTo>
                  <a:lnTo>
                    <a:pt x="25400" y="12700"/>
                  </a:lnTo>
                  <a:lnTo>
                    <a:pt x="25400" y="1545336"/>
                  </a:lnTo>
                  <a:lnTo>
                    <a:pt x="12700" y="1545336"/>
                  </a:lnTo>
                  <a:lnTo>
                    <a:pt x="12700" y="1532636"/>
                  </a:lnTo>
                  <a:lnTo>
                    <a:pt x="406527" y="1532636"/>
                  </a:lnTo>
                  <a:lnTo>
                    <a:pt x="406527" y="1545336"/>
                  </a:lnTo>
                  <a:lnTo>
                    <a:pt x="393827" y="1545336"/>
                  </a:lnTo>
                  <a:lnTo>
                    <a:pt x="393827" y="12700"/>
                  </a:lnTo>
                  <a:lnTo>
                    <a:pt x="406527" y="12700"/>
                  </a:lnTo>
                  <a:lnTo>
                    <a:pt x="406527" y="25400"/>
                  </a:lnTo>
                  <a:lnTo>
                    <a:pt x="12700" y="25400"/>
                  </a:lnTo>
                  <a:close/>
                </a:path>
              </a:pathLst>
            </a:custGeom>
            <a:solidFill>
              <a:srgbClr val="000000"/>
            </a:solidFill>
          </p:spPr>
        </p:sp>
        <p:sp>
          <p:nvSpPr>
            <p:cNvPr name="Freeform 15" id="15"/>
            <p:cNvSpPr/>
            <p:nvPr/>
          </p:nvSpPr>
          <p:spPr>
            <a:xfrm flipH="false" flipV="false" rot="0">
              <a:off x="2368423" y="184150"/>
              <a:ext cx="393827" cy="1532509"/>
            </a:xfrm>
            <a:custGeom>
              <a:avLst/>
              <a:gdLst/>
              <a:ahLst/>
              <a:cxnLst/>
              <a:rect r="r" b="b" t="t" l="l"/>
              <a:pathLst>
                <a:path h="1532509" w="393827">
                  <a:moveTo>
                    <a:pt x="0" y="1532509"/>
                  </a:moveTo>
                  <a:lnTo>
                    <a:pt x="393827" y="1532509"/>
                  </a:lnTo>
                  <a:lnTo>
                    <a:pt x="393827" y="0"/>
                  </a:lnTo>
                  <a:lnTo>
                    <a:pt x="0" y="0"/>
                  </a:lnTo>
                  <a:close/>
                </a:path>
              </a:pathLst>
            </a:custGeom>
            <a:solidFill>
              <a:srgbClr val="73FDEA"/>
            </a:solidFill>
          </p:spPr>
        </p:sp>
        <p:sp>
          <p:nvSpPr>
            <p:cNvPr name="Freeform 16" id="16"/>
            <p:cNvSpPr/>
            <p:nvPr/>
          </p:nvSpPr>
          <p:spPr>
            <a:xfrm flipH="false" flipV="false" rot="0">
              <a:off x="2355723" y="171450"/>
              <a:ext cx="419227" cy="1557909"/>
            </a:xfrm>
            <a:custGeom>
              <a:avLst/>
              <a:gdLst/>
              <a:ahLst/>
              <a:cxnLst/>
              <a:rect r="r" b="b" t="t" l="l"/>
              <a:pathLst>
                <a:path h="1557909" w="419227">
                  <a:moveTo>
                    <a:pt x="12700" y="0"/>
                  </a:moveTo>
                  <a:lnTo>
                    <a:pt x="406527" y="0"/>
                  </a:lnTo>
                  <a:lnTo>
                    <a:pt x="419227" y="0"/>
                  </a:lnTo>
                  <a:lnTo>
                    <a:pt x="419227" y="12700"/>
                  </a:lnTo>
                  <a:lnTo>
                    <a:pt x="419227" y="1545209"/>
                  </a:lnTo>
                  <a:lnTo>
                    <a:pt x="419227" y="1557909"/>
                  </a:lnTo>
                  <a:lnTo>
                    <a:pt x="406527" y="1557909"/>
                  </a:lnTo>
                  <a:lnTo>
                    <a:pt x="12700" y="1557909"/>
                  </a:lnTo>
                  <a:lnTo>
                    <a:pt x="0" y="1557909"/>
                  </a:lnTo>
                  <a:lnTo>
                    <a:pt x="0" y="1545209"/>
                  </a:lnTo>
                  <a:lnTo>
                    <a:pt x="0" y="12700"/>
                  </a:lnTo>
                  <a:lnTo>
                    <a:pt x="0" y="0"/>
                  </a:lnTo>
                  <a:lnTo>
                    <a:pt x="12700" y="0"/>
                  </a:lnTo>
                  <a:moveTo>
                    <a:pt x="12700" y="25400"/>
                  </a:moveTo>
                  <a:lnTo>
                    <a:pt x="12700" y="12700"/>
                  </a:lnTo>
                  <a:lnTo>
                    <a:pt x="25400" y="12700"/>
                  </a:lnTo>
                  <a:lnTo>
                    <a:pt x="25400" y="1545209"/>
                  </a:lnTo>
                  <a:lnTo>
                    <a:pt x="12700" y="1545209"/>
                  </a:lnTo>
                  <a:lnTo>
                    <a:pt x="12700" y="1532509"/>
                  </a:lnTo>
                  <a:lnTo>
                    <a:pt x="406527" y="1532509"/>
                  </a:lnTo>
                  <a:lnTo>
                    <a:pt x="406527" y="1545209"/>
                  </a:lnTo>
                  <a:lnTo>
                    <a:pt x="393827" y="1545209"/>
                  </a:lnTo>
                  <a:lnTo>
                    <a:pt x="393827" y="12700"/>
                  </a:lnTo>
                  <a:lnTo>
                    <a:pt x="406527" y="12700"/>
                  </a:lnTo>
                  <a:lnTo>
                    <a:pt x="406527" y="25400"/>
                  </a:lnTo>
                  <a:lnTo>
                    <a:pt x="12700" y="25400"/>
                  </a:lnTo>
                  <a:close/>
                </a:path>
              </a:pathLst>
            </a:custGeom>
            <a:solidFill>
              <a:srgbClr val="000000"/>
            </a:solidFill>
          </p:spPr>
        </p:sp>
        <p:sp>
          <p:nvSpPr>
            <p:cNvPr name="Freeform 17" id="17"/>
            <p:cNvSpPr/>
            <p:nvPr/>
          </p:nvSpPr>
          <p:spPr>
            <a:xfrm flipH="false" flipV="false" rot="0">
              <a:off x="1860550" y="184150"/>
              <a:ext cx="393827" cy="1532636"/>
            </a:xfrm>
            <a:custGeom>
              <a:avLst/>
              <a:gdLst/>
              <a:ahLst/>
              <a:cxnLst/>
              <a:rect r="r" b="b" t="t" l="l"/>
              <a:pathLst>
                <a:path h="1532636" w="393827">
                  <a:moveTo>
                    <a:pt x="0" y="1532636"/>
                  </a:moveTo>
                  <a:lnTo>
                    <a:pt x="393827" y="1532636"/>
                  </a:lnTo>
                  <a:lnTo>
                    <a:pt x="393827" y="0"/>
                  </a:lnTo>
                  <a:lnTo>
                    <a:pt x="0" y="0"/>
                  </a:lnTo>
                  <a:close/>
                </a:path>
              </a:pathLst>
            </a:custGeom>
            <a:solidFill>
              <a:srgbClr val="73FDEA"/>
            </a:solidFill>
          </p:spPr>
        </p:sp>
        <p:sp>
          <p:nvSpPr>
            <p:cNvPr name="Freeform 18" id="18"/>
            <p:cNvSpPr/>
            <p:nvPr/>
          </p:nvSpPr>
          <p:spPr>
            <a:xfrm flipH="false" flipV="false" rot="0">
              <a:off x="1847850" y="171450"/>
              <a:ext cx="419227" cy="1558036"/>
            </a:xfrm>
            <a:custGeom>
              <a:avLst/>
              <a:gdLst/>
              <a:ahLst/>
              <a:cxnLst/>
              <a:rect r="r" b="b" t="t" l="l"/>
              <a:pathLst>
                <a:path h="1558036" w="419227">
                  <a:moveTo>
                    <a:pt x="12700" y="0"/>
                  </a:moveTo>
                  <a:lnTo>
                    <a:pt x="406527" y="0"/>
                  </a:lnTo>
                  <a:lnTo>
                    <a:pt x="419227" y="0"/>
                  </a:lnTo>
                  <a:lnTo>
                    <a:pt x="419227" y="12700"/>
                  </a:lnTo>
                  <a:lnTo>
                    <a:pt x="419227" y="1545336"/>
                  </a:lnTo>
                  <a:lnTo>
                    <a:pt x="419227" y="1558036"/>
                  </a:lnTo>
                  <a:lnTo>
                    <a:pt x="406527" y="1558036"/>
                  </a:lnTo>
                  <a:lnTo>
                    <a:pt x="12700" y="1558036"/>
                  </a:lnTo>
                  <a:lnTo>
                    <a:pt x="0" y="1558036"/>
                  </a:lnTo>
                  <a:lnTo>
                    <a:pt x="0" y="1545336"/>
                  </a:lnTo>
                  <a:lnTo>
                    <a:pt x="0" y="12700"/>
                  </a:lnTo>
                  <a:lnTo>
                    <a:pt x="0" y="0"/>
                  </a:lnTo>
                  <a:lnTo>
                    <a:pt x="12700" y="0"/>
                  </a:lnTo>
                  <a:moveTo>
                    <a:pt x="12700" y="25400"/>
                  </a:moveTo>
                  <a:lnTo>
                    <a:pt x="12700" y="12700"/>
                  </a:lnTo>
                  <a:lnTo>
                    <a:pt x="25400" y="12700"/>
                  </a:lnTo>
                  <a:lnTo>
                    <a:pt x="25400" y="1545336"/>
                  </a:lnTo>
                  <a:lnTo>
                    <a:pt x="12700" y="1545336"/>
                  </a:lnTo>
                  <a:lnTo>
                    <a:pt x="12700" y="1532636"/>
                  </a:lnTo>
                  <a:lnTo>
                    <a:pt x="406527" y="1532636"/>
                  </a:lnTo>
                  <a:lnTo>
                    <a:pt x="406527" y="1545336"/>
                  </a:lnTo>
                  <a:lnTo>
                    <a:pt x="393827" y="1545336"/>
                  </a:lnTo>
                  <a:lnTo>
                    <a:pt x="393827" y="12700"/>
                  </a:lnTo>
                  <a:lnTo>
                    <a:pt x="406527" y="12700"/>
                  </a:lnTo>
                  <a:lnTo>
                    <a:pt x="406527" y="25400"/>
                  </a:lnTo>
                  <a:lnTo>
                    <a:pt x="12700" y="25400"/>
                  </a:lnTo>
                  <a:close/>
                </a:path>
              </a:pathLst>
            </a:custGeom>
            <a:solidFill>
              <a:srgbClr val="000000"/>
            </a:solidFill>
          </p:spPr>
        </p:sp>
        <p:sp>
          <p:nvSpPr>
            <p:cNvPr name="Freeform 19" id="19"/>
            <p:cNvSpPr/>
            <p:nvPr/>
          </p:nvSpPr>
          <p:spPr>
            <a:xfrm flipH="false" flipV="false" rot="0">
              <a:off x="1352550" y="188595"/>
              <a:ext cx="393827" cy="1536446"/>
            </a:xfrm>
            <a:custGeom>
              <a:avLst/>
              <a:gdLst/>
              <a:ahLst/>
              <a:cxnLst/>
              <a:rect r="r" b="b" t="t" l="l"/>
              <a:pathLst>
                <a:path h="1536446" w="393827">
                  <a:moveTo>
                    <a:pt x="0" y="1536446"/>
                  </a:moveTo>
                  <a:lnTo>
                    <a:pt x="393827" y="1536446"/>
                  </a:lnTo>
                  <a:lnTo>
                    <a:pt x="393827" y="0"/>
                  </a:lnTo>
                  <a:lnTo>
                    <a:pt x="0" y="0"/>
                  </a:lnTo>
                  <a:close/>
                </a:path>
              </a:pathLst>
            </a:custGeom>
            <a:solidFill>
              <a:srgbClr val="73FDEA"/>
            </a:solidFill>
          </p:spPr>
        </p:sp>
        <p:sp>
          <p:nvSpPr>
            <p:cNvPr name="Freeform 20" id="20"/>
            <p:cNvSpPr/>
            <p:nvPr/>
          </p:nvSpPr>
          <p:spPr>
            <a:xfrm flipH="false" flipV="false" rot="0">
              <a:off x="1339850" y="175895"/>
              <a:ext cx="419227" cy="1561846"/>
            </a:xfrm>
            <a:custGeom>
              <a:avLst/>
              <a:gdLst/>
              <a:ahLst/>
              <a:cxnLst/>
              <a:rect r="r" b="b" t="t" l="l"/>
              <a:pathLst>
                <a:path h="1561846" w="419227">
                  <a:moveTo>
                    <a:pt x="12700" y="0"/>
                  </a:moveTo>
                  <a:lnTo>
                    <a:pt x="406527" y="0"/>
                  </a:lnTo>
                  <a:lnTo>
                    <a:pt x="419227" y="0"/>
                  </a:lnTo>
                  <a:lnTo>
                    <a:pt x="419227" y="12700"/>
                  </a:lnTo>
                  <a:lnTo>
                    <a:pt x="419227" y="1549146"/>
                  </a:lnTo>
                  <a:lnTo>
                    <a:pt x="419227" y="1561846"/>
                  </a:lnTo>
                  <a:lnTo>
                    <a:pt x="406527" y="1561846"/>
                  </a:lnTo>
                  <a:lnTo>
                    <a:pt x="12700" y="1561846"/>
                  </a:lnTo>
                  <a:lnTo>
                    <a:pt x="0" y="1561846"/>
                  </a:lnTo>
                  <a:lnTo>
                    <a:pt x="0" y="1549146"/>
                  </a:lnTo>
                  <a:lnTo>
                    <a:pt x="0" y="12700"/>
                  </a:lnTo>
                  <a:lnTo>
                    <a:pt x="0" y="0"/>
                  </a:lnTo>
                  <a:lnTo>
                    <a:pt x="12700" y="0"/>
                  </a:lnTo>
                  <a:moveTo>
                    <a:pt x="12700" y="25400"/>
                  </a:moveTo>
                  <a:lnTo>
                    <a:pt x="12700" y="12700"/>
                  </a:lnTo>
                  <a:lnTo>
                    <a:pt x="25400" y="12700"/>
                  </a:lnTo>
                  <a:lnTo>
                    <a:pt x="25400" y="1549146"/>
                  </a:lnTo>
                  <a:lnTo>
                    <a:pt x="12700" y="1549146"/>
                  </a:lnTo>
                  <a:lnTo>
                    <a:pt x="12700" y="1536446"/>
                  </a:lnTo>
                  <a:lnTo>
                    <a:pt x="406527" y="1536446"/>
                  </a:lnTo>
                  <a:lnTo>
                    <a:pt x="406527" y="1549146"/>
                  </a:lnTo>
                  <a:lnTo>
                    <a:pt x="393827" y="1549146"/>
                  </a:lnTo>
                  <a:lnTo>
                    <a:pt x="393827" y="12700"/>
                  </a:lnTo>
                  <a:lnTo>
                    <a:pt x="406527" y="12700"/>
                  </a:lnTo>
                  <a:lnTo>
                    <a:pt x="406527" y="25400"/>
                  </a:lnTo>
                  <a:lnTo>
                    <a:pt x="12700" y="25400"/>
                  </a:lnTo>
                  <a:close/>
                </a:path>
              </a:pathLst>
            </a:custGeom>
            <a:solidFill>
              <a:srgbClr val="000000"/>
            </a:solidFill>
          </p:spPr>
        </p:sp>
      </p:gr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497900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Python Collections Module</a:t>
            </a:r>
          </a:p>
        </p:txBody>
      </p:sp>
      <p:sp>
        <p:nvSpPr>
          <p:cNvPr name="TextBox 23" id="23"/>
          <p:cNvSpPr txBox="true"/>
          <p:nvPr/>
        </p:nvSpPr>
        <p:spPr>
          <a:xfrm rot="0">
            <a:off x="1075839" y="2947511"/>
            <a:ext cx="1202988" cy="556679"/>
          </a:xfrm>
          <a:prstGeom prst="rect">
            <a:avLst/>
          </a:prstGeom>
        </p:spPr>
        <p:txBody>
          <a:bodyPr anchor="t" rtlCol="false" tIns="0" lIns="0" bIns="0" rIns="0">
            <a:spAutoFit/>
          </a:bodyPr>
          <a:lstStyle/>
          <a:p>
            <a:pPr algn="l">
              <a:lnSpc>
                <a:spcPts val="5040"/>
              </a:lnSpc>
            </a:pPr>
            <a:r>
              <a:rPr lang="en-US" b="true" sz="2100" spc="-14">
                <a:solidFill>
                  <a:srgbClr val="000000"/>
                </a:solidFill>
                <a:latin typeface="Montserrat 2 Bold"/>
                <a:ea typeface="Montserrat 2 Bold"/>
                <a:cs typeface="Montserrat 2 Bold"/>
                <a:sym typeface="Montserrat 2 Bold"/>
              </a:rPr>
              <a:t>Methods</a:t>
            </a:r>
          </a:p>
        </p:txBody>
      </p:sp>
      <p:sp>
        <p:nvSpPr>
          <p:cNvPr name="TextBox 24" id="24"/>
          <p:cNvSpPr txBox="true"/>
          <p:nvPr/>
        </p:nvSpPr>
        <p:spPr>
          <a:xfrm rot="0">
            <a:off x="1345044" y="3666801"/>
            <a:ext cx="1394050" cy="1562519"/>
          </a:xfrm>
          <a:prstGeom prst="rect">
            <a:avLst/>
          </a:prstGeom>
        </p:spPr>
        <p:txBody>
          <a:bodyPr anchor="t" rtlCol="false" tIns="0" lIns="0" bIns="0" rIns="0">
            <a:spAutoFit/>
          </a:bodyPr>
          <a:lstStyle/>
          <a:p>
            <a:pPr algn="l">
              <a:lnSpc>
                <a:spcPts val="504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deque()</a:t>
            </a:r>
          </a:p>
          <a:p>
            <a:pPr algn="l">
              <a:lnSpc>
                <a:spcPts val="105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append()</a:t>
            </a:r>
          </a:p>
          <a:p>
            <a:pPr algn="l">
              <a:lnSpc>
                <a:spcPts val="4229"/>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popleft()</a:t>
            </a:r>
          </a:p>
          <a:p>
            <a:pPr algn="l">
              <a:lnSpc>
                <a:spcPts val="105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clear()</a:t>
            </a:r>
          </a:p>
        </p:txBody>
      </p:sp>
      <p:sp>
        <p:nvSpPr>
          <p:cNvPr name="TextBox 25" id="25"/>
          <p:cNvSpPr txBox="true"/>
          <p:nvPr/>
        </p:nvSpPr>
        <p:spPr>
          <a:xfrm rot="0">
            <a:off x="961539" y="2081565"/>
            <a:ext cx="3974773" cy="356654"/>
          </a:xfrm>
          <a:prstGeom prst="rect">
            <a:avLst/>
          </a:prstGeom>
        </p:spPr>
        <p:txBody>
          <a:bodyPr anchor="t" rtlCol="false" tIns="0" lIns="0" bIns="0" rIns="0">
            <a:spAutoFit/>
          </a:bodyPr>
          <a:lstStyle/>
          <a:p>
            <a:pPr algn="l">
              <a:lnSpc>
                <a:spcPts val="2940"/>
              </a:lnSpc>
            </a:pPr>
            <a:r>
              <a:rPr lang="en-US" b="true" sz="2100" spc="-14">
                <a:solidFill>
                  <a:srgbClr val="000000"/>
                </a:solidFill>
                <a:latin typeface="Montserrat 2 Bold"/>
                <a:ea typeface="Montserrat 2 Bold"/>
                <a:cs typeface="Montserrat 2 Bold"/>
                <a:sym typeface="Montserrat 2 Bold"/>
              </a:rPr>
              <a:t>The collections.deque Class </a:t>
            </a:r>
          </a:p>
        </p:txBody>
      </p:sp>
      <p:sp>
        <p:nvSpPr>
          <p:cNvPr name="TextBox 26" id="26"/>
          <p:cNvSpPr txBox="true"/>
          <p:nvPr/>
        </p:nvSpPr>
        <p:spPr>
          <a:xfrm rot="0">
            <a:off x="8388439" y="4205459"/>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4</a:t>
            </a:r>
          </a:p>
        </p:txBody>
      </p:sp>
      <p:sp>
        <p:nvSpPr>
          <p:cNvPr name="TextBox 27" id="27"/>
          <p:cNvSpPr txBox="true"/>
          <p:nvPr/>
        </p:nvSpPr>
        <p:spPr>
          <a:xfrm rot="0">
            <a:off x="8896350" y="420103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2</a:t>
            </a:r>
          </a:p>
        </p:txBody>
      </p:sp>
      <p:sp>
        <p:nvSpPr>
          <p:cNvPr name="TextBox 28" id="28"/>
          <p:cNvSpPr txBox="true"/>
          <p:nvPr/>
        </p:nvSpPr>
        <p:spPr>
          <a:xfrm rot="0">
            <a:off x="9404252" y="420102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5</a:t>
            </a:r>
          </a:p>
        </p:txBody>
      </p:sp>
      <p:sp>
        <p:nvSpPr>
          <p:cNvPr name="TextBox 29" id="29"/>
          <p:cNvSpPr txBox="true"/>
          <p:nvPr/>
        </p:nvSpPr>
        <p:spPr>
          <a:xfrm rot="0">
            <a:off x="9932889" y="420103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3</a:t>
            </a:r>
          </a:p>
        </p:txBody>
      </p:sp>
      <p:sp>
        <p:nvSpPr>
          <p:cNvPr name="TextBox 30" id="30"/>
          <p:cNvSpPr txBox="true"/>
          <p:nvPr/>
        </p:nvSpPr>
        <p:spPr>
          <a:xfrm rot="0">
            <a:off x="10451154" y="420103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2</a:t>
            </a:r>
          </a:p>
        </p:txBody>
      </p:sp>
      <p:sp>
        <p:nvSpPr>
          <p:cNvPr name="TextBox 31" id="31"/>
          <p:cNvSpPr txBox="true"/>
          <p:nvPr/>
        </p:nvSpPr>
        <p:spPr>
          <a:xfrm rot="0">
            <a:off x="10959055" y="4201020"/>
            <a:ext cx="208874" cy="498377"/>
          </a:xfrm>
          <a:prstGeom prst="rect">
            <a:avLst/>
          </a:prstGeom>
        </p:spPr>
        <p:txBody>
          <a:bodyPr anchor="t" rtlCol="false" tIns="0" lIns="0" bIns="0" rIns="0">
            <a:spAutoFit/>
          </a:bodyPr>
          <a:lstStyle/>
          <a:p>
            <a:pPr algn="l">
              <a:lnSpc>
                <a:spcPts val="4059"/>
              </a:lnSpc>
            </a:pPr>
            <a:r>
              <a:rPr lang="en-US" b="true" sz="2900" spc="2320">
                <a:solidFill>
                  <a:srgbClr val="000000"/>
                </a:solidFill>
                <a:latin typeface="IBM Plex Sans Bold"/>
                <a:ea typeface="IBM Plex Sans Bold"/>
                <a:cs typeface="IBM Plex Sans Bold"/>
                <a:sym typeface="IBM Plex Sans Bold"/>
              </a:rPr>
              <a:t>1</a:t>
            </a:r>
          </a:p>
        </p:txBody>
      </p:sp>
      <p:sp>
        <p:nvSpPr>
          <p:cNvPr name="TextBox 32" id="32"/>
          <p:cNvSpPr txBox="true"/>
          <p:nvPr/>
        </p:nvSpPr>
        <p:spPr>
          <a:xfrm rot="0">
            <a:off x="7042756" y="3320786"/>
            <a:ext cx="51058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End</a:t>
            </a:r>
          </a:p>
        </p:txBody>
      </p:sp>
      <p:sp>
        <p:nvSpPr>
          <p:cNvPr name="TextBox 33" id="33"/>
          <p:cNvSpPr txBox="true"/>
          <p:nvPr/>
        </p:nvSpPr>
        <p:spPr>
          <a:xfrm rot="0">
            <a:off x="10581180" y="3320786"/>
            <a:ext cx="727691"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Front</a:t>
            </a:r>
          </a:p>
        </p:txBody>
      </p:sp>
    </p:spTree>
  </p:cSld>
  <p:clrMapOvr>
    <a:masterClrMapping/>
  </p:clrMapOvr>
</p:sld>
</file>

<file path=ppt/slides/slide3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816333" y="1905000"/>
            <a:ext cx="441903" cy="419919"/>
            <a:chOff x="0" y="0"/>
            <a:chExt cx="441896" cy="419926"/>
          </a:xfrm>
        </p:grpSpPr>
        <p:sp>
          <p:nvSpPr>
            <p:cNvPr name="Freeform 7" id="7"/>
            <p:cNvSpPr/>
            <p:nvPr/>
          </p:nvSpPr>
          <p:spPr>
            <a:xfrm flipH="false" flipV="false" rot="0">
              <a:off x="-1143" y="-6350"/>
              <a:ext cx="444881" cy="444246"/>
            </a:xfrm>
            <a:custGeom>
              <a:avLst/>
              <a:gdLst/>
              <a:ahLst/>
              <a:cxnLst/>
              <a:rect r="r" b="b" t="t" l="l"/>
              <a:pathLst>
                <a:path h="444246" w="444881">
                  <a:moveTo>
                    <a:pt x="399542" y="6477"/>
                  </a:moveTo>
                  <a:cubicBezTo>
                    <a:pt x="390652" y="0"/>
                    <a:pt x="172466" y="245491"/>
                    <a:pt x="133477" y="294132"/>
                  </a:cubicBezTo>
                  <a:cubicBezTo>
                    <a:pt x="131445" y="296672"/>
                    <a:pt x="129159" y="299085"/>
                    <a:pt x="126619" y="302133"/>
                  </a:cubicBezTo>
                  <a:cubicBezTo>
                    <a:pt x="123952" y="298958"/>
                    <a:pt x="121793" y="296545"/>
                    <a:pt x="119761" y="293878"/>
                  </a:cubicBezTo>
                  <a:cubicBezTo>
                    <a:pt x="103505" y="273177"/>
                    <a:pt x="93091" y="256794"/>
                    <a:pt x="76581" y="236220"/>
                  </a:cubicBezTo>
                  <a:cubicBezTo>
                    <a:pt x="69977" y="228092"/>
                    <a:pt x="62484" y="220599"/>
                    <a:pt x="55499" y="212598"/>
                  </a:cubicBezTo>
                  <a:cubicBezTo>
                    <a:pt x="52197" y="208788"/>
                    <a:pt x="48260" y="208915"/>
                    <a:pt x="43942" y="210312"/>
                  </a:cubicBezTo>
                  <a:cubicBezTo>
                    <a:pt x="39624" y="211709"/>
                    <a:pt x="33655" y="211709"/>
                    <a:pt x="28194" y="215138"/>
                  </a:cubicBezTo>
                  <a:cubicBezTo>
                    <a:pt x="26289" y="217424"/>
                    <a:pt x="28829" y="220980"/>
                    <a:pt x="29083" y="224536"/>
                  </a:cubicBezTo>
                  <a:cubicBezTo>
                    <a:pt x="29464" y="228854"/>
                    <a:pt x="13716" y="228346"/>
                    <a:pt x="5461" y="233807"/>
                  </a:cubicBezTo>
                  <a:cubicBezTo>
                    <a:pt x="3556" y="235077"/>
                    <a:pt x="7239" y="240284"/>
                    <a:pt x="5969" y="241554"/>
                  </a:cubicBezTo>
                  <a:cubicBezTo>
                    <a:pt x="2286" y="245491"/>
                    <a:pt x="0" y="244602"/>
                    <a:pt x="2032" y="249428"/>
                  </a:cubicBezTo>
                  <a:cubicBezTo>
                    <a:pt x="19812" y="292989"/>
                    <a:pt x="46228" y="329819"/>
                    <a:pt x="67564" y="374015"/>
                  </a:cubicBezTo>
                  <a:cubicBezTo>
                    <a:pt x="101473" y="444246"/>
                    <a:pt x="107950" y="400558"/>
                    <a:pt x="117729" y="408940"/>
                  </a:cubicBezTo>
                  <a:cubicBezTo>
                    <a:pt x="147955" y="434848"/>
                    <a:pt x="134620" y="441960"/>
                    <a:pt x="205613" y="351155"/>
                  </a:cubicBezTo>
                  <a:cubicBezTo>
                    <a:pt x="235458" y="309245"/>
                    <a:pt x="392684" y="113411"/>
                    <a:pt x="427736" y="74930"/>
                  </a:cubicBezTo>
                  <a:cubicBezTo>
                    <a:pt x="432054" y="70231"/>
                    <a:pt x="436118" y="65532"/>
                    <a:pt x="439039" y="59690"/>
                  </a:cubicBezTo>
                  <a:cubicBezTo>
                    <a:pt x="444500" y="48514"/>
                    <a:pt x="444881" y="48768"/>
                    <a:pt x="436753" y="39751"/>
                  </a:cubicBezTo>
                  <a:cubicBezTo>
                    <a:pt x="433832" y="36449"/>
                    <a:pt x="430657" y="35687"/>
                    <a:pt x="426339" y="35941"/>
                  </a:cubicBezTo>
                  <a:cubicBezTo>
                    <a:pt x="418084" y="36322"/>
                    <a:pt x="413893" y="31623"/>
                    <a:pt x="414782" y="24003"/>
                  </a:cubicBezTo>
                  <a:cubicBezTo>
                    <a:pt x="415036" y="22352"/>
                    <a:pt x="414528" y="20193"/>
                    <a:pt x="413512" y="18923"/>
                  </a:cubicBezTo>
                  <a:cubicBezTo>
                    <a:pt x="410972" y="16002"/>
                    <a:pt x="402590" y="8763"/>
                    <a:pt x="399415" y="6477"/>
                  </a:cubicBezTo>
                  <a:close/>
                </a:path>
              </a:pathLst>
            </a:custGeom>
            <a:solidFill>
              <a:srgbClr val="1DB100"/>
            </a:solidFill>
          </p:spPr>
        </p:sp>
      </p:grpSp>
      <p:grpSp>
        <p:nvGrpSpPr>
          <p:cNvPr name="Group 8" id="8"/>
          <p:cNvGrpSpPr>
            <a:grpSpLocks noChangeAspect="true"/>
          </p:cNvGrpSpPr>
          <p:nvPr/>
        </p:nvGrpSpPr>
        <p:grpSpPr>
          <a:xfrm rot="0">
            <a:off x="3643779" y="2098043"/>
            <a:ext cx="1420739" cy="248917"/>
            <a:chOff x="0" y="0"/>
            <a:chExt cx="1420749" cy="248920"/>
          </a:xfrm>
        </p:grpSpPr>
        <p:sp>
          <p:nvSpPr>
            <p:cNvPr name="Freeform 9" id="9"/>
            <p:cNvSpPr/>
            <p:nvPr/>
          </p:nvSpPr>
          <p:spPr>
            <a:xfrm flipH="false" flipV="false" rot="0">
              <a:off x="63500" y="111760"/>
              <a:ext cx="1184529" cy="25400"/>
            </a:xfrm>
            <a:custGeom>
              <a:avLst/>
              <a:gdLst/>
              <a:ahLst/>
              <a:cxnLst/>
              <a:rect r="r" b="b" t="t" l="l"/>
              <a:pathLst>
                <a:path h="25400" w="1184529">
                  <a:moveTo>
                    <a:pt x="0" y="0"/>
                  </a:moveTo>
                  <a:lnTo>
                    <a:pt x="1171829" y="0"/>
                  </a:lnTo>
                  <a:lnTo>
                    <a:pt x="1171829" y="12700"/>
                  </a:lnTo>
                  <a:lnTo>
                    <a:pt x="1171829" y="0"/>
                  </a:lnTo>
                  <a:lnTo>
                    <a:pt x="1184529" y="0"/>
                  </a:lnTo>
                  <a:lnTo>
                    <a:pt x="1184529" y="25400"/>
                  </a:lnTo>
                  <a:lnTo>
                    <a:pt x="1171829" y="25400"/>
                  </a:lnTo>
                  <a:lnTo>
                    <a:pt x="0" y="25400"/>
                  </a:lnTo>
                  <a:close/>
                </a:path>
              </a:pathLst>
            </a:custGeom>
            <a:solidFill>
              <a:srgbClr val="000000"/>
            </a:solidFill>
          </p:spPr>
        </p:sp>
        <p:sp>
          <p:nvSpPr>
            <p:cNvPr name="Freeform 10" id="10"/>
            <p:cNvSpPr/>
            <p:nvPr/>
          </p:nvSpPr>
          <p:spPr>
            <a:xfrm flipH="false" flipV="false" rot="0">
              <a:off x="123532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6943639" y="3462023"/>
            <a:ext cx="5403237" cy="3058135"/>
            <a:chOff x="0" y="0"/>
            <a:chExt cx="5403240" cy="3058135"/>
          </a:xfrm>
        </p:grpSpPr>
        <p:sp>
          <p:nvSpPr>
            <p:cNvPr name="Freeform 12" id="12"/>
            <p:cNvSpPr/>
            <p:nvPr/>
          </p:nvSpPr>
          <p:spPr>
            <a:xfrm flipH="false" flipV="false" rot="0">
              <a:off x="63500" y="63500"/>
              <a:ext cx="5276215" cy="88900"/>
            </a:xfrm>
            <a:custGeom>
              <a:avLst/>
              <a:gdLst/>
              <a:ahLst/>
              <a:cxnLst/>
              <a:rect r="r" b="b" t="t" l="l"/>
              <a:pathLst>
                <a:path h="88900" w="5276215">
                  <a:moveTo>
                    <a:pt x="0" y="0"/>
                  </a:moveTo>
                  <a:lnTo>
                    <a:pt x="5276215" y="0"/>
                  </a:lnTo>
                  <a:lnTo>
                    <a:pt x="5276215" y="88900"/>
                  </a:lnTo>
                  <a:lnTo>
                    <a:pt x="0" y="88900"/>
                  </a:lnTo>
                  <a:close/>
                </a:path>
              </a:pathLst>
            </a:custGeom>
            <a:solidFill>
              <a:srgbClr val="000000"/>
            </a:solidFill>
          </p:spPr>
        </p:sp>
        <p:sp>
          <p:nvSpPr>
            <p:cNvPr name="Freeform 13" id="13"/>
            <p:cNvSpPr/>
            <p:nvPr/>
          </p:nvSpPr>
          <p:spPr>
            <a:xfrm flipH="false" flipV="false" rot="0">
              <a:off x="63500" y="2905760"/>
              <a:ext cx="5276215" cy="88900"/>
            </a:xfrm>
            <a:custGeom>
              <a:avLst/>
              <a:gdLst/>
              <a:ahLst/>
              <a:cxnLst/>
              <a:rect r="r" b="b" t="t" l="l"/>
              <a:pathLst>
                <a:path h="88900" w="5276215">
                  <a:moveTo>
                    <a:pt x="0" y="0"/>
                  </a:moveTo>
                  <a:lnTo>
                    <a:pt x="5276215" y="0"/>
                  </a:lnTo>
                  <a:lnTo>
                    <a:pt x="5276215" y="88900"/>
                  </a:lnTo>
                  <a:lnTo>
                    <a:pt x="0" y="88900"/>
                  </a:lnTo>
                  <a:close/>
                </a:path>
              </a:pathLst>
            </a:custGeom>
            <a:solidFill>
              <a:srgbClr val="000000"/>
            </a:solidFill>
          </p:spPr>
        </p:sp>
        <p:sp>
          <p:nvSpPr>
            <p:cNvPr name="Freeform 14" id="14"/>
            <p:cNvSpPr/>
            <p:nvPr/>
          </p:nvSpPr>
          <p:spPr>
            <a:xfrm flipH="false" flipV="false" rot="0">
              <a:off x="47924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5" id="15"/>
            <p:cNvSpPr/>
            <p:nvPr/>
          </p:nvSpPr>
          <p:spPr>
            <a:xfrm flipH="false" flipV="false" rot="0">
              <a:off x="47797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6" id="16"/>
            <p:cNvSpPr/>
            <p:nvPr/>
          </p:nvSpPr>
          <p:spPr>
            <a:xfrm flipH="false" flipV="false" rot="0">
              <a:off x="41701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7" id="17"/>
            <p:cNvSpPr/>
            <p:nvPr/>
          </p:nvSpPr>
          <p:spPr>
            <a:xfrm flipH="false" flipV="false" rot="0">
              <a:off x="41574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8" id="18"/>
            <p:cNvSpPr/>
            <p:nvPr/>
          </p:nvSpPr>
          <p:spPr>
            <a:xfrm flipH="false" flipV="false" rot="0">
              <a:off x="35351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9" id="19"/>
            <p:cNvSpPr/>
            <p:nvPr/>
          </p:nvSpPr>
          <p:spPr>
            <a:xfrm flipH="false" flipV="false" rot="0">
              <a:off x="35224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20" id="20"/>
            <p:cNvSpPr/>
            <p:nvPr/>
          </p:nvSpPr>
          <p:spPr>
            <a:xfrm flipH="false" flipV="false" rot="0">
              <a:off x="28874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21" id="21"/>
            <p:cNvSpPr/>
            <p:nvPr/>
          </p:nvSpPr>
          <p:spPr>
            <a:xfrm flipH="false" flipV="false" rot="0">
              <a:off x="28747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22" id="22"/>
            <p:cNvSpPr/>
            <p:nvPr/>
          </p:nvSpPr>
          <p:spPr>
            <a:xfrm flipH="false" flipV="false" rot="0">
              <a:off x="22651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23" id="23"/>
            <p:cNvSpPr/>
            <p:nvPr/>
          </p:nvSpPr>
          <p:spPr>
            <a:xfrm flipH="false" flipV="false" rot="0">
              <a:off x="22524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24" id="24"/>
            <p:cNvSpPr/>
            <p:nvPr/>
          </p:nvSpPr>
          <p:spPr>
            <a:xfrm flipH="false" flipV="false" rot="0">
              <a:off x="16301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25" id="25"/>
            <p:cNvSpPr/>
            <p:nvPr/>
          </p:nvSpPr>
          <p:spPr>
            <a:xfrm flipH="false" flipV="false" rot="0">
              <a:off x="16174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26" id="2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7" id="27"/>
          <p:cNvSpPr txBox="true"/>
          <p:nvPr/>
        </p:nvSpPr>
        <p:spPr>
          <a:xfrm rot="0">
            <a:off x="800510" y="884368"/>
            <a:ext cx="410266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Python Queue Module</a:t>
            </a:r>
          </a:p>
        </p:txBody>
      </p:sp>
      <p:sp>
        <p:nvSpPr>
          <p:cNvPr name="TextBox 28" id="28"/>
          <p:cNvSpPr txBox="true"/>
          <p:nvPr/>
        </p:nvSpPr>
        <p:spPr>
          <a:xfrm rot="0">
            <a:off x="809139" y="4312768"/>
            <a:ext cx="1202988" cy="461429"/>
          </a:xfrm>
          <a:prstGeom prst="rect">
            <a:avLst/>
          </a:prstGeom>
        </p:spPr>
        <p:txBody>
          <a:bodyPr anchor="t" rtlCol="false" tIns="0" lIns="0" bIns="0" rIns="0">
            <a:spAutoFit/>
          </a:bodyPr>
          <a:lstStyle/>
          <a:p>
            <a:pPr algn="l">
              <a:lnSpc>
                <a:spcPts val="4080"/>
              </a:lnSpc>
            </a:pPr>
            <a:r>
              <a:rPr lang="en-US" b="true" sz="2100" spc="-14">
                <a:solidFill>
                  <a:srgbClr val="000000"/>
                </a:solidFill>
                <a:latin typeface="Montserrat 2 Bold"/>
                <a:ea typeface="Montserrat 2 Bold"/>
                <a:cs typeface="Montserrat 2 Bold"/>
                <a:sym typeface="Montserrat 2 Bold"/>
              </a:rPr>
              <a:t>Methods</a:t>
            </a:r>
          </a:p>
        </p:txBody>
      </p:sp>
      <p:sp>
        <p:nvSpPr>
          <p:cNvPr name="TextBox 29" id="29"/>
          <p:cNvSpPr txBox="true"/>
          <p:nvPr/>
        </p:nvSpPr>
        <p:spPr>
          <a:xfrm rot="0">
            <a:off x="1078344" y="4910137"/>
            <a:ext cx="1754410" cy="2473109"/>
          </a:xfrm>
          <a:prstGeom prst="rect">
            <a:avLst/>
          </a:prstGeom>
        </p:spPr>
        <p:txBody>
          <a:bodyPr anchor="t" rtlCol="false" tIns="0" lIns="0" bIns="0" rIns="0">
            <a:spAutoFit/>
          </a:bodyPr>
          <a:lstStyle/>
          <a:p>
            <a:pPr algn="just">
              <a:lnSpc>
                <a:spcPts val="408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qsize()</a:t>
            </a:r>
          </a:p>
          <a:p>
            <a:pPr algn="just">
              <a:lnSpc>
                <a:spcPts val="1199"/>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empty()</a:t>
            </a:r>
          </a:p>
          <a:p>
            <a:pPr algn="just">
              <a:lnSpc>
                <a:spcPts val="408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full()</a:t>
            </a:r>
          </a:p>
          <a:p>
            <a:pPr algn="just">
              <a:lnSpc>
                <a:spcPts val="1199"/>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put()</a:t>
            </a:r>
          </a:p>
          <a:p>
            <a:pPr algn="just">
              <a:lnSpc>
                <a:spcPts val="408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get()</a:t>
            </a:r>
          </a:p>
          <a:p>
            <a:pPr algn="just">
              <a:lnSpc>
                <a:spcPts val="1199"/>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task_done()</a:t>
            </a:r>
          </a:p>
          <a:p>
            <a:pPr algn="just">
              <a:lnSpc>
                <a:spcPts val="408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join()</a:t>
            </a:r>
          </a:p>
        </p:txBody>
      </p:sp>
      <p:sp>
        <p:nvSpPr>
          <p:cNvPr name="TextBox 30" id="30"/>
          <p:cNvSpPr txBox="true"/>
          <p:nvPr/>
        </p:nvSpPr>
        <p:spPr>
          <a:xfrm rot="0">
            <a:off x="954510" y="1948215"/>
            <a:ext cx="2669877" cy="1607601"/>
          </a:xfrm>
          <a:prstGeom prst="rect">
            <a:avLst/>
          </a:prstGeom>
        </p:spPr>
        <p:txBody>
          <a:bodyPr anchor="t" rtlCol="false" tIns="0" lIns="0" bIns="0" rIns="0">
            <a:spAutoFit/>
          </a:bodyPr>
          <a:lstStyle/>
          <a:p>
            <a:pPr algn="l">
              <a:lnSpc>
                <a:spcPts val="4399"/>
              </a:lnSpc>
            </a:pPr>
            <a:r>
              <a:rPr lang="en-US" b="true" sz="2100" spc="-14">
                <a:solidFill>
                  <a:srgbClr val="000000"/>
                </a:solidFill>
                <a:latin typeface="Montserrat 2 Bold"/>
                <a:ea typeface="Montserrat 2 Bold"/>
                <a:cs typeface="Montserrat 2 Bold"/>
                <a:sym typeface="Montserrat 2 Bold"/>
              </a:rPr>
              <a:t>FIFO queue LIFO queue - Stack Priority queue</a:t>
            </a:r>
          </a:p>
        </p:txBody>
      </p:sp>
      <p:sp>
        <p:nvSpPr>
          <p:cNvPr name="TextBox 31" id="31"/>
          <p:cNvSpPr txBox="true"/>
          <p:nvPr/>
        </p:nvSpPr>
        <p:spPr>
          <a:xfrm rot="0">
            <a:off x="8712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4</a:t>
            </a:r>
          </a:p>
        </p:txBody>
      </p:sp>
      <p:sp>
        <p:nvSpPr>
          <p:cNvPr name="TextBox 32" id="32"/>
          <p:cNvSpPr txBox="true"/>
          <p:nvPr/>
        </p:nvSpPr>
        <p:spPr>
          <a:xfrm rot="0">
            <a:off x="9347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33" id="33"/>
          <p:cNvSpPr txBox="true"/>
          <p:nvPr/>
        </p:nvSpPr>
        <p:spPr>
          <a:xfrm rot="0">
            <a:off x="9970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5</a:t>
            </a:r>
          </a:p>
        </p:txBody>
      </p:sp>
      <p:sp>
        <p:nvSpPr>
          <p:cNvPr name="TextBox 34" id="34"/>
          <p:cNvSpPr txBox="true"/>
          <p:nvPr/>
        </p:nvSpPr>
        <p:spPr>
          <a:xfrm rot="0">
            <a:off x="10617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35" id="35"/>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36" id="36"/>
          <p:cNvSpPr txBox="true"/>
          <p:nvPr/>
        </p:nvSpPr>
        <p:spPr>
          <a:xfrm rot="0">
            <a:off x="11875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37" id="37"/>
          <p:cNvSpPr txBox="true"/>
          <p:nvPr/>
        </p:nvSpPr>
        <p:spPr>
          <a:xfrm rot="0">
            <a:off x="7042756" y="3320786"/>
            <a:ext cx="51058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End</a:t>
            </a:r>
          </a:p>
        </p:txBody>
      </p:sp>
      <p:sp>
        <p:nvSpPr>
          <p:cNvPr name="TextBox 38" id="38"/>
          <p:cNvSpPr txBox="true"/>
          <p:nvPr/>
        </p:nvSpPr>
        <p:spPr>
          <a:xfrm rot="0">
            <a:off x="11508276" y="3320786"/>
            <a:ext cx="727691"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Front</a:t>
            </a:r>
          </a:p>
        </p:txBody>
      </p:sp>
      <p:sp>
        <p:nvSpPr>
          <p:cNvPr name="TextBox 39" id="39"/>
          <p:cNvSpPr txBox="true"/>
          <p:nvPr/>
        </p:nvSpPr>
        <p:spPr>
          <a:xfrm rot="0">
            <a:off x="5210185" y="2087366"/>
            <a:ext cx="2518648"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Queue(maxsize=0)</a:t>
            </a:r>
          </a:p>
        </p:txBody>
      </p:sp>
    </p:spTree>
  </p:cSld>
  <p:clrMapOvr>
    <a:masterClrMapping/>
  </p:clrMapOvr>
</p:sld>
</file>

<file path=ppt/slides/slide3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816333" y="1905000"/>
            <a:ext cx="441903" cy="419919"/>
            <a:chOff x="0" y="0"/>
            <a:chExt cx="441896" cy="419926"/>
          </a:xfrm>
        </p:grpSpPr>
        <p:sp>
          <p:nvSpPr>
            <p:cNvPr name="Freeform 7" id="7"/>
            <p:cNvSpPr/>
            <p:nvPr/>
          </p:nvSpPr>
          <p:spPr>
            <a:xfrm flipH="false" flipV="false" rot="0">
              <a:off x="-1143" y="-6350"/>
              <a:ext cx="444881" cy="444246"/>
            </a:xfrm>
            <a:custGeom>
              <a:avLst/>
              <a:gdLst/>
              <a:ahLst/>
              <a:cxnLst/>
              <a:rect r="r" b="b" t="t" l="l"/>
              <a:pathLst>
                <a:path h="444246" w="444881">
                  <a:moveTo>
                    <a:pt x="399542" y="6477"/>
                  </a:moveTo>
                  <a:cubicBezTo>
                    <a:pt x="390652" y="0"/>
                    <a:pt x="172466" y="245491"/>
                    <a:pt x="133477" y="294132"/>
                  </a:cubicBezTo>
                  <a:cubicBezTo>
                    <a:pt x="131445" y="296672"/>
                    <a:pt x="129159" y="299085"/>
                    <a:pt x="126619" y="302133"/>
                  </a:cubicBezTo>
                  <a:cubicBezTo>
                    <a:pt x="123952" y="298958"/>
                    <a:pt x="121793" y="296545"/>
                    <a:pt x="119761" y="293878"/>
                  </a:cubicBezTo>
                  <a:cubicBezTo>
                    <a:pt x="103505" y="273177"/>
                    <a:pt x="93091" y="256794"/>
                    <a:pt x="76581" y="236220"/>
                  </a:cubicBezTo>
                  <a:cubicBezTo>
                    <a:pt x="69977" y="228092"/>
                    <a:pt x="62484" y="220599"/>
                    <a:pt x="55499" y="212598"/>
                  </a:cubicBezTo>
                  <a:cubicBezTo>
                    <a:pt x="52197" y="208788"/>
                    <a:pt x="48260" y="208915"/>
                    <a:pt x="43942" y="210312"/>
                  </a:cubicBezTo>
                  <a:cubicBezTo>
                    <a:pt x="39624" y="211709"/>
                    <a:pt x="33655" y="211709"/>
                    <a:pt x="28194" y="215138"/>
                  </a:cubicBezTo>
                  <a:cubicBezTo>
                    <a:pt x="26289" y="217424"/>
                    <a:pt x="28829" y="220980"/>
                    <a:pt x="29083" y="224536"/>
                  </a:cubicBezTo>
                  <a:cubicBezTo>
                    <a:pt x="29464" y="228854"/>
                    <a:pt x="13716" y="228346"/>
                    <a:pt x="5461" y="233807"/>
                  </a:cubicBezTo>
                  <a:cubicBezTo>
                    <a:pt x="3556" y="235077"/>
                    <a:pt x="7239" y="240284"/>
                    <a:pt x="5969" y="241554"/>
                  </a:cubicBezTo>
                  <a:cubicBezTo>
                    <a:pt x="2286" y="245491"/>
                    <a:pt x="0" y="244602"/>
                    <a:pt x="2032" y="249428"/>
                  </a:cubicBezTo>
                  <a:cubicBezTo>
                    <a:pt x="19812" y="292989"/>
                    <a:pt x="46228" y="329819"/>
                    <a:pt x="67564" y="374015"/>
                  </a:cubicBezTo>
                  <a:cubicBezTo>
                    <a:pt x="101473" y="444246"/>
                    <a:pt x="107950" y="400558"/>
                    <a:pt x="117729" y="408940"/>
                  </a:cubicBezTo>
                  <a:cubicBezTo>
                    <a:pt x="147955" y="434848"/>
                    <a:pt x="134620" y="441960"/>
                    <a:pt x="205613" y="351155"/>
                  </a:cubicBezTo>
                  <a:cubicBezTo>
                    <a:pt x="235458" y="309245"/>
                    <a:pt x="392684" y="113411"/>
                    <a:pt x="427736" y="74930"/>
                  </a:cubicBezTo>
                  <a:cubicBezTo>
                    <a:pt x="432054" y="70231"/>
                    <a:pt x="436118" y="65532"/>
                    <a:pt x="439039" y="59690"/>
                  </a:cubicBezTo>
                  <a:cubicBezTo>
                    <a:pt x="444500" y="48514"/>
                    <a:pt x="444881" y="48768"/>
                    <a:pt x="436753" y="39751"/>
                  </a:cubicBezTo>
                  <a:cubicBezTo>
                    <a:pt x="433832" y="36449"/>
                    <a:pt x="430657" y="35687"/>
                    <a:pt x="426339" y="35941"/>
                  </a:cubicBezTo>
                  <a:cubicBezTo>
                    <a:pt x="418084" y="36322"/>
                    <a:pt x="413893" y="31623"/>
                    <a:pt x="414782" y="24003"/>
                  </a:cubicBezTo>
                  <a:cubicBezTo>
                    <a:pt x="415036" y="22352"/>
                    <a:pt x="414528" y="20193"/>
                    <a:pt x="413512" y="18923"/>
                  </a:cubicBezTo>
                  <a:cubicBezTo>
                    <a:pt x="410972" y="16002"/>
                    <a:pt x="402590" y="8763"/>
                    <a:pt x="399415" y="6477"/>
                  </a:cubicBezTo>
                  <a:close/>
                </a:path>
              </a:pathLst>
            </a:custGeom>
            <a:solidFill>
              <a:srgbClr val="1DB100"/>
            </a:solidFill>
          </p:spPr>
        </p:sp>
      </p:grpSp>
      <p:grpSp>
        <p:nvGrpSpPr>
          <p:cNvPr name="Group 8" id="8"/>
          <p:cNvGrpSpPr>
            <a:grpSpLocks noChangeAspect="true"/>
          </p:cNvGrpSpPr>
          <p:nvPr/>
        </p:nvGrpSpPr>
        <p:grpSpPr>
          <a:xfrm rot="0">
            <a:off x="3643779" y="2098043"/>
            <a:ext cx="1420739" cy="248917"/>
            <a:chOff x="0" y="0"/>
            <a:chExt cx="1420749" cy="248920"/>
          </a:xfrm>
        </p:grpSpPr>
        <p:sp>
          <p:nvSpPr>
            <p:cNvPr name="Freeform 9" id="9"/>
            <p:cNvSpPr/>
            <p:nvPr/>
          </p:nvSpPr>
          <p:spPr>
            <a:xfrm flipH="false" flipV="false" rot="0">
              <a:off x="63500" y="111760"/>
              <a:ext cx="1184529" cy="25400"/>
            </a:xfrm>
            <a:custGeom>
              <a:avLst/>
              <a:gdLst/>
              <a:ahLst/>
              <a:cxnLst/>
              <a:rect r="r" b="b" t="t" l="l"/>
              <a:pathLst>
                <a:path h="25400" w="1184529">
                  <a:moveTo>
                    <a:pt x="0" y="0"/>
                  </a:moveTo>
                  <a:lnTo>
                    <a:pt x="1171829" y="0"/>
                  </a:lnTo>
                  <a:lnTo>
                    <a:pt x="1171829" y="12700"/>
                  </a:lnTo>
                  <a:lnTo>
                    <a:pt x="1171829" y="0"/>
                  </a:lnTo>
                  <a:lnTo>
                    <a:pt x="1184529" y="0"/>
                  </a:lnTo>
                  <a:lnTo>
                    <a:pt x="1184529" y="25400"/>
                  </a:lnTo>
                  <a:lnTo>
                    <a:pt x="1171829" y="25400"/>
                  </a:lnTo>
                  <a:lnTo>
                    <a:pt x="0" y="25400"/>
                  </a:lnTo>
                  <a:close/>
                </a:path>
              </a:pathLst>
            </a:custGeom>
            <a:solidFill>
              <a:srgbClr val="000000"/>
            </a:solidFill>
          </p:spPr>
        </p:sp>
        <p:sp>
          <p:nvSpPr>
            <p:cNvPr name="Freeform 10" id="10"/>
            <p:cNvSpPr/>
            <p:nvPr/>
          </p:nvSpPr>
          <p:spPr>
            <a:xfrm flipH="false" flipV="false" rot="0">
              <a:off x="123532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6943639" y="3462023"/>
            <a:ext cx="5403237" cy="3058135"/>
            <a:chOff x="0" y="0"/>
            <a:chExt cx="5403240" cy="3058135"/>
          </a:xfrm>
        </p:grpSpPr>
        <p:sp>
          <p:nvSpPr>
            <p:cNvPr name="Freeform 12" id="12"/>
            <p:cNvSpPr/>
            <p:nvPr/>
          </p:nvSpPr>
          <p:spPr>
            <a:xfrm flipH="false" flipV="false" rot="0">
              <a:off x="63500" y="63500"/>
              <a:ext cx="5276215" cy="88900"/>
            </a:xfrm>
            <a:custGeom>
              <a:avLst/>
              <a:gdLst/>
              <a:ahLst/>
              <a:cxnLst/>
              <a:rect r="r" b="b" t="t" l="l"/>
              <a:pathLst>
                <a:path h="88900" w="5276215">
                  <a:moveTo>
                    <a:pt x="0" y="0"/>
                  </a:moveTo>
                  <a:lnTo>
                    <a:pt x="5276215" y="0"/>
                  </a:lnTo>
                  <a:lnTo>
                    <a:pt x="5276215" y="88900"/>
                  </a:lnTo>
                  <a:lnTo>
                    <a:pt x="0" y="88900"/>
                  </a:lnTo>
                  <a:close/>
                </a:path>
              </a:pathLst>
            </a:custGeom>
            <a:solidFill>
              <a:srgbClr val="000000"/>
            </a:solidFill>
          </p:spPr>
        </p:sp>
        <p:sp>
          <p:nvSpPr>
            <p:cNvPr name="Freeform 13" id="13"/>
            <p:cNvSpPr/>
            <p:nvPr/>
          </p:nvSpPr>
          <p:spPr>
            <a:xfrm flipH="false" flipV="false" rot="0">
              <a:off x="63500" y="2905760"/>
              <a:ext cx="5276215" cy="88900"/>
            </a:xfrm>
            <a:custGeom>
              <a:avLst/>
              <a:gdLst/>
              <a:ahLst/>
              <a:cxnLst/>
              <a:rect r="r" b="b" t="t" l="l"/>
              <a:pathLst>
                <a:path h="88900" w="5276215">
                  <a:moveTo>
                    <a:pt x="0" y="0"/>
                  </a:moveTo>
                  <a:lnTo>
                    <a:pt x="5276215" y="0"/>
                  </a:lnTo>
                  <a:lnTo>
                    <a:pt x="5276215" y="88900"/>
                  </a:lnTo>
                  <a:lnTo>
                    <a:pt x="0" y="88900"/>
                  </a:lnTo>
                  <a:close/>
                </a:path>
              </a:pathLst>
            </a:custGeom>
            <a:solidFill>
              <a:srgbClr val="000000"/>
            </a:solidFill>
          </p:spPr>
        </p:sp>
        <p:sp>
          <p:nvSpPr>
            <p:cNvPr name="Freeform 14" id="14"/>
            <p:cNvSpPr/>
            <p:nvPr/>
          </p:nvSpPr>
          <p:spPr>
            <a:xfrm flipH="false" flipV="false" rot="0">
              <a:off x="47924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5" id="15"/>
            <p:cNvSpPr/>
            <p:nvPr/>
          </p:nvSpPr>
          <p:spPr>
            <a:xfrm flipH="false" flipV="false" rot="0">
              <a:off x="47797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6" id="16"/>
            <p:cNvSpPr/>
            <p:nvPr/>
          </p:nvSpPr>
          <p:spPr>
            <a:xfrm flipH="false" flipV="false" rot="0">
              <a:off x="41701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7" id="17"/>
            <p:cNvSpPr/>
            <p:nvPr/>
          </p:nvSpPr>
          <p:spPr>
            <a:xfrm flipH="false" flipV="false" rot="0">
              <a:off x="41574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8" id="18"/>
            <p:cNvSpPr/>
            <p:nvPr/>
          </p:nvSpPr>
          <p:spPr>
            <a:xfrm flipH="false" flipV="false" rot="0">
              <a:off x="35351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9" id="19"/>
            <p:cNvSpPr/>
            <p:nvPr/>
          </p:nvSpPr>
          <p:spPr>
            <a:xfrm flipH="false" flipV="false" rot="0">
              <a:off x="35224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20" id="20"/>
            <p:cNvSpPr/>
            <p:nvPr/>
          </p:nvSpPr>
          <p:spPr>
            <a:xfrm flipH="false" flipV="false" rot="0">
              <a:off x="28874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21" id="21"/>
            <p:cNvSpPr/>
            <p:nvPr/>
          </p:nvSpPr>
          <p:spPr>
            <a:xfrm flipH="false" flipV="false" rot="0">
              <a:off x="28747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22" id="22"/>
            <p:cNvSpPr/>
            <p:nvPr/>
          </p:nvSpPr>
          <p:spPr>
            <a:xfrm flipH="false" flipV="false" rot="0">
              <a:off x="22651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23" id="23"/>
            <p:cNvSpPr/>
            <p:nvPr/>
          </p:nvSpPr>
          <p:spPr>
            <a:xfrm flipH="false" flipV="false" rot="0">
              <a:off x="22524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24" id="24"/>
            <p:cNvSpPr/>
            <p:nvPr/>
          </p:nvSpPr>
          <p:spPr>
            <a:xfrm flipH="false" flipV="false" rot="0">
              <a:off x="16301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25" id="25"/>
            <p:cNvSpPr/>
            <p:nvPr/>
          </p:nvSpPr>
          <p:spPr>
            <a:xfrm flipH="false" flipV="false" rot="0">
              <a:off x="16174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26" id="2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7" id="27"/>
          <p:cNvSpPr txBox="true"/>
          <p:nvPr/>
        </p:nvSpPr>
        <p:spPr>
          <a:xfrm rot="0">
            <a:off x="800510" y="884368"/>
            <a:ext cx="410266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Python Queue Module</a:t>
            </a:r>
          </a:p>
        </p:txBody>
      </p:sp>
      <p:sp>
        <p:nvSpPr>
          <p:cNvPr name="TextBox 28" id="28"/>
          <p:cNvSpPr txBox="true"/>
          <p:nvPr/>
        </p:nvSpPr>
        <p:spPr>
          <a:xfrm rot="0">
            <a:off x="809139" y="4312768"/>
            <a:ext cx="1202988" cy="461429"/>
          </a:xfrm>
          <a:prstGeom prst="rect">
            <a:avLst/>
          </a:prstGeom>
        </p:spPr>
        <p:txBody>
          <a:bodyPr anchor="t" rtlCol="false" tIns="0" lIns="0" bIns="0" rIns="0">
            <a:spAutoFit/>
          </a:bodyPr>
          <a:lstStyle/>
          <a:p>
            <a:pPr algn="l">
              <a:lnSpc>
                <a:spcPts val="4080"/>
              </a:lnSpc>
            </a:pPr>
            <a:r>
              <a:rPr lang="en-US" b="true" sz="2100" spc="-14">
                <a:solidFill>
                  <a:srgbClr val="000000"/>
                </a:solidFill>
                <a:latin typeface="Montserrat 2 Bold"/>
                <a:ea typeface="Montserrat 2 Bold"/>
                <a:cs typeface="Montserrat 2 Bold"/>
                <a:sym typeface="Montserrat 2 Bold"/>
              </a:rPr>
              <a:t>Methods</a:t>
            </a:r>
          </a:p>
        </p:txBody>
      </p:sp>
      <p:sp>
        <p:nvSpPr>
          <p:cNvPr name="TextBox 29" id="29"/>
          <p:cNvSpPr txBox="true"/>
          <p:nvPr/>
        </p:nvSpPr>
        <p:spPr>
          <a:xfrm rot="0">
            <a:off x="1078344" y="4910137"/>
            <a:ext cx="1754410" cy="2473109"/>
          </a:xfrm>
          <a:prstGeom prst="rect">
            <a:avLst/>
          </a:prstGeom>
        </p:spPr>
        <p:txBody>
          <a:bodyPr anchor="t" rtlCol="false" tIns="0" lIns="0" bIns="0" rIns="0">
            <a:spAutoFit/>
          </a:bodyPr>
          <a:lstStyle/>
          <a:p>
            <a:pPr algn="just">
              <a:lnSpc>
                <a:spcPts val="408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qsize()</a:t>
            </a:r>
          </a:p>
          <a:p>
            <a:pPr algn="just">
              <a:lnSpc>
                <a:spcPts val="1199"/>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empty()</a:t>
            </a:r>
          </a:p>
          <a:p>
            <a:pPr algn="just">
              <a:lnSpc>
                <a:spcPts val="408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full()</a:t>
            </a:r>
          </a:p>
          <a:p>
            <a:pPr algn="just">
              <a:lnSpc>
                <a:spcPts val="1199"/>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put()</a:t>
            </a:r>
          </a:p>
          <a:p>
            <a:pPr algn="just">
              <a:lnSpc>
                <a:spcPts val="408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get()</a:t>
            </a:r>
          </a:p>
          <a:p>
            <a:pPr algn="just">
              <a:lnSpc>
                <a:spcPts val="1199"/>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task_done()</a:t>
            </a:r>
          </a:p>
          <a:p>
            <a:pPr algn="just">
              <a:lnSpc>
                <a:spcPts val="4080"/>
              </a:lnSpc>
            </a:pPr>
            <a:r>
              <a:rPr lang="en-US" sz="2100" spc="-14">
                <a:solidFill>
                  <a:srgbClr val="000000"/>
                </a:solidFill>
                <a:latin typeface="Montserrat 2"/>
                <a:ea typeface="Montserrat 2"/>
                <a:cs typeface="Montserrat 2"/>
                <a:sym typeface="Montserrat 2"/>
              </a:rPr>
              <a:t>-</a:t>
            </a:r>
            <a:r>
              <a:rPr lang="en-US" sz="2100" spc="-14">
                <a:solidFill>
                  <a:srgbClr val="FFFFFF"/>
                </a:solidFill>
                <a:latin typeface="Montserrat 2"/>
                <a:ea typeface="Montserrat 2"/>
                <a:cs typeface="Montserrat 2"/>
                <a:sym typeface="Montserrat 2"/>
              </a:rPr>
              <a:t> </a:t>
            </a:r>
            <a:r>
              <a:rPr lang="en-US" sz="2100" spc="-14">
                <a:solidFill>
                  <a:srgbClr val="000000"/>
                </a:solidFill>
                <a:latin typeface="Montserrat 2"/>
                <a:ea typeface="Montserrat 2"/>
                <a:cs typeface="Montserrat 2"/>
                <a:sym typeface="Montserrat 2"/>
              </a:rPr>
              <a:t>join()</a:t>
            </a:r>
          </a:p>
        </p:txBody>
      </p:sp>
      <p:sp>
        <p:nvSpPr>
          <p:cNvPr name="TextBox 30" id="30"/>
          <p:cNvSpPr txBox="true"/>
          <p:nvPr/>
        </p:nvSpPr>
        <p:spPr>
          <a:xfrm rot="0">
            <a:off x="954510" y="1948215"/>
            <a:ext cx="2669877" cy="1607601"/>
          </a:xfrm>
          <a:prstGeom prst="rect">
            <a:avLst/>
          </a:prstGeom>
        </p:spPr>
        <p:txBody>
          <a:bodyPr anchor="t" rtlCol="false" tIns="0" lIns="0" bIns="0" rIns="0">
            <a:spAutoFit/>
          </a:bodyPr>
          <a:lstStyle/>
          <a:p>
            <a:pPr algn="l">
              <a:lnSpc>
                <a:spcPts val="4399"/>
              </a:lnSpc>
            </a:pPr>
            <a:r>
              <a:rPr lang="en-US" b="true" sz="2100" spc="-14">
                <a:solidFill>
                  <a:srgbClr val="000000"/>
                </a:solidFill>
                <a:latin typeface="Montserrat 2 Bold"/>
                <a:ea typeface="Montserrat 2 Bold"/>
                <a:cs typeface="Montserrat 2 Bold"/>
                <a:sym typeface="Montserrat 2 Bold"/>
              </a:rPr>
              <a:t>FIFO queue LIFO queue - Stack Priority queue</a:t>
            </a:r>
          </a:p>
        </p:txBody>
      </p:sp>
      <p:sp>
        <p:nvSpPr>
          <p:cNvPr name="TextBox 31" id="31"/>
          <p:cNvSpPr txBox="true"/>
          <p:nvPr/>
        </p:nvSpPr>
        <p:spPr>
          <a:xfrm rot="0">
            <a:off x="8712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4</a:t>
            </a:r>
          </a:p>
        </p:txBody>
      </p:sp>
      <p:sp>
        <p:nvSpPr>
          <p:cNvPr name="TextBox 32" id="32"/>
          <p:cNvSpPr txBox="true"/>
          <p:nvPr/>
        </p:nvSpPr>
        <p:spPr>
          <a:xfrm rot="0">
            <a:off x="9347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33" id="33"/>
          <p:cNvSpPr txBox="true"/>
          <p:nvPr/>
        </p:nvSpPr>
        <p:spPr>
          <a:xfrm rot="0">
            <a:off x="9970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5</a:t>
            </a:r>
          </a:p>
        </p:txBody>
      </p:sp>
      <p:sp>
        <p:nvSpPr>
          <p:cNvPr name="TextBox 34" id="34"/>
          <p:cNvSpPr txBox="true"/>
          <p:nvPr/>
        </p:nvSpPr>
        <p:spPr>
          <a:xfrm rot="0">
            <a:off x="10617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35" id="35"/>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36" id="36"/>
          <p:cNvSpPr txBox="true"/>
          <p:nvPr/>
        </p:nvSpPr>
        <p:spPr>
          <a:xfrm rot="0">
            <a:off x="11875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
        <p:nvSpPr>
          <p:cNvPr name="TextBox 37" id="37"/>
          <p:cNvSpPr txBox="true"/>
          <p:nvPr/>
        </p:nvSpPr>
        <p:spPr>
          <a:xfrm rot="0">
            <a:off x="7042756" y="3320786"/>
            <a:ext cx="51058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End</a:t>
            </a:r>
          </a:p>
        </p:txBody>
      </p:sp>
      <p:sp>
        <p:nvSpPr>
          <p:cNvPr name="TextBox 38" id="38"/>
          <p:cNvSpPr txBox="true"/>
          <p:nvPr/>
        </p:nvSpPr>
        <p:spPr>
          <a:xfrm rot="0">
            <a:off x="11508276" y="3320786"/>
            <a:ext cx="727691"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Front</a:t>
            </a:r>
          </a:p>
        </p:txBody>
      </p:sp>
      <p:sp>
        <p:nvSpPr>
          <p:cNvPr name="TextBox 39" id="39"/>
          <p:cNvSpPr txBox="true"/>
          <p:nvPr/>
        </p:nvSpPr>
        <p:spPr>
          <a:xfrm rot="0">
            <a:off x="5210185" y="2087366"/>
            <a:ext cx="2518648"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Queue(maxsize=0)</a:t>
            </a:r>
          </a:p>
        </p:txBody>
      </p:sp>
    </p:spTree>
  </p:cSld>
  <p:clrMapOvr>
    <a:masterClrMapping/>
  </p:clrMapOvr>
</p:sld>
</file>

<file path=ppt/slides/slide3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9432836" y="3462023"/>
            <a:ext cx="2879265" cy="3058135"/>
            <a:chOff x="0" y="0"/>
            <a:chExt cx="2879268" cy="3058135"/>
          </a:xfrm>
        </p:grpSpPr>
        <p:sp>
          <p:nvSpPr>
            <p:cNvPr name="Freeform 7" id="7"/>
            <p:cNvSpPr/>
            <p:nvPr/>
          </p:nvSpPr>
          <p:spPr>
            <a:xfrm flipH="false" flipV="false" rot="0">
              <a:off x="63500" y="6350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8" id="8"/>
            <p:cNvSpPr/>
            <p:nvPr/>
          </p:nvSpPr>
          <p:spPr>
            <a:xfrm flipH="false" flipV="false" rot="0">
              <a:off x="63500" y="2905760"/>
              <a:ext cx="2752217" cy="88900"/>
            </a:xfrm>
            <a:custGeom>
              <a:avLst/>
              <a:gdLst/>
              <a:ahLst/>
              <a:cxnLst/>
              <a:rect r="r" b="b" t="t" l="l"/>
              <a:pathLst>
                <a:path h="88900" w="2752217">
                  <a:moveTo>
                    <a:pt x="0" y="0"/>
                  </a:moveTo>
                  <a:lnTo>
                    <a:pt x="2752217" y="0"/>
                  </a:lnTo>
                  <a:lnTo>
                    <a:pt x="2752217" y="88900"/>
                  </a:lnTo>
                  <a:lnTo>
                    <a:pt x="0" y="88900"/>
                  </a:lnTo>
                  <a:close/>
                </a:path>
              </a:pathLst>
            </a:custGeom>
            <a:solidFill>
              <a:srgbClr val="000000"/>
            </a:solidFill>
          </p:spPr>
        </p:sp>
        <p:sp>
          <p:nvSpPr>
            <p:cNvPr name="Freeform 9" id="9"/>
            <p:cNvSpPr/>
            <p:nvPr/>
          </p:nvSpPr>
          <p:spPr>
            <a:xfrm flipH="false" flipV="false" rot="0">
              <a:off x="23032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0" id="10"/>
            <p:cNvSpPr/>
            <p:nvPr/>
          </p:nvSpPr>
          <p:spPr>
            <a:xfrm flipH="false" flipV="false" rot="0">
              <a:off x="22905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1" id="11"/>
            <p:cNvSpPr/>
            <p:nvPr/>
          </p:nvSpPr>
          <p:spPr>
            <a:xfrm flipH="false" flipV="false" rot="0">
              <a:off x="16809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2" id="12"/>
            <p:cNvSpPr/>
            <p:nvPr/>
          </p:nvSpPr>
          <p:spPr>
            <a:xfrm flipH="false" flipV="false" rot="0">
              <a:off x="16682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sp>
          <p:nvSpPr>
            <p:cNvPr name="Freeform 13" id="13"/>
            <p:cNvSpPr/>
            <p:nvPr/>
          </p:nvSpPr>
          <p:spPr>
            <a:xfrm flipH="false" flipV="false" rot="0">
              <a:off x="1045972" y="233680"/>
              <a:ext cx="482600" cy="2590800"/>
            </a:xfrm>
            <a:custGeom>
              <a:avLst/>
              <a:gdLst/>
              <a:ahLst/>
              <a:cxnLst/>
              <a:rect r="r" b="b" t="t" l="l"/>
              <a:pathLst>
                <a:path h="2590800" w="482600">
                  <a:moveTo>
                    <a:pt x="0" y="2590800"/>
                  </a:moveTo>
                  <a:lnTo>
                    <a:pt x="482600" y="2590800"/>
                  </a:lnTo>
                  <a:lnTo>
                    <a:pt x="482600" y="0"/>
                  </a:lnTo>
                  <a:lnTo>
                    <a:pt x="0" y="0"/>
                  </a:lnTo>
                  <a:close/>
                </a:path>
              </a:pathLst>
            </a:custGeom>
            <a:solidFill>
              <a:srgbClr val="73FDEA"/>
            </a:solidFill>
          </p:spPr>
        </p:sp>
        <p:sp>
          <p:nvSpPr>
            <p:cNvPr name="Freeform 14" id="14"/>
            <p:cNvSpPr/>
            <p:nvPr/>
          </p:nvSpPr>
          <p:spPr>
            <a:xfrm flipH="false" flipV="false" rot="0">
              <a:off x="1033272" y="220980"/>
              <a:ext cx="508000" cy="2616200"/>
            </a:xfrm>
            <a:custGeom>
              <a:avLst/>
              <a:gdLst/>
              <a:ahLst/>
              <a:cxnLst/>
              <a:rect r="r" b="b" t="t" l="l"/>
              <a:pathLst>
                <a:path h="2616200" w="508000">
                  <a:moveTo>
                    <a:pt x="12700" y="0"/>
                  </a:moveTo>
                  <a:lnTo>
                    <a:pt x="495300" y="0"/>
                  </a:lnTo>
                  <a:lnTo>
                    <a:pt x="508000" y="0"/>
                  </a:lnTo>
                  <a:lnTo>
                    <a:pt x="508000" y="12700"/>
                  </a:lnTo>
                  <a:lnTo>
                    <a:pt x="508000" y="2603500"/>
                  </a:lnTo>
                  <a:lnTo>
                    <a:pt x="508000" y="2616200"/>
                  </a:lnTo>
                  <a:lnTo>
                    <a:pt x="495300" y="2616200"/>
                  </a:lnTo>
                  <a:lnTo>
                    <a:pt x="12700" y="2616200"/>
                  </a:lnTo>
                  <a:lnTo>
                    <a:pt x="0" y="2616200"/>
                  </a:lnTo>
                  <a:lnTo>
                    <a:pt x="0" y="2603500"/>
                  </a:lnTo>
                  <a:lnTo>
                    <a:pt x="0" y="12700"/>
                  </a:lnTo>
                  <a:lnTo>
                    <a:pt x="0" y="0"/>
                  </a:lnTo>
                  <a:lnTo>
                    <a:pt x="12700" y="0"/>
                  </a:lnTo>
                  <a:moveTo>
                    <a:pt x="12700" y="25400"/>
                  </a:moveTo>
                  <a:lnTo>
                    <a:pt x="12700" y="12700"/>
                  </a:lnTo>
                  <a:lnTo>
                    <a:pt x="25400" y="12700"/>
                  </a:lnTo>
                  <a:lnTo>
                    <a:pt x="25400" y="2603500"/>
                  </a:lnTo>
                  <a:lnTo>
                    <a:pt x="12700" y="2603500"/>
                  </a:lnTo>
                  <a:lnTo>
                    <a:pt x="12700" y="2590800"/>
                  </a:lnTo>
                  <a:lnTo>
                    <a:pt x="495300" y="2590800"/>
                  </a:lnTo>
                  <a:lnTo>
                    <a:pt x="495300" y="2603500"/>
                  </a:lnTo>
                  <a:lnTo>
                    <a:pt x="482600" y="2603500"/>
                  </a:lnTo>
                  <a:lnTo>
                    <a:pt x="482600" y="12700"/>
                  </a:lnTo>
                  <a:lnTo>
                    <a:pt x="495300" y="12700"/>
                  </a:lnTo>
                  <a:lnTo>
                    <a:pt x="495300" y="25400"/>
                  </a:lnTo>
                  <a:lnTo>
                    <a:pt x="12700" y="25400"/>
                  </a:lnTo>
                  <a:close/>
                </a:path>
              </a:pathLst>
            </a:custGeom>
            <a:solidFill>
              <a:srgbClr val="000000"/>
            </a:solidFill>
          </p:spPr>
        </p:sp>
      </p:gr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498132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When to use / avoid Queue</a:t>
            </a:r>
          </a:p>
        </p:txBody>
      </p:sp>
      <p:sp>
        <p:nvSpPr>
          <p:cNvPr name="TextBox 17" id="17"/>
          <p:cNvSpPr txBox="true"/>
          <p:nvPr/>
        </p:nvSpPr>
        <p:spPr>
          <a:xfrm rot="0">
            <a:off x="977903" y="2043017"/>
            <a:ext cx="719042" cy="461077"/>
          </a:xfrm>
          <a:prstGeom prst="rect">
            <a:avLst/>
          </a:prstGeom>
        </p:spPr>
        <p:txBody>
          <a:bodyPr anchor="t" rtlCol="false" tIns="0" lIns="0" bIns="0" rIns="0">
            <a:spAutoFit/>
          </a:bodyPr>
          <a:lstStyle/>
          <a:p>
            <a:pPr algn="l">
              <a:lnSpc>
                <a:spcPts val="3801"/>
              </a:lnSpc>
            </a:pPr>
            <a:r>
              <a:rPr lang="en-US" b="true" sz="2600" spc="-18">
                <a:solidFill>
                  <a:srgbClr val="000000"/>
                </a:solidFill>
                <a:latin typeface="Montserrat 2 Bold"/>
                <a:ea typeface="Montserrat 2 Bold"/>
                <a:cs typeface="Montserrat 2 Bold"/>
                <a:sym typeface="Montserrat 2 Bold"/>
              </a:rPr>
              <a:t>Use:</a:t>
            </a:r>
          </a:p>
        </p:txBody>
      </p:sp>
      <p:sp>
        <p:nvSpPr>
          <p:cNvPr name="TextBox 18" id="18"/>
          <p:cNvSpPr txBox="true"/>
          <p:nvPr/>
        </p:nvSpPr>
        <p:spPr>
          <a:xfrm rot="0">
            <a:off x="1308097" y="2623690"/>
            <a:ext cx="7268404" cy="1032577"/>
          </a:xfrm>
          <a:prstGeom prst="rect">
            <a:avLst/>
          </a:prstGeom>
        </p:spPr>
        <p:txBody>
          <a:bodyPr anchor="t" rtlCol="false" tIns="0" lIns="0" bIns="0" rIns="0">
            <a:spAutoFit/>
          </a:bodyPr>
          <a:lstStyle/>
          <a:p>
            <a:pPr algn="l">
              <a:lnSpc>
                <a:spcPts val="3801"/>
              </a:lnSpc>
            </a:pPr>
            <a:r>
              <a:rPr lang="en-US" sz="2600" spc="-18">
                <a:solidFill>
                  <a:srgbClr val="000000"/>
                </a:solidFill>
                <a:latin typeface="Montserrat 2"/>
                <a:ea typeface="Montserrat 2"/>
                <a:cs typeface="Montserrat 2"/>
                <a:sym typeface="Montserrat 2"/>
              </a:rPr>
              <a:t>- FIFO functionality</a:t>
            </a:r>
          </a:p>
          <a:p>
            <a:pPr algn="l">
              <a:lnSpc>
                <a:spcPts val="5200"/>
              </a:lnSpc>
            </a:pPr>
            <a:r>
              <a:rPr lang="en-US" sz="2600" spc="-18">
                <a:solidFill>
                  <a:srgbClr val="000000"/>
                </a:solidFill>
                <a:latin typeface="Montserrat 2"/>
                <a:ea typeface="Montserrat 2"/>
                <a:cs typeface="Montserrat 2"/>
                <a:sym typeface="Montserrat 2"/>
              </a:rPr>
              <a:t>- The chance of data corruption is minimum</a:t>
            </a:r>
          </a:p>
        </p:txBody>
      </p:sp>
      <p:sp>
        <p:nvSpPr>
          <p:cNvPr name="TextBox 19" id="19"/>
          <p:cNvSpPr txBox="true"/>
          <p:nvPr/>
        </p:nvSpPr>
        <p:spPr>
          <a:xfrm rot="0">
            <a:off x="977903" y="3754345"/>
            <a:ext cx="1078611" cy="718252"/>
          </a:xfrm>
          <a:prstGeom prst="rect">
            <a:avLst/>
          </a:prstGeom>
        </p:spPr>
        <p:txBody>
          <a:bodyPr anchor="t" rtlCol="false" tIns="0" lIns="0" bIns="0" rIns="0">
            <a:spAutoFit/>
          </a:bodyPr>
          <a:lstStyle/>
          <a:p>
            <a:pPr algn="l">
              <a:lnSpc>
                <a:spcPts val="6500"/>
              </a:lnSpc>
            </a:pPr>
            <a:r>
              <a:rPr lang="en-US" b="true" sz="2600" spc="-18">
                <a:solidFill>
                  <a:srgbClr val="000000"/>
                </a:solidFill>
                <a:latin typeface="Montserrat 2 Bold"/>
                <a:ea typeface="Montserrat 2 Bold"/>
                <a:cs typeface="Montserrat 2 Bold"/>
                <a:sym typeface="Montserrat 2 Bold"/>
              </a:rPr>
              <a:t>Avoid:</a:t>
            </a:r>
          </a:p>
        </p:txBody>
      </p:sp>
      <p:sp>
        <p:nvSpPr>
          <p:cNvPr name="TextBox 20" id="20"/>
          <p:cNvSpPr txBox="true"/>
          <p:nvPr/>
        </p:nvSpPr>
        <p:spPr>
          <a:xfrm rot="0">
            <a:off x="1308097" y="4830308"/>
            <a:ext cx="5298605" cy="222952"/>
          </a:xfrm>
          <a:prstGeom prst="rect">
            <a:avLst/>
          </a:prstGeom>
        </p:spPr>
        <p:txBody>
          <a:bodyPr anchor="t" rtlCol="false" tIns="0" lIns="0" bIns="0" rIns="0">
            <a:spAutoFit/>
          </a:bodyPr>
          <a:lstStyle/>
          <a:p>
            <a:pPr algn="l">
              <a:lnSpc>
                <a:spcPts val="1300"/>
              </a:lnSpc>
            </a:pPr>
            <a:r>
              <a:rPr lang="en-US" sz="2600" spc="-18">
                <a:solidFill>
                  <a:srgbClr val="000000"/>
                </a:solidFill>
                <a:latin typeface="Montserrat 2"/>
                <a:ea typeface="Montserrat 2"/>
                <a:cs typeface="Montserrat 2"/>
                <a:sym typeface="Montserrat 2"/>
              </a:rPr>
              <a:t>- Random access is not possible</a:t>
            </a:r>
          </a:p>
        </p:txBody>
      </p:sp>
      <p:sp>
        <p:nvSpPr>
          <p:cNvPr name="TextBox 21" id="21"/>
          <p:cNvSpPr txBox="true"/>
          <p:nvPr/>
        </p:nvSpPr>
        <p:spPr>
          <a:xfrm rot="0">
            <a:off x="10617775"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3</a:t>
            </a:r>
          </a:p>
        </p:txBody>
      </p:sp>
      <p:sp>
        <p:nvSpPr>
          <p:cNvPr name="TextBox 22" id="22"/>
          <p:cNvSpPr txBox="true"/>
          <p:nvPr/>
        </p:nvSpPr>
        <p:spPr>
          <a:xfrm rot="0">
            <a:off x="11252778" y="480898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2</a:t>
            </a:r>
          </a:p>
        </p:txBody>
      </p:sp>
      <p:sp>
        <p:nvSpPr>
          <p:cNvPr name="TextBox 23" id="23"/>
          <p:cNvSpPr txBox="true"/>
          <p:nvPr/>
        </p:nvSpPr>
        <p:spPr>
          <a:xfrm rot="0">
            <a:off x="11875075" y="4808972"/>
            <a:ext cx="208874" cy="498377"/>
          </a:xfrm>
          <a:prstGeom prst="rect">
            <a:avLst/>
          </a:prstGeom>
        </p:spPr>
        <p:txBody>
          <a:bodyPr anchor="t" rtlCol="false" tIns="0" lIns="0" bIns="0" rIns="0">
            <a:spAutoFit/>
          </a:bodyPr>
          <a:lstStyle/>
          <a:p>
            <a:pPr algn="l">
              <a:lnSpc>
                <a:spcPts val="4059"/>
              </a:lnSpc>
            </a:pPr>
            <a:r>
              <a:rPr lang="en-US" b="true" sz="2900" spc="-8">
                <a:solidFill>
                  <a:srgbClr val="000000"/>
                </a:solidFill>
                <a:latin typeface="IBM Plex Sans Bold"/>
                <a:ea typeface="IBM Plex Sans Bold"/>
                <a:cs typeface="IBM Plex Sans Bold"/>
                <a:sym typeface="IBM Plex Sans Bold"/>
              </a:rPr>
              <a:t>1</a:t>
            </a:r>
          </a:p>
        </p:txBody>
      </p:sp>
    </p:spTree>
  </p:cSld>
  <p:clrMapOvr>
    <a:masterClrMapping/>
  </p:clrMapOvr>
</p:sld>
</file>

<file path=ppt/slides/slide3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467100" y="4767577"/>
            <a:ext cx="1371895" cy="248917"/>
            <a:chOff x="0" y="0"/>
            <a:chExt cx="1371892" cy="248920"/>
          </a:xfrm>
        </p:grpSpPr>
        <p:sp>
          <p:nvSpPr>
            <p:cNvPr name="Freeform 6" id="6"/>
            <p:cNvSpPr/>
            <p:nvPr/>
          </p:nvSpPr>
          <p:spPr>
            <a:xfrm flipH="false" flipV="false" rot="0">
              <a:off x="63500" y="111760"/>
              <a:ext cx="1135634" cy="25400"/>
            </a:xfrm>
            <a:custGeom>
              <a:avLst/>
              <a:gdLst/>
              <a:ahLst/>
              <a:cxnLst/>
              <a:rect r="r" b="b" t="t" l="l"/>
              <a:pathLst>
                <a:path h="25400" w="1135634">
                  <a:moveTo>
                    <a:pt x="0" y="0"/>
                  </a:moveTo>
                  <a:lnTo>
                    <a:pt x="1122934" y="0"/>
                  </a:lnTo>
                  <a:lnTo>
                    <a:pt x="1122934" y="12700"/>
                  </a:lnTo>
                  <a:lnTo>
                    <a:pt x="1122934" y="0"/>
                  </a:lnTo>
                  <a:lnTo>
                    <a:pt x="1135634" y="0"/>
                  </a:lnTo>
                  <a:lnTo>
                    <a:pt x="1135634" y="25400"/>
                  </a:lnTo>
                  <a:lnTo>
                    <a:pt x="1122934" y="25400"/>
                  </a:lnTo>
                  <a:lnTo>
                    <a:pt x="0" y="25400"/>
                  </a:lnTo>
                  <a:close/>
                </a:path>
              </a:pathLst>
            </a:custGeom>
            <a:solidFill>
              <a:srgbClr val="000000"/>
            </a:solidFill>
          </p:spPr>
        </p:sp>
        <p:sp>
          <p:nvSpPr>
            <p:cNvPr name="Freeform 7" id="7"/>
            <p:cNvSpPr/>
            <p:nvPr/>
          </p:nvSpPr>
          <p:spPr>
            <a:xfrm flipH="false" flipV="false" rot="0">
              <a:off x="1186434"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8" id="8"/>
          <p:cNvGrpSpPr>
            <a:grpSpLocks noChangeAspect="true"/>
          </p:cNvGrpSpPr>
          <p:nvPr/>
        </p:nvGrpSpPr>
        <p:grpSpPr>
          <a:xfrm rot="0">
            <a:off x="3467100" y="5120640"/>
            <a:ext cx="1371895" cy="248917"/>
            <a:chOff x="0" y="0"/>
            <a:chExt cx="1371892" cy="248920"/>
          </a:xfrm>
        </p:grpSpPr>
        <p:sp>
          <p:nvSpPr>
            <p:cNvPr name="Freeform 9" id="9"/>
            <p:cNvSpPr/>
            <p:nvPr/>
          </p:nvSpPr>
          <p:spPr>
            <a:xfrm flipH="false" flipV="false" rot="0">
              <a:off x="63500" y="111760"/>
              <a:ext cx="1135634" cy="25400"/>
            </a:xfrm>
            <a:custGeom>
              <a:avLst/>
              <a:gdLst/>
              <a:ahLst/>
              <a:cxnLst/>
              <a:rect r="r" b="b" t="t" l="l"/>
              <a:pathLst>
                <a:path h="25400" w="1135634">
                  <a:moveTo>
                    <a:pt x="0" y="0"/>
                  </a:moveTo>
                  <a:lnTo>
                    <a:pt x="1122934" y="0"/>
                  </a:lnTo>
                  <a:lnTo>
                    <a:pt x="1122934" y="12700"/>
                  </a:lnTo>
                  <a:lnTo>
                    <a:pt x="1122934" y="0"/>
                  </a:lnTo>
                  <a:lnTo>
                    <a:pt x="1135634" y="0"/>
                  </a:lnTo>
                  <a:lnTo>
                    <a:pt x="1135634" y="25400"/>
                  </a:lnTo>
                  <a:lnTo>
                    <a:pt x="1122934" y="25400"/>
                  </a:lnTo>
                  <a:lnTo>
                    <a:pt x="0" y="25400"/>
                  </a:lnTo>
                  <a:close/>
                </a:path>
              </a:pathLst>
            </a:custGeom>
            <a:solidFill>
              <a:srgbClr val="000000"/>
            </a:solidFill>
          </p:spPr>
        </p:sp>
        <p:sp>
          <p:nvSpPr>
            <p:cNvPr name="Freeform 10" id="10"/>
            <p:cNvSpPr/>
            <p:nvPr/>
          </p:nvSpPr>
          <p:spPr>
            <a:xfrm flipH="false" flipV="false" rot="0">
              <a:off x="1186434"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3467100" y="5488943"/>
            <a:ext cx="1371895" cy="248917"/>
            <a:chOff x="0" y="0"/>
            <a:chExt cx="1371892" cy="248920"/>
          </a:xfrm>
        </p:grpSpPr>
        <p:sp>
          <p:nvSpPr>
            <p:cNvPr name="Freeform 12" id="12"/>
            <p:cNvSpPr/>
            <p:nvPr/>
          </p:nvSpPr>
          <p:spPr>
            <a:xfrm flipH="false" flipV="false" rot="0">
              <a:off x="63500" y="111760"/>
              <a:ext cx="1135634" cy="25400"/>
            </a:xfrm>
            <a:custGeom>
              <a:avLst/>
              <a:gdLst/>
              <a:ahLst/>
              <a:cxnLst/>
              <a:rect r="r" b="b" t="t" l="l"/>
              <a:pathLst>
                <a:path h="25400" w="1135634">
                  <a:moveTo>
                    <a:pt x="0" y="0"/>
                  </a:moveTo>
                  <a:lnTo>
                    <a:pt x="1122934" y="0"/>
                  </a:lnTo>
                  <a:lnTo>
                    <a:pt x="1122934" y="12700"/>
                  </a:lnTo>
                  <a:lnTo>
                    <a:pt x="1122934" y="0"/>
                  </a:lnTo>
                  <a:lnTo>
                    <a:pt x="1135634" y="0"/>
                  </a:lnTo>
                  <a:lnTo>
                    <a:pt x="1135634" y="25400"/>
                  </a:lnTo>
                  <a:lnTo>
                    <a:pt x="1122934" y="25400"/>
                  </a:lnTo>
                  <a:lnTo>
                    <a:pt x="0" y="25400"/>
                  </a:lnTo>
                  <a:close/>
                </a:path>
              </a:pathLst>
            </a:custGeom>
            <a:solidFill>
              <a:srgbClr val="000000"/>
            </a:solidFill>
          </p:spPr>
        </p:sp>
        <p:sp>
          <p:nvSpPr>
            <p:cNvPr name="Freeform 13" id="13"/>
            <p:cNvSpPr/>
            <p:nvPr/>
          </p:nvSpPr>
          <p:spPr>
            <a:xfrm flipH="false" flipV="false" rot="0">
              <a:off x="1186434"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4" id="14"/>
          <p:cNvGrpSpPr>
            <a:grpSpLocks noChangeAspect="true"/>
          </p:cNvGrpSpPr>
          <p:nvPr/>
        </p:nvGrpSpPr>
        <p:grpSpPr>
          <a:xfrm rot="0">
            <a:off x="393697" y="2314604"/>
            <a:ext cx="10174043" cy="1409700"/>
            <a:chOff x="0" y="0"/>
            <a:chExt cx="10174046" cy="1409700"/>
          </a:xfrm>
        </p:grpSpPr>
        <p:sp>
          <p:nvSpPr>
            <p:cNvPr name="Freeform 15" id="15"/>
            <p:cNvSpPr/>
            <p:nvPr/>
          </p:nvSpPr>
          <p:spPr>
            <a:xfrm flipH="false" flipV="false" rot="0">
              <a:off x="101600" y="314325"/>
              <a:ext cx="1107821" cy="806577"/>
            </a:xfrm>
            <a:custGeom>
              <a:avLst/>
              <a:gdLst/>
              <a:ahLst/>
              <a:cxnLst/>
              <a:rect r="r" b="b" t="t" l="l"/>
              <a:pathLst>
                <a:path h="806577" w="1107821">
                  <a:moveTo>
                    <a:pt x="0" y="0"/>
                  </a:moveTo>
                  <a:lnTo>
                    <a:pt x="1107821" y="0"/>
                  </a:lnTo>
                  <a:lnTo>
                    <a:pt x="1107821" y="806577"/>
                  </a:lnTo>
                  <a:lnTo>
                    <a:pt x="0" y="806577"/>
                  </a:lnTo>
                  <a:close/>
                </a:path>
              </a:pathLst>
            </a:custGeom>
            <a:solidFill>
              <a:srgbClr val="73FDEA"/>
            </a:solidFill>
          </p:spPr>
        </p:sp>
        <p:sp>
          <p:nvSpPr>
            <p:cNvPr name="Freeform 16" id="16"/>
            <p:cNvSpPr/>
            <p:nvPr/>
          </p:nvSpPr>
          <p:spPr>
            <a:xfrm flipH="false" flipV="false" rot="0">
              <a:off x="1209421" y="314325"/>
              <a:ext cx="1107821" cy="806577"/>
            </a:xfrm>
            <a:custGeom>
              <a:avLst/>
              <a:gdLst/>
              <a:ahLst/>
              <a:cxnLst/>
              <a:rect r="r" b="b" t="t" l="l"/>
              <a:pathLst>
                <a:path h="806577" w="1107821">
                  <a:moveTo>
                    <a:pt x="0" y="0"/>
                  </a:moveTo>
                  <a:lnTo>
                    <a:pt x="1107821" y="0"/>
                  </a:lnTo>
                  <a:lnTo>
                    <a:pt x="1107821" y="806577"/>
                  </a:lnTo>
                  <a:lnTo>
                    <a:pt x="0" y="806577"/>
                  </a:lnTo>
                  <a:close/>
                </a:path>
              </a:pathLst>
            </a:custGeom>
            <a:solidFill>
              <a:srgbClr val="73FDEA"/>
            </a:solidFill>
          </p:spPr>
        </p:sp>
        <p:sp>
          <p:nvSpPr>
            <p:cNvPr name="Freeform 17" id="17"/>
            <p:cNvSpPr/>
            <p:nvPr/>
          </p:nvSpPr>
          <p:spPr>
            <a:xfrm flipH="false" flipV="false" rot="0">
              <a:off x="2317369" y="314325"/>
              <a:ext cx="1107821" cy="806577"/>
            </a:xfrm>
            <a:custGeom>
              <a:avLst/>
              <a:gdLst/>
              <a:ahLst/>
              <a:cxnLst/>
              <a:rect r="r" b="b" t="t" l="l"/>
              <a:pathLst>
                <a:path h="806577" w="1107821">
                  <a:moveTo>
                    <a:pt x="0" y="0"/>
                  </a:moveTo>
                  <a:lnTo>
                    <a:pt x="1107821" y="0"/>
                  </a:lnTo>
                  <a:lnTo>
                    <a:pt x="1107821" y="806577"/>
                  </a:lnTo>
                  <a:lnTo>
                    <a:pt x="0" y="806577"/>
                  </a:lnTo>
                  <a:close/>
                </a:path>
              </a:pathLst>
            </a:custGeom>
            <a:solidFill>
              <a:srgbClr val="73FDEA"/>
            </a:solidFill>
          </p:spPr>
        </p:sp>
        <p:sp>
          <p:nvSpPr>
            <p:cNvPr name="Freeform 18" id="18"/>
            <p:cNvSpPr/>
            <p:nvPr/>
          </p:nvSpPr>
          <p:spPr>
            <a:xfrm flipH="false" flipV="false" rot="0">
              <a:off x="3425190" y="314325"/>
              <a:ext cx="1107821" cy="806577"/>
            </a:xfrm>
            <a:custGeom>
              <a:avLst/>
              <a:gdLst/>
              <a:ahLst/>
              <a:cxnLst/>
              <a:rect r="r" b="b" t="t" l="l"/>
              <a:pathLst>
                <a:path h="806577" w="1107821">
                  <a:moveTo>
                    <a:pt x="0" y="0"/>
                  </a:moveTo>
                  <a:lnTo>
                    <a:pt x="1107821" y="0"/>
                  </a:lnTo>
                  <a:lnTo>
                    <a:pt x="1107821" y="806577"/>
                  </a:lnTo>
                  <a:lnTo>
                    <a:pt x="0" y="806577"/>
                  </a:lnTo>
                  <a:close/>
                </a:path>
              </a:pathLst>
            </a:custGeom>
            <a:solidFill>
              <a:srgbClr val="73FDEA"/>
            </a:solidFill>
          </p:spPr>
        </p:sp>
        <p:sp>
          <p:nvSpPr>
            <p:cNvPr name="Freeform 19" id="19"/>
            <p:cNvSpPr/>
            <p:nvPr/>
          </p:nvSpPr>
          <p:spPr>
            <a:xfrm flipH="false" flipV="false" rot="0">
              <a:off x="4533138" y="314325"/>
              <a:ext cx="1107821" cy="806577"/>
            </a:xfrm>
            <a:custGeom>
              <a:avLst/>
              <a:gdLst/>
              <a:ahLst/>
              <a:cxnLst/>
              <a:rect r="r" b="b" t="t" l="l"/>
              <a:pathLst>
                <a:path h="806577" w="1107821">
                  <a:moveTo>
                    <a:pt x="0" y="0"/>
                  </a:moveTo>
                  <a:lnTo>
                    <a:pt x="1107821" y="0"/>
                  </a:lnTo>
                  <a:lnTo>
                    <a:pt x="1107821" y="806577"/>
                  </a:lnTo>
                  <a:lnTo>
                    <a:pt x="0" y="806577"/>
                  </a:lnTo>
                  <a:close/>
                </a:path>
              </a:pathLst>
            </a:custGeom>
            <a:solidFill>
              <a:srgbClr val="73FDEA"/>
            </a:solidFill>
          </p:spPr>
        </p:sp>
        <p:sp>
          <p:nvSpPr>
            <p:cNvPr name="Freeform 20" id="20"/>
            <p:cNvSpPr/>
            <p:nvPr/>
          </p:nvSpPr>
          <p:spPr>
            <a:xfrm flipH="false" flipV="false" rot="0">
              <a:off x="5640959" y="314325"/>
              <a:ext cx="1107821" cy="806577"/>
            </a:xfrm>
            <a:custGeom>
              <a:avLst/>
              <a:gdLst/>
              <a:ahLst/>
              <a:cxnLst/>
              <a:rect r="r" b="b" t="t" l="l"/>
              <a:pathLst>
                <a:path h="806577" w="1107821">
                  <a:moveTo>
                    <a:pt x="0" y="0"/>
                  </a:moveTo>
                  <a:lnTo>
                    <a:pt x="1107821" y="0"/>
                  </a:lnTo>
                  <a:lnTo>
                    <a:pt x="1107821" y="806577"/>
                  </a:lnTo>
                  <a:lnTo>
                    <a:pt x="0" y="806577"/>
                  </a:lnTo>
                  <a:close/>
                </a:path>
              </a:pathLst>
            </a:custGeom>
            <a:solidFill>
              <a:srgbClr val="73FDEA"/>
            </a:solidFill>
          </p:spPr>
        </p:sp>
        <p:sp>
          <p:nvSpPr>
            <p:cNvPr name="Freeform 21" id="21"/>
            <p:cNvSpPr/>
            <p:nvPr/>
          </p:nvSpPr>
          <p:spPr>
            <a:xfrm flipH="false" flipV="false" rot="0">
              <a:off x="6748780" y="314325"/>
              <a:ext cx="1107821" cy="806577"/>
            </a:xfrm>
            <a:custGeom>
              <a:avLst/>
              <a:gdLst/>
              <a:ahLst/>
              <a:cxnLst/>
              <a:rect r="r" b="b" t="t" l="l"/>
              <a:pathLst>
                <a:path h="806577" w="1107821">
                  <a:moveTo>
                    <a:pt x="0" y="0"/>
                  </a:moveTo>
                  <a:lnTo>
                    <a:pt x="1107821" y="0"/>
                  </a:lnTo>
                  <a:lnTo>
                    <a:pt x="1107821" y="806577"/>
                  </a:lnTo>
                  <a:lnTo>
                    <a:pt x="0" y="806577"/>
                  </a:lnTo>
                  <a:close/>
                </a:path>
              </a:pathLst>
            </a:custGeom>
            <a:solidFill>
              <a:srgbClr val="73FDEA"/>
            </a:solidFill>
          </p:spPr>
        </p:sp>
        <p:sp>
          <p:nvSpPr>
            <p:cNvPr name="Freeform 22" id="22"/>
            <p:cNvSpPr/>
            <p:nvPr/>
          </p:nvSpPr>
          <p:spPr>
            <a:xfrm flipH="false" flipV="false" rot="0">
              <a:off x="7856728" y="314325"/>
              <a:ext cx="1107821" cy="806577"/>
            </a:xfrm>
            <a:custGeom>
              <a:avLst/>
              <a:gdLst/>
              <a:ahLst/>
              <a:cxnLst/>
              <a:rect r="r" b="b" t="t" l="l"/>
              <a:pathLst>
                <a:path h="806577" w="1107821">
                  <a:moveTo>
                    <a:pt x="0" y="0"/>
                  </a:moveTo>
                  <a:lnTo>
                    <a:pt x="1107821" y="0"/>
                  </a:lnTo>
                  <a:lnTo>
                    <a:pt x="1107821" y="806577"/>
                  </a:lnTo>
                  <a:lnTo>
                    <a:pt x="0" y="806577"/>
                  </a:lnTo>
                  <a:close/>
                </a:path>
              </a:pathLst>
            </a:custGeom>
            <a:solidFill>
              <a:srgbClr val="73FDEA"/>
            </a:solidFill>
          </p:spPr>
        </p:sp>
        <p:sp>
          <p:nvSpPr>
            <p:cNvPr name="Freeform 23" id="23"/>
            <p:cNvSpPr/>
            <p:nvPr/>
          </p:nvSpPr>
          <p:spPr>
            <a:xfrm flipH="false" flipV="false" rot="0">
              <a:off x="8964549" y="314325"/>
              <a:ext cx="1107821" cy="806577"/>
            </a:xfrm>
            <a:custGeom>
              <a:avLst/>
              <a:gdLst/>
              <a:ahLst/>
              <a:cxnLst/>
              <a:rect r="r" b="b" t="t" l="l"/>
              <a:pathLst>
                <a:path h="806577" w="1107821">
                  <a:moveTo>
                    <a:pt x="0" y="0"/>
                  </a:moveTo>
                  <a:lnTo>
                    <a:pt x="1107821" y="0"/>
                  </a:lnTo>
                  <a:lnTo>
                    <a:pt x="1107821" y="806577"/>
                  </a:lnTo>
                  <a:lnTo>
                    <a:pt x="0" y="806577"/>
                  </a:lnTo>
                  <a:close/>
                </a:path>
              </a:pathLst>
            </a:custGeom>
            <a:solidFill>
              <a:srgbClr val="73FDEA"/>
            </a:solidFill>
          </p:spPr>
        </p:sp>
        <p:sp>
          <p:nvSpPr>
            <p:cNvPr name="Freeform 24" id="24"/>
            <p:cNvSpPr/>
            <p:nvPr/>
          </p:nvSpPr>
          <p:spPr>
            <a:xfrm flipH="false" flipV="false" rot="0">
              <a:off x="1171321"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25" id="25"/>
            <p:cNvSpPr/>
            <p:nvPr/>
          </p:nvSpPr>
          <p:spPr>
            <a:xfrm flipH="false" flipV="false" rot="0">
              <a:off x="2279269"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26" id="26"/>
            <p:cNvSpPr/>
            <p:nvPr/>
          </p:nvSpPr>
          <p:spPr>
            <a:xfrm flipH="false" flipV="false" rot="0">
              <a:off x="3387090"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27" id="27"/>
            <p:cNvSpPr/>
            <p:nvPr/>
          </p:nvSpPr>
          <p:spPr>
            <a:xfrm flipH="false" flipV="false" rot="0">
              <a:off x="4495038"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28" id="28"/>
            <p:cNvSpPr/>
            <p:nvPr/>
          </p:nvSpPr>
          <p:spPr>
            <a:xfrm flipH="false" flipV="false" rot="0">
              <a:off x="5602859"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29" id="29"/>
            <p:cNvSpPr/>
            <p:nvPr/>
          </p:nvSpPr>
          <p:spPr>
            <a:xfrm flipH="false" flipV="false" rot="0">
              <a:off x="6710680"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30" id="30"/>
            <p:cNvSpPr/>
            <p:nvPr/>
          </p:nvSpPr>
          <p:spPr>
            <a:xfrm flipH="false" flipV="false" rot="0">
              <a:off x="7818628"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31" id="31"/>
            <p:cNvSpPr/>
            <p:nvPr/>
          </p:nvSpPr>
          <p:spPr>
            <a:xfrm flipH="false" flipV="false" rot="0">
              <a:off x="8926449"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32" id="32"/>
            <p:cNvSpPr/>
            <p:nvPr/>
          </p:nvSpPr>
          <p:spPr>
            <a:xfrm flipH="false" flipV="false" rot="0">
              <a:off x="63500"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33" id="33"/>
            <p:cNvSpPr/>
            <p:nvPr/>
          </p:nvSpPr>
          <p:spPr>
            <a:xfrm flipH="false" flipV="false" rot="0">
              <a:off x="10034397" y="276225"/>
              <a:ext cx="76200" cy="882777"/>
            </a:xfrm>
            <a:custGeom>
              <a:avLst/>
              <a:gdLst/>
              <a:ahLst/>
              <a:cxnLst/>
              <a:rect r="r" b="b" t="t" l="l"/>
              <a:pathLst>
                <a:path h="882777" w="76200">
                  <a:moveTo>
                    <a:pt x="0" y="0"/>
                  </a:moveTo>
                  <a:lnTo>
                    <a:pt x="0" y="882777"/>
                  </a:lnTo>
                  <a:lnTo>
                    <a:pt x="76200" y="882777"/>
                  </a:lnTo>
                  <a:lnTo>
                    <a:pt x="76200" y="0"/>
                  </a:lnTo>
                  <a:close/>
                </a:path>
              </a:pathLst>
            </a:custGeom>
            <a:solidFill>
              <a:srgbClr val="017100"/>
            </a:solidFill>
          </p:spPr>
        </p:sp>
        <p:sp>
          <p:nvSpPr>
            <p:cNvPr name="Freeform 34" id="34"/>
            <p:cNvSpPr/>
            <p:nvPr/>
          </p:nvSpPr>
          <p:spPr>
            <a:xfrm flipH="false" flipV="false" rot="0">
              <a:off x="63500" y="276225"/>
              <a:ext cx="1145921" cy="76200"/>
            </a:xfrm>
            <a:custGeom>
              <a:avLst/>
              <a:gdLst/>
              <a:ahLst/>
              <a:cxnLst/>
              <a:rect r="r" b="b" t="t" l="l"/>
              <a:pathLst>
                <a:path h="76200" w="1145921">
                  <a:moveTo>
                    <a:pt x="0" y="0"/>
                  </a:moveTo>
                  <a:lnTo>
                    <a:pt x="1145921" y="0"/>
                  </a:lnTo>
                  <a:lnTo>
                    <a:pt x="1145921" y="76200"/>
                  </a:lnTo>
                  <a:lnTo>
                    <a:pt x="0" y="76200"/>
                  </a:lnTo>
                  <a:close/>
                </a:path>
              </a:pathLst>
            </a:custGeom>
            <a:solidFill>
              <a:srgbClr val="017100"/>
            </a:solidFill>
          </p:spPr>
        </p:sp>
        <p:sp>
          <p:nvSpPr>
            <p:cNvPr name="Freeform 35" id="35"/>
            <p:cNvSpPr/>
            <p:nvPr/>
          </p:nvSpPr>
          <p:spPr>
            <a:xfrm flipH="false" flipV="false" rot="0">
              <a:off x="1209421" y="276225"/>
              <a:ext cx="4431538" cy="76200"/>
            </a:xfrm>
            <a:custGeom>
              <a:avLst/>
              <a:gdLst/>
              <a:ahLst/>
              <a:cxnLst/>
              <a:rect r="r" b="b" t="t" l="l"/>
              <a:pathLst>
                <a:path h="76200" w="4431538">
                  <a:moveTo>
                    <a:pt x="0" y="0"/>
                  </a:moveTo>
                  <a:lnTo>
                    <a:pt x="4431538" y="0"/>
                  </a:lnTo>
                  <a:lnTo>
                    <a:pt x="4431538" y="76200"/>
                  </a:lnTo>
                  <a:lnTo>
                    <a:pt x="0" y="76200"/>
                  </a:lnTo>
                  <a:close/>
                </a:path>
              </a:pathLst>
            </a:custGeom>
            <a:solidFill>
              <a:srgbClr val="017100"/>
            </a:solidFill>
          </p:spPr>
        </p:sp>
        <p:sp>
          <p:nvSpPr>
            <p:cNvPr name="Freeform 36" id="36"/>
            <p:cNvSpPr/>
            <p:nvPr/>
          </p:nvSpPr>
          <p:spPr>
            <a:xfrm flipH="false" flipV="false" rot="0">
              <a:off x="5640959" y="276225"/>
              <a:ext cx="1107821" cy="76200"/>
            </a:xfrm>
            <a:custGeom>
              <a:avLst/>
              <a:gdLst/>
              <a:ahLst/>
              <a:cxnLst/>
              <a:rect r="r" b="b" t="t" l="l"/>
              <a:pathLst>
                <a:path h="76200" w="1107821">
                  <a:moveTo>
                    <a:pt x="0" y="0"/>
                  </a:moveTo>
                  <a:lnTo>
                    <a:pt x="1107821" y="0"/>
                  </a:lnTo>
                  <a:lnTo>
                    <a:pt x="1107821" y="76200"/>
                  </a:lnTo>
                  <a:lnTo>
                    <a:pt x="0" y="76200"/>
                  </a:lnTo>
                  <a:close/>
                </a:path>
              </a:pathLst>
            </a:custGeom>
            <a:solidFill>
              <a:srgbClr val="017100"/>
            </a:solidFill>
          </p:spPr>
        </p:sp>
        <p:sp>
          <p:nvSpPr>
            <p:cNvPr name="Freeform 37" id="37"/>
            <p:cNvSpPr/>
            <p:nvPr/>
          </p:nvSpPr>
          <p:spPr>
            <a:xfrm flipH="false" flipV="false" rot="0">
              <a:off x="6748780" y="276225"/>
              <a:ext cx="1107821" cy="76200"/>
            </a:xfrm>
            <a:custGeom>
              <a:avLst/>
              <a:gdLst/>
              <a:ahLst/>
              <a:cxnLst/>
              <a:rect r="r" b="b" t="t" l="l"/>
              <a:pathLst>
                <a:path h="76200" w="1107821">
                  <a:moveTo>
                    <a:pt x="0" y="0"/>
                  </a:moveTo>
                  <a:lnTo>
                    <a:pt x="1107821" y="0"/>
                  </a:lnTo>
                  <a:lnTo>
                    <a:pt x="1107821" y="76200"/>
                  </a:lnTo>
                  <a:lnTo>
                    <a:pt x="0" y="76200"/>
                  </a:lnTo>
                  <a:close/>
                </a:path>
              </a:pathLst>
            </a:custGeom>
            <a:solidFill>
              <a:srgbClr val="017100"/>
            </a:solidFill>
          </p:spPr>
        </p:sp>
        <p:sp>
          <p:nvSpPr>
            <p:cNvPr name="Freeform 38" id="38"/>
            <p:cNvSpPr/>
            <p:nvPr/>
          </p:nvSpPr>
          <p:spPr>
            <a:xfrm flipH="false" flipV="false" rot="0">
              <a:off x="7856728" y="276225"/>
              <a:ext cx="1107821" cy="76200"/>
            </a:xfrm>
            <a:custGeom>
              <a:avLst/>
              <a:gdLst/>
              <a:ahLst/>
              <a:cxnLst/>
              <a:rect r="r" b="b" t="t" l="l"/>
              <a:pathLst>
                <a:path h="76200" w="1107821">
                  <a:moveTo>
                    <a:pt x="0" y="0"/>
                  </a:moveTo>
                  <a:lnTo>
                    <a:pt x="1107821" y="0"/>
                  </a:lnTo>
                  <a:lnTo>
                    <a:pt x="1107821" y="76200"/>
                  </a:lnTo>
                  <a:lnTo>
                    <a:pt x="0" y="76200"/>
                  </a:lnTo>
                  <a:close/>
                </a:path>
              </a:pathLst>
            </a:custGeom>
            <a:solidFill>
              <a:srgbClr val="017100"/>
            </a:solidFill>
          </p:spPr>
        </p:sp>
        <p:sp>
          <p:nvSpPr>
            <p:cNvPr name="Freeform 39" id="39"/>
            <p:cNvSpPr/>
            <p:nvPr/>
          </p:nvSpPr>
          <p:spPr>
            <a:xfrm flipH="false" flipV="false" rot="0">
              <a:off x="8964549" y="276225"/>
              <a:ext cx="1145921" cy="76200"/>
            </a:xfrm>
            <a:custGeom>
              <a:avLst/>
              <a:gdLst/>
              <a:ahLst/>
              <a:cxnLst/>
              <a:rect r="r" b="b" t="t" l="l"/>
              <a:pathLst>
                <a:path h="76200" w="1145921">
                  <a:moveTo>
                    <a:pt x="0" y="0"/>
                  </a:moveTo>
                  <a:lnTo>
                    <a:pt x="1145921" y="0"/>
                  </a:lnTo>
                  <a:lnTo>
                    <a:pt x="1145921" y="76200"/>
                  </a:lnTo>
                  <a:lnTo>
                    <a:pt x="0" y="76200"/>
                  </a:lnTo>
                  <a:close/>
                </a:path>
              </a:pathLst>
            </a:custGeom>
            <a:solidFill>
              <a:srgbClr val="017100"/>
            </a:solidFill>
          </p:spPr>
        </p:sp>
        <p:sp>
          <p:nvSpPr>
            <p:cNvPr name="Freeform 40" id="40"/>
            <p:cNvSpPr/>
            <p:nvPr/>
          </p:nvSpPr>
          <p:spPr>
            <a:xfrm flipH="false" flipV="false" rot="0">
              <a:off x="63500" y="1082802"/>
              <a:ext cx="1145921" cy="76200"/>
            </a:xfrm>
            <a:custGeom>
              <a:avLst/>
              <a:gdLst/>
              <a:ahLst/>
              <a:cxnLst/>
              <a:rect r="r" b="b" t="t" l="l"/>
              <a:pathLst>
                <a:path h="76200" w="1145921">
                  <a:moveTo>
                    <a:pt x="0" y="0"/>
                  </a:moveTo>
                  <a:lnTo>
                    <a:pt x="0" y="76200"/>
                  </a:lnTo>
                  <a:lnTo>
                    <a:pt x="1145921" y="76200"/>
                  </a:lnTo>
                  <a:lnTo>
                    <a:pt x="1145921" y="0"/>
                  </a:lnTo>
                  <a:close/>
                </a:path>
              </a:pathLst>
            </a:custGeom>
            <a:solidFill>
              <a:srgbClr val="017100"/>
            </a:solidFill>
          </p:spPr>
        </p:sp>
        <p:sp>
          <p:nvSpPr>
            <p:cNvPr name="Freeform 41" id="41"/>
            <p:cNvSpPr/>
            <p:nvPr/>
          </p:nvSpPr>
          <p:spPr>
            <a:xfrm flipH="false" flipV="false" rot="0">
              <a:off x="1209421" y="1082802"/>
              <a:ext cx="4431538" cy="76200"/>
            </a:xfrm>
            <a:custGeom>
              <a:avLst/>
              <a:gdLst/>
              <a:ahLst/>
              <a:cxnLst/>
              <a:rect r="r" b="b" t="t" l="l"/>
              <a:pathLst>
                <a:path h="76200" w="4431538">
                  <a:moveTo>
                    <a:pt x="0" y="0"/>
                  </a:moveTo>
                  <a:lnTo>
                    <a:pt x="0" y="76200"/>
                  </a:lnTo>
                  <a:lnTo>
                    <a:pt x="4431538" y="76200"/>
                  </a:lnTo>
                  <a:lnTo>
                    <a:pt x="4431538" y="0"/>
                  </a:lnTo>
                  <a:close/>
                </a:path>
              </a:pathLst>
            </a:custGeom>
            <a:solidFill>
              <a:srgbClr val="017100"/>
            </a:solidFill>
          </p:spPr>
        </p:sp>
        <p:sp>
          <p:nvSpPr>
            <p:cNvPr name="Freeform 42" id="42"/>
            <p:cNvSpPr/>
            <p:nvPr/>
          </p:nvSpPr>
          <p:spPr>
            <a:xfrm flipH="false" flipV="false" rot="0">
              <a:off x="5640959" y="1082802"/>
              <a:ext cx="1107821" cy="76200"/>
            </a:xfrm>
            <a:custGeom>
              <a:avLst/>
              <a:gdLst/>
              <a:ahLst/>
              <a:cxnLst/>
              <a:rect r="r" b="b" t="t" l="l"/>
              <a:pathLst>
                <a:path h="76200" w="1107821">
                  <a:moveTo>
                    <a:pt x="0" y="0"/>
                  </a:moveTo>
                  <a:lnTo>
                    <a:pt x="0" y="76200"/>
                  </a:lnTo>
                  <a:lnTo>
                    <a:pt x="1107821" y="76200"/>
                  </a:lnTo>
                  <a:lnTo>
                    <a:pt x="1107821" y="0"/>
                  </a:lnTo>
                  <a:close/>
                </a:path>
              </a:pathLst>
            </a:custGeom>
            <a:solidFill>
              <a:srgbClr val="017100"/>
            </a:solidFill>
          </p:spPr>
        </p:sp>
        <p:sp>
          <p:nvSpPr>
            <p:cNvPr name="Freeform 43" id="43"/>
            <p:cNvSpPr/>
            <p:nvPr/>
          </p:nvSpPr>
          <p:spPr>
            <a:xfrm flipH="false" flipV="false" rot="0">
              <a:off x="6748780" y="1082802"/>
              <a:ext cx="1107821" cy="76200"/>
            </a:xfrm>
            <a:custGeom>
              <a:avLst/>
              <a:gdLst/>
              <a:ahLst/>
              <a:cxnLst/>
              <a:rect r="r" b="b" t="t" l="l"/>
              <a:pathLst>
                <a:path h="76200" w="1107821">
                  <a:moveTo>
                    <a:pt x="0" y="0"/>
                  </a:moveTo>
                  <a:lnTo>
                    <a:pt x="0" y="76200"/>
                  </a:lnTo>
                  <a:lnTo>
                    <a:pt x="1107821" y="76200"/>
                  </a:lnTo>
                  <a:lnTo>
                    <a:pt x="1107821" y="0"/>
                  </a:lnTo>
                  <a:close/>
                </a:path>
              </a:pathLst>
            </a:custGeom>
            <a:solidFill>
              <a:srgbClr val="017100"/>
            </a:solidFill>
          </p:spPr>
        </p:sp>
        <p:sp>
          <p:nvSpPr>
            <p:cNvPr name="Freeform 44" id="44"/>
            <p:cNvSpPr/>
            <p:nvPr/>
          </p:nvSpPr>
          <p:spPr>
            <a:xfrm flipH="false" flipV="false" rot="0">
              <a:off x="7856728" y="1082802"/>
              <a:ext cx="1107821" cy="76200"/>
            </a:xfrm>
            <a:custGeom>
              <a:avLst/>
              <a:gdLst/>
              <a:ahLst/>
              <a:cxnLst/>
              <a:rect r="r" b="b" t="t" l="l"/>
              <a:pathLst>
                <a:path h="76200" w="1107821">
                  <a:moveTo>
                    <a:pt x="0" y="0"/>
                  </a:moveTo>
                  <a:lnTo>
                    <a:pt x="0" y="76200"/>
                  </a:lnTo>
                  <a:lnTo>
                    <a:pt x="1107821" y="76200"/>
                  </a:lnTo>
                  <a:lnTo>
                    <a:pt x="1107821" y="0"/>
                  </a:lnTo>
                  <a:close/>
                </a:path>
              </a:pathLst>
            </a:custGeom>
            <a:solidFill>
              <a:srgbClr val="017100"/>
            </a:solidFill>
          </p:spPr>
        </p:sp>
        <p:sp>
          <p:nvSpPr>
            <p:cNvPr name="Freeform 45" id="45"/>
            <p:cNvSpPr/>
            <p:nvPr/>
          </p:nvSpPr>
          <p:spPr>
            <a:xfrm flipH="false" flipV="false" rot="0">
              <a:off x="8964549" y="1082802"/>
              <a:ext cx="1145921" cy="76200"/>
            </a:xfrm>
            <a:custGeom>
              <a:avLst/>
              <a:gdLst/>
              <a:ahLst/>
              <a:cxnLst/>
              <a:rect r="r" b="b" t="t" l="l"/>
              <a:pathLst>
                <a:path h="76200" w="1145921">
                  <a:moveTo>
                    <a:pt x="0" y="0"/>
                  </a:moveTo>
                  <a:lnTo>
                    <a:pt x="0" y="76200"/>
                  </a:lnTo>
                  <a:lnTo>
                    <a:pt x="1145921" y="76200"/>
                  </a:lnTo>
                  <a:lnTo>
                    <a:pt x="1145921" y="0"/>
                  </a:lnTo>
                  <a:close/>
                </a:path>
              </a:pathLst>
            </a:custGeom>
            <a:solidFill>
              <a:srgbClr val="017100"/>
            </a:solidFill>
          </p:spPr>
        </p:sp>
        <p:sp>
          <p:nvSpPr>
            <p:cNvPr name="Freeform 46" id="46"/>
            <p:cNvSpPr/>
            <p:nvPr/>
          </p:nvSpPr>
          <p:spPr>
            <a:xfrm flipH="false" flipV="false" rot="0">
              <a:off x="3397504" y="76200"/>
              <a:ext cx="50800" cy="1270000"/>
            </a:xfrm>
            <a:custGeom>
              <a:avLst/>
              <a:gdLst/>
              <a:ahLst/>
              <a:cxnLst/>
              <a:rect r="r" b="b" t="t" l="l"/>
              <a:pathLst>
                <a:path h="1270000" w="50800">
                  <a:moveTo>
                    <a:pt x="0" y="1270000"/>
                  </a:moveTo>
                  <a:lnTo>
                    <a:pt x="0" y="0"/>
                  </a:lnTo>
                  <a:lnTo>
                    <a:pt x="50800" y="0"/>
                  </a:lnTo>
                  <a:lnTo>
                    <a:pt x="50800" y="1270000"/>
                  </a:lnTo>
                  <a:close/>
                </a:path>
              </a:pathLst>
            </a:custGeom>
            <a:solidFill>
              <a:srgbClr val="B51700"/>
            </a:solidFill>
          </p:spPr>
        </p:sp>
        <p:sp>
          <p:nvSpPr>
            <p:cNvPr name="Freeform 47" id="47"/>
            <p:cNvSpPr/>
            <p:nvPr/>
          </p:nvSpPr>
          <p:spPr>
            <a:xfrm flipH="false" flipV="false" rot="0">
              <a:off x="6724904" y="63500"/>
              <a:ext cx="50800" cy="1270000"/>
            </a:xfrm>
            <a:custGeom>
              <a:avLst/>
              <a:gdLst/>
              <a:ahLst/>
              <a:cxnLst/>
              <a:rect r="r" b="b" t="t" l="l"/>
              <a:pathLst>
                <a:path h="1270000" w="50800">
                  <a:moveTo>
                    <a:pt x="0" y="1270000"/>
                  </a:moveTo>
                  <a:lnTo>
                    <a:pt x="0" y="0"/>
                  </a:lnTo>
                  <a:lnTo>
                    <a:pt x="50800" y="0"/>
                  </a:lnTo>
                  <a:lnTo>
                    <a:pt x="50800" y="1270000"/>
                  </a:lnTo>
                  <a:close/>
                </a:path>
              </a:pathLst>
            </a:custGeom>
            <a:solidFill>
              <a:srgbClr val="B51700"/>
            </a:solidFill>
          </p:spPr>
        </p:sp>
      </p:grpSp>
      <p:sp>
        <p:nvSpPr>
          <p:cNvPr name="TextBox 48" id="4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9" id="49"/>
          <p:cNvSpPr txBox="true"/>
          <p:nvPr/>
        </p:nvSpPr>
        <p:spPr>
          <a:xfrm rot="0">
            <a:off x="449561" y="534352"/>
            <a:ext cx="9143190" cy="119413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- 1 : Three in One</a:t>
            </a:r>
          </a:p>
          <a:p>
            <a:pPr algn="l">
              <a:lnSpc>
                <a:spcPts val="2520"/>
              </a:lnSpc>
            </a:pPr>
            <a:r>
              <a:rPr lang="en-US" b="true" sz="1800" spc="-12">
                <a:solidFill>
                  <a:srgbClr val="000000"/>
                </a:solidFill>
                <a:latin typeface="Montserrat 2 Bold"/>
                <a:ea typeface="Montserrat 2 Bold"/>
                <a:cs typeface="Montserrat 2 Bold"/>
                <a:sym typeface="Montserrat 2 Bold"/>
              </a:rPr>
              <a:t>Describe how you could use a single Python list to implement three stacks. </a:t>
            </a:r>
          </a:p>
        </p:txBody>
      </p:sp>
      <p:sp>
        <p:nvSpPr>
          <p:cNvPr name="TextBox 50" id="50"/>
          <p:cNvSpPr txBox="true"/>
          <p:nvPr/>
        </p:nvSpPr>
        <p:spPr>
          <a:xfrm rot="0">
            <a:off x="886368" y="3512582"/>
            <a:ext cx="290417"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[0]</a:t>
            </a:r>
          </a:p>
        </p:txBody>
      </p:sp>
      <p:sp>
        <p:nvSpPr>
          <p:cNvPr name="TextBox 51" id="51"/>
          <p:cNvSpPr txBox="true"/>
          <p:nvPr/>
        </p:nvSpPr>
        <p:spPr>
          <a:xfrm rot="0">
            <a:off x="1940471" y="3512582"/>
            <a:ext cx="290417"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[1]</a:t>
            </a:r>
          </a:p>
        </p:txBody>
      </p:sp>
      <p:sp>
        <p:nvSpPr>
          <p:cNvPr name="TextBox 52" id="52"/>
          <p:cNvSpPr txBox="true"/>
          <p:nvPr/>
        </p:nvSpPr>
        <p:spPr>
          <a:xfrm rot="0">
            <a:off x="2994574" y="3513306"/>
            <a:ext cx="290417"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[2]</a:t>
            </a:r>
          </a:p>
        </p:txBody>
      </p:sp>
      <p:sp>
        <p:nvSpPr>
          <p:cNvPr name="TextBox 53" id="53"/>
          <p:cNvSpPr txBox="true"/>
          <p:nvPr/>
        </p:nvSpPr>
        <p:spPr>
          <a:xfrm rot="0">
            <a:off x="829818" y="4701388"/>
            <a:ext cx="2707119" cy="1074563"/>
          </a:xfrm>
          <a:prstGeom prst="rect">
            <a:avLst/>
          </a:prstGeom>
        </p:spPr>
        <p:txBody>
          <a:bodyPr anchor="t" rtlCol="false" tIns="0" lIns="0" bIns="0" rIns="0">
            <a:spAutoFit/>
          </a:bodyPr>
          <a:lstStyle/>
          <a:p>
            <a:pPr algn="just">
              <a:lnSpc>
                <a:spcPts val="2900"/>
              </a:lnSpc>
            </a:pPr>
            <a:r>
              <a:rPr lang="en-US" b="true" sz="1600" spc="-11">
                <a:solidFill>
                  <a:srgbClr val="000000"/>
                </a:solidFill>
                <a:latin typeface="Montserrat 2 Bold"/>
                <a:ea typeface="Montserrat 2 Bold"/>
                <a:cs typeface="Montserrat 2 Bold"/>
                <a:sym typeface="Montserrat 2 Bold"/>
              </a:rPr>
              <a:t>For Stack 1 — [0], [1], [2] For Stack 2 — [3], [4], [6] For Stack 3 — [7], [8], [9] </a:t>
            </a:r>
          </a:p>
        </p:txBody>
      </p:sp>
      <p:sp>
        <p:nvSpPr>
          <p:cNvPr name="TextBox 54" id="54"/>
          <p:cNvSpPr txBox="true"/>
          <p:nvPr/>
        </p:nvSpPr>
        <p:spPr>
          <a:xfrm rot="0">
            <a:off x="4283850" y="3512582"/>
            <a:ext cx="290417"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[3]</a:t>
            </a:r>
          </a:p>
        </p:txBody>
      </p:sp>
      <p:sp>
        <p:nvSpPr>
          <p:cNvPr name="TextBox 55" id="55"/>
          <p:cNvSpPr txBox="true"/>
          <p:nvPr/>
        </p:nvSpPr>
        <p:spPr>
          <a:xfrm rot="0">
            <a:off x="5337953" y="3512582"/>
            <a:ext cx="290417"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[4]</a:t>
            </a:r>
          </a:p>
        </p:txBody>
      </p:sp>
      <p:sp>
        <p:nvSpPr>
          <p:cNvPr name="TextBox 56" id="56"/>
          <p:cNvSpPr txBox="true"/>
          <p:nvPr/>
        </p:nvSpPr>
        <p:spPr>
          <a:xfrm rot="0">
            <a:off x="4905918" y="4710913"/>
            <a:ext cx="1190111" cy="1052332"/>
          </a:xfrm>
          <a:prstGeom prst="rect">
            <a:avLst/>
          </a:prstGeom>
        </p:spPr>
        <p:txBody>
          <a:bodyPr anchor="t" rtlCol="false" tIns="0" lIns="0" bIns="0" rIns="0">
            <a:spAutoFit/>
          </a:bodyPr>
          <a:lstStyle/>
          <a:p>
            <a:pPr algn="l">
              <a:lnSpc>
                <a:spcPts val="2833"/>
              </a:lnSpc>
            </a:pPr>
            <a:r>
              <a:rPr lang="en-US" b="true" sz="1600" spc="-11">
                <a:solidFill>
                  <a:srgbClr val="000000"/>
                </a:solidFill>
                <a:latin typeface="Montserrat 2 Bold"/>
                <a:ea typeface="Montserrat 2 Bold"/>
                <a:cs typeface="Montserrat 2 Bold"/>
                <a:sym typeface="Montserrat 2 Bold"/>
              </a:rPr>
              <a:t>[0, n/3) [n/3, 2n/3) [2n/3, n)</a:t>
            </a:r>
          </a:p>
        </p:txBody>
      </p:sp>
      <p:sp>
        <p:nvSpPr>
          <p:cNvPr name="TextBox 57" id="57"/>
          <p:cNvSpPr txBox="true"/>
          <p:nvPr/>
        </p:nvSpPr>
        <p:spPr>
          <a:xfrm rot="0">
            <a:off x="6392056" y="3513306"/>
            <a:ext cx="290417"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[5]</a:t>
            </a:r>
          </a:p>
        </p:txBody>
      </p:sp>
      <p:sp>
        <p:nvSpPr>
          <p:cNvPr name="TextBox 58" id="58"/>
          <p:cNvSpPr txBox="true"/>
          <p:nvPr/>
        </p:nvSpPr>
        <p:spPr>
          <a:xfrm rot="0">
            <a:off x="7681331" y="3512582"/>
            <a:ext cx="290417"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[6]</a:t>
            </a:r>
          </a:p>
        </p:txBody>
      </p:sp>
      <p:sp>
        <p:nvSpPr>
          <p:cNvPr name="TextBox 59" id="59"/>
          <p:cNvSpPr txBox="true"/>
          <p:nvPr/>
        </p:nvSpPr>
        <p:spPr>
          <a:xfrm rot="0">
            <a:off x="8735435" y="3512582"/>
            <a:ext cx="290417"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[7]</a:t>
            </a:r>
          </a:p>
        </p:txBody>
      </p:sp>
      <p:sp>
        <p:nvSpPr>
          <p:cNvPr name="TextBox 60" id="60"/>
          <p:cNvSpPr txBox="true"/>
          <p:nvPr/>
        </p:nvSpPr>
        <p:spPr>
          <a:xfrm rot="0">
            <a:off x="9789538" y="3513306"/>
            <a:ext cx="290417"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[8]</a:t>
            </a:r>
          </a:p>
        </p:txBody>
      </p:sp>
    </p:spTree>
  </p:cSld>
  <p:clrMapOvr>
    <a:masterClrMapping/>
  </p:clrMapOvr>
</p:sld>
</file>

<file path=ppt/slides/slide3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4558503" y="3027683"/>
            <a:ext cx="788489" cy="248917"/>
            <a:chOff x="0" y="0"/>
            <a:chExt cx="788492" cy="248920"/>
          </a:xfrm>
        </p:grpSpPr>
        <p:sp>
          <p:nvSpPr>
            <p:cNvPr name="Freeform 6" id="6"/>
            <p:cNvSpPr/>
            <p:nvPr/>
          </p:nvSpPr>
          <p:spPr>
            <a:xfrm flipH="false" flipV="false" rot="0">
              <a:off x="63500" y="111760"/>
              <a:ext cx="552323" cy="25400"/>
            </a:xfrm>
            <a:custGeom>
              <a:avLst/>
              <a:gdLst/>
              <a:ahLst/>
              <a:cxnLst/>
              <a:rect r="r" b="b" t="t" l="l"/>
              <a:pathLst>
                <a:path h="25400" w="552323">
                  <a:moveTo>
                    <a:pt x="0" y="0"/>
                  </a:moveTo>
                  <a:lnTo>
                    <a:pt x="539623" y="0"/>
                  </a:lnTo>
                  <a:lnTo>
                    <a:pt x="539623" y="12700"/>
                  </a:lnTo>
                  <a:lnTo>
                    <a:pt x="539623" y="0"/>
                  </a:lnTo>
                  <a:lnTo>
                    <a:pt x="552323" y="0"/>
                  </a:lnTo>
                  <a:lnTo>
                    <a:pt x="552323" y="25400"/>
                  </a:lnTo>
                  <a:lnTo>
                    <a:pt x="539623" y="25400"/>
                  </a:lnTo>
                  <a:lnTo>
                    <a:pt x="0" y="25400"/>
                  </a:lnTo>
                  <a:close/>
                </a:path>
              </a:pathLst>
            </a:custGeom>
            <a:solidFill>
              <a:srgbClr val="000000"/>
            </a:solidFill>
          </p:spPr>
        </p:sp>
        <p:sp>
          <p:nvSpPr>
            <p:cNvPr name="Freeform 7" id="7"/>
            <p:cNvSpPr/>
            <p:nvPr/>
          </p:nvSpPr>
          <p:spPr>
            <a:xfrm flipH="false" flipV="false" rot="0">
              <a:off x="603123"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8" id="8"/>
          <p:cNvGrpSpPr>
            <a:grpSpLocks noChangeAspect="true"/>
          </p:cNvGrpSpPr>
          <p:nvPr/>
        </p:nvGrpSpPr>
        <p:grpSpPr>
          <a:xfrm rot="0">
            <a:off x="4558503" y="3434077"/>
            <a:ext cx="788489" cy="248917"/>
            <a:chOff x="0" y="0"/>
            <a:chExt cx="788492" cy="248920"/>
          </a:xfrm>
        </p:grpSpPr>
        <p:sp>
          <p:nvSpPr>
            <p:cNvPr name="Freeform 9" id="9"/>
            <p:cNvSpPr/>
            <p:nvPr/>
          </p:nvSpPr>
          <p:spPr>
            <a:xfrm flipH="false" flipV="false" rot="0">
              <a:off x="63500" y="111760"/>
              <a:ext cx="552323" cy="25400"/>
            </a:xfrm>
            <a:custGeom>
              <a:avLst/>
              <a:gdLst/>
              <a:ahLst/>
              <a:cxnLst/>
              <a:rect r="r" b="b" t="t" l="l"/>
              <a:pathLst>
                <a:path h="25400" w="552323">
                  <a:moveTo>
                    <a:pt x="0" y="0"/>
                  </a:moveTo>
                  <a:lnTo>
                    <a:pt x="539623" y="0"/>
                  </a:lnTo>
                  <a:lnTo>
                    <a:pt x="539623" y="12700"/>
                  </a:lnTo>
                  <a:lnTo>
                    <a:pt x="539623" y="0"/>
                  </a:lnTo>
                  <a:lnTo>
                    <a:pt x="552323" y="0"/>
                  </a:lnTo>
                  <a:lnTo>
                    <a:pt x="552323" y="25400"/>
                  </a:lnTo>
                  <a:lnTo>
                    <a:pt x="539623" y="25400"/>
                  </a:lnTo>
                  <a:lnTo>
                    <a:pt x="0" y="25400"/>
                  </a:lnTo>
                  <a:close/>
                </a:path>
              </a:pathLst>
            </a:custGeom>
            <a:solidFill>
              <a:srgbClr val="000000"/>
            </a:solidFill>
          </p:spPr>
        </p:sp>
        <p:sp>
          <p:nvSpPr>
            <p:cNvPr name="Freeform 10" id="10"/>
            <p:cNvSpPr/>
            <p:nvPr/>
          </p:nvSpPr>
          <p:spPr>
            <a:xfrm flipH="false" flipV="false" rot="0">
              <a:off x="603123"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1" id="11"/>
          <p:cNvGrpSpPr>
            <a:grpSpLocks noChangeAspect="true"/>
          </p:cNvGrpSpPr>
          <p:nvPr/>
        </p:nvGrpSpPr>
        <p:grpSpPr>
          <a:xfrm rot="0">
            <a:off x="4558503" y="3815077"/>
            <a:ext cx="788489" cy="248917"/>
            <a:chOff x="0" y="0"/>
            <a:chExt cx="788492" cy="248920"/>
          </a:xfrm>
        </p:grpSpPr>
        <p:sp>
          <p:nvSpPr>
            <p:cNvPr name="Freeform 12" id="12"/>
            <p:cNvSpPr/>
            <p:nvPr/>
          </p:nvSpPr>
          <p:spPr>
            <a:xfrm flipH="false" flipV="false" rot="0">
              <a:off x="63500" y="111760"/>
              <a:ext cx="552323" cy="25400"/>
            </a:xfrm>
            <a:custGeom>
              <a:avLst/>
              <a:gdLst/>
              <a:ahLst/>
              <a:cxnLst/>
              <a:rect r="r" b="b" t="t" l="l"/>
              <a:pathLst>
                <a:path h="25400" w="552323">
                  <a:moveTo>
                    <a:pt x="0" y="0"/>
                  </a:moveTo>
                  <a:lnTo>
                    <a:pt x="539623" y="0"/>
                  </a:lnTo>
                  <a:lnTo>
                    <a:pt x="539623" y="12700"/>
                  </a:lnTo>
                  <a:lnTo>
                    <a:pt x="539623" y="0"/>
                  </a:lnTo>
                  <a:lnTo>
                    <a:pt x="552323" y="0"/>
                  </a:lnTo>
                  <a:lnTo>
                    <a:pt x="552323" y="25400"/>
                  </a:lnTo>
                  <a:lnTo>
                    <a:pt x="539623" y="25400"/>
                  </a:lnTo>
                  <a:lnTo>
                    <a:pt x="0" y="25400"/>
                  </a:lnTo>
                  <a:close/>
                </a:path>
              </a:pathLst>
            </a:custGeom>
            <a:solidFill>
              <a:srgbClr val="000000"/>
            </a:solidFill>
          </p:spPr>
        </p:sp>
        <p:sp>
          <p:nvSpPr>
            <p:cNvPr name="Freeform 13" id="13"/>
            <p:cNvSpPr/>
            <p:nvPr/>
          </p:nvSpPr>
          <p:spPr>
            <a:xfrm flipH="false" flipV="false" rot="0">
              <a:off x="603123"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4" id="14"/>
          <p:cNvGrpSpPr>
            <a:grpSpLocks noChangeAspect="true"/>
          </p:cNvGrpSpPr>
          <p:nvPr/>
        </p:nvGrpSpPr>
        <p:grpSpPr>
          <a:xfrm rot="0">
            <a:off x="4558503" y="4450080"/>
            <a:ext cx="788489" cy="248917"/>
            <a:chOff x="0" y="0"/>
            <a:chExt cx="788492" cy="248920"/>
          </a:xfrm>
        </p:grpSpPr>
        <p:sp>
          <p:nvSpPr>
            <p:cNvPr name="Freeform 15" id="15"/>
            <p:cNvSpPr/>
            <p:nvPr/>
          </p:nvSpPr>
          <p:spPr>
            <a:xfrm flipH="false" flipV="false" rot="0">
              <a:off x="63500" y="111760"/>
              <a:ext cx="552323" cy="25400"/>
            </a:xfrm>
            <a:custGeom>
              <a:avLst/>
              <a:gdLst/>
              <a:ahLst/>
              <a:cxnLst/>
              <a:rect r="r" b="b" t="t" l="l"/>
              <a:pathLst>
                <a:path h="25400" w="552323">
                  <a:moveTo>
                    <a:pt x="0" y="0"/>
                  </a:moveTo>
                  <a:lnTo>
                    <a:pt x="539623" y="0"/>
                  </a:lnTo>
                  <a:lnTo>
                    <a:pt x="539623" y="12700"/>
                  </a:lnTo>
                  <a:lnTo>
                    <a:pt x="539623" y="0"/>
                  </a:lnTo>
                  <a:lnTo>
                    <a:pt x="552323" y="0"/>
                  </a:lnTo>
                  <a:lnTo>
                    <a:pt x="552323" y="25400"/>
                  </a:lnTo>
                  <a:lnTo>
                    <a:pt x="539623" y="25400"/>
                  </a:lnTo>
                  <a:lnTo>
                    <a:pt x="0" y="25400"/>
                  </a:lnTo>
                  <a:close/>
                </a:path>
              </a:pathLst>
            </a:custGeom>
            <a:solidFill>
              <a:srgbClr val="000000"/>
            </a:solidFill>
          </p:spPr>
        </p:sp>
        <p:sp>
          <p:nvSpPr>
            <p:cNvPr name="Freeform 16" id="16"/>
            <p:cNvSpPr/>
            <p:nvPr/>
          </p:nvSpPr>
          <p:spPr>
            <a:xfrm flipH="false" flipV="false" rot="0">
              <a:off x="603123"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7" id="17"/>
          <p:cNvGrpSpPr>
            <a:grpSpLocks noChangeAspect="true"/>
          </p:cNvGrpSpPr>
          <p:nvPr/>
        </p:nvGrpSpPr>
        <p:grpSpPr>
          <a:xfrm rot="0">
            <a:off x="4558503" y="4919977"/>
            <a:ext cx="788489" cy="248917"/>
            <a:chOff x="0" y="0"/>
            <a:chExt cx="788492" cy="248920"/>
          </a:xfrm>
        </p:grpSpPr>
        <p:sp>
          <p:nvSpPr>
            <p:cNvPr name="Freeform 18" id="18"/>
            <p:cNvSpPr/>
            <p:nvPr/>
          </p:nvSpPr>
          <p:spPr>
            <a:xfrm flipH="false" flipV="false" rot="0">
              <a:off x="63500" y="111760"/>
              <a:ext cx="552323" cy="25400"/>
            </a:xfrm>
            <a:custGeom>
              <a:avLst/>
              <a:gdLst/>
              <a:ahLst/>
              <a:cxnLst/>
              <a:rect r="r" b="b" t="t" l="l"/>
              <a:pathLst>
                <a:path h="25400" w="552323">
                  <a:moveTo>
                    <a:pt x="0" y="0"/>
                  </a:moveTo>
                  <a:lnTo>
                    <a:pt x="539623" y="0"/>
                  </a:lnTo>
                  <a:lnTo>
                    <a:pt x="539623" y="12700"/>
                  </a:lnTo>
                  <a:lnTo>
                    <a:pt x="539623" y="0"/>
                  </a:lnTo>
                  <a:lnTo>
                    <a:pt x="552323" y="0"/>
                  </a:lnTo>
                  <a:lnTo>
                    <a:pt x="552323" y="25400"/>
                  </a:lnTo>
                  <a:lnTo>
                    <a:pt x="539623" y="25400"/>
                  </a:lnTo>
                  <a:lnTo>
                    <a:pt x="0" y="25400"/>
                  </a:lnTo>
                  <a:close/>
                </a:path>
              </a:pathLst>
            </a:custGeom>
            <a:solidFill>
              <a:srgbClr val="000000"/>
            </a:solidFill>
          </p:spPr>
        </p:sp>
        <p:sp>
          <p:nvSpPr>
            <p:cNvPr name="Freeform 19" id="19"/>
            <p:cNvSpPr/>
            <p:nvPr/>
          </p:nvSpPr>
          <p:spPr>
            <a:xfrm flipH="false" flipV="false" rot="0">
              <a:off x="603123"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0" id="20"/>
          <p:cNvGrpSpPr>
            <a:grpSpLocks noChangeAspect="true"/>
          </p:cNvGrpSpPr>
          <p:nvPr/>
        </p:nvGrpSpPr>
        <p:grpSpPr>
          <a:xfrm rot="0">
            <a:off x="4571209" y="2608583"/>
            <a:ext cx="788489" cy="248917"/>
            <a:chOff x="0" y="0"/>
            <a:chExt cx="788492" cy="248920"/>
          </a:xfrm>
        </p:grpSpPr>
        <p:sp>
          <p:nvSpPr>
            <p:cNvPr name="Freeform 21" id="21"/>
            <p:cNvSpPr/>
            <p:nvPr/>
          </p:nvSpPr>
          <p:spPr>
            <a:xfrm flipH="false" flipV="false" rot="0">
              <a:off x="63500" y="111760"/>
              <a:ext cx="552323" cy="25400"/>
            </a:xfrm>
            <a:custGeom>
              <a:avLst/>
              <a:gdLst/>
              <a:ahLst/>
              <a:cxnLst/>
              <a:rect r="r" b="b" t="t" l="l"/>
              <a:pathLst>
                <a:path h="25400" w="552323">
                  <a:moveTo>
                    <a:pt x="0" y="0"/>
                  </a:moveTo>
                  <a:lnTo>
                    <a:pt x="539623" y="0"/>
                  </a:lnTo>
                  <a:lnTo>
                    <a:pt x="539623" y="12700"/>
                  </a:lnTo>
                  <a:lnTo>
                    <a:pt x="539623" y="0"/>
                  </a:lnTo>
                  <a:lnTo>
                    <a:pt x="552323" y="0"/>
                  </a:lnTo>
                  <a:lnTo>
                    <a:pt x="552323" y="25400"/>
                  </a:lnTo>
                  <a:lnTo>
                    <a:pt x="539623" y="25400"/>
                  </a:lnTo>
                  <a:lnTo>
                    <a:pt x="0" y="25400"/>
                  </a:lnTo>
                  <a:close/>
                </a:path>
              </a:pathLst>
            </a:custGeom>
            <a:solidFill>
              <a:srgbClr val="000000"/>
            </a:solidFill>
          </p:spPr>
        </p:sp>
        <p:sp>
          <p:nvSpPr>
            <p:cNvPr name="Freeform 22" id="22"/>
            <p:cNvSpPr/>
            <p:nvPr/>
          </p:nvSpPr>
          <p:spPr>
            <a:xfrm flipH="false" flipV="false" rot="0">
              <a:off x="603123"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3" id="23"/>
          <p:cNvGrpSpPr>
            <a:grpSpLocks noChangeAspect="true"/>
          </p:cNvGrpSpPr>
          <p:nvPr/>
        </p:nvGrpSpPr>
        <p:grpSpPr>
          <a:xfrm rot="0">
            <a:off x="9391650" y="3505200"/>
            <a:ext cx="2968161" cy="2785091"/>
            <a:chOff x="0" y="0"/>
            <a:chExt cx="2968168" cy="2785097"/>
          </a:xfrm>
        </p:grpSpPr>
        <p:sp>
          <p:nvSpPr>
            <p:cNvPr name="Freeform 24" id="24"/>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25" id="25"/>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26" id="26"/>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27" id="27"/>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28" id="28"/>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29" id="29"/>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30" id="30"/>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31" id="31"/>
            <p:cNvSpPr/>
            <p:nvPr/>
          </p:nvSpPr>
          <p:spPr>
            <a:xfrm flipH="false" flipV="false" rot="0">
              <a:off x="185547" y="10160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32" id="32"/>
            <p:cNvSpPr/>
            <p:nvPr/>
          </p:nvSpPr>
          <p:spPr>
            <a:xfrm flipH="false" flipV="false" rot="0">
              <a:off x="172847" y="10033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33" id="33"/>
            <p:cNvSpPr/>
            <p:nvPr/>
          </p:nvSpPr>
          <p:spPr>
            <a:xfrm flipH="false" flipV="false" rot="0">
              <a:off x="185547" y="4699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34" id="34"/>
            <p:cNvSpPr/>
            <p:nvPr/>
          </p:nvSpPr>
          <p:spPr>
            <a:xfrm flipH="false" flipV="false" rot="0">
              <a:off x="172847" y="4572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35" id="3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6" id="36"/>
          <p:cNvSpPr txBox="true"/>
          <p:nvPr/>
        </p:nvSpPr>
        <p:spPr>
          <a:xfrm rot="0">
            <a:off x="449561" y="534352"/>
            <a:ext cx="11199886" cy="132748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- 2 : Stack Min</a:t>
            </a:r>
          </a:p>
          <a:p>
            <a:pPr algn="l">
              <a:lnSpc>
                <a:spcPts val="2100"/>
              </a:lnSpc>
            </a:pPr>
            <a:r>
              <a:rPr lang="en-US" b="true" sz="1800" spc="-12">
                <a:solidFill>
                  <a:srgbClr val="000000"/>
                </a:solidFill>
                <a:latin typeface="Montserrat 2 Bold"/>
                <a:ea typeface="Montserrat 2 Bold"/>
                <a:cs typeface="Montserrat 2 Bold"/>
                <a:sym typeface="Montserrat 2 Bold"/>
              </a:rPr>
              <a:t>How would you design a stack which, in addition to push and pop, has a function min which returns the minimum element? Push, pop and min should all operate in O(1).  </a:t>
            </a:r>
          </a:p>
        </p:txBody>
      </p:sp>
      <p:sp>
        <p:nvSpPr>
          <p:cNvPr name="TextBox 37" id="37"/>
          <p:cNvSpPr txBox="true"/>
          <p:nvPr/>
        </p:nvSpPr>
        <p:spPr>
          <a:xfrm rot="0">
            <a:off x="10770079" y="4043810"/>
            <a:ext cx="208874" cy="2165252"/>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7 3 6 5</a:t>
            </a:r>
          </a:p>
        </p:txBody>
      </p:sp>
      <p:sp>
        <p:nvSpPr>
          <p:cNvPr name="TextBox 38" id="38"/>
          <p:cNvSpPr txBox="true"/>
          <p:nvPr/>
        </p:nvSpPr>
        <p:spPr>
          <a:xfrm rot="0">
            <a:off x="601218" y="4307681"/>
            <a:ext cx="560727" cy="884063"/>
          </a:xfrm>
          <a:prstGeom prst="rect">
            <a:avLst/>
          </a:prstGeom>
        </p:spPr>
        <p:txBody>
          <a:bodyPr anchor="t" rtlCol="false" tIns="0" lIns="0" bIns="0" rIns="0">
            <a:spAutoFit/>
          </a:bodyPr>
          <a:lstStyle/>
          <a:p>
            <a:pPr algn="just">
              <a:lnSpc>
                <a:spcPts val="3700"/>
              </a:lnSpc>
            </a:pPr>
            <a:r>
              <a:rPr lang="en-US" b="true" sz="1600" spc="-11">
                <a:solidFill>
                  <a:srgbClr val="000000"/>
                </a:solidFill>
                <a:latin typeface="Montserrat 2 Bold"/>
                <a:ea typeface="Montserrat 2 Bold"/>
                <a:cs typeface="Montserrat 2 Bold"/>
                <a:sym typeface="Montserrat 2 Bold"/>
              </a:rPr>
              <a:t>pop() pop()</a:t>
            </a:r>
          </a:p>
        </p:txBody>
      </p:sp>
      <p:sp>
        <p:nvSpPr>
          <p:cNvPr name="TextBox 39" id="39"/>
          <p:cNvSpPr txBox="true"/>
          <p:nvPr/>
        </p:nvSpPr>
        <p:spPr>
          <a:xfrm rot="0">
            <a:off x="601218" y="2513809"/>
            <a:ext cx="830113" cy="1573035"/>
          </a:xfrm>
          <a:prstGeom prst="rect">
            <a:avLst/>
          </a:prstGeom>
        </p:spPr>
        <p:txBody>
          <a:bodyPr anchor="t" rtlCol="false" tIns="0" lIns="0" bIns="0" rIns="0">
            <a:spAutoFit/>
          </a:bodyPr>
          <a:lstStyle/>
          <a:p>
            <a:pPr algn="just">
              <a:lnSpc>
                <a:spcPts val="3233"/>
              </a:lnSpc>
            </a:pPr>
            <a:r>
              <a:rPr lang="en-US" b="true" sz="1600" spc="-11">
                <a:solidFill>
                  <a:srgbClr val="000000"/>
                </a:solidFill>
                <a:latin typeface="Montserrat 2 Bold"/>
                <a:ea typeface="Montserrat 2 Bold"/>
                <a:cs typeface="Montserrat 2 Bold"/>
                <a:sym typeface="Montserrat 2 Bold"/>
              </a:rPr>
              <a:t>push(5) push(6) push(3)</a:t>
            </a:r>
          </a:p>
          <a:p>
            <a:pPr algn="just">
              <a:lnSpc>
                <a:spcPts val="2900"/>
              </a:lnSpc>
            </a:pPr>
            <a:r>
              <a:rPr lang="en-US" b="true" sz="1600" spc="-11">
                <a:solidFill>
                  <a:srgbClr val="000000"/>
                </a:solidFill>
                <a:latin typeface="Montserrat 2 Bold"/>
                <a:ea typeface="Montserrat 2 Bold"/>
                <a:cs typeface="Montserrat 2 Bold"/>
                <a:sym typeface="Montserrat 2 Bold"/>
              </a:rPr>
              <a:t>push(7)</a:t>
            </a:r>
          </a:p>
        </p:txBody>
      </p:sp>
      <p:sp>
        <p:nvSpPr>
          <p:cNvPr name="TextBox 40" id="40"/>
          <p:cNvSpPr txBox="true"/>
          <p:nvPr/>
        </p:nvSpPr>
        <p:spPr>
          <a:xfrm rot="0">
            <a:off x="3877818" y="4307681"/>
            <a:ext cx="558327" cy="884063"/>
          </a:xfrm>
          <a:prstGeom prst="rect">
            <a:avLst/>
          </a:prstGeom>
        </p:spPr>
        <p:txBody>
          <a:bodyPr anchor="t" rtlCol="false" tIns="0" lIns="0" bIns="0" rIns="0">
            <a:spAutoFit/>
          </a:bodyPr>
          <a:lstStyle/>
          <a:p>
            <a:pPr algn="just">
              <a:lnSpc>
                <a:spcPts val="3700"/>
              </a:lnSpc>
            </a:pPr>
            <a:r>
              <a:rPr lang="en-US" b="true" sz="1600" spc="-11">
                <a:solidFill>
                  <a:srgbClr val="000000"/>
                </a:solidFill>
                <a:latin typeface="Montserrat 2 Bold"/>
                <a:ea typeface="Montserrat 2 Bold"/>
                <a:cs typeface="Montserrat 2 Bold"/>
                <a:sym typeface="Montserrat 2 Bold"/>
              </a:rPr>
              <a:t>min() min()</a:t>
            </a:r>
          </a:p>
        </p:txBody>
      </p:sp>
      <p:sp>
        <p:nvSpPr>
          <p:cNvPr name="TextBox 41" id="41"/>
          <p:cNvSpPr txBox="true"/>
          <p:nvPr/>
        </p:nvSpPr>
        <p:spPr>
          <a:xfrm rot="0">
            <a:off x="3877818" y="2513809"/>
            <a:ext cx="571281" cy="1573035"/>
          </a:xfrm>
          <a:prstGeom prst="rect">
            <a:avLst/>
          </a:prstGeom>
        </p:spPr>
        <p:txBody>
          <a:bodyPr anchor="t" rtlCol="false" tIns="0" lIns="0" bIns="0" rIns="0">
            <a:spAutoFit/>
          </a:bodyPr>
          <a:lstStyle/>
          <a:p>
            <a:pPr algn="just">
              <a:lnSpc>
                <a:spcPts val="3233"/>
              </a:lnSpc>
            </a:pPr>
            <a:r>
              <a:rPr lang="en-US" b="true" sz="1600" spc="-11">
                <a:solidFill>
                  <a:srgbClr val="000000"/>
                </a:solidFill>
                <a:latin typeface="Montserrat 2 Bold"/>
                <a:ea typeface="Montserrat 2 Bold"/>
                <a:cs typeface="Montserrat 2 Bold"/>
                <a:sym typeface="Montserrat 2 Bold"/>
              </a:rPr>
              <a:t>min() min() min()</a:t>
            </a:r>
          </a:p>
          <a:p>
            <a:pPr algn="just">
              <a:lnSpc>
                <a:spcPts val="2900"/>
              </a:lnSpc>
            </a:pPr>
            <a:r>
              <a:rPr lang="en-US" b="true" sz="1600" spc="-11">
                <a:solidFill>
                  <a:srgbClr val="000000"/>
                </a:solidFill>
                <a:latin typeface="Montserrat 2 Bold"/>
                <a:ea typeface="Montserrat 2 Bold"/>
                <a:cs typeface="Montserrat 2 Bold"/>
                <a:sym typeface="Montserrat 2 Bold"/>
              </a:rPr>
              <a:t>min()</a:t>
            </a:r>
          </a:p>
        </p:txBody>
      </p:sp>
      <p:sp>
        <p:nvSpPr>
          <p:cNvPr name="TextBox 42" id="42"/>
          <p:cNvSpPr txBox="true"/>
          <p:nvPr/>
        </p:nvSpPr>
        <p:spPr>
          <a:xfrm rot="0">
            <a:off x="5413924" y="4307681"/>
            <a:ext cx="136798" cy="884063"/>
          </a:xfrm>
          <a:prstGeom prst="rect">
            <a:avLst/>
          </a:prstGeom>
        </p:spPr>
        <p:txBody>
          <a:bodyPr anchor="t" rtlCol="false" tIns="0" lIns="0" bIns="0" rIns="0">
            <a:spAutoFit/>
          </a:bodyPr>
          <a:lstStyle/>
          <a:p>
            <a:pPr algn="just">
              <a:lnSpc>
                <a:spcPts val="3700"/>
              </a:lnSpc>
            </a:pPr>
            <a:r>
              <a:rPr lang="en-US" b="true" sz="1600" spc="-11">
                <a:solidFill>
                  <a:srgbClr val="000000"/>
                </a:solidFill>
                <a:latin typeface="Montserrat 2 Bold"/>
                <a:ea typeface="Montserrat 2 Bold"/>
                <a:cs typeface="Montserrat 2 Bold"/>
                <a:sym typeface="Montserrat 2 Bold"/>
              </a:rPr>
              <a:t>3 5</a:t>
            </a:r>
          </a:p>
        </p:txBody>
      </p:sp>
      <p:sp>
        <p:nvSpPr>
          <p:cNvPr name="TextBox 43" id="43"/>
          <p:cNvSpPr txBox="true"/>
          <p:nvPr/>
        </p:nvSpPr>
        <p:spPr>
          <a:xfrm rot="0">
            <a:off x="5413924" y="2513809"/>
            <a:ext cx="149752" cy="1573035"/>
          </a:xfrm>
          <a:prstGeom prst="rect">
            <a:avLst/>
          </a:prstGeom>
        </p:spPr>
        <p:txBody>
          <a:bodyPr anchor="t" rtlCol="false" tIns="0" lIns="0" bIns="0" rIns="0">
            <a:spAutoFit/>
          </a:bodyPr>
          <a:lstStyle/>
          <a:p>
            <a:pPr algn="just">
              <a:lnSpc>
                <a:spcPts val="3233"/>
              </a:lnSpc>
            </a:pPr>
            <a:r>
              <a:rPr lang="en-US" b="true" sz="1600" spc="-11">
                <a:solidFill>
                  <a:srgbClr val="000000"/>
                </a:solidFill>
                <a:latin typeface="Montserrat 2 Bold"/>
                <a:ea typeface="Montserrat 2 Bold"/>
                <a:cs typeface="Montserrat 2 Bold"/>
                <a:sym typeface="Montserrat 2 Bold"/>
              </a:rPr>
              <a:t>5 5 3</a:t>
            </a:r>
          </a:p>
          <a:p>
            <a:pPr algn="just">
              <a:lnSpc>
                <a:spcPts val="2900"/>
              </a:lnSpc>
            </a:pPr>
            <a:r>
              <a:rPr lang="en-US" b="true" sz="1600" spc="-11">
                <a:solidFill>
                  <a:srgbClr val="000000"/>
                </a:solidFill>
                <a:latin typeface="Montserrat 2 Bold"/>
                <a:ea typeface="Montserrat 2 Bold"/>
                <a:cs typeface="Montserrat 2 Bold"/>
                <a:sym typeface="Montserrat 2 Bold"/>
              </a:rPr>
              <a:t>3</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759714" y="2075555"/>
            <a:ext cx="1050474" cy="11573"/>
            <a:chOff x="0" y="0"/>
            <a:chExt cx="1050480" cy="11570"/>
          </a:xfrm>
        </p:grpSpPr>
        <p:sp>
          <p:nvSpPr>
            <p:cNvPr name="Freeform 6" id="6"/>
            <p:cNvSpPr/>
            <p:nvPr/>
          </p:nvSpPr>
          <p:spPr>
            <a:xfrm flipH="false" flipV="false" rot="0">
              <a:off x="0" y="0"/>
              <a:ext cx="1050417" cy="11557"/>
            </a:xfrm>
            <a:custGeom>
              <a:avLst/>
              <a:gdLst/>
              <a:ahLst/>
              <a:cxnLst/>
              <a:rect r="r" b="b" t="t" l="l"/>
              <a:pathLst>
                <a:path h="11557" w="1050417">
                  <a:moveTo>
                    <a:pt x="0" y="0"/>
                  </a:moveTo>
                  <a:lnTo>
                    <a:pt x="1050417" y="0"/>
                  </a:lnTo>
                  <a:lnTo>
                    <a:pt x="1050417" y="11557"/>
                  </a:lnTo>
                  <a:lnTo>
                    <a:pt x="0" y="11557"/>
                  </a:lnTo>
                  <a:close/>
                </a:path>
              </a:pathLst>
            </a:custGeom>
            <a:solidFill>
              <a:srgbClr val="000000"/>
            </a:solidFill>
          </p:spPr>
        </p:sp>
      </p:grpSp>
      <p:grpSp>
        <p:nvGrpSpPr>
          <p:cNvPr name="Group 7" id="7"/>
          <p:cNvGrpSpPr>
            <a:grpSpLocks noChangeAspect="true"/>
          </p:cNvGrpSpPr>
          <p:nvPr/>
        </p:nvGrpSpPr>
        <p:grpSpPr>
          <a:xfrm rot="0">
            <a:off x="947271" y="4577458"/>
            <a:ext cx="1200845" cy="11573"/>
            <a:chOff x="0" y="0"/>
            <a:chExt cx="1200848" cy="11570"/>
          </a:xfrm>
        </p:grpSpPr>
        <p:sp>
          <p:nvSpPr>
            <p:cNvPr name="Freeform 8" id="8"/>
            <p:cNvSpPr/>
            <p:nvPr/>
          </p:nvSpPr>
          <p:spPr>
            <a:xfrm flipH="false" flipV="false" rot="0">
              <a:off x="0" y="0"/>
              <a:ext cx="1200785" cy="11557"/>
            </a:xfrm>
            <a:custGeom>
              <a:avLst/>
              <a:gdLst/>
              <a:ahLst/>
              <a:cxnLst/>
              <a:rect r="r" b="b" t="t" l="l"/>
              <a:pathLst>
                <a:path h="11557" w="1200785">
                  <a:moveTo>
                    <a:pt x="0" y="0"/>
                  </a:moveTo>
                  <a:lnTo>
                    <a:pt x="1200785" y="0"/>
                  </a:lnTo>
                  <a:lnTo>
                    <a:pt x="1200785" y="11557"/>
                  </a:lnTo>
                  <a:lnTo>
                    <a:pt x="0" y="11557"/>
                  </a:lnTo>
                  <a:close/>
                </a:path>
              </a:pathLst>
            </a:custGeom>
            <a:solidFill>
              <a:srgbClr val="000000"/>
            </a:solidFill>
          </p:spPr>
        </p:sp>
      </p:grpSp>
      <p:grpSp>
        <p:nvGrpSpPr>
          <p:cNvPr name="Group 9" id="9"/>
          <p:cNvGrpSpPr>
            <a:grpSpLocks noChangeAspect="true"/>
          </p:cNvGrpSpPr>
          <p:nvPr/>
        </p:nvGrpSpPr>
        <p:grpSpPr>
          <a:xfrm rot="0">
            <a:off x="947271" y="5809355"/>
            <a:ext cx="1200845" cy="11573"/>
            <a:chOff x="0" y="0"/>
            <a:chExt cx="1200848" cy="11570"/>
          </a:xfrm>
        </p:grpSpPr>
        <p:sp>
          <p:nvSpPr>
            <p:cNvPr name="Freeform 10" id="10"/>
            <p:cNvSpPr/>
            <p:nvPr/>
          </p:nvSpPr>
          <p:spPr>
            <a:xfrm flipH="false" flipV="false" rot="0">
              <a:off x="0" y="0"/>
              <a:ext cx="1200785" cy="11557"/>
            </a:xfrm>
            <a:custGeom>
              <a:avLst/>
              <a:gdLst/>
              <a:ahLst/>
              <a:cxnLst/>
              <a:rect r="r" b="b" t="t" l="l"/>
              <a:pathLst>
                <a:path h="11557" w="1200785">
                  <a:moveTo>
                    <a:pt x="0" y="0"/>
                  </a:moveTo>
                  <a:lnTo>
                    <a:pt x="1200785" y="0"/>
                  </a:lnTo>
                  <a:lnTo>
                    <a:pt x="1200785" y="11557"/>
                  </a:lnTo>
                  <a:lnTo>
                    <a:pt x="0" y="11557"/>
                  </a:lnTo>
                  <a:close/>
                </a:path>
              </a:pathLst>
            </a:custGeom>
            <a:solidFill>
              <a:srgbClr val="000000"/>
            </a:solidFill>
          </p:spPr>
        </p:sp>
      </p:grpSp>
      <p:sp>
        <p:nvSpPr>
          <p:cNvPr name="TextBox 11" id="1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2" id="12"/>
          <p:cNvSpPr txBox="true"/>
          <p:nvPr/>
        </p:nvSpPr>
        <p:spPr>
          <a:xfrm rot="0">
            <a:off x="800510" y="884368"/>
            <a:ext cx="631818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to write recursion in 3 steps?</a:t>
            </a:r>
          </a:p>
        </p:txBody>
      </p:sp>
      <p:sp>
        <p:nvSpPr>
          <p:cNvPr name="TextBox 13" id="13"/>
          <p:cNvSpPr txBox="true"/>
          <p:nvPr/>
        </p:nvSpPr>
        <p:spPr>
          <a:xfrm rot="0">
            <a:off x="759714" y="1843221"/>
            <a:ext cx="1071353"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Factorial</a:t>
            </a:r>
          </a:p>
        </p:txBody>
      </p:sp>
      <p:sp>
        <p:nvSpPr>
          <p:cNvPr name="TextBox 14" id="14"/>
          <p:cNvSpPr txBox="true"/>
          <p:nvPr/>
        </p:nvSpPr>
        <p:spPr>
          <a:xfrm rot="0">
            <a:off x="894331" y="6999418"/>
            <a:ext cx="317380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n! = n*(n-1)*(n-2)*…*2*1</a:t>
            </a:r>
          </a:p>
        </p:txBody>
      </p:sp>
      <p:sp>
        <p:nvSpPr>
          <p:cNvPr name="TextBox 15" id="15"/>
          <p:cNvSpPr txBox="true"/>
          <p:nvPr/>
        </p:nvSpPr>
        <p:spPr>
          <a:xfrm rot="0">
            <a:off x="947271" y="5466455"/>
            <a:ext cx="1224782" cy="502234"/>
          </a:xfrm>
          <a:prstGeom prst="rect">
            <a:avLst/>
          </a:prstGeom>
        </p:spPr>
        <p:txBody>
          <a:bodyPr anchor="t" rtlCol="false" tIns="0" lIns="0" bIns="0" rIns="0">
            <a:spAutoFit/>
          </a:bodyPr>
          <a:lstStyle/>
          <a:p>
            <a:pPr algn="l">
              <a:lnSpc>
                <a:spcPts val="4567"/>
              </a:lnSpc>
            </a:pPr>
            <a:r>
              <a:rPr lang="en-US" sz="1866" spc="-13">
                <a:solidFill>
                  <a:srgbClr val="000000"/>
                </a:solidFill>
                <a:latin typeface="Montserrat 2"/>
                <a:ea typeface="Montserrat 2"/>
                <a:cs typeface="Montserrat 2"/>
                <a:sym typeface="Montserrat 2"/>
              </a:rPr>
              <a:t>Example 2</a:t>
            </a:r>
          </a:p>
        </p:txBody>
      </p:sp>
      <p:sp>
        <p:nvSpPr>
          <p:cNvPr name="TextBox 16" id="16"/>
          <p:cNvSpPr txBox="true"/>
          <p:nvPr/>
        </p:nvSpPr>
        <p:spPr>
          <a:xfrm rot="0">
            <a:off x="883768" y="6046661"/>
            <a:ext cx="4874485" cy="502234"/>
          </a:xfrm>
          <a:prstGeom prst="rect">
            <a:avLst/>
          </a:prstGeom>
        </p:spPr>
        <p:txBody>
          <a:bodyPr anchor="t" rtlCol="false" tIns="0" lIns="0" bIns="0" rIns="0">
            <a:spAutoFit/>
          </a:bodyPr>
          <a:lstStyle/>
          <a:p>
            <a:pPr algn="l">
              <a:lnSpc>
                <a:spcPts val="4567"/>
              </a:lnSpc>
            </a:pPr>
            <a:r>
              <a:rPr lang="en-US" sz="1866" spc="-13">
                <a:solidFill>
                  <a:srgbClr val="000000"/>
                </a:solidFill>
                <a:latin typeface="Montserrat 2"/>
                <a:ea typeface="Montserrat 2"/>
                <a:cs typeface="Montserrat 2"/>
                <a:sym typeface="Montserrat 2"/>
              </a:rPr>
              <a:t>10! = 10*9*8*7*6*5*4*3*2*1=36,28,800</a:t>
            </a:r>
          </a:p>
        </p:txBody>
      </p:sp>
      <p:sp>
        <p:nvSpPr>
          <p:cNvPr name="TextBox 17" id="17"/>
          <p:cNvSpPr txBox="true"/>
          <p:nvPr/>
        </p:nvSpPr>
        <p:spPr>
          <a:xfrm rot="0">
            <a:off x="1166412" y="2777233"/>
            <a:ext cx="7345690" cy="1254709"/>
          </a:xfrm>
          <a:prstGeom prst="rect">
            <a:avLst/>
          </a:prstGeom>
        </p:spPr>
        <p:txBody>
          <a:bodyPr anchor="t" rtlCol="false" tIns="0" lIns="0" bIns="0" rIns="0">
            <a:spAutoFit/>
          </a:bodyPr>
          <a:lstStyle/>
          <a:p>
            <a:pPr algn="l">
              <a:lnSpc>
                <a:spcPts val="2499"/>
              </a:lnSpc>
            </a:pPr>
            <a:r>
              <a:rPr lang="en-US" sz="1866" spc="-13">
                <a:solidFill>
                  <a:srgbClr val="000000"/>
                </a:solidFill>
                <a:latin typeface="Montserrat 2"/>
                <a:ea typeface="Montserrat 2"/>
                <a:cs typeface="Montserrat 2"/>
                <a:sym typeface="Montserrat 2"/>
              </a:rPr>
              <a:t>It is the product of all positive integers less than or equal to n. Denoted by n! (Christian Kramp in 1808). Only positive numbers. 0!=1.</a:t>
            </a:r>
          </a:p>
        </p:txBody>
      </p:sp>
      <p:sp>
        <p:nvSpPr>
          <p:cNvPr name="TextBox 18" id="18"/>
          <p:cNvSpPr txBox="true"/>
          <p:nvPr/>
        </p:nvSpPr>
        <p:spPr>
          <a:xfrm rot="0">
            <a:off x="947271" y="4225033"/>
            <a:ext cx="1224782" cy="511759"/>
          </a:xfrm>
          <a:prstGeom prst="rect">
            <a:avLst/>
          </a:prstGeom>
        </p:spPr>
        <p:txBody>
          <a:bodyPr anchor="t" rtlCol="false" tIns="0" lIns="0" bIns="0" rIns="0">
            <a:spAutoFit/>
          </a:bodyPr>
          <a:lstStyle/>
          <a:p>
            <a:pPr algn="l">
              <a:lnSpc>
                <a:spcPts val="4666"/>
              </a:lnSpc>
            </a:pPr>
            <a:r>
              <a:rPr lang="en-US" sz="1866" spc="-13">
                <a:solidFill>
                  <a:srgbClr val="000000"/>
                </a:solidFill>
                <a:latin typeface="Montserrat 2"/>
                <a:ea typeface="Montserrat 2"/>
                <a:cs typeface="Montserrat 2"/>
                <a:sym typeface="Montserrat 2"/>
              </a:rPr>
              <a:t>Example 1</a:t>
            </a:r>
          </a:p>
        </p:txBody>
      </p:sp>
      <p:sp>
        <p:nvSpPr>
          <p:cNvPr name="TextBox 19" id="19"/>
          <p:cNvSpPr txBox="true"/>
          <p:nvPr/>
        </p:nvSpPr>
        <p:spPr>
          <a:xfrm rot="0">
            <a:off x="921868" y="4894955"/>
            <a:ext cx="2034140" cy="273634"/>
          </a:xfrm>
          <a:prstGeom prst="rect">
            <a:avLst/>
          </a:prstGeom>
        </p:spPr>
        <p:txBody>
          <a:bodyPr anchor="t" rtlCol="false" tIns="0" lIns="0" bIns="0" rIns="0">
            <a:spAutoFit/>
          </a:bodyPr>
          <a:lstStyle/>
          <a:p>
            <a:pPr algn="l">
              <a:lnSpc>
                <a:spcPts val="2133"/>
              </a:lnSpc>
            </a:pPr>
            <a:r>
              <a:rPr lang="en-US" sz="1866" spc="-13">
                <a:solidFill>
                  <a:srgbClr val="000000"/>
                </a:solidFill>
                <a:latin typeface="Montserrat 2"/>
                <a:ea typeface="Montserrat 2"/>
                <a:cs typeface="Montserrat 2"/>
                <a:sym typeface="Montserrat 2"/>
              </a:rPr>
              <a:t>4! = 4*3*2*1=24</a:t>
            </a:r>
          </a:p>
        </p:txBody>
      </p:sp>
      <p:sp>
        <p:nvSpPr>
          <p:cNvPr name="TextBox 20" id="20"/>
          <p:cNvSpPr txBox="true"/>
          <p:nvPr/>
        </p:nvSpPr>
        <p:spPr>
          <a:xfrm rot="0">
            <a:off x="848916" y="2664323"/>
            <a:ext cx="116757" cy="1348359"/>
          </a:xfrm>
          <a:prstGeom prst="rect">
            <a:avLst/>
          </a:prstGeom>
        </p:spPr>
        <p:txBody>
          <a:bodyPr anchor="t" rtlCol="false" tIns="0" lIns="0" bIns="0" rIns="0">
            <a:spAutoFit/>
          </a:bodyPr>
          <a:lstStyle/>
          <a:p>
            <a:pPr algn="just">
              <a:lnSpc>
                <a:spcPts val="2500"/>
              </a:lnSpc>
            </a:pPr>
            <a:r>
              <a:rPr lang="en-US" sz="2706">
                <a:solidFill>
                  <a:srgbClr val="000000"/>
                </a:solidFill>
                <a:latin typeface="Arial"/>
                <a:ea typeface="Arial"/>
                <a:cs typeface="Arial"/>
                <a:sym typeface="Arial"/>
              </a:rPr>
              <a:t>- - - -</a:t>
            </a:r>
          </a:p>
        </p:txBody>
      </p:sp>
    </p:spTree>
  </p:cSld>
  <p:clrMapOvr>
    <a:masterClrMapping/>
  </p:clrMapOvr>
</p:sld>
</file>

<file path=ppt/slides/slide3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289951" y="4317997"/>
            <a:ext cx="3018939" cy="2673353"/>
            <a:chOff x="0" y="0"/>
            <a:chExt cx="3018942" cy="2673363"/>
          </a:xfrm>
        </p:grpSpPr>
        <p:sp>
          <p:nvSpPr>
            <p:cNvPr name="Freeform 6" id="6"/>
            <p:cNvSpPr/>
            <p:nvPr/>
          </p:nvSpPr>
          <p:spPr>
            <a:xfrm flipH="false" flipV="false" rot="0">
              <a:off x="85598" y="2292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7" id="7"/>
            <p:cNvSpPr/>
            <p:nvPr/>
          </p:nvSpPr>
          <p:spPr>
            <a:xfrm flipH="false" flipV="false" rot="0">
              <a:off x="63500" y="2279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8" id="8"/>
            <p:cNvSpPr/>
            <p:nvPr/>
          </p:nvSpPr>
          <p:spPr>
            <a:xfrm flipH="false" flipV="false" rot="0">
              <a:off x="85598" y="1847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9" id="9"/>
            <p:cNvSpPr/>
            <p:nvPr/>
          </p:nvSpPr>
          <p:spPr>
            <a:xfrm flipH="false" flipV="false" rot="0">
              <a:off x="63500" y="1835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10" id="10"/>
            <p:cNvSpPr/>
            <p:nvPr/>
          </p:nvSpPr>
          <p:spPr>
            <a:xfrm flipH="false" flipV="false" rot="0">
              <a:off x="85598" y="1403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11" id="11"/>
            <p:cNvSpPr/>
            <p:nvPr/>
          </p:nvSpPr>
          <p:spPr>
            <a:xfrm flipH="false" flipV="false" rot="0">
              <a:off x="63500" y="1390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12" id="12"/>
            <p:cNvSpPr/>
            <p:nvPr/>
          </p:nvSpPr>
          <p:spPr>
            <a:xfrm flipH="false" flipV="false" rot="0">
              <a:off x="85598" y="958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13" id="13"/>
            <p:cNvSpPr/>
            <p:nvPr/>
          </p:nvSpPr>
          <p:spPr>
            <a:xfrm flipH="false" flipV="false" rot="0">
              <a:off x="63500" y="946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14" id="14"/>
            <p:cNvSpPr/>
            <p:nvPr/>
          </p:nvSpPr>
          <p:spPr>
            <a:xfrm flipH="false" flipV="false" rot="0">
              <a:off x="85598" y="520700"/>
              <a:ext cx="2844038" cy="304800"/>
            </a:xfrm>
            <a:custGeom>
              <a:avLst/>
              <a:gdLst/>
              <a:ahLst/>
              <a:cxnLst/>
              <a:rect r="r" b="b" t="t" l="l"/>
              <a:pathLst>
                <a:path h="304800" w="2844038">
                  <a:moveTo>
                    <a:pt x="0" y="0"/>
                  </a:moveTo>
                  <a:lnTo>
                    <a:pt x="2844038" y="4699"/>
                  </a:lnTo>
                  <a:cubicBezTo>
                    <a:pt x="2797810" y="64897"/>
                    <a:pt x="2745232" y="120269"/>
                    <a:pt x="2687066" y="170307"/>
                  </a:cubicBezTo>
                  <a:cubicBezTo>
                    <a:pt x="2629408" y="219710"/>
                    <a:pt x="2566670" y="263525"/>
                    <a:pt x="2499741" y="300863"/>
                  </a:cubicBezTo>
                  <a:lnTo>
                    <a:pt x="268097" y="304800"/>
                  </a:lnTo>
                  <a:cubicBezTo>
                    <a:pt x="212471" y="261620"/>
                    <a:pt x="161417" y="213360"/>
                    <a:pt x="115570" y="160909"/>
                  </a:cubicBezTo>
                  <a:cubicBezTo>
                    <a:pt x="71882" y="110744"/>
                    <a:pt x="33147" y="56896"/>
                    <a:pt x="0" y="127"/>
                  </a:cubicBezTo>
                  <a:close/>
                </a:path>
              </a:pathLst>
            </a:custGeom>
            <a:solidFill>
              <a:srgbClr val="FFFFFF"/>
            </a:solidFill>
          </p:spPr>
        </p:sp>
        <p:sp>
          <p:nvSpPr>
            <p:cNvPr name="Freeform 15" id="15"/>
            <p:cNvSpPr/>
            <p:nvPr/>
          </p:nvSpPr>
          <p:spPr>
            <a:xfrm flipH="false" flipV="false" rot="0">
              <a:off x="63500" y="50800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16" id="16"/>
            <p:cNvSpPr/>
            <p:nvPr/>
          </p:nvSpPr>
          <p:spPr>
            <a:xfrm flipH="false" flipV="false" rot="0">
              <a:off x="85598" y="76200"/>
              <a:ext cx="2844038" cy="304800"/>
            </a:xfrm>
            <a:custGeom>
              <a:avLst/>
              <a:gdLst/>
              <a:ahLst/>
              <a:cxnLst/>
              <a:rect r="r" b="b" t="t" l="l"/>
              <a:pathLst>
                <a:path h="304800" w="2844038">
                  <a:moveTo>
                    <a:pt x="0" y="0"/>
                  </a:moveTo>
                  <a:lnTo>
                    <a:pt x="2844038" y="4699"/>
                  </a:lnTo>
                  <a:cubicBezTo>
                    <a:pt x="2797810" y="64897"/>
                    <a:pt x="2745232" y="120269"/>
                    <a:pt x="2687066" y="170307"/>
                  </a:cubicBezTo>
                  <a:cubicBezTo>
                    <a:pt x="2629408" y="219710"/>
                    <a:pt x="2566670" y="263525"/>
                    <a:pt x="2499741" y="300863"/>
                  </a:cubicBezTo>
                  <a:lnTo>
                    <a:pt x="268097" y="304800"/>
                  </a:lnTo>
                  <a:cubicBezTo>
                    <a:pt x="212471" y="261620"/>
                    <a:pt x="161417" y="213360"/>
                    <a:pt x="115570" y="160909"/>
                  </a:cubicBezTo>
                  <a:cubicBezTo>
                    <a:pt x="72009" y="110744"/>
                    <a:pt x="33274" y="56896"/>
                    <a:pt x="0" y="0"/>
                  </a:cubicBezTo>
                  <a:close/>
                </a:path>
              </a:pathLst>
            </a:custGeom>
            <a:solidFill>
              <a:srgbClr val="FFFFFF"/>
            </a:solidFill>
          </p:spPr>
        </p:sp>
        <p:sp>
          <p:nvSpPr>
            <p:cNvPr name="Freeform 17" id="17"/>
            <p:cNvSpPr/>
            <p:nvPr/>
          </p:nvSpPr>
          <p:spPr>
            <a:xfrm flipH="false" flipV="false" rot="0">
              <a:off x="63500" y="6350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grpSp>
      <p:grpSp>
        <p:nvGrpSpPr>
          <p:cNvPr name="Group 18" id="18"/>
          <p:cNvGrpSpPr>
            <a:grpSpLocks noChangeAspect="true"/>
          </p:cNvGrpSpPr>
          <p:nvPr/>
        </p:nvGrpSpPr>
        <p:grpSpPr>
          <a:xfrm rot="0">
            <a:off x="3831422" y="5703570"/>
            <a:ext cx="901760" cy="340357"/>
            <a:chOff x="0" y="0"/>
            <a:chExt cx="901764" cy="340360"/>
          </a:xfrm>
        </p:grpSpPr>
        <p:sp>
          <p:nvSpPr>
            <p:cNvPr name="Freeform 19" id="19"/>
            <p:cNvSpPr/>
            <p:nvPr/>
          </p:nvSpPr>
          <p:spPr>
            <a:xfrm flipH="false" flipV="false" rot="0">
              <a:off x="63500" y="144780"/>
              <a:ext cx="586740" cy="50800"/>
            </a:xfrm>
            <a:custGeom>
              <a:avLst/>
              <a:gdLst/>
              <a:ahLst/>
              <a:cxnLst/>
              <a:rect r="r" b="b" t="t" l="l"/>
              <a:pathLst>
                <a:path h="50800" w="586740">
                  <a:moveTo>
                    <a:pt x="0" y="0"/>
                  </a:moveTo>
                  <a:lnTo>
                    <a:pt x="561340" y="0"/>
                  </a:lnTo>
                  <a:lnTo>
                    <a:pt x="561340" y="25400"/>
                  </a:lnTo>
                  <a:lnTo>
                    <a:pt x="561340" y="0"/>
                  </a:lnTo>
                  <a:lnTo>
                    <a:pt x="586740" y="0"/>
                  </a:lnTo>
                  <a:lnTo>
                    <a:pt x="586740" y="50800"/>
                  </a:lnTo>
                  <a:lnTo>
                    <a:pt x="561340" y="50800"/>
                  </a:lnTo>
                  <a:lnTo>
                    <a:pt x="0" y="50800"/>
                  </a:lnTo>
                  <a:close/>
                </a:path>
              </a:pathLst>
            </a:custGeom>
            <a:solidFill>
              <a:srgbClr val="000000"/>
            </a:solidFill>
          </p:spPr>
        </p:sp>
        <p:sp>
          <p:nvSpPr>
            <p:cNvPr name="Freeform 20" id="20"/>
            <p:cNvSpPr/>
            <p:nvPr/>
          </p:nvSpPr>
          <p:spPr>
            <a:xfrm flipH="false" flipV="false" rot="0">
              <a:off x="624840" y="63500"/>
              <a:ext cx="213360" cy="213360"/>
            </a:xfrm>
            <a:custGeom>
              <a:avLst/>
              <a:gdLst/>
              <a:ahLst/>
              <a:cxnLst/>
              <a:rect r="r" b="b" t="t" l="l"/>
              <a:pathLst>
                <a:path h="213360" w="213360">
                  <a:moveTo>
                    <a:pt x="0" y="213360"/>
                  </a:moveTo>
                  <a:lnTo>
                    <a:pt x="213360" y="106680"/>
                  </a:lnTo>
                  <a:lnTo>
                    <a:pt x="0" y="0"/>
                  </a:lnTo>
                  <a:close/>
                </a:path>
              </a:pathLst>
            </a:custGeom>
            <a:solidFill>
              <a:srgbClr val="000000"/>
            </a:solidFill>
          </p:spPr>
        </p:sp>
      </p:grpSp>
      <p:grpSp>
        <p:nvGrpSpPr>
          <p:cNvPr name="Group 21" id="21"/>
          <p:cNvGrpSpPr>
            <a:grpSpLocks noChangeAspect="true"/>
          </p:cNvGrpSpPr>
          <p:nvPr/>
        </p:nvGrpSpPr>
        <p:grpSpPr>
          <a:xfrm rot="0">
            <a:off x="5115954" y="4759319"/>
            <a:ext cx="3018939" cy="2228860"/>
            <a:chOff x="0" y="0"/>
            <a:chExt cx="3018942" cy="2228863"/>
          </a:xfrm>
        </p:grpSpPr>
        <p:sp>
          <p:nvSpPr>
            <p:cNvPr name="Freeform 22" id="22"/>
            <p:cNvSpPr/>
            <p:nvPr/>
          </p:nvSpPr>
          <p:spPr>
            <a:xfrm flipH="false" flipV="false" rot="0">
              <a:off x="85598" y="1847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23" id="23"/>
            <p:cNvSpPr/>
            <p:nvPr/>
          </p:nvSpPr>
          <p:spPr>
            <a:xfrm flipH="false" flipV="false" rot="0">
              <a:off x="63500" y="1835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24" id="24"/>
            <p:cNvSpPr/>
            <p:nvPr/>
          </p:nvSpPr>
          <p:spPr>
            <a:xfrm flipH="false" flipV="false" rot="0">
              <a:off x="85598" y="1403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25" id="25"/>
            <p:cNvSpPr/>
            <p:nvPr/>
          </p:nvSpPr>
          <p:spPr>
            <a:xfrm flipH="false" flipV="false" rot="0">
              <a:off x="63500" y="1390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26" id="26"/>
            <p:cNvSpPr/>
            <p:nvPr/>
          </p:nvSpPr>
          <p:spPr>
            <a:xfrm flipH="false" flipV="false" rot="0">
              <a:off x="85598" y="958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27" id="27"/>
            <p:cNvSpPr/>
            <p:nvPr/>
          </p:nvSpPr>
          <p:spPr>
            <a:xfrm flipH="false" flipV="false" rot="0">
              <a:off x="63500" y="946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28" id="28"/>
            <p:cNvSpPr/>
            <p:nvPr/>
          </p:nvSpPr>
          <p:spPr>
            <a:xfrm flipH="false" flipV="false" rot="0">
              <a:off x="85598" y="514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29" id="29"/>
            <p:cNvSpPr/>
            <p:nvPr/>
          </p:nvSpPr>
          <p:spPr>
            <a:xfrm flipH="false" flipV="false" rot="0">
              <a:off x="63500" y="501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30" id="30"/>
            <p:cNvSpPr/>
            <p:nvPr/>
          </p:nvSpPr>
          <p:spPr>
            <a:xfrm flipH="false" flipV="false" rot="0">
              <a:off x="85598" y="76200"/>
              <a:ext cx="2844038" cy="304800"/>
            </a:xfrm>
            <a:custGeom>
              <a:avLst/>
              <a:gdLst/>
              <a:ahLst/>
              <a:cxnLst/>
              <a:rect r="r" b="b" t="t" l="l"/>
              <a:pathLst>
                <a:path h="304800" w="2844038">
                  <a:moveTo>
                    <a:pt x="0" y="0"/>
                  </a:moveTo>
                  <a:lnTo>
                    <a:pt x="2844038" y="4699"/>
                  </a:lnTo>
                  <a:cubicBezTo>
                    <a:pt x="2797810" y="64897"/>
                    <a:pt x="2745232" y="120269"/>
                    <a:pt x="2687066" y="170307"/>
                  </a:cubicBezTo>
                  <a:cubicBezTo>
                    <a:pt x="2629408" y="219710"/>
                    <a:pt x="2566670" y="263525"/>
                    <a:pt x="2499741" y="300863"/>
                  </a:cubicBezTo>
                  <a:lnTo>
                    <a:pt x="268097" y="304800"/>
                  </a:lnTo>
                  <a:cubicBezTo>
                    <a:pt x="212471" y="261620"/>
                    <a:pt x="161417" y="213360"/>
                    <a:pt x="115570" y="160909"/>
                  </a:cubicBezTo>
                  <a:cubicBezTo>
                    <a:pt x="72009" y="110744"/>
                    <a:pt x="33274" y="56896"/>
                    <a:pt x="0" y="0"/>
                  </a:cubicBezTo>
                  <a:close/>
                </a:path>
              </a:pathLst>
            </a:custGeom>
            <a:solidFill>
              <a:srgbClr val="FFFFFF"/>
            </a:solidFill>
          </p:spPr>
        </p:sp>
        <p:sp>
          <p:nvSpPr>
            <p:cNvPr name="Freeform 31" id="31"/>
            <p:cNvSpPr/>
            <p:nvPr/>
          </p:nvSpPr>
          <p:spPr>
            <a:xfrm flipH="false" flipV="false" rot="0">
              <a:off x="63500" y="6350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grpSp>
      <p:grpSp>
        <p:nvGrpSpPr>
          <p:cNvPr name="Group 32" id="32"/>
          <p:cNvGrpSpPr>
            <a:grpSpLocks noChangeAspect="true"/>
          </p:cNvGrpSpPr>
          <p:nvPr/>
        </p:nvGrpSpPr>
        <p:grpSpPr>
          <a:xfrm rot="0">
            <a:off x="8314496" y="5703570"/>
            <a:ext cx="901760" cy="340357"/>
            <a:chOff x="0" y="0"/>
            <a:chExt cx="901764" cy="340360"/>
          </a:xfrm>
        </p:grpSpPr>
        <p:sp>
          <p:nvSpPr>
            <p:cNvPr name="Freeform 33" id="33"/>
            <p:cNvSpPr/>
            <p:nvPr/>
          </p:nvSpPr>
          <p:spPr>
            <a:xfrm flipH="false" flipV="false" rot="0">
              <a:off x="63500" y="144780"/>
              <a:ext cx="586740" cy="50800"/>
            </a:xfrm>
            <a:custGeom>
              <a:avLst/>
              <a:gdLst/>
              <a:ahLst/>
              <a:cxnLst/>
              <a:rect r="r" b="b" t="t" l="l"/>
              <a:pathLst>
                <a:path h="50800" w="586740">
                  <a:moveTo>
                    <a:pt x="0" y="0"/>
                  </a:moveTo>
                  <a:lnTo>
                    <a:pt x="561340" y="0"/>
                  </a:lnTo>
                  <a:lnTo>
                    <a:pt x="561340" y="25400"/>
                  </a:lnTo>
                  <a:lnTo>
                    <a:pt x="561340" y="0"/>
                  </a:lnTo>
                  <a:lnTo>
                    <a:pt x="586740" y="0"/>
                  </a:lnTo>
                  <a:lnTo>
                    <a:pt x="586740" y="50800"/>
                  </a:lnTo>
                  <a:lnTo>
                    <a:pt x="561340" y="50800"/>
                  </a:lnTo>
                  <a:lnTo>
                    <a:pt x="0" y="50800"/>
                  </a:lnTo>
                  <a:close/>
                </a:path>
              </a:pathLst>
            </a:custGeom>
            <a:solidFill>
              <a:srgbClr val="000000"/>
            </a:solidFill>
          </p:spPr>
        </p:sp>
        <p:sp>
          <p:nvSpPr>
            <p:cNvPr name="Freeform 34" id="34"/>
            <p:cNvSpPr/>
            <p:nvPr/>
          </p:nvSpPr>
          <p:spPr>
            <a:xfrm flipH="false" flipV="false" rot="0">
              <a:off x="624840" y="63500"/>
              <a:ext cx="213360" cy="213360"/>
            </a:xfrm>
            <a:custGeom>
              <a:avLst/>
              <a:gdLst/>
              <a:ahLst/>
              <a:cxnLst/>
              <a:rect r="r" b="b" t="t" l="l"/>
              <a:pathLst>
                <a:path h="213360" w="213360">
                  <a:moveTo>
                    <a:pt x="0" y="213360"/>
                  </a:moveTo>
                  <a:lnTo>
                    <a:pt x="213360" y="106680"/>
                  </a:lnTo>
                  <a:lnTo>
                    <a:pt x="0" y="0"/>
                  </a:lnTo>
                  <a:close/>
                </a:path>
              </a:pathLst>
            </a:custGeom>
            <a:solidFill>
              <a:srgbClr val="000000"/>
            </a:solidFill>
          </p:spPr>
        </p:sp>
      </p:grpSp>
      <p:grpSp>
        <p:nvGrpSpPr>
          <p:cNvPr name="Group 35" id="35"/>
          <p:cNvGrpSpPr>
            <a:grpSpLocks noChangeAspect="true"/>
          </p:cNvGrpSpPr>
          <p:nvPr/>
        </p:nvGrpSpPr>
        <p:grpSpPr>
          <a:xfrm rot="0">
            <a:off x="9395851" y="4740269"/>
            <a:ext cx="3018939" cy="2228860"/>
            <a:chOff x="0" y="0"/>
            <a:chExt cx="3018942" cy="2228863"/>
          </a:xfrm>
        </p:grpSpPr>
        <p:sp>
          <p:nvSpPr>
            <p:cNvPr name="Freeform 36" id="36"/>
            <p:cNvSpPr/>
            <p:nvPr/>
          </p:nvSpPr>
          <p:spPr>
            <a:xfrm flipH="false" flipV="false" rot="0">
              <a:off x="85598" y="1847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37" id="37"/>
            <p:cNvSpPr/>
            <p:nvPr/>
          </p:nvSpPr>
          <p:spPr>
            <a:xfrm flipH="false" flipV="false" rot="0">
              <a:off x="63500" y="1835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38" id="38"/>
            <p:cNvSpPr/>
            <p:nvPr/>
          </p:nvSpPr>
          <p:spPr>
            <a:xfrm flipH="false" flipV="false" rot="0">
              <a:off x="85598" y="1403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39" id="39"/>
            <p:cNvSpPr/>
            <p:nvPr/>
          </p:nvSpPr>
          <p:spPr>
            <a:xfrm flipH="false" flipV="false" rot="0">
              <a:off x="63500" y="1390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40" id="40"/>
            <p:cNvSpPr/>
            <p:nvPr/>
          </p:nvSpPr>
          <p:spPr>
            <a:xfrm flipH="false" flipV="false" rot="0">
              <a:off x="85598" y="958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41" id="41"/>
            <p:cNvSpPr/>
            <p:nvPr/>
          </p:nvSpPr>
          <p:spPr>
            <a:xfrm flipH="false" flipV="false" rot="0">
              <a:off x="63500" y="946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42" id="42"/>
            <p:cNvSpPr/>
            <p:nvPr/>
          </p:nvSpPr>
          <p:spPr>
            <a:xfrm flipH="false" flipV="false" rot="0">
              <a:off x="85598" y="514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43" id="43"/>
            <p:cNvSpPr/>
            <p:nvPr/>
          </p:nvSpPr>
          <p:spPr>
            <a:xfrm flipH="false" flipV="false" rot="0">
              <a:off x="63500" y="501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44" id="44"/>
            <p:cNvSpPr/>
            <p:nvPr/>
          </p:nvSpPr>
          <p:spPr>
            <a:xfrm flipH="false" flipV="false" rot="0">
              <a:off x="85598" y="76200"/>
              <a:ext cx="2844038" cy="304800"/>
            </a:xfrm>
            <a:custGeom>
              <a:avLst/>
              <a:gdLst/>
              <a:ahLst/>
              <a:cxnLst/>
              <a:rect r="r" b="b" t="t" l="l"/>
              <a:pathLst>
                <a:path h="304800" w="2844038">
                  <a:moveTo>
                    <a:pt x="0" y="0"/>
                  </a:moveTo>
                  <a:lnTo>
                    <a:pt x="2844038" y="4699"/>
                  </a:lnTo>
                  <a:cubicBezTo>
                    <a:pt x="2797810" y="64897"/>
                    <a:pt x="2745232" y="120269"/>
                    <a:pt x="2687066" y="170307"/>
                  </a:cubicBezTo>
                  <a:cubicBezTo>
                    <a:pt x="2629408" y="219710"/>
                    <a:pt x="2566670" y="263525"/>
                    <a:pt x="2499741" y="300863"/>
                  </a:cubicBezTo>
                  <a:lnTo>
                    <a:pt x="268097" y="304800"/>
                  </a:lnTo>
                  <a:cubicBezTo>
                    <a:pt x="212471" y="261620"/>
                    <a:pt x="161417" y="213360"/>
                    <a:pt x="115570" y="160909"/>
                  </a:cubicBezTo>
                  <a:cubicBezTo>
                    <a:pt x="72009" y="110744"/>
                    <a:pt x="33274" y="56896"/>
                    <a:pt x="0" y="0"/>
                  </a:cubicBezTo>
                  <a:close/>
                </a:path>
              </a:pathLst>
            </a:custGeom>
            <a:solidFill>
              <a:srgbClr val="FFFFFF"/>
            </a:solidFill>
          </p:spPr>
        </p:sp>
        <p:sp>
          <p:nvSpPr>
            <p:cNvPr name="Freeform 45" id="45"/>
            <p:cNvSpPr/>
            <p:nvPr/>
          </p:nvSpPr>
          <p:spPr>
            <a:xfrm flipH="false" flipV="false" rot="0">
              <a:off x="63500" y="6350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grpSp>
      <p:sp>
        <p:nvSpPr>
          <p:cNvPr name="TextBox 46" id="4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7" id="47"/>
          <p:cNvSpPr txBox="true"/>
          <p:nvPr/>
        </p:nvSpPr>
        <p:spPr>
          <a:xfrm rot="0">
            <a:off x="449561" y="534352"/>
            <a:ext cx="73907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- 3 : Stack of Plates</a:t>
            </a:r>
          </a:p>
        </p:txBody>
      </p:sp>
      <p:sp>
        <p:nvSpPr>
          <p:cNvPr name="TextBox 48" id="48"/>
          <p:cNvSpPr txBox="true"/>
          <p:nvPr/>
        </p:nvSpPr>
        <p:spPr>
          <a:xfrm rot="0">
            <a:off x="605533" y="1143305"/>
            <a:ext cx="11337760" cy="1758944"/>
          </a:xfrm>
          <a:prstGeom prst="rect">
            <a:avLst/>
          </a:prstGeom>
        </p:spPr>
        <p:txBody>
          <a:bodyPr anchor="t" rtlCol="false" tIns="0" lIns="0" bIns="0" rIns="0">
            <a:spAutoFit/>
          </a:bodyPr>
          <a:lstStyle/>
          <a:p>
            <a:pPr algn="l">
              <a:lnSpc>
                <a:spcPts val="2309"/>
              </a:lnSpc>
            </a:pPr>
            <a:r>
              <a:rPr lang="en-US" b="true" sz="1800" spc="-12">
                <a:solidFill>
                  <a:srgbClr val="000000"/>
                </a:solidFill>
                <a:latin typeface="Montserrat 2 Bold"/>
                <a:ea typeface="Montserrat 2 Bold"/>
                <a:cs typeface="Montserrat 2 Bold"/>
                <a:sym typeface="Montserrat 2 Bold"/>
              </a:rPr>
              <a:t>Imagine a (literal) stack of plates. If the stack gets too high, it might topple. Therefore, in real life, we would likely start a new stack when the previous stack exceeds some threshold. Implement a data structure SetOfStacks that mimics this. SetOfStacks should be composed of several stacks and should create a new stack once the previous one exceeds capacity, SetOfStacks.push() and SetOfStacks.pop() should behave identically to a single stack (that is, pop( ) should return the same values as it would if there were just a single stack).</a:t>
            </a:r>
          </a:p>
        </p:txBody>
      </p:sp>
      <p:sp>
        <p:nvSpPr>
          <p:cNvPr name="TextBox 49" id="49"/>
          <p:cNvSpPr txBox="true"/>
          <p:nvPr/>
        </p:nvSpPr>
        <p:spPr>
          <a:xfrm rot="0">
            <a:off x="583340" y="3044495"/>
            <a:ext cx="11714245" cy="795014"/>
          </a:xfrm>
          <a:prstGeom prst="rect">
            <a:avLst/>
          </a:prstGeom>
        </p:spPr>
        <p:txBody>
          <a:bodyPr anchor="t" rtlCol="false" tIns="0" lIns="0" bIns="0" rIns="0">
            <a:spAutoFit/>
          </a:bodyPr>
          <a:lstStyle/>
          <a:p>
            <a:pPr algn="l">
              <a:lnSpc>
                <a:spcPts val="4500"/>
              </a:lnSpc>
            </a:pPr>
            <a:r>
              <a:rPr lang="en-US" b="true" sz="1800" spc="-12">
                <a:solidFill>
                  <a:srgbClr val="000000"/>
                </a:solidFill>
                <a:latin typeface="Montserrat 2 Bold"/>
                <a:ea typeface="Montserrat 2 Bold"/>
                <a:cs typeface="Montserrat 2 Bold"/>
                <a:sym typeface="Montserrat 2 Bold"/>
              </a:rPr>
              <a:t>Follow Up: </a:t>
            </a:r>
          </a:p>
          <a:p>
            <a:pPr algn="l">
              <a:lnSpc>
                <a:spcPts val="900"/>
              </a:lnSpc>
            </a:pPr>
            <a:r>
              <a:rPr lang="en-US" b="true" sz="1800" spc="-12">
                <a:solidFill>
                  <a:srgbClr val="000000"/>
                </a:solidFill>
                <a:latin typeface="Montserrat 2 Bold"/>
                <a:ea typeface="Montserrat 2 Bold"/>
                <a:cs typeface="Montserrat 2 Bold"/>
                <a:sym typeface="Montserrat 2 Bold"/>
              </a:rPr>
              <a:t>Implement a function popAt (int index) which performs a pop operation on a speciﬁc sub - stack.</a:t>
            </a:r>
          </a:p>
        </p:txBody>
      </p:sp>
    </p:spTree>
  </p:cSld>
  <p:clrMapOvr>
    <a:masterClrMapping/>
  </p:clrMapOvr>
</p:sld>
</file>

<file path=ppt/slides/slide3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289951" y="4762490"/>
            <a:ext cx="3018939" cy="2228860"/>
            <a:chOff x="0" y="0"/>
            <a:chExt cx="3018942" cy="2228863"/>
          </a:xfrm>
        </p:grpSpPr>
        <p:sp>
          <p:nvSpPr>
            <p:cNvPr name="Freeform 6" id="6"/>
            <p:cNvSpPr/>
            <p:nvPr/>
          </p:nvSpPr>
          <p:spPr>
            <a:xfrm flipH="false" flipV="false" rot="0">
              <a:off x="85598" y="1847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7" id="7"/>
            <p:cNvSpPr/>
            <p:nvPr/>
          </p:nvSpPr>
          <p:spPr>
            <a:xfrm flipH="false" flipV="false" rot="0">
              <a:off x="63500" y="1835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8" id="8"/>
            <p:cNvSpPr/>
            <p:nvPr/>
          </p:nvSpPr>
          <p:spPr>
            <a:xfrm flipH="false" flipV="false" rot="0">
              <a:off x="85598" y="1403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9" id="9"/>
            <p:cNvSpPr/>
            <p:nvPr/>
          </p:nvSpPr>
          <p:spPr>
            <a:xfrm flipH="false" flipV="false" rot="0">
              <a:off x="63500" y="1390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10" id="10"/>
            <p:cNvSpPr/>
            <p:nvPr/>
          </p:nvSpPr>
          <p:spPr>
            <a:xfrm flipH="false" flipV="false" rot="0">
              <a:off x="85598" y="958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11" id="11"/>
            <p:cNvSpPr/>
            <p:nvPr/>
          </p:nvSpPr>
          <p:spPr>
            <a:xfrm flipH="false" flipV="false" rot="0">
              <a:off x="63500" y="946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12" id="12"/>
            <p:cNvSpPr/>
            <p:nvPr/>
          </p:nvSpPr>
          <p:spPr>
            <a:xfrm flipH="false" flipV="false" rot="0">
              <a:off x="85598" y="514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13" id="13"/>
            <p:cNvSpPr/>
            <p:nvPr/>
          </p:nvSpPr>
          <p:spPr>
            <a:xfrm flipH="false" flipV="false" rot="0">
              <a:off x="63500" y="501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14" id="14"/>
            <p:cNvSpPr/>
            <p:nvPr/>
          </p:nvSpPr>
          <p:spPr>
            <a:xfrm flipH="false" flipV="false" rot="0">
              <a:off x="85598" y="76200"/>
              <a:ext cx="2844038" cy="304800"/>
            </a:xfrm>
            <a:custGeom>
              <a:avLst/>
              <a:gdLst/>
              <a:ahLst/>
              <a:cxnLst/>
              <a:rect r="r" b="b" t="t" l="l"/>
              <a:pathLst>
                <a:path h="304800" w="2844038">
                  <a:moveTo>
                    <a:pt x="0" y="0"/>
                  </a:moveTo>
                  <a:lnTo>
                    <a:pt x="2844038" y="4699"/>
                  </a:lnTo>
                  <a:cubicBezTo>
                    <a:pt x="2797810" y="64897"/>
                    <a:pt x="2745232" y="120269"/>
                    <a:pt x="2687066" y="170307"/>
                  </a:cubicBezTo>
                  <a:cubicBezTo>
                    <a:pt x="2629408" y="219710"/>
                    <a:pt x="2566670" y="263525"/>
                    <a:pt x="2499741" y="300863"/>
                  </a:cubicBezTo>
                  <a:lnTo>
                    <a:pt x="268097" y="304800"/>
                  </a:lnTo>
                  <a:cubicBezTo>
                    <a:pt x="212471" y="261620"/>
                    <a:pt x="161417" y="213360"/>
                    <a:pt x="115570" y="160909"/>
                  </a:cubicBezTo>
                  <a:cubicBezTo>
                    <a:pt x="72009" y="110744"/>
                    <a:pt x="33274" y="56896"/>
                    <a:pt x="0" y="0"/>
                  </a:cubicBezTo>
                  <a:close/>
                </a:path>
              </a:pathLst>
            </a:custGeom>
            <a:solidFill>
              <a:srgbClr val="FFFFFF"/>
            </a:solidFill>
          </p:spPr>
        </p:sp>
        <p:sp>
          <p:nvSpPr>
            <p:cNvPr name="Freeform 15" id="15"/>
            <p:cNvSpPr/>
            <p:nvPr/>
          </p:nvSpPr>
          <p:spPr>
            <a:xfrm flipH="false" flipV="false" rot="0">
              <a:off x="63500" y="6350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grpSp>
      <p:grpSp>
        <p:nvGrpSpPr>
          <p:cNvPr name="Group 16" id="16"/>
          <p:cNvGrpSpPr>
            <a:grpSpLocks noChangeAspect="true"/>
          </p:cNvGrpSpPr>
          <p:nvPr/>
        </p:nvGrpSpPr>
        <p:grpSpPr>
          <a:xfrm rot="0">
            <a:off x="3831422" y="5703570"/>
            <a:ext cx="901760" cy="340357"/>
            <a:chOff x="0" y="0"/>
            <a:chExt cx="901764" cy="340360"/>
          </a:xfrm>
        </p:grpSpPr>
        <p:sp>
          <p:nvSpPr>
            <p:cNvPr name="Freeform 17" id="17"/>
            <p:cNvSpPr/>
            <p:nvPr/>
          </p:nvSpPr>
          <p:spPr>
            <a:xfrm flipH="false" flipV="false" rot="0">
              <a:off x="63500" y="144780"/>
              <a:ext cx="586740" cy="50800"/>
            </a:xfrm>
            <a:custGeom>
              <a:avLst/>
              <a:gdLst/>
              <a:ahLst/>
              <a:cxnLst/>
              <a:rect r="r" b="b" t="t" l="l"/>
              <a:pathLst>
                <a:path h="50800" w="586740">
                  <a:moveTo>
                    <a:pt x="0" y="0"/>
                  </a:moveTo>
                  <a:lnTo>
                    <a:pt x="561340" y="0"/>
                  </a:lnTo>
                  <a:lnTo>
                    <a:pt x="561340" y="25400"/>
                  </a:lnTo>
                  <a:lnTo>
                    <a:pt x="561340" y="0"/>
                  </a:lnTo>
                  <a:lnTo>
                    <a:pt x="586740" y="0"/>
                  </a:lnTo>
                  <a:lnTo>
                    <a:pt x="586740" y="50800"/>
                  </a:lnTo>
                  <a:lnTo>
                    <a:pt x="561340" y="50800"/>
                  </a:lnTo>
                  <a:lnTo>
                    <a:pt x="0" y="50800"/>
                  </a:lnTo>
                  <a:close/>
                </a:path>
              </a:pathLst>
            </a:custGeom>
            <a:solidFill>
              <a:srgbClr val="000000"/>
            </a:solidFill>
          </p:spPr>
        </p:sp>
        <p:sp>
          <p:nvSpPr>
            <p:cNvPr name="Freeform 18" id="18"/>
            <p:cNvSpPr/>
            <p:nvPr/>
          </p:nvSpPr>
          <p:spPr>
            <a:xfrm flipH="false" flipV="false" rot="0">
              <a:off x="624840" y="63500"/>
              <a:ext cx="213360" cy="213360"/>
            </a:xfrm>
            <a:custGeom>
              <a:avLst/>
              <a:gdLst/>
              <a:ahLst/>
              <a:cxnLst/>
              <a:rect r="r" b="b" t="t" l="l"/>
              <a:pathLst>
                <a:path h="213360" w="213360">
                  <a:moveTo>
                    <a:pt x="0" y="213360"/>
                  </a:moveTo>
                  <a:lnTo>
                    <a:pt x="213360" y="106680"/>
                  </a:lnTo>
                  <a:lnTo>
                    <a:pt x="0" y="0"/>
                  </a:lnTo>
                  <a:close/>
                </a:path>
              </a:pathLst>
            </a:custGeom>
            <a:solidFill>
              <a:srgbClr val="000000"/>
            </a:solidFill>
          </p:spPr>
        </p:sp>
      </p:grpSp>
      <p:grpSp>
        <p:nvGrpSpPr>
          <p:cNvPr name="Group 19" id="19"/>
          <p:cNvGrpSpPr>
            <a:grpSpLocks noChangeAspect="true"/>
          </p:cNvGrpSpPr>
          <p:nvPr/>
        </p:nvGrpSpPr>
        <p:grpSpPr>
          <a:xfrm rot="0">
            <a:off x="5115954" y="4759319"/>
            <a:ext cx="3018939" cy="2228860"/>
            <a:chOff x="0" y="0"/>
            <a:chExt cx="3018942" cy="2228863"/>
          </a:xfrm>
        </p:grpSpPr>
        <p:sp>
          <p:nvSpPr>
            <p:cNvPr name="Freeform 20" id="20"/>
            <p:cNvSpPr/>
            <p:nvPr/>
          </p:nvSpPr>
          <p:spPr>
            <a:xfrm flipH="false" flipV="false" rot="0">
              <a:off x="85598" y="1847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21" id="21"/>
            <p:cNvSpPr/>
            <p:nvPr/>
          </p:nvSpPr>
          <p:spPr>
            <a:xfrm flipH="false" flipV="false" rot="0">
              <a:off x="63500" y="1835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22" id="22"/>
            <p:cNvSpPr/>
            <p:nvPr/>
          </p:nvSpPr>
          <p:spPr>
            <a:xfrm flipH="false" flipV="false" rot="0">
              <a:off x="85598" y="1403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23" id="23"/>
            <p:cNvSpPr/>
            <p:nvPr/>
          </p:nvSpPr>
          <p:spPr>
            <a:xfrm flipH="false" flipV="false" rot="0">
              <a:off x="63500" y="1390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24" id="24"/>
            <p:cNvSpPr/>
            <p:nvPr/>
          </p:nvSpPr>
          <p:spPr>
            <a:xfrm flipH="false" flipV="false" rot="0">
              <a:off x="85598" y="958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25" id="25"/>
            <p:cNvSpPr/>
            <p:nvPr/>
          </p:nvSpPr>
          <p:spPr>
            <a:xfrm flipH="false" flipV="false" rot="0">
              <a:off x="63500" y="946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26" id="26"/>
            <p:cNvSpPr/>
            <p:nvPr/>
          </p:nvSpPr>
          <p:spPr>
            <a:xfrm flipH="false" flipV="false" rot="0">
              <a:off x="85598" y="514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27" id="27"/>
            <p:cNvSpPr/>
            <p:nvPr/>
          </p:nvSpPr>
          <p:spPr>
            <a:xfrm flipH="false" flipV="false" rot="0">
              <a:off x="63500" y="501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28" id="28"/>
            <p:cNvSpPr/>
            <p:nvPr/>
          </p:nvSpPr>
          <p:spPr>
            <a:xfrm flipH="false" flipV="false" rot="0">
              <a:off x="85598" y="76200"/>
              <a:ext cx="2844038" cy="304800"/>
            </a:xfrm>
            <a:custGeom>
              <a:avLst/>
              <a:gdLst/>
              <a:ahLst/>
              <a:cxnLst/>
              <a:rect r="r" b="b" t="t" l="l"/>
              <a:pathLst>
                <a:path h="304800" w="2844038">
                  <a:moveTo>
                    <a:pt x="0" y="0"/>
                  </a:moveTo>
                  <a:lnTo>
                    <a:pt x="2844038" y="4699"/>
                  </a:lnTo>
                  <a:cubicBezTo>
                    <a:pt x="2797810" y="64897"/>
                    <a:pt x="2745232" y="120269"/>
                    <a:pt x="2687066" y="170307"/>
                  </a:cubicBezTo>
                  <a:cubicBezTo>
                    <a:pt x="2629408" y="219710"/>
                    <a:pt x="2566670" y="263525"/>
                    <a:pt x="2499741" y="300863"/>
                  </a:cubicBezTo>
                  <a:lnTo>
                    <a:pt x="268097" y="304800"/>
                  </a:lnTo>
                  <a:cubicBezTo>
                    <a:pt x="212471" y="261620"/>
                    <a:pt x="161417" y="213360"/>
                    <a:pt x="115570" y="160909"/>
                  </a:cubicBezTo>
                  <a:cubicBezTo>
                    <a:pt x="72009" y="110744"/>
                    <a:pt x="33274" y="56896"/>
                    <a:pt x="0" y="0"/>
                  </a:cubicBezTo>
                  <a:close/>
                </a:path>
              </a:pathLst>
            </a:custGeom>
            <a:solidFill>
              <a:srgbClr val="FFFFFF"/>
            </a:solidFill>
          </p:spPr>
        </p:sp>
        <p:sp>
          <p:nvSpPr>
            <p:cNvPr name="Freeform 29" id="29"/>
            <p:cNvSpPr/>
            <p:nvPr/>
          </p:nvSpPr>
          <p:spPr>
            <a:xfrm flipH="false" flipV="false" rot="0">
              <a:off x="63500" y="6350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37795" y="173482"/>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47320" y="165227"/>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grpSp>
      <p:grpSp>
        <p:nvGrpSpPr>
          <p:cNvPr name="Group 30" id="30"/>
          <p:cNvGrpSpPr>
            <a:grpSpLocks noChangeAspect="true"/>
          </p:cNvGrpSpPr>
          <p:nvPr/>
        </p:nvGrpSpPr>
        <p:grpSpPr>
          <a:xfrm rot="0">
            <a:off x="8314496" y="5703570"/>
            <a:ext cx="901760" cy="340357"/>
            <a:chOff x="0" y="0"/>
            <a:chExt cx="901764" cy="340360"/>
          </a:xfrm>
        </p:grpSpPr>
        <p:sp>
          <p:nvSpPr>
            <p:cNvPr name="Freeform 31" id="31"/>
            <p:cNvSpPr/>
            <p:nvPr/>
          </p:nvSpPr>
          <p:spPr>
            <a:xfrm flipH="false" flipV="false" rot="0">
              <a:off x="63500" y="144780"/>
              <a:ext cx="586740" cy="50800"/>
            </a:xfrm>
            <a:custGeom>
              <a:avLst/>
              <a:gdLst/>
              <a:ahLst/>
              <a:cxnLst/>
              <a:rect r="r" b="b" t="t" l="l"/>
              <a:pathLst>
                <a:path h="50800" w="586740">
                  <a:moveTo>
                    <a:pt x="0" y="0"/>
                  </a:moveTo>
                  <a:lnTo>
                    <a:pt x="561340" y="0"/>
                  </a:lnTo>
                  <a:lnTo>
                    <a:pt x="561340" y="25400"/>
                  </a:lnTo>
                  <a:lnTo>
                    <a:pt x="561340" y="0"/>
                  </a:lnTo>
                  <a:lnTo>
                    <a:pt x="586740" y="0"/>
                  </a:lnTo>
                  <a:lnTo>
                    <a:pt x="586740" y="50800"/>
                  </a:lnTo>
                  <a:lnTo>
                    <a:pt x="561340" y="50800"/>
                  </a:lnTo>
                  <a:lnTo>
                    <a:pt x="0" y="50800"/>
                  </a:lnTo>
                  <a:close/>
                </a:path>
              </a:pathLst>
            </a:custGeom>
            <a:solidFill>
              <a:srgbClr val="000000"/>
            </a:solidFill>
          </p:spPr>
        </p:sp>
        <p:sp>
          <p:nvSpPr>
            <p:cNvPr name="Freeform 32" id="32"/>
            <p:cNvSpPr/>
            <p:nvPr/>
          </p:nvSpPr>
          <p:spPr>
            <a:xfrm flipH="false" flipV="false" rot="0">
              <a:off x="624840" y="63500"/>
              <a:ext cx="213360" cy="213360"/>
            </a:xfrm>
            <a:custGeom>
              <a:avLst/>
              <a:gdLst/>
              <a:ahLst/>
              <a:cxnLst/>
              <a:rect r="r" b="b" t="t" l="l"/>
              <a:pathLst>
                <a:path h="213360" w="213360">
                  <a:moveTo>
                    <a:pt x="0" y="213360"/>
                  </a:moveTo>
                  <a:lnTo>
                    <a:pt x="213360" y="106680"/>
                  </a:lnTo>
                  <a:lnTo>
                    <a:pt x="0" y="0"/>
                  </a:lnTo>
                  <a:close/>
                </a:path>
              </a:pathLst>
            </a:custGeom>
            <a:solidFill>
              <a:srgbClr val="000000"/>
            </a:solidFill>
          </p:spPr>
        </p:sp>
      </p:grpSp>
      <p:grpSp>
        <p:nvGrpSpPr>
          <p:cNvPr name="Group 33" id="33"/>
          <p:cNvGrpSpPr>
            <a:grpSpLocks noChangeAspect="true"/>
          </p:cNvGrpSpPr>
          <p:nvPr/>
        </p:nvGrpSpPr>
        <p:grpSpPr>
          <a:xfrm rot="0">
            <a:off x="9395851" y="4740269"/>
            <a:ext cx="3018939" cy="2228860"/>
            <a:chOff x="0" y="0"/>
            <a:chExt cx="3018942" cy="2228863"/>
          </a:xfrm>
        </p:grpSpPr>
        <p:sp>
          <p:nvSpPr>
            <p:cNvPr name="Freeform 34" id="34"/>
            <p:cNvSpPr/>
            <p:nvPr/>
          </p:nvSpPr>
          <p:spPr>
            <a:xfrm flipH="false" flipV="false" rot="0">
              <a:off x="85598" y="1847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35" id="35"/>
            <p:cNvSpPr/>
            <p:nvPr/>
          </p:nvSpPr>
          <p:spPr>
            <a:xfrm flipH="false" flipV="false" rot="0">
              <a:off x="63500" y="1835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36" id="36"/>
            <p:cNvSpPr/>
            <p:nvPr/>
          </p:nvSpPr>
          <p:spPr>
            <a:xfrm flipH="false" flipV="false" rot="0">
              <a:off x="85598" y="1403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37" id="37"/>
            <p:cNvSpPr/>
            <p:nvPr/>
          </p:nvSpPr>
          <p:spPr>
            <a:xfrm flipH="false" flipV="false" rot="0">
              <a:off x="63500" y="1390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38" id="38"/>
            <p:cNvSpPr/>
            <p:nvPr/>
          </p:nvSpPr>
          <p:spPr>
            <a:xfrm flipH="false" flipV="false" rot="0">
              <a:off x="85598" y="9588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39" id="39"/>
            <p:cNvSpPr/>
            <p:nvPr/>
          </p:nvSpPr>
          <p:spPr>
            <a:xfrm flipH="false" flipV="false" rot="0">
              <a:off x="63500" y="9461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40" id="40"/>
            <p:cNvSpPr/>
            <p:nvPr/>
          </p:nvSpPr>
          <p:spPr>
            <a:xfrm flipH="false" flipV="false" rot="0">
              <a:off x="85598" y="514350"/>
              <a:ext cx="2844038" cy="304673"/>
            </a:xfrm>
            <a:custGeom>
              <a:avLst/>
              <a:gdLst/>
              <a:ahLst/>
              <a:cxnLst/>
              <a:rect r="r" b="b" t="t" l="l"/>
              <a:pathLst>
                <a:path h="304673" w="2844038">
                  <a:moveTo>
                    <a:pt x="0" y="0"/>
                  </a:moveTo>
                  <a:lnTo>
                    <a:pt x="2844038" y="4699"/>
                  </a:lnTo>
                  <a:cubicBezTo>
                    <a:pt x="2797810" y="64897"/>
                    <a:pt x="2745232" y="120269"/>
                    <a:pt x="2687066" y="170307"/>
                  </a:cubicBezTo>
                  <a:cubicBezTo>
                    <a:pt x="2629408" y="219710"/>
                    <a:pt x="2566670" y="263525"/>
                    <a:pt x="2499741" y="300863"/>
                  </a:cubicBezTo>
                  <a:lnTo>
                    <a:pt x="268097" y="304673"/>
                  </a:lnTo>
                  <a:cubicBezTo>
                    <a:pt x="212471" y="261493"/>
                    <a:pt x="161417" y="213233"/>
                    <a:pt x="115570" y="160782"/>
                  </a:cubicBezTo>
                  <a:cubicBezTo>
                    <a:pt x="71882" y="110617"/>
                    <a:pt x="33147" y="56769"/>
                    <a:pt x="0" y="0"/>
                  </a:cubicBezTo>
                  <a:close/>
                </a:path>
              </a:pathLst>
            </a:custGeom>
            <a:solidFill>
              <a:srgbClr val="FFFFFF"/>
            </a:solidFill>
          </p:spPr>
        </p:sp>
        <p:sp>
          <p:nvSpPr>
            <p:cNvPr name="Freeform 41" id="41"/>
            <p:cNvSpPr/>
            <p:nvPr/>
          </p:nvSpPr>
          <p:spPr>
            <a:xfrm flipH="false" flipV="false" rot="0">
              <a:off x="63500" y="50165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sp>
          <p:nvSpPr>
            <p:cNvPr name="Freeform 42" id="42"/>
            <p:cNvSpPr/>
            <p:nvPr/>
          </p:nvSpPr>
          <p:spPr>
            <a:xfrm flipH="false" flipV="false" rot="0">
              <a:off x="85598" y="76200"/>
              <a:ext cx="2844038" cy="304800"/>
            </a:xfrm>
            <a:custGeom>
              <a:avLst/>
              <a:gdLst/>
              <a:ahLst/>
              <a:cxnLst/>
              <a:rect r="r" b="b" t="t" l="l"/>
              <a:pathLst>
                <a:path h="304800" w="2844038">
                  <a:moveTo>
                    <a:pt x="0" y="0"/>
                  </a:moveTo>
                  <a:lnTo>
                    <a:pt x="2844038" y="4699"/>
                  </a:lnTo>
                  <a:cubicBezTo>
                    <a:pt x="2797810" y="64897"/>
                    <a:pt x="2745232" y="120269"/>
                    <a:pt x="2687066" y="170307"/>
                  </a:cubicBezTo>
                  <a:cubicBezTo>
                    <a:pt x="2629408" y="219710"/>
                    <a:pt x="2566670" y="263525"/>
                    <a:pt x="2499741" y="300863"/>
                  </a:cubicBezTo>
                  <a:lnTo>
                    <a:pt x="268097" y="304800"/>
                  </a:lnTo>
                  <a:cubicBezTo>
                    <a:pt x="212471" y="261620"/>
                    <a:pt x="161417" y="213360"/>
                    <a:pt x="115570" y="160909"/>
                  </a:cubicBezTo>
                  <a:cubicBezTo>
                    <a:pt x="72009" y="110744"/>
                    <a:pt x="33274" y="56896"/>
                    <a:pt x="0" y="0"/>
                  </a:cubicBezTo>
                  <a:close/>
                </a:path>
              </a:pathLst>
            </a:custGeom>
            <a:solidFill>
              <a:srgbClr val="FFFFFF"/>
            </a:solidFill>
          </p:spPr>
        </p:sp>
        <p:sp>
          <p:nvSpPr>
            <p:cNvPr name="Freeform 43" id="43"/>
            <p:cNvSpPr/>
            <p:nvPr/>
          </p:nvSpPr>
          <p:spPr>
            <a:xfrm flipH="false" flipV="false" rot="0">
              <a:off x="63500" y="63500"/>
              <a:ext cx="2892044" cy="330200"/>
            </a:xfrm>
            <a:custGeom>
              <a:avLst/>
              <a:gdLst/>
              <a:ahLst/>
              <a:cxnLst/>
              <a:rect r="r" b="b" t="t" l="l"/>
              <a:pathLst>
                <a:path h="330200" w="2892044">
                  <a:moveTo>
                    <a:pt x="22225" y="0"/>
                  </a:moveTo>
                  <a:lnTo>
                    <a:pt x="2866263" y="4699"/>
                  </a:lnTo>
                  <a:lnTo>
                    <a:pt x="2892044" y="4699"/>
                  </a:lnTo>
                  <a:lnTo>
                    <a:pt x="2876423" y="25146"/>
                  </a:lnTo>
                  <a:cubicBezTo>
                    <a:pt x="2829687" y="85979"/>
                    <a:pt x="2776474" y="142113"/>
                    <a:pt x="2717546" y="192659"/>
                  </a:cubicBezTo>
                  <a:lnTo>
                    <a:pt x="2717546" y="192659"/>
                  </a:lnTo>
                  <a:lnTo>
                    <a:pt x="2717546" y="192659"/>
                  </a:lnTo>
                  <a:cubicBezTo>
                    <a:pt x="2659253" y="242697"/>
                    <a:pt x="2595880" y="286893"/>
                    <a:pt x="2528189" y="324739"/>
                  </a:cubicBezTo>
                  <a:lnTo>
                    <a:pt x="2525268" y="326390"/>
                  </a:lnTo>
                  <a:lnTo>
                    <a:pt x="2521966" y="326390"/>
                  </a:lnTo>
                  <a:lnTo>
                    <a:pt x="290322" y="330200"/>
                  </a:lnTo>
                  <a:lnTo>
                    <a:pt x="286004" y="330200"/>
                  </a:lnTo>
                  <a:lnTo>
                    <a:pt x="282575" y="327533"/>
                  </a:lnTo>
                  <a:cubicBezTo>
                    <a:pt x="226314" y="283845"/>
                    <a:pt x="174625" y="235077"/>
                    <a:pt x="128270" y="181864"/>
                  </a:cubicBezTo>
                  <a:lnTo>
                    <a:pt x="128270" y="181864"/>
                  </a:lnTo>
                  <a:lnTo>
                    <a:pt x="128270" y="181864"/>
                  </a:lnTo>
                  <a:cubicBezTo>
                    <a:pt x="84074" y="131191"/>
                    <a:pt x="44831" y="76708"/>
                    <a:pt x="11303" y="19050"/>
                  </a:cubicBezTo>
                  <a:lnTo>
                    <a:pt x="0" y="0"/>
                  </a:lnTo>
                  <a:lnTo>
                    <a:pt x="22225" y="0"/>
                  </a:lnTo>
                  <a:moveTo>
                    <a:pt x="22225" y="25400"/>
                  </a:moveTo>
                  <a:lnTo>
                    <a:pt x="22225" y="12700"/>
                  </a:lnTo>
                  <a:lnTo>
                    <a:pt x="33147" y="6350"/>
                  </a:lnTo>
                  <a:cubicBezTo>
                    <a:pt x="65913" y="62484"/>
                    <a:pt x="104140" y="115697"/>
                    <a:pt x="147320" y="165227"/>
                  </a:cubicBezTo>
                  <a:lnTo>
                    <a:pt x="137795" y="173609"/>
                  </a:lnTo>
                  <a:lnTo>
                    <a:pt x="147320" y="165227"/>
                  </a:lnTo>
                  <a:cubicBezTo>
                    <a:pt x="192532" y="217170"/>
                    <a:pt x="243078" y="264795"/>
                    <a:pt x="298069" y="307467"/>
                  </a:cubicBezTo>
                  <a:lnTo>
                    <a:pt x="290322" y="317500"/>
                  </a:lnTo>
                  <a:lnTo>
                    <a:pt x="290322" y="304800"/>
                  </a:lnTo>
                  <a:lnTo>
                    <a:pt x="2521966" y="300990"/>
                  </a:lnTo>
                  <a:lnTo>
                    <a:pt x="2521966" y="313690"/>
                  </a:lnTo>
                  <a:lnTo>
                    <a:pt x="2515743" y="302641"/>
                  </a:lnTo>
                  <a:cubicBezTo>
                    <a:pt x="2581910" y="265684"/>
                    <a:pt x="2644013" y="222377"/>
                    <a:pt x="2700909" y="173482"/>
                  </a:cubicBezTo>
                  <a:lnTo>
                    <a:pt x="2709164" y="183134"/>
                  </a:lnTo>
                  <a:lnTo>
                    <a:pt x="2700909" y="173482"/>
                  </a:lnTo>
                  <a:cubicBezTo>
                    <a:pt x="2758440" y="124079"/>
                    <a:pt x="2810510" y="69215"/>
                    <a:pt x="2856103" y="9779"/>
                  </a:cubicBezTo>
                  <a:lnTo>
                    <a:pt x="2866136" y="17526"/>
                  </a:lnTo>
                  <a:lnTo>
                    <a:pt x="2866136" y="30226"/>
                  </a:lnTo>
                  <a:lnTo>
                    <a:pt x="22098" y="25400"/>
                  </a:lnTo>
                  <a:close/>
                </a:path>
              </a:pathLst>
            </a:custGeom>
            <a:solidFill>
              <a:srgbClr val="000000"/>
            </a:solidFill>
          </p:spPr>
        </p:sp>
      </p:grpSp>
      <p:sp>
        <p:nvSpPr>
          <p:cNvPr name="TextBox 44" id="4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5" id="45"/>
          <p:cNvSpPr txBox="true"/>
          <p:nvPr/>
        </p:nvSpPr>
        <p:spPr>
          <a:xfrm rot="0">
            <a:off x="449561" y="534352"/>
            <a:ext cx="739077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- 3 : Stack of Plates</a:t>
            </a:r>
          </a:p>
        </p:txBody>
      </p:sp>
      <p:sp>
        <p:nvSpPr>
          <p:cNvPr name="TextBox 46" id="46"/>
          <p:cNvSpPr txBox="true"/>
          <p:nvPr/>
        </p:nvSpPr>
        <p:spPr>
          <a:xfrm rot="0">
            <a:off x="605533" y="1143305"/>
            <a:ext cx="11337760" cy="1758944"/>
          </a:xfrm>
          <a:prstGeom prst="rect">
            <a:avLst/>
          </a:prstGeom>
        </p:spPr>
        <p:txBody>
          <a:bodyPr anchor="t" rtlCol="false" tIns="0" lIns="0" bIns="0" rIns="0">
            <a:spAutoFit/>
          </a:bodyPr>
          <a:lstStyle/>
          <a:p>
            <a:pPr algn="l">
              <a:lnSpc>
                <a:spcPts val="2309"/>
              </a:lnSpc>
            </a:pPr>
            <a:r>
              <a:rPr lang="en-US" b="true" sz="1800" spc="-12">
                <a:solidFill>
                  <a:srgbClr val="000000"/>
                </a:solidFill>
                <a:latin typeface="Montserrat 2 Bold"/>
                <a:ea typeface="Montserrat 2 Bold"/>
                <a:cs typeface="Montserrat 2 Bold"/>
                <a:sym typeface="Montserrat 2 Bold"/>
              </a:rPr>
              <a:t>Imagine a (literal) stack of plates. If the stack gets too high, it might topple. Therefore, in real life, we would likely start a new stack when the previous stack exceeds some threshold. Implement a data structure SetOfStacks that mimics this. SetOfStacks should be composed of several stacks and should create a new stack once the previous one exceeds capacity, SetOfStacks.push() and SetOfStacks.pop() should behave identically to a single stack (that is, pop() should return the same values as it would if there were just a single stack).</a:t>
            </a:r>
          </a:p>
        </p:txBody>
      </p:sp>
      <p:sp>
        <p:nvSpPr>
          <p:cNvPr name="TextBox 47" id="47"/>
          <p:cNvSpPr txBox="true"/>
          <p:nvPr/>
        </p:nvSpPr>
        <p:spPr>
          <a:xfrm rot="0">
            <a:off x="561184" y="3044495"/>
            <a:ext cx="11736838" cy="1232525"/>
          </a:xfrm>
          <a:prstGeom prst="rect">
            <a:avLst/>
          </a:prstGeom>
        </p:spPr>
        <p:txBody>
          <a:bodyPr anchor="t" rtlCol="false" tIns="0" lIns="0" bIns="0" rIns="0">
            <a:spAutoFit/>
          </a:bodyPr>
          <a:lstStyle/>
          <a:p>
            <a:pPr algn="l">
              <a:lnSpc>
                <a:spcPts val="4500"/>
              </a:lnSpc>
            </a:pPr>
            <a:r>
              <a:rPr lang="en-US" b="true" sz="1800" spc="-12">
                <a:solidFill>
                  <a:srgbClr val="000000"/>
                </a:solidFill>
                <a:latin typeface="Montserrat 2 Bold"/>
                <a:ea typeface="Montserrat 2 Bold"/>
                <a:cs typeface="Montserrat 2 Bold"/>
                <a:sym typeface="Montserrat 2 Bold"/>
              </a:rPr>
              <a:t>Follow Up: </a:t>
            </a:r>
          </a:p>
          <a:p>
            <a:pPr algn="l">
              <a:lnSpc>
                <a:spcPts val="900"/>
              </a:lnSpc>
            </a:pPr>
            <a:r>
              <a:rPr lang="en-US" b="true" sz="1800" spc="-12">
                <a:solidFill>
                  <a:srgbClr val="000000"/>
                </a:solidFill>
                <a:latin typeface="Montserrat 2 Bold"/>
                <a:ea typeface="Montserrat 2 Bold"/>
                <a:cs typeface="Montserrat 2 Bold"/>
                <a:sym typeface="Montserrat 2 Bold"/>
              </a:rPr>
              <a:t>Implement a function popAt (int index) which performs a pop operation on a speciﬁc sub - stack.</a:t>
            </a:r>
          </a:p>
          <a:p>
            <a:pPr algn="l">
              <a:lnSpc>
                <a:spcPts val="4500"/>
              </a:lnSpc>
            </a:pPr>
            <a:r>
              <a:rPr lang="en-US" b="true" sz="1800" spc="-12">
                <a:solidFill>
                  <a:srgbClr val="000000"/>
                </a:solidFill>
                <a:latin typeface="Montserrat 2 Bold"/>
                <a:ea typeface="Montserrat 2 Bold"/>
                <a:cs typeface="Montserrat 2 Bold"/>
                <a:sym typeface="Montserrat 2 Bold"/>
              </a:rPr>
              <a:t>pop( )</a:t>
            </a:r>
          </a:p>
        </p:txBody>
      </p:sp>
    </p:spTree>
  </p:cSld>
  <p:clrMapOvr>
    <a:masterClrMapping/>
  </p:clrMapOvr>
</p:sld>
</file>

<file path=ppt/slides/slide3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009650" y="3505200"/>
            <a:ext cx="2968171" cy="2785091"/>
            <a:chOff x="0" y="0"/>
            <a:chExt cx="2968168" cy="2785097"/>
          </a:xfrm>
        </p:grpSpPr>
        <p:sp>
          <p:nvSpPr>
            <p:cNvPr name="Freeform 6" id="6"/>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7" id="7"/>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8" id="8"/>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9" id="9"/>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0" id="10"/>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1" id="11"/>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2" id="12"/>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3" id="13"/>
            <p:cNvSpPr/>
            <p:nvPr/>
          </p:nvSpPr>
          <p:spPr>
            <a:xfrm flipH="false" flipV="false" rot="0">
              <a:off x="185547" y="10160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4" id="14"/>
            <p:cNvSpPr/>
            <p:nvPr/>
          </p:nvSpPr>
          <p:spPr>
            <a:xfrm flipH="false" flipV="false" rot="0">
              <a:off x="172847" y="10033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5" id="15"/>
            <p:cNvSpPr/>
            <p:nvPr/>
          </p:nvSpPr>
          <p:spPr>
            <a:xfrm flipH="false" flipV="false" rot="0">
              <a:off x="185547" y="4699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6" id="16"/>
            <p:cNvSpPr/>
            <p:nvPr/>
          </p:nvSpPr>
          <p:spPr>
            <a:xfrm flipH="false" flipV="false" rot="0">
              <a:off x="172847" y="4572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grpSp>
        <p:nvGrpSpPr>
          <p:cNvPr name="Group 17" id="17"/>
          <p:cNvGrpSpPr>
            <a:grpSpLocks noChangeAspect="true"/>
          </p:cNvGrpSpPr>
          <p:nvPr/>
        </p:nvGrpSpPr>
        <p:grpSpPr>
          <a:xfrm rot="0">
            <a:off x="4908547" y="3530603"/>
            <a:ext cx="2968161" cy="2785091"/>
            <a:chOff x="0" y="0"/>
            <a:chExt cx="2968168" cy="2785097"/>
          </a:xfrm>
        </p:grpSpPr>
        <p:sp>
          <p:nvSpPr>
            <p:cNvPr name="Freeform 18" id="18"/>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19" id="19"/>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20" id="20"/>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gr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449561" y="534352"/>
            <a:ext cx="8299113" cy="119413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- 4 : Queue via Stacks</a:t>
            </a:r>
          </a:p>
          <a:p>
            <a:pPr algn="l">
              <a:lnSpc>
                <a:spcPts val="2520"/>
              </a:lnSpc>
            </a:pPr>
            <a:r>
              <a:rPr lang="en-US" b="true" sz="1800" spc="-12">
                <a:solidFill>
                  <a:srgbClr val="000000"/>
                </a:solidFill>
                <a:latin typeface="Montserrat 2 Bold"/>
                <a:ea typeface="Montserrat 2 Bold"/>
                <a:cs typeface="Montserrat 2 Bold"/>
                <a:sym typeface="Montserrat 2 Bold"/>
              </a:rPr>
              <a:t>Implement Queue class which implements a queue using two stacks.</a:t>
            </a:r>
          </a:p>
        </p:txBody>
      </p:sp>
      <p:sp>
        <p:nvSpPr>
          <p:cNvPr name="TextBox 23" id="23"/>
          <p:cNvSpPr txBox="true"/>
          <p:nvPr/>
        </p:nvSpPr>
        <p:spPr>
          <a:xfrm rot="0">
            <a:off x="451961" y="2356180"/>
            <a:ext cx="1228420"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DEnequeue()</a:t>
            </a:r>
          </a:p>
        </p:txBody>
      </p:sp>
      <p:sp>
        <p:nvSpPr>
          <p:cNvPr name="TextBox 24" id="24"/>
          <p:cNvSpPr txBox="true"/>
          <p:nvPr/>
        </p:nvSpPr>
        <p:spPr>
          <a:xfrm rot="0">
            <a:off x="2388079" y="4043810"/>
            <a:ext cx="208874" cy="2165252"/>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7 3 6 5</a:t>
            </a:r>
          </a:p>
        </p:txBody>
      </p:sp>
      <p:sp>
        <p:nvSpPr>
          <p:cNvPr name="TextBox 25" id="25"/>
          <p:cNvSpPr txBox="true"/>
          <p:nvPr/>
        </p:nvSpPr>
        <p:spPr>
          <a:xfrm rot="0">
            <a:off x="1900580" y="6225664"/>
            <a:ext cx="1019432"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Stack1</a:t>
            </a:r>
          </a:p>
        </p:txBody>
      </p:sp>
      <p:sp>
        <p:nvSpPr>
          <p:cNvPr name="TextBox 26" id="26"/>
          <p:cNvSpPr txBox="true"/>
          <p:nvPr/>
        </p:nvSpPr>
        <p:spPr>
          <a:xfrm rot="0">
            <a:off x="5889650" y="6225664"/>
            <a:ext cx="1019432"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Stack2</a:t>
            </a:r>
          </a:p>
        </p:txBody>
      </p:sp>
    </p:spTree>
  </p:cSld>
  <p:clrMapOvr>
    <a:masterClrMapping/>
  </p:clrMapOvr>
</p:sld>
</file>

<file path=ppt/slides/slide3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787403" y="4476750"/>
            <a:ext cx="11169653" cy="1536040"/>
            <a:chOff x="0" y="0"/>
            <a:chExt cx="11169650" cy="1536040"/>
          </a:xfrm>
        </p:grpSpPr>
        <p:sp>
          <p:nvSpPr>
            <p:cNvPr name="Freeform 6" id="6"/>
            <p:cNvSpPr/>
            <p:nvPr/>
          </p:nvSpPr>
          <p:spPr>
            <a:xfrm flipH="false" flipV="false" rot="0">
              <a:off x="63500" y="63500"/>
              <a:ext cx="11042650" cy="88900"/>
            </a:xfrm>
            <a:custGeom>
              <a:avLst/>
              <a:gdLst/>
              <a:ahLst/>
              <a:cxnLst/>
              <a:rect r="r" b="b" t="t" l="l"/>
              <a:pathLst>
                <a:path h="88900" w="11042650">
                  <a:moveTo>
                    <a:pt x="0" y="0"/>
                  </a:moveTo>
                  <a:lnTo>
                    <a:pt x="11042650" y="0"/>
                  </a:lnTo>
                  <a:lnTo>
                    <a:pt x="11042650" y="88900"/>
                  </a:lnTo>
                  <a:lnTo>
                    <a:pt x="0" y="88900"/>
                  </a:lnTo>
                  <a:close/>
                </a:path>
              </a:pathLst>
            </a:custGeom>
            <a:solidFill>
              <a:srgbClr val="000000"/>
            </a:solidFill>
          </p:spPr>
        </p:sp>
        <p:sp>
          <p:nvSpPr>
            <p:cNvPr name="Freeform 7" id="7"/>
            <p:cNvSpPr/>
            <p:nvPr/>
          </p:nvSpPr>
          <p:spPr>
            <a:xfrm flipH="false" flipV="false" rot="0">
              <a:off x="63500" y="1383665"/>
              <a:ext cx="11042650" cy="88900"/>
            </a:xfrm>
            <a:custGeom>
              <a:avLst/>
              <a:gdLst/>
              <a:ahLst/>
              <a:cxnLst/>
              <a:rect r="r" b="b" t="t" l="l"/>
              <a:pathLst>
                <a:path h="88900" w="11042650">
                  <a:moveTo>
                    <a:pt x="0" y="0"/>
                  </a:moveTo>
                  <a:lnTo>
                    <a:pt x="11042650" y="0"/>
                  </a:lnTo>
                  <a:lnTo>
                    <a:pt x="11042650" y="88900"/>
                  </a:lnTo>
                  <a:lnTo>
                    <a:pt x="0" y="88900"/>
                  </a:lnTo>
                  <a:close/>
                </a:path>
              </a:pathLst>
            </a:custGeom>
            <a:solidFill>
              <a:srgbClr val="000000"/>
            </a:solidFill>
          </p:spPr>
        </p:sp>
        <p:sp>
          <p:nvSpPr>
            <p:cNvPr name="Freeform 8" id="8"/>
            <p:cNvSpPr/>
            <p:nvPr/>
          </p:nvSpPr>
          <p:spPr>
            <a:xfrm flipH="false" flipV="false" rot="0">
              <a:off x="9954641"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9" id="9"/>
            <p:cNvSpPr/>
            <p:nvPr/>
          </p:nvSpPr>
          <p:spPr>
            <a:xfrm flipH="false" flipV="false" rot="0">
              <a:off x="9941941"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0" id="10"/>
            <p:cNvSpPr/>
            <p:nvPr/>
          </p:nvSpPr>
          <p:spPr>
            <a:xfrm flipH="false" flipV="false" rot="0">
              <a:off x="8652891"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1" id="11"/>
            <p:cNvSpPr/>
            <p:nvPr/>
          </p:nvSpPr>
          <p:spPr>
            <a:xfrm flipH="false" flipV="false" rot="0">
              <a:off x="8640191"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2" id="12"/>
            <p:cNvSpPr/>
            <p:nvPr/>
          </p:nvSpPr>
          <p:spPr>
            <a:xfrm flipH="false" flipV="false" rot="0">
              <a:off x="7324598"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3" id="13"/>
            <p:cNvSpPr/>
            <p:nvPr/>
          </p:nvSpPr>
          <p:spPr>
            <a:xfrm flipH="false" flipV="false" rot="0">
              <a:off x="7311898"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4" id="14"/>
            <p:cNvSpPr/>
            <p:nvPr/>
          </p:nvSpPr>
          <p:spPr>
            <a:xfrm flipH="false" flipV="false" rot="0">
              <a:off x="5969762"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5" id="15"/>
            <p:cNvSpPr/>
            <p:nvPr/>
          </p:nvSpPr>
          <p:spPr>
            <a:xfrm flipH="false" flipV="false" rot="0">
              <a:off x="5957062"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6" id="16"/>
            <p:cNvSpPr/>
            <p:nvPr/>
          </p:nvSpPr>
          <p:spPr>
            <a:xfrm flipH="false" flipV="false" rot="0">
              <a:off x="4668139"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7" id="17"/>
            <p:cNvSpPr/>
            <p:nvPr/>
          </p:nvSpPr>
          <p:spPr>
            <a:xfrm flipH="false" flipV="false" rot="0">
              <a:off x="4655439"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8" id="18"/>
            <p:cNvSpPr/>
            <p:nvPr/>
          </p:nvSpPr>
          <p:spPr>
            <a:xfrm flipH="false" flipV="false" rot="0">
              <a:off x="3339846"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9" id="19"/>
            <p:cNvSpPr/>
            <p:nvPr/>
          </p:nvSpPr>
          <p:spPr>
            <a:xfrm flipH="false" flipV="false" rot="0">
              <a:off x="3327146"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grpSp>
      <p:sp>
        <p:nvSpPr>
          <p:cNvPr name="Freeform 20" id="20"/>
          <p:cNvSpPr/>
          <p:nvPr/>
        </p:nvSpPr>
        <p:spPr>
          <a:xfrm flipH="true" flipV="false" rot="0">
            <a:off x="9659322"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grpSp>
        <p:nvGrpSpPr>
          <p:cNvPr name="Group 21" id="21"/>
          <p:cNvGrpSpPr>
            <a:grpSpLocks noChangeAspect="true"/>
          </p:cNvGrpSpPr>
          <p:nvPr/>
        </p:nvGrpSpPr>
        <p:grpSpPr>
          <a:xfrm rot="0">
            <a:off x="1394498" y="4662468"/>
            <a:ext cx="1161888" cy="1168403"/>
            <a:chOff x="0" y="0"/>
            <a:chExt cx="1161885" cy="1168400"/>
          </a:xfrm>
        </p:grpSpPr>
        <p:sp>
          <p:nvSpPr>
            <p:cNvPr name="Freeform 22" id="22"/>
            <p:cNvSpPr/>
            <p:nvPr/>
          </p:nvSpPr>
          <p:spPr>
            <a:xfrm flipH="false" flipV="false" rot="0">
              <a:off x="76200" y="76200"/>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23" id="23"/>
            <p:cNvSpPr/>
            <p:nvPr/>
          </p:nvSpPr>
          <p:spPr>
            <a:xfrm flipH="false" flipV="false" rot="0">
              <a:off x="63500" y="63500"/>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grpSp>
      <p:grpSp>
        <p:nvGrpSpPr>
          <p:cNvPr name="Group 24" id="24"/>
          <p:cNvGrpSpPr>
            <a:grpSpLocks noChangeAspect="true"/>
          </p:cNvGrpSpPr>
          <p:nvPr/>
        </p:nvGrpSpPr>
        <p:grpSpPr>
          <a:xfrm rot="0">
            <a:off x="2722769" y="4662468"/>
            <a:ext cx="1161888" cy="1168403"/>
            <a:chOff x="0" y="0"/>
            <a:chExt cx="1161885" cy="1168400"/>
          </a:xfrm>
        </p:grpSpPr>
        <p:sp>
          <p:nvSpPr>
            <p:cNvPr name="Freeform 25" id="25"/>
            <p:cNvSpPr/>
            <p:nvPr/>
          </p:nvSpPr>
          <p:spPr>
            <a:xfrm flipH="false" flipV="false" rot="0">
              <a:off x="76200" y="76200"/>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26" id="26"/>
            <p:cNvSpPr/>
            <p:nvPr/>
          </p:nvSpPr>
          <p:spPr>
            <a:xfrm flipH="false" flipV="false" rot="0">
              <a:off x="63500" y="63500"/>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grpSp>
      <p:sp>
        <p:nvSpPr>
          <p:cNvPr name="Freeform 27" id="27"/>
          <p:cNvSpPr/>
          <p:nvPr/>
        </p:nvSpPr>
        <p:spPr>
          <a:xfrm flipH="true" flipV="false" rot="0">
            <a:off x="10961027"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4"/>
            <a:stretch>
              <a:fillRect l="0" t="0" r="0" b="0"/>
            </a:stretch>
          </a:blipFill>
        </p:spPr>
      </p:sp>
      <p:sp>
        <p:nvSpPr>
          <p:cNvPr name="Freeform 28" id="28"/>
          <p:cNvSpPr/>
          <p:nvPr/>
        </p:nvSpPr>
        <p:spPr>
          <a:xfrm flipH="true" flipV="false" rot="0">
            <a:off x="6976215"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sp>
        <p:nvSpPr>
          <p:cNvPr name="Freeform 29" id="29"/>
          <p:cNvSpPr/>
          <p:nvPr/>
        </p:nvSpPr>
        <p:spPr>
          <a:xfrm flipH="true" flipV="false" rot="0">
            <a:off x="3017968"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4"/>
            <a:stretch>
              <a:fillRect l="0" t="0" r="0" b="0"/>
            </a:stretch>
          </a:blipFill>
        </p:spPr>
      </p:sp>
      <p:sp>
        <p:nvSpPr>
          <p:cNvPr name="Freeform 30" id="30"/>
          <p:cNvSpPr/>
          <p:nvPr/>
        </p:nvSpPr>
        <p:spPr>
          <a:xfrm flipH="true" flipV="false" rot="0">
            <a:off x="5625970"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sp>
        <p:nvSpPr>
          <p:cNvPr name="Freeform 31" id="31"/>
          <p:cNvSpPr/>
          <p:nvPr/>
        </p:nvSpPr>
        <p:spPr>
          <a:xfrm flipH="true" flipV="false" rot="0">
            <a:off x="4346238"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sp>
        <p:nvSpPr>
          <p:cNvPr name="Freeform 32" id="32"/>
          <p:cNvSpPr/>
          <p:nvPr/>
        </p:nvSpPr>
        <p:spPr>
          <a:xfrm flipH="true" flipV="false" rot="0">
            <a:off x="8317773"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4"/>
            <a:stretch>
              <a:fillRect l="0" t="0" r="0" b="0"/>
            </a:stretch>
          </a:blipFill>
        </p:spPr>
      </p:sp>
      <p:sp>
        <p:nvSpPr>
          <p:cNvPr name="Freeform 33" id="33"/>
          <p:cNvSpPr/>
          <p:nvPr/>
        </p:nvSpPr>
        <p:spPr>
          <a:xfrm flipH="true" flipV="false" rot="0">
            <a:off x="1716262"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sp>
        <p:nvSpPr>
          <p:cNvPr name="TextBox 34" id="3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5" id="35"/>
          <p:cNvSpPr txBox="true"/>
          <p:nvPr/>
        </p:nvSpPr>
        <p:spPr>
          <a:xfrm rot="0">
            <a:off x="449561" y="534352"/>
            <a:ext cx="11158576" cy="2343483"/>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- 5 : Animal Shelter</a:t>
            </a:r>
          </a:p>
          <a:p>
            <a:pPr algn="l">
              <a:lnSpc>
                <a:spcPts val="2100"/>
              </a:lnSpc>
            </a:pPr>
            <a:r>
              <a:rPr lang="en-US" b="true" sz="1800" spc="-12">
                <a:solidFill>
                  <a:srgbClr val="000000"/>
                </a:solidFill>
                <a:latin typeface="Montserrat 2 Bold"/>
                <a:ea typeface="Montserrat 2 Bold"/>
                <a:cs typeface="Montserrat 2 Bold"/>
                <a:sym typeface="Montserrat 2 Bold"/>
              </a:rPr>
              <a:t>An animal shelter, which holds only dogs and cats, operates on a strictly "ﬁrst in, ﬁrst out" basis. People must adopt either the "oldest" (based on arrival time) of all animals at the shelter, or they can select whether they would prefer a dog or a cat (and will receive the oldest animal of that type). They cannot select which speciﬁc animal they would like. Create the data structures to maintain this system and implement operations such as enqueue, dequeueAny, dequeueDog, and dequeueCat.</a:t>
            </a:r>
          </a:p>
        </p:txBody>
      </p:sp>
      <p:sp>
        <p:nvSpPr>
          <p:cNvPr name="TextBox 36" id="36"/>
          <p:cNvSpPr txBox="true"/>
          <p:nvPr/>
        </p:nvSpPr>
        <p:spPr>
          <a:xfrm rot="-10800000">
            <a:off x="1716262"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37" id="37"/>
          <p:cNvSpPr txBox="true"/>
          <p:nvPr/>
        </p:nvSpPr>
        <p:spPr>
          <a:xfrm rot="-10800000">
            <a:off x="3017968"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38" id="38"/>
          <p:cNvSpPr txBox="true"/>
          <p:nvPr/>
        </p:nvSpPr>
        <p:spPr>
          <a:xfrm rot="-10800000">
            <a:off x="4346238"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39" id="39"/>
          <p:cNvSpPr txBox="true"/>
          <p:nvPr/>
        </p:nvSpPr>
        <p:spPr>
          <a:xfrm rot="-10800000">
            <a:off x="5625970"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0" id="40"/>
          <p:cNvSpPr txBox="true"/>
          <p:nvPr/>
        </p:nvSpPr>
        <p:spPr>
          <a:xfrm rot="-10800000">
            <a:off x="6976215"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1" id="41"/>
          <p:cNvSpPr txBox="true"/>
          <p:nvPr/>
        </p:nvSpPr>
        <p:spPr>
          <a:xfrm rot="-10800000">
            <a:off x="8317773"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2" id="42"/>
          <p:cNvSpPr txBox="true"/>
          <p:nvPr/>
        </p:nvSpPr>
        <p:spPr>
          <a:xfrm rot="-10800000">
            <a:off x="9659322"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3" id="43"/>
          <p:cNvSpPr txBox="true"/>
          <p:nvPr/>
        </p:nvSpPr>
        <p:spPr>
          <a:xfrm rot="-10800000">
            <a:off x="10961027"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4" id="44"/>
          <p:cNvSpPr txBox="true"/>
          <p:nvPr/>
        </p:nvSpPr>
        <p:spPr>
          <a:xfrm rot="0">
            <a:off x="870252" y="6456978"/>
            <a:ext cx="1933470" cy="952852"/>
          </a:xfrm>
          <a:prstGeom prst="rect">
            <a:avLst/>
          </a:prstGeom>
        </p:spPr>
        <p:txBody>
          <a:bodyPr anchor="t" rtlCol="false" tIns="0" lIns="0" bIns="0" rIns="0">
            <a:spAutoFit/>
          </a:bodyPr>
          <a:lstStyle/>
          <a:p>
            <a:pPr algn="l">
              <a:lnSpc>
                <a:spcPts val="3900"/>
              </a:lnSpc>
            </a:pPr>
            <a:r>
              <a:rPr lang="en-US" sz="2200" spc="-15">
                <a:solidFill>
                  <a:srgbClr val="000000"/>
                </a:solidFill>
                <a:latin typeface="Montserrat 2"/>
                <a:ea typeface="Montserrat 2"/>
                <a:cs typeface="Montserrat 2"/>
                <a:sym typeface="Montserrat 2"/>
              </a:rPr>
              <a:t>Enqueue(Dog) Enqueue(Cat)</a:t>
            </a:r>
          </a:p>
        </p:txBody>
      </p:sp>
      <p:sp>
        <p:nvSpPr>
          <p:cNvPr name="TextBox 45" id="45"/>
          <p:cNvSpPr txBox="true"/>
          <p:nvPr/>
        </p:nvSpPr>
        <p:spPr>
          <a:xfrm rot="0">
            <a:off x="878576" y="3218478"/>
            <a:ext cx="2241661" cy="609952"/>
          </a:xfrm>
          <a:prstGeom prst="rect">
            <a:avLst/>
          </a:prstGeom>
        </p:spPr>
        <p:txBody>
          <a:bodyPr anchor="t" rtlCol="false" tIns="0" lIns="0" bIns="0" rIns="0">
            <a:spAutoFit/>
          </a:bodyPr>
          <a:lstStyle/>
          <a:p>
            <a:pPr algn="l">
              <a:lnSpc>
                <a:spcPts val="5500"/>
              </a:lnSpc>
            </a:pPr>
            <a:r>
              <a:rPr lang="en-US" sz="2200" spc="-15">
                <a:solidFill>
                  <a:srgbClr val="000000"/>
                </a:solidFill>
                <a:latin typeface="Montserrat 2"/>
                <a:ea typeface="Montserrat 2"/>
                <a:cs typeface="Montserrat 2"/>
                <a:sym typeface="Montserrat 2"/>
              </a:rPr>
              <a:t>First In First Out</a:t>
            </a:r>
          </a:p>
        </p:txBody>
      </p:sp>
      <p:sp>
        <p:nvSpPr>
          <p:cNvPr name="TextBox 46" id="46"/>
          <p:cNvSpPr txBox="true"/>
          <p:nvPr/>
        </p:nvSpPr>
        <p:spPr>
          <a:xfrm rot="0">
            <a:off x="884930" y="4073261"/>
            <a:ext cx="999449" cy="609952"/>
          </a:xfrm>
          <a:prstGeom prst="rect">
            <a:avLst/>
          </a:prstGeom>
        </p:spPr>
        <p:txBody>
          <a:bodyPr anchor="t" rtlCol="false" tIns="0" lIns="0" bIns="0" rIns="0">
            <a:spAutoFit/>
          </a:bodyPr>
          <a:lstStyle/>
          <a:p>
            <a:pPr algn="l">
              <a:lnSpc>
                <a:spcPts val="5500"/>
              </a:lnSpc>
            </a:pPr>
            <a:r>
              <a:rPr lang="en-US" sz="2200" spc="-15">
                <a:solidFill>
                  <a:srgbClr val="000000"/>
                </a:solidFill>
                <a:latin typeface="Montserrat 2"/>
                <a:ea typeface="Montserrat 2"/>
                <a:cs typeface="Montserrat 2"/>
                <a:sym typeface="Montserrat 2"/>
              </a:rPr>
              <a:t>Newest</a:t>
            </a:r>
          </a:p>
        </p:txBody>
      </p:sp>
      <p:sp>
        <p:nvSpPr>
          <p:cNvPr name="TextBox 47" id="47"/>
          <p:cNvSpPr txBox="true"/>
          <p:nvPr/>
        </p:nvSpPr>
        <p:spPr>
          <a:xfrm rot="0">
            <a:off x="10944368" y="4311386"/>
            <a:ext cx="893864"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Oldest</a:t>
            </a:r>
          </a:p>
        </p:txBody>
      </p:sp>
    </p:spTree>
  </p:cSld>
  <p:clrMapOvr>
    <a:masterClrMapping/>
  </p:clrMapOvr>
</p:sld>
</file>

<file path=ppt/slides/slide3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787403" y="4476750"/>
            <a:ext cx="11169653" cy="1536040"/>
            <a:chOff x="0" y="0"/>
            <a:chExt cx="11169650" cy="1536040"/>
          </a:xfrm>
        </p:grpSpPr>
        <p:sp>
          <p:nvSpPr>
            <p:cNvPr name="Freeform 6" id="6"/>
            <p:cNvSpPr/>
            <p:nvPr/>
          </p:nvSpPr>
          <p:spPr>
            <a:xfrm flipH="false" flipV="false" rot="0">
              <a:off x="63500" y="63500"/>
              <a:ext cx="11042650" cy="88900"/>
            </a:xfrm>
            <a:custGeom>
              <a:avLst/>
              <a:gdLst/>
              <a:ahLst/>
              <a:cxnLst/>
              <a:rect r="r" b="b" t="t" l="l"/>
              <a:pathLst>
                <a:path h="88900" w="11042650">
                  <a:moveTo>
                    <a:pt x="0" y="0"/>
                  </a:moveTo>
                  <a:lnTo>
                    <a:pt x="11042650" y="0"/>
                  </a:lnTo>
                  <a:lnTo>
                    <a:pt x="11042650" y="88900"/>
                  </a:lnTo>
                  <a:lnTo>
                    <a:pt x="0" y="88900"/>
                  </a:lnTo>
                  <a:close/>
                </a:path>
              </a:pathLst>
            </a:custGeom>
            <a:solidFill>
              <a:srgbClr val="000000"/>
            </a:solidFill>
          </p:spPr>
        </p:sp>
        <p:sp>
          <p:nvSpPr>
            <p:cNvPr name="Freeform 7" id="7"/>
            <p:cNvSpPr/>
            <p:nvPr/>
          </p:nvSpPr>
          <p:spPr>
            <a:xfrm flipH="false" flipV="false" rot="0">
              <a:off x="63500" y="1383665"/>
              <a:ext cx="11042650" cy="88900"/>
            </a:xfrm>
            <a:custGeom>
              <a:avLst/>
              <a:gdLst/>
              <a:ahLst/>
              <a:cxnLst/>
              <a:rect r="r" b="b" t="t" l="l"/>
              <a:pathLst>
                <a:path h="88900" w="11042650">
                  <a:moveTo>
                    <a:pt x="0" y="0"/>
                  </a:moveTo>
                  <a:lnTo>
                    <a:pt x="11042650" y="0"/>
                  </a:lnTo>
                  <a:lnTo>
                    <a:pt x="11042650" y="88900"/>
                  </a:lnTo>
                  <a:lnTo>
                    <a:pt x="0" y="88900"/>
                  </a:lnTo>
                  <a:close/>
                </a:path>
              </a:pathLst>
            </a:custGeom>
            <a:solidFill>
              <a:srgbClr val="000000"/>
            </a:solidFill>
          </p:spPr>
        </p:sp>
        <p:sp>
          <p:nvSpPr>
            <p:cNvPr name="Freeform 8" id="8"/>
            <p:cNvSpPr/>
            <p:nvPr/>
          </p:nvSpPr>
          <p:spPr>
            <a:xfrm flipH="false" flipV="false" rot="0">
              <a:off x="9954641"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9" id="9"/>
            <p:cNvSpPr/>
            <p:nvPr/>
          </p:nvSpPr>
          <p:spPr>
            <a:xfrm flipH="false" flipV="false" rot="0">
              <a:off x="9941941"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0" id="10"/>
            <p:cNvSpPr/>
            <p:nvPr/>
          </p:nvSpPr>
          <p:spPr>
            <a:xfrm flipH="false" flipV="false" rot="0">
              <a:off x="8652891"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1" id="11"/>
            <p:cNvSpPr/>
            <p:nvPr/>
          </p:nvSpPr>
          <p:spPr>
            <a:xfrm flipH="false" flipV="false" rot="0">
              <a:off x="8640191"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2" id="12"/>
            <p:cNvSpPr/>
            <p:nvPr/>
          </p:nvSpPr>
          <p:spPr>
            <a:xfrm flipH="false" flipV="false" rot="0">
              <a:off x="7324598"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3" id="13"/>
            <p:cNvSpPr/>
            <p:nvPr/>
          </p:nvSpPr>
          <p:spPr>
            <a:xfrm flipH="false" flipV="false" rot="0">
              <a:off x="7311898"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4" id="14"/>
            <p:cNvSpPr/>
            <p:nvPr/>
          </p:nvSpPr>
          <p:spPr>
            <a:xfrm flipH="false" flipV="false" rot="0">
              <a:off x="5969762"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5" id="15"/>
            <p:cNvSpPr/>
            <p:nvPr/>
          </p:nvSpPr>
          <p:spPr>
            <a:xfrm flipH="false" flipV="false" rot="0">
              <a:off x="5957062"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6" id="16"/>
            <p:cNvSpPr/>
            <p:nvPr/>
          </p:nvSpPr>
          <p:spPr>
            <a:xfrm flipH="false" flipV="false" rot="0">
              <a:off x="4668139"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7" id="17"/>
            <p:cNvSpPr/>
            <p:nvPr/>
          </p:nvSpPr>
          <p:spPr>
            <a:xfrm flipH="false" flipV="false" rot="0">
              <a:off x="4655439"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sp>
          <p:nvSpPr>
            <p:cNvPr name="Freeform 18" id="18"/>
            <p:cNvSpPr/>
            <p:nvPr/>
          </p:nvSpPr>
          <p:spPr>
            <a:xfrm flipH="false" flipV="false" rot="0">
              <a:off x="3339846" y="261874"/>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19" id="19"/>
            <p:cNvSpPr/>
            <p:nvPr/>
          </p:nvSpPr>
          <p:spPr>
            <a:xfrm flipH="false" flipV="false" rot="0">
              <a:off x="3327146" y="249174"/>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grpSp>
      <p:sp>
        <p:nvSpPr>
          <p:cNvPr name="Freeform 20" id="20"/>
          <p:cNvSpPr/>
          <p:nvPr/>
        </p:nvSpPr>
        <p:spPr>
          <a:xfrm flipH="true" flipV="false" rot="0">
            <a:off x="9659322"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grpSp>
        <p:nvGrpSpPr>
          <p:cNvPr name="Group 21" id="21"/>
          <p:cNvGrpSpPr>
            <a:grpSpLocks noChangeAspect="true"/>
          </p:cNvGrpSpPr>
          <p:nvPr/>
        </p:nvGrpSpPr>
        <p:grpSpPr>
          <a:xfrm rot="0">
            <a:off x="1394498" y="4662468"/>
            <a:ext cx="1161888" cy="1168403"/>
            <a:chOff x="0" y="0"/>
            <a:chExt cx="1161885" cy="1168400"/>
          </a:xfrm>
        </p:grpSpPr>
        <p:sp>
          <p:nvSpPr>
            <p:cNvPr name="Freeform 22" id="22"/>
            <p:cNvSpPr/>
            <p:nvPr/>
          </p:nvSpPr>
          <p:spPr>
            <a:xfrm flipH="false" flipV="false" rot="0">
              <a:off x="76200" y="76200"/>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23" id="23"/>
            <p:cNvSpPr/>
            <p:nvPr/>
          </p:nvSpPr>
          <p:spPr>
            <a:xfrm flipH="false" flipV="false" rot="0">
              <a:off x="63500" y="63500"/>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grpSp>
      <p:grpSp>
        <p:nvGrpSpPr>
          <p:cNvPr name="Group 24" id="24"/>
          <p:cNvGrpSpPr>
            <a:grpSpLocks noChangeAspect="true"/>
          </p:cNvGrpSpPr>
          <p:nvPr/>
        </p:nvGrpSpPr>
        <p:grpSpPr>
          <a:xfrm rot="0">
            <a:off x="2722769" y="4662468"/>
            <a:ext cx="1161888" cy="1168403"/>
            <a:chOff x="0" y="0"/>
            <a:chExt cx="1161885" cy="1168400"/>
          </a:xfrm>
        </p:grpSpPr>
        <p:sp>
          <p:nvSpPr>
            <p:cNvPr name="Freeform 25" id="25"/>
            <p:cNvSpPr/>
            <p:nvPr/>
          </p:nvSpPr>
          <p:spPr>
            <a:xfrm flipH="false" flipV="false" rot="0">
              <a:off x="76200" y="76200"/>
              <a:ext cx="1009523" cy="1016000"/>
            </a:xfrm>
            <a:custGeom>
              <a:avLst/>
              <a:gdLst/>
              <a:ahLst/>
              <a:cxnLst/>
              <a:rect r="r" b="b" t="t" l="l"/>
              <a:pathLst>
                <a:path h="1016000" w="1009523">
                  <a:moveTo>
                    <a:pt x="0" y="1016000"/>
                  </a:moveTo>
                  <a:lnTo>
                    <a:pt x="1009523" y="1016000"/>
                  </a:lnTo>
                  <a:lnTo>
                    <a:pt x="1009523" y="0"/>
                  </a:lnTo>
                  <a:lnTo>
                    <a:pt x="0" y="0"/>
                  </a:lnTo>
                  <a:close/>
                </a:path>
              </a:pathLst>
            </a:custGeom>
            <a:solidFill>
              <a:srgbClr val="73FDEA"/>
            </a:solidFill>
          </p:spPr>
        </p:sp>
        <p:sp>
          <p:nvSpPr>
            <p:cNvPr name="Freeform 26" id="26"/>
            <p:cNvSpPr/>
            <p:nvPr/>
          </p:nvSpPr>
          <p:spPr>
            <a:xfrm flipH="false" flipV="false" rot="0">
              <a:off x="63500" y="63500"/>
              <a:ext cx="1034923" cy="1041400"/>
            </a:xfrm>
            <a:custGeom>
              <a:avLst/>
              <a:gdLst/>
              <a:ahLst/>
              <a:cxnLst/>
              <a:rect r="r" b="b" t="t" l="l"/>
              <a:pathLst>
                <a:path h="1041400" w="1034923">
                  <a:moveTo>
                    <a:pt x="12700" y="0"/>
                  </a:moveTo>
                  <a:lnTo>
                    <a:pt x="1022223" y="0"/>
                  </a:lnTo>
                  <a:lnTo>
                    <a:pt x="1034923" y="0"/>
                  </a:lnTo>
                  <a:lnTo>
                    <a:pt x="1034923" y="12700"/>
                  </a:lnTo>
                  <a:lnTo>
                    <a:pt x="1034923" y="1028700"/>
                  </a:lnTo>
                  <a:lnTo>
                    <a:pt x="1034923" y="1041400"/>
                  </a:lnTo>
                  <a:lnTo>
                    <a:pt x="1022223" y="1041400"/>
                  </a:lnTo>
                  <a:lnTo>
                    <a:pt x="12700" y="1041400"/>
                  </a:lnTo>
                  <a:lnTo>
                    <a:pt x="0" y="1041400"/>
                  </a:lnTo>
                  <a:lnTo>
                    <a:pt x="0" y="1028700"/>
                  </a:lnTo>
                  <a:lnTo>
                    <a:pt x="0" y="12700"/>
                  </a:lnTo>
                  <a:lnTo>
                    <a:pt x="0" y="0"/>
                  </a:lnTo>
                  <a:lnTo>
                    <a:pt x="12700" y="0"/>
                  </a:lnTo>
                  <a:moveTo>
                    <a:pt x="12700" y="25400"/>
                  </a:moveTo>
                  <a:lnTo>
                    <a:pt x="12700" y="12700"/>
                  </a:lnTo>
                  <a:lnTo>
                    <a:pt x="25400" y="12700"/>
                  </a:lnTo>
                  <a:lnTo>
                    <a:pt x="25400" y="1028700"/>
                  </a:lnTo>
                  <a:lnTo>
                    <a:pt x="12700" y="1028700"/>
                  </a:lnTo>
                  <a:lnTo>
                    <a:pt x="12700" y="1016000"/>
                  </a:lnTo>
                  <a:lnTo>
                    <a:pt x="1022223" y="1016000"/>
                  </a:lnTo>
                  <a:lnTo>
                    <a:pt x="1022223" y="1028700"/>
                  </a:lnTo>
                  <a:lnTo>
                    <a:pt x="1009523" y="1028700"/>
                  </a:lnTo>
                  <a:lnTo>
                    <a:pt x="1009523" y="12700"/>
                  </a:lnTo>
                  <a:lnTo>
                    <a:pt x="1022223" y="12700"/>
                  </a:lnTo>
                  <a:lnTo>
                    <a:pt x="1022223" y="25400"/>
                  </a:lnTo>
                  <a:lnTo>
                    <a:pt x="12700" y="25400"/>
                  </a:lnTo>
                  <a:close/>
                </a:path>
              </a:pathLst>
            </a:custGeom>
            <a:solidFill>
              <a:srgbClr val="000000"/>
            </a:solidFill>
          </p:spPr>
        </p:sp>
      </p:grpSp>
      <p:sp>
        <p:nvSpPr>
          <p:cNvPr name="Freeform 27" id="27"/>
          <p:cNvSpPr/>
          <p:nvPr/>
        </p:nvSpPr>
        <p:spPr>
          <a:xfrm flipH="true" flipV="false" rot="0">
            <a:off x="10961027"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4"/>
            <a:stretch>
              <a:fillRect l="0" t="0" r="0" b="0"/>
            </a:stretch>
          </a:blipFill>
        </p:spPr>
      </p:sp>
      <p:sp>
        <p:nvSpPr>
          <p:cNvPr name="Freeform 28" id="28"/>
          <p:cNvSpPr/>
          <p:nvPr/>
        </p:nvSpPr>
        <p:spPr>
          <a:xfrm flipH="true" flipV="false" rot="0">
            <a:off x="6976215"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sp>
        <p:nvSpPr>
          <p:cNvPr name="Freeform 29" id="29"/>
          <p:cNvSpPr/>
          <p:nvPr/>
        </p:nvSpPr>
        <p:spPr>
          <a:xfrm flipH="true" flipV="false" rot="0">
            <a:off x="3017968"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4"/>
            <a:stretch>
              <a:fillRect l="0" t="0" r="0" b="0"/>
            </a:stretch>
          </a:blipFill>
        </p:spPr>
      </p:sp>
      <p:sp>
        <p:nvSpPr>
          <p:cNvPr name="Freeform 30" id="30"/>
          <p:cNvSpPr/>
          <p:nvPr/>
        </p:nvSpPr>
        <p:spPr>
          <a:xfrm flipH="true" flipV="false" rot="0">
            <a:off x="5625970"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sp>
        <p:nvSpPr>
          <p:cNvPr name="Freeform 31" id="31"/>
          <p:cNvSpPr/>
          <p:nvPr/>
        </p:nvSpPr>
        <p:spPr>
          <a:xfrm flipH="true" flipV="false" rot="0">
            <a:off x="4346238"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sp>
        <p:nvSpPr>
          <p:cNvPr name="Freeform 32" id="32"/>
          <p:cNvSpPr/>
          <p:nvPr/>
        </p:nvSpPr>
        <p:spPr>
          <a:xfrm flipH="true" flipV="false" rot="0">
            <a:off x="8317773"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4"/>
            <a:stretch>
              <a:fillRect l="0" t="0" r="0" b="0"/>
            </a:stretch>
          </a:blipFill>
        </p:spPr>
      </p:sp>
      <p:sp>
        <p:nvSpPr>
          <p:cNvPr name="Freeform 33" id="33"/>
          <p:cNvSpPr/>
          <p:nvPr/>
        </p:nvSpPr>
        <p:spPr>
          <a:xfrm flipH="true" flipV="false" rot="0">
            <a:off x="1716262" y="4947418"/>
            <a:ext cx="571500" cy="571500"/>
          </a:xfrm>
          <a:custGeom>
            <a:avLst/>
            <a:gdLst/>
            <a:ahLst/>
            <a:cxnLst/>
            <a:rect r="r" b="b" t="t" l="l"/>
            <a:pathLst>
              <a:path h="571500" w="571500">
                <a:moveTo>
                  <a:pt x="571500" y="0"/>
                </a:moveTo>
                <a:lnTo>
                  <a:pt x="0" y="0"/>
                </a:lnTo>
                <a:lnTo>
                  <a:pt x="0" y="571500"/>
                </a:lnTo>
                <a:lnTo>
                  <a:pt x="571500" y="571500"/>
                </a:lnTo>
                <a:lnTo>
                  <a:pt x="571500" y="0"/>
                </a:lnTo>
                <a:close/>
              </a:path>
            </a:pathLst>
          </a:custGeom>
          <a:blipFill>
            <a:blip r:embed="rId3"/>
            <a:stretch>
              <a:fillRect l="0" t="0" r="0" b="0"/>
            </a:stretch>
          </a:blipFill>
        </p:spPr>
      </p:sp>
      <p:sp>
        <p:nvSpPr>
          <p:cNvPr name="TextBox 34" id="3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5" id="35"/>
          <p:cNvSpPr txBox="true"/>
          <p:nvPr/>
        </p:nvSpPr>
        <p:spPr>
          <a:xfrm rot="0">
            <a:off x="449561" y="534352"/>
            <a:ext cx="11158576" cy="2343483"/>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- 5 : Animal Shelter</a:t>
            </a:r>
          </a:p>
          <a:p>
            <a:pPr algn="l">
              <a:lnSpc>
                <a:spcPts val="2100"/>
              </a:lnSpc>
            </a:pPr>
            <a:r>
              <a:rPr lang="en-US" b="true" sz="1800" spc="-12">
                <a:solidFill>
                  <a:srgbClr val="000000"/>
                </a:solidFill>
                <a:latin typeface="Montserrat 2 Bold"/>
                <a:ea typeface="Montserrat 2 Bold"/>
                <a:cs typeface="Montserrat 2 Bold"/>
                <a:sym typeface="Montserrat 2 Bold"/>
              </a:rPr>
              <a:t>An animal shelter, which holds only dogs and cats, operates on a strictly "ﬁrst in, ﬁrst out" basis. People must adopt either the "oldest" (based on arrival time) of all animals at the shelter, or they can select whether they would prefer a dog or a cat (and will receive the oldest animal of that type). They cannot select which speciﬁc animal they would like. Create the data structures to maintain this system and implement operations such as enqueue, dequeueAny, dequeueDog, and dequeueCat.</a:t>
            </a:r>
          </a:p>
        </p:txBody>
      </p:sp>
      <p:sp>
        <p:nvSpPr>
          <p:cNvPr name="TextBox 36" id="36"/>
          <p:cNvSpPr txBox="true"/>
          <p:nvPr/>
        </p:nvSpPr>
        <p:spPr>
          <a:xfrm rot="-10800000">
            <a:off x="1716262"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37" id="37"/>
          <p:cNvSpPr txBox="true"/>
          <p:nvPr/>
        </p:nvSpPr>
        <p:spPr>
          <a:xfrm rot="-10800000">
            <a:off x="3017968"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38" id="38"/>
          <p:cNvSpPr txBox="true"/>
          <p:nvPr/>
        </p:nvSpPr>
        <p:spPr>
          <a:xfrm rot="-10800000">
            <a:off x="4346238"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39" id="39"/>
          <p:cNvSpPr txBox="true"/>
          <p:nvPr/>
        </p:nvSpPr>
        <p:spPr>
          <a:xfrm rot="-10800000">
            <a:off x="5625970"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0" id="40"/>
          <p:cNvSpPr txBox="true"/>
          <p:nvPr/>
        </p:nvSpPr>
        <p:spPr>
          <a:xfrm rot="-10800000">
            <a:off x="6976215"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1" id="41"/>
          <p:cNvSpPr txBox="true"/>
          <p:nvPr/>
        </p:nvSpPr>
        <p:spPr>
          <a:xfrm rot="-10800000">
            <a:off x="8317773"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2" id="42"/>
          <p:cNvSpPr txBox="true"/>
          <p:nvPr/>
        </p:nvSpPr>
        <p:spPr>
          <a:xfrm rot="-10800000">
            <a:off x="9659322"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3" id="43"/>
          <p:cNvSpPr txBox="true"/>
          <p:nvPr/>
        </p:nvSpPr>
        <p:spPr>
          <a:xfrm rot="-10800000">
            <a:off x="10961027" y="4729877"/>
            <a:ext cx="582930" cy="806653"/>
          </a:xfrm>
          <a:prstGeom prst="rect">
            <a:avLst/>
          </a:prstGeom>
        </p:spPr>
        <p:txBody>
          <a:bodyPr anchor="t" rtlCol="false" tIns="0" lIns="0" bIns="0" rIns="0">
            <a:spAutoFit/>
          </a:bodyPr>
          <a:lstStyle/>
          <a:p>
            <a:pPr algn="l">
              <a:lnSpc>
                <a:spcPts val="6299"/>
              </a:lnSpc>
            </a:pPr>
            <a:r>
              <a:rPr lang="en-US" sz="4500">
                <a:solidFill>
                  <a:srgbClr val="000000"/>
                </a:solidFill>
                <a:latin typeface="Arimo"/>
                <a:ea typeface="Arimo"/>
                <a:cs typeface="Arimo"/>
                <a:sym typeface="Arimo"/>
              </a:rPr>
              <a:t>🐕</a:t>
            </a:r>
          </a:p>
        </p:txBody>
      </p:sp>
      <p:sp>
        <p:nvSpPr>
          <p:cNvPr name="TextBox 44" id="44"/>
          <p:cNvSpPr txBox="true"/>
          <p:nvPr/>
        </p:nvSpPr>
        <p:spPr>
          <a:xfrm rot="0">
            <a:off x="870252" y="6476028"/>
            <a:ext cx="1974371" cy="1403699"/>
          </a:xfrm>
          <a:prstGeom prst="rect">
            <a:avLst/>
          </a:prstGeom>
        </p:spPr>
        <p:txBody>
          <a:bodyPr anchor="t" rtlCol="false" tIns="0" lIns="0" bIns="0" rIns="0">
            <a:spAutoFit/>
          </a:bodyPr>
          <a:lstStyle/>
          <a:p>
            <a:pPr algn="l">
              <a:lnSpc>
                <a:spcPts val="3799"/>
              </a:lnSpc>
            </a:pPr>
            <a:r>
              <a:rPr lang="en-US" sz="2200" spc="-15">
                <a:solidFill>
                  <a:srgbClr val="000000"/>
                </a:solidFill>
                <a:latin typeface="Montserrat 2"/>
                <a:ea typeface="Montserrat 2"/>
                <a:cs typeface="Montserrat 2"/>
                <a:sym typeface="Montserrat 2"/>
              </a:rPr>
              <a:t>DequeueAny() DequeueDog() DequeueCat()</a:t>
            </a:r>
          </a:p>
        </p:txBody>
      </p:sp>
      <p:sp>
        <p:nvSpPr>
          <p:cNvPr name="TextBox 45" id="45"/>
          <p:cNvSpPr txBox="true"/>
          <p:nvPr/>
        </p:nvSpPr>
        <p:spPr>
          <a:xfrm rot="0">
            <a:off x="878576" y="3218478"/>
            <a:ext cx="2241661" cy="609952"/>
          </a:xfrm>
          <a:prstGeom prst="rect">
            <a:avLst/>
          </a:prstGeom>
        </p:spPr>
        <p:txBody>
          <a:bodyPr anchor="t" rtlCol="false" tIns="0" lIns="0" bIns="0" rIns="0">
            <a:spAutoFit/>
          </a:bodyPr>
          <a:lstStyle/>
          <a:p>
            <a:pPr algn="l">
              <a:lnSpc>
                <a:spcPts val="5500"/>
              </a:lnSpc>
            </a:pPr>
            <a:r>
              <a:rPr lang="en-US" sz="2200" spc="-15">
                <a:solidFill>
                  <a:srgbClr val="000000"/>
                </a:solidFill>
                <a:latin typeface="Montserrat 2"/>
                <a:ea typeface="Montserrat 2"/>
                <a:cs typeface="Montserrat 2"/>
                <a:sym typeface="Montserrat 2"/>
              </a:rPr>
              <a:t>First In First Out</a:t>
            </a:r>
          </a:p>
        </p:txBody>
      </p:sp>
      <p:sp>
        <p:nvSpPr>
          <p:cNvPr name="TextBox 46" id="46"/>
          <p:cNvSpPr txBox="true"/>
          <p:nvPr/>
        </p:nvSpPr>
        <p:spPr>
          <a:xfrm rot="0">
            <a:off x="884930" y="4073261"/>
            <a:ext cx="999449" cy="609952"/>
          </a:xfrm>
          <a:prstGeom prst="rect">
            <a:avLst/>
          </a:prstGeom>
        </p:spPr>
        <p:txBody>
          <a:bodyPr anchor="t" rtlCol="false" tIns="0" lIns="0" bIns="0" rIns="0">
            <a:spAutoFit/>
          </a:bodyPr>
          <a:lstStyle/>
          <a:p>
            <a:pPr algn="l">
              <a:lnSpc>
                <a:spcPts val="5500"/>
              </a:lnSpc>
            </a:pPr>
            <a:r>
              <a:rPr lang="en-US" sz="2200" spc="-15">
                <a:solidFill>
                  <a:srgbClr val="000000"/>
                </a:solidFill>
                <a:latin typeface="Montserrat 2"/>
                <a:ea typeface="Montserrat 2"/>
                <a:cs typeface="Montserrat 2"/>
                <a:sym typeface="Montserrat 2"/>
              </a:rPr>
              <a:t>Newest</a:t>
            </a:r>
          </a:p>
        </p:txBody>
      </p:sp>
      <p:sp>
        <p:nvSpPr>
          <p:cNvPr name="TextBox 47" id="47"/>
          <p:cNvSpPr txBox="true"/>
          <p:nvPr/>
        </p:nvSpPr>
        <p:spPr>
          <a:xfrm rot="0">
            <a:off x="10944368" y="4311386"/>
            <a:ext cx="893864"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Oldest</a:t>
            </a:r>
          </a:p>
        </p:txBody>
      </p:sp>
    </p:spTree>
  </p:cSld>
  <p:clrMapOvr>
    <a:masterClrMapping/>
  </p:clrMapOvr>
</p:sld>
</file>

<file path=ppt/slides/slide3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9391650" y="3505200"/>
            <a:ext cx="2968161" cy="2785091"/>
            <a:chOff x="0" y="0"/>
            <a:chExt cx="2968168" cy="2785097"/>
          </a:xfrm>
        </p:grpSpPr>
        <p:sp>
          <p:nvSpPr>
            <p:cNvPr name="Freeform 6" id="6"/>
            <p:cNvSpPr/>
            <p:nvPr/>
          </p:nvSpPr>
          <p:spPr>
            <a:xfrm flipH="false" flipV="false" rot="0">
              <a:off x="63500"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7" id="7"/>
            <p:cNvSpPr/>
            <p:nvPr/>
          </p:nvSpPr>
          <p:spPr>
            <a:xfrm flipH="false" flipV="false" rot="0">
              <a:off x="2815717" y="63500"/>
              <a:ext cx="88900" cy="2658110"/>
            </a:xfrm>
            <a:custGeom>
              <a:avLst/>
              <a:gdLst/>
              <a:ahLst/>
              <a:cxnLst/>
              <a:rect r="r" b="b" t="t" l="l"/>
              <a:pathLst>
                <a:path h="2658110" w="88900">
                  <a:moveTo>
                    <a:pt x="88900" y="0"/>
                  </a:moveTo>
                  <a:lnTo>
                    <a:pt x="88900" y="2658110"/>
                  </a:lnTo>
                  <a:lnTo>
                    <a:pt x="0" y="2658110"/>
                  </a:lnTo>
                  <a:lnTo>
                    <a:pt x="0" y="0"/>
                  </a:lnTo>
                  <a:close/>
                </a:path>
              </a:pathLst>
            </a:custGeom>
            <a:solidFill>
              <a:srgbClr val="000000"/>
            </a:solidFill>
          </p:spPr>
        </p:sp>
        <p:sp>
          <p:nvSpPr>
            <p:cNvPr name="Freeform 8" id="8"/>
            <p:cNvSpPr/>
            <p:nvPr/>
          </p:nvSpPr>
          <p:spPr>
            <a:xfrm flipH="false" flipV="false" rot="0">
              <a:off x="63500" y="2632710"/>
              <a:ext cx="2841117" cy="88900"/>
            </a:xfrm>
            <a:custGeom>
              <a:avLst/>
              <a:gdLst/>
              <a:ahLst/>
              <a:cxnLst/>
              <a:rect r="r" b="b" t="t" l="l"/>
              <a:pathLst>
                <a:path h="88900" w="2841117">
                  <a:moveTo>
                    <a:pt x="0" y="0"/>
                  </a:moveTo>
                  <a:lnTo>
                    <a:pt x="2841117" y="0"/>
                  </a:lnTo>
                  <a:lnTo>
                    <a:pt x="2841117" y="88900"/>
                  </a:lnTo>
                  <a:lnTo>
                    <a:pt x="0" y="88900"/>
                  </a:lnTo>
                  <a:close/>
                </a:path>
              </a:pathLst>
            </a:custGeom>
            <a:solidFill>
              <a:srgbClr val="000000"/>
            </a:solidFill>
          </p:spPr>
        </p:sp>
        <p:sp>
          <p:nvSpPr>
            <p:cNvPr name="Freeform 9" id="9"/>
            <p:cNvSpPr/>
            <p:nvPr/>
          </p:nvSpPr>
          <p:spPr>
            <a:xfrm flipH="false" flipV="false" rot="0">
              <a:off x="185547" y="21082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0" id="10"/>
            <p:cNvSpPr/>
            <p:nvPr/>
          </p:nvSpPr>
          <p:spPr>
            <a:xfrm flipH="false" flipV="false" rot="0">
              <a:off x="172847" y="20955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1" id="11"/>
            <p:cNvSpPr/>
            <p:nvPr/>
          </p:nvSpPr>
          <p:spPr>
            <a:xfrm flipH="false" flipV="false" rot="0">
              <a:off x="185547" y="15621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2" id="12"/>
            <p:cNvSpPr/>
            <p:nvPr/>
          </p:nvSpPr>
          <p:spPr>
            <a:xfrm flipH="false" flipV="false" rot="0">
              <a:off x="172847" y="15494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3" id="13"/>
            <p:cNvSpPr/>
            <p:nvPr/>
          </p:nvSpPr>
          <p:spPr>
            <a:xfrm flipH="false" flipV="false" rot="0">
              <a:off x="185547" y="10160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4" id="14"/>
            <p:cNvSpPr/>
            <p:nvPr/>
          </p:nvSpPr>
          <p:spPr>
            <a:xfrm flipH="false" flipV="false" rot="0">
              <a:off x="172847" y="10033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sp>
          <p:nvSpPr>
            <p:cNvPr name="Freeform 15" id="15"/>
            <p:cNvSpPr/>
            <p:nvPr/>
          </p:nvSpPr>
          <p:spPr>
            <a:xfrm flipH="false" flipV="false" rot="0">
              <a:off x="185547" y="469900"/>
              <a:ext cx="2590546" cy="482600"/>
            </a:xfrm>
            <a:custGeom>
              <a:avLst/>
              <a:gdLst/>
              <a:ahLst/>
              <a:cxnLst/>
              <a:rect r="r" b="b" t="t" l="l"/>
              <a:pathLst>
                <a:path h="482600" w="2590546">
                  <a:moveTo>
                    <a:pt x="0" y="482600"/>
                  </a:moveTo>
                  <a:lnTo>
                    <a:pt x="2590546" y="482600"/>
                  </a:lnTo>
                  <a:lnTo>
                    <a:pt x="2590546" y="0"/>
                  </a:lnTo>
                  <a:lnTo>
                    <a:pt x="0" y="0"/>
                  </a:lnTo>
                  <a:close/>
                </a:path>
              </a:pathLst>
            </a:custGeom>
            <a:solidFill>
              <a:srgbClr val="73FDEA"/>
            </a:solidFill>
          </p:spPr>
        </p:sp>
        <p:sp>
          <p:nvSpPr>
            <p:cNvPr name="Freeform 16" id="16"/>
            <p:cNvSpPr/>
            <p:nvPr/>
          </p:nvSpPr>
          <p:spPr>
            <a:xfrm flipH="false" flipV="false" rot="0">
              <a:off x="172847" y="457200"/>
              <a:ext cx="2615946" cy="508000"/>
            </a:xfrm>
            <a:custGeom>
              <a:avLst/>
              <a:gdLst/>
              <a:ahLst/>
              <a:cxnLst/>
              <a:rect r="r" b="b" t="t" l="l"/>
              <a:pathLst>
                <a:path h="508000" w="2615946">
                  <a:moveTo>
                    <a:pt x="12700" y="0"/>
                  </a:moveTo>
                  <a:lnTo>
                    <a:pt x="2603246" y="0"/>
                  </a:lnTo>
                  <a:lnTo>
                    <a:pt x="2615946" y="0"/>
                  </a:lnTo>
                  <a:lnTo>
                    <a:pt x="2615946" y="12700"/>
                  </a:lnTo>
                  <a:lnTo>
                    <a:pt x="2615946" y="495300"/>
                  </a:lnTo>
                  <a:lnTo>
                    <a:pt x="2615946" y="508000"/>
                  </a:lnTo>
                  <a:lnTo>
                    <a:pt x="2603246" y="508000"/>
                  </a:lnTo>
                  <a:lnTo>
                    <a:pt x="12700" y="508000"/>
                  </a:lnTo>
                  <a:lnTo>
                    <a:pt x="0" y="508000"/>
                  </a:lnTo>
                  <a:lnTo>
                    <a:pt x="0" y="495300"/>
                  </a:lnTo>
                  <a:lnTo>
                    <a:pt x="0" y="12700"/>
                  </a:lnTo>
                  <a:lnTo>
                    <a:pt x="0" y="0"/>
                  </a:lnTo>
                  <a:lnTo>
                    <a:pt x="12700" y="0"/>
                  </a:lnTo>
                  <a:moveTo>
                    <a:pt x="12700" y="25400"/>
                  </a:moveTo>
                  <a:lnTo>
                    <a:pt x="12700" y="12700"/>
                  </a:lnTo>
                  <a:lnTo>
                    <a:pt x="25400" y="12700"/>
                  </a:lnTo>
                  <a:lnTo>
                    <a:pt x="25400" y="495300"/>
                  </a:lnTo>
                  <a:lnTo>
                    <a:pt x="12700" y="495300"/>
                  </a:lnTo>
                  <a:lnTo>
                    <a:pt x="12700" y="482600"/>
                  </a:lnTo>
                  <a:lnTo>
                    <a:pt x="2603246" y="482600"/>
                  </a:lnTo>
                  <a:lnTo>
                    <a:pt x="2603246" y="495300"/>
                  </a:lnTo>
                  <a:lnTo>
                    <a:pt x="2590546" y="495300"/>
                  </a:lnTo>
                  <a:lnTo>
                    <a:pt x="2590546" y="12700"/>
                  </a:lnTo>
                  <a:lnTo>
                    <a:pt x="2603246" y="12700"/>
                  </a:lnTo>
                  <a:lnTo>
                    <a:pt x="2603246" y="25400"/>
                  </a:lnTo>
                  <a:lnTo>
                    <a:pt x="12700" y="25400"/>
                  </a:lnTo>
                  <a:close/>
                </a:path>
              </a:pathLst>
            </a:custGeom>
            <a:solidFill>
              <a:srgbClr val="000000"/>
            </a:solidFill>
          </p:spPr>
        </p:sp>
      </p:gr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449561" y="534352"/>
            <a:ext cx="8648052" cy="119413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- 6 : Animal Shelter</a:t>
            </a:r>
          </a:p>
          <a:p>
            <a:pPr algn="l">
              <a:lnSpc>
                <a:spcPts val="2520"/>
              </a:lnSpc>
            </a:pPr>
            <a:r>
              <a:rPr lang="en-US" b="true" sz="1800" spc="-12">
                <a:solidFill>
                  <a:srgbClr val="000000"/>
                </a:solidFill>
                <a:latin typeface="Montserrat 2 Bold"/>
                <a:ea typeface="Montserrat 2 Bold"/>
                <a:cs typeface="Montserrat 2 Bold"/>
                <a:sym typeface="Montserrat 2 Bold"/>
              </a:rPr>
              <a:t>Implement MyQueue class which implements a queue using two stacks.</a:t>
            </a:r>
          </a:p>
        </p:txBody>
      </p:sp>
      <p:sp>
        <p:nvSpPr>
          <p:cNvPr name="TextBox 19" id="19"/>
          <p:cNvSpPr txBox="true"/>
          <p:nvPr/>
        </p:nvSpPr>
        <p:spPr>
          <a:xfrm rot="0">
            <a:off x="10770079" y="4043810"/>
            <a:ext cx="208874" cy="2165252"/>
          </a:xfrm>
          <a:prstGeom prst="rect">
            <a:avLst/>
          </a:prstGeom>
        </p:spPr>
        <p:txBody>
          <a:bodyPr anchor="t" rtlCol="false" tIns="0" lIns="0" bIns="0" rIns="0">
            <a:spAutoFit/>
          </a:bodyPr>
          <a:lstStyle/>
          <a:p>
            <a:pPr algn="just">
              <a:lnSpc>
                <a:spcPts val="4300"/>
              </a:lnSpc>
            </a:pPr>
            <a:r>
              <a:rPr lang="en-US" b="true" sz="2900" spc="-8">
                <a:solidFill>
                  <a:srgbClr val="000000"/>
                </a:solidFill>
                <a:latin typeface="IBM Plex Sans Bold"/>
                <a:ea typeface="IBM Plex Sans Bold"/>
                <a:cs typeface="IBM Plex Sans Bold"/>
                <a:sym typeface="IBM Plex Sans Bold"/>
              </a:rPr>
              <a:t>7 3 6 5</a:t>
            </a:r>
          </a:p>
        </p:txBody>
      </p:sp>
    </p:spTree>
  </p:cSld>
  <p:clrMapOvr>
    <a:masterClrMapping/>
  </p:clrMapOvr>
</p:sld>
</file>

<file path=ppt/slides/slide3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0688" y="2386774"/>
            <a:ext cx="13011321" cy="5105581"/>
          </a:xfrm>
          <a:custGeom>
            <a:avLst/>
            <a:gdLst/>
            <a:ahLst/>
            <a:cxnLst/>
            <a:rect r="r" b="b" t="t" l="l"/>
            <a:pathLst>
              <a:path h="5105581" w="13011321">
                <a:moveTo>
                  <a:pt x="0" y="0"/>
                </a:moveTo>
                <a:lnTo>
                  <a:pt x="13011321" y="0"/>
                </a:lnTo>
                <a:lnTo>
                  <a:pt x="13011321" y="5105581"/>
                </a:lnTo>
                <a:lnTo>
                  <a:pt x="0" y="51055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10130428" cy="1412396"/>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Tree?</a:t>
            </a:r>
          </a:p>
          <a:p>
            <a:pPr algn="l">
              <a:lnSpc>
                <a:spcPts val="2200"/>
              </a:lnSpc>
            </a:pPr>
            <a:r>
              <a:rPr lang="en-US" b="true" sz="1866">
                <a:solidFill>
                  <a:srgbClr val="000000"/>
                </a:solidFill>
                <a:latin typeface="Arial Bold"/>
                <a:ea typeface="Arial Bold"/>
                <a:cs typeface="Arial Bold"/>
                <a:sym typeface="Arial Bold"/>
              </a:rPr>
              <a:t>A tree is a nonlinear data structure with hierarchical relationships between its elements without having any cycle, it is basically reversed from a real life tree.</a:t>
            </a:r>
          </a:p>
        </p:txBody>
      </p:sp>
      <p:sp>
        <p:nvSpPr>
          <p:cNvPr name="TextBox 9" id="9"/>
          <p:cNvSpPr txBox="true"/>
          <p:nvPr/>
        </p:nvSpPr>
        <p:spPr>
          <a:xfrm rot="0">
            <a:off x="5905357" y="2593915"/>
            <a:ext cx="560756"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Drinks</a:t>
            </a:r>
          </a:p>
        </p:txBody>
      </p:sp>
      <p:sp>
        <p:nvSpPr>
          <p:cNvPr name="TextBox 10" id="10"/>
          <p:cNvSpPr txBox="true"/>
          <p:nvPr/>
        </p:nvSpPr>
        <p:spPr>
          <a:xfrm rot="0">
            <a:off x="204797" y="7119395"/>
            <a:ext cx="530295"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Green </a:t>
            </a:r>
          </a:p>
        </p:txBody>
      </p:sp>
      <p:sp>
        <p:nvSpPr>
          <p:cNvPr name="TextBox 11" id="11"/>
          <p:cNvSpPr txBox="true"/>
          <p:nvPr/>
        </p:nvSpPr>
        <p:spPr>
          <a:xfrm rot="0">
            <a:off x="1430769" y="5346087"/>
            <a:ext cx="277530"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Tea</a:t>
            </a:r>
          </a:p>
        </p:txBody>
      </p:sp>
      <p:sp>
        <p:nvSpPr>
          <p:cNvPr name="TextBox 12" id="12"/>
          <p:cNvSpPr txBox="true"/>
          <p:nvPr/>
        </p:nvSpPr>
        <p:spPr>
          <a:xfrm rot="0">
            <a:off x="1325128" y="7119395"/>
            <a:ext cx="451990"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Black</a:t>
            </a:r>
          </a:p>
        </p:txBody>
      </p:sp>
      <p:sp>
        <p:nvSpPr>
          <p:cNvPr name="TextBox 13" id="13"/>
          <p:cNvSpPr txBox="true"/>
          <p:nvPr/>
        </p:nvSpPr>
        <p:spPr>
          <a:xfrm rot="0">
            <a:off x="2877293" y="3783197"/>
            <a:ext cx="286960"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Hot</a:t>
            </a:r>
          </a:p>
        </p:txBody>
      </p:sp>
      <p:sp>
        <p:nvSpPr>
          <p:cNvPr name="TextBox 14" id="14"/>
          <p:cNvSpPr txBox="true"/>
          <p:nvPr/>
        </p:nvSpPr>
        <p:spPr>
          <a:xfrm rot="0">
            <a:off x="3159128" y="7119395"/>
            <a:ext cx="869632"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Americano</a:t>
            </a:r>
          </a:p>
        </p:txBody>
      </p:sp>
      <p:sp>
        <p:nvSpPr>
          <p:cNvPr name="TextBox 15" id="15"/>
          <p:cNvSpPr txBox="true"/>
          <p:nvPr/>
        </p:nvSpPr>
        <p:spPr>
          <a:xfrm rot="0">
            <a:off x="4451080" y="7119395"/>
            <a:ext cx="411747"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Latte</a:t>
            </a:r>
          </a:p>
        </p:txBody>
      </p:sp>
      <p:sp>
        <p:nvSpPr>
          <p:cNvPr name="TextBox 16" id="16"/>
          <p:cNvSpPr txBox="true"/>
          <p:nvPr/>
        </p:nvSpPr>
        <p:spPr>
          <a:xfrm rot="0">
            <a:off x="4394035" y="5396884"/>
            <a:ext cx="528104"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Coﬀee</a:t>
            </a:r>
          </a:p>
        </p:txBody>
      </p:sp>
      <p:sp>
        <p:nvSpPr>
          <p:cNvPr name="TextBox 17" id="17"/>
          <p:cNvSpPr txBox="true"/>
          <p:nvPr/>
        </p:nvSpPr>
        <p:spPr>
          <a:xfrm rot="0">
            <a:off x="5342277" y="7119395"/>
            <a:ext cx="966626"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Cappuccino</a:t>
            </a:r>
          </a:p>
        </p:txBody>
      </p:sp>
      <p:sp>
        <p:nvSpPr>
          <p:cNvPr name="TextBox 18" id="18"/>
          <p:cNvSpPr txBox="true"/>
          <p:nvPr/>
        </p:nvSpPr>
        <p:spPr>
          <a:xfrm rot="0">
            <a:off x="6980815" y="7119395"/>
            <a:ext cx="367789"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Cola</a:t>
            </a:r>
          </a:p>
        </p:txBody>
      </p:sp>
      <p:sp>
        <p:nvSpPr>
          <p:cNvPr name="TextBox 19" id="19"/>
          <p:cNvSpPr txBox="true"/>
          <p:nvPr/>
        </p:nvSpPr>
        <p:spPr>
          <a:xfrm rot="0">
            <a:off x="8014935" y="7119395"/>
            <a:ext cx="452323"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Fanta</a:t>
            </a:r>
          </a:p>
        </p:txBody>
      </p:sp>
      <p:sp>
        <p:nvSpPr>
          <p:cNvPr name="TextBox 20" id="20"/>
          <p:cNvSpPr txBox="true"/>
          <p:nvPr/>
        </p:nvSpPr>
        <p:spPr>
          <a:xfrm rot="0">
            <a:off x="7517130" y="5396884"/>
            <a:ext cx="110033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Non alcoholic</a:t>
            </a:r>
          </a:p>
        </p:txBody>
      </p:sp>
      <p:sp>
        <p:nvSpPr>
          <p:cNvPr name="TextBox 21" id="21"/>
          <p:cNvSpPr txBox="true"/>
          <p:nvPr/>
        </p:nvSpPr>
        <p:spPr>
          <a:xfrm rot="0">
            <a:off x="9061180" y="7119395"/>
            <a:ext cx="411747"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Soda</a:t>
            </a:r>
          </a:p>
        </p:txBody>
      </p:sp>
      <p:sp>
        <p:nvSpPr>
          <p:cNvPr name="TextBox 22" id="22"/>
          <p:cNvSpPr txBox="true"/>
          <p:nvPr/>
        </p:nvSpPr>
        <p:spPr>
          <a:xfrm rot="0">
            <a:off x="9740065" y="3783197"/>
            <a:ext cx="374018"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Cold</a:t>
            </a:r>
          </a:p>
        </p:txBody>
      </p:sp>
      <p:sp>
        <p:nvSpPr>
          <p:cNvPr name="TextBox 23" id="23"/>
          <p:cNvSpPr txBox="true"/>
          <p:nvPr/>
        </p:nvSpPr>
        <p:spPr>
          <a:xfrm rot="0">
            <a:off x="10967171" y="7119395"/>
            <a:ext cx="398945"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Wine</a:t>
            </a:r>
          </a:p>
        </p:txBody>
      </p:sp>
      <p:sp>
        <p:nvSpPr>
          <p:cNvPr name="TextBox 24" id="24"/>
          <p:cNvSpPr txBox="true"/>
          <p:nvPr/>
        </p:nvSpPr>
        <p:spPr>
          <a:xfrm rot="0">
            <a:off x="11370478" y="5346087"/>
            <a:ext cx="744674"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Alcoholic</a:t>
            </a:r>
          </a:p>
        </p:txBody>
      </p:sp>
      <p:sp>
        <p:nvSpPr>
          <p:cNvPr name="TextBox 25" id="25"/>
          <p:cNvSpPr txBox="true"/>
          <p:nvPr/>
        </p:nvSpPr>
        <p:spPr>
          <a:xfrm rot="0">
            <a:off x="12343162" y="7119395"/>
            <a:ext cx="377390" cy="226362"/>
          </a:xfrm>
          <a:prstGeom prst="rect">
            <a:avLst/>
          </a:prstGeom>
        </p:spPr>
        <p:txBody>
          <a:bodyPr anchor="t" rtlCol="false" tIns="0" lIns="0" bIns="0" rIns="0">
            <a:spAutoFit/>
          </a:bodyPr>
          <a:lstStyle/>
          <a:p>
            <a:pPr algn="l">
              <a:lnSpc>
                <a:spcPts val="1820"/>
              </a:lnSpc>
            </a:pPr>
            <a:r>
              <a:rPr lang="en-US" b="true" sz="1300" spc="-3">
                <a:solidFill>
                  <a:srgbClr val="000000"/>
                </a:solidFill>
                <a:latin typeface="IBM Plex Sans Bold"/>
                <a:ea typeface="IBM Plex Sans Bold"/>
                <a:cs typeface="IBM Plex Sans Bold"/>
                <a:sym typeface="IBM Plex Sans Bold"/>
              </a:rPr>
              <a:t>Beer</a:t>
            </a:r>
          </a:p>
        </p:txBody>
      </p:sp>
    </p:spTree>
  </p:cSld>
  <p:clrMapOvr>
    <a:masterClrMapping/>
  </p:clrMapOvr>
</p:sld>
</file>

<file path=ppt/slides/slide3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61915" y="2348674"/>
            <a:ext cx="8324078" cy="3451850"/>
          </a:xfrm>
          <a:custGeom>
            <a:avLst/>
            <a:gdLst/>
            <a:ahLst/>
            <a:cxnLst/>
            <a:rect r="r" b="b" t="t" l="l"/>
            <a:pathLst>
              <a:path h="3451850" w="8324078">
                <a:moveTo>
                  <a:pt x="0" y="0"/>
                </a:moveTo>
                <a:lnTo>
                  <a:pt x="8324078" y="0"/>
                </a:lnTo>
                <a:lnTo>
                  <a:pt x="8324078" y="3451851"/>
                </a:lnTo>
                <a:lnTo>
                  <a:pt x="0" y="34518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10130428" cy="1412396"/>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Tree?</a:t>
            </a:r>
          </a:p>
          <a:p>
            <a:pPr algn="l">
              <a:lnSpc>
                <a:spcPts val="2200"/>
              </a:lnSpc>
            </a:pPr>
            <a:r>
              <a:rPr lang="en-US" b="true" sz="1866">
                <a:solidFill>
                  <a:srgbClr val="000000"/>
                </a:solidFill>
                <a:latin typeface="Arial Bold"/>
                <a:ea typeface="Arial Bold"/>
                <a:cs typeface="Arial Bold"/>
                <a:sym typeface="Arial Bold"/>
              </a:rPr>
              <a:t>A tree is a nonlinear data structure with hierarchical relationships between its elements without having any cycle, it is basically reversed from a real life tree.</a:t>
            </a:r>
          </a:p>
        </p:txBody>
      </p:sp>
      <p:sp>
        <p:nvSpPr>
          <p:cNvPr name="TextBox 9" id="9"/>
          <p:cNvSpPr txBox="true"/>
          <p:nvPr/>
        </p:nvSpPr>
        <p:spPr>
          <a:xfrm rot="0">
            <a:off x="4194686" y="2513524"/>
            <a:ext cx="48064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Drinks</a:t>
            </a:r>
          </a:p>
        </p:txBody>
      </p:sp>
      <p:sp>
        <p:nvSpPr>
          <p:cNvPr name="TextBox 10" id="10"/>
          <p:cNvSpPr txBox="true"/>
          <p:nvPr/>
        </p:nvSpPr>
        <p:spPr>
          <a:xfrm rot="0">
            <a:off x="2301688" y="3284410"/>
            <a:ext cx="242811"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Hot</a:t>
            </a:r>
          </a:p>
        </p:txBody>
      </p:sp>
      <p:sp>
        <p:nvSpPr>
          <p:cNvPr name="TextBox 11" id="11"/>
          <p:cNvSpPr txBox="true"/>
          <p:nvPr/>
        </p:nvSpPr>
        <p:spPr>
          <a:xfrm rot="0">
            <a:off x="6653898" y="3284410"/>
            <a:ext cx="316478"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Cold</a:t>
            </a:r>
          </a:p>
        </p:txBody>
      </p:sp>
      <p:sp>
        <p:nvSpPr>
          <p:cNvPr name="TextBox 12" id="12"/>
          <p:cNvSpPr txBox="true"/>
          <p:nvPr/>
        </p:nvSpPr>
        <p:spPr>
          <a:xfrm rot="0">
            <a:off x="1393879" y="4337685"/>
            <a:ext cx="213484"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Tea</a:t>
            </a:r>
          </a:p>
        </p:txBody>
      </p:sp>
      <p:sp>
        <p:nvSpPr>
          <p:cNvPr name="TextBox 13" id="13"/>
          <p:cNvSpPr txBox="true"/>
          <p:nvPr/>
        </p:nvSpPr>
        <p:spPr>
          <a:xfrm rot="0">
            <a:off x="3304442" y="5518928"/>
            <a:ext cx="316725"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Latte</a:t>
            </a:r>
          </a:p>
        </p:txBody>
      </p:sp>
      <p:sp>
        <p:nvSpPr>
          <p:cNvPr name="TextBox 14" id="14"/>
          <p:cNvSpPr txBox="true"/>
          <p:nvPr/>
        </p:nvSpPr>
        <p:spPr>
          <a:xfrm rot="0">
            <a:off x="3260569" y="4371518"/>
            <a:ext cx="406241"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Coﬀee</a:t>
            </a:r>
          </a:p>
        </p:txBody>
      </p:sp>
      <p:sp>
        <p:nvSpPr>
          <p:cNvPr name="TextBox 15" id="15"/>
          <p:cNvSpPr txBox="true"/>
          <p:nvPr/>
        </p:nvSpPr>
        <p:spPr>
          <a:xfrm rot="0">
            <a:off x="3907307" y="5540140"/>
            <a:ext cx="594846"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Cappuccino</a:t>
            </a:r>
          </a:p>
        </p:txBody>
      </p:sp>
      <p:sp>
        <p:nvSpPr>
          <p:cNvPr name="TextBox 16" id="16"/>
          <p:cNvSpPr txBox="true"/>
          <p:nvPr/>
        </p:nvSpPr>
        <p:spPr>
          <a:xfrm rot="0">
            <a:off x="4942675" y="5540140"/>
            <a:ext cx="226333"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Cola</a:t>
            </a:r>
          </a:p>
        </p:txBody>
      </p:sp>
      <p:sp>
        <p:nvSpPr>
          <p:cNvPr name="TextBox 17" id="17"/>
          <p:cNvSpPr txBox="true"/>
          <p:nvPr/>
        </p:nvSpPr>
        <p:spPr>
          <a:xfrm rot="0">
            <a:off x="5600681" y="5540140"/>
            <a:ext cx="278359"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Fanta</a:t>
            </a:r>
          </a:p>
        </p:txBody>
      </p:sp>
      <p:sp>
        <p:nvSpPr>
          <p:cNvPr name="TextBox 18" id="18"/>
          <p:cNvSpPr txBox="true"/>
          <p:nvPr/>
        </p:nvSpPr>
        <p:spPr>
          <a:xfrm rot="0">
            <a:off x="5290718" y="4392730"/>
            <a:ext cx="677132"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Non alcoholic</a:t>
            </a:r>
          </a:p>
        </p:txBody>
      </p:sp>
      <p:sp>
        <p:nvSpPr>
          <p:cNvPr name="TextBox 19" id="19"/>
          <p:cNvSpPr txBox="true"/>
          <p:nvPr/>
        </p:nvSpPr>
        <p:spPr>
          <a:xfrm rot="0">
            <a:off x="6265154" y="5540140"/>
            <a:ext cx="253384"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Soda</a:t>
            </a:r>
          </a:p>
        </p:txBody>
      </p:sp>
      <p:sp>
        <p:nvSpPr>
          <p:cNvPr name="TextBox 20" id="20"/>
          <p:cNvSpPr txBox="true"/>
          <p:nvPr/>
        </p:nvSpPr>
        <p:spPr>
          <a:xfrm rot="0">
            <a:off x="7476258" y="5540140"/>
            <a:ext cx="245507"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Wine</a:t>
            </a:r>
          </a:p>
        </p:txBody>
      </p:sp>
      <p:sp>
        <p:nvSpPr>
          <p:cNvPr name="TextBox 21" id="21"/>
          <p:cNvSpPr txBox="true"/>
          <p:nvPr/>
        </p:nvSpPr>
        <p:spPr>
          <a:xfrm rot="0">
            <a:off x="7735967" y="4358888"/>
            <a:ext cx="458257"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Alcoholic</a:t>
            </a:r>
          </a:p>
        </p:txBody>
      </p:sp>
      <p:sp>
        <p:nvSpPr>
          <p:cNvPr name="TextBox 22" id="22"/>
          <p:cNvSpPr txBox="true"/>
          <p:nvPr/>
        </p:nvSpPr>
        <p:spPr>
          <a:xfrm rot="0">
            <a:off x="8350472" y="5540140"/>
            <a:ext cx="232239"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Beer</a:t>
            </a:r>
          </a:p>
        </p:txBody>
      </p:sp>
      <p:sp>
        <p:nvSpPr>
          <p:cNvPr name="TextBox 23" id="23"/>
          <p:cNvSpPr txBox="true"/>
          <p:nvPr/>
        </p:nvSpPr>
        <p:spPr>
          <a:xfrm rot="0">
            <a:off x="619516" y="5527948"/>
            <a:ext cx="367132" cy="146456"/>
          </a:xfrm>
          <a:prstGeom prst="rect">
            <a:avLst/>
          </a:prstGeom>
        </p:spPr>
        <p:txBody>
          <a:bodyPr anchor="t" rtlCol="false" tIns="0" lIns="0" bIns="0" rIns="0">
            <a:spAutoFit/>
          </a:bodyPr>
          <a:lstStyle/>
          <a:p>
            <a:pPr algn="l">
              <a:lnSpc>
                <a:spcPts val="1260"/>
              </a:lnSpc>
            </a:pPr>
            <a:r>
              <a:rPr lang="en-US" b="true" sz="900" spc="-2">
                <a:solidFill>
                  <a:srgbClr val="000000"/>
                </a:solidFill>
                <a:latin typeface="IBM Plex Sans Bold"/>
                <a:ea typeface="IBM Plex Sans Bold"/>
                <a:cs typeface="IBM Plex Sans Bold"/>
                <a:sym typeface="IBM Plex Sans Bold"/>
              </a:rPr>
              <a:t>Green </a:t>
            </a:r>
          </a:p>
        </p:txBody>
      </p:sp>
      <p:sp>
        <p:nvSpPr>
          <p:cNvPr name="TextBox 24" id="24"/>
          <p:cNvSpPr txBox="true"/>
          <p:nvPr/>
        </p:nvSpPr>
        <p:spPr>
          <a:xfrm rot="0">
            <a:off x="1332347" y="5527948"/>
            <a:ext cx="312915" cy="146456"/>
          </a:xfrm>
          <a:prstGeom prst="rect">
            <a:avLst/>
          </a:prstGeom>
        </p:spPr>
        <p:txBody>
          <a:bodyPr anchor="t" rtlCol="false" tIns="0" lIns="0" bIns="0" rIns="0">
            <a:spAutoFit/>
          </a:bodyPr>
          <a:lstStyle/>
          <a:p>
            <a:pPr algn="l">
              <a:lnSpc>
                <a:spcPts val="1260"/>
              </a:lnSpc>
            </a:pPr>
            <a:r>
              <a:rPr lang="en-US" b="true" sz="900" spc="-2">
                <a:solidFill>
                  <a:srgbClr val="000000"/>
                </a:solidFill>
                <a:latin typeface="IBM Plex Sans Bold"/>
                <a:ea typeface="IBM Plex Sans Bold"/>
                <a:cs typeface="IBM Plex Sans Bold"/>
                <a:sym typeface="IBM Plex Sans Bold"/>
              </a:rPr>
              <a:t>Black</a:t>
            </a:r>
          </a:p>
        </p:txBody>
      </p:sp>
      <p:sp>
        <p:nvSpPr>
          <p:cNvPr name="TextBox 25" id="25"/>
          <p:cNvSpPr txBox="true"/>
          <p:nvPr/>
        </p:nvSpPr>
        <p:spPr>
          <a:xfrm rot="0">
            <a:off x="2551776" y="5539635"/>
            <a:ext cx="468259" cy="116024"/>
          </a:xfrm>
          <a:prstGeom prst="rect">
            <a:avLst/>
          </a:prstGeom>
        </p:spPr>
        <p:txBody>
          <a:bodyPr anchor="t" rtlCol="false" tIns="0" lIns="0" bIns="0" rIns="0">
            <a:spAutoFit/>
          </a:bodyPr>
          <a:lstStyle/>
          <a:p>
            <a:pPr algn="l">
              <a:lnSpc>
                <a:spcPts val="979"/>
              </a:lnSpc>
            </a:pPr>
            <a:r>
              <a:rPr lang="en-US" b="true" sz="699" spc="-2">
                <a:solidFill>
                  <a:srgbClr val="000000"/>
                </a:solidFill>
                <a:latin typeface="IBM Plex Sans Bold"/>
                <a:ea typeface="IBM Plex Sans Bold"/>
                <a:cs typeface="IBM Plex Sans Bold"/>
                <a:sym typeface="IBM Plex Sans Bold"/>
              </a:rPr>
              <a:t>Americano</a:t>
            </a:r>
          </a:p>
        </p:txBody>
      </p:sp>
      <p:sp>
        <p:nvSpPr>
          <p:cNvPr name="TextBox 26" id="26"/>
          <p:cNvSpPr txBox="true"/>
          <p:nvPr/>
        </p:nvSpPr>
        <p:spPr>
          <a:xfrm rot="0">
            <a:off x="546097" y="6330163"/>
            <a:ext cx="1147829"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Properties:</a:t>
            </a:r>
          </a:p>
        </p:txBody>
      </p:sp>
      <p:sp>
        <p:nvSpPr>
          <p:cNvPr name="TextBox 27" id="27"/>
          <p:cNvSpPr txBox="true"/>
          <p:nvPr/>
        </p:nvSpPr>
        <p:spPr>
          <a:xfrm rot="0">
            <a:off x="774697" y="6690989"/>
            <a:ext cx="6554324" cy="1068915"/>
          </a:xfrm>
          <a:prstGeom prst="rect">
            <a:avLst/>
          </a:prstGeom>
        </p:spPr>
        <p:txBody>
          <a:bodyPr anchor="t" rtlCol="false" tIns="0" lIns="0" bIns="0" rIns="0">
            <a:spAutoFit/>
          </a:bodyPr>
          <a:lstStyle/>
          <a:p>
            <a:pPr algn="l">
              <a:lnSpc>
                <a:spcPts val="2899"/>
              </a:lnSpc>
            </a:pPr>
            <a:r>
              <a:rPr lang="en-US" sz="1500" spc="-10">
                <a:solidFill>
                  <a:srgbClr val="000000"/>
                </a:solidFill>
                <a:latin typeface="Montserrat 2"/>
                <a:ea typeface="Montserrat 2"/>
                <a:cs typeface="Montserrat 2"/>
                <a:sym typeface="Montserrat 2"/>
              </a:rPr>
              <a:t>- Represent hierarchical data - Each node has two components : data and a link to its sub category - Base category and sub categories under it</a:t>
            </a:r>
          </a:p>
        </p:txBody>
      </p:sp>
    </p:spTree>
  </p:cSld>
  <p:clrMapOvr>
    <a:masterClrMapping/>
  </p:clrMapOvr>
</p:sld>
</file>

<file path=ppt/slides/slide3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509390" y="2322052"/>
            <a:ext cx="5296767" cy="3665325"/>
          </a:xfrm>
          <a:custGeom>
            <a:avLst/>
            <a:gdLst/>
            <a:ahLst/>
            <a:cxnLst/>
            <a:rect r="r" b="b" t="t" l="l"/>
            <a:pathLst>
              <a:path h="3665325" w="5296767">
                <a:moveTo>
                  <a:pt x="0" y="0"/>
                </a:moveTo>
                <a:lnTo>
                  <a:pt x="5296767" y="0"/>
                </a:lnTo>
                <a:lnTo>
                  <a:pt x="5296767" y="3665325"/>
                </a:lnTo>
                <a:lnTo>
                  <a:pt x="0" y="3665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10130428" cy="1412396"/>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Tree?</a:t>
            </a:r>
          </a:p>
          <a:p>
            <a:pPr algn="l">
              <a:lnSpc>
                <a:spcPts val="2200"/>
              </a:lnSpc>
            </a:pPr>
            <a:r>
              <a:rPr lang="en-US" b="true" sz="1866">
                <a:solidFill>
                  <a:srgbClr val="000000"/>
                </a:solidFill>
                <a:latin typeface="Arial Bold"/>
                <a:ea typeface="Arial Bold"/>
                <a:cs typeface="Arial Bold"/>
                <a:sym typeface="Arial Bold"/>
              </a:rPr>
              <a:t>A tree is a nonlinear data structure with hierarchical relationships between its elements without having any cycle, it is basically reversed from a real life tree.</a:t>
            </a:r>
          </a:p>
        </p:txBody>
      </p:sp>
      <p:sp>
        <p:nvSpPr>
          <p:cNvPr name="TextBox 9" id="9"/>
          <p:cNvSpPr txBox="true"/>
          <p:nvPr/>
        </p:nvSpPr>
        <p:spPr>
          <a:xfrm rot="0">
            <a:off x="546097" y="6330163"/>
            <a:ext cx="1696555"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Tree Properties:</a:t>
            </a:r>
          </a:p>
        </p:txBody>
      </p:sp>
      <p:sp>
        <p:nvSpPr>
          <p:cNvPr name="TextBox 10" id="10"/>
          <p:cNvSpPr txBox="true"/>
          <p:nvPr/>
        </p:nvSpPr>
        <p:spPr>
          <a:xfrm rot="0">
            <a:off x="774697" y="6690989"/>
            <a:ext cx="6554324" cy="1068915"/>
          </a:xfrm>
          <a:prstGeom prst="rect">
            <a:avLst/>
          </a:prstGeom>
        </p:spPr>
        <p:txBody>
          <a:bodyPr anchor="t" rtlCol="false" tIns="0" lIns="0" bIns="0" rIns="0">
            <a:spAutoFit/>
          </a:bodyPr>
          <a:lstStyle/>
          <a:p>
            <a:pPr algn="l">
              <a:lnSpc>
                <a:spcPts val="2899"/>
              </a:lnSpc>
            </a:pPr>
            <a:r>
              <a:rPr lang="en-US" sz="1500" spc="-10">
                <a:solidFill>
                  <a:srgbClr val="000000"/>
                </a:solidFill>
                <a:latin typeface="Montserrat 2"/>
                <a:ea typeface="Montserrat 2"/>
                <a:cs typeface="Montserrat 2"/>
                <a:sym typeface="Montserrat 2"/>
              </a:rPr>
              <a:t>- Represent hierarchical data - Each node has two components : data and a link to its sub category - Base category and sub categories under it</a:t>
            </a:r>
          </a:p>
        </p:txBody>
      </p:sp>
      <p:sp>
        <p:nvSpPr>
          <p:cNvPr name="TextBox 11" id="11"/>
          <p:cNvSpPr txBox="true"/>
          <p:nvPr/>
        </p:nvSpPr>
        <p:spPr>
          <a:xfrm rot="0">
            <a:off x="2780033" y="54052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N7</a:t>
            </a:r>
          </a:p>
        </p:txBody>
      </p:sp>
      <p:sp>
        <p:nvSpPr>
          <p:cNvPr name="TextBox 12" id="12"/>
          <p:cNvSpPr txBox="true"/>
          <p:nvPr/>
        </p:nvSpPr>
        <p:spPr>
          <a:xfrm rot="0">
            <a:off x="3453127" y="4452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N4</a:t>
            </a:r>
          </a:p>
        </p:txBody>
      </p:sp>
      <p:sp>
        <p:nvSpPr>
          <p:cNvPr name="TextBox 13" id="13"/>
          <p:cNvSpPr txBox="true"/>
          <p:nvPr/>
        </p:nvSpPr>
        <p:spPr>
          <a:xfrm rot="0">
            <a:off x="3839947" y="541322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N8</a:t>
            </a:r>
          </a:p>
        </p:txBody>
      </p:sp>
      <p:sp>
        <p:nvSpPr>
          <p:cNvPr name="TextBox 14" id="14"/>
          <p:cNvSpPr txBox="true"/>
          <p:nvPr/>
        </p:nvSpPr>
        <p:spPr>
          <a:xfrm rot="0">
            <a:off x="4392930" y="3360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N2</a:t>
            </a:r>
          </a:p>
        </p:txBody>
      </p:sp>
      <p:sp>
        <p:nvSpPr>
          <p:cNvPr name="TextBox 15" id="15"/>
          <p:cNvSpPr txBox="true"/>
          <p:nvPr/>
        </p:nvSpPr>
        <p:spPr>
          <a:xfrm rot="0">
            <a:off x="5053327" y="4452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N5</a:t>
            </a:r>
          </a:p>
        </p:txBody>
      </p:sp>
      <p:sp>
        <p:nvSpPr>
          <p:cNvPr name="TextBox 16" id="16"/>
          <p:cNvSpPr txBox="true"/>
          <p:nvPr/>
        </p:nvSpPr>
        <p:spPr>
          <a:xfrm rot="0">
            <a:off x="5311245" y="2598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N1</a:t>
            </a:r>
          </a:p>
        </p:txBody>
      </p:sp>
      <p:sp>
        <p:nvSpPr>
          <p:cNvPr name="TextBox 17" id="17"/>
          <p:cNvSpPr txBox="true"/>
          <p:nvPr/>
        </p:nvSpPr>
        <p:spPr>
          <a:xfrm rot="0">
            <a:off x="6348336" y="3360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N3</a:t>
            </a:r>
          </a:p>
        </p:txBody>
      </p:sp>
      <p:sp>
        <p:nvSpPr>
          <p:cNvPr name="TextBox 18" id="18"/>
          <p:cNvSpPr txBox="true"/>
          <p:nvPr/>
        </p:nvSpPr>
        <p:spPr>
          <a:xfrm rot="0">
            <a:off x="7226017" y="4451937"/>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N6</a:t>
            </a:r>
          </a:p>
        </p:txBody>
      </p:sp>
    </p:spTree>
  </p:cSld>
  <p:clrMapOvr>
    <a:masterClrMapping/>
  </p:clrMapOvr>
</p:sld>
</file>

<file path=ppt/slides/slide3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224622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a Tree?</a:t>
            </a:r>
          </a:p>
        </p:txBody>
      </p:sp>
      <p:sp>
        <p:nvSpPr>
          <p:cNvPr name="TextBox 8" id="8"/>
          <p:cNvSpPr txBox="true"/>
          <p:nvPr/>
        </p:nvSpPr>
        <p:spPr>
          <a:xfrm rot="0">
            <a:off x="796433" y="1993249"/>
            <a:ext cx="206635" cy="940518"/>
          </a:xfrm>
          <a:prstGeom prst="rect">
            <a:avLst/>
          </a:prstGeom>
        </p:spPr>
        <p:txBody>
          <a:bodyPr anchor="t" rtlCol="false" tIns="0" lIns="0" bIns="0" rIns="0">
            <a:spAutoFit/>
          </a:bodyPr>
          <a:lstStyle/>
          <a:p>
            <a:pPr algn="just">
              <a:lnSpc>
                <a:spcPts val="3741"/>
              </a:lnSpc>
            </a:pPr>
            <a:r>
              <a:rPr lang="en-US" sz="2754" spc="-19">
                <a:solidFill>
                  <a:srgbClr val="000000"/>
                </a:solidFill>
                <a:latin typeface="Montserrat 2"/>
                <a:ea typeface="Montserrat 2"/>
                <a:cs typeface="Montserrat 2"/>
                <a:sym typeface="Montserrat 2"/>
              </a:rPr>
              <a:t>- -</a:t>
            </a:r>
          </a:p>
        </p:txBody>
      </p:sp>
      <p:sp>
        <p:nvSpPr>
          <p:cNvPr name="TextBox 9" id="9"/>
          <p:cNvSpPr txBox="true"/>
          <p:nvPr/>
        </p:nvSpPr>
        <p:spPr>
          <a:xfrm rot="0">
            <a:off x="1018680" y="1899818"/>
            <a:ext cx="10148592" cy="906075"/>
          </a:xfrm>
          <a:prstGeom prst="rect">
            <a:avLst/>
          </a:prstGeom>
        </p:spPr>
        <p:txBody>
          <a:bodyPr anchor="t" rtlCol="false" tIns="0" lIns="0" bIns="0" rIns="0">
            <a:spAutoFit/>
          </a:bodyPr>
          <a:lstStyle/>
          <a:p>
            <a:pPr algn="l">
              <a:lnSpc>
                <a:spcPts val="3739"/>
              </a:lnSpc>
            </a:pPr>
            <a:r>
              <a:rPr lang="en-US" sz="1900" spc="-13">
                <a:solidFill>
                  <a:srgbClr val="000000"/>
                </a:solidFill>
                <a:latin typeface="Montserrat 2"/>
                <a:ea typeface="Montserrat 2"/>
                <a:cs typeface="Montserrat 2"/>
                <a:sym typeface="Montserrat 2"/>
              </a:rPr>
              <a:t>Quicker and Easier access to the data Store hierarchical data, like folder structure, organization structure, XML/HTML data.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844916" y="2723693"/>
            <a:ext cx="3143707" cy="766334"/>
            <a:chOff x="0" y="0"/>
            <a:chExt cx="3143707" cy="766331"/>
          </a:xfrm>
        </p:grpSpPr>
        <p:sp>
          <p:nvSpPr>
            <p:cNvPr name="Freeform 6" id="6"/>
            <p:cNvSpPr/>
            <p:nvPr/>
          </p:nvSpPr>
          <p:spPr>
            <a:xfrm flipH="false" flipV="false" rot="0">
              <a:off x="64897" y="294386"/>
              <a:ext cx="3000375" cy="25400"/>
            </a:xfrm>
            <a:custGeom>
              <a:avLst/>
              <a:gdLst/>
              <a:ahLst/>
              <a:cxnLst/>
              <a:rect r="r" b="b" t="t" l="l"/>
              <a:pathLst>
                <a:path h="25400" w="3000375">
                  <a:moveTo>
                    <a:pt x="0" y="0"/>
                  </a:moveTo>
                  <a:lnTo>
                    <a:pt x="3000375" y="0"/>
                  </a:lnTo>
                  <a:lnTo>
                    <a:pt x="3000375" y="25400"/>
                  </a:lnTo>
                  <a:lnTo>
                    <a:pt x="0" y="25400"/>
                  </a:lnTo>
                  <a:close/>
                </a:path>
              </a:pathLst>
            </a:custGeom>
            <a:solidFill>
              <a:srgbClr val="000000"/>
            </a:solidFill>
          </p:spPr>
        </p:sp>
        <p:sp>
          <p:nvSpPr>
            <p:cNvPr name="Freeform 7" id="7"/>
            <p:cNvSpPr/>
            <p:nvPr/>
          </p:nvSpPr>
          <p:spPr>
            <a:xfrm flipH="false" flipV="false" rot="0">
              <a:off x="3054858" y="63500"/>
              <a:ext cx="25400" cy="249428"/>
            </a:xfrm>
            <a:custGeom>
              <a:avLst/>
              <a:gdLst/>
              <a:ahLst/>
              <a:cxnLst/>
              <a:rect r="r" b="b" t="t" l="l"/>
              <a:pathLst>
                <a:path h="249428" w="25400">
                  <a:moveTo>
                    <a:pt x="25400" y="0"/>
                  </a:moveTo>
                  <a:lnTo>
                    <a:pt x="25400" y="249428"/>
                  </a:lnTo>
                  <a:lnTo>
                    <a:pt x="0" y="249428"/>
                  </a:lnTo>
                  <a:lnTo>
                    <a:pt x="0" y="0"/>
                  </a:lnTo>
                  <a:close/>
                </a:path>
              </a:pathLst>
            </a:custGeom>
            <a:solidFill>
              <a:srgbClr val="000000"/>
            </a:solidFill>
          </p:spPr>
        </p:sp>
        <p:sp>
          <p:nvSpPr>
            <p:cNvPr name="Freeform 8" id="8"/>
            <p:cNvSpPr/>
            <p:nvPr/>
          </p:nvSpPr>
          <p:spPr>
            <a:xfrm flipH="false" flipV="false" rot="0">
              <a:off x="63500" y="63500"/>
              <a:ext cx="25400" cy="249428"/>
            </a:xfrm>
            <a:custGeom>
              <a:avLst/>
              <a:gdLst/>
              <a:ahLst/>
              <a:cxnLst/>
              <a:rect r="r" b="b" t="t" l="l"/>
              <a:pathLst>
                <a:path h="249428" w="25400">
                  <a:moveTo>
                    <a:pt x="25400" y="0"/>
                  </a:moveTo>
                  <a:lnTo>
                    <a:pt x="25400" y="249428"/>
                  </a:lnTo>
                  <a:lnTo>
                    <a:pt x="0" y="249428"/>
                  </a:lnTo>
                  <a:lnTo>
                    <a:pt x="0" y="0"/>
                  </a:lnTo>
                  <a:close/>
                </a:path>
              </a:pathLst>
            </a:custGeom>
            <a:solidFill>
              <a:srgbClr val="000000"/>
            </a:solidFill>
          </p:spPr>
        </p:sp>
        <p:sp>
          <p:nvSpPr>
            <p:cNvPr name="Freeform 9" id="9"/>
            <p:cNvSpPr/>
            <p:nvPr/>
          </p:nvSpPr>
          <p:spPr>
            <a:xfrm flipH="false" flipV="false" rot="0">
              <a:off x="1622044" y="309118"/>
              <a:ext cx="25400" cy="284480"/>
            </a:xfrm>
            <a:custGeom>
              <a:avLst/>
              <a:gdLst/>
              <a:ahLst/>
              <a:cxnLst/>
              <a:rect r="r" b="b" t="t" l="l"/>
              <a:pathLst>
                <a:path h="284480" w="25400">
                  <a:moveTo>
                    <a:pt x="25400" y="0"/>
                  </a:moveTo>
                  <a:lnTo>
                    <a:pt x="25400" y="271780"/>
                  </a:lnTo>
                  <a:lnTo>
                    <a:pt x="12700" y="271780"/>
                  </a:lnTo>
                  <a:lnTo>
                    <a:pt x="25400" y="271780"/>
                  </a:lnTo>
                  <a:lnTo>
                    <a:pt x="25400" y="284480"/>
                  </a:lnTo>
                  <a:lnTo>
                    <a:pt x="0" y="284480"/>
                  </a:lnTo>
                  <a:lnTo>
                    <a:pt x="0" y="271780"/>
                  </a:lnTo>
                  <a:lnTo>
                    <a:pt x="0" y="0"/>
                  </a:lnTo>
                  <a:close/>
                </a:path>
              </a:pathLst>
            </a:custGeom>
            <a:solidFill>
              <a:srgbClr val="000000"/>
            </a:solidFill>
          </p:spPr>
        </p:sp>
        <p:sp>
          <p:nvSpPr>
            <p:cNvPr name="Freeform 10" id="10"/>
            <p:cNvSpPr/>
            <p:nvPr/>
          </p:nvSpPr>
          <p:spPr>
            <a:xfrm flipH="false" flipV="false" rot="0">
              <a:off x="1573784" y="580898"/>
              <a:ext cx="121920" cy="121920"/>
            </a:xfrm>
            <a:custGeom>
              <a:avLst/>
              <a:gdLst/>
              <a:ahLst/>
              <a:cxnLst/>
              <a:rect r="r" b="b" t="t" l="l"/>
              <a:pathLst>
                <a:path h="121920" w="121920">
                  <a:moveTo>
                    <a:pt x="0" y="0"/>
                  </a:moveTo>
                  <a:lnTo>
                    <a:pt x="60960" y="121920"/>
                  </a:lnTo>
                  <a:lnTo>
                    <a:pt x="121920" y="0"/>
                  </a:lnTo>
                  <a:close/>
                </a:path>
              </a:pathLst>
            </a:custGeom>
            <a:solidFill>
              <a:srgbClr val="000000"/>
            </a:solidFill>
          </p:spPr>
        </p:sp>
      </p:grpSp>
      <p:grpSp>
        <p:nvGrpSpPr>
          <p:cNvPr name="Group 11" id="11"/>
          <p:cNvGrpSpPr>
            <a:grpSpLocks noChangeAspect="true"/>
          </p:cNvGrpSpPr>
          <p:nvPr/>
        </p:nvGrpSpPr>
        <p:grpSpPr>
          <a:xfrm rot="0">
            <a:off x="5494144" y="2517143"/>
            <a:ext cx="1215390" cy="248917"/>
            <a:chOff x="0" y="0"/>
            <a:chExt cx="1215390" cy="248920"/>
          </a:xfrm>
        </p:grpSpPr>
        <p:sp>
          <p:nvSpPr>
            <p:cNvPr name="Freeform 12" id="12"/>
            <p:cNvSpPr/>
            <p:nvPr/>
          </p:nvSpPr>
          <p:spPr>
            <a:xfrm flipH="false" flipV="false" rot="0">
              <a:off x="63500" y="111760"/>
              <a:ext cx="979170" cy="25400"/>
            </a:xfrm>
            <a:custGeom>
              <a:avLst/>
              <a:gdLst/>
              <a:ahLst/>
              <a:cxnLst/>
              <a:rect r="r" b="b" t="t" l="l"/>
              <a:pathLst>
                <a:path h="25400" w="979170">
                  <a:moveTo>
                    <a:pt x="0" y="0"/>
                  </a:moveTo>
                  <a:lnTo>
                    <a:pt x="966470" y="0"/>
                  </a:lnTo>
                  <a:lnTo>
                    <a:pt x="966470" y="12700"/>
                  </a:lnTo>
                  <a:lnTo>
                    <a:pt x="966470" y="0"/>
                  </a:lnTo>
                  <a:lnTo>
                    <a:pt x="979170" y="0"/>
                  </a:lnTo>
                  <a:lnTo>
                    <a:pt x="979170" y="25400"/>
                  </a:lnTo>
                  <a:lnTo>
                    <a:pt x="966470" y="25400"/>
                  </a:lnTo>
                  <a:lnTo>
                    <a:pt x="0" y="25400"/>
                  </a:lnTo>
                  <a:close/>
                </a:path>
              </a:pathLst>
            </a:custGeom>
            <a:solidFill>
              <a:srgbClr val="000000"/>
            </a:solidFill>
          </p:spPr>
        </p:sp>
        <p:sp>
          <p:nvSpPr>
            <p:cNvPr name="Freeform 13" id="13"/>
            <p:cNvSpPr/>
            <p:nvPr/>
          </p:nvSpPr>
          <p:spPr>
            <a:xfrm flipH="false" flipV="false" rot="0">
              <a:off x="1029970"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4" id="14"/>
          <p:cNvGrpSpPr>
            <a:grpSpLocks noChangeAspect="true"/>
          </p:cNvGrpSpPr>
          <p:nvPr/>
        </p:nvGrpSpPr>
        <p:grpSpPr>
          <a:xfrm rot="0">
            <a:off x="7218931" y="2419350"/>
            <a:ext cx="1947367" cy="393697"/>
            <a:chOff x="0" y="0"/>
            <a:chExt cx="1947367" cy="393700"/>
          </a:xfrm>
        </p:grpSpPr>
        <p:sp>
          <p:nvSpPr>
            <p:cNvPr name="Freeform 15" id="15"/>
            <p:cNvSpPr/>
            <p:nvPr/>
          </p:nvSpPr>
          <p:spPr>
            <a:xfrm flipH="false" flipV="false" rot="0">
              <a:off x="0" y="0"/>
              <a:ext cx="1947418" cy="393700"/>
            </a:xfrm>
            <a:custGeom>
              <a:avLst/>
              <a:gdLst/>
              <a:ahLst/>
              <a:cxnLst/>
              <a:rect r="r" b="b" t="t" l="l"/>
              <a:pathLst>
                <a:path h="393700" w="1947418">
                  <a:moveTo>
                    <a:pt x="0" y="393700"/>
                  </a:moveTo>
                  <a:lnTo>
                    <a:pt x="1947418" y="393700"/>
                  </a:lnTo>
                  <a:lnTo>
                    <a:pt x="1947418" y="0"/>
                  </a:lnTo>
                  <a:lnTo>
                    <a:pt x="0" y="0"/>
                  </a:lnTo>
                  <a:close/>
                </a:path>
              </a:pathLst>
            </a:custGeom>
            <a:solidFill>
              <a:srgbClr val="FFFFFF"/>
            </a:solidFill>
          </p:spPr>
        </p:sp>
      </p:grpSp>
      <p:sp>
        <p:nvSpPr>
          <p:cNvPr name="Freeform 16" id="16"/>
          <p:cNvSpPr/>
          <p:nvPr/>
        </p:nvSpPr>
        <p:spPr>
          <a:xfrm flipH="false" flipV="false" rot="0">
            <a:off x="849354" y="6007798"/>
            <a:ext cx="149571" cy="149571"/>
          </a:xfrm>
          <a:custGeom>
            <a:avLst/>
            <a:gdLst/>
            <a:ahLst/>
            <a:cxnLst/>
            <a:rect r="r" b="b" t="t" l="l"/>
            <a:pathLst>
              <a:path h="149571" w="149571">
                <a:moveTo>
                  <a:pt x="0" y="0"/>
                </a:moveTo>
                <a:lnTo>
                  <a:pt x="149571" y="0"/>
                </a:lnTo>
                <a:lnTo>
                  <a:pt x="149571" y="149572"/>
                </a:lnTo>
                <a:lnTo>
                  <a:pt x="0" y="149572"/>
                </a:lnTo>
                <a:lnTo>
                  <a:pt x="0" y="0"/>
                </a:lnTo>
                <a:close/>
              </a:path>
            </a:pathLst>
          </a:custGeom>
          <a:blipFill>
            <a:blip r:embed="rId3"/>
            <a:stretch>
              <a:fillRect l="0" t="0" r="0" b="0"/>
            </a:stretch>
          </a:blipFill>
        </p:spPr>
      </p:sp>
      <p:sp>
        <p:nvSpPr>
          <p:cNvPr name="Freeform 17" id="17"/>
          <p:cNvSpPr/>
          <p:nvPr/>
        </p:nvSpPr>
        <p:spPr>
          <a:xfrm flipH="false" flipV="false" rot="0">
            <a:off x="849354" y="6299902"/>
            <a:ext cx="149571" cy="149571"/>
          </a:xfrm>
          <a:custGeom>
            <a:avLst/>
            <a:gdLst/>
            <a:ahLst/>
            <a:cxnLst/>
            <a:rect r="r" b="b" t="t" l="l"/>
            <a:pathLst>
              <a:path h="149571" w="149571">
                <a:moveTo>
                  <a:pt x="0" y="0"/>
                </a:moveTo>
                <a:lnTo>
                  <a:pt x="149571" y="0"/>
                </a:lnTo>
                <a:lnTo>
                  <a:pt x="149571" y="149571"/>
                </a:lnTo>
                <a:lnTo>
                  <a:pt x="0" y="149571"/>
                </a:lnTo>
                <a:lnTo>
                  <a:pt x="0" y="0"/>
                </a:lnTo>
                <a:close/>
              </a:path>
            </a:pathLst>
          </a:custGeom>
          <a:blipFill>
            <a:blip r:embed="rId3"/>
            <a:stretch>
              <a:fillRect l="0" t="0" r="0" b="0"/>
            </a:stretch>
          </a:blipFill>
        </p:spPr>
      </p:sp>
      <p:sp>
        <p:nvSpPr>
          <p:cNvPr name="Freeform 18" id="18"/>
          <p:cNvSpPr/>
          <p:nvPr/>
        </p:nvSpPr>
        <p:spPr>
          <a:xfrm flipH="false" flipV="false" rot="0">
            <a:off x="849354" y="7763770"/>
            <a:ext cx="149571" cy="149571"/>
          </a:xfrm>
          <a:custGeom>
            <a:avLst/>
            <a:gdLst/>
            <a:ahLst/>
            <a:cxnLst/>
            <a:rect r="r" b="b" t="t" l="l"/>
            <a:pathLst>
              <a:path h="149571" w="149571">
                <a:moveTo>
                  <a:pt x="0" y="0"/>
                </a:moveTo>
                <a:lnTo>
                  <a:pt x="149571" y="0"/>
                </a:lnTo>
                <a:lnTo>
                  <a:pt x="149571" y="149571"/>
                </a:lnTo>
                <a:lnTo>
                  <a:pt x="0" y="149571"/>
                </a:lnTo>
                <a:lnTo>
                  <a:pt x="0" y="0"/>
                </a:lnTo>
                <a:close/>
              </a:path>
            </a:pathLst>
          </a:custGeom>
          <a:blipFill>
            <a:blip r:embed="rId3"/>
            <a:stretch>
              <a:fillRect l="0" t="0" r="0" b="0"/>
            </a:stretch>
          </a:blipFill>
        </p:spPr>
      </p:sp>
      <p:sp>
        <p:nvSpPr>
          <p:cNvPr name="Freeform 19" id="19"/>
          <p:cNvSpPr/>
          <p:nvPr/>
        </p:nvSpPr>
        <p:spPr>
          <a:xfrm flipH="false" flipV="false" rot="0">
            <a:off x="849354" y="8055874"/>
            <a:ext cx="149571" cy="149571"/>
          </a:xfrm>
          <a:custGeom>
            <a:avLst/>
            <a:gdLst/>
            <a:ahLst/>
            <a:cxnLst/>
            <a:rect r="r" b="b" t="t" l="l"/>
            <a:pathLst>
              <a:path h="149571" w="149571">
                <a:moveTo>
                  <a:pt x="0" y="0"/>
                </a:moveTo>
                <a:lnTo>
                  <a:pt x="149571" y="0"/>
                </a:lnTo>
                <a:lnTo>
                  <a:pt x="149571" y="149571"/>
                </a:lnTo>
                <a:lnTo>
                  <a:pt x="0" y="149571"/>
                </a:lnTo>
                <a:lnTo>
                  <a:pt x="0" y="0"/>
                </a:lnTo>
                <a:close/>
              </a:path>
            </a:pathLst>
          </a:custGeom>
          <a:blipFill>
            <a:blip r:embed="rId3"/>
            <a:stretch>
              <a:fillRect l="0" t="0" r="0" b="0"/>
            </a:stretch>
          </a:blipFill>
        </p:spPr>
      </p:sp>
      <p:sp>
        <p:nvSpPr>
          <p:cNvPr name="TextBox 20" id="2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1" id="21"/>
          <p:cNvSpPr txBox="true"/>
          <p:nvPr/>
        </p:nvSpPr>
        <p:spPr>
          <a:xfrm rot="0">
            <a:off x="788765" y="884368"/>
            <a:ext cx="6330163" cy="1247584"/>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to write recursion in 3 steps?</a:t>
            </a:r>
          </a:p>
          <a:p>
            <a:pPr algn="l">
              <a:lnSpc>
                <a:spcPts val="3359"/>
              </a:lnSpc>
            </a:pPr>
            <a:r>
              <a:rPr lang="en-US" b="true" sz="2400" spc="-16">
                <a:solidFill>
                  <a:srgbClr val="000000"/>
                </a:solidFill>
                <a:latin typeface="Montserrat 2 Bold"/>
                <a:ea typeface="Montserrat 2 Bold"/>
                <a:cs typeface="Montserrat 2 Bold"/>
                <a:sym typeface="Montserrat 2 Bold"/>
              </a:rPr>
              <a:t>Step 1 : Recursive case - the ﬂow</a:t>
            </a:r>
          </a:p>
        </p:txBody>
      </p:sp>
      <p:sp>
        <p:nvSpPr>
          <p:cNvPr name="TextBox 22" id="22"/>
          <p:cNvSpPr txBox="true"/>
          <p:nvPr/>
        </p:nvSpPr>
        <p:spPr>
          <a:xfrm rot="0">
            <a:off x="1127169" y="6074035"/>
            <a:ext cx="779440" cy="585959"/>
          </a:xfrm>
          <a:prstGeom prst="rect">
            <a:avLst/>
          </a:prstGeom>
        </p:spPr>
        <p:txBody>
          <a:bodyPr anchor="t" rtlCol="false" tIns="0" lIns="0" bIns="0" rIns="0">
            <a:spAutoFit/>
          </a:bodyPr>
          <a:lstStyle/>
          <a:p>
            <a:pPr algn="just">
              <a:lnSpc>
                <a:spcPts val="2300"/>
              </a:lnSpc>
            </a:pPr>
            <a:r>
              <a:rPr lang="en-US" sz="2000" spc="-14">
                <a:solidFill>
                  <a:srgbClr val="000000"/>
                </a:solidFill>
                <a:latin typeface="Montserrat 2"/>
                <a:ea typeface="Montserrat 2"/>
                <a:cs typeface="Montserrat 2"/>
                <a:sym typeface="Montserrat 2"/>
              </a:rPr>
              <a:t>0! = 1 1! = 1</a:t>
            </a:r>
          </a:p>
        </p:txBody>
      </p:sp>
      <p:sp>
        <p:nvSpPr>
          <p:cNvPr name="TextBox 23" id="23"/>
          <p:cNvSpPr txBox="true"/>
          <p:nvPr/>
        </p:nvSpPr>
        <p:spPr>
          <a:xfrm rot="0">
            <a:off x="1127169" y="7830007"/>
            <a:ext cx="1590056" cy="293865"/>
          </a:xfrm>
          <a:prstGeom prst="rect">
            <a:avLst/>
          </a:prstGeom>
        </p:spPr>
        <p:txBody>
          <a:bodyPr anchor="t" rtlCol="false" tIns="0" lIns="0" bIns="0" rIns="0">
            <a:spAutoFit/>
          </a:bodyPr>
          <a:lstStyle/>
          <a:p>
            <a:pPr algn="l">
              <a:lnSpc>
                <a:spcPts val="2300"/>
              </a:lnSpc>
            </a:pPr>
            <a:r>
              <a:rPr lang="en-US" sz="2000" spc="-14">
                <a:solidFill>
                  <a:srgbClr val="000000"/>
                </a:solidFill>
                <a:latin typeface="Montserrat 2"/>
                <a:ea typeface="Montserrat 2"/>
                <a:cs typeface="Montserrat 2"/>
                <a:sym typeface="Montserrat 2"/>
              </a:rPr>
              <a:t>factorial(-1) </a:t>
            </a:r>
          </a:p>
        </p:txBody>
      </p:sp>
      <p:sp>
        <p:nvSpPr>
          <p:cNvPr name="TextBox 24" id="24"/>
          <p:cNvSpPr txBox="true"/>
          <p:nvPr/>
        </p:nvSpPr>
        <p:spPr>
          <a:xfrm rot="0">
            <a:off x="1127169" y="7830007"/>
            <a:ext cx="1986648" cy="585959"/>
          </a:xfrm>
          <a:prstGeom prst="rect">
            <a:avLst/>
          </a:prstGeom>
        </p:spPr>
        <p:txBody>
          <a:bodyPr anchor="t" rtlCol="false" tIns="0" lIns="0" bIns="0" rIns="0">
            <a:spAutoFit/>
          </a:bodyPr>
          <a:lstStyle/>
          <a:p>
            <a:pPr algn="r">
              <a:lnSpc>
                <a:spcPts val="2300"/>
              </a:lnSpc>
            </a:pPr>
            <a:r>
              <a:rPr lang="en-US" sz="2000" spc="-14">
                <a:solidFill>
                  <a:srgbClr val="000000"/>
                </a:solidFill>
                <a:latin typeface="Montserrat 2"/>
                <a:ea typeface="Montserrat 2"/>
                <a:cs typeface="Montserrat 2"/>
                <a:sym typeface="Montserrat 2"/>
              </a:rPr>
              <a:t>?? factorial(1.5) ??</a:t>
            </a:r>
          </a:p>
        </p:txBody>
      </p:sp>
      <p:sp>
        <p:nvSpPr>
          <p:cNvPr name="TextBox 25" id="25"/>
          <p:cNvSpPr txBox="true"/>
          <p:nvPr/>
        </p:nvSpPr>
        <p:spPr>
          <a:xfrm rot="0">
            <a:off x="830837" y="2556500"/>
            <a:ext cx="4172045" cy="341490"/>
          </a:xfrm>
          <a:prstGeom prst="rect">
            <a:avLst/>
          </a:prstGeom>
        </p:spPr>
        <p:txBody>
          <a:bodyPr anchor="t" rtlCol="false" tIns="0" lIns="0" bIns="0" rIns="0">
            <a:spAutoFit/>
          </a:bodyPr>
          <a:lstStyle/>
          <a:p>
            <a:pPr algn="l">
              <a:lnSpc>
                <a:spcPts val="2800"/>
              </a:lnSpc>
            </a:pPr>
            <a:r>
              <a:rPr lang="en-US" sz="2000" spc="-14">
                <a:solidFill>
                  <a:srgbClr val="000000"/>
                </a:solidFill>
                <a:latin typeface="Montserrat 2"/>
                <a:ea typeface="Montserrat 2"/>
                <a:cs typeface="Montserrat 2"/>
                <a:sym typeface="Montserrat 2"/>
              </a:rPr>
              <a:t>n! = n * (n-1) * ( n-2) * … * 2 * 1</a:t>
            </a:r>
          </a:p>
        </p:txBody>
      </p:sp>
      <p:sp>
        <p:nvSpPr>
          <p:cNvPr name="TextBox 26" id="26"/>
          <p:cNvSpPr txBox="true"/>
          <p:nvPr/>
        </p:nvSpPr>
        <p:spPr>
          <a:xfrm rot="0">
            <a:off x="7269737" y="2481062"/>
            <a:ext cx="1869986"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n! = n * (n-1)!</a:t>
            </a:r>
          </a:p>
        </p:txBody>
      </p:sp>
      <p:sp>
        <p:nvSpPr>
          <p:cNvPr name="TextBox 27" id="27"/>
          <p:cNvSpPr txBox="true"/>
          <p:nvPr/>
        </p:nvSpPr>
        <p:spPr>
          <a:xfrm rot="0">
            <a:off x="3091043" y="3434210"/>
            <a:ext cx="724643" cy="551040"/>
          </a:xfrm>
          <a:prstGeom prst="rect">
            <a:avLst/>
          </a:prstGeom>
        </p:spPr>
        <p:txBody>
          <a:bodyPr anchor="t" rtlCol="false" tIns="0" lIns="0" bIns="0" rIns="0">
            <a:spAutoFit/>
          </a:bodyPr>
          <a:lstStyle/>
          <a:p>
            <a:pPr algn="l">
              <a:lnSpc>
                <a:spcPts val="5000"/>
              </a:lnSpc>
            </a:pPr>
            <a:r>
              <a:rPr lang="en-US" sz="2000" spc="-14">
                <a:solidFill>
                  <a:srgbClr val="000000"/>
                </a:solidFill>
                <a:latin typeface="Montserrat 2"/>
                <a:ea typeface="Montserrat 2"/>
                <a:cs typeface="Montserrat 2"/>
                <a:sym typeface="Montserrat 2"/>
              </a:rPr>
              <a:t>(n-1)!</a:t>
            </a:r>
          </a:p>
        </p:txBody>
      </p:sp>
      <p:sp>
        <p:nvSpPr>
          <p:cNvPr name="TextBox 28" id="28"/>
          <p:cNvSpPr txBox="true"/>
          <p:nvPr/>
        </p:nvSpPr>
        <p:spPr>
          <a:xfrm rot="0">
            <a:off x="868537" y="4081910"/>
            <a:ext cx="10093528" cy="551040"/>
          </a:xfrm>
          <a:prstGeom prst="rect">
            <a:avLst/>
          </a:prstGeom>
        </p:spPr>
        <p:txBody>
          <a:bodyPr anchor="t" rtlCol="false" tIns="0" lIns="0" bIns="0" rIns="0">
            <a:spAutoFit/>
          </a:bodyPr>
          <a:lstStyle/>
          <a:p>
            <a:pPr algn="l">
              <a:lnSpc>
                <a:spcPts val="5000"/>
              </a:lnSpc>
            </a:pPr>
            <a:r>
              <a:rPr lang="en-US" sz="2000" spc="-14">
                <a:solidFill>
                  <a:srgbClr val="000000"/>
                </a:solidFill>
                <a:latin typeface="Montserrat 2"/>
                <a:ea typeface="Montserrat 2"/>
                <a:cs typeface="Montserrat 2"/>
                <a:sym typeface="Montserrat 2"/>
              </a:rPr>
              <a:t>(n-1)! = (n-1) * (n-1-1) * (n-1-2) * … * 2 * 1 = (n-1) * (n-2) * (n-3) * … * 2 * 1 </a:t>
            </a:r>
          </a:p>
        </p:txBody>
      </p:sp>
      <p:sp>
        <p:nvSpPr>
          <p:cNvPr name="TextBox 29" id="29"/>
          <p:cNvSpPr txBox="true"/>
          <p:nvPr/>
        </p:nvSpPr>
        <p:spPr>
          <a:xfrm rot="0">
            <a:off x="756114" y="5188934"/>
            <a:ext cx="6730155"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Step 2 : Base case - the stopping criterion</a:t>
            </a:r>
          </a:p>
        </p:txBody>
      </p:sp>
      <p:sp>
        <p:nvSpPr>
          <p:cNvPr name="TextBox 30" id="30"/>
          <p:cNvSpPr txBox="true"/>
          <p:nvPr/>
        </p:nvSpPr>
        <p:spPr>
          <a:xfrm rot="0">
            <a:off x="674332" y="6971386"/>
            <a:ext cx="6896576"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Step 3 : Unintentional case - the constraint</a:t>
            </a:r>
          </a:p>
        </p:txBody>
      </p:sp>
    </p:spTree>
  </p:cSld>
  <p:clrMapOvr>
    <a:masterClrMapping/>
  </p:clrMapOvr>
</p:sld>
</file>

<file path=ppt/slides/slide3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522719" y="2286295"/>
            <a:ext cx="952386" cy="808368"/>
          </a:xfrm>
          <a:custGeom>
            <a:avLst/>
            <a:gdLst/>
            <a:ahLst/>
            <a:cxnLst/>
            <a:rect r="r" b="b" t="t" l="l"/>
            <a:pathLst>
              <a:path h="808368" w="952386">
                <a:moveTo>
                  <a:pt x="0" y="0"/>
                </a:moveTo>
                <a:lnTo>
                  <a:pt x="952386" y="0"/>
                </a:lnTo>
                <a:lnTo>
                  <a:pt x="952386" y="808368"/>
                </a:lnTo>
                <a:lnTo>
                  <a:pt x="0" y="808368"/>
                </a:lnTo>
                <a:lnTo>
                  <a:pt x="0" y="0"/>
                </a:lnTo>
                <a:close/>
              </a:path>
            </a:pathLst>
          </a:custGeom>
          <a:blipFill>
            <a:blip r:embed="rId3"/>
            <a:stretch>
              <a:fillRect l="0" t="0" r="0" b="0"/>
            </a:stretch>
          </a:blipFill>
        </p:spPr>
      </p:sp>
      <p:sp>
        <p:nvSpPr>
          <p:cNvPr name="Freeform 7" id="7"/>
          <p:cNvSpPr/>
          <p:nvPr/>
        </p:nvSpPr>
        <p:spPr>
          <a:xfrm flipH="false" flipV="false" rot="0">
            <a:off x="2322319" y="4140498"/>
            <a:ext cx="952386" cy="808368"/>
          </a:xfrm>
          <a:custGeom>
            <a:avLst/>
            <a:gdLst/>
            <a:ahLst/>
            <a:cxnLst/>
            <a:rect r="r" b="b" t="t" l="l"/>
            <a:pathLst>
              <a:path h="808368" w="952386">
                <a:moveTo>
                  <a:pt x="0" y="0"/>
                </a:moveTo>
                <a:lnTo>
                  <a:pt x="952386" y="0"/>
                </a:lnTo>
                <a:lnTo>
                  <a:pt x="952386" y="808368"/>
                </a:lnTo>
                <a:lnTo>
                  <a:pt x="0" y="808368"/>
                </a:lnTo>
                <a:lnTo>
                  <a:pt x="0" y="0"/>
                </a:lnTo>
                <a:close/>
              </a:path>
            </a:pathLst>
          </a:custGeom>
          <a:blipFill>
            <a:blip r:embed="rId3"/>
            <a:stretch>
              <a:fillRect l="0" t="0" r="0" b="0"/>
            </a:stretch>
          </a:blipFill>
        </p:spPr>
      </p:sp>
      <p:sp>
        <p:nvSpPr>
          <p:cNvPr name="Freeform 8" id="8"/>
          <p:cNvSpPr/>
          <p:nvPr/>
        </p:nvSpPr>
        <p:spPr>
          <a:xfrm flipH="false" flipV="false" rot="0">
            <a:off x="2271189" y="5887298"/>
            <a:ext cx="1054741" cy="1054741"/>
          </a:xfrm>
          <a:custGeom>
            <a:avLst/>
            <a:gdLst/>
            <a:ahLst/>
            <a:cxnLst/>
            <a:rect r="r" b="b" t="t" l="l"/>
            <a:pathLst>
              <a:path h="1054741" w="1054741">
                <a:moveTo>
                  <a:pt x="0" y="0"/>
                </a:moveTo>
                <a:lnTo>
                  <a:pt x="1054741" y="0"/>
                </a:lnTo>
                <a:lnTo>
                  <a:pt x="1054741" y="1054741"/>
                </a:lnTo>
                <a:lnTo>
                  <a:pt x="0" y="1054741"/>
                </a:lnTo>
                <a:lnTo>
                  <a:pt x="0" y="0"/>
                </a:lnTo>
                <a:close/>
              </a:path>
            </a:pathLst>
          </a:custGeom>
          <a:blipFill>
            <a:blip r:embed="rId4"/>
            <a:stretch>
              <a:fillRect l="0" t="0" r="0" b="0"/>
            </a:stretch>
          </a:blipFill>
        </p:spPr>
      </p:sp>
      <p:sp>
        <p:nvSpPr>
          <p:cNvPr name="Freeform 9" id="9"/>
          <p:cNvSpPr/>
          <p:nvPr/>
        </p:nvSpPr>
        <p:spPr>
          <a:xfrm flipH="false" flipV="false" rot="0">
            <a:off x="7199119" y="4140498"/>
            <a:ext cx="952386" cy="808368"/>
          </a:xfrm>
          <a:custGeom>
            <a:avLst/>
            <a:gdLst/>
            <a:ahLst/>
            <a:cxnLst/>
            <a:rect r="r" b="b" t="t" l="l"/>
            <a:pathLst>
              <a:path h="808368" w="952386">
                <a:moveTo>
                  <a:pt x="0" y="0"/>
                </a:moveTo>
                <a:lnTo>
                  <a:pt x="952386" y="0"/>
                </a:lnTo>
                <a:lnTo>
                  <a:pt x="952386" y="808368"/>
                </a:lnTo>
                <a:lnTo>
                  <a:pt x="0" y="808368"/>
                </a:lnTo>
                <a:lnTo>
                  <a:pt x="0" y="0"/>
                </a:lnTo>
                <a:close/>
              </a:path>
            </a:pathLst>
          </a:custGeom>
          <a:blipFill>
            <a:blip r:embed="rId3"/>
            <a:stretch>
              <a:fillRect l="0" t="0" r="0" b="0"/>
            </a:stretch>
          </a:blipFill>
        </p:spPr>
      </p:sp>
      <p:sp>
        <p:nvSpPr>
          <p:cNvPr name="Freeform 10" id="10"/>
          <p:cNvSpPr/>
          <p:nvPr/>
        </p:nvSpPr>
        <p:spPr>
          <a:xfrm flipH="false" flipV="false" rot="0">
            <a:off x="8900589" y="5887298"/>
            <a:ext cx="1054741" cy="1054741"/>
          </a:xfrm>
          <a:custGeom>
            <a:avLst/>
            <a:gdLst/>
            <a:ahLst/>
            <a:cxnLst/>
            <a:rect r="r" b="b" t="t" l="l"/>
            <a:pathLst>
              <a:path h="1054741" w="1054741">
                <a:moveTo>
                  <a:pt x="0" y="0"/>
                </a:moveTo>
                <a:lnTo>
                  <a:pt x="1054741" y="0"/>
                </a:lnTo>
                <a:lnTo>
                  <a:pt x="1054741" y="1054741"/>
                </a:lnTo>
                <a:lnTo>
                  <a:pt x="0" y="1054741"/>
                </a:lnTo>
                <a:lnTo>
                  <a:pt x="0" y="0"/>
                </a:lnTo>
                <a:close/>
              </a:path>
            </a:pathLst>
          </a:custGeom>
          <a:blipFill>
            <a:blip r:embed="rId4"/>
            <a:stretch>
              <a:fillRect l="0" t="0" r="0" b="0"/>
            </a:stretch>
          </a:blipFill>
        </p:spPr>
      </p:sp>
      <p:sp>
        <p:nvSpPr>
          <p:cNvPr name="Freeform 11" id="11"/>
          <p:cNvSpPr/>
          <p:nvPr/>
        </p:nvSpPr>
        <p:spPr>
          <a:xfrm flipH="false" flipV="false" rot="0">
            <a:off x="10551595" y="5887298"/>
            <a:ext cx="1054741" cy="1054741"/>
          </a:xfrm>
          <a:custGeom>
            <a:avLst/>
            <a:gdLst/>
            <a:ahLst/>
            <a:cxnLst/>
            <a:rect r="r" b="b" t="t" l="l"/>
            <a:pathLst>
              <a:path h="1054741" w="1054741">
                <a:moveTo>
                  <a:pt x="0" y="0"/>
                </a:moveTo>
                <a:lnTo>
                  <a:pt x="1054741" y="0"/>
                </a:lnTo>
                <a:lnTo>
                  <a:pt x="1054741" y="1054741"/>
                </a:lnTo>
                <a:lnTo>
                  <a:pt x="0" y="1054741"/>
                </a:lnTo>
                <a:lnTo>
                  <a:pt x="0" y="0"/>
                </a:lnTo>
                <a:close/>
              </a:path>
            </a:pathLst>
          </a:custGeom>
          <a:blipFill>
            <a:blip r:embed="rId4"/>
            <a:stretch>
              <a:fillRect l="0" t="0" r="0" b="0"/>
            </a:stretch>
          </a:blipFill>
        </p:spPr>
      </p:sp>
      <p:sp>
        <p:nvSpPr>
          <p:cNvPr name="Freeform 12" id="12"/>
          <p:cNvSpPr/>
          <p:nvPr/>
        </p:nvSpPr>
        <p:spPr>
          <a:xfrm flipH="false" flipV="false" rot="0">
            <a:off x="4709589" y="4017340"/>
            <a:ext cx="1054741" cy="1054741"/>
          </a:xfrm>
          <a:custGeom>
            <a:avLst/>
            <a:gdLst/>
            <a:ahLst/>
            <a:cxnLst/>
            <a:rect r="r" b="b" t="t" l="l"/>
            <a:pathLst>
              <a:path h="1054741" w="1054741">
                <a:moveTo>
                  <a:pt x="0" y="0"/>
                </a:moveTo>
                <a:lnTo>
                  <a:pt x="1054741" y="0"/>
                </a:lnTo>
                <a:lnTo>
                  <a:pt x="1054741" y="1054742"/>
                </a:lnTo>
                <a:lnTo>
                  <a:pt x="0" y="1054742"/>
                </a:lnTo>
                <a:lnTo>
                  <a:pt x="0" y="0"/>
                </a:lnTo>
                <a:close/>
              </a:path>
            </a:pathLst>
          </a:custGeom>
          <a:blipFill>
            <a:blip r:embed="rId4"/>
            <a:stretch>
              <a:fillRect l="0" t="0" r="0" b="0"/>
            </a:stretch>
          </a:blipFill>
        </p:spPr>
      </p:sp>
      <p:grpSp>
        <p:nvGrpSpPr>
          <p:cNvPr name="Group 13" id="13"/>
          <p:cNvGrpSpPr>
            <a:grpSpLocks noChangeAspect="true"/>
          </p:cNvGrpSpPr>
          <p:nvPr/>
        </p:nvGrpSpPr>
        <p:grpSpPr>
          <a:xfrm rot="0">
            <a:off x="5986262" y="3151822"/>
            <a:ext cx="25403" cy="452761"/>
            <a:chOff x="0" y="0"/>
            <a:chExt cx="25400" cy="452755"/>
          </a:xfrm>
        </p:grpSpPr>
        <p:sp>
          <p:nvSpPr>
            <p:cNvPr name="Freeform 14" id="14"/>
            <p:cNvSpPr/>
            <p:nvPr/>
          </p:nvSpPr>
          <p:spPr>
            <a:xfrm flipH="false" flipV="false" rot="0">
              <a:off x="0" y="0"/>
              <a:ext cx="25400" cy="452755"/>
            </a:xfrm>
            <a:custGeom>
              <a:avLst/>
              <a:gdLst/>
              <a:ahLst/>
              <a:cxnLst/>
              <a:rect r="r" b="b" t="t" l="l"/>
              <a:pathLst>
                <a:path h="452755" w="25400">
                  <a:moveTo>
                    <a:pt x="0" y="452755"/>
                  </a:moveTo>
                  <a:lnTo>
                    <a:pt x="0" y="0"/>
                  </a:lnTo>
                  <a:lnTo>
                    <a:pt x="25400" y="0"/>
                  </a:lnTo>
                  <a:lnTo>
                    <a:pt x="25400" y="452755"/>
                  </a:lnTo>
                  <a:close/>
                </a:path>
              </a:pathLst>
            </a:custGeom>
            <a:solidFill>
              <a:srgbClr val="000000"/>
            </a:solidFill>
          </p:spPr>
        </p:sp>
      </p:grpSp>
      <p:sp>
        <p:nvSpPr>
          <p:cNvPr name="Freeform 15" id="15"/>
          <p:cNvSpPr/>
          <p:nvPr/>
        </p:nvSpPr>
        <p:spPr>
          <a:xfrm flipH="false" flipV="false" rot="0">
            <a:off x="9586389" y="4140498"/>
            <a:ext cx="952386" cy="808368"/>
          </a:xfrm>
          <a:custGeom>
            <a:avLst/>
            <a:gdLst/>
            <a:ahLst/>
            <a:cxnLst/>
            <a:rect r="r" b="b" t="t" l="l"/>
            <a:pathLst>
              <a:path h="808368" w="952386">
                <a:moveTo>
                  <a:pt x="0" y="0"/>
                </a:moveTo>
                <a:lnTo>
                  <a:pt x="952385" y="0"/>
                </a:lnTo>
                <a:lnTo>
                  <a:pt x="952385" y="808368"/>
                </a:lnTo>
                <a:lnTo>
                  <a:pt x="0" y="808368"/>
                </a:lnTo>
                <a:lnTo>
                  <a:pt x="0" y="0"/>
                </a:lnTo>
                <a:close/>
              </a:path>
            </a:pathLst>
          </a:custGeom>
          <a:blipFill>
            <a:blip r:embed="rId3"/>
            <a:stretch>
              <a:fillRect l="0" t="0" r="0" b="0"/>
            </a:stretch>
          </a:blipFill>
        </p:spPr>
      </p:sp>
      <p:grpSp>
        <p:nvGrpSpPr>
          <p:cNvPr name="Group 16" id="16"/>
          <p:cNvGrpSpPr>
            <a:grpSpLocks noChangeAspect="true"/>
          </p:cNvGrpSpPr>
          <p:nvPr/>
        </p:nvGrpSpPr>
        <p:grpSpPr>
          <a:xfrm rot="0">
            <a:off x="2674106" y="5128231"/>
            <a:ext cx="248917" cy="579758"/>
            <a:chOff x="0" y="0"/>
            <a:chExt cx="248920" cy="579755"/>
          </a:xfrm>
        </p:grpSpPr>
        <p:sp>
          <p:nvSpPr>
            <p:cNvPr name="Freeform 17" id="17"/>
            <p:cNvSpPr/>
            <p:nvPr/>
          </p:nvSpPr>
          <p:spPr>
            <a:xfrm flipH="false" flipV="false" rot="0">
              <a:off x="111760" y="63500"/>
              <a:ext cx="25400" cy="343535"/>
            </a:xfrm>
            <a:custGeom>
              <a:avLst/>
              <a:gdLst/>
              <a:ahLst/>
              <a:cxnLst/>
              <a:rect r="r" b="b" t="t" l="l"/>
              <a:pathLst>
                <a:path h="343535" w="25400">
                  <a:moveTo>
                    <a:pt x="25400" y="0"/>
                  </a:moveTo>
                  <a:lnTo>
                    <a:pt x="25400" y="330835"/>
                  </a:lnTo>
                  <a:lnTo>
                    <a:pt x="12700" y="330835"/>
                  </a:lnTo>
                  <a:lnTo>
                    <a:pt x="25400" y="330835"/>
                  </a:lnTo>
                  <a:lnTo>
                    <a:pt x="25400" y="343535"/>
                  </a:lnTo>
                  <a:lnTo>
                    <a:pt x="0" y="343535"/>
                  </a:lnTo>
                  <a:lnTo>
                    <a:pt x="0" y="330835"/>
                  </a:lnTo>
                  <a:lnTo>
                    <a:pt x="0" y="0"/>
                  </a:lnTo>
                  <a:close/>
                </a:path>
              </a:pathLst>
            </a:custGeom>
            <a:solidFill>
              <a:srgbClr val="000000"/>
            </a:solidFill>
          </p:spPr>
        </p:sp>
        <p:sp>
          <p:nvSpPr>
            <p:cNvPr name="Freeform 18" id="18"/>
            <p:cNvSpPr/>
            <p:nvPr/>
          </p:nvSpPr>
          <p:spPr>
            <a:xfrm flipH="false" flipV="false" rot="0">
              <a:off x="63500" y="394335"/>
              <a:ext cx="121920" cy="121920"/>
            </a:xfrm>
            <a:custGeom>
              <a:avLst/>
              <a:gdLst/>
              <a:ahLst/>
              <a:cxnLst/>
              <a:rect r="r" b="b" t="t" l="l"/>
              <a:pathLst>
                <a:path h="121920" w="121920">
                  <a:moveTo>
                    <a:pt x="0" y="0"/>
                  </a:moveTo>
                  <a:lnTo>
                    <a:pt x="60960" y="121920"/>
                  </a:lnTo>
                  <a:lnTo>
                    <a:pt x="121920" y="0"/>
                  </a:lnTo>
                  <a:close/>
                </a:path>
              </a:pathLst>
            </a:custGeom>
            <a:solidFill>
              <a:srgbClr val="000000"/>
            </a:solidFill>
          </p:spPr>
        </p:sp>
      </p:grpSp>
      <p:grpSp>
        <p:nvGrpSpPr>
          <p:cNvPr name="Group 19" id="19"/>
          <p:cNvGrpSpPr>
            <a:grpSpLocks noChangeAspect="true"/>
          </p:cNvGrpSpPr>
          <p:nvPr/>
        </p:nvGrpSpPr>
        <p:grpSpPr>
          <a:xfrm rot="0">
            <a:off x="2745743" y="3540957"/>
            <a:ext cx="7513320" cy="579758"/>
            <a:chOff x="0" y="0"/>
            <a:chExt cx="7513320" cy="579755"/>
          </a:xfrm>
        </p:grpSpPr>
        <p:sp>
          <p:nvSpPr>
            <p:cNvPr name="Freeform 20" id="20"/>
            <p:cNvSpPr/>
            <p:nvPr/>
          </p:nvSpPr>
          <p:spPr>
            <a:xfrm flipH="false" flipV="false" rot="0">
              <a:off x="120904" y="63500"/>
              <a:ext cx="7271512" cy="25400"/>
            </a:xfrm>
            <a:custGeom>
              <a:avLst/>
              <a:gdLst/>
              <a:ahLst/>
              <a:cxnLst/>
              <a:rect r="r" b="b" t="t" l="l"/>
              <a:pathLst>
                <a:path h="25400" w="7271512">
                  <a:moveTo>
                    <a:pt x="0" y="0"/>
                  </a:moveTo>
                  <a:lnTo>
                    <a:pt x="7271512" y="0"/>
                  </a:lnTo>
                  <a:lnTo>
                    <a:pt x="7271512" y="25400"/>
                  </a:lnTo>
                  <a:lnTo>
                    <a:pt x="0" y="25400"/>
                  </a:lnTo>
                  <a:close/>
                </a:path>
              </a:pathLst>
            </a:custGeom>
            <a:solidFill>
              <a:srgbClr val="000000"/>
            </a:solidFill>
          </p:spPr>
        </p:sp>
        <p:sp>
          <p:nvSpPr>
            <p:cNvPr name="Freeform 21" id="21"/>
            <p:cNvSpPr/>
            <p:nvPr/>
          </p:nvSpPr>
          <p:spPr>
            <a:xfrm flipH="false" flipV="false" rot="0">
              <a:off x="111760" y="63500"/>
              <a:ext cx="25400" cy="343535"/>
            </a:xfrm>
            <a:custGeom>
              <a:avLst/>
              <a:gdLst/>
              <a:ahLst/>
              <a:cxnLst/>
              <a:rect r="r" b="b" t="t" l="l"/>
              <a:pathLst>
                <a:path h="343535" w="25400">
                  <a:moveTo>
                    <a:pt x="25400" y="0"/>
                  </a:moveTo>
                  <a:lnTo>
                    <a:pt x="25400" y="330835"/>
                  </a:lnTo>
                  <a:lnTo>
                    <a:pt x="12700" y="330835"/>
                  </a:lnTo>
                  <a:lnTo>
                    <a:pt x="25400" y="330835"/>
                  </a:lnTo>
                  <a:lnTo>
                    <a:pt x="25400" y="343535"/>
                  </a:lnTo>
                  <a:lnTo>
                    <a:pt x="0" y="343535"/>
                  </a:lnTo>
                  <a:lnTo>
                    <a:pt x="0" y="330835"/>
                  </a:lnTo>
                  <a:lnTo>
                    <a:pt x="0" y="0"/>
                  </a:lnTo>
                  <a:close/>
                </a:path>
              </a:pathLst>
            </a:custGeom>
            <a:solidFill>
              <a:srgbClr val="000000"/>
            </a:solidFill>
          </p:spPr>
        </p:sp>
        <p:sp>
          <p:nvSpPr>
            <p:cNvPr name="Freeform 22" id="22"/>
            <p:cNvSpPr/>
            <p:nvPr/>
          </p:nvSpPr>
          <p:spPr>
            <a:xfrm flipH="false" flipV="false" rot="0">
              <a:off x="63500" y="394335"/>
              <a:ext cx="121920" cy="121920"/>
            </a:xfrm>
            <a:custGeom>
              <a:avLst/>
              <a:gdLst/>
              <a:ahLst/>
              <a:cxnLst/>
              <a:rect r="r" b="b" t="t" l="l"/>
              <a:pathLst>
                <a:path h="121920" w="121920">
                  <a:moveTo>
                    <a:pt x="0" y="0"/>
                  </a:moveTo>
                  <a:lnTo>
                    <a:pt x="60960" y="121920"/>
                  </a:lnTo>
                  <a:lnTo>
                    <a:pt x="121920" y="0"/>
                  </a:lnTo>
                  <a:close/>
                </a:path>
              </a:pathLst>
            </a:custGeom>
            <a:solidFill>
              <a:srgbClr val="000000"/>
            </a:solidFill>
          </p:spPr>
        </p:sp>
        <p:sp>
          <p:nvSpPr>
            <p:cNvPr name="Freeform 23" id="23"/>
            <p:cNvSpPr/>
            <p:nvPr/>
          </p:nvSpPr>
          <p:spPr>
            <a:xfrm flipH="false" flipV="false" rot="0">
              <a:off x="2473960" y="63500"/>
              <a:ext cx="25400" cy="343535"/>
            </a:xfrm>
            <a:custGeom>
              <a:avLst/>
              <a:gdLst/>
              <a:ahLst/>
              <a:cxnLst/>
              <a:rect r="r" b="b" t="t" l="l"/>
              <a:pathLst>
                <a:path h="343535" w="25400">
                  <a:moveTo>
                    <a:pt x="25400" y="0"/>
                  </a:moveTo>
                  <a:lnTo>
                    <a:pt x="25400" y="330835"/>
                  </a:lnTo>
                  <a:lnTo>
                    <a:pt x="12700" y="330835"/>
                  </a:lnTo>
                  <a:lnTo>
                    <a:pt x="25400" y="330835"/>
                  </a:lnTo>
                  <a:lnTo>
                    <a:pt x="25400" y="343535"/>
                  </a:lnTo>
                  <a:lnTo>
                    <a:pt x="0" y="343535"/>
                  </a:lnTo>
                  <a:lnTo>
                    <a:pt x="0" y="330835"/>
                  </a:lnTo>
                  <a:lnTo>
                    <a:pt x="0" y="0"/>
                  </a:lnTo>
                  <a:close/>
                </a:path>
              </a:pathLst>
            </a:custGeom>
            <a:solidFill>
              <a:srgbClr val="000000"/>
            </a:solidFill>
          </p:spPr>
        </p:sp>
        <p:sp>
          <p:nvSpPr>
            <p:cNvPr name="Freeform 24" id="24"/>
            <p:cNvSpPr/>
            <p:nvPr/>
          </p:nvSpPr>
          <p:spPr>
            <a:xfrm flipH="false" flipV="false" rot="0">
              <a:off x="2425700" y="394335"/>
              <a:ext cx="121920" cy="121920"/>
            </a:xfrm>
            <a:custGeom>
              <a:avLst/>
              <a:gdLst/>
              <a:ahLst/>
              <a:cxnLst/>
              <a:rect r="r" b="b" t="t" l="l"/>
              <a:pathLst>
                <a:path h="121920" w="121920">
                  <a:moveTo>
                    <a:pt x="0" y="0"/>
                  </a:moveTo>
                  <a:lnTo>
                    <a:pt x="60960" y="121920"/>
                  </a:lnTo>
                  <a:lnTo>
                    <a:pt x="121920" y="0"/>
                  </a:lnTo>
                  <a:close/>
                </a:path>
              </a:pathLst>
            </a:custGeom>
            <a:solidFill>
              <a:srgbClr val="000000"/>
            </a:solidFill>
          </p:spPr>
        </p:sp>
        <p:sp>
          <p:nvSpPr>
            <p:cNvPr name="Freeform 25" id="25"/>
            <p:cNvSpPr/>
            <p:nvPr/>
          </p:nvSpPr>
          <p:spPr>
            <a:xfrm flipH="false" flipV="false" rot="0">
              <a:off x="4912360" y="63500"/>
              <a:ext cx="25400" cy="343535"/>
            </a:xfrm>
            <a:custGeom>
              <a:avLst/>
              <a:gdLst/>
              <a:ahLst/>
              <a:cxnLst/>
              <a:rect r="r" b="b" t="t" l="l"/>
              <a:pathLst>
                <a:path h="343535" w="25400">
                  <a:moveTo>
                    <a:pt x="25400" y="0"/>
                  </a:moveTo>
                  <a:lnTo>
                    <a:pt x="25400" y="330835"/>
                  </a:lnTo>
                  <a:lnTo>
                    <a:pt x="12700" y="330835"/>
                  </a:lnTo>
                  <a:lnTo>
                    <a:pt x="25400" y="330835"/>
                  </a:lnTo>
                  <a:lnTo>
                    <a:pt x="25400" y="343535"/>
                  </a:lnTo>
                  <a:lnTo>
                    <a:pt x="0" y="343535"/>
                  </a:lnTo>
                  <a:lnTo>
                    <a:pt x="0" y="330835"/>
                  </a:lnTo>
                  <a:lnTo>
                    <a:pt x="0" y="0"/>
                  </a:lnTo>
                  <a:close/>
                </a:path>
              </a:pathLst>
            </a:custGeom>
            <a:solidFill>
              <a:srgbClr val="000000"/>
            </a:solidFill>
          </p:spPr>
        </p:sp>
        <p:sp>
          <p:nvSpPr>
            <p:cNvPr name="Freeform 26" id="26"/>
            <p:cNvSpPr/>
            <p:nvPr/>
          </p:nvSpPr>
          <p:spPr>
            <a:xfrm flipH="false" flipV="false" rot="0">
              <a:off x="4864100" y="394335"/>
              <a:ext cx="121920" cy="121920"/>
            </a:xfrm>
            <a:custGeom>
              <a:avLst/>
              <a:gdLst/>
              <a:ahLst/>
              <a:cxnLst/>
              <a:rect r="r" b="b" t="t" l="l"/>
              <a:pathLst>
                <a:path h="121920" w="121920">
                  <a:moveTo>
                    <a:pt x="0" y="0"/>
                  </a:moveTo>
                  <a:lnTo>
                    <a:pt x="60960" y="121920"/>
                  </a:lnTo>
                  <a:lnTo>
                    <a:pt x="121920" y="0"/>
                  </a:lnTo>
                  <a:close/>
                </a:path>
              </a:pathLst>
            </a:custGeom>
            <a:solidFill>
              <a:srgbClr val="000000"/>
            </a:solidFill>
          </p:spPr>
        </p:sp>
        <p:sp>
          <p:nvSpPr>
            <p:cNvPr name="Freeform 27" id="27"/>
            <p:cNvSpPr/>
            <p:nvPr/>
          </p:nvSpPr>
          <p:spPr>
            <a:xfrm flipH="false" flipV="false" rot="0">
              <a:off x="7376160" y="63500"/>
              <a:ext cx="25400" cy="343535"/>
            </a:xfrm>
            <a:custGeom>
              <a:avLst/>
              <a:gdLst/>
              <a:ahLst/>
              <a:cxnLst/>
              <a:rect r="r" b="b" t="t" l="l"/>
              <a:pathLst>
                <a:path h="343535" w="25400">
                  <a:moveTo>
                    <a:pt x="25400" y="0"/>
                  </a:moveTo>
                  <a:lnTo>
                    <a:pt x="25400" y="330835"/>
                  </a:lnTo>
                  <a:lnTo>
                    <a:pt x="12700" y="330835"/>
                  </a:lnTo>
                  <a:lnTo>
                    <a:pt x="25400" y="330835"/>
                  </a:lnTo>
                  <a:lnTo>
                    <a:pt x="25400" y="343535"/>
                  </a:lnTo>
                  <a:lnTo>
                    <a:pt x="0" y="343535"/>
                  </a:lnTo>
                  <a:lnTo>
                    <a:pt x="0" y="330835"/>
                  </a:lnTo>
                  <a:lnTo>
                    <a:pt x="0" y="0"/>
                  </a:lnTo>
                  <a:close/>
                </a:path>
              </a:pathLst>
            </a:custGeom>
            <a:solidFill>
              <a:srgbClr val="000000"/>
            </a:solidFill>
          </p:spPr>
        </p:sp>
        <p:sp>
          <p:nvSpPr>
            <p:cNvPr name="Freeform 28" id="28"/>
            <p:cNvSpPr/>
            <p:nvPr/>
          </p:nvSpPr>
          <p:spPr>
            <a:xfrm flipH="false" flipV="false" rot="0">
              <a:off x="7327900" y="394335"/>
              <a:ext cx="121920" cy="121920"/>
            </a:xfrm>
            <a:custGeom>
              <a:avLst/>
              <a:gdLst/>
              <a:ahLst/>
              <a:cxnLst/>
              <a:rect r="r" b="b" t="t" l="l"/>
              <a:pathLst>
                <a:path h="121920" w="121920">
                  <a:moveTo>
                    <a:pt x="0" y="0"/>
                  </a:moveTo>
                  <a:lnTo>
                    <a:pt x="60960" y="121920"/>
                  </a:lnTo>
                  <a:lnTo>
                    <a:pt x="121920" y="0"/>
                  </a:lnTo>
                  <a:close/>
                </a:path>
              </a:pathLst>
            </a:custGeom>
            <a:solidFill>
              <a:srgbClr val="000000"/>
            </a:solidFill>
          </p:spPr>
        </p:sp>
      </p:grpSp>
      <p:grpSp>
        <p:nvGrpSpPr>
          <p:cNvPr name="Group 29" id="29"/>
          <p:cNvGrpSpPr>
            <a:grpSpLocks noChangeAspect="true"/>
          </p:cNvGrpSpPr>
          <p:nvPr/>
        </p:nvGrpSpPr>
        <p:grpSpPr>
          <a:xfrm rot="0">
            <a:off x="9306458" y="5005140"/>
            <a:ext cx="1925107" cy="825941"/>
            <a:chOff x="0" y="0"/>
            <a:chExt cx="1925104" cy="825944"/>
          </a:xfrm>
        </p:grpSpPr>
        <p:sp>
          <p:nvSpPr>
            <p:cNvPr name="Freeform 30" id="30"/>
            <p:cNvSpPr/>
            <p:nvPr/>
          </p:nvSpPr>
          <p:spPr>
            <a:xfrm flipH="false" flipV="false" rot="0">
              <a:off x="833755" y="63500"/>
              <a:ext cx="25400" cy="349504"/>
            </a:xfrm>
            <a:custGeom>
              <a:avLst/>
              <a:gdLst/>
              <a:ahLst/>
              <a:cxnLst/>
              <a:rect r="r" b="b" t="t" l="l"/>
              <a:pathLst>
                <a:path h="349504" w="25400">
                  <a:moveTo>
                    <a:pt x="0" y="349504"/>
                  </a:moveTo>
                  <a:lnTo>
                    <a:pt x="0" y="0"/>
                  </a:lnTo>
                  <a:lnTo>
                    <a:pt x="25400" y="0"/>
                  </a:lnTo>
                  <a:lnTo>
                    <a:pt x="25400" y="349504"/>
                  </a:lnTo>
                  <a:close/>
                </a:path>
              </a:pathLst>
            </a:custGeom>
            <a:solidFill>
              <a:srgbClr val="000000"/>
            </a:solidFill>
          </p:spPr>
        </p:sp>
        <p:sp>
          <p:nvSpPr>
            <p:cNvPr name="Freeform 31" id="31"/>
            <p:cNvSpPr/>
            <p:nvPr/>
          </p:nvSpPr>
          <p:spPr>
            <a:xfrm flipH="false" flipV="false" rot="0">
              <a:off x="123698" y="410083"/>
              <a:ext cx="1677797" cy="25400"/>
            </a:xfrm>
            <a:custGeom>
              <a:avLst/>
              <a:gdLst/>
              <a:ahLst/>
              <a:cxnLst/>
              <a:rect r="r" b="b" t="t" l="l"/>
              <a:pathLst>
                <a:path h="25400" w="1677797">
                  <a:moveTo>
                    <a:pt x="0" y="0"/>
                  </a:moveTo>
                  <a:lnTo>
                    <a:pt x="1677797" y="0"/>
                  </a:lnTo>
                  <a:lnTo>
                    <a:pt x="1677797" y="25400"/>
                  </a:lnTo>
                  <a:lnTo>
                    <a:pt x="0" y="25400"/>
                  </a:lnTo>
                  <a:close/>
                </a:path>
              </a:pathLst>
            </a:custGeom>
            <a:solidFill>
              <a:srgbClr val="000000"/>
            </a:solidFill>
          </p:spPr>
        </p:sp>
        <p:sp>
          <p:nvSpPr>
            <p:cNvPr name="Freeform 32" id="32"/>
            <p:cNvSpPr/>
            <p:nvPr/>
          </p:nvSpPr>
          <p:spPr>
            <a:xfrm flipH="false" flipV="false" rot="0">
              <a:off x="111760" y="412877"/>
              <a:ext cx="25400" cy="240411"/>
            </a:xfrm>
            <a:custGeom>
              <a:avLst/>
              <a:gdLst/>
              <a:ahLst/>
              <a:cxnLst/>
              <a:rect r="r" b="b" t="t" l="l"/>
              <a:pathLst>
                <a:path h="240411" w="25400">
                  <a:moveTo>
                    <a:pt x="25400" y="0"/>
                  </a:moveTo>
                  <a:lnTo>
                    <a:pt x="25400" y="227711"/>
                  </a:lnTo>
                  <a:lnTo>
                    <a:pt x="12700" y="227711"/>
                  </a:lnTo>
                  <a:lnTo>
                    <a:pt x="25400" y="227711"/>
                  </a:lnTo>
                  <a:lnTo>
                    <a:pt x="25400" y="240411"/>
                  </a:lnTo>
                  <a:lnTo>
                    <a:pt x="0" y="240411"/>
                  </a:lnTo>
                  <a:lnTo>
                    <a:pt x="0" y="227711"/>
                  </a:lnTo>
                  <a:lnTo>
                    <a:pt x="0" y="0"/>
                  </a:lnTo>
                  <a:close/>
                </a:path>
              </a:pathLst>
            </a:custGeom>
            <a:solidFill>
              <a:srgbClr val="000000"/>
            </a:solidFill>
          </p:spPr>
        </p:sp>
        <p:sp>
          <p:nvSpPr>
            <p:cNvPr name="Freeform 33" id="33"/>
            <p:cNvSpPr/>
            <p:nvPr/>
          </p:nvSpPr>
          <p:spPr>
            <a:xfrm flipH="false" flipV="false" rot="0">
              <a:off x="63500" y="640588"/>
              <a:ext cx="121920" cy="121920"/>
            </a:xfrm>
            <a:custGeom>
              <a:avLst/>
              <a:gdLst/>
              <a:ahLst/>
              <a:cxnLst/>
              <a:rect r="r" b="b" t="t" l="l"/>
              <a:pathLst>
                <a:path h="121920" w="121920">
                  <a:moveTo>
                    <a:pt x="0" y="0"/>
                  </a:moveTo>
                  <a:lnTo>
                    <a:pt x="60960" y="121920"/>
                  </a:lnTo>
                  <a:lnTo>
                    <a:pt x="121920" y="0"/>
                  </a:lnTo>
                  <a:close/>
                </a:path>
              </a:pathLst>
            </a:custGeom>
            <a:solidFill>
              <a:srgbClr val="000000"/>
            </a:solidFill>
          </p:spPr>
        </p:sp>
        <p:sp>
          <p:nvSpPr>
            <p:cNvPr name="Freeform 34" id="34"/>
            <p:cNvSpPr/>
            <p:nvPr/>
          </p:nvSpPr>
          <p:spPr>
            <a:xfrm flipH="false" flipV="false" rot="0">
              <a:off x="1787906" y="412877"/>
              <a:ext cx="25400" cy="240411"/>
            </a:xfrm>
            <a:custGeom>
              <a:avLst/>
              <a:gdLst/>
              <a:ahLst/>
              <a:cxnLst/>
              <a:rect r="r" b="b" t="t" l="l"/>
              <a:pathLst>
                <a:path h="240411" w="25400">
                  <a:moveTo>
                    <a:pt x="25400" y="0"/>
                  </a:moveTo>
                  <a:lnTo>
                    <a:pt x="25400" y="227711"/>
                  </a:lnTo>
                  <a:lnTo>
                    <a:pt x="12700" y="227711"/>
                  </a:lnTo>
                  <a:lnTo>
                    <a:pt x="25400" y="227711"/>
                  </a:lnTo>
                  <a:lnTo>
                    <a:pt x="25400" y="240411"/>
                  </a:lnTo>
                  <a:lnTo>
                    <a:pt x="0" y="240411"/>
                  </a:lnTo>
                  <a:lnTo>
                    <a:pt x="0" y="227711"/>
                  </a:lnTo>
                  <a:lnTo>
                    <a:pt x="0" y="0"/>
                  </a:lnTo>
                  <a:close/>
                </a:path>
              </a:pathLst>
            </a:custGeom>
            <a:solidFill>
              <a:srgbClr val="000000"/>
            </a:solidFill>
          </p:spPr>
        </p:sp>
        <p:sp>
          <p:nvSpPr>
            <p:cNvPr name="Freeform 35" id="35"/>
            <p:cNvSpPr/>
            <p:nvPr/>
          </p:nvSpPr>
          <p:spPr>
            <a:xfrm flipH="false" flipV="false" rot="0">
              <a:off x="1739646" y="640588"/>
              <a:ext cx="121920" cy="121920"/>
            </a:xfrm>
            <a:custGeom>
              <a:avLst/>
              <a:gdLst/>
              <a:ahLst/>
              <a:cxnLst/>
              <a:rect r="r" b="b" t="t" l="l"/>
              <a:pathLst>
                <a:path h="121920" w="121920">
                  <a:moveTo>
                    <a:pt x="0" y="0"/>
                  </a:moveTo>
                  <a:lnTo>
                    <a:pt x="60960" y="121920"/>
                  </a:lnTo>
                  <a:lnTo>
                    <a:pt x="121920" y="0"/>
                  </a:lnTo>
                  <a:close/>
                </a:path>
              </a:pathLst>
            </a:custGeom>
            <a:solidFill>
              <a:srgbClr val="000000"/>
            </a:solidFill>
          </p:spPr>
        </p:sp>
      </p:grpSp>
      <p:sp>
        <p:nvSpPr>
          <p:cNvPr name="TextBox 36" id="3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7" id="37"/>
          <p:cNvSpPr txBox="true"/>
          <p:nvPr/>
        </p:nvSpPr>
        <p:spPr>
          <a:xfrm rot="0">
            <a:off x="800100" y="884368"/>
            <a:ext cx="3240272" cy="1093727"/>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a Tree?</a:t>
            </a:r>
          </a:p>
          <a:p>
            <a:pPr algn="l">
              <a:lnSpc>
                <a:spcPts val="2240"/>
              </a:lnSpc>
            </a:pPr>
            <a:r>
              <a:rPr lang="en-US" b="true" sz="1600" spc="-11">
                <a:solidFill>
                  <a:srgbClr val="000000"/>
                </a:solidFill>
                <a:latin typeface="Montserrat 2 Bold"/>
                <a:ea typeface="Montserrat 2 Bold"/>
                <a:cs typeface="Montserrat 2 Bold"/>
                <a:sym typeface="Montserrat 2 Bold"/>
              </a:rPr>
              <a:t>The ﬁle system on a computer</a:t>
            </a:r>
          </a:p>
        </p:txBody>
      </p:sp>
    </p:spTree>
  </p:cSld>
  <p:clrMapOvr>
    <a:masterClrMapping/>
  </p:clrMapOvr>
</p:sld>
</file>

<file path=ppt/slides/slide3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224622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a Tree?</a:t>
            </a:r>
          </a:p>
        </p:txBody>
      </p:sp>
      <p:sp>
        <p:nvSpPr>
          <p:cNvPr name="TextBox 8" id="8"/>
          <p:cNvSpPr txBox="true"/>
          <p:nvPr/>
        </p:nvSpPr>
        <p:spPr>
          <a:xfrm rot="0">
            <a:off x="771030" y="2174862"/>
            <a:ext cx="206635" cy="1415501"/>
          </a:xfrm>
          <a:prstGeom prst="rect">
            <a:avLst/>
          </a:prstGeom>
        </p:spPr>
        <p:txBody>
          <a:bodyPr anchor="t" rtlCol="false" tIns="0" lIns="0" bIns="0" rIns="0">
            <a:spAutoFit/>
          </a:bodyPr>
          <a:lstStyle/>
          <a:p>
            <a:pPr algn="just">
              <a:lnSpc>
                <a:spcPts val="3741"/>
              </a:lnSpc>
            </a:pPr>
            <a:r>
              <a:rPr lang="en-US" sz="2754" spc="-19">
                <a:solidFill>
                  <a:srgbClr val="000000"/>
                </a:solidFill>
                <a:latin typeface="Montserrat 2"/>
                <a:ea typeface="Montserrat 2"/>
                <a:cs typeface="Montserrat 2"/>
                <a:sym typeface="Montserrat 2"/>
              </a:rPr>
              <a:t>- - -</a:t>
            </a:r>
          </a:p>
        </p:txBody>
      </p:sp>
      <p:sp>
        <p:nvSpPr>
          <p:cNvPr name="TextBox 9" id="9"/>
          <p:cNvSpPr txBox="true"/>
          <p:nvPr/>
        </p:nvSpPr>
        <p:spPr>
          <a:xfrm rot="0">
            <a:off x="993277" y="2081432"/>
            <a:ext cx="11094749" cy="1381049"/>
          </a:xfrm>
          <a:prstGeom prst="rect">
            <a:avLst/>
          </a:prstGeom>
        </p:spPr>
        <p:txBody>
          <a:bodyPr anchor="t" rtlCol="false" tIns="0" lIns="0" bIns="0" rIns="0">
            <a:spAutoFit/>
          </a:bodyPr>
          <a:lstStyle/>
          <a:p>
            <a:pPr algn="l">
              <a:lnSpc>
                <a:spcPts val="3739"/>
              </a:lnSpc>
            </a:pPr>
            <a:r>
              <a:rPr lang="en-US" sz="1900" spc="-13">
                <a:solidFill>
                  <a:srgbClr val="000000"/>
                </a:solidFill>
                <a:latin typeface="Montserrat 2"/>
                <a:ea typeface="Montserrat 2"/>
                <a:cs typeface="Montserrat 2"/>
                <a:sym typeface="Montserrat 2"/>
              </a:rPr>
              <a:t>Quicker and Easier access to the data Store hierarchical data, like folder structure, organization structure, XML/HTML data. There are many different types of data structures which performs better in various situations</a:t>
            </a:r>
          </a:p>
        </p:txBody>
      </p:sp>
      <p:sp>
        <p:nvSpPr>
          <p:cNvPr name="TextBox 10" id="10"/>
          <p:cNvSpPr txBox="true"/>
          <p:nvPr/>
        </p:nvSpPr>
        <p:spPr>
          <a:xfrm rot="0">
            <a:off x="1304430" y="3592811"/>
            <a:ext cx="5574468" cy="513169"/>
          </a:xfrm>
          <a:prstGeom prst="rect">
            <a:avLst/>
          </a:prstGeom>
        </p:spPr>
        <p:txBody>
          <a:bodyPr anchor="t" rtlCol="false" tIns="0" lIns="0" bIns="0" rIns="0">
            <a:spAutoFit/>
          </a:bodyPr>
          <a:lstStyle/>
          <a:p>
            <a:pPr algn="l">
              <a:lnSpc>
                <a:spcPts val="4264"/>
              </a:lnSpc>
            </a:pPr>
            <a:r>
              <a:rPr lang="en-US" sz="2754" spc="-16">
                <a:solidFill>
                  <a:srgbClr val="000000"/>
                </a:solidFill>
                <a:latin typeface="Montserrat 2"/>
                <a:ea typeface="Montserrat 2"/>
                <a:cs typeface="Montserrat 2"/>
                <a:sym typeface="Montserrat 2"/>
              </a:rPr>
              <a:t>-Binary Search Tree, AVL, Red Black Tree, Trie</a:t>
            </a:r>
          </a:p>
        </p:txBody>
      </p:sp>
    </p:spTree>
  </p:cSld>
  <p:clrMapOvr>
    <a:masterClrMapping/>
  </p:clrMapOvr>
</p:sld>
</file>

<file path=ppt/slides/slide3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484715" y="1042378"/>
            <a:ext cx="5639438" cy="6555819"/>
          </a:xfrm>
          <a:custGeom>
            <a:avLst/>
            <a:gdLst/>
            <a:ahLst/>
            <a:cxnLst/>
            <a:rect r="r" b="b" t="t" l="l"/>
            <a:pathLst>
              <a:path h="6555819" w="5639438">
                <a:moveTo>
                  <a:pt x="0" y="0"/>
                </a:moveTo>
                <a:lnTo>
                  <a:pt x="5639438" y="0"/>
                </a:lnTo>
                <a:lnTo>
                  <a:pt x="5639438" y="6555819"/>
                </a:lnTo>
                <a:lnTo>
                  <a:pt x="0" y="6555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16570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Tree Terminology</a:t>
            </a:r>
          </a:p>
        </p:txBody>
      </p:sp>
      <p:sp>
        <p:nvSpPr>
          <p:cNvPr name="TextBox 9" id="9"/>
          <p:cNvSpPr txBox="true"/>
          <p:nvPr/>
        </p:nvSpPr>
        <p:spPr>
          <a:xfrm rot="0">
            <a:off x="7098030" y="6675234"/>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N7</a:t>
            </a:r>
          </a:p>
        </p:txBody>
      </p:sp>
      <p:sp>
        <p:nvSpPr>
          <p:cNvPr name="TextBox 10" id="10"/>
          <p:cNvSpPr txBox="true"/>
          <p:nvPr/>
        </p:nvSpPr>
        <p:spPr>
          <a:xfrm rot="0">
            <a:off x="77711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N4</a:t>
            </a:r>
          </a:p>
        </p:txBody>
      </p:sp>
      <p:sp>
        <p:nvSpPr>
          <p:cNvPr name="TextBox 11" id="11"/>
          <p:cNvSpPr txBox="true"/>
          <p:nvPr/>
        </p:nvSpPr>
        <p:spPr>
          <a:xfrm rot="0">
            <a:off x="8157953" y="6683226"/>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N8</a:t>
            </a:r>
          </a:p>
        </p:txBody>
      </p:sp>
      <p:sp>
        <p:nvSpPr>
          <p:cNvPr name="TextBox 12" id="12"/>
          <p:cNvSpPr txBox="true"/>
          <p:nvPr/>
        </p:nvSpPr>
        <p:spPr>
          <a:xfrm rot="0">
            <a:off x="8710927"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N2</a:t>
            </a:r>
          </a:p>
        </p:txBody>
      </p:sp>
      <p:sp>
        <p:nvSpPr>
          <p:cNvPr name="TextBox 13" id="13"/>
          <p:cNvSpPr txBox="true"/>
          <p:nvPr/>
        </p:nvSpPr>
        <p:spPr>
          <a:xfrm rot="0">
            <a:off x="93713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N5</a:t>
            </a:r>
          </a:p>
        </p:txBody>
      </p:sp>
      <p:sp>
        <p:nvSpPr>
          <p:cNvPr name="TextBox 14" id="14"/>
          <p:cNvSpPr txBox="true"/>
          <p:nvPr/>
        </p:nvSpPr>
        <p:spPr>
          <a:xfrm rot="0">
            <a:off x="9629251" y="14169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N1</a:t>
            </a:r>
          </a:p>
        </p:txBody>
      </p:sp>
      <p:sp>
        <p:nvSpPr>
          <p:cNvPr name="TextBox 15" id="15"/>
          <p:cNvSpPr txBox="true"/>
          <p:nvPr/>
        </p:nvSpPr>
        <p:spPr>
          <a:xfrm rot="0">
            <a:off x="10666333"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N3</a:t>
            </a:r>
          </a:p>
        </p:txBody>
      </p:sp>
      <p:sp>
        <p:nvSpPr>
          <p:cNvPr name="TextBox 16" id="16"/>
          <p:cNvSpPr txBox="true"/>
          <p:nvPr/>
        </p:nvSpPr>
        <p:spPr>
          <a:xfrm rot="0">
            <a:off x="11544024" y="4832937"/>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N6</a:t>
            </a:r>
          </a:p>
        </p:txBody>
      </p:sp>
      <p:sp>
        <p:nvSpPr>
          <p:cNvPr name="TextBox 17" id="17"/>
          <p:cNvSpPr txBox="true"/>
          <p:nvPr/>
        </p:nvSpPr>
        <p:spPr>
          <a:xfrm rot="0">
            <a:off x="749303" y="1726263"/>
            <a:ext cx="6020981" cy="1842192"/>
          </a:xfrm>
          <a:prstGeom prst="rect">
            <a:avLst/>
          </a:prstGeom>
        </p:spPr>
        <p:txBody>
          <a:bodyPr anchor="t" rtlCol="false" tIns="0" lIns="0" bIns="0" rIns="0">
            <a:spAutoFit/>
          </a:bodyPr>
          <a:lstStyle/>
          <a:p>
            <a:pPr algn="l">
              <a:lnSpc>
                <a:spcPts val="3000"/>
              </a:lnSpc>
            </a:pPr>
            <a:r>
              <a:rPr lang="en-US" b="true" sz="1700" spc="-5">
                <a:solidFill>
                  <a:srgbClr val="000000"/>
                </a:solidFill>
                <a:latin typeface="IBM Plex Sans Bold"/>
                <a:ea typeface="IBM Plex Sans Bold"/>
                <a:cs typeface="IBM Plex Sans Bold"/>
                <a:sym typeface="IBM Plex Sans Bold"/>
              </a:rPr>
              <a:t>Root : </a:t>
            </a:r>
            <a:r>
              <a:rPr lang="en-US" sz="1700" spc="-5">
                <a:solidFill>
                  <a:srgbClr val="000000"/>
                </a:solidFill>
                <a:latin typeface="IBM Plex Sans"/>
                <a:ea typeface="IBM Plex Sans"/>
                <a:cs typeface="IBM Plex Sans"/>
                <a:sym typeface="IBM Plex Sans"/>
              </a:rPr>
              <a:t>top node without parent </a:t>
            </a:r>
            <a:r>
              <a:rPr lang="en-US" b="true" sz="1700" spc="-5">
                <a:solidFill>
                  <a:srgbClr val="000000"/>
                </a:solidFill>
                <a:latin typeface="IBM Plex Sans Bold"/>
                <a:ea typeface="IBM Plex Sans Bold"/>
                <a:cs typeface="IBM Plex Sans Bold"/>
                <a:sym typeface="IBM Plex Sans Bold"/>
              </a:rPr>
              <a:t>Edge : </a:t>
            </a:r>
            <a:r>
              <a:rPr lang="en-US" sz="1700" spc="-5">
                <a:solidFill>
                  <a:srgbClr val="000000"/>
                </a:solidFill>
                <a:latin typeface="IBM Plex Sans"/>
                <a:ea typeface="IBM Plex Sans"/>
                <a:cs typeface="IBM Plex Sans"/>
                <a:sym typeface="IBM Plex Sans"/>
              </a:rPr>
              <a:t>a link between parent and child </a:t>
            </a:r>
            <a:r>
              <a:rPr lang="en-US" b="true" sz="1700" spc="-5">
                <a:solidFill>
                  <a:srgbClr val="000000"/>
                </a:solidFill>
                <a:latin typeface="IBM Plex Sans Bold"/>
                <a:ea typeface="IBM Plex Sans Bold"/>
                <a:cs typeface="IBM Plex Sans Bold"/>
                <a:sym typeface="IBM Plex Sans Bold"/>
              </a:rPr>
              <a:t>Leaf : </a:t>
            </a:r>
            <a:r>
              <a:rPr lang="en-US" sz="1700" spc="-5">
                <a:solidFill>
                  <a:srgbClr val="000000"/>
                </a:solidFill>
                <a:latin typeface="IBM Plex Sans"/>
                <a:ea typeface="IBM Plex Sans"/>
                <a:cs typeface="IBM Plex Sans"/>
                <a:sym typeface="IBM Plex Sans"/>
              </a:rPr>
              <a:t>a node which does not have children </a:t>
            </a:r>
            <a:r>
              <a:rPr lang="en-US" b="true" sz="1700" spc="-5">
                <a:solidFill>
                  <a:srgbClr val="000000"/>
                </a:solidFill>
                <a:latin typeface="IBM Plex Sans Bold"/>
                <a:ea typeface="IBM Plex Sans Bold"/>
                <a:cs typeface="IBM Plex Sans Bold"/>
                <a:sym typeface="IBM Plex Sans Bold"/>
              </a:rPr>
              <a:t>Sibling : </a:t>
            </a:r>
            <a:r>
              <a:rPr lang="en-US" sz="1700" spc="-5">
                <a:solidFill>
                  <a:srgbClr val="000000"/>
                </a:solidFill>
                <a:latin typeface="IBM Plex Sans"/>
                <a:ea typeface="IBM Plex Sans"/>
                <a:cs typeface="IBM Plex Sans"/>
                <a:sym typeface="IBM Plex Sans"/>
              </a:rPr>
              <a:t>children of same parent</a:t>
            </a:r>
          </a:p>
          <a:p>
            <a:pPr algn="l">
              <a:lnSpc>
                <a:spcPts val="2437"/>
              </a:lnSpc>
            </a:pPr>
            <a:r>
              <a:rPr lang="en-US" b="true" sz="1700" spc="-5">
                <a:solidFill>
                  <a:srgbClr val="000000"/>
                </a:solidFill>
                <a:latin typeface="IBM Plex Sans Bold"/>
                <a:ea typeface="IBM Plex Sans Bold"/>
                <a:cs typeface="IBM Plex Sans Bold"/>
                <a:sym typeface="IBM Plex Sans Bold"/>
              </a:rPr>
              <a:t>Ancestor : </a:t>
            </a:r>
            <a:r>
              <a:rPr lang="en-US" sz="1700" spc="-5">
                <a:solidFill>
                  <a:srgbClr val="000000"/>
                </a:solidFill>
                <a:latin typeface="IBM Plex Sans"/>
                <a:ea typeface="IBM Plex Sans"/>
                <a:cs typeface="IBM Plex Sans"/>
                <a:sym typeface="IBM Plex Sans"/>
              </a:rPr>
              <a:t>parent, grandparent, great grandparent of a node</a:t>
            </a:r>
          </a:p>
        </p:txBody>
      </p:sp>
      <p:sp>
        <p:nvSpPr>
          <p:cNvPr name="TextBox 18" id="18"/>
          <p:cNvSpPr txBox="true"/>
          <p:nvPr/>
        </p:nvSpPr>
        <p:spPr>
          <a:xfrm rot="0">
            <a:off x="7404097" y="3028769"/>
            <a:ext cx="521913"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edge</a:t>
            </a:r>
          </a:p>
        </p:txBody>
      </p:sp>
      <p:sp>
        <p:nvSpPr>
          <p:cNvPr name="TextBox 19" id="19"/>
          <p:cNvSpPr txBox="true"/>
          <p:nvPr/>
        </p:nvSpPr>
        <p:spPr>
          <a:xfrm rot="0">
            <a:off x="9080497" y="7435663"/>
            <a:ext cx="38296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leaf</a:t>
            </a:r>
          </a:p>
        </p:txBody>
      </p:sp>
      <p:sp>
        <p:nvSpPr>
          <p:cNvPr name="TextBox 20" id="20"/>
          <p:cNvSpPr txBox="true"/>
          <p:nvPr/>
        </p:nvSpPr>
        <p:spPr>
          <a:xfrm rot="0">
            <a:off x="10113635" y="5732907"/>
            <a:ext cx="688400"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sibling</a:t>
            </a:r>
          </a:p>
        </p:txBody>
      </p:sp>
      <p:sp>
        <p:nvSpPr>
          <p:cNvPr name="TextBox 21" id="21"/>
          <p:cNvSpPr txBox="true"/>
          <p:nvPr/>
        </p:nvSpPr>
        <p:spPr>
          <a:xfrm rot="0">
            <a:off x="11010900" y="967445"/>
            <a:ext cx="428320"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root</a:t>
            </a:r>
          </a:p>
        </p:txBody>
      </p:sp>
    </p:spTree>
  </p:cSld>
  <p:clrMapOvr>
    <a:masterClrMapping/>
  </p:clrMapOvr>
</p:sld>
</file>

<file path=ppt/slides/slide3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827387" y="1075868"/>
            <a:ext cx="5296767" cy="6181515"/>
          </a:xfrm>
          <a:custGeom>
            <a:avLst/>
            <a:gdLst/>
            <a:ahLst/>
            <a:cxnLst/>
            <a:rect r="r" b="b" t="t" l="l"/>
            <a:pathLst>
              <a:path h="6181515" w="5296767">
                <a:moveTo>
                  <a:pt x="0" y="0"/>
                </a:moveTo>
                <a:lnTo>
                  <a:pt x="5296766" y="0"/>
                </a:lnTo>
                <a:lnTo>
                  <a:pt x="5296766" y="6181515"/>
                </a:lnTo>
                <a:lnTo>
                  <a:pt x="0" y="6181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16570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Tree Terminology</a:t>
            </a:r>
          </a:p>
        </p:txBody>
      </p:sp>
      <p:sp>
        <p:nvSpPr>
          <p:cNvPr name="TextBox 9" id="9"/>
          <p:cNvSpPr txBox="true"/>
          <p:nvPr/>
        </p:nvSpPr>
        <p:spPr>
          <a:xfrm rot="0">
            <a:off x="7098030" y="6675234"/>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N7</a:t>
            </a:r>
          </a:p>
        </p:txBody>
      </p:sp>
      <p:sp>
        <p:nvSpPr>
          <p:cNvPr name="TextBox 10" id="10"/>
          <p:cNvSpPr txBox="true"/>
          <p:nvPr/>
        </p:nvSpPr>
        <p:spPr>
          <a:xfrm rot="0">
            <a:off x="77711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N4</a:t>
            </a:r>
          </a:p>
        </p:txBody>
      </p:sp>
      <p:sp>
        <p:nvSpPr>
          <p:cNvPr name="TextBox 11" id="11"/>
          <p:cNvSpPr txBox="true"/>
          <p:nvPr/>
        </p:nvSpPr>
        <p:spPr>
          <a:xfrm rot="0">
            <a:off x="8157953" y="6683226"/>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N8</a:t>
            </a:r>
          </a:p>
        </p:txBody>
      </p:sp>
      <p:sp>
        <p:nvSpPr>
          <p:cNvPr name="TextBox 12" id="12"/>
          <p:cNvSpPr txBox="true"/>
          <p:nvPr/>
        </p:nvSpPr>
        <p:spPr>
          <a:xfrm rot="0">
            <a:off x="8710927"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N2</a:t>
            </a:r>
          </a:p>
        </p:txBody>
      </p:sp>
      <p:sp>
        <p:nvSpPr>
          <p:cNvPr name="TextBox 13" id="13"/>
          <p:cNvSpPr txBox="true"/>
          <p:nvPr/>
        </p:nvSpPr>
        <p:spPr>
          <a:xfrm rot="0">
            <a:off x="93713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N5</a:t>
            </a:r>
          </a:p>
        </p:txBody>
      </p:sp>
      <p:sp>
        <p:nvSpPr>
          <p:cNvPr name="TextBox 14" id="14"/>
          <p:cNvSpPr txBox="true"/>
          <p:nvPr/>
        </p:nvSpPr>
        <p:spPr>
          <a:xfrm rot="0">
            <a:off x="9629251" y="14169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N1</a:t>
            </a:r>
          </a:p>
        </p:txBody>
      </p:sp>
      <p:sp>
        <p:nvSpPr>
          <p:cNvPr name="TextBox 15" id="15"/>
          <p:cNvSpPr txBox="true"/>
          <p:nvPr/>
        </p:nvSpPr>
        <p:spPr>
          <a:xfrm rot="0">
            <a:off x="10666333"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N3</a:t>
            </a:r>
          </a:p>
        </p:txBody>
      </p:sp>
      <p:sp>
        <p:nvSpPr>
          <p:cNvPr name="TextBox 16" id="16"/>
          <p:cNvSpPr txBox="true"/>
          <p:nvPr/>
        </p:nvSpPr>
        <p:spPr>
          <a:xfrm rot="0">
            <a:off x="11544024" y="4832937"/>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N6</a:t>
            </a:r>
          </a:p>
        </p:txBody>
      </p:sp>
      <p:sp>
        <p:nvSpPr>
          <p:cNvPr name="TextBox 17" id="17"/>
          <p:cNvSpPr txBox="true"/>
          <p:nvPr/>
        </p:nvSpPr>
        <p:spPr>
          <a:xfrm rot="0">
            <a:off x="4394197" y="4883448"/>
            <a:ext cx="1660007"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ancestors of N7</a:t>
            </a:r>
          </a:p>
        </p:txBody>
      </p:sp>
      <p:sp>
        <p:nvSpPr>
          <p:cNvPr name="TextBox 18" id="18"/>
          <p:cNvSpPr txBox="true"/>
          <p:nvPr/>
        </p:nvSpPr>
        <p:spPr>
          <a:xfrm rot="0">
            <a:off x="749303" y="1726263"/>
            <a:ext cx="6020981" cy="1842192"/>
          </a:xfrm>
          <a:prstGeom prst="rect">
            <a:avLst/>
          </a:prstGeom>
        </p:spPr>
        <p:txBody>
          <a:bodyPr anchor="t" rtlCol="false" tIns="0" lIns="0" bIns="0" rIns="0">
            <a:spAutoFit/>
          </a:bodyPr>
          <a:lstStyle/>
          <a:p>
            <a:pPr algn="l">
              <a:lnSpc>
                <a:spcPts val="3000"/>
              </a:lnSpc>
            </a:pPr>
            <a:r>
              <a:rPr lang="en-US" b="true" sz="1700" spc="-5">
                <a:solidFill>
                  <a:srgbClr val="000000"/>
                </a:solidFill>
                <a:latin typeface="IBM Plex Sans Bold"/>
                <a:ea typeface="IBM Plex Sans Bold"/>
                <a:cs typeface="IBM Plex Sans Bold"/>
                <a:sym typeface="IBM Plex Sans Bold"/>
              </a:rPr>
              <a:t>Root : </a:t>
            </a:r>
            <a:r>
              <a:rPr lang="en-US" sz="1700" spc="-5">
                <a:solidFill>
                  <a:srgbClr val="000000"/>
                </a:solidFill>
                <a:latin typeface="IBM Plex Sans"/>
                <a:ea typeface="IBM Plex Sans"/>
                <a:cs typeface="IBM Plex Sans"/>
                <a:sym typeface="IBM Plex Sans"/>
              </a:rPr>
              <a:t>top node without parent </a:t>
            </a:r>
            <a:r>
              <a:rPr lang="en-US" b="true" sz="1700" spc="-5">
                <a:solidFill>
                  <a:srgbClr val="000000"/>
                </a:solidFill>
                <a:latin typeface="IBM Plex Sans Bold"/>
                <a:ea typeface="IBM Plex Sans Bold"/>
                <a:cs typeface="IBM Plex Sans Bold"/>
                <a:sym typeface="IBM Plex Sans Bold"/>
              </a:rPr>
              <a:t>Edge : </a:t>
            </a:r>
            <a:r>
              <a:rPr lang="en-US" sz="1700" spc="-5">
                <a:solidFill>
                  <a:srgbClr val="000000"/>
                </a:solidFill>
                <a:latin typeface="IBM Plex Sans"/>
                <a:ea typeface="IBM Plex Sans"/>
                <a:cs typeface="IBM Plex Sans"/>
                <a:sym typeface="IBM Plex Sans"/>
              </a:rPr>
              <a:t>a link between parent and child </a:t>
            </a:r>
            <a:r>
              <a:rPr lang="en-US" b="true" sz="1700" spc="-5">
                <a:solidFill>
                  <a:srgbClr val="000000"/>
                </a:solidFill>
                <a:latin typeface="IBM Plex Sans Bold"/>
                <a:ea typeface="IBM Plex Sans Bold"/>
                <a:cs typeface="IBM Plex Sans Bold"/>
                <a:sym typeface="IBM Plex Sans Bold"/>
              </a:rPr>
              <a:t>Leaf : </a:t>
            </a:r>
            <a:r>
              <a:rPr lang="en-US" sz="1700" spc="-5">
                <a:solidFill>
                  <a:srgbClr val="000000"/>
                </a:solidFill>
                <a:latin typeface="IBM Plex Sans"/>
                <a:ea typeface="IBM Plex Sans"/>
                <a:cs typeface="IBM Plex Sans"/>
                <a:sym typeface="IBM Plex Sans"/>
              </a:rPr>
              <a:t>a node which does not have children </a:t>
            </a:r>
            <a:r>
              <a:rPr lang="en-US" b="true" sz="1700" spc="-5">
                <a:solidFill>
                  <a:srgbClr val="000000"/>
                </a:solidFill>
                <a:latin typeface="IBM Plex Sans Bold"/>
                <a:ea typeface="IBM Plex Sans Bold"/>
                <a:cs typeface="IBM Plex Sans Bold"/>
                <a:sym typeface="IBM Plex Sans Bold"/>
              </a:rPr>
              <a:t>Sibling : </a:t>
            </a:r>
            <a:r>
              <a:rPr lang="en-US" sz="1700" spc="-5">
                <a:solidFill>
                  <a:srgbClr val="000000"/>
                </a:solidFill>
                <a:latin typeface="IBM Plex Sans"/>
                <a:ea typeface="IBM Plex Sans"/>
                <a:cs typeface="IBM Plex Sans"/>
                <a:sym typeface="IBM Plex Sans"/>
              </a:rPr>
              <a:t>children of same parent</a:t>
            </a:r>
          </a:p>
          <a:p>
            <a:pPr algn="l">
              <a:lnSpc>
                <a:spcPts val="2437"/>
              </a:lnSpc>
            </a:pPr>
            <a:r>
              <a:rPr lang="en-US" b="true" sz="1700" spc="-5">
                <a:solidFill>
                  <a:srgbClr val="000000"/>
                </a:solidFill>
                <a:latin typeface="IBM Plex Sans Bold"/>
                <a:ea typeface="IBM Plex Sans Bold"/>
                <a:cs typeface="IBM Plex Sans Bold"/>
                <a:sym typeface="IBM Plex Sans Bold"/>
              </a:rPr>
              <a:t>Ancestor : </a:t>
            </a:r>
            <a:r>
              <a:rPr lang="en-US" sz="1700" spc="-5">
                <a:solidFill>
                  <a:srgbClr val="000000"/>
                </a:solidFill>
                <a:latin typeface="IBM Plex Sans"/>
                <a:ea typeface="IBM Plex Sans"/>
                <a:cs typeface="IBM Plex Sans"/>
                <a:sym typeface="IBM Plex Sans"/>
              </a:rPr>
              <a:t>parent, grandparent, great grandparent of a node</a:t>
            </a:r>
          </a:p>
        </p:txBody>
      </p:sp>
    </p:spTree>
  </p:cSld>
  <p:clrMapOvr>
    <a:masterClrMapping/>
  </p:clrMapOvr>
</p:sld>
</file>

<file path=ppt/slides/slide3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827387" y="1140952"/>
            <a:ext cx="5296767" cy="6116422"/>
          </a:xfrm>
          <a:custGeom>
            <a:avLst/>
            <a:gdLst/>
            <a:ahLst/>
            <a:cxnLst/>
            <a:rect r="r" b="b" t="t" l="l"/>
            <a:pathLst>
              <a:path h="6116422" w="5296767">
                <a:moveTo>
                  <a:pt x="0" y="0"/>
                </a:moveTo>
                <a:lnTo>
                  <a:pt x="5296766" y="0"/>
                </a:lnTo>
                <a:lnTo>
                  <a:pt x="5296766" y="6116422"/>
                </a:lnTo>
                <a:lnTo>
                  <a:pt x="0" y="6116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16570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Tree Terminology</a:t>
            </a:r>
          </a:p>
        </p:txBody>
      </p:sp>
      <p:sp>
        <p:nvSpPr>
          <p:cNvPr name="TextBox 9" id="9"/>
          <p:cNvSpPr txBox="true"/>
          <p:nvPr/>
        </p:nvSpPr>
        <p:spPr>
          <a:xfrm rot="0">
            <a:off x="7098030" y="6675234"/>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N7</a:t>
            </a:r>
          </a:p>
        </p:txBody>
      </p:sp>
      <p:sp>
        <p:nvSpPr>
          <p:cNvPr name="TextBox 10" id="10"/>
          <p:cNvSpPr txBox="true"/>
          <p:nvPr/>
        </p:nvSpPr>
        <p:spPr>
          <a:xfrm rot="0">
            <a:off x="77711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N4</a:t>
            </a:r>
          </a:p>
        </p:txBody>
      </p:sp>
      <p:sp>
        <p:nvSpPr>
          <p:cNvPr name="TextBox 11" id="11"/>
          <p:cNvSpPr txBox="true"/>
          <p:nvPr/>
        </p:nvSpPr>
        <p:spPr>
          <a:xfrm rot="0">
            <a:off x="8157953" y="6683226"/>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N8</a:t>
            </a:r>
          </a:p>
        </p:txBody>
      </p:sp>
      <p:sp>
        <p:nvSpPr>
          <p:cNvPr name="TextBox 12" id="12"/>
          <p:cNvSpPr txBox="true"/>
          <p:nvPr/>
        </p:nvSpPr>
        <p:spPr>
          <a:xfrm rot="0">
            <a:off x="8710927"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N2</a:t>
            </a:r>
          </a:p>
        </p:txBody>
      </p:sp>
      <p:sp>
        <p:nvSpPr>
          <p:cNvPr name="TextBox 13" id="13"/>
          <p:cNvSpPr txBox="true"/>
          <p:nvPr/>
        </p:nvSpPr>
        <p:spPr>
          <a:xfrm rot="0">
            <a:off x="93713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N5</a:t>
            </a:r>
          </a:p>
        </p:txBody>
      </p:sp>
      <p:sp>
        <p:nvSpPr>
          <p:cNvPr name="TextBox 14" id="14"/>
          <p:cNvSpPr txBox="true"/>
          <p:nvPr/>
        </p:nvSpPr>
        <p:spPr>
          <a:xfrm rot="0">
            <a:off x="9629251" y="14169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N1</a:t>
            </a:r>
          </a:p>
        </p:txBody>
      </p:sp>
      <p:sp>
        <p:nvSpPr>
          <p:cNvPr name="TextBox 15" id="15"/>
          <p:cNvSpPr txBox="true"/>
          <p:nvPr/>
        </p:nvSpPr>
        <p:spPr>
          <a:xfrm rot="0">
            <a:off x="10666333"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N3</a:t>
            </a:r>
          </a:p>
        </p:txBody>
      </p:sp>
      <p:sp>
        <p:nvSpPr>
          <p:cNvPr name="TextBox 16" id="16"/>
          <p:cNvSpPr txBox="true"/>
          <p:nvPr/>
        </p:nvSpPr>
        <p:spPr>
          <a:xfrm rot="0">
            <a:off x="11544024" y="4832937"/>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N6</a:t>
            </a:r>
          </a:p>
        </p:txBody>
      </p:sp>
      <p:sp>
        <p:nvSpPr>
          <p:cNvPr name="TextBox 17" id="17"/>
          <p:cNvSpPr txBox="true"/>
          <p:nvPr/>
        </p:nvSpPr>
        <p:spPr>
          <a:xfrm rot="0">
            <a:off x="4267200" y="4840938"/>
            <a:ext cx="1688916"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Depth of N4= 2</a:t>
            </a:r>
          </a:p>
        </p:txBody>
      </p:sp>
      <p:sp>
        <p:nvSpPr>
          <p:cNvPr name="TextBox 18" id="18"/>
          <p:cNvSpPr txBox="true"/>
          <p:nvPr/>
        </p:nvSpPr>
        <p:spPr>
          <a:xfrm rot="0">
            <a:off x="749303" y="1726263"/>
            <a:ext cx="6020981" cy="2258901"/>
          </a:xfrm>
          <a:prstGeom prst="rect">
            <a:avLst/>
          </a:prstGeom>
        </p:spPr>
        <p:txBody>
          <a:bodyPr anchor="t" rtlCol="false" tIns="0" lIns="0" bIns="0" rIns="0">
            <a:spAutoFit/>
          </a:bodyPr>
          <a:lstStyle/>
          <a:p>
            <a:pPr algn="l">
              <a:lnSpc>
                <a:spcPts val="3000"/>
              </a:lnSpc>
            </a:pPr>
            <a:r>
              <a:rPr lang="en-US" b="true" sz="1700" spc="-5">
                <a:solidFill>
                  <a:srgbClr val="000000"/>
                </a:solidFill>
                <a:latin typeface="IBM Plex Sans Bold"/>
                <a:ea typeface="IBM Plex Sans Bold"/>
                <a:cs typeface="IBM Plex Sans Bold"/>
                <a:sym typeface="IBM Plex Sans Bold"/>
              </a:rPr>
              <a:t>Root : </a:t>
            </a:r>
            <a:r>
              <a:rPr lang="en-US" sz="1700" spc="-5">
                <a:solidFill>
                  <a:srgbClr val="000000"/>
                </a:solidFill>
                <a:latin typeface="IBM Plex Sans"/>
                <a:ea typeface="IBM Plex Sans"/>
                <a:cs typeface="IBM Plex Sans"/>
                <a:sym typeface="IBM Plex Sans"/>
              </a:rPr>
              <a:t>top node without parent </a:t>
            </a:r>
            <a:r>
              <a:rPr lang="en-US" b="true" sz="1700" spc="-5">
                <a:solidFill>
                  <a:srgbClr val="000000"/>
                </a:solidFill>
                <a:latin typeface="IBM Plex Sans Bold"/>
                <a:ea typeface="IBM Plex Sans Bold"/>
                <a:cs typeface="IBM Plex Sans Bold"/>
                <a:sym typeface="IBM Plex Sans Bold"/>
              </a:rPr>
              <a:t>Edge : </a:t>
            </a:r>
            <a:r>
              <a:rPr lang="en-US" sz="1700" spc="-5">
                <a:solidFill>
                  <a:srgbClr val="000000"/>
                </a:solidFill>
                <a:latin typeface="IBM Plex Sans"/>
                <a:ea typeface="IBM Plex Sans"/>
                <a:cs typeface="IBM Plex Sans"/>
                <a:sym typeface="IBM Plex Sans"/>
              </a:rPr>
              <a:t>a link between parent and child </a:t>
            </a:r>
            <a:r>
              <a:rPr lang="en-US" b="true" sz="1700" spc="-5">
                <a:solidFill>
                  <a:srgbClr val="000000"/>
                </a:solidFill>
                <a:latin typeface="IBM Plex Sans Bold"/>
                <a:ea typeface="IBM Plex Sans Bold"/>
                <a:cs typeface="IBM Plex Sans Bold"/>
                <a:sym typeface="IBM Plex Sans Bold"/>
              </a:rPr>
              <a:t>Leaf : </a:t>
            </a:r>
            <a:r>
              <a:rPr lang="en-US" sz="1700" spc="-5">
                <a:solidFill>
                  <a:srgbClr val="000000"/>
                </a:solidFill>
                <a:latin typeface="IBM Plex Sans"/>
                <a:ea typeface="IBM Plex Sans"/>
                <a:cs typeface="IBM Plex Sans"/>
                <a:sym typeface="IBM Plex Sans"/>
              </a:rPr>
              <a:t>a node which does not have children </a:t>
            </a:r>
            <a:r>
              <a:rPr lang="en-US" b="true" sz="1700" spc="-5">
                <a:solidFill>
                  <a:srgbClr val="000000"/>
                </a:solidFill>
                <a:latin typeface="IBM Plex Sans Bold"/>
                <a:ea typeface="IBM Plex Sans Bold"/>
                <a:cs typeface="IBM Plex Sans Bold"/>
                <a:sym typeface="IBM Plex Sans Bold"/>
              </a:rPr>
              <a:t>Sibling : </a:t>
            </a:r>
            <a:r>
              <a:rPr lang="en-US" sz="1700" spc="-5">
                <a:solidFill>
                  <a:srgbClr val="000000"/>
                </a:solidFill>
                <a:latin typeface="IBM Plex Sans"/>
                <a:ea typeface="IBM Plex Sans"/>
                <a:cs typeface="IBM Plex Sans"/>
                <a:sym typeface="IBM Plex Sans"/>
              </a:rPr>
              <a:t>children of same parent </a:t>
            </a:r>
            <a:r>
              <a:rPr lang="en-US" b="true" sz="1700" spc="-5">
                <a:solidFill>
                  <a:srgbClr val="000000"/>
                </a:solidFill>
                <a:latin typeface="IBM Plex Sans Bold"/>
                <a:ea typeface="IBM Plex Sans Bold"/>
                <a:cs typeface="IBM Plex Sans Bold"/>
                <a:sym typeface="IBM Plex Sans Bold"/>
              </a:rPr>
              <a:t>Ancestor : </a:t>
            </a:r>
            <a:r>
              <a:rPr lang="en-US" sz="1700" spc="-5">
                <a:solidFill>
                  <a:srgbClr val="000000"/>
                </a:solidFill>
                <a:latin typeface="IBM Plex Sans"/>
                <a:ea typeface="IBM Plex Sans"/>
                <a:cs typeface="IBM Plex Sans"/>
                <a:sym typeface="IBM Plex Sans"/>
              </a:rPr>
              <a:t>parent, grandparent, great grandparent of a node </a:t>
            </a:r>
            <a:r>
              <a:rPr lang="en-US" b="true" sz="1700" spc="-5">
                <a:solidFill>
                  <a:srgbClr val="000000"/>
                </a:solidFill>
                <a:latin typeface="IBM Plex Sans Bold"/>
                <a:ea typeface="IBM Plex Sans Bold"/>
                <a:cs typeface="IBM Plex Sans Bold"/>
                <a:sym typeface="IBM Plex Sans Bold"/>
              </a:rPr>
              <a:t>Depth of node : </a:t>
            </a:r>
            <a:r>
              <a:rPr lang="en-US" sz="1700" spc="-5">
                <a:solidFill>
                  <a:srgbClr val="000000"/>
                </a:solidFill>
                <a:latin typeface="IBM Plex Sans"/>
                <a:ea typeface="IBM Plex Sans"/>
                <a:cs typeface="IBM Plex Sans"/>
                <a:sym typeface="IBM Plex Sans"/>
              </a:rPr>
              <a:t>a length of the path from root to node</a:t>
            </a:r>
          </a:p>
        </p:txBody>
      </p:sp>
    </p:spTree>
  </p:cSld>
  <p:clrMapOvr>
    <a:masterClrMapping/>
  </p:clrMapOvr>
</p:sld>
</file>

<file path=ppt/slides/slide3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827387" y="1140952"/>
            <a:ext cx="5296767" cy="6116422"/>
          </a:xfrm>
          <a:custGeom>
            <a:avLst/>
            <a:gdLst/>
            <a:ahLst/>
            <a:cxnLst/>
            <a:rect r="r" b="b" t="t" l="l"/>
            <a:pathLst>
              <a:path h="6116422" w="5296767">
                <a:moveTo>
                  <a:pt x="0" y="0"/>
                </a:moveTo>
                <a:lnTo>
                  <a:pt x="5296766" y="0"/>
                </a:lnTo>
                <a:lnTo>
                  <a:pt x="5296766" y="6116422"/>
                </a:lnTo>
                <a:lnTo>
                  <a:pt x="0" y="6116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16570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Tree Terminology</a:t>
            </a:r>
          </a:p>
        </p:txBody>
      </p:sp>
      <p:sp>
        <p:nvSpPr>
          <p:cNvPr name="TextBox 9" id="9"/>
          <p:cNvSpPr txBox="true"/>
          <p:nvPr/>
        </p:nvSpPr>
        <p:spPr>
          <a:xfrm rot="0">
            <a:off x="7098030" y="6675234"/>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N7</a:t>
            </a:r>
          </a:p>
        </p:txBody>
      </p:sp>
      <p:sp>
        <p:nvSpPr>
          <p:cNvPr name="TextBox 10" id="10"/>
          <p:cNvSpPr txBox="true"/>
          <p:nvPr/>
        </p:nvSpPr>
        <p:spPr>
          <a:xfrm rot="0">
            <a:off x="77711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N4</a:t>
            </a:r>
          </a:p>
        </p:txBody>
      </p:sp>
      <p:sp>
        <p:nvSpPr>
          <p:cNvPr name="TextBox 11" id="11"/>
          <p:cNvSpPr txBox="true"/>
          <p:nvPr/>
        </p:nvSpPr>
        <p:spPr>
          <a:xfrm rot="0">
            <a:off x="8157953" y="6683226"/>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N8</a:t>
            </a:r>
          </a:p>
        </p:txBody>
      </p:sp>
      <p:sp>
        <p:nvSpPr>
          <p:cNvPr name="TextBox 12" id="12"/>
          <p:cNvSpPr txBox="true"/>
          <p:nvPr/>
        </p:nvSpPr>
        <p:spPr>
          <a:xfrm rot="0">
            <a:off x="8710927"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N2</a:t>
            </a:r>
          </a:p>
        </p:txBody>
      </p:sp>
      <p:sp>
        <p:nvSpPr>
          <p:cNvPr name="TextBox 13" id="13"/>
          <p:cNvSpPr txBox="true"/>
          <p:nvPr/>
        </p:nvSpPr>
        <p:spPr>
          <a:xfrm rot="0">
            <a:off x="93713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N5</a:t>
            </a:r>
          </a:p>
        </p:txBody>
      </p:sp>
      <p:sp>
        <p:nvSpPr>
          <p:cNvPr name="TextBox 14" id="14"/>
          <p:cNvSpPr txBox="true"/>
          <p:nvPr/>
        </p:nvSpPr>
        <p:spPr>
          <a:xfrm rot="0">
            <a:off x="9629251" y="14169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N1</a:t>
            </a:r>
          </a:p>
        </p:txBody>
      </p:sp>
      <p:sp>
        <p:nvSpPr>
          <p:cNvPr name="TextBox 15" id="15"/>
          <p:cNvSpPr txBox="true"/>
          <p:nvPr/>
        </p:nvSpPr>
        <p:spPr>
          <a:xfrm rot="0">
            <a:off x="10666333"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N3</a:t>
            </a:r>
          </a:p>
        </p:txBody>
      </p:sp>
      <p:sp>
        <p:nvSpPr>
          <p:cNvPr name="TextBox 16" id="16"/>
          <p:cNvSpPr txBox="true"/>
          <p:nvPr/>
        </p:nvSpPr>
        <p:spPr>
          <a:xfrm rot="0">
            <a:off x="11544024" y="4832937"/>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N6</a:t>
            </a:r>
          </a:p>
        </p:txBody>
      </p:sp>
      <p:sp>
        <p:nvSpPr>
          <p:cNvPr name="TextBox 17" id="17"/>
          <p:cNvSpPr txBox="true"/>
          <p:nvPr/>
        </p:nvSpPr>
        <p:spPr>
          <a:xfrm rot="0">
            <a:off x="4267200" y="4840938"/>
            <a:ext cx="1688916"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Heigh of N3= 1</a:t>
            </a:r>
          </a:p>
        </p:txBody>
      </p:sp>
      <p:sp>
        <p:nvSpPr>
          <p:cNvPr name="TextBox 18" id="18"/>
          <p:cNvSpPr txBox="true"/>
          <p:nvPr/>
        </p:nvSpPr>
        <p:spPr>
          <a:xfrm rot="0">
            <a:off x="749303" y="1726263"/>
            <a:ext cx="7187698" cy="2639901"/>
          </a:xfrm>
          <a:prstGeom prst="rect">
            <a:avLst/>
          </a:prstGeom>
        </p:spPr>
        <p:txBody>
          <a:bodyPr anchor="t" rtlCol="false" tIns="0" lIns="0" bIns="0" rIns="0">
            <a:spAutoFit/>
          </a:bodyPr>
          <a:lstStyle/>
          <a:p>
            <a:pPr algn="l">
              <a:lnSpc>
                <a:spcPts val="3000"/>
              </a:lnSpc>
            </a:pPr>
            <a:r>
              <a:rPr lang="en-US" b="true" sz="1700" spc="-5">
                <a:solidFill>
                  <a:srgbClr val="000000"/>
                </a:solidFill>
                <a:latin typeface="IBM Plex Sans Bold"/>
                <a:ea typeface="IBM Plex Sans Bold"/>
                <a:cs typeface="IBM Plex Sans Bold"/>
                <a:sym typeface="IBM Plex Sans Bold"/>
              </a:rPr>
              <a:t>Root : </a:t>
            </a:r>
            <a:r>
              <a:rPr lang="en-US" sz="1700" spc="-5">
                <a:solidFill>
                  <a:srgbClr val="000000"/>
                </a:solidFill>
                <a:latin typeface="IBM Plex Sans"/>
                <a:ea typeface="IBM Plex Sans"/>
                <a:cs typeface="IBM Plex Sans"/>
                <a:sym typeface="IBM Plex Sans"/>
              </a:rPr>
              <a:t>top node without parent </a:t>
            </a:r>
            <a:r>
              <a:rPr lang="en-US" b="true" sz="1700" spc="-5">
                <a:solidFill>
                  <a:srgbClr val="000000"/>
                </a:solidFill>
                <a:latin typeface="IBM Plex Sans Bold"/>
                <a:ea typeface="IBM Plex Sans Bold"/>
                <a:cs typeface="IBM Plex Sans Bold"/>
                <a:sym typeface="IBM Plex Sans Bold"/>
              </a:rPr>
              <a:t>Edge : </a:t>
            </a:r>
            <a:r>
              <a:rPr lang="en-US" sz="1700" spc="-5">
                <a:solidFill>
                  <a:srgbClr val="000000"/>
                </a:solidFill>
                <a:latin typeface="IBM Plex Sans"/>
                <a:ea typeface="IBM Plex Sans"/>
                <a:cs typeface="IBM Plex Sans"/>
                <a:sym typeface="IBM Plex Sans"/>
              </a:rPr>
              <a:t>a link between parent and child </a:t>
            </a:r>
            <a:r>
              <a:rPr lang="en-US" b="true" sz="1700" spc="-5">
                <a:solidFill>
                  <a:srgbClr val="000000"/>
                </a:solidFill>
                <a:latin typeface="IBM Plex Sans Bold"/>
                <a:ea typeface="IBM Plex Sans Bold"/>
                <a:cs typeface="IBM Plex Sans Bold"/>
                <a:sym typeface="IBM Plex Sans Bold"/>
              </a:rPr>
              <a:t>Leaf : </a:t>
            </a:r>
            <a:r>
              <a:rPr lang="en-US" sz="1700" spc="-5">
                <a:solidFill>
                  <a:srgbClr val="000000"/>
                </a:solidFill>
                <a:latin typeface="IBM Plex Sans"/>
                <a:ea typeface="IBM Plex Sans"/>
                <a:cs typeface="IBM Plex Sans"/>
                <a:sym typeface="IBM Plex Sans"/>
              </a:rPr>
              <a:t>a node which does not have children </a:t>
            </a:r>
            <a:r>
              <a:rPr lang="en-US" b="true" sz="1700" spc="-5">
                <a:solidFill>
                  <a:srgbClr val="000000"/>
                </a:solidFill>
                <a:latin typeface="IBM Plex Sans Bold"/>
                <a:ea typeface="IBM Plex Sans Bold"/>
                <a:cs typeface="IBM Plex Sans Bold"/>
                <a:sym typeface="IBM Plex Sans Bold"/>
              </a:rPr>
              <a:t>Sibling : </a:t>
            </a:r>
            <a:r>
              <a:rPr lang="en-US" sz="1700" spc="-5">
                <a:solidFill>
                  <a:srgbClr val="000000"/>
                </a:solidFill>
                <a:latin typeface="IBM Plex Sans"/>
                <a:ea typeface="IBM Plex Sans"/>
                <a:cs typeface="IBM Plex Sans"/>
                <a:sym typeface="IBM Plex Sans"/>
              </a:rPr>
              <a:t>children of same parent </a:t>
            </a:r>
            <a:r>
              <a:rPr lang="en-US" b="true" sz="1700" spc="-5">
                <a:solidFill>
                  <a:srgbClr val="000000"/>
                </a:solidFill>
                <a:latin typeface="IBM Plex Sans Bold"/>
                <a:ea typeface="IBM Plex Sans Bold"/>
                <a:cs typeface="IBM Plex Sans Bold"/>
                <a:sym typeface="IBM Plex Sans Bold"/>
              </a:rPr>
              <a:t>Ancestor : </a:t>
            </a:r>
            <a:r>
              <a:rPr lang="en-US" sz="1700" spc="-5">
                <a:solidFill>
                  <a:srgbClr val="000000"/>
                </a:solidFill>
                <a:latin typeface="IBM Plex Sans"/>
                <a:ea typeface="IBM Plex Sans"/>
                <a:cs typeface="IBM Plex Sans"/>
                <a:sym typeface="IBM Plex Sans"/>
              </a:rPr>
              <a:t>parent, grandparent, great grandparent of a node </a:t>
            </a:r>
            <a:r>
              <a:rPr lang="en-US" b="true" sz="1700" spc="-5">
                <a:solidFill>
                  <a:srgbClr val="000000"/>
                </a:solidFill>
                <a:latin typeface="IBM Plex Sans Bold"/>
                <a:ea typeface="IBM Plex Sans Bold"/>
                <a:cs typeface="IBM Plex Sans Bold"/>
                <a:sym typeface="IBM Plex Sans Bold"/>
              </a:rPr>
              <a:t>Depth of node : </a:t>
            </a:r>
            <a:r>
              <a:rPr lang="en-US" sz="1700" spc="-5">
                <a:solidFill>
                  <a:srgbClr val="000000"/>
                </a:solidFill>
                <a:latin typeface="IBM Plex Sans"/>
                <a:ea typeface="IBM Plex Sans"/>
                <a:cs typeface="IBM Plex Sans"/>
                <a:sym typeface="IBM Plex Sans"/>
              </a:rPr>
              <a:t>a length of the path from root to node </a:t>
            </a:r>
            <a:r>
              <a:rPr lang="en-US" b="true" sz="1700" spc="-5">
                <a:solidFill>
                  <a:srgbClr val="000000"/>
                </a:solidFill>
                <a:latin typeface="IBM Plex Sans Bold"/>
                <a:ea typeface="IBM Plex Sans Bold"/>
                <a:cs typeface="IBM Plex Sans Bold"/>
                <a:sym typeface="IBM Plex Sans Bold"/>
              </a:rPr>
              <a:t>Height of node : </a:t>
            </a:r>
            <a:r>
              <a:rPr lang="en-US" sz="1700" spc="-5">
                <a:solidFill>
                  <a:srgbClr val="000000"/>
                </a:solidFill>
                <a:latin typeface="IBM Plex Sans"/>
                <a:ea typeface="IBM Plex Sans"/>
                <a:cs typeface="IBM Plex Sans"/>
                <a:sym typeface="IBM Plex Sans"/>
              </a:rPr>
              <a:t>a length of the path from the node to the deepest node</a:t>
            </a:r>
          </a:p>
        </p:txBody>
      </p:sp>
    </p:spTree>
  </p:cSld>
  <p:clrMapOvr>
    <a:masterClrMapping/>
  </p:clrMapOvr>
</p:sld>
</file>

<file path=ppt/slides/slide3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827387" y="1140952"/>
            <a:ext cx="5296767" cy="6116422"/>
          </a:xfrm>
          <a:custGeom>
            <a:avLst/>
            <a:gdLst/>
            <a:ahLst/>
            <a:cxnLst/>
            <a:rect r="r" b="b" t="t" l="l"/>
            <a:pathLst>
              <a:path h="6116422" w="5296767">
                <a:moveTo>
                  <a:pt x="0" y="0"/>
                </a:moveTo>
                <a:lnTo>
                  <a:pt x="5296766" y="0"/>
                </a:lnTo>
                <a:lnTo>
                  <a:pt x="5296766" y="6116422"/>
                </a:lnTo>
                <a:lnTo>
                  <a:pt x="0" y="6116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16570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Tree Terminology</a:t>
            </a:r>
          </a:p>
        </p:txBody>
      </p:sp>
      <p:sp>
        <p:nvSpPr>
          <p:cNvPr name="TextBox 9" id="9"/>
          <p:cNvSpPr txBox="true"/>
          <p:nvPr/>
        </p:nvSpPr>
        <p:spPr>
          <a:xfrm rot="0">
            <a:off x="7098030" y="6675234"/>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N7</a:t>
            </a:r>
          </a:p>
        </p:txBody>
      </p:sp>
      <p:sp>
        <p:nvSpPr>
          <p:cNvPr name="TextBox 10" id="10"/>
          <p:cNvSpPr txBox="true"/>
          <p:nvPr/>
        </p:nvSpPr>
        <p:spPr>
          <a:xfrm rot="0">
            <a:off x="77711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N4</a:t>
            </a:r>
          </a:p>
        </p:txBody>
      </p:sp>
      <p:sp>
        <p:nvSpPr>
          <p:cNvPr name="TextBox 11" id="11"/>
          <p:cNvSpPr txBox="true"/>
          <p:nvPr/>
        </p:nvSpPr>
        <p:spPr>
          <a:xfrm rot="0">
            <a:off x="8157953" y="6683226"/>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N8</a:t>
            </a:r>
          </a:p>
        </p:txBody>
      </p:sp>
      <p:sp>
        <p:nvSpPr>
          <p:cNvPr name="TextBox 12" id="12"/>
          <p:cNvSpPr txBox="true"/>
          <p:nvPr/>
        </p:nvSpPr>
        <p:spPr>
          <a:xfrm rot="0">
            <a:off x="8710927"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N2</a:t>
            </a:r>
          </a:p>
        </p:txBody>
      </p:sp>
      <p:sp>
        <p:nvSpPr>
          <p:cNvPr name="TextBox 13" id="13"/>
          <p:cNvSpPr txBox="true"/>
          <p:nvPr/>
        </p:nvSpPr>
        <p:spPr>
          <a:xfrm rot="0">
            <a:off x="93713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N5</a:t>
            </a:r>
          </a:p>
        </p:txBody>
      </p:sp>
      <p:sp>
        <p:nvSpPr>
          <p:cNvPr name="TextBox 14" id="14"/>
          <p:cNvSpPr txBox="true"/>
          <p:nvPr/>
        </p:nvSpPr>
        <p:spPr>
          <a:xfrm rot="0">
            <a:off x="9629251" y="14169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N1</a:t>
            </a:r>
          </a:p>
        </p:txBody>
      </p:sp>
      <p:sp>
        <p:nvSpPr>
          <p:cNvPr name="TextBox 15" id="15"/>
          <p:cNvSpPr txBox="true"/>
          <p:nvPr/>
        </p:nvSpPr>
        <p:spPr>
          <a:xfrm rot="0">
            <a:off x="10666333"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N3</a:t>
            </a:r>
          </a:p>
        </p:txBody>
      </p:sp>
      <p:sp>
        <p:nvSpPr>
          <p:cNvPr name="TextBox 16" id="16"/>
          <p:cNvSpPr txBox="true"/>
          <p:nvPr/>
        </p:nvSpPr>
        <p:spPr>
          <a:xfrm rot="0">
            <a:off x="11544024" y="4832937"/>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N6</a:t>
            </a:r>
          </a:p>
        </p:txBody>
      </p:sp>
      <p:sp>
        <p:nvSpPr>
          <p:cNvPr name="TextBox 17" id="17"/>
          <p:cNvSpPr txBox="true"/>
          <p:nvPr/>
        </p:nvSpPr>
        <p:spPr>
          <a:xfrm rot="0">
            <a:off x="5041897" y="5229901"/>
            <a:ext cx="1766640"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Depth of tree= 0</a:t>
            </a:r>
          </a:p>
        </p:txBody>
      </p:sp>
      <p:sp>
        <p:nvSpPr>
          <p:cNvPr name="TextBox 18" id="18"/>
          <p:cNvSpPr txBox="true"/>
          <p:nvPr/>
        </p:nvSpPr>
        <p:spPr>
          <a:xfrm rot="0">
            <a:off x="749303" y="1735788"/>
            <a:ext cx="7187698" cy="3008957"/>
          </a:xfrm>
          <a:prstGeom prst="rect">
            <a:avLst/>
          </a:prstGeom>
        </p:spPr>
        <p:txBody>
          <a:bodyPr anchor="t" rtlCol="false" tIns="0" lIns="0" bIns="0" rIns="0">
            <a:spAutoFit/>
          </a:bodyPr>
          <a:lstStyle/>
          <a:p>
            <a:pPr algn="l">
              <a:lnSpc>
                <a:spcPts val="2995"/>
              </a:lnSpc>
            </a:pPr>
            <a:r>
              <a:rPr lang="en-US" b="true" sz="1700" spc="-5">
                <a:solidFill>
                  <a:srgbClr val="000000"/>
                </a:solidFill>
                <a:latin typeface="IBM Plex Sans Bold"/>
                <a:ea typeface="IBM Plex Sans Bold"/>
                <a:cs typeface="IBM Plex Sans Bold"/>
                <a:sym typeface="IBM Plex Sans Bold"/>
              </a:rPr>
              <a:t>Root : </a:t>
            </a:r>
            <a:r>
              <a:rPr lang="en-US" sz="1700" spc="-5">
                <a:solidFill>
                  <a:srgbClr val="000000"/>
                </a:solidFill>
                <a:latin typeface="IBM Plex Sans"/>
                <a:ea typeface="IBM Plex Sans"/>
                <a:cs typeface="IBM Plex Sans"/>
                <a:sym typeface="IBM Plex Sans"/>
              </a:rPr>
              <a:t>top node without parent </a:t>
            </a:r>
            <a:r>
              <a:rPr lang="en-US" b="true" sz="1700" spc="-5">
                <a:solidFill>
                  <a:srgbClr val="000000"/>
                </a:solidFill>
                <a:latin typeface="IBM Plex Sans Bold"/>
                <a:ea typeface="IBM Plex Sans Bold"/>
                <a:cs typeface="IBM Plex Sans Bold"/>
                <a:sym typeface="IBM Plex Sans Bold"/>
              </a:rPr>
              <a:t>Edge : </a:t>
            </a:r>
            <a:r>
              <a:rPr lang="en-US" sz="1700" spc="-5">
                <a:solidFill>
                  <a:srgbClr val="000000"/>
                </a:solidFill>
                <a:latin typeface="IBM Plex Sans"/>
                <a:ea typeface="IBM Plex Sans"/>
                <a:cs typeface="IBM Plex Sans"/>
                <a:sym typeface="IBM Plex Sans"/>
              </a:rPr>
              <a:t>a link between parent and child </a:t>
            </a:r>
            <a:r>
              <a:rPr lang="en-US" b="true" sz="1700" spc="-5">
                <a:solidFill>
                  <a:srgbClr val="000000"/>
                </a:solidFill>
                <a:latin typeface="IBM Plex Sans Bold"/>
                <a:ea typeface="IBM Plex Sans Bold"/>
                <a:cs typeface="IBM Plex Sans Bold"/>
                <a:sym typeface="IBM Plex Sans Bold"/>
              </a:rPr>
              <a:t>Leaf : </a:t>
            </a:r>
            <a:r>
              <a:rPr lang="en-US" sz="1700" spc="-5">
                <a:solidFill>
                  <a:srgbClr val="000000"/>
                </a:solidFill>
                <a:latin typeface="IBM Plex Sans"/>
                <a:ea typeface="IBM Plex Sans"/>
                <a:cs typeface="IBM Plex Sans"/>
                <a:sym typeface="IBM Plex Sans"/>
              </a:rPr>
              <a:t>a node which does not have children </a:t>
            </a:r>
            <a:r>
              <a:rPr lang="en-US" b="true" sz="1700" spc="-5">
                <a:solidFill>
                  <a:srgbClr val="000000"/>
                </a:solidFill>
                <a:latin typeface="IBM Plex Sans Bold"/>
                <a:ea typeface="IBM Plex Sans Bold"/>
                <a:cs typeface="IBM Plex Sans Bold"/>
                <a:sym typeface="IBM Plex Sans Bold"/>
              </a:rPr>
              <a:t>Sibling : </a:t>
            </a:r>
            <a:r>
              <a:rPr lang="en-US" sz="1700" spc="-5">
                <a:solidFill>
                  <a:srgbClr val="000000"/>
                </a:solidFill>
                <a:latin typeface="IBM Plex Sans"/>
                <a:ea typeface="IBM Plex Sans"/>
                <a:cs typeface="IBM Plex Sans"/>
                <a:sym typeface="IBM Plex Sans"/>
              </a:rPr>
              <a:t>children of same parent </a:t>
            </a:r>
            <a:r>
              <a:rPr lang="en-US" b="true" sz="1700" spc="-5">
                <a:solidFill>
                  <a:srgbClr val="000000"/>
                </a:solidFill>
                <a:latin typeface="IBM Plex Sans Bold"/>
                <a:ea typeface="IBM Plex Sans Bold"/>
                <a:cs typeface="IBM Plex Sans Bold"/>
                <a:sym typeface="IBM Plex Sans Bold"/>
              </a:rPr>
              <a:t>Ancestor : </a:t>
            </a:r>
            <a:r>
              <a:rPr lang="en-US" sz="1700" spc="-5">
                <a:solidFill>
                  <a:srgbClr val="000000"/>
                </a:solidFill>
                <a:latin typeface="IBM Plex Sans"/>
                <a:ea typeface="IBM Plex Sans"/>
                <a:cs typeface="IBM Plex Sans"/>
                <a:sym typeface="IBM Plex Sans"/>
              </a:rPr>
              <a:t>parent, grandparent, great grandparent of a node </a:t>
            </a:r>
            <a:r>
              <a:rPr lang="en-US" b="true" sz="1700" spc="-5">
                <a:solidFill>
                  <a:srgbClr val="000000"/>
                </a:solidFill>
                <a:latin typeface="IBM Plex Sans Bold"/>
                <a:ea typeface="IBM Plex Sans Bold"/>
                <a:cs typeface="IBM Plex Sans Bold"/>
                <a:sym typeface="IBM Plex Sans Bold"/>
              </a:rPr>
              <a:t>Depth of node : </a:t>
            </a:r>
            <a:r>
              <a:rPr lang="en-US" sz="1700" spc="-5">
                <a:solidFill>
                  <a:srgbClr val="000000"/>
                </a:solidFill>
                <a:latin typeface="IBM Plex Sans"/>
                <a:ea typeface="IBM Plex Sans"/>
                <a:cs typeface="IBM Plex Sans"/>
                <a:sym typeface="IBM Plex Sans"/>
              </a:rPr>
              <a:t>a length of the path from root to node </a:t>
            </a:r>
            <a:r>
              <a:rPr lang="en-US" b="true" sz="1700" spc="-5">
                <a:solidFill>
                  <a:srgbClr val="000000"/>
                </a:solidFill>
                <a:latin typeface="IBM Plex Sans Bold"/>
                <a:ea typeface="IBM Plex Sans Bold"/>
                <a:cs typeface="IBM Plex Sans Bold"/>
                <a:sym typeface="IBM Plex Sans Bold"/>
              </a:rPr>
              <a:t>Height of node : </a:t>
            </a:r>
            <a:r>
              <a:rPr lang="en-US" sz="1700" spc="-5">
                <a:solidFill>
                  <a:srgbClr val="000000"/>
                </a:solidFill>
                <a:latin typeface="IBM Plex Sans"/>
                <a:ea typeface="IBM Plex Sans"/>
                <a:cs typeface="IBM Plex Sans"/>
                <a:sym typeface="IBM Plex Sans"/>
              </a:rPr>
              <a:t>a length of the path from the node to the deepest node </a:t>
            </a:r>
            <a:r>
              <a:rPr lang="en-US" b="true" sz="1700" spc="-5">
                <a:solidFill>
                  <a:srgbClr val="000000"/>
                </a:solidFill>
                <a:latin typeface="IBM Plex Sans Bold"/>
                <a:ea typeface="IBM Plex Sans Bold"/>
                <a:cs typeface="IBM Plex Sans Bold"/>
                <a:sym typeface="IBM Plex Sans Bold"/>
              </a:rPr>
              <a:t>Depth of tree : </a:t>
            </a:r>
            <a:r>
              <a:rPr lang="en-US" sz="1700" spc="-5">
                <a:solidFill>
                  <a:srgbClr val="000000"/>
                </a:solidFill>
                <a:latin typeface="IBM Plex Sans"/>
                <a:ea typeface="IBM Plex Sans"/>
                <a:cs typeface="IBM Plex Sans"/>
                <a:sym typeface="IBM Plex Sans"/>
              </a:rPr>
              <a:t>depth of root node</a:t>
            </a:r>
          </a:p>
        </p:txBody>
      </p:sp>
    </p:spTree>
  </p:cSld>
  <p:clrMapOvr>
    <a:masterClrMapping/>
  </p:clrMapOvr>
</p:sld>
</file>

<file path=ppt/slides/slide3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827387" y="1140952"/>
            <a:ext cx="5296767" cy="6116422"/>
          </a:xfrm>
          <a:custGeom>
            <a:avLst/>
            <a:gdLst/>
            <a:ahLst/>
            <a:cxnLst/>
            <a:rect r="r" b="b" t="t" l="l"/>
            <a:pathLst>
              <a:path h="6116422" w="5296767">
                <a:moveTo>
                  <a:pt x="0" y="0"/>
                </a:moveTo>
                <a:lnTo>
                  <a:pt x="5296766" y="0"/>
                </a:lnTo>
                <a:lnTo>
                  <a:pt x="5296766" y="6116422"/>
                </a:lnTo>
                <a:lnTo>
                  <a:pt x="0" y="6116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16570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Tree Terminology</a:t>
            </a:r>
          </a:p>
        </p:txBody>
      </p:sp>
      <p:sp>
        <p:nvSpPr>
          <p:cNvPr name="TextBox 9" id="9"/>
          <p:cNvSpPr txBox="true"/>
          <p:nvPr/>
        </p:nvSpPr>
        <p:spPr>
          <a:xfrm rot="0">
            <a:off x="7098030" y="6675234"/>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N7</a:t>
            </a:r>
          </a:p>
        </p:txBody>
      </p:sp>
      <p:sp>
        <p:nvSpPr>
          <p:cNvPr name="TextBox 10" id="10"/>
          <p:cNvSpPr txBox="true"/>
          <p:nvPr/>
        </p:nvSpPr>
        <p:spPr>
          <a:xfrm rot="0">
            <a:off x="77711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N4</a:t>
            </a:r>
          </a:p>
        </p:txBody>
      </p:sp>
      <p:sp>
        <p:nvSpPr>
          <p:cNvPr name="TextBox 11" id="11"/>
          <p:cNvSpPr txBox="true"/>
          <p:nvPr/>
        </p:nvSpPr>
        <p:spPr>
          <a:xfrm rot="0">
            <a:off x="8157953" y="6683226"/>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N8</a:t>
            </a:r>
          </a:p>
        </p:txBody>
      </p:sp>
      <p:sp>
        <p:nvSpPr>
          <p:cNvPr name="TextBox 12" id="12"/>
          <p:cNvSpPr txBox="true"/>
          <p:nvPr/>
        </p:nvSpPr>
        <p:spPr>
          <a:xfrm rot="0">
            <a:off x="8710927"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N2</a:t>
            </a:r>
          </a:p>
        </p:txBody>
      </p:sp>
      <p:sp>
        <p:nvSpPr>
          <p:cNvPr name="TextBox 13" id="13"/>
          <p:cNvSpPr txBox="true"/>
          <p:nvPr/>
        </p:nvSpPr>
        <p:spPr>
          <a:xfrm rot="0">
            <a:off x="9371333" y="4833728"/>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N5</a:t>
            </a:r>
          </a:p>
        </p:txBody>
      </p:sp>
      <p:sp>
        <p:nvSpPr>
          <p:cNvPr name="TextBox 14" id="14"/>
          <p:cNvSpPr txBox="true"/>
          <p:nvPr/>
        </p:nvSpPr>
        <p:spPr>
          <a:xfrm rot="0">
            <a:off x="9629251" y="14169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N1</a:t>
            </a:r>
          </a:p>
        </p:txBody>
      </p:sp>
      <p:sp>
        <p:nvSpPr>
          <p:cNvPr name="TextBox 15" id="15"/>
          <p:cNvSpPr txBox="true"/>
          <p:nvPr/>
        </p:nvSpPr>
        <p:spPr>
          <a:xfrm rot="0">
            <a:off x="10666333" y="2979049"/>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N3</a:t>
            </a:r>
          </a:p>
        </p:txBody>
      </p:sp>
      <p:sp>
        <p:nvSpPr>
          <p:cNvPr name="TextBox 16" id="16"/>
          <p:cNvSpPr txBox="true"/>
          <p:nvPr/>
        </p:nvSpPr>
        <p:spPr>
          <a:xfrm rot="0">
            <a:off x="11544024" y="4832937"/>
            <a:ext cx="314554" cy="317649"/>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N6</a:t>
            </a:r>
          </a:p>
        </p:txBody>
      </p:sp>
      <p:sp>
        <p:nvSpPr>
          <p:cNvPr name="TextBox 17" id="17"/>
          <p:cNvSpPr txBox="true"/>
          <p:nvPr/>
        </p:nvSpPr>
        <p:spPr>
          <a:xfrm rot="0">
            <a:off x="4673603" y="6131604"/>
            <a:ext cx="1831410"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Height of tree= 3</a:t>
            </a:r>
          </a:p>
        </p:txBody>
      </p:sp>
      <p:sp>
        <p:nvSpPr>
          <p:cNvPr name="TextBox 18" id="18"/>
          <p:cNvSpPr txBox="true"/>
          <p:nvPr/>
        </p:nvSpPr>
        <p:spPr>
          <a:xfrm rot="0">
            <a:off x="749303" y="1726263"/>
            <a:ext cx="7187698" cy="3401901"/>
          </a:xfrm>
          <a:prstGeom prst="rect">
            <a:avLst/>
          </a:prstGeom>
        </p:spPr>
        <p:txBody>
          <a:bodyPr anchor="t" rtlCol="false" tIns="0" lIns="0" bIns="0" rIns="0">
            <a:spAutoFit/>
          </a:bodyPr>
          <a:lstStyle/>
          <a:p>
            <a:pPr algn="l">
              <a:lnSpc>
                <a:spcPts val="3003"/>
              </a:lnSpc>
            </a:pPr>
            <a:r>
              <a:rPr lang="en-US" b="true" sz="1700" spc="-5">
                <a:solidFill>
                  <a:srgbClr val="000000"/>
                </a:solidFill>
                <a:latin typeface="IBM Plex Sans Bold"/>
                <a:ea typeface="IBM Plex Sans Bold"/>
                <a:cs typeface="IBM Plex Sans Bold"/>
                <a:sym typeface="IBM Plex Sans Bold"/>
              </a:rPr>
              <a:t>Root : </a:t>
            </a:r>
            <a:r>
              <a:rPr lang="en-US" sz="1700" spc="-5">
                <a:solidFill>
                  <a:srgbClr val="000000"/>
                </a:solidFill>
                <a:latin typeface="IBM Plex Sans"/>
                <a:ea typeface="IBM Plex Sans"/>
                <a:cs typeface="IBM Plex Sans"/>
                <a:sym typeface="IBM Plex Sans"/>
              </a:rPr>
              <a:t>top node without parent </a:t>
            </a:r>
            <a:r>
              <a:rPr lang="en-US" b="true" sz="1700" spc="-5">
                <a:solidFill>
                  <a:srgbClr val="000000"/>
                </a:solidFill>
                <a:latin typeface="IBM Plex Sans Bold"/>
                <a:ea typeface="IBM Plex Sans Bold"/>
                <a:cs typeface="IBM Plex Sans Bold"/>
                <a:sym typeface="IBM Plex Sans Bold"/>
              </a:rPr>
              <a:t>Edge : </a:t>
            </a:r>
            <a:r>
              <a:rPr lang="en-US" sz="1700" spc="-5">
                <a:solidFill>
                  <a:srgbClr val="000000"/>
                </a:solidFill>
                <a:latin typeface="IBM Plex Sans"/>
                <a:ea typeface="IBM Plex Sans"/>
                <a:cs typeface="IBM Plex Sans"/>
                <a:sym typeface="IBM Plex Sans"/>
              </a:rPr>
              <a:t>a link between parent and child </a:t>
            </a:r>
            <a:r>
              <a:rPr lang="en-US" b="true" sz="1700" spc="-5">
                <a:solidFill>
                  <a:srgbClr val="000000"/>
                </a:solidFill>
                <a:latin typeface="IBM Plex Sans Bold"/>
                <a:ea typeface="IBM Plex Sans Bold"/>
                <a:cs typeface="IBM Plex Sans Bold"/>
                <a:sym typeface="IBM Plex Sans Bold"/>
              </a:rPr>
              <a:t>Leaf : </a:t>
            </a:r>
            <a:r>
              <a:rPr lang="en-US" sz="1700" spc="-5">
                <a:solidFill>
                  <a:srgbClr val="000000"/>
                </a:solidFill>
                <a:latin typeface="IBM Plex Sans"/>
                <a:ea typeface="IBM Plex Sans"/>
                <a:cs typeface="IBM Plex Sans"/>
                <a:sym typeface="IBM Plex Sans"/>
              </a:rPr>
              <a:t>a node which does not have children </a:t>
            </a:r>
            <a:r>
              <a:rPr lang="en-US" b="true" sz="1700" spc="-5">
                <a:solidFill>
                  <a:srgbClr val="000000"/>
                </a:solidFill>
                <a:latin typeface="IBM Plex Sans Bold"/>
                <a:ea typeface="IBM Plex Sans Bold"/>
                <a:cs typeface="IBM Plex Sans Bold"/>
                <a:sym typeface="IBM Plex Sans Bold"/>
              </a:rPr>
              <a:t>Sibling : </a:t>
            </a:r>
            <a:r>
              <a:rPr lang="en-US" sz="1700" spc="-5">
                <a:solidFill>
                  <a:srgbClr val="000000"/>
                </a:solidFill>
                <a:latin typeface="IBM Plex Sans"/>
                <a:ea typeface="IBM Plex Sans"/>
                <a:cs typeface="IBM Plex Sans"/>
                <a:sym typeface="IBM Plex Sans"/>
              </a:rPr>
              <a:t>children of same parent </a:t>
            </a:r>
            <a:r>
              <a:rPr lang="en-US" b="true" sz="1700" spc="-5">
                <a:solidFill>
                  <a:srgbClr val="000000"/>
                </a:solidFill>
                <a:latin typeface="IBM Plex Sans Bold"/>
                <a:ea typeface="IBM Plex Sans Bold"/>
                <a:cs typeface="IBM Plex Sans Bold"/>
                <a:sym typeface="IBM Plex Sans Bold"/>
              </a:rPr>
              <a:t>Ancestor : </a:t>
            </a:r>
            <a:r>
              <a:rPr lang="en-US" sz="1700" spc="-5">
                <a:solidFill>
                  <a:srgbClr val="000000"/>
                </a:solidFill>
                <a:latin typeface="IBM Plex Sans"/>
                <a:ea typeface="IBM Plex Sans"/>
                <a:cs typeface="IBM Plex Sans"/>
                <a:sym typeface="IBM Plex Sans"/>
              </a:rPr>
              <a:t>parent, grandparent and great grandparent of a node </a:t>
            </a:r>
            <a:r>
              <a:rPr lang="en-US" b="true" sz="1700" spc="-5">
                <a:solidFill>
                  <a:srgbClr val="000000"/>
                </a:solidFill>
                <a:latin typeface="IBM Plex Sans Bold"/>
                <a:ea typeface="IBM Plex Sans Bold"/>
                <a:cs typeface="IBM Plex Sans Bold"/>
                <a:sym typeface="IBM Plex Sans Bold"/>
              </a:rPr>
              <a:t>Depth of node : </a:t>
            </a:r>
            <a:r>
              <a:rPr lang="en-US" sz="1700" spc="-5">
                <a:solidFill>
                  <a:srgbClr val="000000"/>
                </a:solidFill>
                <a:latin typeface="IBM Plex Sans"/>
                <a:ea typeface="IBM Plex Sans"/>
                <a:cs typeface="IBM Plex Sans"/>
                <a:sym typeface="IBM Plex Sans"/>
              </a:rPr>
              <a:t>a length of the path from root to node </a:t>
            </a:r>
            <a:r>
              <a:rPr lang="en-US" b="true" sz="1700" spc="-5">
                <a:solidFill>
                  <a:srgbClr val="000000"/>
                </a:solidFill>
                <a:latin typeface="IBM Plex Sans Bold"/>
                <a:ea typeface="IBM Plex Sans Bold"/>
                <a:cs typeface="IBM Plex Sans Bold"/>
                <a:sym typeface="IBM Plex Sans Bold"/>
              </a:rPr>
              <a:t>Height of node : </a:t>
            </a:r>
            <a:r>
              <a:rPr lang="en-US" sz="1700" spc="-5">
                <a:solidFill>
                  <a:srgbClr val="000000"/>
                </a:solidFill>
                <a:latin typeface="IBM Plex Sans"/>
                <a:ea typeface="IBM Plex Sans"/>
                <a:cs typeface="IBM Plex Sans"/>
                <a:sym typeface="IBM Plex Sans"/>
              </a:rPr>
              <a:t>a length of the path from the node to the deepest node </a:t>
            </a:r>
            <a:r>
              <a:rPr lang="en-US" b="true" sz="1700" spc="-5">
                <a:solidFill>
                  <a:srgbClr val="000000"/>
                </a:solidFill>
                <a:latin typeface="IBM Plex Sans Bold"/>
                <a:ea typeface="IBM Plex Sans Bold"/>
                <a:cs typeface="IBM Plex Sans Bold"/>
                <a:sym typeface="IBM Plex Sans Bold"/>
              </a:rPr>
              <a:t>Depth of tree : </a:t>
            </a:r>
            <a:r>
              <a:rPr lang="en-US" sz="1700" spc="-5">
                <a:solidFill>
                  <a:srgbClr val="000000"/>
                </a:solidFill>
                <a:latin typeface="IBM Plex Sans"/>
                <a:ea typeface="IBM Plex Sans"/>
                <a:cs typeface="IBM Plex Sans"/>
                <a:sym typeface="IBM Plex Sans"/>
              </a:rPr>
              <a:t>depth of root node </a:t>
            </a:r>
            <a:r>
              <a:rPr lang="en-US" b="true" sz="1700" spc="-5">
                <a:solidFill>
                  <a:srgbClr val="000000"/>
                </a:solidFill>
                <a:latin typeface="IBM Plex Sans Bold"/>
                <a:ea typeface="IBM Plex Sans Bold"/>
                <a:cs typeface="IBM Plex Sans Bold"/>
                <a:sym typeface="IBM Plex Sans Bold"/>
              </a:rPr>
              <a:t>Height of tree : </a:t>
            </a:r>
            <a:r>
              <a:rPr lang="en-US" sz="1700" spc="-5">
                <a:solidFill>
                  <a:srgbClr val="000000"/>
                </a:solidFill>
                <a:latin typeface="IBM Plex Sans"/>
                <a:ea typeface="IBM Plex Sans"/>
                <a:cs typeface="IBM Plex Sans"/>
                <a:sym typeface="IBM Plex Sans"/>
              </a:rPr>
              <a:t>height of root node</a:t>
            </a:r>
          </a:p>
        </p:txBody>
      </p:sp>
    </p:spTree>
  </p:cSld>
  <p:clrMapOvr>
    <a:masterClrMapping/>
  </p:clrMapOvr>
</p:sld>
</file>

<file path=ppt/slides/slide3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152683" y="3898078"/>
            <a:ext cx="4275534" cy="3998224"/>
          </a:xfrm>
          <a:custGeom>
            <a:avLst/>
            <a:gdLst/>
            <a:ahLst/>
            <a:cxnLst/>
            <a:rect r="r" b="b" t="t" l="l"/>
            <a:pathLst>
              <a:path h="3998224" w="4275534">
                <a:moveTo>
                  <a:pt x="0" y="0"/>
                </a:moveTo>
                <a:lnTo>
                  <a:pt x="4275535" y="0"/>
                </a:lnTo>
                <a:lnTo>
                  <a:pt x="4275535" y="3998223"/>
                </a:lnTo>
                <a:lnTo>
                  <a:pt x="0" y="3998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9808454" cy="1476689"/>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Binary Tree</a:t>
            </a:r>
          </a:p>
          <a:p>
            <a:pPr algn="l">
              <a:lnSpc>
                <a:spcPts val="2200"/>
              </a:lnSpc>
            </a:pPr>
            <a:r>
              <a:rPr lang="en-US" sz="1866" spc="-13">
                <a:solidFill>
                  <a:srgbClr val="000000"/>
                </a:solidFill>
                <a:latin typeface="Montserrat 2"/>
                <a:ea typeface="Montserrat 2"/>
                <a:cs typeface="Montserrat 2"/>
                <a:sym typeface="Montserrat 2"/>
              </a:rPr>
              <a:t>- Binary trees are the data structures in which each node has at most two children, often referred to as the left and right children</a:t>
            </a:r>
          </a:p>
        </p:txBody>
      </p:sp>
      <p:sp>
        <p:nvSpPr>
          <p:cNvPr name="TextBox 9" id="9"/>
          <p:cNvSpPr txBox="true"/>
          <p:nvPr/>
        </p:nvSpPr>
        <p:spPr>
          <a:xfrm rot="0">
            <a:off x="6383322" y="7475782"/>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0" id="10"/>
          <p:cNvSpPr txBox="true"/>
          <p:nvPr/>
        </p:nvSpPr>
        <p:spPr>
          <a:xfrm rot="0">
            <a:off x="6926266" y="6283300"/>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7238295" y="7480964"/>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N8</a:t>
            </a:r>
          </a:p>
        </p:txBody>
      </p:sp>
      <p:sp>
        <p:nvSpPr>
          <p:cNvPr name="TextBox 12" id="12"/>
          <p:cNvSpPr txBox="true"/>
          <p:nvPr/>
        </p:nvSpPr>
        <p:spPr>
          <a:xfrm rot="0">
            <a:off x="7684351" y="508227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8217056" y="6283300"/>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425101" y="4070718"/>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261662" y="508227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6" id="16"/>
          <p:cNvSpPr txBox="true"/>
          <p:nvPr/>
        </p:nvSpPr>
        <p:spPr>
          <a:xfrm rot="0">
            <a:off x="9969465" y="6282785"/>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7" id="17"/>
          <p:cNvSpPr txBox="true"/>
          <p:nvPr/>
        </p:nvSpPr>
        <p:spPr>
          <a:xfrm rot="0">
            <a:off x="810625" y="2522410"/>
            <a:ext cx="10688907" cy="511759"/>
          </a:xfrm>
          <a:prstGeom prst="rect">
            <a:avLst/>
          </a:prstGeom>
        </p:spPr>
        <p:txBody>
          <a:bodyPr anchor="t" rtlCol="false" tIns="0" lIns="0" bIns="0" rIns="0">
            <a:spAutoFit/>
          </a:bodyPr>
          <a:lstStyle/>
          <a:p>
            <a:pPr algn="l">
              <a:lnSpc>
                <a:spcPts val="4666"/>
              </a:lnSpc>
            </a:pPr>
            <a:r>
              <a:rPr lang="en-US" sz="1866" spc="-13">
                <a:solidFill>
                  <a:srgbClr val="000000"/>
                </a:solidFill>
                <a:latin typeface="Montserrat 2"/>
                <a:ea typeface="Montserrat 2"/>
                <a:cs typeface="Montserrat 2"/>
                <a:sym typeface="Montserrat 2"/>
              </a:rPr>
              <a:t>- Binary tree is a family of data structure (BST, Heap tree, AVL, red black trees, Syntax tree)</a:t>
            </a:r>
          </a:p>
        </p:txBody>
      </p:sp>
    </p:spTree>
  </p:cSld>
  <p:clrMapOvr>
    <a:masterClrMapping/>
  </p:clrMapOvr>
</p:sld>
</file>

<file path=ppt/slides/slide3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152683" y="3898078"/>
            <a:ext cx="4275534" cy="3998224"/>
          </a:xfrm>
          <a:custGeom>
            <a:avLst/>
            <a:gdLst/>
            <a:ahLst/>
            <a:cxnLst/>
            <a:rect r="r" b="b" t="t" l="l"/>
            <a:pathLst>
              <a:path h="3998224" w="4275534">
                <a:moveTo>
                  <a:pt x="0" y="0"/>
                </a:moveTo>
                <a:lnTo>
                  <a:pt x="4275535" y="0"/>
                </a:lnTo>
                <a:lnTo>
                  <a:pt x="4275535" y="3998223"/>
                </a:lnTo>
                <a:lnTo>
                  <a:pt x="0" y="3998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20339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Binary Tree?</a:t>
            </a:r>
          </a:p>
        </p:txBody>
      </p:sp>
      <p:sp>
        <p:nvSpPr>
          <p:cNvPr name="TextBox 9" id="9"/>
          <p:cNvSpPr txBox="true"/>
          <p:nvPr/>
        </p:nvSpPr>
        <p:spPr>
          <a:xfrm rot="0">
            <a:off x="6383322" y="7475782"/>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0" id="10"/>
          <p:cNvSpPr txBox="true"/>
          <p:nvPr/>
        </p:nvSpPr>
        <p:spPr>
          <a:xfrm rot="0">
            <a:off x="6926266" y="6283300"/>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7238295" y="7480964"/>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N8</a:t>
            </a:r>
          </a:p>
        </p:txBody>
      </p:sp>
      <p:sp>
        <p:nvSpPr>
          <p:cNvPr name="TextBox 12" id="12"/>
          <p:cNvSpPr txBox="true"/>
          <p:nvPr/>
        </p:nvSpPr>
        <p:spPr>
          <a:xfrm rot="0">
            <a:off x="7684351" y="508227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8217056" y="6283300"/>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425101" y="4070718"/>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261662" y="508227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6" id="16"/>
          <p:cNvSpPr txBox="true"/>
          <p:nvPr/>
        </p:nvSpPr>
        <p:spPr>
          <a:xfrm rot="0">
            <a:off x="9969465" y="6282785"/>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7" id="17"/>
          <p:cNvSpPr txBox="true"/>
          <p:nvPr/>
        </p:nvSpPr>
        <p:spPr>
          <a:xfrm rot="0">
            <a:off x="741464" y="2015233"/>
            <a:ext cx="10320176" cy="283159"/>
          </a:xfrm>
          <a:prstGeom prst="rect">
            <a:avLst/>
          </a:prstGeom>
        </p:spPr>
        <p:txBody>
          <a:bodyPr anchor="t" rtlCol="false" tIns="0" lIns="0" bIns="0" rIns="0">
            <a:spAutoFit/>
          </a:bodyPr>
          <a:lstStyle/>
          <a:p>
            <a:pPr algn="l">
              <a:lnSpc>
                <a:spcPts val="2200"/>
              </a:lnSpc>
            </a:pPr>
            <a:r>
              <a:rPr lang="en-US" sz="1866" spc="-13">
                <a:solidFill>
                  <a:srgbClr val="000000"/>
                </a:solidFill>
                <a:latin typeface="Montserrat 2"/>
                <a:ea typeface="Montserrat 2"/>
                <a:cs typeface="Montserrat 2"/>
                <a:sym typeface="Montserrat 2"/>
              </a:rPr>
              <a:t>- Binary trees are a prerequisite for mode advanced trees like BST, AVL, Red Black Trees</a:t>
            </a:r>
          </a:p>
        </p:txBody>
      </p:sp>
      <p:sp>
        <p:nvSpPr>
          <p:cNvPr name="TextBox 18" id="18"/>
          <p:cNvSpPr txBox="true"/>
          <p:nvPr/>
        </p:nvSpPr>
        <p:spPr>
          <a:xfrm rot="0">
            <a:off x="716604" y="2574026"/>
            <a:ext cx="10878750" cy="562556"/>
          </a:xfrm>
          <a:prstGeom prst="rect">
            <a:avLst/>
          </a:prstGeom>
        </p:spPr>
        <p:txBody>
          <a:bodyPr anchor="t" rtlCol="false" tIns="0" lIns="0" bIns="0" rIns="0">
            <a:spAutoFit/>
          </a:bodyPr>
          <a:lstStyle/>
          <a:p>
            <a:pPr algn="l">
              <a:lnSpc>
                <a:spcPts val="2200"/>
              </a:lnSpc>
            </a:pPr>
            <a:r>
              <a:rPr lang="en-US" sz="1866" spc="-13">
                <a:solidFill>
                  <a:srgbClr val="000000"/>
                </a:solidFill>
                <a:latin typeface="Montserrat 2"/>
                <a:ea typeface="Montserrat 2"/>
                <a:cs typeface="Montserrat 2"/>
                <a:sym typeface="Montserrat 2"/>
              </a:rPr>
              <a:t>- Huffman coding problem , heap priority problem and expression parsing problems can be solved efficiently using binary trees,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2518467" y="4897593"/>
            <a:ext cx="625364" cy="669007"/>
            <a:chOff x="0" y="0"/>
            <a:chExt cx="625373" cy="669011"/>
          </a:xfrm>
        </p:grpSpPr>
        <p:sp>
          <p:nvSpPr>
            <p:cNvPr name="Freeform 6" id="6"/>
            <p:cNvSpPr/>
            <p:nvPr/>
          </p:nvSpPr>
          <p:spPr>
            <a:xfrm flipH="false" flipV="false" rot="0">
              <a:off x="63500" y="63500"/>
              <a:ext cx="419735" cy="494030"/>
            </a:xfrm>
            <a:custGeom>
              <a:avLst/>
              <a:gdLst/>
              <a:ahLst/>
              <a:cxnLst/>
              <a:rect r="r" b="b" t="t" l="l"/>
              <a:pathLst>
                <a:path h="494030" w="419735">
                  <a:moveTo>
                    <a:pt x="25400" y="0"/>
                  </a:moveTo>
                  <a:lnTo>
                    <a:pt x="33147" y="478917"/>
                  </a:lnTo>
                  <a:lnTo>
                    <a:pt x="20447" y="479171"/>
                  </a:lnTo>
                  <a:lnTo>
                    <a:pt x="20574" y="466471"/>
                  </a:lnTo>
                  <a:lnTo>
                    <a:pt x="407035" y="468503"/>
                  </a:lnTo>
                  <a:lnTo>
                    <a:pt x="406908" y="481203"/>
                  </a:lnTo>
                  <a:lnTo>
                    <a:pt x="407035" y="468503"/>
                  </a:lnTo>
                  <a:lnTo>
                    <a:pt x="419735" y="468630"/>
                  </a:lnTo>
                  <a:lnTo>
                    <a:pt x="419608" y="494030"/>
                  </a:lnTo>
                  <a:lnTo>
                    <a:pt x="406908" y="493903"/>
                  </a:lnTo>
                  <a:lnTo>
                    <a:pt x="406908" y="493903"/>
                  </a:lnTo>
                  <a:lnTo>
                    <a:pt x="406908" y="493903"/>
                  </a:lnTo>
                  <a:lnTo>
                    <a:pt x="20447" y="491871"/>
                  </a:lnTo>
                  <a:lnTo>
                    <a:pt x="8001" y="491744"/>
                  </a:lnTo>
                  <a:lnTo>
                    <a:pt x="7747" y="479298"/>
                  </a:lnTo>
                  <a:lnTo>
                    <a:pt x="0" y="381"/>
                  </a:lnTo>
                  <a:close/>
                </a:path>
              </a:pathLst>
            </a:custGeom>
            <a:solidFill>
              <a:srgbClr val="000000"/>
            </a:solidFill>
          </p:spPr>
        </p:sp>
        <p:sp>
          <p:nvSpPr>
            <p:cNvPr name="Freeform 7" id="7"/>
            <p:cNvSpPr/>
            <p:nvPr/>
          </p:nvSpPr>
          <p:spPr>
            <a:xfrm flipH="false" flipV="false" rot="0">
              <a:off x="439674" y="483616"/>
              <a:ext cx="122174" cy="121920"/>
            </a:xfrm>
            <a:custGeom>
              <a:avLst/>
              <a:gdLst/>
              <a:ahLst/>
              <a:cxnLst/>
              <a:rect r="r" b="b" t="t" l="l"/>
              <a:pathLst>
                <a:path h="121920" w="122174">
                  <a:moveTo>
                    <a:pt x="0" y="121920"/>
                  </a:moveTo>
                  <a:lnTo>
                    <a:pt x="122174" y="61595"/>
                  </a:lnTo>
                  <a:lnTo>
                    <a:pt x="635" y="0"/>
                  </a:lnTo>
                  <a:lnTo>
                    <a:pt x="30734" y="61087"/>
                  </a:lnTo>
                  <a:close/>
                </a:path>
              </a:pathLst>
            </a:custGeom>
            <a:solidFill>
              <a:srgbClr val="000000"/>
            </a:solidFill>
          </p:spPr>
        </p:sp>
      </p:grpSp>
      <p:grpSp>
        <p:nvGrpSpPr>
          <p:cNvPr name="Group 8" id="8"/>
          <p:cNvGrpSpPr>
            <a:grpSpLocks noChangeAspect="true"/>
          </p:cNvGrpSpPr>
          <p:nvPr/>
        </p:nvGrpSpPr>
        <p:grpSpPr>
          <a:xfrm rot="0">
            <a:off x="3984279" y="5532901"/>
            <a:ext cx="625373" cy="669007"/>
            <a:chOff x="0" y="0"/>
            <a:chExt cx="625373" cy="669011"/>
          </a:xfrm>
        </p:grpSpPr>
        <p:sp>
          <p:nvSpPr>
            <p:cNvPr name="Freeform 9" id="9"/>
            <p:cNvSpPr/>
            <p:nvPr/>
          </p:nvSpPr>
          <p:spPr>
            <a:xfrm flipH="false" flipV="false" rot="0">
              <a:off x="63500" y="63500"/>
              <a:ext cx="419735" cy="494030"/>
            </a:xfrm>
            <a:custGeom>
              <a:avLst/>
              <a:gdLst/>
              <a:ahLst/>
              <a:cxnLst/>
              <a:rect r="r" b="b" t="t" l="l"/>
              <a:pathLst>
                <a:path h="494030" w="419735">
                  <a:moveTo>
                    <a:pt x="25400" y="0"/>
                  </a:moveTo>
                  <a:lnTo>
                    <a:pt x="33147" y="478917"/>
                  </a:lnTo>
                  <a:lnTo>
                    <a:pt x="20447" y="479171"/>
                  </a:lnTo>
                  <a:lnTo>
                    <a:pt x="20574" y="466471"/>
                  </a:lnTo>
                  <a:lnTo>
                    <a:pt x="407035" y="468503"/>
                  </a:lnTo>
                  <a:lnTo>
                    <a:pt x="406908" y="481203"/>
                  </a:lnTo>
                  <a:lnTo>
                    <a:pt x="407035" y="468503"/>
                  </a:lnTo>
                  <a:lnTo>
                    <a:pt x="419735" y="468630"/>
                  </a:lnTo>
                  <a:lnTo>
                    <a:pt x="419608" y="494030"/>
                  </a:lnTo>
                  <a:lnTo>
                    <a:pt x="406908" y="493903"/>
                  </a:lnTo>
                  <a:lnTo>
                    <a:pt x="406908" y="493903"/>
                  </a:lnTo>
                  <a:lnTo>
                    <a:pt x="406908" y="493903"/>
                  </a:lnTo>
                  <a:lnTo>
                    <a:pt x="20447" y="491871"/>
                  </a:lnTo>
                  <a:lnTo>
                    <a:pt x="8001" y="491744"/>
                  </a:lnTo>
                  <a:lnTo>
                    <a:pt x="7747" y="479298"/>
                  </a:lnTo>
                  <a:lnTo>
                    <a:pt x="0" y="381"/>
                  </a:lnTo>
                  <a:close/>
                </a:path>
              </a:pathLst>
            </a:custGeom>
            <a:solidFill>
              <a:srgbClr val="000000"/>
            </a:solidFill>
          </p:spPr>
        </p:sp>
        <p:sp>
          <p:nvSpPr>
            <p:cNvPr name="Freeform 10" id="10"/>
            <p:cNvSpPr/>
            <p:nvPr/>
          </p:nvSpPr>
          <p:spPr>
            <a:xfrm flipH="false" flipV="false" rot="0">
              <a:off x="439674" y="483616"/>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11" id="11"/>
          <p:cNvGrpSpPr>
            <a:grpSpLocks noChangeAspect="true"/>
          </p:cNvGrpSpPr>
          <p:nvPr/>
        </p:nvGrpSpPr>
        <p:grpSpPr>
          <a:xfrm rot="0">
            <a:off x="3520316" y="4928645"/>
            <a:ext cx="1307459" cy="468030"/>
            <a:chOff x="0" y="0"/>
            <a:chExt cx="1307465" cy="468020"/>
          </a:xfrm>
        </p:grpSpPr>
        <p:sp>
          <p:nvSpPr>
            <p:cNvPr name="Freeform 12" id="12"/>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13" id="13"/>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14" id="14"/>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15" id="15"/>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16" id="16"/>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grpSp>
        <p:nvGrpSpPr>
          <p:cNvPr name="Group 17" id="17"/>
          <p:cNvGrpSpPr>
            <a:grpSpLocks noChangeAspect="true"/>
          </p:cNvGrpSpPr>
          <p:nvPr/>
        </p:nvGrpSpPr>
        <p:grpSpPr>
          <a:xfrm rot="0">
            <a:off x="5496325" y="6123099"/>
            <a:ext cx="625364" cy="669007"/>
            <a:chOff x="0" y="0"/>
            <a:chExt cx="625373" cy="669011"/>
          </a:xfrm>
        </p:grpSpPr>
        <p:sp>
          <p:nvSpPr>
            <p:cNvPr name="Freeform 18" id="18"/>
            <p:cNvSpPr/>
            <p:nvPr/>
          </p:nvSpPr>
          <p:spPr>
            <a:xfrm flipH="false" flipV="false" rot="0">
              <a:off x="63500" y="63500"/>
              <a:ext cx="419735" cy="494030"/>
            </a:xfrm>
            <a:custGeom>
              <a:avLst/>
              <a:gdLst/>
              <a:ahLst/>
              <a:cxnLst/>
              <a:rect r="r" b="b" t="t" l="l"/>
              <a:pathLst>
                <a:path h="494030" w="419735">
                  <a:moveTo>
                    <a:pt x="25400" y="0"/>
                  </a:moveTo>
                  <a:lnTo>
                    <a:pt x="33147" y="478917"/>
                  </a:lnTo>
                  <a:lnTo>
                    <a:pt x="20447" y="479171"/>
                  </a:lnTo>
                  <a:lnTo>
                    <a:pt x="20574" y="466471"/>
                  </a:lnTo>
                  <a:lnTo>
                    <a:pt x="407035" y="468503"/>
                  </a:lnTo>
                  <a:lnTo>
                    <a:pt x="406908" y="481203"/>
                  </a:lnTo>
                  <a:lnTo>
                    <a:pt x="407035" y="468503"/>
                  </a:lnTo>
                  <a:lnTo>
                    <a:pt x="419735" y="468630"/>
                  </a:lnTo>
                  <a:lnTo>
                    <a:pt x="419608" y="494030"/>
                  </a:lnTo>
                  <a:lnTo>
                    <a:pt x="406908" y="493903"/>
                  </a:lnTo>
                  <a:lnTo>
                    <a:pt x="406908" y="493903"/>
                  </a:lnTo>
                  <a:lnTo>
                    <a:pt x="406908" y="493903"/>
                  </a:lnTo>
                  <a:lnTo>
                    <a:pt x="20447" y="491871"/>
                  </a:lnTo>
                  <a:lnTo>
                    <a:pt x="8001" y="491744"/>
                  </a:lnTo>
                  <a:lnTo>
                    <a:pt x="7747" y="479298"/>
                  </a:lnTo>
                  <a:lnTo>
                    <a:pt x="0" y="381"/>
                  </a:lnTo>
                  <a:close/>
                </a:path>
              </a:pathLst>
            </a:custGeom>
            <a:solidFill>
              <a:srgbClr val="000000"/>
            </a:solidFill>
          </p:spPr>
        </p:sp>
        <p:sp>
          <p:nvSpPr>
            <p:cNvPr name="Freeform 19" id="19"/>
            <p:cNvSpPr/>
            <p:nvPr/>
          </p:nvSpPr>
          <p:spPr>
            <a:xfrm flipH="false" flipV="false" rot="0">
              <a:off x="439674" y="483616"/>
              <a:ext cx="122174" cy="121920"/>
            </a:xfrm>
            <a:custGeom>
              <a:avLst/>
              <a:gdLst/>
              <a:ahLst/>
              <a:cxnLst/>
              <a:rect r="r" b="b" t="t" l="l"/>
              <a:pathLst>
                <a:path h="121920" w="122174">
                  <a:moveTo>
                    <a:pt x="0" y="121920"/>
                  </a:moveTo>
                  <a:lnTo>
                    <a:pt x="122174" y="61595"/>
                  </a:lnTo>
                  <a:lnTo>
                    <a:pt x="635" y="0"/>
                  </a:lnTo>
                  <a:lnTo>
                    <a:pt x="30734" y="61087"/>
                  </a:lnTo>
                  <a:close/>
                </a:path>
              </a:pathLst>
            </a:custGeom>
            <a:solidFill>
              <a:srgbClr val="000000"/>
            </a:solidFill>
          </p:spPr>
        </p:sp>
      </p:grpSp>
      <p:grpSp>
        <p:nvGrpSpPr>
          <p:cNvPr name="Group 20" id="20"/>
          <p:cNvGrpSpPr>
            <a:grpSpLocks noChangeAspect="true"/>
          </p:cNvGrpSpPr>
          <p:nvPr/>
        </p:nvGrpSpPr>
        <p:grpSpPr>
          <a:xfrm rot="0">
            <a:off x="5031619" y="5504993"/>
            <a:ext cx="1307459" cy="468030"/>
            <a:chOff x="0" y="0"/>
            <a:chExt cx="1307465" cy="468033"/>
          </a:xfrm>
        </p:grpSpPr>
        <p:sp>
          <p:nvSpPr>
            <p:cNvPr name="Freeform 21" id="21"/>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22" id="22"/>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23" id="23"/>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24" id="24"/>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25" id="25"/>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grpSp>
        <p:nvGrpSpPr>
          <p:cNvPr name="Group 26" id="26"/>
          <p:cNvGrpSpPr>
            <a:grpSpLocks noChangeAspect="true"/>
          </p:cNvGrpSpPr>
          <p:nvPr/>
        </p:nvGrpSpPr>
        <p:grpSpPr>
          <a:xfrm rot="0">
            <a:off x="593598" y="1619250"/>
            <a:ext cx="11951398" cy="1790700"/>
            <a:chOff x="0" y="0"/>
            <a:chExt cx="11951398" cy="1790700"/>
          </a:xfrm>
        </p:grpSpPr>
        <p:sp>
          <p:nvSpPr>
            <p:cNvPr name="Freeform 27" id="27"/>
            <p:cNvSpPr/>
            <p:nvPr/>
          </p:nvSpPr>
          <p:spPr>
            <a:xfrm flipH="false" flipV="false" rot="0">
              <a:off x="0" y="0"/>
              <a:ext cx="11951335" cy="1790700"/>
            </a:xfrm>
            <a:custGeom>
              <a:avLst/>
              <a:gdLst/>
              <a:ahLst/>
              <a:cxnLst/>
              <a:rect r="r" b="b" t="t" l="l"/>
              <a:pathLst>
                <a:path h="1790700" w="11951335">
                  <a:moveTo>
                    <a:pt x="0" y="1790700"/>
                  </a:moveTo>
                  <a:lnTo>
                    <a:pt x="11951335" y="1790700"/>
                  </a:lnTo>
                  <a:lnTo>
                    <a:pt x="11951335" y="0"/>
                  </a:lnTo>
                  <a:lnTo>
                    <a:pt x="0" y="0"/>
                  </a:lnTo>
                  <a:close/>
                </a:path>
              </a:pathLst>
            </a:custGeom>
            <a:solidFill>
              <a:srgbClr val="000000"/>
            </a:solidFill>
          </p:spPr>
        </p:sp>
      </p:grpSp>
      <p:grpSp>
        <p:nvGrpSpPr>
          <p:cNvPr name="Group 28" id="28"/>
          <p:cNvGrpSpPr>
            <a:grpSpLocks noChangeAspect="true"/>
          </p:cNvGrpSpPr>
          <p:nvPr/>
        </p:nvGrpSpPr>
        <p:grpSpPr>
          <a:xfrm rot="0">
            <a:off x="6483772" y="6736899"/>
            <a:ext cx="1307459" cy="468030"/>
            <a:chOff x="0" y="0"/>
            <a:chExt cx="1307465" cy="468033"/>
          </a:xfrm>
        </p:grpSpPr>
        <p:sp>
          <p:nvSpPr>
            <p:cNvPr name="Freeform 29" id="29"/>
            <p:cNvSpPr/>
            <p:nvPr/>
          </p:nvSpPr>
          <p:spPr>
            <a:xfrm flipH="false" flipV="false" rot="0">
              <a:off x="71882" y="180721"/>
              <a:ext cx="1158494" cy="25400"/>
            </a:xfrm>
            <a:custGeom>
              <a:avLst/>
              <a:gdLst/>
              <a:ahLst/>
              <a:cxnLst/>
              <a:rect r="r" b="b" t="t" l="l"/>
              <a:pathLst>
                <a:path h="25400" w="1158494">
                  <a:moveTo>
                    <a:pt x="0" y="0"/>
                  </a:moveTo>
                  <a:lnTo>
                    <a:pt x="1158494" y="0"/>
                  </a:lnTo>
                  <a:lnTo>
                    <a:pt x="1158494" y="25400"/>
                  </a:lnTo>
                  <a:lnTo>
                    <a:pt x="0" y="25400"/>
                  </a:lnTo>
                  <a:close/>
                </a:path>
              </a:pathLst>
            </a:custGeom>
            <a:solidFill>
              <a:srgbClr val="FFFFFF"/>
            </a:solidFill>
          </p:spPr>
        </p:sp>
        <p:sp>
          <p:nvSpPr>
            <p:cNvPr name="Freeform 30" id="30"/>
            <p:cNvSpPr/>
            <p:nvPr/>
          </p:nvSpPr>
          <p:spPr>
            <a:xfrm flipH="false" flipV="false" rot="0">
              <a:off x="1218565" y="63500"/>
              <a:ext cx="25400" cy="133096"/>
            </a:xfrm>
            <a:custGeom>
              <a:avLst/>
              <a:gdLst/>
              <a:ahLst/>
              <a:cxnLst/>
              <a:rect r="r" b="b" t="t" l="l"/>
              <a:pathLst>
                <a:path h="133096" w="25400">
                  <a:moveTo>
                    <a:pt x="25400" y="0"/>
                  </a:moveTo>
                  <a:lnTo>
                    <a:pt x="25400" y="133096"/>
                  </a:lnTo>
                  <a:lnTo>
                    <a:pt x="0" y="133096"/>
                  </a:lnTo>
                  <a:lnTo>
                    <a:pt x="0" y="0"/>
                  </a:lnTo>
                  <a:close/>
                </a:path>
              </a:pathLst>
            </a:custGeom>
            <a:solidFill>
              <a:srgbClr val="FFFFFF"/>
            </a:solidFill>
          </p:spPr>
        </p:sp>
        <p:sp>
          <p:nvSpPr>
            <p:cNvPr name="Freeform 31" id="31"/>
            <p:cNvSpPr/>
            <p:nvPr/>
          </p:nvSpPr>
          <p:spPr>
            <a:xfrm flipH="false" flipV="false" rot="0">
              <a:off x="63500" y="63500"/>
              <a:ext cx="25400" cy="133096"/>
            </a:xfrm>
            <a:custGeom>
              <a:avLst/>
              <a:gdLst/>
              <a:ahLst/>
              <a:cxnLst/>
              <a:rect r="r" b="b" t="t" l="l"/>
              <a:pathLst>
                <a:path h="133096" w="25400">
                  <a:moveTo>
                    <a:pt x="25400" y="0"/>
                  </a:moveTo>
                  <a:lnTo>
                    <a:pt x="25400" y="133096"/>
                  </a:lnTo>
                  <a:lnTo>
                    <a:pt x="0" y="133096"/>
                  </a:lnTo>
                  <a:lnTo>
                    <a:pt x="0" y="0"/>
                  </a:lnTo>
                  <a:close/>
                </a:path>
              </a:pathLst>
            </a:custGeom>
            <a:solidFill>
              <a:srgbClr val="FFFFFF"/>
            </a:solidFill>
          </p:spPr>
        </p:sp>
        <p:sp>
          <p:nvSpPr>
            <p:cNvPr name="Freeform 32" id="32"/>
            <p:cNvSpPr/>
            <p:nvPr/>
          </p:nvSpPr>
          <p:spPr>
            <a:xfrm flipH="false" flipV="false" rot="0">
              <a:off x="638810" y="194564"/>
              <a:ext cx="25400" cy="100838"/>
            </a:xfrm>
            <a:custGeom>
              <a:avLst/>
              <a:gdLst/>
              <a:ahLst/>
              <a:cxnLst/>
              <a:rect r="r" b="b" t="t" l="l"/>
              <a:pathLst>
                <a:path h="100838" w="25400">
                  <a:moveTo>
                    <a:pt x="25400" y="0"/>
                  </a:moveTo>
                  <a:lnTo>
                    <a:pt x="25400" y="88138"/>
                  </a:lnTo>
                  <a:lnTo>
                    <a:pt x="12700" y="88138"/>
                  </a:lnTo>
                  <a:lnTo>
                    <a:pt x="25400" y="88138"/>
                  </a:lnTo>
                  <a:lnTo>
                    <a:pt x="25400" y="100838"/>
                  </a:lnTo>
                  <a:lnTo>
                    <a:pt x="0" y="100838"/>
                  </a:lnTo>
                  <a:lnTo>
                    <a:pt x="0" y="88138"/>
                  </a:lnTo>
                  <a:lnTo>
                    <a:pt x="0" y="0"/>
                  </a:lnTo>
                  <a:close/>
                </a:path>
              </a:pathLst>
            </a:custGeom>
            <a:solidFill>
              <a:srgbClr val="FFFFFF"/>
            </a:solidFill>
          </p:spPr>
        </p:sp>
        <p:sp>
          <p:nvSpPr>
            <p:cNvPr name="Freeform 33" id="33"/>
            <p:cNvSpPr/>
            <p:nvPr/>
          </p:nvSpPr>
          <p:spPr>
            <a:xfrm flipH="false" flipV="false" rot="0">
              <a:off x="590550" y="282575"/>
              <a:ext cx="121920" cy="121920"/>
            </a:xfrm>
            <a:custGeom>
              <a:avLst/>
              <a:gdLst/>
              <a:ahLst/>
              <a:cxnLst/>
              <a:rect r="r" b="b" t="t" l="l"/>
              <a:pathLst>
                <a:path h="121920" w="121920">
                  <a:moveTo>
                    <a:pt x="0" y="0"/>
                  </a:moveTo>
                  <a:lnTo>
                    <a:pt x="60960" y="121920"/>
                  </a:lnTo>
                  <a:lnTo>
                    <a:pt x="121920" y="0"/>
                  </a:lnTo>
                  <a:close/>
                </a:path>
              </a:pathLst>
            </a:custGeom>
            <a:solidFill>
              <a:srgbClr val="FFFFFF"/>
            </a:solidFill>
          </p:spPr>
        </p:sp>
      </p:grpSp>
      <p:sp>
        <p:nvSpPr>
          <p:cNvPr name="TextBox 34" id="3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5" id="35"/>
          <p:cNvSpPr txBox="true"/>
          <p:nvPr/>
        </p:nvSpPr>
        <p:spPr>
          <a:xfrm rot="0">
            <a:off x="800510" y="884368"/>
            <a:ext cx="631818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to write recursion in 3 steps?</a:t>
            </a:r>
          </a:p>
        </p:txBody>
      </p:sp>
      <p:sp>
        <p:nvSpPr>
          <p:cNvPr name="TextBox 36" id="36"/>
          <p:cNvSpPr txBox="true"/>
          <p:nvPr/>
        </p:nvSpPr>
        <p:spPr>
          <a:xfrm rot="0">
            <a:off x="644404" y="1700355"/>
            <a:ext cx="2246090"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factorial</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n</a:t>
            </a:r>
            <a:r>
              <a:rPr lang="en-US" sz="1600" spc="142">
                <a:solidFill>
                  <a:srgbClr val="D4D4D4"/>
                </a:solidFill>
                <a:latin typeface="Montserrat 2"/>
                <a:ea typeface="Montserrat 2"/>
                <a:cs typeface="Montserrat 2"/>
                <a:sym typeface="Montserrat 2"/>
              </a:rPr>
              <a:t>): </a:t>
            </a:r>
          </a:p>
        </p:txBody>
      </p:sp>
      <p:sp>
        <p:nvSpPr>
          <p:cNvPr name="TextBox 37" id="37"/>
          <p:cNvSpPr txBox="true"/>
          <p:nvPr/>
        </p:nvSpPr>
        <p:spPr>
          <a:xfrm rot="0">
            <a:off x="1133751" y="1941652"/>
            <a:ext cx="9358751" cy="483318"/>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assert</a:t>
            </a:r>
            <a:r>
              <a:rPr lang="en-US" sz="1600" spc="142">
                <a:solidFill>
                  <a:srgbClr val="D4D4D4"/>
                </a:solidFill>
                <a:latin typeface="Montserrat 2"/>
                <a:ea typeface="Montserrat 2"/>
                <a:cs typeface="Montserrat 2"/>
                <a:sym typeface="Montserrat 2"/>
              </a:rPr>
              <a:t> n &gt;=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a:t>
            </a:r>
            <a:r>
              <a:rPr lang="en-US" sz="1600" spc="142">
                <a:solidFill>
                  <a:srgbClr val="569CD6"/>
                </a:solidFill>
                <a:latin typeface="Montserrat 2"/>
                <a:ea typeface="Montserrat 2"/>
                <a:cs typeface="Montserrat 2"/>
                <a:sym typeface="Montserrat 2"/>
              </a:rPr>
              <a:t>and</a:t>
            </a:r>
            <a:r>
              <a:rPr lang="en-US" sz="1600" spc="142">
                <a:solidFill>
                  <a:srgbClr val="D4D4D4"/>
                </a:solidFill>
                <a:latin typeface="Montserrat 2"/>
                <a:ea typeface="Montserrat 2"/>
                <a:cs typeface="Montserrat 2"/>
                <a:sym typeface="Montserrat 2"/>
              </a:rPr>
              <a:t> </a:t>
            </a:r>
            <a:r>
              <a:rPr lang="en-US" sz="1600" spc="142">
                <a:solidFill>
                  <a:srgbClr val="4EC9B0"/>
                </a:solidFill>
                <a:latin typeface="Montserrat 2"/>
                <a:ea typeface="Montserrat 2"/>
                <a:cs typeface="Montserrat 2"/>
                <a:sym typeface="Montserrat 2"/>
              </a:rPr>
              <a:t>int</a:t>
            </a:r>
            <a:r>
              <a:rPr lang="en-US" sz="1600" spc="142">
                <a:solidFill>
                  <a:srgbClr val="D4D4D4"/>
                </a:solidFill>
                <a:latin typeface="Montserrat 2"/>
                <a:ea typeface="Montserrat 2"/>
                <a:cs typeface="Montserrat 2"/>
                <a:sym typeface="Montserrat 2"/>
              </a:rPr>
              <a:t>(n) == n, </a:t>
            </a:r>
            <a:r>
              <a:rPr lang="en-US" sz="1600" spc="142">
                <a:solidFill>
                  <a:srgbClr val="CE9178"/>
                </a:solidFill>
                <a:latin typeface="Montserrat 2"/>
                <a:ea typeface="Montserrat 2"/>
                <a:cs typeface="Montserrat 2"/>
                <a:sym typeface="Montserrat 2"/>
              </a:rPr>
              <a:t>'The number must be positive integer only!'</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if</a:t>
            </a:r>
            <a:r>
              <a:rPr lang="en-US" sz="1600" spc="142">
                <a:solidFill>
                  <a:srgbClr val="D4D4D4"/>
                </a:solidFill>
                <a:latin typeface="Montserrat 2"/>
                <a:ea typeface="Montserrat 2"/>
                <a:cs typeface="Montserrat 2"/>
                <a:sym typeface="Montserrat 2"/>
              </a:rPr>
              <a:t> n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38" id="38"/>
          <p:cNvSpPr txBox="true"/>
          <p:nvPr/>
        </p:nvSpPr>
        <p:spPr>
          <a:xfrm rot="0">
            <a:off x="1623098" y="2424255"/>
            <a:ext cx="1123045"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39" id="39"/>
          <p:cNvSpPr txBox="true"/>
          <p:nvPr/>
        </p:nvSpPr>
        <p:spPr>
          <a:xfrm rot="0">
            <a:off x="1133751" y="2665552"/>
            <a:ext cx="748694"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else</a:t>
            </a:r>
            <a:r>
              <a:rPr lang="en-US" sz="1600" spc="142">
                <a:solidFill>
                  <a:srgbClr val="D4D4D4"/>
                </a:solidFill>
                <a:latin typeface="Montserrat 2"/>
                <a:ea typeface="Montserrat 2"/>
                <a:cs typeface="Montserrat 2"/>
                <a:sym typeface="Montserrat 2"/>
              </a:rPr>
              <a:t>: </a:t>
            </a:r>
          </a:p>
        </p:txBody>
      </p:sp>
      <p:sp>
        <p:nvSpPr>
          <p:cNvPr name="TextBox 40" id="40"/>
          <p:cNvSpPr txBox="true"/>
          <p:nvPr/>
        </p:nvSpPr>
        <p:spPr>
          <a:xfrm rot="0">
            <a:off x="1623098" y="2906849"/>
            <a:ext cx="3244358"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n * factorial(n-</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41" id="41"/>
          <p:cNvSpPr txBox="true"/>
          <p:nvPr/>
        </p:nvSpPr>
        <p:spPr>
          <a:xfrm rot="0">
            <a:off x="748484" y="3906593"/>
            <a:ext cx="1875253"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factorial(4)= 24</a:t>
            </a:r>
          </a:p>
        </p:txBody>
      </p:sp>
      <p:sp>
        <p:nvSpPr>
          <p:cNvPr name="TextBox 42" id="42"/>
          <p:cNvSpPr txBox="true"/>
          <p:nvPr/>
        </p:nvSpPr>
        <p:spPr>
          <a:xfrm rot="0">
            <a:off x="2335987" y="4544206"/>
            <a:ext cx="1299353" cy="53713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factorial(4)</a:t>
            </a:r>
            <a:r>
              <a:rPr lang="en-US" b="true" sz="1800" spc="-12">
                <a:solidFill>
                  <a:srgbClr val="FFFFFF"/>
                </a:solidFill>
                <a:latin typeface="Montserrat 2 Bold"/>
                <a:ea typeface="Montserrat 2 Bold"/>
                <a:cs typeface="Montserrat 2 Bold"/>
                <a:sym typeface="Montserrat 2 Bold"/>
              </a:rPr>
              <a:t> </a:t>
            </a:r>
          </a:p>
        </p:txBody>
      </p:sp>
      <p:sp>
        <p:nvSpPr>
          <p:cNvPr name="TextBox 43" id="43"/>
          <p:cNvSpPr txBox="true"/>
          <p:nvPr/>
        </p:nvSpPr>
        <p:spPr>
          <a:xfrm rot="0">
            <a:off x="4119877" y="4544206"/>
            <a:ext cx="153895" cy="501644"/>
          </a:xfrm>
          <a:prstGeom prst="rect">
            <a:avLst/>
          </a:prstGeom>
        </p:spPr>
        <p:txBody>
          <a:bodyPr anchor="t" rtlCol="false" tIns="0" lIns="0" bIns="0" rIns="0">
            <a:spAutoFit/>
          </a:bodyPr>
          <a:lstStyle/>
          <a:p>
            <a:pPr algn="l">
              <a:lnSpc>
                <a:spcPts val="4500"/>
              </a:lnSpc>
            </a:pPr>
            <a:r>
              <a:rPr lang="en-US" b="true" sz="1800" spc="-12">
                <a:solidFill>
                  <a:srgbClr val="FFFFFF"/>
                </a:solidFill>
                <a:latin typeface="Montserrat 2 Bold"/>
                <a:ea typeface="Montserrat 2 Bold"/>
                <a:cs typeface="Montserrat 2 Bold"/>
                <a:sym typeface="Montserrat 2 Bold"/>
              </a:rPr>
              <a:t>6</a:t>
            </a:r>
          </a:p>
        </p:txBody>
      </p:sp>
      <p:sp>
        <p:nvSpPr>
          <p:cNvPr name="TextBox 44" id="44"/>
          <p:cNvSpPr txBox="true"/>
          <p:nvPr/>
        </p:nvSpPr>
        <p:spPr>
          <a:xfrm rot="0">
            <a:off x="3161481" y="5189020"/>
            <a:ext cx="1629756"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4 * factorial(3)</a:t>
            </a:r>
          </a:p>
        </p:txBody>
      </p:sp>
      <p:sp>
        <p:nvSpPr>
          <p:cNvPr name="TextBox 45" id="45"/>
          <p:cNvSpPr txBox="true"/>
          <p:nvPr/>
        </p:nvSpPr>
        <p:spPr>
          <a:xfrm rot="0">
            <a:off x="5631170" y="5107857"/>
            <a:ext cx="153895" cy="501644"/>
          </a:xfrm>
          <a:prstGeom prst="rect">
            <a:avLst/>
          </a:prstGeom>
        </p:spPr>
        <p:txBody>
          <a:bodyPr anchor="t" rtlCol="false" tIns="0" lIns="0" bIns="0" rIns="0">
            <a:spAutoFit/>
          </a:bodyPr>
          <a:lstStyle/>
          <a:p>
            <a:pPr algn="l">
              <a:lnSpc>
                <a:spcPts val="4500"/>
              </a:lnSpc>
            </a:pPr>
            <a:r>
              <a:rPr lang="en-US" b="true" sz="1800" spc="-12">
                <a:solidFill>
                  <a:srgbClr val="FFFFFF"/>
                </a:solidFill>
                <a:latin typeface="Montserrat 2 Bold"/>
                <a:ea typeface="Montserrat 2 Bold"/>
                <a:cs typeface="Montserrat 2 Bold"/>
                <a:sym typeface="Montserrat 2 Bold"/>
              </a:rPr>
              <a:t>2</a:t>
            </a:r>
          </a:p>
        </p:txBody>
      </p:sp>
      <p:sp>
        <p:nvSpPr>
          <p:cNvPr name="TextBox 46" id="46"/>
          <p:cNvSpPr txBox="true"/>
          <p:nvPr/>
        </p:nvSpPr>
        <p:spPr>
          <a:xfrm rot="0">
            <a:off x="4660087" y="5798334"/>
            <a:ext cx="1629756"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3 * factorial(2)</a:t>
            </a:r>
          </a:p>
        </p:txBody>
      </p:sp>
      <p:sp>
        <p:nvSpPr>
          <p:cNvPr name="TextBox 47" id="47"/>
          <p:cNvSpPr txBox="true"/>
          <p:nvPr/>
        </p:nvSpPr>
        <p:spPr>
          <a:xfrm rot="0">
            <a:off x="6159427" y="6407658"/>
            <a:ext cx="1629756"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2 * factorial(1)</a:t>
            </a:r>
          </a:p>
        </p:txBody>
      </p:sp>
      <p:sp>
        <p:nvSpPr>
          <p:cNvPr name="TextBox 48" id="48"/>
          <p:cNvSpPr txBox="true"/>
          <p:nvPr/>
        </p:nvSpPr>
        <p:spPr>
          <a:xfrm rot="0">
            <a:off x="7056701" y="6974757"/>
            <a:ext cx="153895" cy="501644"/>
          </a:xfrm>
          <a:prstGeom prst="rect">
            <a:avLst/>
          </a:prstGeom>
        </p:spPr>
        <p:txBody>
          <a:bodyPr anchor="t" rtlCol="false" tIns="0" lIns="0" bIns="0" rIns="0">
            <a:spAutoFit/>
          </a:bodyPr>
          <a:lstStyle/>
          <a:p>
            <a:pPr algn="l">
              <a:lnSpc>
                <a:spcPts val="4500"/>
              </a:lnSpc>
            </a:pPr>
            <a:r>
              <a:rPr lang="en-US" b="true" sz="1800" spc="-12">
                <a:solidFill>
                  <a:srgbClr val="FFFFFF"/>
                </a:solidFill>
                <a:latin typeface="Montserrat 2 Bold"/>
                <a:ea typeface="Montserrat 2 Bold"/>
                <a:cs typeface="Montserrat 2 Bold"/>
                <a:sym typeface="Montserrat 2 Bold"/>
              </a:rPr>
              <a:t>1</a:t>
            </a:r>
          </a:p>
        </p:txBody>
      </p:sp>
    </p:spTree>
  </p:cSld>
  <p:clrMapOvr>
    <a:masterClrMapping/>
  </p:clrMapOvr>
</p:sld>
</file>

<file path=ppt/slides/slide3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815904" y="2344341"/>
            <a:ext cx="4771615" cy="5064919"/>
          </a:xfrm>
          <a:custGeom>
            <a:avLst/>
            <a:gdLst/>
            <a:ahLst/>
            <a:cxnLst/>
            <a:rect r="r" b="b" t="t" l="l"/>
            <a:pathLst>
              <a:path h="5064919" w="4771615">
                <a:moveTo>
                  <a:pt x="0" y="0"/>
                </a:moveTo>
                <a:lnTo>
                  <a:pt x="4771616" y="0"/>
                </a:lnTo>
                <a:lnTo>
                  <a:pt x="4771616" y="5064918"/>
                </a:lnTo>
                <a:lnTo>
                  <a:pt x="0" y="506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7284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Binary Tree</a:t>
            </a:r>
          </a:p>
        </p:txBody>
      </p:sp>
      <p:sp>
        <p:nvSpPr>
          <p:cNvPr name="TextBox 9" id="9"/>
          <p:cNvSpPr txBox="true"/>
          <p:nvPr/>
        </p:nvSpPr>
        <p:spPr>
          <a:xfrm rot="0">
            <a:off x="3137040" y="6925561"/>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0" id="10"/>
          <p:cNvSpPr txBox="true"/>
          <p:nvPr/>
        </p:nvSpPr>
        <p:spPr>
          <a:xfrm rot="0">
            <a:off x="3873065" y="54001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4296051" y="6932190"/>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N8</a:t>
            </a:r>
          </a:p>
        </p:txBody>
      </p:sp>
      <p:sp>
        <p:nvSpPr>
          <p:cNvPr name="TextBox 12" id="12"/>
          <p:cNvSpPr txBox="true"/>
          <p:nvPr/>
        </p:nvSpPr>
        <p:spPr>
          <a:xfrm rot="0">
            <a:off x="4900727" y="38637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5622865" y="54001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5904890" y="256976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7038927" y="38637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6" id="16"/>
          <p:cNvSpPr txBox="true"/>
          <p:nvPr/>
        </p:nvSpPr>
        <p:spPr>
          <a:xfrm rot="0">
            <a:off x="741464" y="1906724"/>
            <a:ext cx="1957245"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Full Binary Tree</a:t>
            </a:r>
          </a:p>
        </p:txBody>
      </p:sp>
    </p:spTree>
  </p:cSld>
  <p:clrMapOvr>
    <a:masterClrMapping/>
  </p:clrMapOvr>
</p:sld>
</file>

<file path=ppt/slides/slide3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897419" y="2724264"/>
            <a:ext cx="6432794" cy="3967524"/>
          </a:xfrm>
          <a:custGeom>
            <a:avLst/>
            <a:gdLst/>
            <a:ahLst/>
            <a:cxnLst/>
            <a:rect r="r" b="b" t="t" l="l"/>
            <a:pathLst>
              <a:path h="3967524" w="6432794">
                <a:moveTo>
                  <a:pt x="0" y="0"/>
                </a:moveTo>
                <a:lnTo>
                  <a:pt x="6432795" y="0"/>
                </a:lnTo>
                <a:lnTo>
                  <a:pt x="6432795" y="3967525"/>
                </a:lnTo>
                <a:lnTo>
                  <a:pt x="0" y="3967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7284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Binary Tree</a:t>
            </a:r>
          </a:p>
        </p:txBody>
      </p:sp>
      <p:sp>
        <p:nvSpPr>
          <p:cNvPr name="TextBox 9" id="9"/>
          <p:cNvSpPr txBox="true"/>
          <p:nvPr/>
        </p:nvSpPr>
        <p:spPr>
          <a:xfrm rot="0">
            <a:off x="3238062" y="62002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0" id="10"/>
          <p:cNvSpPr txBox="true"/>
          <p:nvPr/>
        </p:nvSpPr>
        <p:spPr>
          <a:xfrm rot="0">
            <a:off x="4265724" y="44098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1" id="11"/>
          <p:cNvSpPr txBox="true"/>
          <p:nvPr/>
        </p:nvSpPr>
        <p:spPr>
          <a:xfrm rot="0">
            <a:off x="4987862" y="62002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2" id="12"/>
          <p:cNvSpPr txBox="true"/>
          <p:nvPr/>
        </p:nvSpPr>
        <p:spPr>
          <a:xfrm rot="0">
            <a:off x="5968394" y="29634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3" id="13"/>
          <p:cNvSpPr txBox="true"/>
          <p:nvPr/>
        </p:nvSpPr>
        <p:spPr>
          <a:xfrm rot="0">
            <a:off x="7366140" y="62002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4" id="14"/>
          <p:cNvSpPr txBox="true"/>
          <p:nvPr/>
        </p:nvSpPr>
        <p:spPr>
          <a:xfrm rot="0">
            <a:off x="7927934" y="44098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5" id="15"/>
          <p:cNvSpPr txBox="true"/>
          <p:nvPr/>
        </p:nvSpPr>
        <p:spPr>
          <a:xfrm rot="0">
            <a:off x="8761133" y="6199565"/>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6" id="16"/>
          <p:cNvSpPr txBox="true"/>
          <p:nvPr/>
        </p:nvSpPr>
        <p:spPr>
          <a:xfrm rot="0">
            <a:off x="741464" y="1906724"/>
            <a:ext cx="2370858"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Perfect Binary Tree</a:t>
            </a:r>
          </a:p>
        </p:txBody>
      </p:sp>
    </p:spTree>
  </p:cSld>
  <p:clrMapOvr>
    <a:masterClrMapping/>
  </p:clrMapOvr>
</p:sld>
</file>

<file path=ppt/slides/slide3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815904" y="2344341"/>
            <a:ext cx="7281472" cy="5064919"/>
          </a:xfrm>
          <a:custGeom>
            <a:avLst/>
            <a:gdLst/>
            <a:ahLst/>
            <a:cxnLst/>
            <a:rect r="r" b="b" t="t" l="l"/>
            <a:pathLst>
              <a:path h="5064919" w="7281472">
                <a:moveTo>
                  <a:pt x="0" y="0"/>
                </a:moveTo>
                <a:lnTo>
                  <a:pt x="7281472" y="0"/>
                </a:lnTo>
                <a:lnTo>
                  <a:pt x="7281472" y="5064918"/>
                </a:lnTo>
                <a:lnTo>
                  <a:pt x="0" y="506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7284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Binary Tree</a:t>
            </a:r>
          </a:p>
        </p:txBody>
      </p:sp>
      <p:sp>
        <p:nvSpPr>
          <p:cNvPr name="TextBox 9" id="9"/>
          <p:cNvSpPr txBox="true"/>
          <p:nvPr/>
        </p:nvSpPr>
        <p:spPr>
          <a:xfrm rot="0">
            <a:off x="741464" y="1906724"/>
            <a:ext cx="2683735"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Complete Binary Tree</a:t>
            </a:r>
          </a:p>
        </p:txBody>
      </p:sp>
      <p:sp>
        <p:nvSpPr>
          <p:cNvPr name="TextBox 10" id="10"/>
          <p:cNvSpPr txBox="true"/>
          <p:nvPr/>
        </p:nvSpPr>
        <p:spPr>
          <a:xfrm rot="0">
            <a:off x="3137040" y="6925561"/>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1" id="11"/>
          <p:cNvSpPr txBox="true"/>
          <p:nvPr/>
        </p:nvSpPr>
        <p:spPr>
          <a:xfrm rot="0">
            <a:off x="3873065" y="54001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2" id="12"/>
          <p:cNvSpPr txBox="true"/>
          <p:nvPr/>
        </p:nvSpPr>
        <p:spPr>
          <a:xfrm rot="0">
            <a:off x="4246626" y="6931200"/>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3" id="13"/>
          <p:cNvSpPr txBox="true"/>
          <p:nvPr/>
        </p:nvSpPr>
        <p:spPr>
          <a:xfrm rot="0">
            <a:off x="4900727" y="38637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4" id="14"/>
          <p:cNvSpPr txBox="true"/>
          <p:nvPr/>
        </p:nvSpPr>
        <p:spPr>
          <a:xfrm rot="0">
            <a:off x="5622865" y="54001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5" id="15"/>
          <p:cNvSpPr txBox="true"/>
          <p:nvPr/>
        </p:nvSpPr>
        <p:spPr>
          <a:xfrm rot="0">
            <a:off x="6285890" y="256976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6" id="16"/>
          <p:cNvSpPr txBox="true"/>
          <p:nvPr/>
        </p:nvSpPr>
        <p:spPr>
          <a:xfrm rot="0">
            <a:off x="7175068" y="54001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7" id="17"/>
          <p:cNvSpPr txBox="true"/>
          <p:nvPr/>
        </p:nvSpPr>
        <p:spPr>
          <a:xfrm rot="0">
            <a:off x="7800927" y="38637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8" id="18"/>
          <p:cNvSpPr txBox="true"/>
          <p:nvPr/>
        </p:nvSpPr>
        <p:spPr>
          <a:xfrm rot="0">
            <a:off x="8924858" y="54001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Tree>
  </p:cSld>
  <p:clrMapOvr>
    <a:masterClrMapping/>
  </p:clrMapOvr>
</p:sld>
</file>

<file path=ppt/slides/slide3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897419" y="2724264"/>
            <a:ext cx="6432794" cy="3967524"/>
            <a:chOff x="0" y="0"/>
            <a:chExt cx="6432791" cy="3967518"/>
          </a:xfrm>
        </p:grpSpPr>
        <p:sp>
          <p:nvSpPr>
            <p:cNvPr name="Freeform 7" id="7"/>
            <p:cNvSpPr/>
            <p:nvPr/>
          </p:nvSpPr>
          <p:spPr>
            <a:xfrm flipH="false" flipV="false" rot="0">
              <a:off x="2805049" y="76962"/>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8" id="8"/>
            <p:cNvSpPr/>
            <p:nvPr/>
          </p:nvSpPr>
          <p:spPr>
            <a:xfrm flipH="false" flipV="false" rot="0">
              <a:off x="2793873" y="63500"/>
              <a:ext cx="781685" cy="603123"/>
            </a:xfrm>
            <a:custGeom>
              <a:avLst/>
              <a:gdLst/>
              <a:ahLst/>
              <a:cxnLst/>
              <a:rect r="r" b="b" t="t" l="l"/>
              <a:pathLst>
                <a:path h="603123" w="781685">
                  <a:moveTo>
                    <a:pt x="643128" y="105918"/>
                  </a:moveTo>
                  <a:cubicBezTo>
                    <a:pt x="761238" y="195453"/>
                    <a:pt x="781685" y="333502"/>
                    <a:pt x="701040" y="439928"/>
                  </a:cubicBezTo>
                  <a:cubicBezTo>
                    <a:pt x="685419" y="460502"/>
                    <a:pt x="666115" y="479806"/>
                    <a:pt x="643128" y="497205"/>
                  </a:cubicBezTo>
                  <a:lnTo>
                    <a:pt x="635508" y="487045"/>
                  </a:lnTo>
                  <a:lnTo>
                    <a:pt x="643128" y="497205"/>
                  </a:lnTo>
                  <a:cubicBezTo>
                    <a:pt x="503428" y="603123"/>
                    <a:pt x="278130" y="603123"/>
                    <a:pt x="138557" y="497205"/>
                  </a:cubicBezTo>
                  <a:lnTo>
                    <a:pt x="146177" y="487045"/>
                  </a:lnTo>
                  <a:lnTo>
                    <a:pt x="138557" y="497205"/>
                  </a:lnTo>
                  <a:cubicBezTo>
                    <a:pt x="20447" y="407670"/>
                    <a:pt x="0" y="269621"/>
                    <a:pt x="80645" y="163195"/>
                  </a:cubicBezTo>
                  <a:cubicBezTo>
                    <a:pt x="96266" y="142621"/>
                    <a:pt x="115570" y="123317"/>
                    <a:pt x="138557" y="105918"/>
                  </a:cubicBezTo>
                  <a:lnTo>
                    <a:pt x="138557" y="105918"/>
                  </a:lnTo>
                  <a:lnTo>
                    <a:pt x="138557" y="105918"/>
                  </a:lnTo>
                  <a:cubicBezTo>
                    <a:pt x="278257" y="0"/>
                    <a:pt x="503555" y="0"/>
                    <a:pt x="643128" y="105918"/>
                  </a:cubicBezTo>
                  <a:lnTo>
                    <a:pt x="643128" y="105918"/>
                  </a:lnTo>
                  <a:lnTo>
                    <a:pt x="643128" y="105918"/>
                  </a:lnTo>
                  <a:moveTo>
                    <a:pt x="627761" y="126111"/>
                  </a:moveTo>
                  <a:lnTo>
                    <a:pt x="635381" y="115951"/>
                  </a:lnTo>
                  <a:lnTo>
                    <a:pt x="627761" y="126111"/>
                  </a:lnTo>
                  <a:cubicBezTo>
                    <a:pt x="497205" y="27051"/>
                    <a:pt x="284353" y="27051"/>
                    <a:pt x="153797" y="126111"/>
                  </a:cubicBezTo>
                  <a:lnTo>
                    <a:pt x="146177" y="115951"/>
                  </a:lnTo>
                  <a:lnTo>
                    <a:pt x="153797" y="126111"/>
                  </a:lnTo>
                  <a:cubicBezTo>
                    <a:pt x="132588" y="142240"/>
                    <a:pt x="114935" y="159893"/>
                    <a:pt x="100838" y="178562"/>
                  </a:cubicBezTo>
                  <a:cubicBezTo>
                    <a:pt x="29464" y="272669"/>
                    <a:pt x="45847" y="395097"/>
                    <a:pt x="153797" y="477012"/>
                  </a:cubicBezTo>
                  <a:lnTo>
                    <a:pt x="153797" y="477012"/>
                  </a:lnTo>
                  <a:lnTo>
                    <a:pt x="153797" y="477012"/>
                  </a:lnTo>
                  <a:cubicBezTo>
                    <a:pt x="284353" y="576072"/>
                    <a:pt x="497205" y="576072"/>
                    <a:pt x="627761" y="477012"/>
                  </a:cubicBezTo>
                  <a:cubicBezTo>
                    <a:pt x="648970" y="460883"/>
                    <a:pt x="666623" y="443230"/>
                    <a:pt x="680720" y="424561"/>
                  </a:cubicBezTo>
                  <a:cubicBezTo>
                    <a:pt x="752094" y="330454"/>
                    <a:pt x="735711" y="208026"/>
                    <a:pt x="627761" y="126111"/>
                  </a:cubicBezTo>
                  <a:close/>
                </a:path>
              </a:pathLst>
            </a:custGeom>
            <a:solidFill>
              <a:srgbClr val="000000"/>
            </a:solidFill>
          </p:spPr>
        </p:sp>
        <p:sp>
          <p:nvSpPr>
            <p:cNvPr name="Freeform 9" id="9"/>
            <p:cNvSpPr/>
            <p:nvPr/>
          </p:nvSpPr>
          <p:spPr>
            <a:xfrm flipH="false" flipV="false" rot="0">
              <a:off x="5596001" y="3313049"/>
              <a:ext cx="762254" cy="577469"/>
            </a:xfrm>
            <a:custGeom>
              <a:avLst/>
              <a:gdLst/>
              <a:ahLst/>
              <a:cxnLst/>
              <a:rect r="r" b="b" t="t" l="l"/>
              <a:pathLst>
                <a:path h="577469" w="762254">
                  <a:moveTo>
                    <a:pt x="626618" y="102743"/>
                  </a:moveTo>
                  <a:cubicBezTo>
                    <a:pt x="762254" y="205486"/>
                    <a:pt x="762254" y="371983"/>
                    <a:pt x="626618" y="474726"/>
                  </a:cubicBezTo>
                  <a:cubicBezTo>
                    <a:pt x="490982" y="577469"/>
                    <a:pt x="271272" y="577469"/>
                    <a:pt x="135636" y="474726"/>
                  </a:cubicBezTo>
                  <a:cubicBezTo>
                    <a:pt x="0" y="371983"/>
                    <a:pt x="0" y="205486"/>
                    <a:pt x="135636" y="102743"/>
                  </a:cubicBezTo>
                  <a:cubicBezTo>
                    <a:pt x="271272" y="0"/>
                    <a:pt x="490982" y="0"/>
                    <a:pt x="626618" y="102743"/>
                  </a:cubicBezTo>
                  <a:close/>
                </a:path>
              </a:pathLst>
            </a:custGeom>
            <a:solidFill>
              <a:srgbClr val="FFFFFF"/>
            </a:solidFill>
          </p:spPr>
        </p:sp>
        <p:sp>
          <p:nvSpPr>
            <p:cNvPr name="Freeform 10" id="10"/>
            <p:cNvSpPr/>
            <p:nvPr/>
          </p:nvSpPr>
          <p:spPr>
            <a:xfrm flipH="false" flipV="false" rot="0">
              <a:off x="5584825" y="3299460"/>
              <a:ext cx="784479" cy="604520"/>
            </a:xfrm>
            <a:custGeom>
              <a:avLst/>
              <a:gdLst/>
              <a:ahLst/>
              <a:cxnLst/>
              <a:rect r="r" b="b" t="t" l="l"/>
              <a:pathLst>
                <a:path h="604520" w="784479">
                  <a:moveTo>
                    <a:pt x="645414" y="106172"/>
                  </a:moveTo>
                  <a:cubicBezTo>
                    <a:pt x="763778" y="195834"/>
                    <a:pt x="784479" y="334137"/>
                    <a:pt x="703707" y="440690"/>
                  </a:cubicBezTo>
                  <a:cubicBezTo>
                    <a:pt x="687959" y="461391"/>
                    <a:pt x="668528" y="480822"/>
                    <a:pt x="645414" y="498348"/>
                  </a:cubicBezTo>
                  <a:lnTo>
                    <a:pt x="645414" y="498348"/>
                  </a:lnTo>
                  <a:lnTo>
                    <a:pt x="645414" y="498348"/>
                  </a:lnTo>
                  <a:cubicBezTo>
                    <a:pt x="505333" y="604520"/>
                    <a:pt x="279146" y="604520"/>
                    <a:pt x="139065" y="498348"/>
                  </a:cubicBezTo>
                  <a:lnTo>
                    <a:pt x="146685" y="488188"/>
                  </a:lnTo>
                  <a:lnTo>
                    <a:pt x="139065" y="498348"/>
                  </a:lnTo>
                  <a:cubicBezTo>
                    <a:pt x="20701" y="408686"/>
                    <a:pt x="0" y="270383"/>
                    <a:pt x="80772" y="163830"/>
                  </a:cubicBezTo>
                  <a:cubicBezTo>
                    <a:pt x="96520" y="143129"/>
                    <a:pt x="115951" y="123698"/>
                    <a:pt x="139065" y="106172"/>
                  </a:cubicBezTo>
                  <a:lnTo>
                    <a:pt x="146685" y="116332"/>
                  </a:lnTo>
                  <a:lnTo>
                    <a:pt x="139065" y="106172"/>
                  </a:lnTo>
                  <a:cubicBezTo>
                    <a:pt x="279146" y="0"/>
                    <a:pt x="505333" y="0"/>
                    <a:pt x="645414" y="106172"/>
                  </a:cubicBezTo>
                  <a:lnTo>
                    <a:pt x="645414" y="106172"/>
                  </a:lnTo>
                  <a:lnTo>
                    <a:pt x="645414" y="106172"/>
                  </a:lnTo>
                  <a:moveTo>
                    <a:pt x="630047" y="126365"/>
                  </a:moveTo>
                  <a:lnTo>
                    <a:pt x="637667" y="116205"/>
                  </a:lnTo>
                  <a:lnTo>
                    <a:pt x="630047" y="126365"/>
                  </a:lnTo>
                  <a:cubicBezTo>
                    <a:pt x="498983" y="27051"/>
                    <a:pt x="285496" y="27051"/>
                    <a:pt x="154432" y="126365"/>
                  </a:cubicBezTo>
                  <a:lnTo>
                    <a:pt x="154432" y="126365"/>
                  </a:lnTo>
                  <a:lnTo>
                    <a:pt x="154432" y="126365"/>
                  </a:lnTo>
                  <a:cubicBezTo>
                    <a:pt x="133096" y="142621"/>
                    <a:pt x="115316" y="160274"/>
                    <a:pt x="101092" y="179070"/>
                  </a:cubicBezTo>
                  <a:cubicBezTo>
                    <a:pt x="29591" y="273431"/>
                    <a:pt x="46228" y="395986"/>
                    <a:pt x="154432" y="478028"/>
                  </a:cubicBezTo>
                  <a:lnTo>
                    <a:pt x="154432" y="478028"/>
                  </a:lnTo>
                  <a:lnTo>
                    <a:pt x="154432" y="478028"/>
                  </a:lnTo>
                  <a:cubicBezTo>
                    <a:pt x="285496" y="577342"/>
                    <a:pt x="498983" y="577342"/>
                    <a:pt x="630047" y="478028"/>
                  </a:cubicBezTo>
                  <a:lnTo>
                    <a:pt x="637667" y="488188"/>
                  </a:lnTo>
                  <a:lnTo>
                    <a:pt x="630047" y="478028"/>
                  </a:lnTo>
                  <a:cubicBezTo>
                    <a:pt x="651383" y="461772"/>
                    <a:pt x="669163" y="444119"/>
                    <a:pt x="683387" y="425323"/>
                  </a:cubicBezTo>
                  <a:cubicBezTo>
                    <a:pt x="754888" y="330962"/>
                    <a:pt x="738251" y="208407"/>
                    <a:pt x="630047" y="126365"/>
                  </a:cubicBezTo>
                  <a:close/>
                </a:path>
              </a:pathLst>
            </a:custGeom>
            <a:solidFill>
              <a:srgbClr val="000000"/>
            </a:solidFill>
          </p:spPr>
        </p:sp>
        <p:sp>
          <p:nvSpPr>
            <p:cNvPr name="Freeform 11" id="11"/>
            <p:cNvSpPr/>
            <p:nvPr/>
          </p:nvSpPr>
          <p:spPr>
            <a:xfrm flipH="false" flipV="false" rot="0">
              <a:off x="5253228" y="2065147"/>
              <a:ext cx="614553" cy="1282192"/>
            </a:xfrm>
            <a:custGeom>
              <a:avLst/>
              <a:gdLst/>
              <a:ahLst/>
              <a:cxnLst/>
              <a:rect r="r" b="b" t="t" l="l"/>
              <a:pathLst>
                <a:path h="1282192" w="614553">
                  <a:moveTo>
                    <a:pt x="22987" y="0"/>
                  </a:moveTo>
                  <a:lnTo>
                    <a:pt x="614553" y="1271524"/>
                  </a:lnTo>
                  <a:lnTo>
                    <a:pt x="591566" y="1282192"/>
                  </a:lnTo>
                  <a:lnTo>
                    <a:pt x="0" y="10668"/>
                  </a:lnTo>
                  <a:close/>
                </a:path>
              </a:pathLst>
            </a:custGeom>
            <a:solidFill>
              <a:srgbClr val="000000"/>
            </a:solidFill>
          </p:spPr>
        </p:sp>
        <p:sp>
          <p:nvSpPr>
            <p:cNvPr name="Freeform 12" id="12"/>
            <p:cNvSpPr/>
            <p:nvPr/>
          </p:nvSpPr>
          <p:spPr>
            <a:xfrm flipH="false" flipV="false" rot="0">
              <a:off x="1102360" y="1523365"/>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13" id="13"/>
            <p:cNvSpPr/>
            <p:nvPr/>
          </p:nvSpPr>
          <p:spPr>
            <a:xfrm flipH="false" flipV="false" rot="0">
              <a:off x="1091184" y="1509903"/>
              <a:ext cx="781685" cy="603123"/>
            </a:xfrm>
            <a:custGeom>
              <a:avLst/>
              <a:gdLst/>
              <a:ahLst/>
              <a:cxnLst/>
              <a:rect r="r" b="b" t="t" l="l"/>
              <a:pathLst>
                <a:path h="603123" w="781685">
                  <a:moveTo>
                    <a:pt x="643128" y="105918"/>
                  </a:moveTo>
                  <a:cubicBezTo>
                    <a:pt x="761238" y="195453"/>
                    <a:pt x="781685" y="333502"/>
                    <a:pt x="701040" y="439928"/>
                  </a:cubicBezTo>
                  <a:cubicBezTo>
                    <a:pt x="685419" y="460502"/>
                    <a:pt x="666115" y="479806"/>
                    <a:pt x="643128" y="497205"/>
                  </a:cubicBezTo>
                  <a:lnTo>
                    <a:pt x="635508" y="487045"/>
                  </a:lnTo>
                  <a:lnTo>
                    <a:pt x="643128" y="497205"/>
                  </a:lnTo>
                  <a:cubicBezTo>
                    <a:pt x="503428" y="603123"/>
                    <a:pt x="278130" y="603123"/>
                    <a:pt x="138557" y="497205"/>
                  </a:cubicBezTo>
                  <a:lnTo>
                    <a:pt x="146177" y="48704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35508" y="116078"/>
                  </a:lnTo>
                  <a:lnTo>
                    <a:pt x="643128" y="105918"/>
                  </a:lnTo>
                  <a:moveTo>
                    <a:pt x="627761" y="126111"/>
                  </a:moveTo>
                  <a:cubicBezTo>
                    <a:pt x="497205" y="27051"/>
                    <a:pt x="284353" y="27051"/>
                    <a:pt x="153797" y="126111"/>
                  </a:cubicBezTo>
                  <a:lnTo>
                    <a:pt x="153797" y="126111"/>
                  </a:lnTo>
                  <a:lnTo>
                    <a:pt x="153797" y="126111"/>
                  </a:lnTo>
                  <a:cubicBezTo>
                    <a:pt x="132588" y="142240"/>
                    <a:pt x="114935" y="159893"/>
                    <a:pt x="100838" y="178562"/>
                  </a:cubicBezTo>
                  <a:cubicBezTo>
                    <a:pt x="29464" y="272669"/>
                    <a:pt x="45847" y="395097"/>
                    <a:pt x="153797" y="477012"/>
                  </a:cubicBezTo>
                  <a:lnTo>
                    <a:pt x="153797" y="477012"/>
                  </a:lnTo>
                  <a:lnTo>
                    <a:pt x="153797" y="477012"/>
                  </a:lnTo>
                  <a:cubicBezTo>
                    <a:pt x="284353" y="576072"/>
                    <a:pt x="497205" y="576072"/>
                    <a:pt x="627761" y="477012"/>
                  </a:cubicBezTo>
                  <a:cubicBezTo>
                    <a:pt x="648970" y="460883"/>
                    <a:pt x="666623" y="443230"/>
                    <a:pt x="680720" y="424561"/>
                  </a:cubicBezTo>
                  <a:cubicBezTo>
                    <a:pt x="752094" y="330454"/>
                    <a:pt x="735711" y="208026"/>
                    <a:pt x="627761" y="126111"/>
                  </a:cubicBezTo>
                  <a:close/>
                </a:path>
              </a:pathLst>
            </a:custGeom>
            <a:solidFill>
              <a:srgbClr val="000000"/>
            </a:solidFill>
          </p:spPr>
        </p:sp>
        <p:sp>
          <p:nvSpPr>
            <p:cNvPr name="Freeform 14" id="14"/>
            <p:cNvSpPr/>
            <p:nvPr/>
          </p:nvSpPr>
          <p:spPr>
            <a:xfrm flipH="false" flipV="false" rot="0">
              <a:off x="4764532" y="1523365"/>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5"/>
                    <a:pt x="135128" y="473456"/>
                  </a:cubicBezTo>
                  <a:cubicBezTo>
                    <a:pt x="128" y="370967"/>
                    <a:pt x="0" y="204851"/>
                    <a:pt x="135128" y="102489"/>
                  </a:cubicBezTo>
                  <a:cubicBezTo>
                    <a:pt x="270256" y="127"/>
                    <a:pt x="489331" y="0"/>
                    <a:pt x="624332" y="102489"/>
                  </a:cubicBezTo>
                  <a:close/>
                </a:path>
              </a:pathLst>
            </a:custGeom>
            <a:solidFill>
              <a:srgbClr val="FFFFFF"/>
            </a:solidFill>
          </p:spPr>
        </p:sp>
        <p:sp>
          <p:nvSpPr>
            <p:cNvPr name="Freeform 15" id="15"/>
            <p:cNvSpPr/>
            <p:nvPr/>
          </p:nvSpPr>
          <p:spPr>
            <a:xfrm flipH="false" flipV="false" rot="0">
              <a:off x="4753356" y="1509903"/>
              <a:ext cx="781685" cy="603123"/>
            </a:xfrm>
            <a:custGeom>
              <a:avLst/>
              <a:gdLst/>
              <a:ahLst/>
              <a:cxnLst/>
              <a:rect r="r" b="b" t="t" l="l"/>
              <a:pathLst>
                <a:path h="603123" w="781685">
                  <a:moveTo>
                    <a:pt x="643128" y="105918"/>
                  </a:moveTo>
                  <a:cubicBezTo>
                    <a:pt x="761238" y="195453"/>
                    <a:pt x="781685" y="333502"/>
                    <a:pt x="701040" y="439928"/>
                  </a:cubicBezTo>
                  <a:cubicBezTo>
                    <a:pt x="685419" y="460502"/>
                    <a:pt x="666115" y="479806"/>
                    <a:pt x="643128" y="497205"/>
                  </a:cubicBezTo>
                  <a:lnTo>
                    <a:pt x="635508" y="487045"/>
                  </a:lnTo>
                  <a:lnTo>
                    <a:pt x="643128" y="497205"/>
                  </a:lnTo>
                  <a:cubicBezTo>
                    <a:pt x="503428" y="603123"/>
                    <a:pt x="278130" y="603123"/>
                    <a:pt x="138557" y="497205"/>
                  </a:cubicBezTo>
                  <a:lnTo>
                    <a:pt x="138557" y="497205"/>
                  </a:lnTo>
                  <a:lnTo>
                    <a:pt x="138557" y="497205"/>
                  </a:lnTo>
                  <a:cubicBezTo>
                    <a:pt x="20447" y="407670"/>
                    <a:pt x="0" y="269621"/>
                    <a:pt x="80645" y="163195"/>
                  </a:cubicBezTo>
                  <a:cubicBezTo>
                    <a:pt x="96266" y="142621"/>
                    <a:pt x="115570" y="123317"/>
                    <a:pt x="138557" y="105918"/>
                  </a:cubicBezTo>
                  <a:lnTo>
                    <a:pt x="138557" y="105918"/>
                  </a:lnTo>
                  <a:lnTo>
                    <a:pt x="138557" y="105918"/>
                  </a:lnTo>
                  <a:cubicBezTo>
                    <a:pt x="278257" y="0"/>
                    <a:pt x="503555" y="0"/>
                    <a:pt x="643128" y="105918"/>
                  </a:cubicBezTo>
                  <a:lnTo>
                    <a:pt x="635508" y="116078"/>
                  </a:lnTo>
                  <a:lnTo>
                    <a:pt x="643128" y="105918"/>
                  </a:lnTo>
                  <a:moveTo>
                    <a:pt x="627761" y="126111"/>
                  </a:moveTo>
                  <a:lnTo>
                    <a:pt x="627761" y="126111"/>
                  </a:lnTo>
                  <a:lnTo>
                    <a:pt x="627761" y="126111"/>
                  </a:lnTo>
                  <a:cubicBezTo>
                    <a:pt x="497205" y="27051"/>
                    <a:pt x="284353" y="27051"/>
                    <a:pt x="153797" y="126111"/>
                  </a:cubicBezTo>
                  <a:lnTo>
                    <a:pt x="146177" y="115951"/>
                  </a:lnTo>
                  <a:lnTo>
                    <a:pt x="153797" y="126111"/>
                  </a:lnTo>
                  <a:cubicBezTo>
                    <a:pt x="132588" y="142240"/>
                    <a:pt x="114935" y="159893"/>
                    <a:pt x="100838" y="178435"/>
                  </a:cubicBezTo>
                  <a:cubicBezTo>
                    <a:pt x="29464" y="272542"/>
                    <a:pt x="45847" y="394970"/>
                    <a:pt x="153797" y="476885"/>
                  </a:cubicBezTo>
                  <a:lnTo>
                    <a:pt x="146177" y="487045"/>
                  </a:lnTo>
                  <a:lnTo>
                    <a:pt x="153797" y="476885"/>
                  </a:lnTo>
                  <a:cubicBezTo>
                    <a:pt x="284353" y="575945"/>
                    <a:pt x="497205" y="575945"/>
                    <a:pt x="627761" y="476885"/>
                  </a:cubicBezTo>
                  <a:lnTo>
                    <a:pt x="627761" y="476885"/>
                  </a:lnTo>
                  <a:lnTo>
                    <a:pt x="627761" y="476885"/>
                  </a:lnTo>
                  <a:cubicBezTo>
                    <a:pt x="648970" y="460756"/>
                    <a:pt x="666623" y="443103"/>
                    <a:pt x="680720" y="424434"/>
                  </a:cubicBezTo>
                  <a:cubicBezTo>
                    <a:pt x="752094" y="330327"/>
                    <a:pt x="735711" y="207899"/>
                    <a:pt x="627761" y="125984"/>
                  </a:cubicBezTo>
                  <a:close/>
                </a:path>
              </a:pathLst>
            </a:custGeom>
            <a:solidFill>
              <a:srgbClr val="000000"/>
            </a:solidFill>
          </p:spPr>
        </p:sp>
        <p:sp>
          <p:nvSpPr>
            <p:cNvPr name="Freeform 16" id="16"/>
            <p:cNvSpPr/>
            <p:nvPr/>
          </p:nvSpPr>
          <p:spPr>
            <a:xfrm flipH="false" flipV="false" rot="0">
              <a:off x="74676" y="3313811"/>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17" id="17"/>
            <p:cNvSpPr/>
            <p:nvPr/>
          </p:nvSpPr>
          <p:spPr>
            <a:xfrm flipH="false" flipV="false" rot="0">
              <a:off x="63500" y="3300222"/>
              <a:ext cx="781685" cy="603123"/>
            </a:xfrm>
            <a:custGeom>
              <a:avLst/>
              <a:gdLst/>
              <a:ahLst/>
              <a:cxnLst/>
              <a:rect r="r" b="b" t="t" l="l"/>
              <a:pathLst>
                <a:path h="603123" w="781685">
                  <a:moveTo>
                    <a:pt x="643128" y="105918"/>
                  </a:moveTo>
                  <a:cubicBezTo>
                    <a:pt x="761238" y="195453"/>
                    <a:pt x="781685" y="333502"/>
                    <a:pt x="701040" y="439928"/>
                  </a:cubicBezTo>
                  <a:cubicBezTo>
                    <a:pt x="685419" y="460502"/>
                    <a:pt x="666115" y="479806"/>
                    <a:pt x="643128" y="497205"/>
                  </a:cubicBezTo>
                  <a:lnTo>
                    <a:pt x="635508" y="487045"/>
                  </a:lnTo>
                  <a:lnTo>
                    <a:pt x="643128" y="497205"/>
                  </a:lnTo>
                  <a:cubicBezTo>
                    <a:pt x="503428" y="603123"/>
                    <a:pt x="278130" y="603123"/>
                    <a:pt x="138557" y="497205"/>
                  </a:cubicBezTo>
                  <a:lnTo>
                    <a:pt x="138557" y="49720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35508" y="116078"/>
                  </a:lnTo>
                  <a:lnTo>
                    <a:pt x="643128" y="105918"/>
                  </a:lnTo>
                  <a:moveTo>
                    <a:pt x="627761" y="126111"/>
                  </a:moveTo>
                  <a:lnTo>
                    <a:pt x="627761" y="126111"/>
                  </a:lnTo>
                  <a:lnTo>
                    <a:pt x="627761" y="126111"/>
                  </a:lnTo>
                  <a:cubicBezTo>
                    <a:pt x="497205" y="27051"/>
                    <a:pt x="284353" y="27051"/>
                    <a:pt x="153797" y="126111"/>
                  </a:cubicBezTo>
                  <a:cubicBezTo>
                    <a:pt x="132588" y="142240"/>
                    <a:pt x="114935" y="159893"/>
                    <a:pt x="100838" y="178562"/>
                  </a:cubicBezTo>
                  <a:cubicBezTo>
                    <a:pt x="29464" y="272669"/>
                    <a:pt x="45847" y="395097"/>
                    <a:pt x="153797" y="477012"/>
                  </a:cubicBezTo>
                  <a:lnTo>
                    <a:pt x="146177" y="487172"/>
                  </a:lnTo>
                  <a:lnTo>
                    <a:pt x="153797" y="477012"/>
                  </a:lnTo>
                  <a:cubicBezTo>
                    <a:pt x="284353" y="576072"/>
                    <a:pt x="497205" y="576072"/>
                    <a:pt x="627761" y="477012"/>
                  </a:cubicBezTo>
                  <a:lnTo>
                    <a:pt x="627761" y="477012"/>
                  </a:lnTo>
                  <a:lnTo>
                    <a:pt x="627761" y="477012"/>
                  </a:lnTo>
                  <a:cubicBezTo>
                    <a:pt x="648970" y="460883"/>
                    <a:pt x="666623" y="443230"/>
                    <a:pt x="680720" y="424561"/>
                  </a:cubicBezTo>
                  <a:cubicBezTo>
                    <a:pt x="752094" y="330454"/>
                    <a:pt x="735711" y="208026"/>
                    <a:pt x="627761" y="126111"/>
                  </a:cubicBezTo>
                  <a:close/>
                </a:path>
              </a:pathLst>
            </a:custGeom>
            <a:solidFill>
              <a:srgbClr val="000000"/>
            </a:solidFill>
          </p:spPr>
        </p:sp>
        <p:sp>
          <p:nvSpPr>
            <p:cNvPr name="Freeform 18" id="18"/>
            <p:cNvSpPr/>
            <p:nvPr/>
          </p:nvSpPr>
          <p:spPr>
            <a:xfrm flipH="false" flipV="false" rot="0">
              <a:off x="1824482" y="3313811"/>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19" id="19"/>
            <p:cNvSpPr/>
            <p:nvPr/>
          </p:nvSpPr>
          <p:spPr>
            <a:xfrm flipH="false" flipV="false" rot="0">
              <a:off x="1813306" y="3300222"/>
              <a:ext cx="781685" cy="603123"/>
            </a:xfrm>
            <a:custGeom>
              <a:avLst/>
              <a:gdLst/>
              <a:ahLst/>
              <a:cxnLst/>
              <a:rect r="r" b="b" t="t" l="l"/>
              <a:pathLst>
                <a:path h="603123" w="781685">
                  <a:moveTo>
                    <a:pt x="643128" y="105918"/>
                  </a:moveTo>
                  <a:cubicBezTo>
                    <a:pt x="761238" y="195453"/>
                    <a:pt x="781685" y="333502"/>
                    <a:pt x="701040" y="439928"/>
                  </a:cubicBezTo>
                  <a:cubicBezTo>
                    <a:pt x="685419" y="460502"/>
                    <a:pt x="666115" y="479806"/>
                    <a:pt x="643128" y="497205"/>
                  </a:cubicBezTo>
                  <a:lnTo>
                    <a:pt x="643128" y="497205"/>
                  </a:lnTo>
                  <a:lnTo>
                    <a:pt x="643128" y="497205"/>
                  </a:lnTo>
                  <a:cubicBezTo>
                    <a:pt x="503428" y="603123"/>
                    <a:pt x="278130" y="603123"/>
                    <a:pt x="138557" y="497205"/>
                  </a:cubicBezTo>
                  <a:lnTo>
                    <a:pt x="146177" y="48704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35508" y="116078"/>
                  </a:lnTo>
                  <a:lnTo>
                    <a:pt x="643128" y="105918"/>
                  </a:lnTo>
                  <a:moveTo>
                    <a:pt x="627761" y="126111"/>
                  </a:moveTo>
                  <a:cubicBezTo>
                    <a:pt x="497205" y="27051"/>
                    <a:pt x="284353" y="27051"/>
                    <a:pt x="153797" y="126111"/>
                  </a:cubicBezTo>
                  <a:lnTo>
                    <a:pt x="153797" y="126111"/>
                  </a:lnTo>
                  <a:lnTo>
                    <a:pt x="153797" y="126111"/>
                  </a:lnTo>
                  <a:cubicBezTo>
                    <a:pt x="132588" y="142240"/>
                    <a:pt x="114935" y="159893"/>
                    <a:pt x="100838" y="178562"/>
                  </a:cubicBezTo>
                  <a:cubicBezTo>
                    <a:pt x="29464" y="272669"/>
                    <a:pt x="45847" y="395097"/>
                    <a:pt x="153797" y="477012"/>
                  </a:cubicBezTo>
                  <a:lnTo>
                    <a:pt x="153797" y="477012"/>
                  </a:lnTo>
                  <a:lnTo>
                    <a:pt x="153797" y="477012"/>
                  </a:lnTo>
                  <a:cubicBezTo>
                    <a:pt x="284353" y="576072"/>
                    <a:pt x="497205" y="576072"/>
                    <a:pt x="627761" y="477012"/>
                  </a:cubicBezTo>
                  <a:lnTo>
                    <a:pt x="635381" y="487172"/>
                  </a:lnTo>
                  <a:lnTo>
                    <a:pt x="627761" y="477012"/>
                  </a:lnTo>
                  <a:cubicBezTo>
                    <a:pt x="648970" y="460883"/>
                    <a:pt x="666623" y="443230"/>
                    <a:pt x="680720" y="424561"/>
                  </a:cubicBezTo>
                  <a:cubicBezTo>
                    <a:pt x="752094" y="330454"/>
                    <a:pt x="735711" y="208026"/>
                    <a:pt x="627761" y="126111"/>
                  </a:cubicBezTo>
                  <a:close/>
                </a:path>
              </a:pathLst>
            </a:custGeom>
            <a:solidFill>
              <a:srgbClr val="000000"/>
            </a:solidFill>
          </p:spPr>
        </p:sp>
        <p:sp>
          <p:nvSpPr>
            <p:cNvPr name="Freeform 20" id="20"/>
            <p:cNvSpPr/>
            <p:nvPr/>
          </p:nvSpPr>
          <p:spPr>
            <a:xfrm flipH="false" flipV="false" rot="0">
              <a:off x="1714246" y="559562"/>
              <a:ext cx="1238250" cy="1057275"/>
            </a:xfrm>
            <a:custGeom>
              <a:avLst/>
              <a:gdLst/>
              <a:ahLst/>
              <a:cxnLst/>
              <a:rect r="r" b="b" t="t" l="l"/>
              <a:pathLst>
                <a:path h="1057275" w="1238250">
                  <a:moveTo>
                    <a:pt x="0" y="1037971"/>
                  </a:moveTo>
                  <a:lnTo>
                    <a:pt x="1221867" y="0"/>
                  </a:lnTo>
                  <a:lnTo>
                    <a:pt x="1238250" y="19304"/>
                  </a:lnTo>
                  <a:lnTo>
                    <a:pt x="16383" y="1057275"/>
                  </a:lnTo>
                  <a:close/>
                </a:path>
              </a:pathLst>
            </a:custGeom>
            <a:solidFill>
              <a:srgbClr val="000000"/>
            </a:solidFill>
          </p:spPr>
        </p:sp>
        <p:sp>
          <p:nvSpPr>
            <p:cNvPr name="Freeform 21" id="21"/>
            <p:cNvSpPr/>
            <p:nvPr/>
          </p:nvSpPr>
          <p:spPr>
            <a:xfrm flipH="false" flipV="false" rot="0">
              <a:off x="3435604" y="545592"/>
              <a:ext cx="1457706" cy="1085215"/>
            </a:xfrm>
            <a:custGeom>
              <a:avLst/>
              <a:gdLst/>
              <a:ahLst/>
              <a:cxnLst/>
              <a:rect r="r" b="b" t="t" l="l"/>
              <a:pathLst>
                <a:path h="1085215" w="1457706">
                  <a:moveTo>
                    <a:pt x="1442593" y="1085215"/>
                  </a:moveTo>
                  <a:lnTo>
                    <a:pt x="0" y="20447"/>
                  </a:lnTo>
                  <a:lnTo>
                    <a:pt x="15113" y="0"/>
                  </a:lnTo>
                  <a:lnTo>
                    <a:pt x="1457706" y="1064768"/>
                  </a:lnTo>
                  <a:close/>
                </a:path>
              </a:pathLst>
            </a:custGeom>
            <a:solidFill>
              <a:srgbClr val="000000"/>
            </a:solidFill>
          </p:spPr>
        </p:sp>
        <p:sp>
          <p:nvSpPr>
            <p:cNvPr name="Freeform 22" id="22"/>
            <p:cNvSpPr/>
            <p:nvPr/>
          </p:nvSpPr>
          <p:spPr>
            <a:xfrm flipH="false" flipV="false" rot="0">
              <a:off x="587883" y="2056892"/>
              <a:ext cx="760603" cy="1299464"/>
            </a:xfrm>
            <a:custGeom>
              <a:avLst/>
              <a:gdLst/>
              <a:ahLst/>
              <a:cxnLst/>
              <a:rect r="r" b="b" t="t" l="l"/>
              <a:pathLst>
                <a:path h="1299464" w="760603">
                  <a:moveTo>
                    <a:pt x="0" y="1286764"/>
                  </a:moveTo>
                  <a:lnTo>
                    <a:pt x="738632" y="0"/>
                  </a:lnTo>
                  <a:lnTo>
                    <a:pt x="760603" y="12700"/>
                  </a:lnTo>
                  <a:lnTo>
                    <a:pt x="21971" y="1299464"/>
                  </a:lnTo>
                  <a:close/>
                </a:path>
              </a:pathLst>
            </a:custGeom>
            <a:solidFill>
              <a:srgbClr val="000000"/>
            </a:solidFill>
          </p:spPr>
        </p:sp>
        <p:sp>
          <p:nvSpPr>
            <p:cNvPr name="Freeform 23" id="23"/>
            <p:cNvSpPr/>
            <p:nvPr/>
          </p:nvSpPr>
          <p:spPr>
            <a:xfrm flipH="false" flipV="false" rot="0">
              <a:off x="1576197" y="2069465"/>
              <a:ext cx="533654" cy="1274318"/>
            </a:xfrm>
            <a:custGeom>
              <a:avLst/>
              <a:gdLst/>
              <a:ahLst/>
              <a:cxnLst/>
              <a:rect r="r" b="b" t="t" l="l"/>
              <a:pathLst>
                <a:path h="1274318" w="533654">
                  <a:moveTo>
                    <a:pt x="510159" y="1274318"/>
                  </a:moveTo>
                  <a:lnTo>
                    <a:pt x="0" y="9525"/>
                  </a:lnTo>
                  <a:lnTo>
                    <a:pt x="23495" y="0"/>
                  </a:lnTo>
                  <a:lnTo>
                    <a:pt x="533654" y="1264793"/>
                  </a:lnTo>
                  <a:close/>
                </a:path>
              </a:pathLst>
            </a:custGeom>
            <a:solidFill>
              <a:srgbClr val="000000"/>
            </a:solidFill>
          </p:spPr>
        </p:sp>
      </p:grpSp>
      <p:sp>
        <p:nvSpPr>
          <p:cNvPr name="TextBox 24" id="2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5" id="25"/>
          <p:cNvSpPr txBox="true"/>
          <p:nvPr/>
        </p:nvSpPr>
        <p:spPr>
          <a:xfrm rot="0">
            <a:off x="800510" y="884368"/>
            <a:ext cx="372841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Binary Tree</a:t>
            </a:r>
          </a:p>
        </p:txBody>
      </p:sp>
      <p:sp>
        <p:nvSpPr>
          <p:cNvPr name="TextBox 26" id="26"/>
          <p:cNvSpPr txBox="true"/>
          <p:nvPr/>
        </p:nvSpPr>
        <p:spPr>
          <a:xfrm rot="0">
            <a:off x="3238062" y="62002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27" id="27"/>
          <p:cNvSpPr txBox="true"/>
          <p:nvPr/>
        </p:nvSpPr>
        <p:spPr>
          <a:xfrm rot="0">
            <a:off x="4265724" y="44098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8" id="28"/>
          <p:cNvSpPr txBox="true"/>
          <p:nvPr/>
        </p:nvSpPr>
        <p:spPr>
          <a:xfrm rot="0">
            <a:off x="4987862" y="62002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9" id="29"/>
          <p:cNvSpPr txBox="true"/>
          <p:nvPr/>
        </p:nvSpPr>
        <p:spPr>
          <a:xfrm rot="0">
            <a:off x="5968394" y="29634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30" id="30"/>
          <p:cNvSpPr txBox="true"/>
          <p:nvPr/>
        </p:nvSpPr>
        <p:spPr>
          <a:xfrm rot="0">
            <a:off x="7927934" y="44098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31" id="31"/>
          <p:cNvSpPr txBox="true"/>
          <p:nvPr/>
        </p:nvSpPr>
        <p:spPr>
          <a:xfrm rot="0">
            <a:off x="8761133" y="6199565"/>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32" id="32"/>
          <p:cNvSpPr txBox="true"/>
          <p:nvPr/>
        </p:nvSpPr>
        <p:spPr>
          <a:xfrm rot="0">
            <a:off x="741464" y="1906724"/>
            <a:ext cx="2606983"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Balanced Binary Tree</a:t>
            </a:r>
          </a:p>
        </p:txBody>
      </p:sp>
    </p:spTree>
  </p:cSld>
  <p:clrMapOvr>
    <a:masterClrMapping/>
  </p:clrMapOvr>
</p:sld>
</file>

<file path=ppt/slides/slide3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822191" y="3263074"/>
            <a:ext cx="7930201" cy="2565730"/>
          </a:xfrm>
          <a:custGeom>
            <a:avLst/>
            <a:gdLst/>
            <a:ahLst/>
            <a:cxnLst/>
            <a:rect r="r" b="b" t="t" l="l"/>
            <a:pathLst>
              <a:path h="2565730" w="7930201">
                <a:moveTo>
                  <a:pt x="0" y="0"/>
                </a:moveTo>
                <a:lnTo>
                  <a:pt x="7930201" y="0"/>
                </a:lnTo>
                <a:lnTo>
                  <a:pt x="7930201" y="2565731"/>
                </a:lnTo>
                <a:lnTo>
                  <a:pt x="0" y="2565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0802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Binary Tree</a:t>
            </a:r>
          </a:p>
        </p:txBody>
      </p:sp>
      <p:sp>
        <p:nvSpPr>
          <p:cNvPr name="TextBox 9" id="9"/>
          <p:cNvSpPr txBox="true"/>
          <p:nvPr/>
        </p:nvSpPr>
        <p:spPr>
          <a:xfrm rot="0">
            <a:off x="779564" y="2090376"/>
            <a:ext cx="224047" cy="594731"/>
          </a:xfrm>
          <a:prstGeom prst="rect">
            <a:avLst/>
          </a:prstGeom>
        </p:spPr>
        <p:txBody>
          <a:bodyPr anchor="t" rtlCol="false" tIns="0" lIns="0" bIns="0" rIns="0">
            <a:spAutoFit/>
          </a:bodyPr>
          <a:lstStyle/>
          <a:p>
            <a:pPr algn="just">
              <a:lnSpc>
                <a:spcPts val="2200"/>
              </a:lnSpc>
            </a:pPr>
            <a:r>
              <a:rPr lang="en-US" b="true" sz="2706" spc="-18">
                <a:solidFill>
                  <a:srgbClr val="000000"/>
                </a:solidFill>
                <a:latin typeface="Montserrat 2 Bold"/>
                <a:ea typeface="Montserrat 2 Bold"/>
                <a:cs typeface="Montserrat 2 Bold"/>
                <a:sym typeface="Montserrat 2 Bold"/>
              </a:rPr>
              <a:t>- -</a:t>
            </a:r>
          </a:p>
        </p:txBody>
      </p:sp>
      <p:sp>
        <p:nvSpPr>
          <p:cNvPr name="TextBox 10" id="10"/>
          <p:cNvSpPr txBox="true"/>
          <p:nvPr/>
        </p:nvSpPr>
        <p:spPr>
          <a:xfrm rot="0">
            <a:off x="1054103" y="2033721"/>
            <a:ext cx="2297154" cy="562556"/>
          </a:xfrm>
          <a:prstGeom prst="rect">
            <a:avLst/>
          </a:prstGeom>
        </p:spPr>
        <p:txBody>
          <a:bodyPr anchor="t" rtlCol="false" tIns="0" lIns="0" bIns="0" rIns="0">
            <a:spAutoFit/>
          </a:bodyPr>
          <a:lstStyle/>
          <a:p>
            <a:pPr algn="l">
              <a:lnSpc>
                <a:spcPts val="2200"/>
              </a:lnSpc>
            </a:pPr>
            <a:r>
              <a:rPr lang="en-US" b="true" sz="1866" spc="-13">
                <a:solidFill>
                  <a:srgbClr val="000000"/>
                </a:solidFill>
                <a:latin typeface="Montserrat 2 Bold"/>
                <a:ea typeface="Montserrat 2 Bold"/>
                <a:cs typeface="Montserrat 2 Bold"/>
                <a:sym typeface="Montserrat 2 Bold"/>
              </a:rPr>
              <a:t>Linked List Python List (array)</a:t>
            </a:r>
          </a:p>
        </p:txBody>
      </p:sp>
      <p:sp>
        <p:nvSpPr>
          <p:cNvPr name="TextBox 11" id="11"/>
          <p:cNvSpPr txBox="true"/>
          <p:nvPr/>
        </p:nvSpPr>
        <p:spPr>
          <a:xfrm rot="0">
            <a:off x="6231465" y="3440621"/>
            <a:ext cx="48064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Drinks</a:t>
            </a:r>
          </a:p>
        </p:txBody>
      </p:sp>
      <p:sp>
        <p:nvSpPr>
          <p:cNvPr name="TextBox 12" id="12"/>
          <p:cNvSpPr txBox="true"/>
          <p:nvPr/>
        </p:nvSpPr>
        <p:spPr>
          <a:xfrm rot="0">
            <a:off x="4197848" y="4319407"/>
            <a:ext cx="242811"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Hot</a:t>
            </a:r>
          </a:p>
        </p:txBody>
      </p:sp>
      <p:sp>
        <p:nvSpPr>
          <p:cNvPr name="TextBox 13" id="13"/>
          <p:cNvSpPr txBox="true"/>
          <p:nvPr/>
        </p:nvSpPr>
        <p:spPr>
          <a:xfrm rot="0">
            <a:off x="8857126" y="4319407"/>
            <a:ext cx="316478"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Cold</a:t>
            </a:r>
          </a:p>
        </p:txBody>
      </p:sp>
      <p:sp>
        <p:nvSpPr>
          <p:cNvPr name="TextBox 14" id="14"/>
          <p:cNvSpPr txBox="true"/>
          <p:nvPr/>
        </p:nvSpPr>
        <p:spPr>
          <a:xfrm rot="0">
            <a:off x="3225517" y="5486390"/>
            <a:ext cx="213484"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Tea</a:t>
            </a:r>
          </a:p>
        </p:txBody>
      </p:sp>
      <p:sp>
        <p:nvSpPr>
          <p:cNvPr name="TextBox 15" id="15"/>
          <p:cNvSpPr txBox="true"/>
          <p:nvPr/>
        </p:nvSpPr>
        <p:spPr>
          <a:xfrm rot="0">
            <a:off x="5229435" y="5524338"/>
            <a:ext cx="406241"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Coﬀee</a:t>
            </a:r>
          </a:p>
        </p:txBody>
      </p:sp>
      <p:sp>
        <p:nvSpPr>
          <p:cNvPr name="TextBox 16" id="16"/>
          <p:cNvSpPr txBox="true"/>
          <p:nvPr/>
        </p:nvSpPr>
        <p:spPr>
          <a:xfrm rot="0">
            <a:off x="7410936" y="5545550"/>
            <a:ext cx="677132"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Non alcoholic</a:t>
            </a:r>
          </a:p>
        </p:txBody>
      </p:sp>
      <p:sp>
        <p:nvSpPr>
          <p:cNvPr name="TextBox 17" id="17"/>
          <p:cNvSpPr txBox="true"/>
          <p:nvPr/>
        </p:nvSpPr>
        <p:spPr>
          <a:xfrm rot="0">
            <a:off x="10019776" y="5507593"/>
            <a:ext cx="458257"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Alcoholic</a:t>
            </a:r>
          </a:p>
        </p:txBody>
      </p:sp>
    </p:spTree>
  </p:cSld>
  <p:clrMapOvr>
    <a:masterClrMapping/>
  </p:clrMapOvr>
</p:sld>
</file>

<file path=ppt/slides/slide3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234546" y="2170871"/>
            <a:ext cx="8206483" cy="2896524"/>
          </a:xfrm>
          <a:custGeom>
            <a:avLst/>
            <a:gdLst/>
            <a:ahLst/>
            <a:cxnLst/>
            <a:rect r="r" b="b" t="t" l="l"/>
            <a:pathLst>
              <a:path h="2896524" w="8206483">
                <a:moveTo>
                  <a:pt x="0" y="0"/>
                </a:moveTo>
                <a:lnTo>
                  <a:pt x="8206483" y="0"/>
                </a:lnTo>
                <a:lnTo>
                  <a:pt x="8206483" y="2896524"/>
                </a:lnTo>
                <a:lnTo>
                  <a:pt x="0" y="28965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20802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Binary Tree</a:t>
            </a:r>
          </a:p>
        </p:txBody>
      </p:sp>
      <p:sp>
        <p:nvSpPr>
          <p:cNvPr name="TextBox 9" id="9"/>
          <p:cNvSpPr txBox="true"/>
          <p:nvPr/>
        </p:nvSpPr>
        <p:spPr>
          <a:xfrm rot="0">
            <a:off x="741464" y="1906724"/>
            <a:ext cx="136645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Linked List</a:t>
            </a:r>
          </a:p>
        </p:txBody>
      </p:sp>
      <p:sp>
        <p:nvSpPr>
          <p:cNvPr name="TextBox 10" id="10"/>
          <p:cNvSpPr txBox="true"/>
          <p:nvPr/>
        </p:nvSpPr>
        <p:spPr>
          <a:xfrm rot="0">
            <a:off x="2385451" y="4786817"/>
            <a:ext cx="264576"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null</a:t>
            </a:r>
          </a:p>
        </p:txBody>
      </p:sp>
      <p:sp>
        <p:nvSpPr>
          <p:cNvPr name="TextBox 11" id="11"/>
          <p:cNvSpPr txBox="true"/>
          <p:nvPr/>
        </p:nvSpPr>
        <p:spPr>
          <a:xfrm rot="0">
            <a:off x="2960351" y="4786817"/>
            <a:ext cx="280892" cy="461829"/>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Tea</a:t>
            </a:r>
          </a:p>
          <a:p>
            <a:pPr algn="l">
              <a:lnSpc>
                <a:spcPts val="1820"/>
              </a:lnSpc>
            </a:pPr>
            <a:r>
              <a:rPr lang="en-US" b="true" sz="1300" spc="-3">
                <a:solidFill>
                  <a:srgbClr val="000000"/>
                </a:solidFill>
                <a:latin typeface="IBM Plex Sans Bold"/>
                <a:ea typeface="IBM Plex Sans Bold"/>
                <a:cs typeface="IBM Plex Sans Bold"/>
                <a:sym typeface="IBM Plex Sans Bold"/>
              </a:rPr>
              <a:t>444</a:t>
            </a:r>
          </a:p>
        </p:txBody>
      </p:sp>
      <p:sp>
        <p:nvSpPr>
          <p:cNvPr name="TextBox 12" id="12"/>
          <p:cNvSpPr txBox="true"/>
          <p:nvPr/>
        </p:nvSpPr>
        <p:spPr>
          <a:xfrm rot="0">
            <a:off x="3277038" y="3783521"/>
            <a:ext cx="259290"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444</a:t>
            </a:r>
          </a:p>
        </p:txBody>
      </p:sp>
      <p:sp>
        <p:nvSpPr>
          <p:cNvPr name="TextBox 13" id="13"/>
          <p:cNvSpPr txBox="true"/>
          <p:nvPr/>
        </p:nvSpPr>
        <p:spPr>
          <a:xfrm rot="0">
            <a:off x="3555616" y="4786817"/>
            <a:ext cx="264576"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null</a:t>
            </a:r>
          </a:p>
        </p:txBody>
      </p:sp>
      <p:sp>
        <p:nvSpPr>
          <p:cNvPr name="TextBox 14" id="14"/>
          <p:cNvSpPr txBox="true"/>
          <p:nvPr/>
        </p:nvSpPr>
        <p:spPr>
          <a:xfrm rot="0">
            <a:off x="3849348" y="3783521"/>
            <a:ext cx="280892" cy="461829"/>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Hot</a:t>
            </a:r>
          </a:p>
          <a:p>
            <a:pPr algn="l">
              <a:lnSpc>
                <a:spcPts val="1820"/>
              </a:lnSpc>
            </a:pPr>
            <a:r>
              <a:rPr lang="en-US" b="true" sz="1300" spc="-3">
                <a:solidFill>
                  <a:srgbClr val="000000"/>
                </a:solidFill>
                <a:latin typeface="IBM Plex Sans Bold"/>
                <a:ea typeface="IBM Plex Sans Bold"/>
                <a:cs typeface="IBM Plex Sans Bold"/>
                <a:sym typeface="IBM Plex Sans Bold"/>
              </a:rPr>
              <a:t>222</a:t>
            </a:r>
          </a:p>
        </p:txBody>
      </p:sp>
      <p:sp>
        <p:nvSpPr>
          <p:cNvPr name="TextBox 15" id="15"/>
          <p:cNvSpPr txBox="true"/>
          <p:nvPr/>
        </p:nvSpPr>
        <p:spPr>
          <a:xfrm rot="0">
            <a:off x="4358183" y="4786817"/>
            <a:ext cx="264576"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null</a:t>
            </a:r>
          </a:p>
        </p:txBody>
      </p:sp>
      <p:sp>
        <p:nvSpPr>
          <p:cNvPr name="TextBox 16" id="16"/>
          <p:cNvSpPr txBox="true"/>
          <p:nvPr/>
        </p:nvSpPr>
        <p:spPr>
          <a:xfrm rot="0">
            <a:off x="4447213" y="3783521"/>
            <a:ext cx="259290"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555</a:t>
            </a:r>
          </a:p>
        </p:txBody>
      </p:sp>
      <p:sp>
        <p:nvSpPr>
          <p:cNvPr name="TextBox 17" id="17"/>
          <p:cNvSpPr txBox="true"/>
          <p:nvPr/>
        </p:nvSpPr>
        <p:spPr>
          <a:xfrm rot="0">
            <a:off x="4839091" y="4786817"/>
            <a:ext cx="487490" cy="461829"/>
          </a:xfrm>
          <a:prstGeom prst="rect">
            <a:avLst/>
          </a:prstGeom>
        </p:spPr>
        <p:txBody>
          <a:bodyPr anchor="t" rtlCol="false" tIns="0" lIns="0" bIns="0" rIns="0">
            <a:spAutoFit/>
          </a:bodyPr>
          <a:lstStyle/>
          <a:p>
            <a:pPr algn="ctr">
              <a:lnSpc>
                <a:spcPts val="1679"/>
              </a:lnSpc>
            </a:pPr>
            <a:r>
              <a:rPr lang="en-US" b="true" sz="1200" spc="-3">
                <a:solidFill>
                  <a:srgbClr val="000000"/>
                </a:solidFill>
                <a:latin typeface="IBM Plex Sans Bold"/>
                <a:ea typeface="IBM Plex Sans Bold"/>
                <a:cs typeface="IBM Plex Sans Bold"/>
                <a:sym typeface="IBM Plex Sans Bold"/>
              </a:rPr>
              <a:t>Coﬀee</a:t>
            </a:r>
          </a:p>
          <a:p>
            <a:pPr algn="ctr">
              <a:lnSpc>
                <a:spcPts val="1820"/>
              </a:lnSpc>
            </a:pPr>
            <a:r>
              <a:rPr lang="en-US" b="true" sz="1300" spc="-3">
                <a:solidFill>
                  <a:srgbClr val="000000"/>
                </a:solidFill>
                <a:latin typeface="IBM Plex Sans Bold"/>
                <a:ea typeface="IBM Plex Sans Bold"/>
                <a:cs typeface="IBM Plex Sans Bold"/>
                <a:sym typeface="IBM Plex Sans Bold"/>
              </a:rPr>
              <a:t>555</a:t>
            </a:r>
          </a:p>
        </p:txBody>
      </p:sp>
      <p:sp>
        <p:nvSpPr>
          <p:cNvPr name="TextBox 18" id="18"/>
          <p:cNvSpPr txBox="true"/>
          <p:nvPr/>
        </p:nvSpPr>
        <p:spPr>
          <a:xfrm rot="0">
            <a:off x="5474141" y="2335720"/>
            <a:ext cx="259290"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222</a:t>
            </a:r>
          </a:p>
        </p:txBody>
      </p:sp>
      <p:sp>
        <p:nvSpPr>
          <p:cNvPr name="TextBox 19" id="19"/>
          <p:cNvSpPr txBox="true"/>
          <p:nvPr/>
        </p:nvSpPr>
        <p:spPr>
          <a:xfrm rot="0">
            <a:off x="5528358" y="4786817"/>
            <a:ext cx="264576"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null</a:t>
            </a:r>
          </a:p>
        </p:txBody>
      </p:sp>
      <p:sp>
        <p:nvSpPr>
          <p:cNvPr name="TextBox 20" id="20"/>
          <p:cNvSpPr txBox="true"/>
          <p:nvPr/>
        </p:nvSpPr>
        <p:spPr>
          <a:xfrm rot="0">
            <a:off x="5955811" y="2335720"/>
            <a:ext cx="480641" cy="461829"/>
          </a:xfrm>
          <a:prstGeom prst="rect">
            <a:avLst/>
          </a:prstGeom>
        </p:spPr>
        <p:txBody>
          <a:bodyPr anchor="t" rtlCol="false" tIns="0" lIns="0" bIns="0" rIns="0">
            <a:spAutoFit/>
          </a:bodyPr>
          <a:lstStyle/>
          <a:p>
            <a:pPr algn="ctr">
              <a:lnSpc>
                <a:spcPts val="1679"/>
              </a:lnSpc>
            </a:pPr>
            <a:r>
              <a:rPr lang="en-US" b="true" sz="1200" spc="-3">
                <a:solidFill>
                  <a:srgbClr val="000000"/>
                </a:solidFill>
                <a:latin typeface="IBM Plex Sans Bold"/>
                <a:ea typeface="IBM Plex Sans Bold"/>
                <a:cs typeface="IBM Plex Sans Bold"/>
                <a:sym typeface="IBM Plex Sans Bold"/>
              </a:rPr>
              <a:t>Drinks</a:t>
            </a:r>
          </a:p>
          <a:p>
            <a:pPr algn="ctr">
              <a:lnSpc>
                <a:spcPts val="1820"/>
              </a:lnSpc>
            </a:pPr>
            <a:r>
              <a:rPr lang="en-US" b="true" sz="1300" spc="-3">
                <a:solidFill>
                  <a:srgbClr val="000000"/>
                </a:solidFill>
                <a:latin typeface="IBM Plex Sans Bold"/>
                <a:ea typeface="IBM Plex Sans Bold"/>
                <a:cs typeface="IBM Plex Sans Bold"/>
                <a:sym typeface="IBM Plex Sans Bold"/>
              </a:rPr>
              <a:t>111</a:t>
            </a:r>
          </a:p>
        </p:txBody>
      </p:sp>
      <p:sp>
        <p:nvSpPr>
          <p:cNvPr name="TextBox 21" id="21"/>
          <p:cNvSpPr txBox="true"/>
          <p:nvPr/>
        </p:nvSpPr>
        <p:spPr>
          <a:xfrm rot="0">
            <a:off x="6552343" y="4786817"/>
            <a:ext cx="264576"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null</a:t>
            </a:r>
          </a:p>
        </p:txBody>
      </p:sp>
      <p:sp>
        <p:nvSpPr>
          <p:cNvPr name="TextBox 22" id="22"/>
          <p:cNvSpPr txBox="true"/>
          <p:nvPr/>
        </p:nvSpPr>
        <p:spPr>
          <a:xfrm rot="0">
            <a:off x="6644307" y="2335720"/>
            <a:ext cx="259290"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333</a:t>
            </a:r>
          </a:p>
        </p:txBody>
      </p:sp>
      <p:sp>
        <p:nvSpPr>
          <p:cNvPr name="TextBox 23" id="23"/>
          <p:cNvSpPr txBox="true"/>
          <p:nvPr/>
        </p:nvSpPr>
        <p:spPr>
          <a:xfrm rot="0">
            <a:off x="7105802" y="4786817"/>
            <a:ext cx="339500" cy="461829"/>
          </a:xfrm>
          <a:prstGeom prst="rect">
            <a:avLst/>
          </a:prstGeom>
        </p:spPr>
        <p:txBody>
          <a:bodyPr anchor="t" rtlCol="false" tIns="0" lIns="0" bIns="0" rIns="0">
            <a:spAutoFit/>
          </a:bodyPr>
          <a:lstStyle/>
          <a:p>
            <a:pPr algn="ctr">
              <a:lnSpc>
                <a:spcPts val="1679"/>
              </a:lnSpc>
            </a:pPr>
            <a:r>
              <a:rPr lang="en-US" b="true" sz="1200" spc="-3">
                <a:solidFill>
                  <a:srgbClr val="000000"/>
                </a:solidFill>
                <a:latin typeface="IBM Plex Sans Bold"/>
                <a:ea typeface="IBM Plex Sans Bold"/>
                <a:cs typeface="IBM Plex Sans Bold"/>
                <a:sym typeface="IBM Plex Sans Bold"/>
              </a:rPr>
              <a:t>Cola</a:t>
            </a:r>
          </a:p>
          <a:p>
            <a:pPr algn="ctr">
              <a:lnSpc>
                <a:spcPts val="1820"/>
              </a:lnSpc>
            </a:pPr>
            <a:r>
              <a:rPr lang="en-US" b="true" sz="1300" spc="-3">
                <a:solidFill>
                  <a:srgbClr val="000000"/>
                </a:solidFill>
                <a:latin typeface="IBM Plex Sans Bold"/>
                <a:ea typeface="IBM Plex Sans Bold"/>
                <a:cs typeface="IBM Plex Sans Bold"/>
                <a:sym typeface="IBM Plex Sans Bold"/>
              </a:rPr>
              <a:t>666</a:t>
            </a:r>
          </a:p>
        </p:txBody>
      </p:sp>
      <p:sp>
        <p:nvSpPr>
          <p:cNvPr name="TextBox 24" id="24"/>
          <p:cNvSpPr txBox="true"/>
          <p:nvPr/>
        </p:nvSpPr>
        <p:spPr>
          <a:xfrm rot="0">
            <a:off x="7671244" y="3783521"/>
            <a:ext cx="259290"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666</a:t>
            </a:r>
          </a:p>
        </p:txBody>
      </p:sp>
      <p:sp>
        <p:nvSpPr>
          <p:cNvPr name="TextBox 25" id="25"/>
          <p:cNvSpPr txBox="true"/>
          <p:nvPr/>
        </p:nvSpPr>
        <p:spPr>
          <a:xfrm rot="0">
            <a:off x="7722518" y="4786817"/>
            <a:ext cx="264576"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null</a:t>
            </a:r>
          </a:p>
        </p:txBody>
      </p:sp>
      <p:sp>
        <p:nvSpPr>
          <p:cNvPr name="TextBox 26" id="26"/>
          <p:cNvSpPr txBox="true"/>
          <p:nvPr/>
        </p:nvSpPr>
        <p:spPr>
          <a:xfrm rot="0">
            <a:off x="8219284" y="3783521"/>
            <a:ext cx="345253" cy="461829"/>
          </a:xfrm>
          <a:prstGeom prst="rect">
            <a:avLst/>
          </a:prstGeom>
        </p:spPr>
        <p:txBody>
          <a:bodyPr anchor="t" rtlCol="false" tIns="0" lIns="0" bIns="0" rIns="0">
            <a:spAutoFit/>
          </a:bodyPr>
          <a:lstStyle/>
          <a:p>
            <a:pPr algn="ctr">
              <a:lnSpc>
                <a:spcPts val="1679"/>
              </a:lnSpc>
            </a:pPr>
            <a:r>
              <a:rPr lang="en-US" b="true" sz="1200" spc="-3">
                <a:solidFill>
                  <a:srgbClr val="000000"/>
                </a:solidFill>
                <a:latin typeface="IBM Plex Sans Bold"/>
                <a:ea typeface="IBM Plex Sans Bold"/>
                <a:cs typeface="IBM Plex Sans Bold"/>
                <a:sym typeface="IBM Plex Sans Bold"/>
              </a:rPr>
              <a:t>Cold</a:t>
            </a:r>
          </a:p>
          <a:p>
            <a:pPr algn="ctr">
              <a:lnSpc>
                <a:spcPts val="1820"/>
              </a:lnSpc>
            </a:pPr>
            <a:r>
              <a:rPr lang="en-US" b="true" sz="1300" spc="-3">
                <a:solidFill>
                  <a:srgbClr val="000000"/>
                </a:solidFill>
                <a:latin typeface="IBM Plex Sans Bold"/>
                <a:ea typeface="IBM Plex Sans Bold"/>
                <a:cs typeface="IBM Plex Sans Bold"/>
                <a:sym typeface="IBM Plex Sans Bold"/>
              </a:rPr>
              <a:t>333</a:t>
            </a:r>
          </a:p>
        </p:txBody>
      </p:sp>
      <p:sp>
        <p:nvSpPr>
          <p:cNvPr name="TextBox 27" id="27"/>
          <p:cNvSpPr txBox="true"/>
          <p:nvPr/>
        </p:nvSpPr>
        <p:spPr>
          <a:xfrm rot="0">
            <a:off x="8841410" y="3783521"/>
            <a:ext cx="259290"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777</a:t>
            </a:r>
          </a:p>
        </p:txBody>
      </p:sp>
      <p:sp>
        <p:nvSpPr>
          <p:cNvPr name="TextBox 28" id="28"/>
          <p:cNvSpPr txBox="true"/>
          <p:nvPr/>
        </p:nvSpPr>
        <p:spPr>
          <a:xfrm rot="0">
            <a:off x="8864937" y="4786817"/>
            <a:ext cx="264576"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null</a:t>
            </a:r>
          </a:p>
        </p:txBody>
      </p:sp>
      <p:sp>
        <p:nvSpPr>
          <p:cNvPr name="TextBox 29" id="29"/>
          <p:cNvSpPr txBox="true"/>
          <p:nvPr/>
        </p:nvSpPr>
        <p:spPr>
          <a:xfrm rot="0">
            <a:off x="9380144" y="4786817"/>
            <a:ext cx="417538" cy="461829"/>
          </a:xfrm>
          <a:prstGeom prst="rect">
            <a:avLst/>
          </a:prstGeom>
        </p:spPr>
        <p:txBody>
          <a:bodyPr anchor="t" rtlCol="false" tIns="0" lIns="0" bIns="0" rIns="0">
            <a:spAutoFit/>
          </a:bodyPr>
          <a:lstStyle/>
          <a:p>
            <a:pPr algn="ctr">
              <a:lnSpc>
                <a:spcPts val="1679"/>
              </a:lnSpc>
            </a:pPr>
            <a:r>
              <a:rPr lang="en-US" b="true" sz="1200" spc="-3">
                <a:solidFill>
                  <a:srgbClr val="000000"/>
                </a:solidFill>
                <a:latin typeface="IBM Plex Sans Bold"/>
                <a:ea typeface="IBM Plex Sans Bold"/>
                <a:cs typeface="IBM Plex Sans Bold"/>
                <a:sym typeface="IBM Plex Sans Bold"/>
              </a:rPr>
              <a:t>Fanta</a:t>
            </a:r>
          </a:p>
          <a:p>
            <a:pPr algn="ctr">
              <a:lnSpc>
                <a:spcPts val="1820"/>
              </a:lnSpc>
            </a:pPr>
            <a:r>
              <a:rPr lang="en-US" b="true" sz="1300" spc="-3">
                <a:solidFill>
                  <a:srgbClr val="000000"/>
                </a:solidFill>
                <a:latin typeface="IBM Plex Sans Bold"/>
                <a:ea typeface="IBM Plex Sans Bold"/>
                <a:cs typeface="IBM Plex Sans Bold"/>
                <a:sym typeface="IBM Plex Sans Bold"/>
              </a:rPr>
              <a:t>777</a:t>
            </a:r>
          </a:p>
        </p:txBody>
      </p:sp>
      <p:sp>
        <p:nvSpPr>
          <p:cNvPr name="TextBox 30" id="30"/>
          <p:cNvSpPr txBox="true"/>
          <p:nvPr/>
        </p:nvSpPr>
        <p:spPr>
          <a:xfrm rot="0">
            <a:off x="10035111" y="4786817"/>
            <a:ext cx="264576"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null</a:t>
            </a:r>
          </a:p>
        </p:txBody>
      </p:sp>
    </p:spTree>
  </p:cSld>
  <p:clrMapOvr>
    <a:masterClrMapping/>
  </p:clrMapOvr>
</p:sld>
</file>

<file path=ppt/slides/slide3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076194" y="2247071"/>
            <a:ext cx="7930201" cy="2565730"/>
          </a:xfrm>
          <a:custGeom>
            <a:avLst/>
            <a:gdLst/>
            <a:ahLst/>
            <a:cxnLst/>
            <a:rect r="r" b="b" t="t" l="l"/>
            <a:pathLst>
              <a:path h="2565730" w="7930201">
                <a:moveTo>
                  <a:pt x="0" y="0"/>
                </a:moveTo>
                <a:lnTo>
                  <a:pt x="7930201" y="0"/>
                </a:lnTo>
                <a:lnTo>
                  <a:pt x="7930201" y="2565731"/>
                </a:lnTo>
                <a:lnTo>
                  <a:pt x="0" y="2565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542325" y="5896175"/>
            <a:ext cx="9638424" cy="688553"/>
            <a:chOff x="0" y="0"/>
            <a:chExt cx="9638424" cy="688556"/>
          </a:xfrm>
        </p:grpSpPr>
        <p:sp>
          <p:nvSpPr>
            <p:cNvPr name="Freeform 8" id="8"/>
            <p:cNvSpPr/>
            <p:nvPr/>
          </p:nvSpPr>
          <p:spPr>
            <a:xfrm flipH="false" flipV="false" rot="0">
              <a:off x="76200"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9" id="9"/>
            <p:cNvSpPr/>
            <p:nvPr/>
          </p:nvSpPr>
          <p:spPr>
            <a:xfrm flipH="false" flipV="false" rot="0">
              <a:off x="1130173"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0" id="10"/>
            <p:cNvSpPr/>
            <p:nvPr/>
          </p:nvSpPr>
          <p:spPr>
            <a:xfrm flipH="false" flipV="false" rot="0">
              <a:off x="21841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1" id="11"/>
            <p:cNvSpPr/>
            <p:nvPr/>
          </p:nvSpPr>
          <p:spPr>
            <a:xfrm flipH="false" flipV="false" rot="0">
              <a:off x="32382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2" id="12"/>
            <p:cNvSpPr/>
            <p:nvPr/>
          </p:nvSpPr>
          <p:spPr>
            <a:xfrm flipH="false" flipV="false" rot="0">
              <a:off x="4292219"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3" id="13"/>
            <p:cNvSpPr/>
            <p:nvPr/>
          </p:nvSpPr>
          <p:spPr>
            <a:xfrm flipH="false" flipV="false" rot="0">
              <a:off x="5346192"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4" id="14"/>
            <p:cNvSpPr/>
            <p:nvPr/>
          </p:nvSpPr>
          <p:spPr>
            <a:xfrm flipH="false" flipV="false" rot="0">
              <a:off x="64001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5" id="15"/>
            <p:cNvSpPr/>
            <p:nvPr/>
          </p:nvSpPr>
          <p:spPr>
            <a:xfrm flipH="false" flipV="false" rot="0">
              <a:off x="74542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6" id="16"/>
            <p:cNvSpPr/>
            <p:nvPr/>
          </p:nvSpPr>
          <p:spPr>
            <a:xfrm flipH="false" flipV="false" rot="0">
              <a:off x="8508238"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7" id="17"/>
            <p:cNvSpPr/>
            <p:nvPr/>
          </p:nvSpPr>
          <p:spPr>
            <a:xfrm flipH="false" flipV="false" rot="0">
              <a:off x="1117473"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18" id="18"/>
            <p:cNvSpPr/>
            <p:nvPr/>
          </p:nvSpPr>
          <p:spPr>
            <a:xfrm flipH="false" flipV="false" rot="0">
              <a:off x="2171446"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19" id="19"/>
            <p:cNvSpPr/>
            <p:nvPr/>
          </p:nvSpPr>
          <p:spPr>
            <a:xfrm flipH="false" flipV="false" rot="0">
              <a:off x="3225546"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0" id="20"/>
            <p:cNvSpPr/>
            <p:nvPr/>
          </p:nvSpPr>
          <p:spPr>
            <a:xfrm flipH="false" flipV="false" rot="0">
              <a:off x="4279519"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1" id="21"/>
            <p:cNvSpPr/>
            <p:nvPr/>
          </p:nvSpPr>
          <p:spPr>
            <a:xfrm flipH="false" flipV="false" rot="0">
              <a:off x="5333492"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2" id="22"/>
            <p:cNvSpPr/>
            <p:nvPr/>
          </p:nvSpPr>
          <p:spPr>
            <a:xfrm flipH="false" flipV="false" rot="0">
              <a:off x="6387465"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3" id="23"/>
            <p:cNvSpPr/>
            <p:nvPr/>
          </p:nvSpPr>
          <p:spPr>
            <a:xfrm flipH="false" flipV="false" rot="0">
              <a:off x="7441565"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4" id="24"/>
            <p:cNvSpPr/>
            <p:nvPr/>
          </p:nvSpPr>
          <p:spPr>
            <a:xfrm flipH="false" flipV="false" rot="0">
              <a:off x="8495538"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5" id="25"/>
            <p:cNvSpPr/>
            <p:nvPr/>
          </p:nvSpPr>
          <p:spPr>
            <a:xfrm flipH="false" flipV="false" rot="0">
              <a:off x="63500"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6" id="26"/>
            <p:cNvSpPr/>
            <p:nvPr/>
          </p:nvSpPr>
          <p:spPr>
            <a:xfrm flipH="false" flipV="false" rot="0">
              <a:off x="9549511"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7" id="27"/>
            <p:cNvSpPr/>
            <p:nvPr/>
          </p:nvSpPr>
          <p:spPr>
            <a:xfrm flipH="false" flipV="false" rot="0">
              <a:off x="63500" y="63500"/>
              <a:ext cx="9511411" cy="25400"/>
            </a:xfrm>
            <a:custGeom>
              <a:avLst/>
              <a:gdLst/>
              <a:ahLst/>
              <a:cxnLst/>
              <a:rect r="r" b="b" t="t" l="l"/>
              <a:pathLst>
                <a:path h="25400" w="9511411">
                  <a:moveTo>
                    <a:pt x="0" y="0"/>
                  </a:moveTo>
                  <a:lnTo>
                    <a:pt x="9511411" y="0"/>
                  </a:lnTo>
                  <a:lnTo>
                    <a:pt x="9511411" y="25400"/>
                  </a:lnTo>
                  <a:lnTo>
                    <a:pt x="0" y="25400"/>
                  </a:lnTo>
                  <a:close/>
                </a:path>
              </a:pathLst>
            </a:custGeom>
            <a:solidFill>
              <a:srgbClr val="017100"/>
            </a:solidFill>
          </p:spPr>
        </p:sp>
        <p:sp>
          <p:nvSpPr>
            <p:cNvPr name="Freeform 28" id="28"/>
            <p:cNvSpPr/>
            <p:nvPr/>
          </p:nvSpPr>
          <p:spPr>
            <a:xfrm flipH="false" flipV="false" rot="0">
              <a:off x="63500" y="599694"/>
              <a:ext cx="9511411" cy="25400"/>
            </a:xfrm>
            <a:custGeom>
              <a:avLst/>
              <a:gdLst/>
              <a:ahLst/>
              <a:cxnLst/>
              <a:rect r="r" b="b" t="t" l="l"/>
              <a:pathLst>
                <a:path h="25400" w="9511411">
                  <a:moveTo>
                    <a:pt x="0" y="0"/>
                  </a:moveTo>
                  <a:lnTo>
                    <a:pt x="9511411" y="0"/>
                  </a:lnTo>
                  <a:lnTo>
                    <a:pt x="9511411" y="25400"/>
                  </a:lnTo>
                  <a:lnTo>
                    <a:pt x="0" y="25400"/>
                  </a:lnTo>
                  <a:close/>
                </a:path>
              </a:pathLst>
            </a:custGeom>
            <a:solidFill>
              <a:srgbClr val="017100"/>
            </a:solidFill>
          </p:spPr>
        </p:sp>
        <p:sp>
          <p:nvSpPr>
            <p:cNvPr name="Freeform 29" id="29"/>
            <p:cNvSpPr/>
            <p:nvPr/>
          </p:nvSpPr>
          <p:spPr>
            <a:xfrm flipH="false" flipV="false" rot="0">
              <a:off x="491109" y="208788"/>
              <a:ext cx="270891" cy="270891"/>
            </a:xfrm>
            <a:custGeom>
              <a:avLst/>
              <a:gdLst/>
              <a:ahLst/>
              <a:cxnLst/>
              <a:rect r="r" b="b" t="t" l="l"/>
              <a:pathLst>
                <a:path h="270891" w="270891">
                  <a:moveTo>
                    <a:pt x="42799" y="127"/>
                  </a:moveTo>
                  <a:cubicBezTo>
                    <a:pt x="42418" y="127"/>
                    <a:pt x="42037" y="254"/>
                    <a:pt x="41783" y="508"/>
                  </a:cubicBezTo>
                  <a:lnTo>
                    <a:pt x="635" y="41656"/>
                  </a:lnTo>
                  <a:cubicBezTo>
                    <a:pt x="0" y="42291"/>
                    <a:pt x="0" y="43180"/>
                    <a:pt x="635" y="43688"/>
                  </a:cubicBezTo>
                  <a:lnTo>
                    <a:pt x="91694" y="134620"/>
                  </a:lnTo>
                  <a:cubicBezTo>
                    <a:pt x="92075" y="135001"/>
                    <a:pt x="92075" y="135636"/>
                    <a:pt x="91694" y="136017"/>
                  </a:cubicBezTo>
                  <a:lnTo>
                    <a:pt x="635" y="227076"/>
                  </a:lnTo>
                  <a:cubicBezTo>
                    <a:pt x="0" y="227711"/>
                    <a:pt x="0" y="228600"/>
                    <a:pt x="635" y="229108"/>
                  </a:cubicBezTo>
                  <a:lnTo>
                    <a:pt x="41783" y="270256"/>
                  </a:lnTo>
                  <a:cubicBezTo>
                    <a:pt x="42418" y="270891"/>
                    <a:pt x="43307" y="270891"/>
                    <a:pt x="43815" y="270256"/>
                  </a:cubicBezTo>
                  <a:lnTo>
                    <a:pt x="134747" y="179197"/>
                  </a:lnTo>
                  <a:cubicBezTo>
                    <a:pt x="135128" y="178816"/>
                    <a:pt x="135763" y="178816"/>
                    <a:pt x="136144" y="179197"/>
                  </a:cubicBezTo>
                  <a:lnTo>
                    <a:pt x="227076" y="270256"/>
                  </a:lnTo>
                  <a:cubicBezTo>
                    <a:pt x="227711" y="270891"/>
                    <a:pt x="228600" y="270891"/>
                    <a:pt x="229108" y="270256"/>
                  </a:cubicBezTo>
                  <a:lnTo>
                    <a:pt x="270256" y="229108"/>
                  </a:lnTo>
                  <a:cubicBezTo>
                    <a:pt x="270891" y="228473"/>
                    <a:pt x="270891" y="227584"/>
                    <a:pt x="270256" y="227076"/>
                  </a:cubicBezTo>
                  <a:lnTo>
                    <a:pt x="179197" y="136144"/>
                  </a:lnTo>
                  <a:cubicBezTo>
                    <a:pt x="178816" y="135763"/>
                    <a:pt x="178816" y="135128"/>
                    <a:pt x="179197" y="134747"/>
                  </a:cubicBezTo>
                  <a:lnTo>
                    <a:pt x="270256" y="43815"/>
                  </a:lnTo>
                  <a:cubicBezTo>
                    <a:pt x="270764" y="43180"/>
                    <a:pt x="270764" y="42291"/>
                    <a:pt x="270256" y="41783"/>
                  </a:cubicBezTo>
                  <a:lnTo>
                    <a:pt x="229108" y="635"/>
                  </a:lnTo>
                  <a:cubicBezTo>
                    <a:pt x="228473" y="0"/>
                    <a:pt x="227584" y="0"/>
                    <a:pt x="227076" y="635"/>
                  </a:cubicBezTo>
                  <a:lnTo>
                    <a:pt x="136144" y="91694"/>
                  </a:lnTo>
                  <a:cubicBezTo>
                    <a:pt x="135763" y="92075"/>
                    <a:pt x="135128" y="92075"/>
                    <a:pt x="134747" y="91694"/>
                  </a:cubicBezTo>
                  <a:lnTo>
                    <a:pt x="43688" y="635"/>
                  </a:lnTo>
                  <a:cubicBezTo>
                    <a:pt x="43434" y="381"/>
                    <a:pt x="43053" y="254"/>
                    <a:pt x="42672" y="254"/>
                  </a:cubicBezTo>
                  <a:close/>
                </a:path>
              </a:pathLst>
            </a:custGeom>
            <a:solidFill>
              <a:srgbClr val="EE220C"/>
            </a:solidFill>
          </p:spPr>
        </p:sp>
      </p:grpSp>
      <p:sp>
        <p:nvSpPr>
          <p:cNvPr name="TextBox 30" id="3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1" id="31"/>
          <p:cNvSpPr txBox="true"/>
          <p:nvPr/>
        </p:nvSpPr>
        <p:spPr>
          <a:xfrm rot="0">
            <a:off x="800510" y="884368"/>
            <a:ext cx="20802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Binary Tree</a:t>
            </a:r>
          </a:p>
        </p:txBody>
      </p:sp>
      <p:sp>
        <p:nvSpPr>
          <p:cNvPr name="TextBox 32" id="32"/>
          <p:cNvSpPr txBox="true"/>
          <p:nvPr/>
        </p:nvSpPr>
        <p:spPr>
          <a:xfrm rot="0">
            <a:off x="10843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33" id="33"/>
          <p:cNvSpPr txBox="true"/>
          <p:nvPr/>
        </p:nvSpPr>
        <p:spPr>
          <a:xfrm rot="0">
            <a:off x="741464" y="1906724"/>
            <a:ext cx="1392907"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Python List</a:t>
            </a:r>
          </a:p>
        </p:txBody>
      </p:sp>
      <p:sp>
        <p:nvSpPr>
          <p:cNvPr name="TextBox 34" id="34"/>
          <p:cNvSpPr txBox="true"/>
          <p:nvPr/>
        </p:nvSpPr>
        <p:spPr>
          <a:xfrm rot="0">
            <a:off x="21257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a:t>
            </a:r>
          </a:p>
        </p:txBody>
      </p:sp>
      <p:sp>
        <p:nvSpPr>
          <p:cNvPr name="TextBox 35" id="35"/>
          <p:cNvSpPr txBox="true"/>
          <p:nvPr/>
        </p:nvSpPr>
        <p:spPr>
          <a:xfrm rot="0">
            <a:off x="3167158"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2</a:t>
            </a:r>
          </a:p>
        </p:txBody>
      </p:sp>
      <p:sp>
        <p:nvSpPr>
          <p:cNvPr name="TextBox 36" id="36"/>
          <p:cNvSpPr txBox="true"/>
          <p:nvPr/>
        </p:nvSpPr>
        <p:spPr>
          <a:xfrm rot="0">
            <a:off x="42085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37" id="37"/>
          <p:cNvSpPr txBox="true"/>
          <p:nvPr/>
        </p:nvSpPr>
        <p:spPr>
          <a:xfrm rot="0">
            <a:off x="52499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38" id="38"/>
          <p:cNvSpPr txBox="true"/>
          <p:nvPr/>
        </p:nvSpPr>
        <p:spPr>
          <a:xfrm rot="0">
            <a:off x="63548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39" id="39"/>
          <p:cNvSpPr txBox="true"/>
          <p:nvPr/>
        </p:nvSpPr>
        <p:spPr>
          <a:xfrm rot="0">
            <a:off x="74597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40" id="40"/>
          <p:cNvSpPr txBox="true"/>
          <p:nvPr/>
        </p:nvSpPr>
        <p:spPr>
          <a:xfrm rot="0">
            <a:off x="83741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41" id="41"/>
          <p:cNvSpPr txBox="true"/>
          <p:nvPr/>
        </p:nvSpPr>
        <p:spPr>
          <a:xfrm rot="0">
            <a:off x="94790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42" id="42"/>
          <p:cNvSpPr txBox="true"/>
          <p:nvPr/>
        </p:nvSpPr>
        <p:spPr>
          <a:xfrm rot="0">
            <a:off x="6485468" y="2424617"/>
            <a:ext cx="48064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Drinks</a:t>
            </a:r>
          </a:p>
        </p:txBody>
      </p:sp>
      <p:sp>
        <p:nvSpPr>
          <p:cNvPr name="TextBox 43" id="43"/>
          <p:cNvSpPr txBox="true"/>
          <p:nvPr/>
        </p:nvSpPr>
        <p:spPr>
          <a:xfrm rot="0">
            <a:off x="4451852" y="3303413"/>
            <a:ext cx="242811"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Hot</a:t>
            </a:r>
          </a:p>
        </p:txBody>
      </p:sp>
      <p:sp>
        <p:nvSpPr>
          <p:cNvPr name="TextBox 44" id="44"/>
          <p:cNvSpPr txBox="true"/>
          <p:nvPr/>
        </p:nvSpPr>
        <p:spPr>
          <a:xfrm rot="0">
            <a:off x="9111129" y="3303413"/>
            <a:ext cx="316478"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Cold</a:t>
            </a:r>
          </a:p>
        </p:txBody>
      </p:sp>
      <p:sp>
        <p:nvSpPr>
          <p:cNvPr name="TextBox 45" id="45"/>
          <p:cNvSpPr txBox="true"/>
          <p:nvPr/>
        </p:nvSpPr>
        <p:spPr>
          <a:xfrm rot="0">
            <a:off x="3479511" y="4470387"/>
            <a:ext cx="213484"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Tea</a:t>
            </a:r>
          </a:p>
        </p:txBody>
      </p:sp>
      <p:sp>
        <p:nvSpPr>
          <p:cNvPr name="TextBox 46" id="46"/>
          <p:cNvSpPr txBox="true"/>
          <p:nvPr/>
        </p:nvSpPr>
        <p:spPr>
          <a:xfrm rot="0">
            <a:off x="5483428" y="4508335"/>
            <a:ext cx="406241"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Coﬀee</a:t>
            </a:r>
          </a:p>
        </p:txBody>
      </p:sp>
      <p:sp>
        <p:nvSpPr>
          <p:cNvPr name="TextBox 47" id="47"/>
          <p:cNvSpPr txBox="true"/>
          <p:nvPr/>
        </p:nvSpPr>
        <p:spPr>
          <a:xfrm rot="0">
            <a:off x="7664929" y="4529547"/>
            <a:ext cx="677132"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Non alcoholic</a:t>
            </a:r>
          </a:p>
        </p:txBody>
      </p:sp>
      <p:sp>
        <p:nvSpPr>
          <p:cNvPr name="TextBox 48" id="48"/>
          <p:cNvSpPr txBox="true"/>
          <p:nvPr/>
        </p:nvSpPr>
        <p:spPr>
          <a:xfrm rot="0">
            <a:off x="10273779" y="4491599"/>
            <a:ext cx="458257"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Alcoholic</a:t>
            </a:r>
          </a:p>
        </p:txBody>
      </p:sp>
      <p:sp>
        <p:nvSpPr>
          <p:cNvPr name="TextBox 49" id="49"/>
          <p:cNvSpPr txBox="true"/>
          <p:nvPr/>
        </p:nvSpPr>
        <p:spPr>
          <a:xfrm rot="0">
            <a:off x="741464" y="6969214"/>
            <a:ext cx="2483996" cy="812330"/>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Left child = cell[2x] Right child = cell[2x+1]</a:t>
            </a:r>
          </a:p>
        </p:txBody>
      </p:sp>
    </p:spTree>
  </p:cSld>
  <p:clrMapOvr>
    <a:masterClrMapping/>
  </p:clrMapOvr>
</p:sld>
</file>

<file path=ppt/slides/slide3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990088" y="7063740"/>
            <a:ext cx="1271006" cy="248917"/>
            <a:chOff x="0" y="0"/>
            <a:chExt cx="1271003" cy="248920"/>
          </a:xfrm>
        </p:grpSpPr>
        <p:sp>
          <p:nvSpPr>
            <p:cNvPr name="Freeform 7" id="7"/>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8" id="8"/>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3434591" y="7495537"/>
            <a:ext cx="1271006" cy="248917"/>
            <a:chOff x="0" y="0"/>
            <a:chExt cx="1271003" cy="248920"/>
          </a:xfrm>
        </p:grpSpPr>
        <p:sp>
          <p:nvSpPr>
            <p:cNvPr name="Freeform 10" id="10"/>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11" id="11"/>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2" id="12"/>
          <p:cNvSpPr/>
          <p:nvPr/>
        </p:nvSpPr>
        <p:spPr>
          <a:xfrm flipH="false" flipV="false" rot="0">
            <a:off x="3076194" y="2247071"/>
            <a:ext cx="7930201" cy="2565730"/>
          </a:xfrm>
          <a:custGeom>
            <a:avLst/>
            <a:gdLst/>
            <a:ahLst/>
            <a:cxnLst/>
            <a:rect r="r" b="b" t="t" l="l"/>
            <a:pathLst>
              <a:path h="2565730" w="7930201">
                <a:moveTo>
                  <a:pt x="0" y="0"/>
                </a:moveTo>
                <a:lnTo>
                  <a:pt x="7930201" y="0"/>
                </a:lnTo>
                <a:lnTo>
                  <a:pt x="7930201" y="2565731"/>
                </a:lnTo>
                <a:lnTo>
                  <a:pt x="0" y="2565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a:grpSpLocks noChangeAspect="true"/>
          </p:cNvGrpSpPr>
          <p:nvPr/>
        </p:nvGrpSpPr>
        <p:grpSpPr>
          <a:xfrm rot="0">
            <a:off x="546097" y="5892803"/>
            <a:ext cx="9638424" cy="688553"/>
            <a:chOff x="0" y="0"/>
            <a:chExt cx="9638424" cy="688556"/>
          </a:xfrm>
        </p:grpSpPr>
        <p:sp>
          <p:nvSpPr>
            <p:cNvPr name="Freeform 14" id="14"/>
            <p:cNvSpPr/>
            <p:nvPr/>
          </p:nvSpPr>
          <p:spPr>
            <a:xfrm flipH="false" flipV="false" rot="0">
              <a:off x="76200"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5" id="15"/>
            <p:cNvSpPr/>
            <p:nvPr/>
          </p:nvSpPr>
          <p:spPr>
            <a:xfrm flipH="false" flipV="false" rot="0">
              <a:off x="1130173"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6" id="16"/>
            <p:cNvSpPr/>
            <p:nvPr/>
          </p:nvSpPr>
          <p:spPr>
            <a:xfrm flipH="false" flipV="false" rot="0">
              <a:off x="21841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7" id="17"/>
            <p:cNvSpPr/>
            <p:nvPr/>
          </p:nvSpPr>
          <p:spPr>
            <a:xfrm flipH="false" flipV="false" rot="0">
              <a:off x="32382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8" id="18"/>
            <p:cNvSpPr/>
            <p:nvPr/>
          </p:nvSpPr>
          <p:spPr>
            <a:xfrm flipH="false" flipV="false" rot="0">
              <a:off x="4292219"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9" id="19"/>
            <p:cNvSpPr/>
            <p:nvPr/>
          </p:nvSpPr>
          <p:spPr>
            <a:xfrm flipH="false" flipV="false" rot="0">
              <a:off x="5346192"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0" id="20"/>
            <p:cNvSpPr/>
            <p:nvPr/>
          </p:nvSpPr>
          <p:spPr>
            <a:xfrm flipH="false" flipV="false" rot="0">
              <a:off x="64001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1" id="21"/>
            <p:cNvSpPr/>
            <p:nvPr/>
          </p:nvSpPr>
          <p:spPr>
            <a:xfrm flipH="false" flipV="false" rot="0">
              <a:off x="74542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2" id="22"/>
            <p:cNvSpPr/>
            <p:nvPr/>
          </p:nvSpPr>
          <p:spPr>
            <a:xfrm flipH="false" flipV="false" rot="0">
              <a:off x="8508238"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3" id="23"/>
            <p:cNvSpPr/>
            <p:nvPr/>
          </p:nvSpPr>
          <p:spPr>
            <a:xfrm flipH="false" flipV="false" rot="0">
              <a:off x="1117473"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4" id="24"/>
            <p:cNvSpPr/>
            <p:nvPr/>
          </p:nvSpPr>
          <p:spPr>
            <a:xfrm flipH="false" flipV="false" rot="0">
              <a:off x="2171446"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5" id="25"/>
            <p:cNvSpPr/>
            <p:nvPr/>
          </p:nvSpPr>
          <p:spPr>
            <a:xfrm flipH="false" flipV="false" rot="0">
              <a:off x="3225546"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6" id="26"/>
            <p:cNvSpPr/>
            <p:nvPr/>
          </p:nvSpPr>
          <p:spPr>
            <a:xfrm flipH="false" flipV="false" rot="0">
              <a:off x="4279519"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7" id="27"/>
            <p:cNvSpPr/>
            <p:nvPr/>
          </p:nvSpPr>
          <p:spPr>
            <a:xfrm flipH="false" flipV="false" rot="0">
              <a:off x="5333492"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8" id="28"/>
            <p:cNvSpPr/>
            <p:nvPr/>
          </p:nvSpPr>
          <p:spPr>
            <a:xfrm flipH="false" flipV="false" rot="0">
              <a:off x="6387465"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9" id="29"/>
            <p:cNvSpPr/>
            <p:nvPr/>
          </p:nvSpPr>
          <p:spPr>
            <a:xfrm flipH="false" flipV="false" rot="0">
              <a:off x="7441565"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0" id="30"/>
            <p:cNvSpPr/>
            <p:nvPr/>
          </p:nvSpPr>
          <p:spPr>
            <a:xfrm flipH="false" flipV="false" rot="0">
              <a:off x="8495538"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1" id="31"/>
            <p:cNvSpPr/>
            <p:nvPr/>
          </p:nvSpPr>
          <p:spPr>
            <a:xfrm flipH="false" flipV="false" rot="0">
              <a:off x="63500"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2" id="32"/>
            <p:cNvSpPr/>
            <p:nvPr/>
          </p:nvSpPr>
          <p:spPr>
            <a:xfrm flipH="false" flipV="false" rot="0">
              <a:off x="9549511"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3" id="33"/>
            <p:cNvSpPr/>
            <p:nvPr/>
          </p:nvSpPr>
          <p:spPr>
            <a:xfrm flipH="false" flipV="false" rot="0">
              <a:off x="63500" y="63500"/>
              <a:ext cx="9511411" cy="25400"/>
            </a:xfrm>
            <a:custGeom>
              <a:avLst/>
              <a:gdLst/>
              <a:ahLst/>
              <a:cxnLst/>
              <a:rect r="r" b="b" t="t" l="l"/>
              <a:pathLst>
                <a:path h="25400" w="9511411">
                  <a:moveTo>
                    <a:pt x="0" y="0"/>
                  </a:moveTo>
                  <a:lnTo>
                    <a:pt x="9511411" y="0"/>
                  </a:lnTo>
                  <a:lnTo>
                    <a:pt x="9511411" y="25400"/>
                  </a:lnTo>
                  <a:lnTo>
                    <a:pt x="0" y="25400"/>
                  </a:lnTo>
                  <a:close/>
                </a:path>
              </a:pathLst>
            </a:custGeom>
            <a:solidFill>
              <a:srgbClr val="017100"/>
            </a:solidFill>
          </p:spPr>
        </p:sp>
        <p:sp>
          <p:nvSpPr>
            <p:cNvPr name="Freeform 34" id="34"/>
            <p:cNvSpPr/>
            <p:nvPr/>
          </p:nvSpPr>
          <p:spPr>
            <a:xfrm flipH="false" flipV="false" rot="0">
              <a:off x="63500" y="599694"/>
              <a:ext cx="9511411" cy="25400"/>
            </a:xfrm>
            <a:custGeom>
              <a:avLst/>
              <a:gdLst/>
              <a:ahLst/>
              <a:cxnLst/>
              <a:rect r="r" b="b" t="t" l="l"/>
              <a:pathLst>
                <a:path h="25400" w="9511411">
                  <a:moveTo>
                    <a:pt x="0" y="0"/>
                  </a:moveTo>
                  <a:lnTo>
                    <a:pt x="0" y="25400"/>
                  </a:lnTo>
                  <a:lnTo>
                    <a:pt x="9511411" y="25400"/>
                  </a:lnTo>
                  <a:lnTo>
                    <a:pt x="9511411" y="0"/>
                  </a:lnTo>
                  <a:close/>
                </a:path>
              </a:pathLst>
            </a:custGeom>
            <a:solidFill>
              <a:srgbClr val="017100"/>
            </a:solidFill>
          </p:spPr>
        </p:sp>
        <p:sp>
          <p:nvSpPr>
            <p:cNvPr name="Freeform 35" id="35"/>
            <p:cNvSpPr/>
            <p:nvPr/>
          </p:nvSpPr>
          <p:spPr>
            <a:xfrm flipH="false" flipV="false" rot="0">
              <a:off x="487299" y="212217"/>
              <a:ext cx="271018" cy="271018"/>
            </a:xfrm>
            <a:custGeom>
              <a:avLst/>
              <a:gdLst/>
              <a:ahLst/>
              <a:cxnLst/>
              <a:rect r="r" b="b" t="t" l="l"/>
              <a:pathLst>
                <a:path h="271018" w="271018">
                  <a:moveTo>
                    <a:pt x="42799" y="127"/>
                  </a:moveTo>
                  <a:cubicBezTo>
                    <a:pt x="42418" y="127"/>
                    <a:pt x="42037" y="254"/>
                    <a:pt x="41783" y="508"/>
                  </a:cubicBezTo>
                  <a:lnTo>
                    <a:pt x="635" y="41656"/>
                  </a:lnTo>
                  <a:cubicBezTo>
                    <a:pt x="0" y="42291"/>
                    <a:pt x="0" y="43180"/>
                    <a:pt x="635" y="43688"/>
                  </a:cubicBezTo>
                  <a:lnTo>
                    <a:pt x="91694" y="134620"/>
                  </a:lnTo>
                  <a:cubicBezTo>
                    <a:pt x="92075" y="135001"/>
                    <a:pt x="92075" y="135636"/>
                    <a:pt x="91694" y="136017"/>
                  </a:cubicBezTo>
                  <a:lnTo>
                    <a:pt x="635" y="227076"/>
                  </a:lnTo>
                  <a:cubicBezTo>
                    <a:pt x="0" y="227711"/>
                    <a:pt x="0" y="228600"/>
                    <a:pt x="635" y="229108"/>
                  </a:cubicBezTo>
                  <a:lnTo>
                    <a:pt x="41783" y="270383"/>
                  </a:lnTo>
                  <a:cubicBezTo>
                    <a:pt x="42418" y="271018"/>
                    <a:pt x="43307" y="271018"/>
                    <a:pt x="43815" y="270383"/>
                  </a:cubicBezTo>
                  <a:lnTo>
                    <a:pt x="134747" y="179324"/>
                  </a:lnTo>
                  <a:cubicBezTo>
                    <a:pt x="135128" y="178943"/>
                    <a:pt x="135763" y="178943"/>
                    <a:pt x="136144" y="179324"/>
                  </a:cubicBezTo>
                  <a:lnTo>
                    <a:pt x="227203" y="270383"/>
                  </a:lnTo>
                  <a:cubicBezTo>
                    <a:pt x="227838" y="271018"/>
                    <a:pt x="228727" y="271018"/>
                    <a:pt x="229235" y="270383"/>
                  </a:cubicBezTo>
                  <a:lnTo>
                    <a:pt x="270383" y="229235"/>
                  </a:lnTo>
                  <a:cubicBezTo>
                    <a:pt x="271018" y="228600"/>
                    <a:pt x="271018" y="227711"/>
                    <a:pt x="270383" y="227203"/>
                  </a:cubicBezTo>
                  <a:lnTo>
                    <a:pt x="179451" y="136144"/>
                  </a:lnTo>
                  <a:cubicBezTo>
                    <a:pt x="179070" y="135763"/>
                    <a:pt x="179070" y="135128"/>
                    <a:pt x="179451" y="134747"/>
                  </a:cubicBezTo>
                  <a:lnTo>
                    <a:pt x="270510" y="43815"/>
                  </a:lnTo>
                  <a:cubicBezTo>
                    <a:pt x="271018" y="43180"/>
                    <a:pt x="271018" y="42291"/>
                    <a:pt x="270510" y="41783"/>
                  </a:cubicBezTo>
                  <a:lnTo>
                    <a:pt x="229362" y="635"/>
                  </a:lnTo>
                  <a:cubicBezTo>
                    <a:pt x="228727" y="0"/>
                    <a:pt x="227838" y="0"/>
                    <a:pt x="227330" y="635"/>
                  </a:cubicBezTo>
                  <a:lnTo>
                    <a:pt x="136398" y="91694"/>
                  </a:lnTo>
                  <a:cubicBezTo>
                    <a:pt x="136017" y="92075"/>
                    <a:pt x="135382" y="92075"/>
                    <a:pt x="135001" y="91694"/>
                  </a:cubicBezTo>
                  <a:lnTo>
                    <a:pt x="43942" y="635"/>
                  </a:lnTo>
                  <a:cubicBezTo>
                    <a:pt x="43688" y="381"/>
                    <a:pt x="43307" y="254"/>
                    <a:pt x="42926" y="254"/>
                  </a:cubicBezTo>
                  <a:close/>
                </a:path>
              </a:pathLst>
            </a:custGeom>
            <a:solidFill>
              <a:srgbClr val="EE220C"/>
            </a:solidFill>
          </p:spPr>
        </p:sp>
        <p:sp>
          <p:nvSpPr>
            <p:cNvPr name="Freeform 36" id="36"/>
            <p:cNvSpPr/>
            <p:nvPr/>
          </p:nvSpPr>
          <p:spPr>
            <a:xfrm flipH="false" flipV="false" rot="0">
              <a:off x="1299210"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7" id="37"/>
            <p:cNvSpPr/>
            <p:nvPr/>
          </p:nvSpPr>
          <p:spPr>
            <a:xfrm flipH="false" flipV="false" rot="0">
              <a:off x="2340610"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8" id="38"/>
            <p:cNvSpPr/>
            <p:nvPr/>
          </p:nvSpPr>
          <p:spPr>
            <a:xfrm flipH="false" flipV="false" rot="0">
              <a:off x="3404235"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grpSp>
      <p:sp>
        <p:nvSpPr>
          <p:cNvPr name="TextBox 39" id="3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0" id="40"/>
          <p:cNvSpPr txBox="true"/>
          <p:nvPr/>
        </p:nvSpPr>
        <p:spPr>
          <a:xfrm rot="0">
            <a:off x="800510" y="884368"/>
            <a:ext cx="20802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Binary Tree</a:t>
            </a:r>
          </a:p>
        </p:txBody>
      </p:sp>
      <p:sp>
        <p:nvSpPr>
          <p:cNvPr name="TextBox 41" id="41"/>
          <p:cNvSpPr txBox="true"/>
          <p:nvPr/>
        </p:nvSpPr>
        <p:spPr>
          <a:xfrm rot="0">
            <a:off x="10843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42" id="42"/>
          <p:cNvSpPr txBox="true"/>
          <p:nvPr/>
        </p:nvSpPr>
        <p:spPr>
          <a:xfrm rot="0">
            <a:off x="741464" y="1906724"/>
            <a:ext cx="1392907"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Python List</a:t>
            </a:r>
          </a:p>
        </p:txBody>
      </p:sp>
      <p:sp>
        <p:nvSpPr>
          <p:cNvPr name="TextBox 43" id="43"/>
          <p:cNvSpPr txBox="true"/>
          <p:nvPr/>
        </p:nvSpPr>
        <p:spPr>
          <a:xfrm rot="0">
            <a:off x="1974694" y="5678624"/>
            <a:ext cx="480641" cy="702021"/>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1</a:t>
            </a:r>
          </a:p>
          <a:p>
            <a:pPr algn="ctr">
              <a:lnSpc>
                <a:spcPts val="1679"/>
              </a:lnSpc>
            </a:pPr>
            <a:r>
              <a:rPr lang="en-US" b="true" sz="1200" spc="-3">
                <a:solidFill>
                  <a:srgbClr val="000000"/>
                </a:solidFill>
                <a:latin typeface="IBM Plex Sans Bold"/>
                <a:ea typeface="IBM Plex Sans Bold"/>
                <a:cs typeface="IBM Plex Sans Bold"/>
                <a:sym typeface="IBM Plex Sans Bold"/>
              </a:rPr>
              <a:t>Drinks</a:t>
            </a:r>
          </a:p>
        </p:txBody>
      </p:sp>
      <p:sp>
        <p:nvSpPr>
          <p:cNvPr name="TextBox 44" id="44"/>
          <p:cNvSpPr txBox="true"/>
          <p:nvPr/>
        </p:nvSpPr>
        <p:spPr>
          <a:xfrm rot="0">
            <a:off x="3121857" y="5678624"/>
            <a:ext cx="264881" cy="702021"/>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2</a:t>
            </a:r>
          </a:p>
          <a:p>
            <a:pPr algn="ctr">
              <a:lnSpc>
                <a:spcPts val="1679"/>
              </a:lnSpc>
            </a:pPr>
            <a:r>
              <a:rPr lang="en-US" b="true" sz="1200" spc="-3">
                <a:solidFill>
                  <a:srgbClr val="000000"/>
                </a:solidFill>
                <a:latin typeface="IBM Plex Sans Bold"/>
                <a:ea typeface="IBM Plex Sans Bold"/>
                <a:cs typeface="IBM Plex Sans Bold"/>
                <a:sym typeface="IBM Plex Sans Bold"/>
              </a:rPr>
              <a:t>Hot</a:t>
            </a:r>
          </a:p>
        </p:txBody>
      </p:sp>
      <p:sp>
        <p:nvSpPr>
          <p:cNvPr name="TextBox 45" id="45"/>
          <p:cNvSpPr txBox="true"/>
          <p:nvPr/>
        </p:nvSpPr>
        <p:spPr>
          <a:xfrm rot="0">
            <a:off x="42085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46" id="46"/>
          <p:cNvSpPr txBox="true"/>
          <p:nvPr/>
        </p:nvSpPr>
        <p:spPr>
          <a:xfrm rot="0">
            <a:off x="52499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47" id="47"/>
          <p:cNvSpPr txBox="true"/>
          <p:nvPr/>
        </p:nvSpPr>
        <p:spPr>
          <a:xfrm rot="0">
            <a:off x="63548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48" id="48"/>
          <p:cNvSpPr txBox="true"/>
          <p:nvPr/>
        </p:nvSpPr>
        <p:spPr>
          <a:xfrm rot="0">
            <a:off x="74597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49" id="49"/>
          <p:cNvSpPr txBox="true"/>
          <p:nvPr/>
        </p:nvSpPr>
        <p:spPr>
          <a:xfrm rot="0">
            <a:off x="83741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50" id="50"/>
          <p:cNvSpPr txBox="true"/>
          <p:nvPr/>
        </p:nvSpPr>
        <p:spPr>
          <a:xfrm rot="0">
            <a:off x="94790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51" id="51"/>
          <p:cNvSpPr txBox="true"/>
          <p:nvPr/>
        </p:nvSpPr>
        <p:spPr>
          <a:xfrm rot="0">
            <a:off x="4145994" y="6177496"/>
            <a:ext cx="34525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Cold</a:t>
            </a:r>
          </a:p>
        </p:txBody>
      </p:sp>
      <p:sp>
        <p:nvSpPr>
          <p:cNvPr name="TextBox 52" id="52"/>
          <p:cNvSpPr txBox="true"/>
          <p:nvPr/>
        </p:nvSpPr>
        <p:spPr>
          <a:xfrm rot="0">
            <a:off x="6485468" y="2424617"/>
            <a:ext cx="48064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Drinks</a:t>
            </a:r>
          </a:p>
        </p:txBody>
      </p:sp>
      <p:sp>
        <p:nvSpPr>
          <p:cNvPr name="TextBox 53" id="53"/>
          <p:cNvSpPr txBox="true"/>
          <p:nvPr/>
        </p:nvSpPr>
        <p:spPr>
          <a:xfrm rot="0">
            <a:off x="4451852" y="3303413"/>
            <a:ext cx="242811"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Hot</a:t>
            </a:r>
          </a:p>
        </p:txBody>
      </p:sp>
      <p:sp>
        <p:nvSpPr>
          <p:cNvPr name="TextBox 54" id="54"/>
          <p:cNvSpPr txBox="true"/>
          <p:nvPr/>
        </p:nvSpPr>
        <p:spPr>
          <a:xfrm rot="0">
            <a:off x="9111129" y="3303413"/>
            <a:ext cx="316478"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Cold</a:t>
            </a:r>
          </a:p>
        </p:txBody>
      </p:sp>
      <p:sp>
        <p:nvSpPr>
          <p:cNvPr name="TextBox 55" id="55"/>
          <p:cNvSpPr txBox="true"/>
          <p:nvPr/>
        </p:nvSpPr>
        <p:spPr>
          <a:xfrm rot="0">
            <a:off x="3479511" y="4470387"/>
            <a:ext cx="213484"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Tea</a:t>
            </a:r>
          </a:p>
        </p:txBody>
      </p:sp>
      <p:sp>
        <p:nvSpPr>
          <p:cNvPr name="TextBox 56" id="56"/>
          <p:cNvSpPr txBox="true"/>
          <p:nvPr/>
        </p:nvSpPr>
        <p:spPr>
          <a:xfrm rot="0">
            <a:off x="5483428" y="4508335"/>
            <a:ext cx="406241"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Coﬀee</a:t>
            </a:r>
          </a:p>
        </p:txBody>
      </p:sp>
      <p:sp>
        <p:nvSpPr>
          <p:cNvPr name="TextBox 57" id="57"/>
          <p:cNvSpPr txBox="true"/>
          <p:nvPr/>
        </p:nvSpPr>
        <p:spPr>
          <a:xfrm rot="0">
            <a:off x="7664929" y="4529547"/>
            <a:ext cx="677132"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Non alcoholic</a:t>
            </a:r>
          </a:p>
        </p:txBody>
      </p:sp>
      <p:sp>
        <p:nvSpPr>
          <p:cNvPr name="TextBox 58" id="58"/>
          <p:cNvSpPr txBox="true"/>
          <p:nvPr/>
        </p:nvSpPr>
        <p:spPr>
          <a:xfrm rot="0">
            <a:off x="10273779" y="4491599"/>
            <a:ext cx="458257"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Alcoholic</a:t>
            </a:r>
          </a:p>
        </p:txBody>
      </p:sp>
      <p:sp>
        <p:nvSpPr>
          <p:cNvPr name="TextBox 59" id="59"/>
          <p:cNvSpPr txBox="true"/>
          <p:nvPr/>
        </p:nvSpPr>
        <p:spPr>
          <a:xfrm rot="0">
            <a:off x="741464" y="6969214"/>
            <a:ext cx="2483996" cy="812330"/>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Left child = cell[2x] Right child = cell[2x+1]</a:t>
            </a:r>
          </a:p>
        </p:txBody>
      </p:sp>
      <p:sp>
        <p:nvSpPr>
          <p:cNvPr name="TextBox 60" id="60"/>
          <p:cNvSpPr txBox="true"/>
          <p:nvPr/>
        </p:nvSpPr>
        <p:spPr>
          <a:xfrm rot="0">
            <a:off x="4500658" y="6969214"/>
            <a:ext cx="1925431"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1 , cell[2x1=2]</a:t>
            </a:r>
          </a:p>
        </p:txBody>
      </p:sp>
      <p:sp>
        <p:nvSpPr>
          <p:cNvPr name="TextBox 61" id="61"/>
          <p:cNvSpPr txBox="true"/>
          <p:nvPr/>
        </p:nvSpPr>
        <p:spPr>
          <a:xfrm rot="0">
            <a:off x="4945161" y="7401011"/>
            <a:ext cx="2220839"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1 , cell[2x1+1=3]</a:t>
            </a:r>
          </a:p>
        </p:txBody>
      </p:sp>
    </p:spTree>
  </p:cSld>
  <p:clrMapOvr>
    <a:masterClrMapping/>
  </p:clrMapOvr>
</p:sld>
</file>

<file path=ppt/slides/slide3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990088" y="7063740"/>
            <a:ext cx="1271006" cy="248917"/>
            <a:chOff x="0" y="0"/>
            <a:chExt cx="1271003" cy="248920"/>
          </a:xfrm>
        </p:grpSpPr>
        <p:sp>
          <p:nvSpPr>
            <p:cNvPr name="Freeform 7" id="7"/>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8" id="8"/>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3434591" y="7495537"/>
            <a:ext cx="1271006" cy="248917"/>
            <a:chOff x="0" y="0"/>
            <a:chExt cx="1271003" cy="248920"/>
          </a:xfrm>
        </p:grpSpPr>
        <p:sp>
          <p:nvSpPr>
            <p:cNvPr name="Freeform 10" id="10"/>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11" id="11"/>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2" id="12"/>
          <p:cNvSpPr/>
          <p:nvPr/>
        </p:nvSpPr>
        <p:spPr>
          <a:xfrm flipH="false" flipV="false" rot="0">
            <a:off x="3076194" y="2247071"/>
            <a:ext cx="7930201" cy="2565730"/>
          </a:xfrm>
          <a:custGeom>
            <a:avLst/>
            <a:gdLst/>
            <a:ahLst/>
            <a:cxnLst/>
            <a:rect r="r" b="b" t="t" l="l"/>
            <a:pathLst>
              <a:path h="2565730" w="7930201">
                <a:moveTo>
                  <a:pt x="0" y="0"/>
                </a:moveTo>
                <a:lnTo>
                  <a:pt x="7930201" y="0"/>
                </a:lnTo>
                <a:lnTo>
                  <a:pt x="7930201" y="2565731"/>
                </a:lnTo>
                <a:lnTo>
                  <a:pt x="0" y="2565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a:grpSpLocks noChangeAspect="true"/>
          </p:cNvGrpSpPr>
          <p:nvPr/>
        </p:nvGrpSpPr>
        <p:grpSpPr>
          <a:xfrm rot="0">
            <a:off x="546097" y="5892803"/>
            <a:ext cx="9638424" cy="688553"/>
            <a:chOff x="0" y="0"/>
            <a:chExt cx="9638424" cy="688556"/>
          </a:xfrm>
        </p:grpSpPr>
        <p:sp>
          <p:nvSpPr>
            <p:cNvPr name="Freeform 14" id="14"/>
            <p:cNvSpPr/>
            <p:nvPr/>
          </p:nvSpPr>
          <p:spPr>
            <a:xfrm flipH="false" flipV="false" rot="0">
              <a:off x="76200"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5" id="15"/>
            <p:cNvSpPr/>
            <p:nvPr/>
          </p:nvSpPr>
          <p:spPr>
            <a:xfrm flipH="false" flipV="false" rot="0">
              <a:off x="1130173"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6" id="16"/>
            <p:cNvSpPr/>
            <p:nvPr/>
          </p:nvSpPr>
          <p:spPr>
            <a:xfrm flipH="false" flipV="false" rot="0">
              <a:off x="21841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7" id="17"/>
            <p:cNvSpPr/>
            <p:nvPr/>
          </p:nvSpPr>
          <p:spPr>
            <a:xfrm flipH="false" flipV="false" rot="0">
              <a:off x="32382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8" id="18"/>
            <p:cNvSpPr/>
            <p:nvPr/>
          </p:nvSpPr>
          <p:spPr>
            <a:xfrm flipH="false" flipV="false" rot="0">
              <a:off x="4292219"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9" id="19"/>
            <p:cNvSpPr/>
            <p:nvPr/>
          </p:nvSpPr>
          <p:spPr>
            <a:xfrm flipH="false" flipV="false" rot="0">
              <a:off x="5346192"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0" id="20"/>
            <p:cNvSpPr/>
            <p:nvPr/>
          </p:nvSpPr>
          <p:spPr>
            <a:xfrm flipH="false" flipV="false" rot="0">
              <a:off x="64001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1" id="21"/>
            <p:cNvSpPr/>
            <p:nvPr/>
          </p:nvSpPr>
          <p:spPr>
            <a:xfrm flipH="false" flipV="false" rot="0">
              <a:off x="74542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2" id="22"/>
            <p:cNvSpPr/>
            <p:nvPr/>
          </p:nvSpPr>
          <p:spPr>
            <a:xfrm flipH="false" flipV="false" rot="0">
              <a:off x="8508238"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3" id="23"/>
            <p:cNvSpPr/>
            <p:nvPr/>
          </p:nvSpPr>
          <p:spPr>
            <a:xfrm flipH="false" flipV="false" rot="0">
              <a:off x="1117473"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4" id="24"/>
            <p:cNvSpPr/>
            <p:nvPr/>
          </p:nvSpPr>
          <p:spPr>
            <a:xfrm flipH="false" flipV="false" rot="0">
              <a:off x="2171446"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5" id="25"/>
            <p:cNvSpPr/>
            <p:nvPr/>
          </p:nvSpPr>
          <p:spPr>
            <a:xfrm flipH="false" flipV="false" rot="0">
              <a:off x="3225546"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6" id="26"/>
            <p:cNvSpPr/>
            <p:nvPr/>
          </p:nvSpPr>
          <p:spPr>
            <a:xfrm flipH="false" flipV="false" rot="0">
              <a:off x="4279519"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7" id="27"/>
            <p:cNvSpPr/>
            <p:nvPr/>
          </p:nvSpPr>
          <p:spPr>
            <a:xfrm flipH="false" flipV="false" rot="0">
              <a:off x="5333492"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8" id="28"/>
            <p:cNvSpPr/>
            <p:nvPr/>
          </p:nvSpPr>
          <p:spPr>
            <a:xfrm flipH="false" flipV="false" rot="0">
              <a:off x="6387465"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9" id="29"/>
            <p:cNvSpPr/>
            <p:nvPr/>
          </p:nvSpPr>
          <p:spPr>
            <a:xfrm flipH="false" flipV="false" rot="0">
              <a:off x="7441565"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0" id="30"/>
            <p:cNvSpPr/>
            <p:nvPr/>
          </p:nvSpPr>
          <p:spPr>
            <a:xfrm flipH="false" flipV="false" rot="0">
              <a:off x="8495538"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1" id="31"/>
            <p:cNvSpPr/>
            <p:nvPr/>
          </p:nvSpPr>
          <p:spPr>
            <a:xfrm flipH="false" flipV="false" rot="0">
              <a:off x="63500"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2" id="32"/>
            <p:cNvSpPr/>
            <p:nvPr/>
          </p:nvSpPr>
          <p:spPr>
            <a:xfrm flipH="false" flipV="false" rot="0">
              <a:off x="9549511"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3" id="33"/>
            <p:cNvSpPr/>
            <p:nvPr/>
          </p:nvSpPr>
          <p:spPr>
            <a:xfrm flipH="false" flipV="false" rot="0">
              <a:off x="63500" y="63500"/>
              <a:ext cx="9511411" cy="25400"/>
            </a:xfrm>
            <a:custGeom>
              <a:avLst/>
              <a:gdLst/>
              <a:ahLst/>
              <a:cxnLst/>
              <a:rect r="r" b="b" t="t" l="l"/>
              <a:pathLst>
                <a:path h="25400" w="9511411">
                  <a:moveTo>
                    <a:pt x="0" y="0"/>
                  </a:moveTo>
                  <a:lnTo>
                    <a:pt x="9511411" y="0"/>
                  </a:lnTo>
                  <a:lnTo>
                    <a:pt x="9511411" y="25400"/>
                  </a:lnTo>
                  <a:lnTo>
                    <a:pt x="0" y="25400"/>
                  </a:lnTo>
                  <a:close/>
                </a:path>
              </a:pathLst>
            </a:custGeom>
            <a:solidFill>
              <a:srgbClr val="017100"/>
            </a:solidFill>
          </p:spPr>
        </p:sp>
        <p:sp>
          <p:nvSpPr>
            <p:cNvPr name="Freeform 34" id="34"/>
            <p:cNvSpPr/>
            <p:nvPr/>
          </p:nvSpPr>
          <p:spPr>
            <a:xfrm flipH="false" flipV="false" rot="0">
              <a:off x="63500" y="599694"/>
              <a:ext cx="9511411" cy="25400"/>
            </a:xfrm>
            <a:custGeom>
              <a:avLst/>
              <a:gdLst/>
              <a:ahLst/>
              <a:cxnLst/>
              <a:rect r="r" b="b" t="t" l="l"/>
              <a:pathLst>
                <a:path h="25400" w="9511411">
                  <a:moveTo>
                    <a:pt x="0" y="0"/>
                  </a:moveTo>
                  <a:lnTo>
                    <a:pt x="0" y="25400"/>
                  </a:lnTo>
                  <a:lnTo>
                    <a:pt x="9511411" y="25400"/>
                  </a:lnTo>
                  <a:lnTo>
                    <a:pt x="9511411" y="0"/>
                  </a:lnTo>
                  <a:close/>
                </a:path>
              </a:pathLst>
            </a:custGeom>
            <a:solidFill>
              <a:srgbClr val="017100"/>
            </a:solidFill>
          </p:spPr>
        </p:sp>
        <p:sp>
          <p:nvSpPr>
            <p:cNvPr name="Freeform 35" id="35"/>
            <p:cNvSpPr/>
            <p:nvPr/>
          </p:nvSpPr>
          <p:spPr>
            <a:xfrm flipH="false" flipV="false" rot="0">
              <a:off x="487299" y="212217"/>
              <a:ext cx="271018" cy="271018"/>
            </a:xfrm>
            <a:custGeom>
              <a:avLst/>
              <a:gdLst/>
              <a:ahLst/>
              <a:cxnLst/>
              <a:rect r="r" b="b" t="t" l="l"/>
              <a:pathLst>
                <a:path h="271018" w="271018">
                  <a:moveTo>
                    <a:pt x="42799" y="127"/>
                  </a:moveTo>
                  <a:cubicBezTo>
                    <a:pt x="42418" y="127"/>
                    <a:pt x="42037" y="254"/>
                    <a:pt x="41783" y="508"/>
                  </a:cubicBezTo>
                  <a:lnTo>
                    <a:pt x="635" y="41656"/>
                  </a:lnTo>
                  <a:cubicBezTo>
                    <a:pt x="0" y="42291"/>
                    <a:pt x="0" y="43180"/>
                    <a:pt x="635" y="43688"/>
                  </a:cubicBezTo>
                  <a:lnTo>
                    <a:pt x="91694" y="134620"/>
                  </a:lnTo>
                  <a:cubicBezTo>
                    <a:pt x="92075" y="135001"/>
                    <a:pt x="92075" y="135636"/>
                    <a:pt x="91694" y="136017"/>
                  </a:cubicBezTo>
                  <a:lnTo>
                    <a:pt x="635" y="227076"/>
                  </a:lnTo>
                  <a:cubicBezTo>
                    <a:pt x="0" y="227711"/>
                    <a:pt x="0" y="228600"/>
                    <a:pt x="635" y="229108"/>
                  </a:cubicBezTo>
                  <a:lnTo>
                    <a:pt x="41783" y="270383"/>
                  </a:lnTo>
                  <a:cubicBezTo>
                    <a:pt x="42418" y="271018"/>
                    <a:pt x="43307" y="271018"/>
                    <a:pt x="43815" y="270383"/>
                  </a:cubicBezTo>
                  <a:lnTo>
                    <a:pt x="134747" y="179324"/>
                  </a:lnTo>
                  <a:cubicBezTo>
                    <a:pt x="135128" y="178943"/>
                    <a:pt x="135763" y="178943"/>
                    <a:pt x="136144" y="179324"/>
                  </a:cubicBezTo>
                  <a:lnTo>
                    <a:pt x="227203" y="270383"/>
                  </a:lnTo>
                  <a:cubicBezTo>
                    <a:pt x="227838" y="271018"/>
                    <a:pt x="228727" y="271018"/>
                    <a:pt x="229235" y="270383"/>
                  </a:cubicBezTo>
                  <a:lnTo>
                    <a:pt x="270383" y="229235"/>
                  </a:lnTo>
                  <a:cubicBezTo>
                    <a:pt x="271018" y="228600"/>
                    <a:pt x="271018" y="227711"/>
                    <a:pt x="270383" y="227203"/>
                  </a:cubicBezTo>
                  <a:lnTo>
                    <a:pt x="179451" y="136144"/>
                  </a:lnTo>
                  <a:cubicBezTo>
                    <a:pt x="179070" y="135763"/>
                    <a:pt x="179070" y="135128"/>
                    <a:pt x="179451" y="134747"/>
                  </a:cubicBezTo>
                  <a:lnTo>
                    <a:pt x="270510" y="43815"/>
                  </a:lnTo>
                  <a:cubicBezTo>
                    <a:pt x="271018" y="43180"/>
                    <a:pt x="271018" y="42291"/>
                    <a:pt x="270510" y="41783"/>
                  </a:cubicBezTo>
                  <a:lnTo>
                    <a:pt x="229362" y="635"/>
                  </a:lnTo>
                  <a:cubicBezTo>
                    <a:pt x="228727" y="0"/>
                    <a:pt x="227838" y="0"/>
                    <a:pt x="227330" y="635"/>
                  </a:cubicBezTo>
                  <a:lnTo>
                    <a:pt x="136398" y="91694"/>
                  </a:lnTo>
                  <a:cubicBezTo>
                    <a:pt x="136017" y="92075"/>
                    <a:pt x="135382" y="92075"/>
                    <a:pt x="135001" y="91694"/>
                  </a:cubicBezTo>
                  <a:lnTo>
                    <a:pt x="43942" y="635"/>
                  </a:lnTo>
                  <a:cubicBezTo>
                    <a:pt x="43688" y="381"/>
                    <a:pt x="43307" y="254"/>
                    <a:pt x="42926" y="254"/>
                  </a:cubicBezTo>
                  <a:close/>
                </a:path>
              </a:pathLst>
            </a:custGeom>
            <a:solidFill>
              <a:srgbClr val="EE220C"/>
            </a:solidFill>
          </p:spPr>
        </p:sp>
        <p:sp>
          <p:nvSpPr>
            <p:cNvPr name="Freeform 36" id="36"/>
            <p:cNvSpPr/>
            <p:nvPr/>
          </p:nvSpPr>
          <p:spPr>
            <a:xfrm flipH="false" flipV="false" rot="0">
              <a:off x="1299210"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7" id="37"/>
            <p:cNvSpPr/>
            <p:nvPr/>
          </p:nvSpPr>
          <p:spPr>
            <a:xfrm flipH="false" flipV="false" rot="0">
              <a:off x="2340610"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8" id="38"/>
            <p:cNvSpPr/>
            <p:nvPr/>
          </p:nvSpPr>
          <p:spPr>
            <a:xfrm flipH="false" flipV="false" rot="0">
              <a:off x="3404235"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9" id="39"/>
            <p:cNvSpPr/>
            <p:nvPr/>
          </p:nvSpPr>
          <p:spPr>
            <a:xfrm flipH="false" flipV="false" rot="0">
              <a:off x="4450461"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40" id="40"/>
            <p:cNvSpPr/>
            <p:nvPr/>
          </p:nvSpPr>
          <p:spPr>
            <a:xfrm flipH="false" flipV="false" rot="0">
              <a:off x="5491861"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grpSp>
      <p:sp>
        <p:nvSpPr>
          <p:cNvPr name="TextBox 41" id="4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2" id="42"/>
          <p:cNvSpPr txBox="true"/>
          <p:nvPr/>
        </p:nvSpPr>
        <p:spPr>
          <a:xfrm rot="0">
            <a:off x="800510" y="884368"/>
            <a:ext cx="20802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Binary Tree</a:t>
            </a:r>
          </a:p>
        </p:txBody>
      </p:sp>
      <p:sp>
        <p:nvSpPr>
          <p:cNvPr name="TextBox 43" id="43"/>
          <p:cNvSpPr txBox="true"/>
          <p:nvPr/>
        </p:nvSpPr>
        <p:spPr>
          <a:xfrm rot="0">
            <a:off x="10843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44" id="44"/>
          <p:cNvSpPr txBox="true"/>
          <p:nvPr/>
        </p:nvSpPr>
        <p:spPr>
          <a:xfrm rot="0">
            <a:off x="741464" y="1906724"/>
            <a:ext cx="1392907"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Python List</a:t>
            </a:r>
          </a:p>
        </p:txBody>
      </p:sp>
      <p:sp>
        <p:nvSpPr>
          <p:cNvPr name="TextBox 45" id="45"/>
          <p:cNvSpPr txBox="true"/>
          <p:nvPr/>
        </p:nvSpPr>
        <p:spPr>
          <a:xfrm rot="0">
            <a:off x="1974694" y="5678624"/>
            <a:ext cx="480641" cy="702021"/>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1</a:t>
            </a:r>
          </a:p>
          <a:p>
            <a:pPr algn="ctr">
              <a:lnSpc>
                <a:spcPts val="1679"/>
              </a:lnSpc>
            </a:pPr>
            <a:r>
              <a:rPr lang="en-US" b="true" sz="1200" spc="-3">
                <a:solidFill>
                  <a:srgbClr val="000000"/>
                </a:solidFill>
                <a:latin typeface="IBM Plex Sans Bold"/>
                <a:ea typeface="IBM Plex Sans Bold"/>
                <a:cs typeface="IBM Plex Sans Bold"/>
                <a:sym typeface="IBM Plex Sans Bold"/>
              </a:rPr>
              <a:t>Drinks</a:t>
            </a:r>
          </a:p>
        </p:txBody>
      </p:sp>
      <p:sp>
        <p:nvSpPr>
          <p:cNvPr name="TextBox 46" id="46"/>
          <p:cNvSpPr txBox="true"/>
          <p:nvPr/>
        </p:nvSpPr>
        <p:spPr>
          <a:xfrm rot="0">
            <a:off x="3121857" y="5678624"/>
            <a:ext cx="264881" cy="702021"/>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2</a:t>
            </a:r>
          </a:p>
          <a:p>
            <a:pPr algn="ctr">
              <a:lnSpc>
                <a:spcPts val="1679"/>
              </a:lnSpc>
            </a:pPr>
            <a:r>
              <a:rPr lang="en-US" b="true" sz="1200" spc="-3">
                <a:solidFill>
                  <a:srgbClr val="000000"/>
                </a:solidFill>
                <a:latin typeface="IBM Plex Sans Bold"/>
                <a:ea typeface="IBM Plex Sans Bold"/>
                <a:cs typeface="IBM Plex Sans Bold"/>
                <a:sym typeface="IBM Plex Sans Bold"/>
              </a:rPr>
              <a:t>Hot</a:t>
            </a:r>
          </a:p>
        </p:txBody>
      </p:sp>
      <p:sp>
        <p:nvSpPr>
          <p:cNvPr name="TextBox 47" id="47"/>
          <p:cNvSpPr txBox="true"/>
          <p:nvPr/>
        </p:nvSpPr>
        <p:spPr>
          <a:xfrm rot="0">
            <a:off x="42085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48" id="48"/>
          <p:cNvSpPr txBox="true"/>
          <p:nvPr/>
        </p:nvSpPr>
        <p:spPr>
          <a:xfrm rot="0">
            <a:off x="5235959" y="5678624"/>
            <a:ext cx="256175" cy="702021"/>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a:p>
            <a:pPr algn="l">
              <a:lnSpc>
                <a:spcPts val="1679"/>
              </a:lnSpc>
            </a:pPr>
            <a:r>
              <a:rPr lang="en-US" b="true" sz="1200" spc="-3">
                <a:solidFill>
                  <a:srgbClr val="000000"/>
                </a:solidFill>
                <a:latin typeface="IBM Plex Sans Bold"/>
                <a:ea typeface="IBM Plex Sans Bold"/>
                <a:cs typeface="IBM Plex Sans Bold"/>
                <a:sym typeface="IBM Plex Sans Bold"/>
              </a:rPr>
              <a:t>Tea</a:t>
            </a:r>
          </a:p>
        </p:txBody>
      </p:sp>
      <p:sp>
        <p:nvSpPr>
          <p:cNvPr name="TextBox 49" id="49"/>
          <p:cNvSpPr txBox="true"/>
          <p:nvPr/>
        </p:nvSpPr>
        <p:spPr>
          <a:xfrm rot="0">
            <a:off x="63548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50" id="50"/>
          <p:cNvSpPr txBox="true"/>
          <p:nvPr/>
        </p:nvSpPr>
        <p:spPr>
          <a:xfrm rot="0">
            <a:off x="74597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51" id="51"/>
          <p:cNvSpPr txBox="true"/>
          <p:nvPr/>
        </p:nvSpPr>
        <p:spPr>
          <a:xfrm rot="0">
            <a:off x="83741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52" id="52"/>
          <p:cNvSpPr txBox="true"/>
          <p:nvPr/>
        </p:nvSpPr>
        <p:spPr>
          <a:xfrm rot="0">
            <a:off x="94790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53" id="53"/>
          <p:cNvSpPr txBox="true"/>
          <p:nvPr/>
        </p:nvSpPr>
        <p:spPr>
          <a:xfrm rot="0">
            <a:off x="4145994" y="6177496"/>
            <a:ext cx="34525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Cold</a:t>
            </a:r>
          </a:p>
        </p:txBody>
      </p:sp>
      <p:sp>
        <p:nvSpPr>
          <p:cNvPr name="TextBox 54" id="54"/>
          <p:cNvSpPr txBox="true"/>
          <p:nvPr/>
        </p:nvSpPr>
        <p:spPr>
          <a:xfrm rot="0">
            <a:off x="6163980" y="6177496"/>
            <a:ext cx="487490"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Coﬀee</a:t>
            </a:r>
          </a:p>
        </p:txBody>
      </p:sp>
      <p:sp>
        <p:nvSpPr>
          <p:cNvPr name="TextBox 55" id="55"/>
          <p:cNvSpPr txBox="true"/>
          <p:nvPr/>
        </p:nvSpPr>
        <p:spPr>
          <a:xfrm rot="0">
            <a:off x="6485468" y="2424617"/>
            <a:ext cx="48064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Drinks</a:t>
            </a:r>
          </a:p>
        </p:txBody>
      </p:sp>
      <p:sp>
        <p:nvSpPr>
          <p:cNvPr name="TextBox 56" id="56"/>
          <p:cNvSpPr txBox="true"/>
          <p:nvPr/>
        </p:nvSpPr>
        <p:spPr>
          <a:xfrm rot="0">
            <a:off x="4451852" y="3303413"/>
            <a:ext cx="242811"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Hot</a:t>
            </a:r>
          </a:p>
        </p:txBody>
      </p:sp>
      <p:sp>
        <p:nvSpPr>
          <p:cNvPr name="TextBox 57" id="57"/>
          <p:cNvSpPr txBox="true"/>
          <p:nvPr/>
        </p:nvSpPr>
        <p:spPr>
          <a:xfrm rot="0">
            <a:off x="9111129" y="3303413"/>
            <a:ext cx="316478"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Cold</a:t>
            </a:r>
          </a:p>
        </p:txBody>
      </p:sp>
      <p:sp>
        <p:nvSpPr>
          <p:cNvPr name="TextBox 58" id="58"/>
          <p:cNvSpPr txBox="true"/>
          <p:nvPr/>
        </p:nvSpPr>
        <p:spPr>
          <a:xfrm rot="0">
            <a:off x="3479511" y="4470387"/>
            <a:ext cx="213484"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Tea</a:t>
            </a:r>
          </a:p>
        </p:txBody>
      </p:sp>
      <p:sp>
        <p:nvSpPr>
          <p:cNvPr name="TextBox 59" id="59"/>
          <p:cNvSpPr txBox="true"/>
          <p:nvPr/>
        </p:nvSpPr>
        <p:spPr>
          <a:xfrm rot="0">
            <a:off x="5483428" y="4508335"/>
            <a:ext cx="406241"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Coﬀee</a:t>
            </a:r>
          </a:p>
        </p:txBody>
      </p:sp>
      <p:sp>
        <p:nvSpPr>
          <p:cNvPr name="TextBox 60" id="60"/>
          <p:cNvSpPr txBox="true"/>
          <p:nvPr/>
        </p:nvSpPr>
        <p:spPr>
          <a:xfrm rot="0">
            <a:off x="7664929" y="4529547"/>
            <a:ext cx="677132"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Non alcoholic</a:t>
            </a:r>
          </a:p>
        </p:txBody>
      </p:sp>
      <p:sp>
        <p:nvSpPr>
          <p:cNvPr name="TextBox 61" id="61"/>
          <p:cNvSpPr txBox="true"/>
          <p:nvPr/>
        </p:nvSpPr>
        <p:spPr>
          <a:xfrm rot="0">
            <a:off x="10273779" y="4491599"/>
            <a:ext cx="458257"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Alcoholic</a:t>
            </a:r>
          </a:p>
        </p:txBody>
      </p:sp>
      <p:sp>
        <p:nvSpPr>
          <p:cNvPr name="TextBox 62" id="62"/>
          <p:cNvSpPr txBox="true"/>
          <p:nvPr/>
        </p:nvSpPr>
        <p:spPr>
          <a:xfrm rot="0">
            <a:off x="741464" y="6969214"/>
            <a:ext cx="2483996" cy="812330"/>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Left child = cell[2x] Right child = cell[2x+1]</a:t>
            </a:r>
          </a:p>
        </p:txBody>
      </p:sp>
      <p:sp>
        <p:nvSpPr>
          <p:cNvPr name="TextBox 63" id="63"/>
          <p:cNvSpPr txBox="true"/>
          <p:nvPr/>
        </p:nvSpPr>
        <p:spPr>
          <a:xfrm rot="0">
            <a:off x="4500658" y="6969214"/>
            <a:ext cx="1858499"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2, cell[2x2=4]</a:t>
            </a:r>
          </a:p>
        </p:txBody>
      </p:sp>
      <p:sp>
        <p:nvSpPr>
          <p:cNvPr name="TextBox 64" id="64"/>
          <p:cNvSpPr txBox="true"/>
          <p:nvPr/>
        </p:nvSpPr>
        <p:spPr>
          <a:xfrm rot="0">
            <a:off x="4945161" y="7401011"/>
            <a:ext cx="2153907"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2, cell[2x2+1=5]</a:t>
            </a:r>
          </a:p>
        </p:txBody>
      </p:sp>
    </p:spTree>
  </p:cSld>
  <p:clrMapOvr>
    <a:masterClrMapping/>
  </p:clrMapOvr>
</p:sld>
</file>

<file path=ppt/slides/slide3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990088" y="7063740"/>
            <a:ext cx="1271006" cy="248917"/>
            <a:chOff x="0" y="0"/>
            <a:chExt cx="1271003" cy="248920"/>
          </a:xfrm>
        </p:grpSpPr>
        <p:sp>
          <p:nvSpPr>
            <p:cNvPr name="Freeform 7" id="7"/>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8" id="8"/>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3434591" y="7495537"/>
            <a:ext cx="1271006" cy="248917"/>
            <a:chOff x="0" y="0"/>
            <a:chExt cx="1271003" cy="248920"/>
          </a:xfrm>
        </p:grpSpPr>
        <p:sp>
          <p:nvSpPr>
            <p:cNvPr name="Freeform 10" id="10"/>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11" id="11"/>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2" id="12"/>
          <p:cNvSpPr/>
          <p:nvPr/>
        </p:nvSpPr>
        <p:spPr>
          <a:xfrm flipH="false" flipV="false" rot="0">
            <a:off x="3076194" y="2247071"/>
            <a:ext cx="7930201" cy="2565730"/>
          </a:xfrm>
          <a:custGeom>
            <a:avLst/>
            <a:gdLst/>
            <a:ahLst/>
            <a:cxnLst/>
            <a:rect r="r" b="b" t="t" l="l"/>
            <a:pathLst>
              <a:path h="2565730" w="7930201">
                <a:moveTo>
                  <a:pt x="0" y="0"/>
                </a:moveTo>
                <a:lnTo>
                  <a:pt x="7930201" y="0"/>
                </a:lnTo>
                <a:lnTo>
                  <a:pt x="7930201" y="2565731"/>
                </a:lnTo>
                <a:lnTo>
                  <a:pt x="0" y="2565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546097" y="5892803"/>
            <a:ext cx="9638424" cy="688553"/>
          </a:xfrm>
          <a:custGeom>
            <a:avLst/>
            <a:gdLst/>
            <a:ahLst/>
            <a:cxnLst/>
            <a:rect r="r" b="b" t="t" l="l"/>
            <a:pathLst>
              <a:path h="688553" w="9638424">
                <a:moveTo>
                  <a:pt x="0" y="0"/>
                </a:moveTo>
                <a:lnTo>
                  <a:pt x="9638424" y="0"/>
                </a:lnTo>
                <a:lnTo>
                  <a:pt x="9638424" y="688553"/>
                </a:lnTo>
                <a:lnTo>
                  <a:pt x="0" y="6885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800510" y="884368"/>
            <a:ext cx="20802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Binary Tree</a:t>
            </a:r>
          </a:p>
        </p:txBody>
      </p:sp>
      <p:sp>
        <p:nvSpPr>
          <p:cNvPr name="TextBox 16" id="16"/>
          <p:cNvSpPr txBox="true"/>
          <p:nvPr/>
        </p:nvSpPr>
        <p:spPr>
          <a:xfrm rot="0">
            <a:off x="10843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17" id="17"/>
          <p:cNvSpPr txBox="true"/>
          <p:nvPr/>
        </p:nvSpPr>
        <p:spPr>
          <a:xfrm rot="0">
            <a:off x="741464" y="1906724"/>
            <a:ext cx="1392907"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Python List</a:t>
            </a:r>
          </a:p>
        </p:txBody>
      </p:sp>
      <p:sp>
        <p:nvSpPr>
          <p:cNvPr name="TextBox 18" id="18"/>
          <p:cNvSpPr txBox="true"/>
          <p:nvPr/>
        </p:nvSpPr>
        <p:spPr>
          <a:xfrm rot="0">
            <a:off x="1974694" y="5678624"/>
            <a:ext cx="480641" cy="702021"/>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1</a:t>
            </a:r>
          </a:p>
          <a:p>
            <a:pPr algn="ctr">
              <a:lnSpc>
                <a:spcPts val="1679"/>
              </a:lnSpc>
            </a:pPr>
            <a:r>
              <a:rPr lang="en-US" b="true" sz="1200" spc="-3">
                <a:solidFill>
                  <a:srgbClr val="000000"/>
                </a:solidFill>
                <a:latin typeface="IBM Plex Sans Bold"/>
                <a:ea typeface="IBM Plex Sans Bold"/>
                <a:cs typeface="IBM Plex Sans Bold"/>
                <a:sym typeface="IBM Plex Sans Bold"/>
              </a:rPr>
              <a:t>Drinks</a:t>
            </a:r>
          </a:p>
        </p:txBody>
      </p:sp>
      <p:sp>
        <p:nvSpPr>
          <p:cNvPr name="TextBox 19" id="19"/>
          <p:cNvSpPr txBox="true"/>
          <p:nvPr/>
        </p:nvSpPr>
        <p:spPr>
          <a:xfrm rot="0">
            <a:off x="3121857" y="5678624"/>
            <a:ext cx="264881" cy="702021"/>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2</a:t>
            </a:r>
          </a:p>
          <a:p>
            <a:pPr algn="ctr">
              <a:lnSpc>
                <a:spcPts val="1679"/>
              </a:lnSpc>
            </a:pPr>
            <a:r>
              <a:rPr lang="en-US" b="true" sz="1200" spc="-3">
                <a:solidFill>
                  <a:srgbClr val="000000"/>
                </a:solidFill>
                <a:latin typeface="IBM Plex Sans Bold"/>
                <a:ea typeface="IBM Plex Sans Bold"/>
                <a:cs typeface="IBM Plex Sans Bold"/>
                <a:sym typeface="IBM Plex Sans Bold"/>
              </a:rPr>
              <a:t>Hot</a:t>
            </a:r>
          </a:p>
        </p:txBody>
      </p:sp>
      <p:sp>
        <p:nvSpPr>
          <p:cNvPr name="TextBox 20" id="20"/>
          <p:cNvSpPr txBox="true"/>
          <p:nvPr/>
        </p:nvSpPr>
        <p:spPr>
          <a:xfrm rot="0">
            <a:off x="42085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21" id="21"/>
          <p:cNvSpPr txBox="true"/>
          <p:nvPr/>
        </p:nvSpPr>
        <p:spPr>
          <a:xfrm rot="0">
            <a:off x="5235959" y="5678624"/>
            <a:ext cx="256175" cy="702021"/>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a:p>
            <a:pPr algn="l">
              <a:lnSpc>
                <a:spcPts val="1679"/>
              </a:lnSpc>
            </a:pPr>
            <a:r>
              <a:rPr lang="en-US" b="true" sz="1200" spc="-3">
                <a:solidFill>
                  <a:srgbClr val="000000"/>
                </a:solidFill>
                <a:latin typeface="IBM Plex Sans Bold"/>
                <a:ea typeface="IBM Plex Sans Bold"/>
                <a:cs typeface="IBM Plex Sans Bold"/>
                <a:sym typeface="IBM Plex Sans Bold"/>
              </a:rPr>
              <a:t>Tea</a:t>
            </a:r>
          </a:p>
        </p:txBody>
      </p:sp>
      <p:sp>
        <p:nvSpPr>
          <p:cNvPr name="TextBox 22" id="22"/>
          <p:cNvSpPr txBox="true"/>
          <p:nvPr/>
        </p:nvSpPr>
        <p:spPr>
          <a:xfrm rot="0">
            <a:off x="63548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23" id="23"/>
          <p:cNvSpPr txBox="true"/>
          <p:nvPr/>
        </p:nvSpPr>
        <p:spPr>
          <a:xfrm rot="0">
            <a:off x="74597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24" id="24"/>
          <p:cNvSpPr txBox="true"/>
          <p:nvPr/>
        </p:nvSpPr>
        <p:spPr>
          <a:xfrm rot="0">
            <a:off x="83741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25" id="25"/>
          <p:cNvSpPr txBox="true"/>
          <p:nvPr/>
        </p:nvSpPr>
        <p:spPr>
          <a:xfrm rot="0">
            <a:off x="94790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26" id="26"/>
          <p:cNvSpPr txBox="true"/>
          <p:nvPr/>
        </p:nvSpPr>
        <p:spPr>
          <a:xfrm rot="0">
            <a:off x="4145994" y="6177496"/>
            <a:ext cx="345253"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Cold</a:t>
            </a:r>
          </a:p>
        </p:txBody>
      </p:sp>
      <p:sp>
        <p:nvSpPr>
          <p:cNvPr name="TextBox 27" id="27"/>
          <p:cNvSpPr txBox="true"/>
          <p:nvPr/>
        </p:nvSpPr>
        <p:spPr>
          <a:xfrm rot="0">
            <a:off x="6163980" y="6177496"/>
            <a:ext cx="487490"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Coﬀee</a:t>
            </a:r>
          </a:p>
        </p:txBody>
      </p:sp>
      <p:sp>
        <p:nvSpPr>
          <p:cNvPr name="TextBox 28" id="28"/>
          <p:cNvSpPr txBox="true"/>
          <p:nvPr/>
        </p:nvSpPr>
        <p:spPr>
          <a:xfrm rot="0">
            <a:off x="6485468" y="2424617"/>
            <a:ext cx="480641" cy="201625"/>
          </a:xfrm>
          <a:prstGeom prst="rect">
            <a:avLst/>
          </a:prstGeom>
        </p:spPr>
        <p:txBody>
          <a:bodyPr anchor="t" rtlCol="false" tIns="0" lIns="0" bIns="0" rIns="0">
            <a:spAutoFit/>
          </a:bodyPr>
          <a:lstStyle/>
          <a:p>
            <a:pPr algn="l">
              <a:lnSpc>
                <a:spcPts val="1679"/>
              </a:lnSpc>
            </a:pPr>
            <a:r>
              <a:rPr lang="en-US" b="true" sz="1200" spc="-3">
                <a:solidFill>
                  <a:srgbClr val="000000"/>
                </a:solidFill>
                <a:latin typeface="IBM Plex Sans Bold"/>
                <a:ea typeface="IBM Plex Sans Bold"/>
                <a:cs typeface="IBM Plex Sans Bold"/>
                <a:sym typeface="IBM Plex Sans Bold"/>
              </a:rPr>
              <a:t>Drinks</a:t>
            </a:r>
          </a:p>
        </p:txBody>
      </p:sp>
      <p:sp>
        <p:nvSpPr>
          <p:cNvPr name="TextBox 29" id="29"/>
          <p:cNvSpPr txBox="true"/>
          <p:nvPr/>
        </p:nvSpPr>
        <p:spPr>
          <a:xfrm rot="0">
            <a:off x="4451852" y="3303413"/>
            <a:ext cx="242811"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Hot</a:t>
            </a:r>
          </a:p>
        </p:txBody>
      </p:sp>
      <p:sp>
        <p:nvSpPr>
          <p:cNvPr name="TextBox 30" id="30"/>
          <p:cNvSpPr txBox="true"/>
          <p:nvPr/>
        </p:nvSpPr>
        <p:spPr>
          <a:xfrm rot="0">
            <a:off x="9111129" y="3303413"/>
            <a:ext cx="316478" cy="186414"/>
          </a:xfrm>
          <a:prstGeom prst="rect">
            <a:avLst/>
          </a:prstGeom>
        </p:spPr>
        <p:txBody>
          <a:bodyPr anchor="t" rtlCol="false" tIns="0" lIns="0" bIns="0" rIns="0">
            <a:spAutoFit/>
          </a:bodyPr>
          <a:lstStyle/>
          <a:p>
            <a:pPr algn="l">
              <a:lnSpc>
                <a:spcPts val="1539"/>
              </a:lnSpc>
            </a:pPr>
            <a:r>
              <a:rPr lang="en-US" b="true" sz="1100" spc="-3">
                <a:solidFill>
                  <a:srgbClr val="000000"/>
                </a:solidFill>
                <a:latin typeface="IBM Plex Sans Bold"/>
                <a:ea typeface="IBM Plex Sans Bold"/>
                <a:cs typeface="IBM Plex Sans Bold"/>
                <a:sym typeface="IBM Plex Sans Bold"/>
              </a:rPr>
              <a:t>Cold</a:t>
            </a:r>
          </a:p>
        </p:txBody>
      </p:sp>
      <p:sp>
        <p:nvSpPr>
          <p:cNvPr name="TextBox 31" id="31"/>
          <p:cNvSpPr txBox="true"/>
          <p:nvPr/>
        </p:nvSpPr>
        <p:spPr>
          <a:xfrm rot="0">
            <a:off x="3479511" y="4470387"/>
            <a:ext cx="213484"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Tea</a:t>
            </a:r>
          </a:p>
        </p:txBody>
      </p:sp>
      <p:sp>
        <p:nvSpPr>
          <p:cNvPr name="TextBox 32" id="32"/>
          <p:cNvSpPr txBox="true"/>
          <p:nvPr/>
        </p:nvSpPr>
        <p:spPr>
          <a:xfrm rot="0">
            <a:off x="5483428" y="4508335"/>
            <a:ext cx="406241"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Coﬀee</a:t>
            </a:r>
          </a:p>
        </p:txBody>
      </p:sp>
      <p:sp>
        <p:nvSpPr>
          <p:cNvPr name="TextBox 33" id="33"/>
          <p:cNvSpPr txBox="true"/>
          <p:nvPr/>
        </p:nvSpPr>
        <p:spPr>
          <a:xfrm rot="0">
            <a:off x="8266805" y="6176477"/>
            <a:ext cx="572824" cy="171193"/>
          </a:xfrm>
          <a:prstGeom prst="rect">
            <a:avLst/>
          </a:prstGeom>
        </p:spPr>
        <p:txBody>
          <a:bodyPr anchor="t" rtlCol="false" tIns="0" lIns="0" bIns="0" rIns="0">
            <a:spAutoFit/>
          </a:bodyPr>
          <a:lstStyle/>
          <a:p>
            <a:pPr algn="l">
              <a:lnSpc>
                <a:spcPts val="1400"/>
              </a:lnSpc>
            </a:pPr>
            <a:r>
              <a:rPr lang="en-US" b="true" sz="1000" spc="-3">
                <a:solidFill>
                  <a:srgbClr val="000000"/>
                </a:solidFill>
                <a:latin typeface="IBM Plex Sans Bold"/>
                <a:ea typeface="IBM Plex Sans Bold"/>
                <a:cs typeface="IBM Plex Sans Bold"/>
                <a:sym typeface="IBM Plex Sans Bold"/>
              </a:rPr>
              <a:t>Alcoholic</a:t>
            </a:r>
          </a:p>
        </p:txBody>
      </p:sp>
      <p:sp>
        <p:nvSpPr>
          <p:cNvPr name="TextBox 34" id="34"/>
          <p:cNvSpPr txBox="true"/>
          <p:nvPr/>
        </p:nvSpPr>
        <p:spPr>
          <a:xfrm rot="0">
            <a:off x="7664929" y="4529547"/>
            <a:ext cx="677132"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Non alcoholic</a:t>
            </a:r>
          </a:p>
        </p:txBody>
      </p:sp>
      <p:sp>
        <p:nvSpPr>
          <p:cNvPr name="TextBox 35" id="35"/>
          <p:cNvSpPr txBox="true"/>
          <p:nvPr/>
        </p:nvSpPr>
        <p:spPr>
          <a:xfrm rot="0">
            <a:off x="10273779" y="4491599"/>
            <a:ext cx="458257" cy="131245"/>
          </a:xfrm>
          <a:prstGeom prst="rect">
            <a:avLst/>
          </a:prstGeom>
        </p:spPr>
        <p:txBody>
          <a:bodyPr anchor="t" rtlCol="false" tIns="0" lIns="0" bIns="0" rIns="0">
            <a:spAutoFit/>
          </a:bodyPr>
          <a:lstStyle/>
          <a:p>
            <a:pPr algn="l">
              <a:lnSpc>
                <a:spcPts val="1120"/>
              </a:lnSpc>
            </a:pPr>
            <a:r>
              <a:rPr lang="en-US" b="true" sz="800" spc="-2">
                <a:solidFill>
                  <a:srgbClr val="000000"/>
                </a:solidFill>
                <a:latin typeface="IBM Plex Sans Bold"/>
                <a:ea typeface="IBM Plex Sans Bold"/>
                <a:cs typeface="IBM Plex Sans Bold"/>
                <a:sym typeface="IBM Plex Sans Bold"/>
              </a:rPr>
              <a:t>Alcoholic</a:t>
            </a:r>
          </a:p>
        </p:txBody>
      </p:sp>
      <p:sp>
        <p:nvSpPr>
          <p:cNvPr name="TextBox 36" id="36"/>
          <p:cNvSpPr txBox="true"/>
          <p:nvPr/>
        </p:nvSpPr>
        <p:spPr>
          <a:xfrm rot="0">
            <a:off x="741464" y="6969214"/>
            <a:ext cx="2483996" cy="812330"/>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Left child = cell[2x] Right child = cell[2x+1]</a:t>
            </a:r>
          </a:p>
        </p:txBody>
      </p:sp>
      <p:sp>
        <p:nvSpPr>
          <p:cNvPr name="TextBox 37" id="37"/>
          <p:cNvSpPr txBox="true"/>
          <p:nvPr/>
        </p:nvSpPr>
        <p:spPr>
          <a:xfrm rot="0">
            <a:off x="4500658" y="6969214"/>
            <a:ext cx="1858499"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3, cell[2x3=6]</a:t>
            </a:r>
          </a:p>
        </p:txBody>
      </p:sp>
      <p:sp>
        <p:nvSpPr>
          <p:cNvPr name="TextBox 38" id="38"/>
          <p:cNvSpPr txBox="true"/>
          <p:nvPr/>
        </p:nvSpPr>
        <p:spPr>
          <a:xfrm rot="0">
            <a:off x="4945161" y="7401011"/>
            <a:ext cx="2153907"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3, cell[2x3+1=7]</a:t>
            </a:r>
          </a:p>
        </p:txBody>
      </p:sp>
      <p:sp>
        <p:nvSpPr>
          <p:cNvPr name="TextBox 39" id="39"/>
          <p:cNvSpPr txBox="true"/>
          <p:nvPr/>
        </p:nvSpPr>
        <p:spPr>
          <a:xfrm rot="0">
            <a:off x="7117261" y="6198194"/>
            <a:ext cx="761771" cy="146456"/>
          </a:xfrm>
          <a:prstGeom prst="rect">
            <a:avLst/>
          </a:prstGeom>
        </p:spPr>
        <p:txBody>
          <a:bodyPr anchor="t" rtlCol="false" tIns="0" lIns="0" bIns="0" rIns="0">
            <a:spAutoFit/>
          </a:bodyPr>
          <a:lstStyle/>
          <a:p>
            <a:pPr algn="l">
              <a:lnSpc>
                <a:spcPts val="1260"/>
              </a:lnSpc>
            </a:pPr>
            <a:r>
              <a:rPr lang="en-US" b="true" sz="900" spc="-2">
                <a:solidFill>
                  <a:srgbClr val="000000"/>
                </a:solidFill>
                <a:latin typeface="IBM Plex Sans Bold"/>
                <a:ea typeface="IBM Plex Sans Bold"/>
                <a:cs typeface="IBM Plex Sans Bold"/>
                <a:sym typeface="IBM Plex Sans Bold"/>
              </a:rPr>
              <a:t>Non alcoholic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759849" y="3693938"/>
            <a:ext cx="3596545" cy="3269351"/>
          </a:xfrm>
          <a:custGeom>
            <a:avLst/>
            <a:gdLst/>
            <a:ahLst/>
            <a:cxnLst/>
            <a:rect r="r" b="b" t="t" l="l"/>
            <a:pathLst>
              <a:path h="3269351" w="3596545">
                <a:moveTo>
                  <a:pt x="0" y="0"/>
                </a:moveTo>
                <a:lnTo>
                  <a:pt x="3596544" y="0"/>
                </a:lnTo>
                <a:lnTo>
                  <a:pt x="3596544" y="3269351"/>
                </a:lnTo>
                <a:lnTo>
                  <a:pt x="0" y="3269351"/>
                </a:lnTo>
                <a:lnTo>
                  <a:pt x="0" y="0"/>
                </a:lnTo>
                <a:close/>
              </a:path>
            </a:pathLst>
          </a:custGeom>
          <a:blipFill>
            <a:blip r:embed="rId3"/>
            <a:stretch>
              <a:fillRect l="0" t="0" r="0" b="0"/>
            </a:stretch>
          </a:blipFill>
        </p:spPr>
      </p:sp>
      <p:sp>
        <p:nvSpPr>
          <p:cNvPr name="Freeform 6" id="6"/>
          <p:cNvSpPr/>
          <p:nvPr/>
        </p:nvSpPr>
        <p:spPr>
          <a:xfrm flipH="false" flipV="false" rot="0">
            <a:off x="7035803" y="3693938"/>
            <a:ext cx="3420799" cy="3269351"/>
          </a:xfrm>
          <a:custGeom>
            <a:avLst/>
            <a:gdLst/>
            <a:ahLst/>
            <a:cxnLst/>
            <a:rect r="r" b="b" t="t" l="l"/>
            <a:pathLst>
              <a:path h="3269351" w="3420799">
                <a:moveTo>
                  <a:pt x="0" y="0"/>
                </a:moveTo>
                <a:lnTo>
                  <a:pt x="3420799" y="0"/>
                </a:lnTo>
                <a:lnTo>
                  <a:pt x="3420799" y="3269351"/>
                </a:lnTo>
                <a:lnTo>
                  <a:pt x="0" y="3269351"/>
                </a:lnTo>
                <a:lnTo>
                  <a:pt x="0" y="0"/>
                </a:lnTo>
                <a:close/>
              </a:path>
            </a:pathLst>
          </a:custGeom>
          <a:blipFill>
            <a:blip r:embed="rId4"/>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400717" y="894178"/>
            <a:ext cx="5711352"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What are Data Structures?</a:t>
            </a:r>
          </a:p>
        </p:txBody>
      </p:sp>
      <p:sp>
        <p:nvSpPr>
          <p:cNvPr name="TextBox 9" id="9"/>
          <p:cNvSpPr txBox="true"/>
          <p:nvPr/>
        </p:nvSpPr>
        <p:spPr>
          <a:xfrm rot="0">
            <a:off x="1016003" y="2168823"/>
            <a:ext cx="157782" cy="596141"/>
          </a:xfrm>
          <a:prstGeom prst="rect">
            <a:avLst/>
          </a:prstGeom>
        </p:spPr>
        <p:txBody>
          <a:bodyPr anchor="t" rtlCol="false" tIns="0" lIns="0" bIns="0" rIns="0">
            <a:spAutoFit/>
          </a:bodyPr>
          <a:lstStyle/>
          <a:p>
            <a:pPr algn="l">
              <a:lnSpc>
                <a:spcPts val="4871"/>
              </a:lnSpc>
            </a:pPr>
            <a:r>
              <a:rPr lang="en-US" b="true" sz="3479" spc="-10">
                <a:solidFill>
                  <a:srgbClr val="000000"/>
                </a:solidFill>
                <a:latin typeface="IBM Plex Sans Bold"/>
                <a:ea typeface="IBM Plex Sans Bold"/>
                <a:cs typeface="IBM Plex Sans Bold"/>
                <a:sym typeface="IBM Plex Sans Bold"/>
              </a:rPr>
              <a:t>•</a:t>
            </a:r>
          </a:p>
        </p:txBody>
      </p:sp>
      <p:sp>
        <p:nvSpPr>
          <p:cNvPr name="TextBox 10" id="10"/>
          <p:cNvSpPr txBox="true"/>
          <p:nvPr/>
        </p:nvSpPr>
        <p:spPr>
          <a:xfrm rot="0">
            <a:off x="1349378" y="2276284"/>
            <a:ext cx="10685802" cy="733454"/>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Data Structures are diﬀerent ways of organizing data on your computer, that can be used eﬀectively.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760971" y="6075978"/>
            <a:ext cx="149571" cy="149571"/>
          </a:xfrm>
          <a:custGeom>
            <a:avLst/>
            <a:gdLst/>
            <a:ahLst/>
            <a:cxnLst/>
            <a:rect r="r" b="b" t="t" l="l"/>
            <a:pathLst>
              <a:path h="149571" w="149571">
                <a:moveTo>
                  <a:pt x="0" y="0"/>
                </a:moveTo>
                <a:lnTo>
                  <a:pt x="149571" y="0"/>
                </a:lnTo>
                <a:lnTo>
                  <a:pt x="149571" y="149572"/>
                </a:lnTo>
                <a:lnTo>
                  <a:pt x="0" y="149572"/>
                </a:lnTo>
                <a:lnTo>
                  <a:pt x="0" y="0"/>
                </a:lnTo>
                <a:close/>
              </a:path>
            </a:pathLst>
          </a:custGeom>
          <a:blipFill>
            <a:blip r:embed="rId3"/>
            <a:stretch>
              <a:fillRect l="0" t="0" r="0" b="0"/>
            </a:stretch>
          </a:blipFill>
        </p:spPr>
      </p:sp>
      <p:sp>
        <p:nvSpPr>
          <p:cNvPr name="Freeform 6" id="6"/>
          <p:cNvSpPr/>
          <p:nvPr/>
        </p:nvSpPr>
        <p:spPr>
          <a:xfrm flipH="false" flipV="false" rot="0">
            <a:off x="747751" y="7670968"/>
            <a:ext cx="149571" cy="149571"/>
          </a:xfrm>
          <a:custGeom>
            <a:avLst/>
            <a:gdLst/>
            <a:ahLst/>
            <a:cxnLst/>
            <a:rect r="r" b="b" t="t" l="l"/>
            <a:pathLst>
              <a:path h="149571" w="149571">
                <a:moveTo>
                  <a:pt x="0" y="0"/>
                </a:moveTo>
                <a:lnTo>
                  <a:pt x="149571" y="0"/>
                </a:lnTo>
                <a:lnTo>
                  <a:pt x="149571" y="149571"/>
                </a:lnTo>
                <a:lnTo>
                  <a:pt x="0" y="149571"/>
                </a:lnTo>
                <a:lnTo>
                  <a:pt x="0" y="0"/>
                </a:lnTo>
                <a:close/>
              </a:path>
            </a:pathLst>
          </a:custGeom>
          <a:blipFill>
            <a:blip r:embed="rId3"/>
            <a:stretch>
              <a:fillRect l="0" t="0" r="0" b="0"/>
            </a:stretch>
          </a:blipFill>
        </p:spPr>
      </p:sp>
      <p:sp>
        <p:nvSpPr>
          <p:cNvPr name="Freeform 7" id="7"/>
          <p:cNvSpPr/>
          <p:nvPr/>
        </p:nvSpPr>
        <p:spPr>
          <a:xfrm flipH="false" flipV="false" rot="0">
            <a:off x="747751" y="7963071"/>
            <a:ext cx="149571" cy="149571"/>
          </a:xfrm>
          <a:custGeom>
            <a:avLst/>
            <a:gdLst/>
            <a:ahLst/>
            <a:cxnLst/>
            <a:rect r="r" b="b" t="t" l="l"/>
            <a:pathLst>
              <a:path h="149571" w="149571">
                <a:moveTo>
                  <a:pt x="0" y="0"/>
                </a:moveTo>
                <a:lnTo>
                  <a:pt x="149571" y="0"/>
                </a:lnTo>
                <a:lnTo>
                  <a:pt x="149571" y="149572"/>
                </a:lnTo>
                <a:lnTo>
                  <a:pt x="0" y="149572"/>
                </a:lnTo>
                <a:lnTo>
                  <a:pt x="0" y="0"/>
                </a:lnTo>
                <a:close/>
              </a:path>
            </a:pathLst>
          </a:custGeom>
          <a:blipFill>
            <a:blip r:embed="rId3"/>
            <a:stretch>
              <a:fillRect l="0" t="0" r="0" b="0"/>
            </a:stretch>
          </a:blipFill>
        </p:spPr>
      </p:sp>
      <p:grpSp>
        <p:nvGrpSpPr>
          <p:cNvPr name="Group 8" id="8"/>
          <p:cNvGrpSpPr>
            <a:grpSpLocks noChangeAspect="true"/>
          </p:cNvGrpSpPr>
          <p:nvPr/>
        </p:nvGrpSpPr>
        <p:grpSpPr>
          <a:xfrm rot="0">
            <a:off x="2964437" y="4362450"/>
            <a:ext cx="2893914" cy="393697"/>
            <a:chOff x="0" y="0"/>
            <a:chExt cx="2893911" cy="393700"/>
          </a:xfrm>
        </p:grpSpPr>
        <p:sp>
          <p:nvSpPr>
            <p:cNvPr name="Freeform 9" id="9"/>
            <p:cNvSpPr/>
            <p:nvPr/>
          </p:nvSpPr>
          <p:spPr>
            <a:xfrm flipH="false" flipV="false" rot="0">
              <a:off x="0" y="0"/>
              <a:ext cx="2893949" cy="393700"/>
            </a:xfrm>
            <a:custGeom>
              <a:avLst/>
              <a:gdLst/>
              <a:ahLst/>
              <a:cxnLst/>
              <a:rect r="r" b="b" t="t" l="l"/>
              <a:pathLst>
                <a:path h="393700" w="2893949">
                  <a:moveTo>
                    <a:pt x="0" y="393700"/>
                  </a:moveTo>
                  <a:lnTo>
                    <a:pt x="2893949" y="393700"/>
                  </a:lnTo>
                  <a:lnTo>
                    <a:pt x="2893949" y="0"/>
                  </a:lnTo>
                  <a:lnTo>
                    <a:pt x="0" y="0"/>
                  </a:lnTo>
                  <a:close/>
                </a:path>
              </a:pathLst>
            </a:custGeom>
            <a:solidFill>
              <a:srgbClr val="FFFFFF"/>
            </a:solidFill>
          </p:spPr>
        </p:sp>
      </p:gr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580637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Fibonacci numbers - Recursion</a:t>
            </a:r>
          </a:p>
        </p:txBody>
      </p:sp>
      <p:sp>
        <p:nvSpPr>
          <p:cNvPr name="TextBox 12" id="12"/>
          <p:cNvSpPr txBox="true"/>
          <p:nvPr/>
        </p:nvSpPr>
        <p:spPr>
          <a:xfrm rot="0">
            <a:off x="704840" y="3031226"/>
            <a:ext cx="4523670" cy="321259"/>
          </a:xfrm>
          <a:prstGeom prst="rect">
            <a:avLst/>
          </a:prstGeom>
        </p:spPr>
        <p:txBody>
          <a:bodyPr anchor="t" rtlCol="false" tIns="0" lIns="0" bIns="0" rIns="0">
            <a:spAutoFit/>
          </a:bodyPr>
          <a:lstStyle/>
          <a:p>
            <a:pPr algn="l">
              <a:lnSpc>
                <a:spcPts val="2613"/>
              </a:lnSpc>
            </a:pPr>
            <a:r>
              <a:rPr lang="en-US" sz="1866" spc="-13">
                <a:solidFill>
                  <a:srgbClr val="000000"/>
                </a:solidFill>
                <a:latin typeface="Montserrat 2"/>
                <a:ea typeface="Montserrat 2"/>
                <a:cs typeface="Montserrat 2"/>
                <a:sym typeface="Montserrat 2"/>
              </a:rPr>
              <a:t>0, 1, 1, 2, 3, 5, 8, 13, 21, 34, 55, 89…</a:t>
            </a:r>
          </a:p>
        </p:txBody>
      </p:sp>
      <p:sp>
        <p:nvSpPr>
          <p:cNvPr name="TextBox 13" id="13"/>
          <p:cNvSpPr txBox="true"/>
          <p:nvPr/>
        </p:nvSpPr>
        <p:spPr>
          <a:xfrm rot="0">
            <a:off x="704840" y="1850126"/>
            <a:ext cx="10667895" cy="562556"/>
          </a:xfrm>
          <a:prstGeom prst="rect">
            <a:avLst/>
          </a:prstGeom>
        </p:spPr>
        <p:txBody>
          <a:bodyPr anchor="t" rtlCol="false" tIns="0" lIns="0" bIns="0" rIns="0">
            <a:spAutoFit/>
          </a:bodyPr>
          <a:lstStyle/>
          <a:p>
            <a:pPr algn="l">
              <a:lnSpc>
                <a:spcPts val="2200"/>
              </a:lnSpc>
            </a:pPr>
            <a:r>
              <a:rPr lang="en-US" sz="1866" spc="-13">
                <a:solidFill>
                  <a:srgbClr val="000000"/>
                </a:solidFill>
                <a:latin typeface="Montserrat 2"/>
                <a:ea typeface="Montserrat 2"/>
                <a:cs typeface="Montserrat 2"/>
                <a:sym typeface="Montserrat 2"/>
              </a:rPr>
              <a:t>Fibonacci sequence is a sequence of numbers in which each number is the sum of the two preceding ones and the sequence starts from 0 and 1</a:t>
            </a:r>
          </a:p>
        </p:txBody>
      </p:sp>
      <p:sp>
        <p:nvSpPr>
          <p:cNvPr name="TextBox 14" id="14"/>
          <p:cNvSpPr txBox="true"/>
          <p:nvPr/>
        </p:nvSpPr>
        <p:spPr>
          <a:xfrm rot="0">
            <a:off x="653034" y="4499600"/>
            <a:ext cx="1231249" cy="341490"/>
          </a:xfrm>
          <a:prstGeom prst="rect">
            <a:avLst/>
          </a:prstGeom>
        </p:spPr>
        <p:txBody>
          <a:bodyPr anchor="t" rtlCol="false" tIns="0" lIns="0" bIns="0" rIns="0">
            <a:spAutoFit/>
          </a:bodyPr>
          <a:lstStyle/>
          <a:p>
            <a:pPr algn="l">
              <a:lnSpc>
                <a:spcPts val="2800"/>
              </a:lnSpc>
            </a:pPr>
            <a:r>
              <a:rPr lang="en-US" sz="2000" spc="-14">
                <a:solidFill>
                  <a:srgbClr val="000000"/>
                </a:solidFill>
                <a:latin typeface="Montserrat 2"/>
                <a:ea typeface="Montserrat 2"/>
                <a:cs typeface="Montserrat 2"/>
                <a:sym typeface="Montserrat 2"/>
              </a:rPr>
              <a:t>5 = 3 + 2</a:t>
            </a:r>
          </a:p>
        </p:txBody>
      </p:sp>
      <p:sp>
        <p:nvSpPr>
          <p:cNvPr name="TextBox 15" id="15"/>
          <p:cNvSpPr txBox="true"/>
          <p:nvPr/>
        </p:nvSpPr>
        <p:spPr>
          <a:xfrm rot="0">
            <a:off x="1038787" y="6094590"/>
            <a:ext cx="958282" cy="341490"/>
          </a:xfrm>
          <a:prstGeom prst="rect">
            <a:avLst/>
          </a:prstGeom>
        </p:spPr>
        <p:txBody>
          <a:bodyPr anchor="t" rtlCol="false" tIns="0" lIns="0" bIns="0" rIns="0">
            <a:spAutoFit/>
          </a:bodyPr>
          <a:lstStyle/>
          <a:p>
            <a:pPr algn="l">
              <a:lnSpc>
                <a:spcPts val="2800"/>
              </a:lnSpc>
            </a:pPr>
            <a:r>
              <a:rPr lang="en-US" sz="2000" spc="-14">
                <a:solidFill>
                  <a:srgbClr val="000000"/>
                </a:solidFill>
                <a:latin typeface="Montserrat 2"/>
                <a:ea typeface="Montserrat 2"/>
                <a:cs typeface="Montserrat 2"/>
                <a:sym typeface="Montserrat 2"/>
              </a:rPr>
              <a:t>0 and 1</a:t>
            </a:r>
          </a:p>
        </p:txBody>
      </p:sp>
      <p:sp>
        <p:nvSpPr>
          <p:cNvPr name="TextBox 16" id="16"/>
          <p:cNvSpPr txBox="true"/>
          <p:nvPr/>
        </p:nvSpPr>
        <p:spPr>
          <a:xfrm rot="0">
            <a:off x="1025566" y="7737205"/>
            <a:ext cx="2094281" cy="585959"/>
          </a:xfrm>
          <a:prstGeom prst="rect">
            <a:avLst/>
          </a:prstGeom>
        </p:spPr>
        <p:txBody>
          <a:bodyPr anchor="t" rtlCol="false" tIns="0" lIns="0" bIns="0" rIns="0">
            <a:spAutoFit/>
          </a:bodyPr>
          <a:lstStyle/>
          <a:p>
            <a:pPr algn="just">
              <a:lnSpc>
                <a:spcPts val="2300"/>
              </a:lnSpc>
            </a:pPr>
            <a:r>
              <a:rPr lang="en-US" sz="2000" spc="-14">
                <a:solidFill>
                  <a:srgbClr val="000000"/>
                </a:solidFill>
                <a:latin typeface="Montserrat 2"/>
                <a:ea typeface="Montserrat 2"/>
                <a:cs typeface="Montserrat 2"/>
                <a:sym typeface="Montserrat 2"/>
              </a:rPr>
              <a:t>ﬁbonacci(-1) ?? ﬁbonacci(1.5) ??</a:t>
            </a:r>
          </a:p>
        </p:txBody>
      </p:sp>
      <p:sp>
        <p:nvSpPr>
          <p:cNvPr name="TextBox 17" id="17"/>
          <p:cNvSpPr txBox="true"/>
          <p:nvPr/>
        </p:nvSpPr>
        <p:spPr>
          <a:xfrm rot="0">
            <a:off x="3015234" y="4424162"/>
            <a:ext cx="2835269"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f(n) = f(n-1) + f(n-2)</a:t>
            </a:r>
          </a:p>
        </p:txBody>
      </p:sp>
      <p:sp>
        <p:nvSpPr>
          <p:cNvPr name="TextBox 18" id="18"/>
          <p:cNvSpPr txBox="true"/>
          <p:nvPr/>
        </p:nvSpPr>
        <p:spPr>
          <a:xfrm rot="0">
            <a:off x="610962" y="3674288"/>
            <a:ext cx="5336762"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Step 1 : Recursive case - the ﬂow</a:t>
            </a:r>
          </a:p>
        </p:txBody>
      </p:sp>
      <p:sp>
        <p:nvSpPr>
          <p:cNvPr name="TextBox 19" id="19"/>
          <p:cNvSpPr txBox="true"/>
          <p:nvPr/>
        </p:nvSpPr>
        <p:spPr>
          <a:xfrm rot="0">
            <a:off x="578310" y="5392379"/>
            <a:ext cx="6730155"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Step 2 : Base case - the stopping criterion</a:t>
            </a:r>
          </a:p>
        </p:txBody>
      </p:sp>
      <p:sp>
        <p:nvSpPr>
          <p:cNvPr name="TextBox 20" id="20"/>
          <p:cNvSpPr txBox="true"/>
          <p:nvPr/>
        </p:nvSpPr>
        <p:spPr>
          <a:xfrm rot="0">
            <a:off x="496529" y="6858400"/>
            <a:ext cx="6896576"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Step 3 : Unintentional case - the constraint</a:t>
            </a:r>
          </a:p>
        </p:txBody>
      </p:sp>
    </p:spTree>
  </p:cSld>
  <p:clrMapOvr>
    <a:masterClrMapping/>
  </p:clrMapOvr>
</p:sld>
</file>

<file path=ppt/slides/slide4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546398" y="2064944"/>
            <a:ext cx="6657546" cy="5064919"/>
          </a:xfrm>
          <a:custGeom>
            <a:avLst/>
            <a:gdLst/>
            <a:ahLst/>
            <a:cxnLst/>
            <a:rect r="r" b="b" t="t" l="l"/>
            <a:pathLst>
              <a:path h="5064919" w="6657546">
                <a:moveTo>
                  <a:pt x="0" y="0"/>
                </a:moveTo>
                <a:lnTo>
                  <a:pt x="6657546" y="0"/>
                </a:lnTo>
                <a:lnTo>
                  <a:pt x="6657546" y="5064919"/>
                </a:lnTo>
                <a:lnTo>
                  <a:pt x="0" y="506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67882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Create Binary Tree using Linked List</a:t>
            </a:r>
          </a:p>
        </p:txBody>
      </p:sp>
      <p:sp>
        <p:nvSpPr>
          <p:cNvPr name="TextBox 9" id="9"/>
          <p:cNvSpPr txBox="true"/>
          <p:nvPr/>
        </p:nvSpPr>
        <p:spPr>
          <a:xfrm rot="0">
            <a:off x="982761" y="2251348"/>
            <a:ext cx="216046" cy="2091366"/>
          </a:xfrm>
          <a:prstGeom prst="rect">
            <a:avLst/>
          </a:prstGeom>
        </p:spPr>
        <p:txBody>
          <a:bodyPr anchor="t" rtlCol="false" tIns="0" lIns="0" bIns="0" rIns="0">
            <a:spAutoFit/>
          </a:bodyPr>
          <a:lstStyle/>
          <a:p>
            <a:pPr algn="just">
              <a:lnSpc>
                <a:spcPts val="2730"/>
              </a:lnSpc>
            </a:pPr>
            <a:r>
              <a:rPr lang="en-US" b="true" sz="2610" spc="-18">
                <a:solidFill>
                  <a:srgbClr val="000000"/>
                </a:solidFill>
                <a:latin typeface="Montserrat 2 Bold"/>
                <a:ea typeface="Montserrat 2 Bold"/>
                <a:cs typeface="Montserrat 2 Bold"/>
                <a:sym typeface="Montserrat 2 Bold"/>
              </a:rPr>
              <a:t>- - - - - -</a:t>
            </a:r>
          </a:p>
        </p:txBody>
      </p:sp>
      <p:sp>
        <p:nvSpPr>
          <p:cNvPr name="TextBox 10" id="10"/>
          <p:cNvSpPr txBox="true"/>
          <p:nvPr/>
        </p:nvSpPr>
        <p:spPr>
          <a:xfrm rot="0">
            <a:off x="1242050" y="2191045"/>
            <a:ext cx="2283219" cy="2063744"/>
          </a:xfrm>
          <a:prstGeom prst="rect">
            <a:avLst/>
          </a:prstGeom>
        </p:spPr>
        <p:txBody>
          <a:bodyPr anchor="t" rtlCol="false" tIns="0" lIns="0" bIns="0" rIns="0">
            <a:spAutoFit/>
          </a:bodyPr>
          <a:lstStyle/>
          <a:p>
            <a:pPr algn="l">
              <a:lnSpc>
                <a:spcPts val="2730"/>
              </a:lnSpc>
            </a:pPr>
            <a:r>
              <a:rPr lang="en-US" b="true" sz="1800" spc="-12">
                <a:solidFill>
                  <a:srgbClr val="000000"/>
                </a:solidFill>
                <a:latin typeface="Montserrat 2 Bold"/>
                <a:ea typeface="Montserrat 2 Bold"/>
                <a:cs typeface="Montserrat 2 Bold"/>
                <a:sym typeface="Montserrat 2 Bold"/>
              </a:rPr>
              <a:t>Creation of Tree Insertion of a node Deletion of a node Search for a value Traverse all nodes Deletion of tree</a:t>
            </a:r>
          </a:p>
        </p:txBody>
      </p:sp>
      <p:sp>
        <p:nvSpPr>
          <p:cNvPr name="TextBox 11" id="11"/>
          <p:cNvSpPr txBox="true"/>
          <p:nvPr/>
        </p:nvSpPr>
        <p:spPr>
          <a:xfrm rot="0">
            <a:off x="5867543" y="6646164"/>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2" id="12"/>
          <p:cNvSpPr txBox="true"/>
          <p:nvPr/>
        </p:nvSpPr>
        <p:spPr>
          <a:xfrm rot="0">
            <a:off x="6603568" y="512072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3" id="13"/>
          <p:cNvSpPr txBox="true"/>
          <p:nvPr/>
        </p:nvSpPr>
        <p:spPr>
          <a:xfrm rot="0">
            <a:off x="6977120" y="6651793"/>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4" id="14"/>
          <p:cNvSpPr txBox="true"/>
          <p:nvPr/>
        </p:nvSpPr>
        <p:spPr>
          <a:xfrm rot="0">
            <a:off x="7631220" y="3584362"/>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5" id="15"/>
          <p:cNvSpPr txBox="true"/>
          <p:nvPr/>
        </p:nvSpPr>
        <p:spPr>
          <a:xfrm rot="0">
            <a:off x="8353358" y="512072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6" id="16"/>
          <p:cNvSpPr txBox="true"/>
          <p:nvPr/>
        </p:nvSpPr>
        <p:spPr>
          <a:xfrm rot="0">
            <a:off x="9016394" y="2290372"/>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7" id="17"/>
          <p:cNvSpPr txBox="true"/>
          <p:nvPr/>
        </p:nvSpPr>
        <p:spPr>
          <a:xfrm rot="0">
            <a:off x="9905562" y="512072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8" id="18"/>
          <p:cNvSpPr txBox="true"/>
          <p:nvPr/>
        </p:nvSpPr>
        <p:spPr>
          <a:xfrm rot="0">
            <a:off x="10531431" y="3584362"/>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9" id="19"/>
          <p:cNvSpPr txBox="true"/>
          <p:nvPr/>
        </p:nvSpPr>
        <p:spPr>
          <a:xfrm rot="0">
            <a:off x="11655362" y="512072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0" id="20"/>
          <p:cNvSpPr txBox="true"/>
          <p:nvPr/>
        </p:nvSpPr>
        <p:spPr>
          <a:xfrm rot="0">
            <a:off x="957358" y="6008970"/>
            <a:ext cx="2363181" cy="333127"/>
          </a:xfrm>
          <a:prstGeom prst="rect">
            <a:avLst/>
          </a:prstGeom>
        </p:spPr>
        <p:txBody>
          <a:bodyPr anchor="t" rtlCol="false" tIns="0" lIns="0" bIns="0" rIns="0">
            <a:spAutoFit/>
          </a:bodyPr>
          <a:lstStyle/>
          <a:p>
            <a:pPr algn="l">
              <a:lnSpc>
                <a:spcPts val="2660"/>
              </a:lnSpc>
            </a:pPr>
            <a:r>
              <a:rPr lang="en-US" sz="1900">
                <a:solidFill>
                  <a:srgbClr val="000000"/>
                </a:solidFill>
                <a:latin typeface="Courier New OS"/>
                <a:ea typeface="Courier New OS"/>
                <a:cs typeface="Courier New OS"/>
                <a:sym typeface="Courier New OS"/>
              </a:rPr>
              <a:t>newTree = Tree()</a:t>
            </a:r>
          </a:p>
        </p:txBody>
      </p:sp>
    </p:spTree>
  </p:cSld>
  <p:clrMapOvr>
    <a:masterClrMapping/>
  </p:clrMapOvr>
</p:sld>
</file>

<file path=ppt/slides/slide4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546398" y="2064944"/>
            <a:ext cx="6657546" cy="5064919"/>
          </a:xfrm>
          <a:custGeom>
            <a:avLst/>
            <a:gdLst/>
            <a:ahLst/>
            <a:cxnLst/>
            <a:rect r="r" b="b" t="t" l="l"/>
            <a:pathLst>
              <a:path h="5064919" w="6657546">
                <a:moveTo>
                  <a:pt x="0" y="0"/>
                </a:moveTo>
                <a:lnTo>
                  <a:pt x="6657546" y="0"/>
                </a:lnTo>
                <a:lnTo>
                  <a:pt x="6657546" y="5064919"/>
                </a:lnTo>
                <a:lnTo>
                  <a:pt x="0" y="506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43474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Traversal of Binary Tree</a:t>
            </a:r>
          </a:p>
        </p:txBody>
      </p:sp>
      <p:sp>
        <p:nvSpPr>
          <p:cNvPr name="TextBox 9" id="9"/>
          <p:cNvSpPr txBox="true"/>
          <p:nvPr/>
        </p:nvSpPr>
        <p:spPr>
          <a:xfrm rot="0">
            <a:off x="5867543" y="6646164"/>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0" id="10"/>
          <p:cNvSpPr txBox="true"/>
          <p:nvPr/>
        </p:nvSpPr>
        <p:spPr>
          <a:xfrm rot="0">
            <a:off x="6603568" y="512072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977120" y="6651793"/>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2" id="12"/>
          <p:cNvSpPr txBox="true"/>
          <p:nvPr/>
        </p:nvSpPr>
        <p:spPr>
          <a:xfrm rot="0">
            <a:off x="7631220" y="3584362"/>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8353358" y="512072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9016394" y="2290372"/>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905562" y="512072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6" id="16"/>
          <p:cNvSpPr txBox="true"/>
          <p:nvPr/>
        </p:nvSpPr>
        <p:spPr>
          <a:xfrm rot="0">
            <a:off x="10531431" y="3584362"/>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7" id="17"/>
          <p:cNvSpPr txBox="true"/>
          <p:nvPr/>
        </p:nvSpPr>
        <p:spPr>
          <a:xfrm rot="0">
            <a:off x="11655362" y="512072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8" id="18"/>
          <p:cNvSpPr txBox="true"/>
          <p:nvPr/>
        </p:nvSpPr>
        <p:spPr>
          <a:xfrm rot="0">
            <a:off x="932488" y="2246747"/>
            <a:ext cx="2396290" cy="246240"/>
          </a:xfrm>
          <a:prstGeom prst="rect">
            <a:avLst/>
          </a:prstGeom>
        </p:spPr>
        <p:txBody>
          <a:bodyPr anchor="t" rtlCol="false" tIns="0" lIns="0" bIns="0" rIns="0">
            <a:spAutoFit/>
          </a:bodyPr>
          <a:lstStyle/>
          <a:p>
            <a:pPr algn="l">
              <a:lnSpc>
                <a:spcPts val="1804"/>
              </a:lnSpc>
            </a:pPr>
            <a:r>
              <a:rPr lang="en-US" b="true" sz="2000" spc="-14">
                <a:solidFill>
                  <a:srgbClr val="000000"/>
                </a:solidFill>
                <a:latin typeface="Montserrat 2 Bold"/>
                <a:ea typeface="Montserrat 2 Bold"/>
                <a:cs typeface="Montserrat 2 Bold"/>
                <a:sym typeface="Montserrat 2 Bold"/>
              </a:rPr>
              <a:t>Depth ﬁrst search</a:t>
            </a:r>
          </a:p>
        </p:txBody>
      </p:sp>
      <p:sp>
        <p:nvSpPr>
          <p:cNvPr name="TextBox 19" id="19"/>
          <p:cNvSpPr txBox="true"/>
          <p:nvPr/>
        </p:nvSpPr>
        <p:spPr>
          <a:xfrm rot="0">
            <a:off x="1072191" y="2445458"/>
            <a:ext cx="125101" cy="1050284"/>
          </a:xfrm>
          <a:prstGeom prst="rect">
            <a:avLst/>
          </a:prstGeom>
        </p:spPr>
        <p:txBody>
          <a:bodyPr anchor="t" rtlCol="false" tIns="0" lIns="0" bIns="0" rIns="0">
            <a:spAutoFit/>
          </a:bodyPr>
          <a:lstStyle/>
          <a:p>
            <a:pPr algn="just">
              <a:lnSpc>
                <a:spcPts val="2615"/>
              </a:lnSpc>
            </a:pPr>
            <a:r>
              <a:rPr lang="en-US" sz="2900">
                <a:solidFill>
                  <a:srgbClr val="000000"/>
                </a:solidFill>
                <a:latin typeface="Arial"/>
                <a:ea typeface="Arial"/>
                <a:cs typeface="Arial"/>
                <a:sym typeface="Arial"/>
              </a:rPr>
              <a:t>- - -</a:t>
            </a:r>
          </a:p>
        </p:txBody>
      </p:sp>
      <p:sp>
        <p:nvSpPr>
          <p:cNvPr name="TextBox 20" id="20"/>
          <p:cNvSpPr txBox="true"/>
          <p:nvPr/>
        </p:nvSpPr>
        <p:spPr>
          <a:xfrm rot="0">
            <a:off x="1389688" y="2639692"/>
            <a:ext cx="2454288" cy="881234"/>
          </a:xfrm>
          <a:prstGeom prst="rect">
            <a:avLst/>
          </a:prstGeom>
        </p:spPr>
        <p:txBody>
          <a:bodyPr anchor="t" rtlCol="false" tIns="0" lIns="0" bIns="0" rIns="0">
            <a:spAutoFit/>
          </a:bodyPr>
          <a:lstStyle/>
          <a:p>
            <a:pPr algn="l">
              <a:lnSpc>
                <a:spcPts val="1804"/>
              </a:lnSpc>
            </a:pPr>
            <a:r>
              <a:rPr lang="en-US" sz="2000" spc="-14">
                <a:solidFill>
                  <a:srgbClr val="000000"/>
                </a:solidFill>
                <a:latin typeface="Montserrat 2"/>
                <a:ea typeface="Montserrat 2"/>
                <a:cs typeface="Montserrat 2"/>
                <a:sym typeface="Montserrat 2"/>
              </a:rPr>
              <a:t>Preorder traversal Inorder traversal Post order traversal</a:t>
            </a:r>
          </a:p>
        </p:txBody>
      </p:sp>
      <p:sp>
        <p:nvSpPr>
          <p:cNvPr name="TextBox 21" id="21"/>
          <p:cNvSpPr txBox="true"/>
          <p:nvPr/>
        </p:nvSpPr>
        <p:spPr>
          <a:xfrm rot="0">
            <a:off x="932488" y="3407531"/>
            <a:ext cx="2624128" cy="417690"/>
          </a:xfrm>
          <a:prstGeom prst="rect">
            <a:avLst/>
          </a:prstGeom>
        </p:spPr>
        <p:txBody>
          <a:bodyPr anchor="t" rtlCol="false" tIns="0" lIns="0" bIns="0" rIns="0">
            <a:spAutoFit/>
          </a:bodyPr>
          <a:lstStyle/>
          <a:p>
            <a:pPr algn="l">
              <a:lnSpc>
                <a:spcPts val="3614"/>
              </a:lnSpc>
            </a:pPr>
            <a:r>
              <a:rPr lang="en-US" b="true" sz="2000" spc="-14">
                <a:solidFill>
                  <a:srgbClr val="000000"/>
                </a:solidFill>
                <a:latin typeface="Montserrat 2 Bold"/>
                <a:ea typeface="Montserrat 2 Bold"/>
                <a:cs typeface="Montserrat 2 Bold"/>
                <a:sym typeface="Montserrat 2 Bold"/>
              </a:rPr>
              <a:t>Breadth ﬁrst search</a:t>
            </a:r>
          </a:p>
        </p:txBody>
      </p:sp>
      <p:sp>
        <p:nvSpPr>
          <p:cNvPr name="TextBox 22" id="22"/>
          <p:cNvSpPr txBox="true"/>
          <p:nvPr/>
        </p:nvSpPr>
        <p:spPr>
          <a:xfrm rot="0">
            <a:off x="1072191" y="3891991"/>
            <a:ext cx="125101" cy="300980"/>
          </a:xfrm>
          <a:prstGeom prst="rect">
            <a:avLst/>
          </a:prstGeom>
        </p:spPr>
        <p:txBody>
          <a:bodyPr anchor="t" rtlCol="false" tIns="0" lIns="0" bIns="0" rIns="0">
            <a:spAutoFit/>
          </a:bodyPr>
          <a:lstStyle/>
          <a:p>
            <a:pPr algn="l">
              <a:lnSpc>
                <a:spcPts val="1450"/>
              </a:lnSpc>
            </a:pPr>
            <a:r>
              <a:rPr lang="en-US" sz="2900">
                <a:solidFill>
                  <a:srgbClr val="000000"/>
                </a:solidFill>
                <a:latin typeface="Arial"/>
                <a:ea typeface="Arial"/>
                <a:cs typeface="Arial"/>
                <a:sym typeface="Arial"/>
              </a:rPr>
              <a:t>-</a:t>
            </a:r>
          </a:p>
        </p:txBody>
      </p:sp>
      <p:sp>
        <p:nvSpPr>
          <p:cNvPr name="TextBox 23" id="23"/>
          <p:cNvSpPr txBox="true"/>
          <p:nvPr/>
        </p:nvSpPr>
        <p:spPr>
          <a:xfrm rot="0">
            <a:off x="1389688" y="4048115"/>
            <a:ext cx="2558777" cy="170040"/>
          </a:xfrm>
          <a:prstGeom prst="rect">
            <a:avLst/>
          </a:prstGeom>
        </p:spPr>
        <p:txBody>
          <a:bodyPr anchor="t" rtlCol="false" tIns="0" lIns="0" bIns="0" rIns="0">
            <a:spAutoFit/>
          </a:bodyPr>
          <a:lstStyle/>
          <a:p>
            <a:pPr algn="l">
              <a:lnSpc>
                <a:spcPts val="1000"/>
              </a:lnSpc>
            </a:pPr>
            <a:r>
              <a:rPr lang="en-US" sz="2000" spc="-14">
                <a:solidFill>
                  <a:srgbClr val="000000"/>
                </a:solidFill>
                <a:latin typeface="Montserrat 2"/>
                <a:ea typeface="Montserrat 2"/>
                <a:cs typeface="Montserrat 2"/>
                <a:sym typeface="Montserrat 2"/>
              </a:rPr>
              <a:t>Level order traversal</a:t>
            </a:r>
          </a:p>
        </p:txBody>
      </p:sp>
    </p:spTree>
  </p:cSld>
  <p:clrMapOvr>
    <a:masterClrMapping/>
  </p:clrMapOvr>
</p:sld>
</file>

<file path=ppt/slides/slide4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510226" y="2613450"/>
            <a:ext cx="4262923" cy="3942502"/>
            <a:chOff x="0" y="0"/>
            <a:chExt cx="4262933" cy="3942499"/>
          </a:xfrm>
        </p:grpSpPr>
        <p:sp>
          <p:nvSpPr>
            <p:cNvPr name="Freeform 10" id="10"/>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00A2FF"/>
            </a:solidFill>
          </p:spPr>
        </p:sp>
        <p:sp>
          <p:nvSpPr>
            <p:cNvPr name="Freeform 11" id="11"/>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F8BA00"/>
            </a:solidFill>
          </p:spPr>
        </p:sp>
        <p:sp>
          <p:nvSpPr>
            <p:cNvPr name="Freeform 12" id="12"/>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3" id="13"/>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4" id="14"/>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sp>
          <p:nvSpPr>
            <p:cNvPr name="Freeform 15" id="15"/>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6" id="16"/>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grpSp>
      <p:sp>
        <p:nvSpPr>
          <p:cNvPr name="Freeform 17" id="17"/>
          <p:cNvSpPr/>
          <p:nvPr/>
        </p:nvSpPr>
        <p:spPr>
          <a:xfrm flipH="false" flipV="false" rot="0">
            <a:off x="5055127" y="2052237"/>
            <a:ext cx="7021916" cy="5491744"/>
          </a:xfrm>
          <a:custGeom>
            <a:avLst/>
            <a:gdLst/>
            <a:ahLst/>
            <a:cxnLst/>
            <a:rect r="r" b="b" t="t" l="l"/>
            <a:pathLst>
              <a:path h="5491744" w="7021916">
                <a:moveTo>
                  <a:pt x="0" y="0"/>
                </a:moveTo>
                <a:lnTo>
                  <a:pt x="7021916" y="0"/>
                </a:lnTo>
                <a:lnTo>
                  <a:pt x="7021916" y="5491744"/>
                </a:lnTo>
                <a:lnTo>
                  <a:pt x="0" y="54917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 id="19"/>
          <p:cNvSpPr txBox="true"/>
          <p:nvPr/>
        </p:nvSpPr>
        <p:spPr>
          <a:xfrm rot="0">
            <a:off x="800510" y="884368"/>
            <a:ext cx="61401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PreOrder Traversal of Binary Tree</a:t>
            </a:r>
          </a:p>
        </p:txBody>
      </p:sp>
      <p:sp>
        <p:nvSpPr>
          <p:cNvPr name="TextBox 20" id="20"/>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21" id="21"/>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22" id="22"/>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3" id="23"/>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4" id="24"/>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5" id="25"/>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6" id="26"/>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7" id="27"/>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8" id="28"/>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9" id="29"/>
          <p:cNvSpPr txBox="true"/>
          <p:nvPr/>
        </p:nvSpPr>
        <p:spPr>
          <a:xfrm rot="0">
            <a:off x="1946748" y="2792673"/>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30" id="30"/>
          <p:cNvSpPr txBox="true"/>
          <p:nvPr/>
        </p:nvSpPr>
        <p:spPr>
          <a:xfrm rot="0">
            <a:off x="1851050" y="4392854"/>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31" id="31"/>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32" id="32"/>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a:t>
            </a:r>
          </a:p>
        </p:txBody>
      </p:sp>
      <p:sp>
        <p:nvSpPr>
          <p:cNvPr name="TextBox 33" id="33"/>
          <p:cNvSpPr txBox="true"/>
          <p:nvPr/>
        </p:nvSpPr>
        <p:spPr>
          <a:xfrm rot="0">
            <a:off x="20467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N2</a:t>
            </a:r>
          </a:p>
        </p:txBody>
      </p:sp>
    </p:spTree>
  </p:cSld>
  <p:clrMapOvr>
    <a:masterClrMapping/>
  </p:clrMapOvr>
</p:sld>
</file>

<file path=ppt/slides/slide4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2578189" y="7660643"/>
            <a:ext cx="624383" cy="248917"/>
            <a:chOff x="0" y="0"/>
            <a:chExt cx="624383" cy="248920"/>
          </a:xfrm>
        </p:grpSpPr>
        <p:sp>
          <p:nvSpPr>
            <p:cNvPr name="Freeform 10" id="1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1" id="1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2" id="12"/>
          <p:cNvGrpSpPr>
            <a:grpSpLocks noChangeAspect="true"/>
          </p:cNvGrpSpPr>
          <p:nvPr/>
        </p:nvGrpSpPr>
        <p:grpSpPr>
          <a:xfrm rot="0">
            <a:off x="3873589" y="7660643"/>
            <a:ext cx="624383" cy="248917"/>
            <a:chOff x="0" y="0"/>
            <a:chExt cx="624383" cy="248920"/>
          </a:xfrm>
        </p:grpSpPr>
        <p:sp>
          <p:nvSpPr>
            <p:cNvPr name="Freeform 13" id="13"/>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4" id="14"/>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5" id="15"/>
          <p:cNvGrpSpPr>
            <a:grpSpLocks noChangeAspect="true"/>
          </p:cNvGrpSpPr>
          <p:nvPr/>
        </p:nvGrpSpPr>
        <p:grpSpPr>
          <a:xfrm rot="0">
            <a:off x="5168989" y="7660643"/>
            <a:ext cx="624383" cy="248917"/>
            <a:chOff x="0" y="0"/>
            <a:chExt cx="624383" cy="248920"/>
          </a:xfrm>
        </p:grpSpPr>
        <p:sp>
          <p:nvSpPr>
            <p:cNvPr name="Freeform 16" id="16"/>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7" id="17"/>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8" id="18"/>
          <p:cNvSpPr/>
          <p:nvPr/>
        </p:nvSpPr>
        <p:spPr>
          <a:xfrm flipH="false" flipV="false" rot="0">
            <a:off x="510226" y="2052237"/>
            <a:ext cx="11566817" cy="5528300"/>
          </a:xfrm>
          <a:custGeom>
            <a:avLst/>
            <a:gdLst/>
            <a:ahLst/>
            <a:cxnLst/>
            <a:rect r="r" b="b" t="t" l="l"/>
            <a:pathLst>
              <a:path h="5528300" w="11566817">
                <a:moveTo>
                  <a:pt x="0" y="0"/>
                </a:moveTo>
                <a:lnTo>
                  <a:pt x="11566817" y="0"/>
                </a:lnTo>
                <a:lnTo>
                  <a:pt x="11566817" y="5528301"/>
                </a:lnTo>
                <a:lnTo>
                  <a:pt x="0" y="5528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0" id="20"/>
          <p:cNvSpPr txBox="true"/>
          <p:nvPr/>
        </p:nvSpPr>
        <p:spPr>
          <a:xfrm rot="0">
            <a:off x="800510" y="884368"/>
            <a:ext cx="61401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PreOrder Traversal of Binary Tree</a:t>
            </a:r>
          </a:p>
        </p:txBody>
      </p:sp>
      <p:sp>
        <p:nvSpPr>
          <p:cNvPr name="TextBox 21" id="21"/>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22" id="22"/>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23" id="23"/>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4" id="24"/>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5" id="25"/>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6" id="26"/>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7" id="27"/>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8" id="28"/>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9" id="29"/>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30" id="30"/>
          <p:cNvSpPr txBox="true"/>
          <p:nvPr/>
        </p:nvSpPr>
        <p:spPr>
          <a:xfrm rot="0">
            <a:off x="1946748" y="2792673"/>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31" id="31"/>
          <p:cNvSpPr txBox="true"/>
          <p:nvPr/>
        </p:nvSpPr>
        <p:spPr>
          <a:xfrm rot="0">
            <a:off x="1851050" y="4392854"/>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32" id="32"/>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33" id="33"/>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a:t>
            </a:r>
          </a:p>
        </p:txBody>
      </p:sp>
      <p:sp>
        <p:nvSpPr>
          <p:cNvPr name="TextBox 34" id="34"/>
          <p:cNvSpPr txBox="true"/>
          <p:nvPr/>
        </p:nvSpPr>
        <p:spPr>
          <a:xfrm rot="0">
            <a:off x="20467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N2</a:t>
            </a:r>
          </a:p>
        </p:txBody>
      </p:sp>
      <p:sp>
        <p:nvSpPr>
          <p:cNvPr name="TextBox 35" id="35"/>
          <p:cNvSpPr txBox="true"/>
          <p:nvPr/>
        </p:nvSpPr>
        <p:spPr>
          <a:xfrm rot="0">
            <a:off x="33401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N4</a:t>
            </a:r>
          </a:p>
        </p:txBody>
      </p:sp>
      <p:sp>
        <p:nvSpPr>
          <p:cNvPr name="TextBox 36" id="36"/>
          <p:cNvSpPr txBox="true"/>
          <p:nvPr/>
        </p:nvSpPr>
        <p:spPr>
          <a:xfrm rot="0">
            <a:off x="46355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N9</a:t>
            </a:r>
          </a:p>
        </p:txBody>
      </p:sp>
      <p:sp>
        <p:nvSpPr>
          <p:cNvPr name="TextBox 37" id="37"/>
          <p:cNvSpPr txBox="true"/>
          <p:nvPr/>
        </p:nvSpPr>
        <p:spPr>
          <a:xfrm rot="0">
            <a:off x="5930989" y="7727690"/>
            <a:ext cx="571005"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N10</a:t>
            </a:r>
          </a:p>
        </p:txBody>
      </p:sp>
    </p:spTree>
  </p:cSld>
  <p:clrMapOvr>
    <a:masterClrMapping/>
  </p:clrMapOvr>
</p:sld>
</file>

<file path=ppt/slides/slide4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2578189" y="7660643"/>
            <a:ext cx="624383" cy="248917"/>
            <a:chOff x="0" y="0"/>
            <a:chExt cx="624383" cy="248920"/>
          </a:xfrm>
        </p:grpSpPr>
        <p:sp>
          <p:nvSpPr>
            <p:cNvPr name="Freeform 10" id="1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1" id="1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2" id="12"/>
          <p:cNvGrpSpPr>
            <a:grpSpLocks noChangeAspect="true"/>
          </p:cNvGrpSpPr>
          <p:nvPr/>
        </p:nvGrpSpPr>
        <p:grpSpPr>
          <a:xfrm rot="0">
            <a:off x="3873589" y="7660643"/>
            <a:ext cx="624383" cy="248917"/>
            <a:chOff x="0" y="0"/>
            <a:chExt cx="624383" cy="248920"/>
          </a:xfrm>
        </p:grpSpPr>
        <p:sp>
          <p:nvSpPr>
            <p:cNvPr name="Freeform 13" id="13"/>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4" id="14"/>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5" id="15"/>
          <p:cNvGrpSpPr>
            <a:grpSpLocks noChangeAspect="true"/>
          </p:cNvGrpSpPr>
          <p:nvPr/>
        </p:nvGrpSpPr>
        <p:grpSpPr>
          <a:xfrm rot="0">
            <a:off x="5168989" y="7660643"/>
            <a:ext cx="624383" cy="248917"/>
            <a:chOff x="0" y="0"/>
            <a:chExt cx="624383" cy="248920"/>
          </a:xfrm>
        </p:grpSpPr>
        <p:sp>
          <p:nvSpPr>
            <p:cNvPr name="Freeform 16" id="16"/>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7" id="17"/>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8" id="18"/>
          <p:cNvGrpSpPr>
            <a:grpSpLocks noChangeAspect="true"/>
          </p:cNvGrpSpPr>
          <p:nvPr/>
        </p:nvGrpSpPr>
        <p:grpSpPr>
          <a:xfrm rot="0">
            <a:off x="6617313" y="7660643"/>
            <a:ext cx="624383" cy="248917"/>
            <a:chOff x="0" y="0"/>
            <a:chExt cx="624383" cy="248920"/>
          </a:xfrm>
        </p:grpSpPr>
        <p:sp>
          <p:nvSpPr>
            <p:cNvPr name="Freeform 19" id="19"/>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0" id="20"/>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1" id="21"/>
          <p:cNvGrpSpPr>
            <a:grpSpLocks noChangeAspect="true"/>
          </p:cNvGrpSpPr>
          <p:nvPr/>
        </p:nvGrpSpPr>
        <p:grpSpPr>
          <a:xfrm rot="0">
            <a:off x="7910713" y="7660643"/>
            <a:ext cx="624383" cy="248917"/>
            <a:chOff x="0" y="0"/>
            <a:chExt cx="624383" cy="248920"/>
          </a:xfrm>
        </p:grpSpPr>
        <p:sp>
          <p:nvSpPr>
            <p:cNvPr name="Freeform 22" id="22"/>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3" id="23"/>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4" id="24"/>
          <p:cNvGrpSpPr>
            <a:grpSpLocks noChangeAspect="true"/>
          </p:cNvGrpSpPr>
          <p:nvPr/>
        </p:nvGrpSpPr>
        <p:grpSpPr>
          <a:xfrm rot="0">
            <a:off x="9204122" y="7660643"/>
            <a:ext cx="624383" cy="248917"/>
            <a:chOff x="0" y="0"/>
            <a:chExt cx="624383" cy="248920"/>
          </a:xfrm>
        </p:grpSpPr>
        <p:sp>
          <p:nvSpPr>
            <p:cNvPr name="Freeform 25" id="25"/>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6" id="26"/>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7" id="27"/>
          <p:cNvGrpSpPr>
            <a:grpSpLocks noChangeAspect="true"/>
          </p:cNvGrpSpPr>
          <p:nvPr/>
        </p:nvGrpSpPr>
        <p:grpSpPr>
          <a:xfrm rot="0">
            <a:off x="10375992" y="7660643"/>
            <a:ext cx="624383" cy="248917"/>
            <a:chOff x="0" y="0"/>
            <a:chExt cx="624383" cy="248920"/>
          </a:xfrm>
        </p:grpSpPr>
        <p:sp>
          <p:nvSpPr>
            <p:cNvPr name="Freeform 28" id="28"/>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9" id="29"/>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30" id="30"/>
          <p:cNvSpPr/>
          <p:nvPr/>
        </p:nvSpPr>
        <p:spPr>
          <a:xfrm flipH="false" flipV="false" rot="0">
            <a:off x="510226" y="2052237"/>
            <a:ext cx="11566817" cy="5528300"/>
          </a:xfrm>
          <a:custGeom>
            <a:avLst/>
            <a:gdLst/>
            <a:ahLst/>
            <a:cxnLst/>
            <a:rect r="r" b="b" t="t" l="l"/>
            <a:pathLst>
              <a:path h="5528300" w="11566817">
                <a:moveTo>
                  <a:pt x="0" y="0"/>
                </a:moveTo>
                <a:lnTo>
                  <a:pt x="11566817" y="0"/>
                </a:lnTo>
                <a:lnTo>
                  <a:pt x="11566817" y="5528301"/>
                </a:lnTo>
                <a:lnTo>
                  <a:pt x="0" y="5528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2" id="32"/>
          <p:cNvSpPr txBox="true"/>
          <p:nvPr/>
        </p:nvSpPr>
        <p:spPr>
          <a:xfrm rot="0">
            <a:off x="800510" y="884368"/>
            <a:ext cx="61401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PreOrder Traversal of Binary Tree</a:t>
            </a:r>
          </a:p>
        </p:txBody>
      </p:sp>
      <p:sp>
        <p:nvSpPr>
          <p:cNvPr name="TextBox 33" id="33"/>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34" id="34"/>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35" id="35"/>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36" id="36"/>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37" id="37"/>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38" id="38"/>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39" id="39"/>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40" id="40"/>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41" id="41"/>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42" id="42"/>
          <p:cNvSpPr txBox="true"/>
          <p:nvPr/>
        </p:nvSpPr>
        <p:spPr>
          <a:xfrm rot="0">
            <a:off x="1946748" y="2792673"/>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43" id="43"/>
          <p:cNvSpPr txBox="true"/>
          <p:nvPr/>
        </p:nvSpPr>
        <p:spPr>
          <a:xfrm rot="0">
            <a:off x="1851050" y="4392854"/>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44" id="44"/>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45" id="45"/>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a:t>
            </a:r>
          </a:p>
        </p:txBody>
      </p:sp>
      <p:sp>
        <p:nvSpPr>
          <p:cNvPr name="TextBox 46" id="46"/>
          <p:cNvSpPr txBox="true"/>
          <p:nvPr/>
        </p:nvSpPr>
        <p:spPr>
          <a:xfrm rot="0">
            <a:off x="20467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N2</a:t>
            </a:r>
          </a:p>
        </p:txBody>
      </p:sp>
      <p:sp>
        <p:nvSpPr>
          <p:cNvPr name="TextBox 47" id="47"/>
          <p:cNvSpPr txBox="true"/>
          <p:nvPr/>
        </p:nvSpPr>
        <p:spPr>
          <a:xfrm rot="0">
            <a:off x="33401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N4</a:t>
            </a:r>
          </a:p>
        </p:txBody>
      </p:sp>
      <p:sp>
        <p:nvSpPr>
          <p:cNvPr name="TextBox 48" id="48"/>
          <p:cNvSpPr txBox="true"/>
          <p:nvPr/>
        </p:nvSpPr>
        <p:spPr>
          <a:xfrm rot="0">
            <a:off x="46355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N9</a:t>
            </a:r>
          </a:p>
        </p:txBody>
      </p:sp>
      <p:sp>
        <p:nvSpPr>
          <p:cNvPr name="TextBox 49" id="49"/>
          <p:cNvSpPr txBox="true"/>
          <p:nvPr/>
        </p:nvSpPr>
        <p:spPr>
          <a:xfrm rot="0">
            <a:off x="5930989" y="7727690"/>
            <a:ext cx="571005"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N10</a:t>
            </a:r>
          </a:p>
        </p:txBody>
      </p:sp>
      <p:sp>
        <p:nvSpPr>
          <p:cNvPr name="TextBox 50" id="50"/>
          <p:cNvSpPr txBox="true"/>
          <p:nvPr/>
        </p:nvSpPr>
        <p:spPr>
          <a:xfrm rot="0">
            <a:off x="7379313"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N5</a:t>
            </a:r>
          </a:p>
        </p:txBody>
      </p:sp>
      <p:sp>
        <p:nvSpPr>
          <p:cNvPr name="TextBox 51" id="51"/>
          <p:cNvSpPr txBox="true"/>
          <p:nvPr/>
        </p:nvSpPr>
        <p:spPr>
          <a:xfrm rot="0">
            <a:off x="8672713"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N3</a:t>
            </a:r>
          </a:p>
        </p:txBody>
      </p:sp>
      <p:sp>
        <p:nvSpPr>
          <p:cNvPr name="TextBox 52" id="52"/>
          <p:cNvSpPr txBox="true"/>
          <p:nvPr/>
        </p:nvSpPr>
        <p:spPr>
          <a:xfrm rot="0">
            <a:off x="996612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N6</a:t>
            </a:r>
          </a:p>
        </p:txBody>
      </p:sp>
      <p:sp>
        <p:nvSpPr>
          <p:cNvPr name="TextBox 53" id="53"/>
          <p:cNvSpPr txBox="true"/>
          <p:nvPr/>
        </p:nvSpPr>
        <p:spPr>
          <a:xfrm rot="0">
            <a:off x="1113799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N7</a:t>
            </a:r>
          </a:p>
        </p:txBody>
      </p:sp>
    </p:spTree>
  </p:cSld>
  <p:clrMapOvr>
    <a:masterClrMapping/>
  </p:clrMapOvr>
</p:sld>
</file>

<file path=ppt/slides/slide4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00A2FF"/>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F8BA00"/>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grpSp>
      <p:sp>
        <p:nvSpPr>
          <p:cNvPr name="Freeform 14" id="14"/>
          <p:cNvSpPr/>
          <p:nvPr/>
        </p:nvSpPr>
        <p:spPr>
          <a:xfrm flipH="false" flipV="false" rot="0">
            <a:off x="5247865" y="2052237"/>
            <a:ext cx="6752882" cy="5382235"/>
          </a:xfrm>
          <a:custGeom>
            <a:avLst/>
            <a:gdLst/>
            <a:ahLst/>
            <a:cxnLst/>
            <a:rect r="r" b="b" t="t" l="l"/>
            <a:pathLst>
              <a:path h="5382235" w="6752882">
                <a:moveTo>
                  <a:pt x="0" y="0"/>
                </a:moveTo>
                <a:lnTo>
                  <a:pt x="6752883" y="0"/>
                </a:lnTo>
                <a:lnTo>
                  <a:pt x="6752883" y="5382235"/>
                </a:lnTo>
                <a:lnTo>
                  <a:pt x="0" y="5382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61401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PreOrder Traversal of Binary Tree</a:t>
            </a:r>
          </a:p>
        </p:txBody>
      </p:sp>
      <p:sp>
        <p:nvSpPr>
          <p:cNvPr name="TextBox 17" id="17"/>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8" id="18"/>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9" id="19"/>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0" id="20"/>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1" id="21"/>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2" id="22"/>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3" id="23"/>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4" id="24"/>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5" id="25"/>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6" id="26"/>
          <p:cNvSpPr txBox="true"/>
          <p:nvPr/>
        </p:nvSpPr>
        <p:spPr>
          <a:xfrm rot="0">
            <a:off x="1946748" y="2792673"/>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4392854"/>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510226" y="2613450"/>
            <a:ext cx="4262923" cy="3942502"/>
            <a:chOff x="0" y="0"/>
            <a:chExt cx="4262933" cy="3942499"/>
          </a:xfrm>
        </p:grpSpPr>
        <p:sp>
          <p:nvSpPr>
            <p:cNvPr name="Freeform 10" id="10"/>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11" id="11"/>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2" id="12"/>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3" id="13"/>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4" id="14"/>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5" id="15"/>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6" id="16"/>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grpSp>
      <p:sp>
        <p:nvSpPr>
          <p:cNvPr name="Freeform 17" id="17"/>
          <p:cNvSpPr/>
          <p:nvPr/>
        </p:nvSpPr>
        <p:spPr>
          <a:xfrm flipH="false" flipV="false" rot="0">
            <a:off x="5055127" y="1935004"/>
            <a:ext cx="7021916" cy="5608977"/>
          </a:xfrm>
          <a:custGeom>
            <a:avLst/>
            <a:gdLst/>
            <a:ahLst/>
            <a:cxnLst/>
            <a:rect r="r" b="b" t="t" l="l"/>
            <a:pathLst>
              <a:path h="5608977" w="7021916">
                <a:moveTo>
                  <a:pt x="0" y="0"/>
                </a:moveTo>
                <a:lnTo>
                  <a:pt x="7021916" y="0"/>
                </a:lnTo>
                <a:lnTo>
                  <a:pt x="7021916" y="5608977"/>
                </a:lnTo>
                <a:lnTo>
                  <a:pt x="0" y="560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 id="19"/>
          <p:cNvSpPr txBox="true"/>
          <p:nvPr/>
        </p:nvSpPr>
        <p:spPr>
          <a:xfrm rot="0">
            <a:off x="800510" y="884368"/>
            <a:ext cx="585883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InOrder Traversal of Binary Tree</a:t>
            </a:r>
          </a:p>
        </p:txBody>
      </p:sp>
      <p:sp>
        <p:nvSpPr>
          <p:cNvPr name="TextBox 20" id="20"/>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21" id="21"/>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22" id="22"/>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3" id="23"/>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4" id="24"/>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5" id="25"/>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6" id="26"/>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7" id="27"/>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8" id="28"/>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9" id="29"/>
          <p:cNvSpPr txBox="true"/>
          <p:nvPr/>
        </p:nvSpPr>
        <p:spPr>
          <a:xfrm rot="0">
            <a:off x="1946748" y="439285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30" id="30"/>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31" id="31"/>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32" id="32"/>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N9</a:t>
            </a:r>
          </a:p>
        </p:txBody>
      </p:sp>
      <p:sp>
        <p:nvSpPr>
          <p:cNvPr name="TextBox 33" id="33"/>
          <p:cNvSpPr txBox="true"/>
          <p:nvPr/>
        </p:nvSpPr>
        <p:spPr>
          <a:xfrm rot="0">
            <a:off x="20467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N4</a:t>
            </a:r>
          </a:p>
        </p:txBody>
      </p:sp>
    </p:spTree>
  </p:cSld>
  <p:clrMapOvr>
    <a:masterClrMapping/>
  </p:clrMapOvr>
</p:sld>
</file>

<file path=ppt/slides/slide4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2578189" y="7660643"/>
            <a:ext cx="624383" cy="248917"/>
            <a:chOff x="0" y="0"/>
            <a:chExt cx="624383" cy="248920"/>
          </a:xfrm>
        </p:grpSpPr>
        <p:sp>
          <p:nvSpPr>
            <p:cNvPr name="Freeform 10" id="1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1" id="1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2" id="12"/>
          <p:cNvGrpSpPr>
            <a:grpSpLocks noChangeAspect="true"/>
          </p:cNvGrpSpPr>
          <p:nvPr/>
        </p:nvGrpSpPr>
        <p:grpSpPr>
          <a:xfrm rot="0">
            <a:off x="510226" y="2613450"/>
            <a:ext cx="4262923" cy="3942502"/>
            <a:chOff x="0" y="0"/>
            <a:chExt cx="4262933" cy="3942499"/>
          </a:xfrm>
        </p:grpSpPr>
        <p:sp>
          <p:nvSpPr>
            <p:cNvPr name="Freeform 13" id="13"/>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14" id="14"/>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5" id="15"/>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6" id="16"/>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7" id="17"/>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8" id="18"/>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9" id="19"/>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grpSp>
      <p:grpSp>
        <p:nvGrpSpPr>
          <p:cNvPr name="Group 20" id="20"/>
          <p:cNvGrpSpPr>
            <a:grpSpLocks noChangeAspect="true"/>
          </p:cNvGrpSpPr>
          <p:nvPr/>
        </p:nvGrpSpPr>
        <p:grpSpPr>
          <a:xfrm rot="0">
            <a:off x="3873589" y="7660643"/>
            <a:ext cx="624383" cy="248917"/>
            <a:chOff x="0" y="0"/>
            <a:chExt cx="624383" cy="248920"/>
          </a:xfrm>
        </p:grpSpPr>
        <p:sp>
          <p:nvSpPr>
            <p:cNvPr name="Freeform 21" id="21"/>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2" id="22"/>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3" id="23"/>
          <p:cNvGrpSpPr>
            <a:grpSpLocks noChangeAspect="true"/>
          </p:cNvGrpSpPr>
          <p:nvPr/>
        </p:nvGrpSpPr>
        <p:grpSpPr>
          <a:xfrm rot="0">
            <a:off x="5168989" y="7660643"/>
            <a:ext cx="624383" cy="248917"/>
            <a:chOff x="0" y="0"/>
            <a:chExt cx="624383" cy="248920"/>
          </a:xfrm>
        </p:grpSpPr>
        <p:sp>
          <p:nvSpPr>
            <p:cNvPr name="Freeform 24" id="24"/>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5" id="25"/>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26" id="26"/>
          <p:cNvSpPr/>
          <p:nvPr/>
        </p:nvSpPr>
        <p:spPr>
          <a:xfrm flipH="false" flipV="false" rot="0">
            <a:off x="5055127" y="1935004"/>
            <a:ext cx="7021916" cy="5608977"/>
          </a:xfrm>
          <a:custGeom>
            <a:avLst/>
            <a:gdLst/>
            <a:ahLst/>
            <a:cxnLst/>
            <a:rect r="r" b="b" t="t" l="l"/>
            <a:pathLst>
              <a:path h="5608977" w="7021916">
                <a:moveTo>
                  <a:pt x="0" y="0"/>
                </a:moveTo>
                <a:lnTo>
                  <a:pt x="7021916" y="0"/>
                </a:lnTo>
                <a:lnTo>
                  <a:pt x="7021916" y="5608977"/>
                </a:lnTo>
                <a:lnTo>
                  <a:pt x="0" y="560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8" id="28"/>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29" id="29"/>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30" id="30"/>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31" id="31"/>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32" id="32"/>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33" id="33"/>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34" id="34"/>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35" id="35"/>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36" id="36"/>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37" id="37"/>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N9</a:t>
            </a:r>
          </a:p>
        </p:txBody>
      </p:sp>
      <p:sp>
        <p:nvSpPr>
          <p:cNvPr name="TextBox 38" id="38"/>
          <p:cNvSpPr txBox="true"/>
          <p:nvPr/>
        </p:nvSpPr>
        <p:spPr>
          <a:xfrm rot="0">
            <a:off x="20467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N4</a:t>
            </a:r>
          </a:p>
        </p:txBody>
      </p:sp>
      <p:sp>
        <p:nvSpPr>
          <p:cNvPr name="TextBox 39" id="39"/>
          <p:cNvSpPr txBox="true"/>
          <p:nvPr/>
        </p:nvSpPr>
        <p:spPr>
          <a:xfrm rot="0">
            <a:off x="3340189" y="7727690"/>
            <a:ext cx="571005"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N10</a:t>
            </a:r>
          </a:p>
        </p:txBody>
      </p:sp>
      <p:sp>
        <p:nvSpPr>
          <p:cNvPr name="TextBox 40" id="40"/>
          <p:cNvSpPr txBox="true"/>
          <p:nvPr/>
        </p:nvSpPr>
        <p:spPr>
          <a:xfrm rot="0">
            <a:off x="46355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N2</a:t>
            </a:r>
          </a:p>
        </p:txBody>
      </p:sp>
      <p:sp>
        <p:nvSpPr>
          <p:cNvPr name="TextBox 41" id="41"/>
          <p:cNvSpPr txBox="true"/>
          <p:nvPr/>
        </p:nvSpPr>
        <p:spPr>
          <a:xfrm rot="0">
            <a:off x="59309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N5</a:t>
            </a:r>
          </a:p>
        </p:txBody>
      </p:sp>
      <p:sp>
        <p:nvSpPr>
          <p:cNvPr name="TextBox 42" id="42"/>
          <p:cNvSpPr txBox="true"/>
          <p:nvPr/>
        </p:nvSpPr>
        <p:spPr>
          <a:xfrm rot="0">
            <a:off x="800510" y="884368"/>
            <a:ext cx="585883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InOrder Traversal of Binary Tree</a:t>
            </a:r>
          </a:p>
        </p:txBody>
      </p:sp>
      <p:sp>
        <p:nvSpPr>
          <p:cNvPr name="TextBox 43" id="43"/>
          <p:cNvSpPr txBox="true"/>
          <p:nvPr/>
        </p:nvSpPr>
        <p:spPr>
          <a:xfrm rot="0">
            <a:off x="1946748" y="439285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44" id="44"/>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45" id="45"/>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2578189" y="7660643"/>
            <a:ext cx="624383" cy="248917"/>
            <a:chOff x="0" y="0"/>
            <a:chExt cx="624383" cy="248920"/>
          </a:xfrm>
        </p:grpSpPr>
        <p:sp>
          <p:nvSpPr>
            <p:cNvPr name="Freeform 10" id="1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1" id="1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2" id="12"/>
          <p:cNvGrpSpPr>
            <a:grpSpLocks noChangeAspect="true"/>
          </p:cNvGrpSpPr>
          <p:nvPr/>
        </p:nvGrpSpPr>
        <p:grpSpPr>
          <a:xfrm rot="0">
            <a:off x="510226" y="2613450"/>
            <a:ext cx="4262923" cy="3942502"/>
            <a:chOff x="0" y="0"/>
            <a:chExt cx="4262933" cy="3942499"/>
          </a:xfrm>
        </p:grpSpPr>
        <p:sp>
          <p:nvSpPr>
            <p:cNvPr name="Freeform 13" id="13"/>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14" id="14"/>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5" id="15"/>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6" id="16"/>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7" id="17"/>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8" id="18"/>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9" id="19"/>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grpSp>
      <p:grpSp>
        <p:nvGrpSpPr>
          <p:cNvPr name="Group 20" id="20"/>
          <p:cNvGrpSpPr>
            <a:grpSpLocks noChangeAspect="true"/>
          </p:cNvGrpSpPr>
          <p:nvPr/>
        </p:nvGrpSpPr>
        <p:grpSpPr>
          <a:xfrm rot="0">
            <a:off x="3873589" y="7660643"/>
            <a:ext cx="624383" cy="248917"/>
            <a:chOff x="0" y="0"/>
            <a:chExt cx="624383" cy="248920"/>
          </a:xfrm>
        </p:grpSpPr>
        <p:sp>
          <p:nvSpPr>
            <p:cNvPr name="Freeform 21" id="21"/>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2" id="22"/>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3" id="23"/>
          <p:cNvGrpSpPr>
            <a:grpSpLocks noChangeAspect="true"/>
          </p:cNvGrpSpPr>
          <p:nvPr/>
        </p:nvGrpSpPr>
        <p:grpSpPr>
          <a:xfrm rot="0">
            <a:off x="5168989" y="7660643"/>
            <a:ext cx="624383" cy="248917"/>
            <a:chOff x="0" y="0"/>
            <a:chExt cx="624383" cy="248920"/>
          </a:xfrm>
        </p:grpSpPr>
        <p:sp>
          <p:nvSpPr>
            <p:cNvPr name="Freeform 24" id="24"/>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5" id="25"/>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6" id="26"/>
          <p:cNvGrpSpPr>
            <a:grpSpLocks noChangeAspect="true"/>
          </p:cNvGrpSpPr>
          <p:nvPr/>
        </p:nvGrpSpPr>
        <p:grpSpPr>
          <a:xfrm rot="0">
            <a:off x="6388713" y="7660643"/>
            <a:ext cx="624383" cy="248917"/>
            <a:chOff x="0" y="0"/>
            <a:chExt cx="624383" cy="248920"/>
          </a:xfrm>
        </p:grpSpPr>
        <p:sp>
          <p:nvSpPr>
            <p:cNvPr name="Freeform 27" id="2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8" id="2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9" id="29"/>
          <p:cNvGrpSpPr>
            <a:grpSpLocks noChangeAspect="true"/>
          </p:cNvGrpSpPr>
          <p:nvPr/>
        </p:nvGrpSpPr>
        <p:grpSpPr>
          <a:xfrm rot="0">
            <a:off x="7682113" y="7660643"/>
            <a:ext cx="624383" cy="248917"/>
            <a:chOff x="0" y="0"/>
            <a:chExt cx="624383" cy="248920"/>
          </a:xfrm>
        </p:grpSpPr>
        <p:sp>
          <p:nvSpPr>
            <p:cNvPr name="Freeform 30" id="3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31" id="3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32" id="32"/>
          <p:cNvGrpSpPr>
            <a:grpSpLocks noChangeAspect="true"/>
          </p:cNvGrpSpPr>
          <p:nvPr/>
        </p:nvGrpSpPr>
        <p:grpSpPr>
          <a:xfrm rot="0">
            <a:off x="8975522" y="7660643"/>
            <a:ext cx="624383" cy="248917"/>
            <a:chOff x="0" y="0"/>
            <a:chExt cx="624383" cy="248920"/>
          </a:xfrm>
        </p:grpSpPr>
        <p:sp>
          <p:nvSpPr>
            <p:cNvPr name="Freeform 33" id="33"/>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34" id="34"/>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35" id="35"/>
          <p:cNvGrpSpPr>
            <a:grpSpLocks noChangeAspect="true"/>
          </p:cNvGrpSpPr>
          <p:nvPr/>
        </p:nvGrpSpPr>
        <p:grpSpPr>
          <a:xfrm rot="0">
            <a:off x="10147392" y="7660643"/>
            <a:ext cx="624383" cy="248917"/>
            <a:chOff x="0" y="0"/>
            <a:chExt cx="624383" cy="248920"/>
          </a:xfrm>
        </p:grpSpPr>
        <p:sp>
          <p:nvSpPr>
            <p:cNvPr name="Freeform 36" id="36"/>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37" id="37"/>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38" id="38"/>
          <p:cNvSpPr/>
          <p:nvPr/>
        </p:nvSpPr>
        <p:spPr>
          <a:xfrm flipH="false" flipV="false" rot="0">
            <a:off x="5055127" y="1935004"/>
            <a:ext cx="7021916" cy="5608977"/>
          </a:xfrm>
          <a:custGeom>
            <a:avLst/>
            <a:gdLst/>
            <a:ahLst/>
            <a:cxnLst/>
            <a:rect r="r" b="b" t="t" l="l"/>
            <a:pathLst>
              <a:path h="5608977" w="7021916">
                <a:moveTo>
                  <a:pt x="0" y="0"/>
                </a:moveTo>
                <a:lnTo>
                  <a:pt x="7021916" y="0"/>
                </a:lnTo>
                <a:lnTo>
                  <a:pt x="7021916" y="5608977"/>
                </a:lnTo>
                <a:lnTo>
                  <a:pt x="0" y="560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9" id="3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0" id="40"/>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41" id="41"/>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42" id="42"/>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43" id="43"/>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44" id="44"/>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45" id="45"/>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46" id="46"/>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47" id="47"/>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48" id="48"/>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49" id="49"/>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N9</a:t>
            </a:r>
          </a:p>
        </p:txBody>
      </p:sp>
      <p:sp>
        <p:nvSpPr>
          <p:cNvPr name="TextBox 50" id="50"/>
          <p:cNvSpPr txBox="true"/>
          <p:nvPr/>
        </p:nvSpPr>
        <p:spPr>
          <a:xfrm rot="0">
            <a:off x="20467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N4</a:t>
            </a:r>
          </a:p>
        </p:txBody>
      </p:sp>
      <p:sp>
        <p:nvSpPr>
          <p:cNvPr name="TextBox 51" id="51"/>
          <p:cNvSpPr txBox="true"/>
          <p:nvPr/>
        </p:nvSpPr>
        <p:spPr>
          <a:xfrm rot="0">
            <a:off x="3340189" y="7727690"/>
            <a:ext cx="571005"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N10</a:t>
            </a:r>
          </a:p>
        </p:txBody>
      </p:sp>
      <p:sp>
        <p:nvSpPr>
          <p:cNvPr name="TextBox 52" id="52"/>
          <p:cNvSpPr txBox="true"/>
          <p:nvPr/>
        </p:nvSpPr>
        <p:spPr>
          <a:xfrm rot="0">
            <a:off x="46355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N2</a:t>
            </a:r>
          </a:p>
        </p:txBody>
      </p:sp>
      <p:sp>
        <p:nvSpPr>
          <p:cNvPr name="TextBox 53" id="53"/>
          <p:cNvSpPr txBox="true"/>
          <p:nvPr/>
        </p:nvSpPr>
        <p:spPr>
          <a:xfrm rot="0">
            <a:off x="59309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N5</a:t>
            </a:r>
          </a:p>
        </p:txBody>
      </p:sp>
      <p:sp>
        <p:nvSpPr>
          <p:cNvPr name="TextBox 54" id="54"/>
          <p:cNvSpPr txBox="true"/>
          <p:nvPr/>
        </p:nvSpPr>
        <p:spPr>
          <a:xfrm rot="0">
            <a:off x="7150713"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a:t>
            </a:r>
          </a:p>
        </p:txBody>
      </p:sp>
      <p:sp>
        <p:nvSpPr>
          <p:cNvPr name="TextBox 55" id="55"/>
          <p:cNvSpPr txBox="true"/>
          <p:nvPr/>
        </p:nvSpPr>
        <p:spPr>
          <a:xfrm rot="0">
            <a:off x="8444113"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N6</a:t>
            </a:r>
          </a:p>
        </p:txBody>
      </p:sp>
      <p:sp>
        <p:nvSpPr>
          <p:cNvPr name="TextBox 56" id="56"/>
          <p:cNvSpPr txBox="true"/>
          <p:nvPr/>
        </p:nvSpPr>
        <p:spPr>
          <a:xfrm rot="0">
            <a:off x="973752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N3</a:t>
            </a:r>
          </a:p>
        </p:txBody>
      </p:sp>
      <p:sp>
        <p:nvSpPr>
          <p:cNvPr name="TextBox 57" id="57"/>
          <p:cNvSpPr txBox="true"/>
          <p:nvPr/>
        </p:nvSpPr>
        <p:spPr>
          <a:xfrm rot="0">
            <a:off x="1090939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N7</a:t>
            </a:r>
          </a:p>
        </p:txBody>
      </p:sp>
      <p:sp>
        <p:nvSpPr>
          <p:cNvPr name="TextBox 58" id="58"/>
          <p:cNvSpPr txBox="true"/>
          <p:nvPr/>
        </p:nvSpPr>
        <p:spPr>
          <a:xfrm rot="0">
            <a:off x="800510" y="884368"/>
            <a:ext cx="585883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InOrder Traversal of Binary Tree</a:t>
            </a:r>
          </a:p>
        </p:txBody>
      </p:sp>
      <p:sp>
        <p:nvSpPr>
          <p:cNvPr name="TextBox 59" id="59"/>
          <p:cNvSpPr txBox="true"/>
          <p:nvPr/>
        </p:nvSpPr>
        <p:spPr>
          <a:xfrm rot="0">
            <a:off x="1946748" y="439285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60" id="60"/>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61" id="61"/>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grpSp>
      <p:sp>
        <p:nvSpPr>
          <p:cNvPr name="Freeform 14" id="14"/>
          <p:cNvSpPr/>
          <p:nvPr/>
        </p:nvSpPr>
        <p:spPr>
          <a:xfrm flipH="false" flipV="false" rot="0">
            <a:off x="5343201" y="2052237"/>
            <a:ext cx="6657546" cy="5100256"/>
          </a:xfrm>
          <a:custGeom>
            <a:avLst/>
            <a:gdLst/>
            <a:ahLst/>
            <a:cxnLst/>
            <a:rect r="r" b="b" t="t" l="l"/>
            <a:pathLst>
              <a:path h="5100256" w="6657546">
                <a:moveTo>
                  <a:pt x="0" y="0"/>
                </a:moveTo>
                <a:lnTo>
                  <a:pt x="6657547" y="0"/>
                </a:lnTo>
                <a:lnTo>
                  <a:pt x="6657547" y="5100257"/>
                </a:lnTo>
                <a:lnTo>
                  <a:pt x="0" y="5100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7" id="17"/>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8" id="18"/>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9" id="19"/>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0" id="20"/>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1" id="21"/>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2" id="22"/>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3" id="23"/>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4" id="24"/>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5" id="25"/>
          <p:cNvSpPr txBox="true"/>
          <p:nvPr/>
        </p:nvSpPr>
        <p:spPr>
          <a:xfrm rot="0">
            <a:off x="800510" y="884368"/>
            <a:ext cx="585883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InOrder Traversal of Binary Tree</a:t>
            </a:r>
          </a:p>
        </p:txBody>
      </p:sp>
      <p:sp>
        <p:nvSpPr>
          <p:cNvPr name="TextBox 26" id="26"/>
          <p:cNvSpPr txBox="true"/>
          <p:nvPr/>
        </p:nvSpPr>
        <p:spPr>
          <a:xfrm rot="0">
            <a:off x="1946748" y="439285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121474" y="4770596"/>
            <a:ext cx="625364" cy="669007"/>
            <a:chOff x="0" y="0"/>
            <a:chExt cx="625373" cy="669011"/>
          </a:xfrm>
        </p:grpSpPr>
        <p:sp>
          <p:nvSpPr>
            <p:cNvPr name="Freeform 6" id="6"/>
            <p:cNvSpPr/>
            <p:nvPr/>
          </p:nvSpPr>
          <p:spPr>
            <a:xfrm flipH="false" flipV="false" rot="0">
              <a:off x="63500" y="63500"/>
              <a:ext cx="419735" cy="494030"/>
            </a:xfrm>
            <a:custGeom>
              <a:avLst/>
              <a:gdLst/>
              <a:ahLst/>
              <a:cxnLst/>
              <a:rect r="r" b="b" t="t" l="l"/>
              <a:pathLst>
                <a:path h="494030" w="419735">
                  <a:moveTo>
                    <a:pt x="25400" y="0"/>
                  </a:moveTo>
                  <a:lnTo>
                    <a:pt x="33147" y="478917"/>
                  </a:lnTo>
                  <a:lnTo>
                    <a:pt x="20447" y="479171"/>
                  </a:lnTo>
                  <a:lnTo>
                    <a:pt x="20574" y="466471"/>
                  </a:lnTo>
                  <a:lnTo>
                    <a:pt x="407035" y="468503"/>
                  </a:lnTo>
                  <a:lnTo>
                    <a:pt x="406908" y="481203"/>
                  </a:lnTo>
                  <a:lnTo>
                    <a:pt x="407035" y="468503"/>
                  </a:lnTo>
                  <a:lnTo>
                    <a:pt x="419735" y="468630"/>
                  </a:lnTo>
                  <a:lnTo>
                    <a:pt x="419608" y="494030"/>
                  </a:lnTo>
                  <a:lnTo>
                    <a:pt x="406908" y="493903"/>
                  </a:lnTo>
                  <a:lnTo>
                    <a:pt x="406908" y="493903"/>
                  </a:lnTo>
                  <a:lnTo>
                    <a:pt x="406908" y="493903"/>
                  </a:lnTo>
                  <a:lnTo>
                    <a:pt x="20447" y="491871"/>
                  </a:lnTo>
                  <a:lnTo>
                    <a:pt x="8001" y="491744"/>
                  </a:lnTo>
                  <a:lnTo>
                    <a:pt x="7747" y="479298"/>
                  </a:lnTo>
                  <a:lnTo>
                    <a:pt x="0" y="381"/>
                  </a:lnTo>
                  <a:close/>
                </a:path>
              </a:pathLst>
            </a:custGeom>
            <a:solidFill>
              <a:srgbClr val="000000"/>
            </a:solidFill>
          </p:spPr>
        </p:sp>
        <p:sp>
          <p:nvSpPr>
            <p:cNvPr name="Freeform 7" id="7"/>
            <p:cNvSpPr/>
            <p:nvPr/>
          </p:nvSpPr>
          <p:spPr>
            <a:xfrm flipH="false" flipV="false" rot="0">
              <a:off x="439674" y="483616"/>
              <a:ext cx="122174" cy="121920"/>
            </a:xfrm>
            <a:custGeom>
              <a:avLst/>
              <a:gdLst/>
              <a:ahLst/>
              <a:cxnLst/>
              <a:rect r="r" b="b" t="t" l="l"/>
              <a:pathLst>
                <a:path h="121920" w="122174">
                  <a:moveTo>
                    <a:pt x="0" y="121920"/>
                  </a:moveTo>
                  <a:lnTo>
                    <a:pt x="122174" y="61595"/>
                  </a:lnTo>
                  <a:lnTo>
                    <a:pt x="635" y="0"/>
                  </a:lnTo>
                  <a:lnTo>
                    <a:pt x="30734" y="61087"/>
                  </a:lnTo>
                  <a:close/>
                </a:path>
              </a:pathLst>
            </a:custGeom>
            <a:solidFill>
              <a:srgbClr val="000000"/>
            </a:solidFill>
          </p:spPr>
        </p:sp>
      </p:grpSp>
      <p:grpSp>
        <p:nvGrpSpPr>
          <p:cNvPr name="Group 8" id="8"/>
          <p:cNvGrpSpPr>
            <a:grpSpLocks noChangeAspect="true"/>
          </p:cNvGrpSpPr>
          <p:nvPr/>
        </p:nvGrpSpPr>
        <p:grpSpPr>
          <a:xfrm rot="0">
            <a:off x="1780423" y="4795885"/>
            <a:ext cx="1307459" cy="468030"/>
            <a:chOff x="0" y="0"/>
            <a:chExt cx="1307465" cy="468020"/>
          </a:xfrm>
        </p:grpSpPr>
        <p:sp>
          <p:nvSpPr>
            <p:cNvPr name="Freeform 9" id="9"/>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10" id="10"/>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11" id="11"/>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12" id="12"/>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13" id="13"/>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grpSp>
        <p:nvGrpSpPr>
          <p:cNvPr name="Group 14" id="14"/>
          <p:cNvGrpSpPr>
            <a:grpSpLocks noChangeAspect="true"/>
          </p:cNvGrpSpPr>
          <p:nvPr/>
        </p:nvGrpSpPr>
        <p:grpSpPr>
          <a:xfrm rot="0">
            <a:off x="2587276" y="5406028"/>
            <a:ext cx="625373" cy="1524933"/>
            <a:chOff x="0" y="0"/>
            <a:chExt cx="625373" cy="1524927"/>
          </a:xfrm>
        </p:grpSpPr>
        <p:sp>
          <p:nvSpPr>
            <p:cNvPr name="Freeform 15" id="15"/>
            <p:cNvSpPr/>
            <p:nvPr/>
          </p:nvSpPr>
          <p:spPr>
            <a:xfrm flipH="false" flipV="false" rot="0">
              <a:off x="63500" y="63500"/>
              <a:ext cx="419735" cy="1350264"/>
            </a:xfrm>
            <a:custGeom>
              <a:avLst/>
              <a:gdLst/>
              <a:ahLst/>
              <a:cxnLst/>
              <a:rect r="r" b="b" t="t" l="l"/>
              <a:pathLst>
                <a:path h="1350264" w="419735">
                  <a:moveTo>
                    <a:pt x="25400" y="0"/>
                  </a:moveTo>
                  <a:lnTo>
                    <a:pt x="33147" y="1331722"/>
                  </a:lnTo>
                  <a:lnTo>
                    <a:pt x="20447" y="1331849"/>
                  </a:lnTo>
                  <a:lnTo>
                    <a:pt x="20574" y="1319149"/>
                  </a:lnTo>
                  <a:lnTo>
                    <a:pt x="407035" y="1324737"/>
                  </a:lnTo>
                  <a:lnTo>
                    <a:pt x="407035" y="1324737"/>
                  </a:lnTo>
                  <a:lnTo>
                    <a:pt x="407035" y="1324737"/>
                  </a:lnTo>
                  <a:lnTo>
                    <a:pt x="419735" y="1324864"/>
                  </a:lnTo>
                  <a:lnTo>
                    <a:pt x="419354" y="1350264"/>
                  </a:lnTo>
                  <a:lnTo>
                    <a:pt x="406654" y="1350137"/>
                  </a:lnTo>
                  <a:lnTo>
                    <a:pt x="406781" y="1337437"/>
                  </a:lnTo>
                  <a:lnTo>
                    <a:pt x="406654" y="1350137"/>
                  </a:lnTo>
                  <a:lnTo>
                    <a:pt x="20193" y="1344549"/>
                  </a:lnTo>
                  <a:lnTo>
                    <a:pt x="7747" y="1344422"/>
                  </a:lnTo>
                  <a:lnTo>
                    <a:pt x="7620" y="1331976"/>
                  </a:lnTo>
                  <a:lnTo>
                    <a:pt x="0" y="127"/>
                  </a:lnTo>
                  <a:close/>
                </a:path>
              </a:pathLst>
            </a:custGeom>
            <a:solidFill>
              <a:srgbClr val="000000"/>
            </a:solidFill>
          </p:spPr>
        </p:sp>
        <p:sp>
          <p:nvSpPr>
            <p:cNvPr name="Freeform 16" id="16"/>
            <p:cNvSpPr/>
            <p:nvPr/>
          </p:nvSpPr>
          <p:spPr>
            <a:xfrm flipH="false" flipV="false" rot="0">
              <a:off x="439039" y="1339469"/>
              <a:ext cx="122809" cy="121920"/>
            </a:xfrm>
            <a:custGeom>
              <a:avLst/>
              <a:gdLst/>
              <a:ahLst/>
              <a:cxnLst/>
              <a:rect r="r" b="b" t="t" l="l"/>
              <a:pathLst>
                <a:path h="121920" w="122809">
                  <a:moveTo>
                    <a:pt x="0" y="121920"/>
                  </a:moveTo>
                  <a:lnTo>
                    <a:pt x="122809" y="62738"/>
                  </a:lnTo>
                  <a:lnTo>
                    <a:pt x="1778" y="0"/>
                  </a:lnTo>
                  <a:lnTo>
                    <a:pt x="31369" y="61341"/>
                  </a:lnTo>
                  <a:close/>
                </a:path>
              </a:pathLst>
            </a:custGeom>
            <a:solidFill>
              <a:srgbClr val="000000"/>
            </a:solidFill>
          </p:spPr>
        </p:sp>
      </p:grpSp>
      <p:grpSp>
        <p:nvGrpSpPr>
          <p:cNvPr name="Group 17" id="17"/>
          <p:cNvGrpSpPr>
            <a:grpSpLocks noChangeAspect="true"/>
          </p:cNvGrpSpPr>
          <p:nvPr/>
        </p:nvGrpSpPr>
        <p:grpSpPr>
          <a:xfrm rot="0">
            <a:off x="3940874" y="6902444"/>
            <a:ext cx="625373" cy="1218009"/>
            <a:chOff x="0" y="0"/>
            <a:chExt cx="625373" cy="1218006"/>
          </a:xfrm>
        </p:grpSpPr>
        <p:sp>
          <p:nvSpPr>
            <p:cNvPr name="Freeform 18" id="18"/>
            <p:cNvSpPr/>
            <p:nvPr/>
          </p:nvSpPr>
          <p:spPr>
            <a:xfrm flipH="false" flipV="false" rot="0">
              <a:off x="63500" y="63500"/>
              <a:ext cx="419735" cy="1043178"/>
            </a:xfrm>
            <a:custGeom>
              <a:avLst/>
              <a:gdLst/>
              <a:ahLst/>
              <a:cxnLst/>
              <a:rect r="r" b="b" t="t" l="l"/>
              <a:pathLst>
                <a:path h="1043178" w="419735">
                  <a:moveTo>
                    <a:pt x="25400" y="0"/>
                  </a:moveTo>
                  <a:lnTo>
                    <a:pt x="33147" y="1025906"/>
                  </a:lnTo>
                  <a:lnTo>
                    <a:pt x="20447" y="1026033"/>
                  </a:lnTo>
                  <a:lnTo>
                    <a:pt x="20574" y="1013333"/>
                  </a:lnTo>
                  <a:lnTo>
                    <a:pt x="407035" y="1017651"/>
                  </a:lnTo>
                  <a:lnTo>
                    <a:pt x="406908" y="1030351"/>
                  </a:lnTo>
                  <a:lnTo>
                    <a:pt x="407035" y="1017651"/>
                  </a:lnTo>
                  <a:lnTo>
                    <a:pt x="419735" y="1017778"/>
                  </a:lnTo>
                  <a:lnTo>
                    <a:pt x="419481" y="1043178"/>
                  </a:lnTo>
                  <a:lnTo>
                    <a:pt x="406781" y="1043051"/>
                  </a:lnTo>
                  <a:lnTo>
                    <a:pt x="406781" y="1043051"/>
                  </a:lnTo>
                  <a:lnTo>
                    <a:pt x="406781" y="1043051"/>
                  </a:lnTo>
                  <a:lnTo>
                    <a:pt x="20320" y="1038733"/>
                  </a:lnTo>
                  <a:lnTo>
                    <a:pt x="7874" y="1038606"/>
                  </a:lnTo>
                  <a:lnTo>
                    <a:pt x="7747" y="1026160"/>
                  </a:lnTo>
                  <a:lnTo>
                    <a:pt x="0" y="254"/>
                  </a:lnTo>
                  <a:close/>
                </a:path>
              </a:pathLst>
            </a:custGeom>
            <a:solidFill>
              <a:srgbClr val="000000"/>
            </a:solidFill>
          </p:spPr>
        </p:sp>
        <p:sp>
          <p:nvSpPr>
            <p:cNvPr name="Freeform 19" id="19"/>
            <p:cNvSpPr/>
            <p:nvPr/>
          </p:nvSpPr>
          <p:spPr>
            <a:xfrm flipH="false" flipV="false" rot="0">
              <a:off x="439293" y="1032637"/>
              <a:ext cx="122555" cy="121920"/>
            </a:xfrm>
            <a:custGeom>
              <a:avLst/>
              <a:gdLst/>
              <a:ahLst/>
              <a:cxnLst/>
              <a:rect r="r" b="b" t="t" l="l"/>
              <a:pathLst>
                <a:path h="121920" w="122555">
                  <a:moveTo>
                    <a:pt x="0" y="121920"/>
                  </a:moveTo>
                  <a:lnTo>
                    <a:pt x="122555" y="62357"/>
                  </a:lnTo>
                  <a:lnTo>
                    <a:pt x="1270" y="0"/>
                  </a:lnTo>
                  <a:lnTo>
                    <a:pt x="31115" y="61341"/>
                  </a:lnTo>
                  <a:close/>
                </a:path>
              </a:pathLst>
            </a:custGeom>
            <a:solidFill>
              <a:srgbClr val="000000"/>
            </a:solidFill>
          </p:spPr>
        </p:sp>
      </p:grpSp>
      <p:grpSp>
        <p:nvGrpSpPr>
          <p:cNvPr name="Group 20" id="20"/>
          <p:cNvGrpSpPr>
            <a:grpSpLocks noChangeAspect="true"/>
          </p:cNvGrpSpPr>
          <p:nvPr/>
        </p:nvGrpSpPr>
        <p:grpSpPr>
          <a:xfrm rot="0">
            <a:off x="3291716" y="6281433"/>
            <a:ext cx="1307459" cy="468030"/>
            <a:chOff x="0" y="0"/>
            <a:chExt cx="1307452" cy="468020"/>
          </a:xfrm>
        </p:grpSpPr>
        <p:sp>
          <p:nvSpPr>
            <p:cNvPr name="Freeform 21" id="21"/>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22" id="22"/>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23" id="23"/>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24" id="24"/>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25" id="25"/>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grpSp>
        <p:nvGrpSpPr>
          <p:cNvPr name="Group 26" id="26"/>
          <p:cNvGrpSpPr>
            <a:grpSpLocks noChangeAspect="true"/>
          </p:cNvGrpSpPr>
          <p:nvPr/>
        </p:nvGrpSpPr>
        <p:grpSpPr>
          <a:xfrm rot="0">
            <a:off x="4169474" y="5406028"/>
            <a:ext cx="625364" cy="669007"/>
            <a:chOff x="0" y="0"/>
            <a:chExt cx="625373" cy="669011"/>
          </a:xfrm>
        </p:grpSpPr>
        <p:sp>
          <p:nvSpPr>
            <p:cNvPr name="Freeform 27" id="27"/>
            <p:cNvSpPr/>
            <p:nvPr/>
          </p:nvSpPr>
          <p:spPr>
            <a:xfrm flipH="false" flipV="false" rot="0">
              <a:off x="63500" y="63500"/>
              <a:ext cx="419735" cy="494030"/>
            </a:xfrm>
            <a:custGeom>
              <a:avLst/>
              <a:gdLst/>
              <a:ahLst/>
              <a:cxnLst/>
              <a:rect r="r" b="b" t="t" l="l"/>
              <a:pathLst>
                <a:path h="494030" w="419735">
                  <a:moveTo>
                    <a:pt x="25400" y="0"/>
                  </a:moveTo>
                  <a:lnTo>
                    <a:pt x="33147" y="478917"/>
                  </a:lnTo>
                  <a:lnTo>
                    <a:pt x="20447" y="479171"/>
                  </a:lnTo>
                  <a:lnTo>
                    <a:pt x="20574" y="466471"/>
                  </a:lnTo>
                  <a:lnTo>
                    <a:pt x="407035" y="468503"/>
                  </a:lnTo>
                  <a:lnTo>
                    <a:pt x="406908" y="481203"/>
                  </a:lnTo>
                  <a:lnTo>
                    <a:pt x="407035" y="468503"/>
                  </a:lnTo>
                  <a:lnTo>
                    <a:pt x="419735" y="468630"/>
                  </a:lnTo>
                  <a:lnTo>
                    <a:pt x="419608" y="494030"/>
                  </a:lnTo>
                  <a:lnTo>
                    <a:pt x="406908" y="493903"/>
                  </a:lnTo>
                  <a:lnTo>
                    <a:pt x="406908" y="493903"/>
                  </a:lnTo>
                  <a:lnTo>
                    <a:pt x="406908" y="493903"/>
                  </a:lnTo>
                  <a:lnTo>
                    <a:pt x="20447" y="491871"/>
                  </a:lnTo>
                  <a:lnTo>
                    <a:pt x="8001" y="491744"/>
                  </a:lnTo>
                  <a:lnTo>
                    <a:pt x="7747" y="479298"/>
                  </a:lnTo>
                  <a:lnTo>
                    <a:pt x="0" y="381"/>
                  </a:lnTo>
                  <a:close/>
                </a:path>
              </a:pathLst>
            </a:custGeom>
            <a:solidFill>
              <a:srgbClr val="000000"/>
            </a:solidFill>
          </p:spPr>
        </p:sp>
        <p:sp>
          <p:nvSpPr>
            <p:cNvPr name="Freeform 28" id="28"/>
            <p:cNvSpPr/>
            <p:nvPr/>
          </p:nvSpPr>
          <p:spPr>
            <a:xfrm flipH="false" flipV="false" rot="0">
              <a:off x="439674" y="483616"/>
              <a:ext cx="122174" cy="121920"/>
            </a:xfrm>
            <a:custGeom>
              <a:avLst/>
              <a:gdLst/>
              <a:ahLst/>
              <a:cxnLst/>
              <a:rect r="r" b="b" t="t" l="l"/>
              <a:pathLst>
                <a:path h="121920" w="122174">
                  <a:moveTo>
                    <a:pt x="0" y="121920"/>
                  </a:moveTo>
                  <a:lnTo>
                    <a:pt x="122174" y="61595"/>
                  </a:lnTo>
                  <a:lnTo>
                    <a:pt x="635" y="0"/>
                  </a:lnTo>
                  <a:lnTo>
                    <a:pt x="30734" y="61087"/>
                  </a:lnTo>
                  <a:close/>
                </a:path>
              </a:pathLst>
            </a:custGeom>
            <a:solidFill>
              <a:srgbClr val="000000"/>
            </a:solidFill>
          </p:spPr>
        </p:sp>
      </p:grpSp>
      <p:grpSp>
        <p:nvGrpSpPr>
          <p:cNvPr name="Group 29" id="29"/>
          <p:cNvGrpSpPr>
            <a:grpSpLocks noChangeAspect="true"/>
          </p:cNvGrpSpPr>
          <p:nvPr/>
        </p:nvGrpSpPr>
        <p:grpSpPr>
          <a:xfrm rot="0">
            <a:off x="3393319" y="4795885"/>
            <a:ext cx="1307459" cy="468030"/>
            <a:chOff x="0" y="0"/>
            <a:chExt cx="1307465" cy="468020"/>
          </a:xfrm>
        </p:grpSpPr>
        <p:sp>
          <p:nvSpPr>
            <p:cNvPr name="Freeform 30" id="30"/>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31" id="31"/>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32" id="32"/>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33" id="33"/>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34" id="34"/>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grpSp>
        <p:nvGrpSpPr>
          <p:cNvPr name="Group 35" id="35"/>
          <p:cNvGrpSpPr>
            <a:grpSpLocks noChangeAspect="true"/>
          </p:cNvGrpSpPr>
          <p:nvPr/>
        </p:nvGrpSpPr>
        <p:grpSpPr>
          <a:xfrm rot="0">
            <a:off x="4650619" y="7410821"/>
            <a:ext cx="1307459" cy="468030"/>
            <a:chOff x="0" y="0"/>
            <a:chExt cx="1307465" cy="468033"/>
          </a:xfrm>
        </p:grpSpPr>
        <p:sp>
          <p:nvSpPr>
            <p:cNvPr name="Freeform 36" id="36"/>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37" id="37"/>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38" id="38"/>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39" id="39"/>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40" id="40"/>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grpSp>
        <p:nvGrpSpPr>
          <p:cNvPr name="Group 41" id="41"/>
          <p:cNvGrpSpPr>
            <a:grpSpLocks noChangeAspect="true"/>
          </p:cNvGrpSpPr>
          <p:nvPr/>
        </p:nvGrpSpPr>
        <p:grpSpPr>
          <a:xfrm rot="0">
            <a:off x="4879219" y="5364670"/>
            <a:ext cx="1307459" cy="468030"/>
            <a:chOff x="0" y="0"/>
            <a:chExt cx="1307465" cy="468033"/>
          </a:xfrm>
        </p:grpSpPr>
        <p:sp>
          <p:nvSpPr>
            <p:cNvPr name="Freeform 42" id="42"/>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43" id="43"/>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44" id="44"/>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45" id="45"/>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46" id="46"/>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grpSp>
        <p:nvGrpSpPr>
          <p:cNvPr name="Group 47" id="47"/>
          <p:cNvGrpSpPr>
            <a:grpSpLocks noChangeAspect="true"/>
          </p:cNvGrpSpPr>
          <p:nvPr/>
        </p:nvGrpSpPr>
        <p:grpSpPr>
          <a:xfrm rot="0">
            <a:off x="4879219" y="6319190"/>
            <a:ext cx="1307459" cy="468030"/>
            <a:chOff x="0" y="0"/>
            <a:chExt cx="1307465" cy="468033"/>
          </a:xfrm>
        </p:grpSpPr>
        <p:sp>
          <p:nvSpPr>
            <p:cNvPr name="Freeform 48" id="48"/>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49" id="49"/>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50" id="50"/>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51" id="51"/>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52" id="52"/>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grpSp>
        <p:nvGrpSpPr>
          <p:cNvPr name="Group 53" id="53"/>
          <p:cNvGrpSpPr>
            <a:grpSpLocks noChangeAspect="true"/>
          </p:cNvGrpSpPr>
          <p:nvPr/>
        </p:nvGrpSpPr>
        <p:grpSpPr>
          <a:xfrm rot="0">
            <a:off x="6238123" y="7412841"/>
            <a:ext cx="1307459" cy="468030"/>
            <a:chOff x="0" y="0"/>
            <a:chExt cx="1307465" cy="468033"/>
          </a:xfrm>
        </p:grpSpPr>
        <p:sp>
          <p:nvSpPr>
            <p:cNvPr name="Freeform 54" id="54"/>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55" id="55"/>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56" id="56"/>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57" id="57"/>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58" id="58"/>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grpSp>
        <p:nvGrpSpPr>
          <p:cNvPr name="Group 59" id="59"/>
          <p:cNvGrpSpPr>
            <a:grpSpLocks noChangeAspect="true"/>
          </p:cNvGrpSpPr>
          <p:nvPr/>
        </p:nvGrpSpPr>
        <p:grpSpPr>
          <a:xfrm rot="0">
            <a:off x="634260" y="1762449"/>
            <a:ext cx="11736286" cy="1790700"/>
            <a:chOff x="0" y="0"/>
            <a:chExt cx="11736286" cy="1790700"/>
          </a:xfrm>
        </p:grpSpPr>
        <p:sp>
          <p:nvSpPr>
            <p:cNvPr name="Freeform 60" id="60"/>
            <p:cNvSpPr/>
            <p:nvPr/>
          </p:nvSpPr>
          <p:spPr>
            <a:xfrm flipH="false" flipV="false" rot="0">
              <a:off x="0" y="0"/>
              <a:ext cx="11736324" cy="1790700"/>
            </a:xfrm>
            <a:custGeom>
              <a:avLst/>
              <a:gdLst/>
              <a:ahLst/>
              <a:cxnLst/>
              <a:rect r="r" b="b" t="t" l="l"/>
              <a:pathLst>
                <a:path h="1790700" w="11736324">
                  <a:moveTo>
                    <a:pt x="0" y="1790700"/>
                  </a:moveTo>
                  <a:lnTo>
                    <a:pt x="11736324" y="1790700"/>
                  </a:lnTo>
                  <a:lnTo>
                    <a:pt x="11736324" y="0"/>
                  </a:lnTo>
                  <a:lnTo>
                    <a:pt x="0" y="0"/>
                  </a:lnTo>
                  <a:close/>
                </a:path>
              </a:pathLst>
            </a:custGeom>
            <a:solidFill>
              <a:srgbClr val="000000"/>
            </a:solidFill>
          </p:spPr>
        </p:sp>
      </p:grpSp>
      <p:grpSp>
        <p:nvGrpSpPr>
          <p:cNvPr name="Group 61" id="61"/>
          <p:cNvGrpSpPr>
            <a:grpSpLocks noChangeAspect="true"/>
          </p:cNvGrpSpPr>
          <p:nvPr/>
        </p:nvGrpSpPr>
        <p:grpSpPr>
          <a:xfrm rot="0">
            <a:off x="6466723" y="5366690"/>
            <a:ext cx="1307459" cy="468030"/>
            <a:chOff x="0" y="0"/>
            <a:chExt cx="1307465" cy="468033"/>
          </a:xfrm>
        </p:grpSpPr>
        <p:sp>
          <p:nvSpPr>
            <p:cNvPr name="Freeform 62" id="62"/>
            <p:cNvSpPr/>
            <p:nvPr/>
          </p:nvSpPr>
          <p:spPr>
            <a:xfrm flipH="false" flipV="false" rot="0">
              <a:off x="77089" y="261874"/>
              <a:ext cx="1158494" cy="25400"/>
            </a:xfrm>
            <a:custGeom>
              <a:avLst/>
              <a:gdLst/>
              <a:ahLst/>
              <a:cxnLst/>
              <a:rect r="r" b="b" t="t" l="l"/>
              <a:pathLst>
                <a:path h="25400" w="1158494">
                  <a:moveTo>
                    <a:pt x="1158494" y="25400"/>
                  </a:moveTo>
                  <a:lnTo>
                    <a:pt x="0" y="25400"/>
                  </a:lnTo>
                  <a:lnTo>
                    <a:pt x="0" y="0"/>
                  </a:lnTo>
                  <a:lnTo>
                    <a:pt x="1158494" y="0"/>
                  </a:lnTo>
                  <a:close/>
                </a:path>
              </a:pathLst>
            </a:custGeom>
            <a:solidFill>
              <a:srgbClr val="FFFFFF"/>
            </a:solidFill>
          </p:spPr>
        </p:sp>
        <p:sp>
          <p:nvSpPr>
            <p:cNvPr name="Freeform 63" id="63"/>
            <p:cNvSpPr/>
            <p:nvPr/>
          </p:nvSpPr>
          <p:spPr>
            <a:xfrm flipH="false" flipV="false" rot="0">
              <a:off x="63500"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64" id="64"/>
            <p:cNvSpPr/>
            <p:nvPr/>
          </p:nvSpPr>
          <p:spPr>
            <a:xfrm flipH="false" flipV="false" rot="0">
              <a:off x="1218565" y="271526"/>
              <a:ext cx="25400" cy="132969"/>
            </a:xfrm>
            <a:custGeom>
              <a:avLst/>
              <a:gdLst/>
              <a:ahLst/>
              <a:cxnLst/>
              <a:rect r="r" b="b" t="t" l="l"/>
              <a:pathLst>
                <a:path h="132969" w="25400">
                  <a:moveTo>
                    <a:pt x="0" y="132969"/>
                  </a:moveTo>
                  <a:lnTo>
                    <a:pt x="0" y="0"/>
                  </a:lnTo>
                  <a:lnTo>
                    <a:pt x="25400" y="0"/>
                  </a:lnTo>
                  <a:lnTo>
                    <a:pt x="25400" y="132969"/>
                  </a:lnTo>
                  <a:close/>
                </a:path>
              </a:pathLst>
            </a:custGeom>
            <a:solidFill>
              <a:srgbClr val="FFFFFF"/>
            </a:solidFill>
          </p:spPr>
        </p:sp>
        <p:sp>
          <p:nvSpPr>
            <p:cNvPr name="Freeform 65" id="65"/>
            <p:cNvSpPr/>
            <p:nvPr/>
          </p:nvSpPr>
          <p:spPr>
            <a:xfrm flipH="false" flipV="false" rot="0">
              <a:off x="643255" y="172720"/>
              <a:ext cx="25400" cy="100838"/>
            </a:xfrm>
            <a:custGeom>
              <a:avLst/>
              <a:gdLst/>
              <a:ahLst/>
              <a:cxnLst/>
              <a:rect r="r" b="b" t="t" l="l"/>
              <a:pathLst>
                <a:path h="100838" w="25400">
                  <a:moveTo>
                    <a:pt x="0" y="100838"/>
                  </a:moveTo>
                  <a:lnTo>
                    <a:pt x="0" y="12700"/>
                  </a:lnTo>
                  <a:lnTo>
                    <a:pt x="12700" y="12700"/>
                  </a:lnTo>
                  <a:lnTo>
                    <a:pt x="0" y="12700"/>
                  </a:lnTo>
                  <a:lnTo>
                    <a:pt x="0" y="0"/>
                  </a:lnTo>
                  <a:lnTo>
                    <a:pt x="25400" y="0"/>
                  </a:lnTo>
                  <a:lnTo>
                    <a:pt x="25400" y="12700"/>
                  </a:lnTo>
                  <a:lnTo>
                    <a:pt x="25400" y="100838"/>
                  </a:lnTo>
                  <a:close/>
                </a:path>
              </a:pathLst>
            </a:custGeom>
            <a:solidFill>
              <a:srgbClr val="FFFFFF"/>
            </a:solidFill>
          </p:spPr>
        </p:sp>
        <p:sp>
          <p:nvSpPr>
            <p:cNvPr name="Freeform 66" id="66"/>
            <p:cNvSpPr/>
            <p:nvPr/>
          </p:nvSpPr>
          <p:spPr>
            <a:xfrm flipH="false" flipV="false" rot="0">
              <a:off x="594995" y="63500"/>
              <a:ext cx="121920" cy="121920"/>
            </a:xfrm>
            <a:custGeom>
              <a:avLst/>
              <a:gdLst/>
              <a:ahLst/>
              <a:cxnLst/>
              <a:rect r="r" b="b" t="t" l="l"/>
              <a:pathLst>
                <a:path h="121920" w="121920">
                  <a:moveTo>
                    <a:pt x="121920" y="121920"/>
                  </a:moveTo>
                  <a:lnTo>
                    <a:pt x="60960" y="0"/>
                  </a:lnTo>
                  <a:lnTo>
                    <a:pt x="0" y="121920"/>
                  </a:lnTo>
                  <a:close/>
                </a:path>
              </a:pathLst>
            </a:custGeom>
            <a:solidFill>
              <a:srgbClr val="FFFFFF"/>
            </a:solidFill>
          </p:spPr>
        </p:sp>
      </p:grpSp>
      <p:sp>
        <p:nvSpPr>
          <p:cNvPr name="TextBox 67" id="6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8" id="68"/>
          <p:cNvSpPr txBox="true"/>
          <p:nvPr/>
        </p:nvSpPr>
        <p:spPr>
          <a:xfrm rot="0">
            <a:off x="800510" y="884368"/>
            <a:ext cx="580637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Fibonacci numbers - Recursion</a:t>
            </a:r>
          </a:p>
        </p:txBody>
      </p:sp>
      <p:sp>
        <p:nvSpPr>
          <p:cNvPr name="TextBox 69" id="69"/>
          <p:cNvSpPr txBox="true"/>
          <p:nvPr/>
        </p:nvSpPr>
        <p:spPr>
          <a:xfrm rot="0">
            <a:off x="278587" y="4432840"/>
            <a:ext cx="1795739" cy="521503"/>
          </a:xfrm>
          <a:prstGeom prst="rect">
            <a:avLst/>
          </a:prstGeom>
        </p:spPr>
        <p:txBody>
          <a:bodyPr anchor="t" rtlCol="false" tIns="0" lIns="0" bIns="0" rIns="0">
            <a:spAutoFit/>
          </a:bodyPr>
          <a:lstStyle/>
          <a:p>
            <a:pPr algn="l">
              <a:lnSpc>
                <a:spcPts val="4496"/>
              </a:lnSpc>
            </a:pPr>
            <a:r>
              <a:rPr lang="en-US" sz="1800" spc="-12">
                <a:solidFill>
                  <a:srgbClr val="000000"/>
                </a:solidFill>
                <a:latin typeface="Montserrat 2"/>
                <a:ea typeface="Montserrat 2"/>
                <a:cs typeface="Montserrat 2"/>
                <a:sym typeface="Montserrat 2"/>
              </a:rPr>
              <a:t>ﬁbonacci(4)=3</a:t>
            </a:r>
            <a:r>
              <a:rPr lang="en-US" b="true" sz="1800" spc="-12">
                <a:solidFill>
                  <a:srgbClr val="FFFFFF"/>
                </a:solidFill>
                <a:latin typeface="Montserrat 2 Bold"/>
                <a:ea typeface="Montserrat 2 Bold"/>
                <a:cs typeface="Montserrat 2 Bold"/>
                <a:sym typeface="Montserrat 2 Bold"/>
              </a:rPr>
              <a:t> </a:t>
            </a:r>
          </a:p>
        </p:txBody>
      </p:sp>
      <p:sp>
        <p:nvSpPr>
          <p:cNvPr name="TextBox 70" id="70"/>
          <p:cNvSpPr txBox="true"/>
          <p:nvPr/>
        </p:nvSpPr>
        <p:spPr>
          <a:xfrm rot="0">
            <a:off x="2354570" y="4432840"/>
            <a:ext cx="230838" cy="492119"/>
          </a:xfrm>
          <a:prstGeom prst="rect">
            <a:avLst/>
          </a:prstGeom>
        </p:spPr>
        <p:txBody>
          <a:bodyPr anchor="t" rtlCol="false" tIns="0" lIns="0" bIns="0" rIns="0">
            <a:spAutoFit/>
          </a:bodyPr>
          <a:lstStyle/>
          <a:p>
            <a:pPr algn="l">
              <a:lnSpc>
                <a:spcPts val="4496"/>
              </a:lnSpc>
            </a:pPr>
            <a:r>
              <a:rPr lang="en-US" b="true" sz="1800" spc="-12">
                <a:solidFill>
                  <a:srgbClr val="FFFFFF"/>
                </a:solidFill>
                <a:latin typeface="Montserrat 2 Bold"/>
                <a:ea typeface="Montserrat 2 Bold"/>
                <a:cs typeface="Montserrat 2 Bold"/>
                <a:sym typeface="Montserrat 2 Bold"/>
              </a:rPr>
              <a:t>2 </a:t>
            </a:r>
          </a:p>
        </p:txBody>
      </p:sp>
      <p:sp>
        <p:nvSpPr>
          <p:cNvPr name="TextBox 71" id="71"/>
          <p:cNvSpPr txBox="true"/>
          <p:nvPr/>
        </p:nvSpPr>
        <p:spPr>
          <a:xfrm rot="0">
            <a:off x="3967477" y="4432840"/>
            <a:ext cx="153895" cy="492119"/>
          </a:xfrm>
          <a:prstGeom prst="rect">
            <a:avLst/>
          </a:prstGeom>
        </p:spPr>
        <p:txBody>
          <a:bodyPr anchor="t" rtlCol="false" tIns="0" lIns="0" bIns="0" rIns="0">
            <a:spAutoFit/>
          </a:bodyPr>
          <a:lstStyle/>
          <a:p>
            <a:pPr algn="l">
              <a:lnSpc>
                <a:spcPts val="4496"/>
              </a:lnSpc>
            </a:pPr>
            <a:r>
              <a:rPr lang="en-US" b="true" sz="1800" spc="-12">
                <a:solidFill>
                  <a:srgbClr val="FFFFFF"/>
                </a:solidFill>
                <a:latin typeface="Montserrat 2 Bold"/>
                <a:ea typeface="Montserrat 2 Bold"/>
                <a:cs typeface="Montserrat 2 Bold"/>
                <a:sym typeface="Montserrat 2 Bold"/>
              </a:rPr>
              <a:t>1</a:t>
            </a:r>
          </a:p>
        </p:txBody>
      </p:sp>
      <p:sp>
        <p:nvSpPr>
          <p:cNvPr name="TextBox 72" id="72"/>
          <p:cNvSpPr txBox="true"/>
          <p:nvPr/>
        </p:nvSpPr>
        <p:spPr>
          <a:xfrm rot="0">
            <a:off x="1764487" y="5071539"/>
            <a:ext cx="2971333" cy="492119"/>
          </a:xfrm>
          <a:prstGeom prst="rect">
            <a:avLst/>
          </a:prstGeom>
        </p:spPr>
        <p:txBody>
          <a:bodyPr anchor="t" rtlCol="false" tIns="0" lIns="0" bIns="0" rIns="0">
            <a:spAutoFit/>
          </a:bodyPr>
          <a:lstStyle/>
          <a:p>
            <a:pPr algn="l">
              <a:lnSpc>
                <a:spcPts val="4496"/>
              </a:lnSpc>
            </a:pPr>
            <a:r>
              <a:rPr lang="en-US" sz="1800" spc="-12">
                <a:solidFill>
                  <a:srgbClr val="000000"/>
                </a:solidFill>
                <a:latin typeface="Montserrat 2"/>
                <a:ea typeface="Montserrat 2"/>
                <a:cs typeface="Montserrat 2"/>
                <a:sym typeface="Montserrat 2"/>
              </a:rPr>
              <a:t>ﬁbonacci(3) + ﬁbonacci(2)</a:t>
            </a:r>
          </a:p>
        </p:txBody>
      </p:sp>
      <p:sp>
        <p:nvSpPr>
          <p:cNvPr name="TextBox 73" id="73"/>
          <p:cNvSpPr txBox="true"/>
          <p:nvPr/>
        </p:nvSpPr>
        <p:spPr>
          <a:xfrm rot="0">
            <a:off x="5453377" y="5001635"/>
            <a:ext cx="153895" cy="492119"/>
          </a:xfrm>
          <a:prstGeom prst="rect">
            <a:avLst/>
          </a:prstGeom>
        </p:spPr>
        <p:txBody>
          <a:bodyPr anchor="t" rtlCol="false" tIns="0" lIns="0" bIns="0" rIns="0">
            <a:spAutoFit/>
          </a:bodyPr>
          <a:lstStyle/>
          <a:p>
            <a:pPr algn="l">
              <a:lnSpc>
                <a:spcPts val="4496"/>
              </a:lnSpc>
            </a:pPr>
            <a:r>
              <a:rPr lang="en-US" b="true" sz="1800" spc="-12">
                <a:solidFill>
                  <a:srgbClr val="FFFFFF"/>
                </a:solidFill>
                <a:latin typeface="Montserrat 2 Bold"/>
                <a:ea typeface="Montserrat 2 Bold"/>
                <a:cs typeface="Montserrat 2 Bold"/>
                <a:sym typeface="Montserrat 2 Bold"/>
              </a:rPr>
              <a:t>1</a:t>
            </a:r>
          </a:p>
        </p:txBody>
      </p:sp>
      <p:sp>
        <p:nvSpPr>
          <p:cNvPr name="TextBox 74" id="74"/>
          <p:cNvSpPr txBox="true"/>
          <p:nvPr/>
        </p:nvSpPr>
        <p:spPr>
          <a:xfrm rot="0">
            <a:off x="7040870" y="5003644"/>
            <a:ext cx="153895" cy="492119"/>
          </a:xfrm>
          <a:prstGeom prst="rect">
            <a:avLst/>
          </a:prstGeom>
        </p:spPr>
        <p:txBody>
          <a:bodyPr anchor="t" rtlCol="false" tIns="0" lIns="0" bIns="0" rIns="0">
            <a:spAutoFit/>
          </a:bodyPr>
          <a:lstStyle/>
          <a:p>
            <a:pPr algn="l">
              <a:lnSpc>
                <a:spcPts val="4496"/>
              </a:lnSpc>
            </a:pPr>
            <a:r>
              <a:rPr lang="en-US" b="true" sz="1800" spc="-12">
                <a:solidFill>
                  <a:srgbClr val="FFFFFF"/>
                </a:solidFill>
                <a:latin typeface="Montserrat 2 Bold"/>
                <a:ea typeface="Montserrat 2 Bold"/>
                <a:cs typeface="Montserrat 2 Bold"/>
                <a:sym typeface="Montserrat 2 Bold"/>
              </a:rPr>
              <a:t>0</a:t>
            </a:r>
          </a:p>
        </p:txBody>
      </p:sp>
      <p:sp>
        <p:nvSpPr>
          <p:cNvPr name="TextBox 75" id="75"/>
          <p:cNvSpPr txBox="true"/>
          <p:nvPr/>
        </p:nvSpPr>
        <p:spPr>
          <a:xfrm rot="0">
            <a:off x="4837881" y="5706256"/>
            <a:ext cx="2971333" cy="492119"/>
          </a:xfrm>
          <a:prstGeom prst="rect">
            <a:avLst/>
          </a:prstGeom>
        </p:spPr>
        <p:txBody>
          <a:bodyPr anchor="t" rtlCol="false" tIns="0" lIns="0" bIns="0" rIns="0">
            <a:spAutoFit/>
          </a:bodyPr>
          <a:lstStyle/>
          <a:p>
            <a:pPr algn="l">
              <a:lnSpc>
                <a:spcPts val="4496"/>
              </a:lnSpc>
            </a:pPr>
            <a:r>
              <a:rPr lang="en-US" sz="1800" spc="-12">
                <a:solidFill>
                  <a:srgbClr val="000000"/>
                </a:solidFill>
                <a:latin typeface="Montserrat 2"/>
                <a:ea typeface="Montserrat 2"/>
                <a:cs typeface="Montserrat 2"/>
                <a:sym typeface="Montserrat 2"/>
              </a:rPr>
              <a:t>ﬁbonacci(1) + ﬁbonacci(0)</a:t>
            </a:r>
          </a:p>
        </p:txBody>
      </p:sp>
      <p:sp>
        <p:nvSpPr>
          <p:cNvPr name="TextBox 76" id="76"/>
          <p:cNvSpPr txBox="true"/>
          <p:nvPr/>
        </p:nvSpPr>
        <p:spPr>
          <a:xfrm rot="0">
            <a:off x="3865874" y="6251772"/>
            <a:ext cx="153895" cy="158744"/>
          </a:xfrm>
          <a:prstGeom prst="rect">
            <a:avLst/>
          </a:prstGeom>
        </p:spPr>
        <p:txBody>
          <a:bodyPr anchor="t" rtlCol="false" tIns="0" lIns="0" bIns="0" rIns="0">
            <a:spAutoFit/>
          </a:bodyPr>
          <a:lstStyle/>
          <a:p>
            <a:pPr algn="l">
              <a:lnSpc>
                <a:spcPts val="900"/>
              </a:lnSpc>
            </a:pPr>
            <a:r>
              <a:rPr lang="en-US" b="true" sz="1800" spc="1439">
                <a:solidFill>
                  <a:srgbClr val="FFFFFF"/>
                </a:solidFill>
                <a:latin typeface="Montserrat 2 Bold"/>
                <a:ea typeface="Montserrat 2 Bold"/>
                <a:cs typeface="Montserrat 2 Bold"/>
                <a:sym typeface="Montserrat 2 Bold"/>
              </a:rPr>
              <a:t>1</a:t>
            </a:r>
          </a:p>
        </p:txBody>
      </p:sp>
      <p:sp>
        <p:nvSpPr>
          <p:cNvPr name="TextBox 77" id="77"/>
          <p:cNvSpPr txBox="true"/>
          <p:nvPr/>
        </p:nvSpPr>
        <p:spPr>
          <a:xfrm rot="0">
            <a:off x="5453377" y="6289519"/>
            <a:ext cx="153895" cy="158744"/>
          </a:xfrm>
          <a:prstGeom prst="rect">
            <a:avLst/>
          </a:prstGeom>
        </p:spPr>
        <p:txBody>
          <a:bodyPr anchor="t" rtlCol="false" tIns="0" lIns="0" bIns="0" rIns="0">
            <a:spAutoFit/>
          </a:bodyPr>
          <a:lstStyle/>
          <a:p>
            <a:pPr algn="l">
              <a:lnSpc>
                <a:spcPts val="900"/>
              </a:lnSpc>
            </a:pPr>
            <a:r>
              <a:rPr lang="en-US" b="true" sz="1800" spc="1439">
                <a:solidFill>
                  <a:srgbClr val="FFFFFF"/>
                </a:solidFill>
                <a:latin typeface="Montserrat 2 Bold"/>
                <a:ea typeface="Montserrat 2 Bold"/>
                <a:cs typeface="Montserrat 2 Bold"/>
                <a:sym typeface="Montserrat 2 Bold"/>
              </a:rPr>
              <a:t>1</a:t>
            </a:r>
          </a:p>
        </p:txBody>
      </p:sp>
      <p:sp>
        <p:nvSpPr>
          <p:cNvPr name="TextBox 78" id="78"/>
          <p:cNvSpPr txBox="true"/>
          <p:nvPr/>
        </p:nvSpPr>
        <p:spPr>
          <a:xfrm rot="0">
            <a:off x="3263084" y="6560334"/>
            <a:ext cx="2971333"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ﬁbonacci(2) + ﬁbonacci(1)</a:t>
            </a:r>
          </a:p>
        </p:txBody>
      </p:sp>
      <p:sp>
        <p:nvSpPr>
          <p:cNvPr name="TextBox 79" id="79"/>
          <p:cNvSpPr txBox="true"/>
          <p:nvPr/>
        </p:nvSpPr>
        <p:spPr>
          <a:xfrm rot="0">
            <a:off x="5224777" y="7076361"/>
            <a:ext cx="153895" cy="463544"/>
          </a:xfrm>
          <a:prstGeom prst="rect">
            <a:avLst/>
          </a:prstGeom>
        </p:spPr>
        <p:txBody>
          <a:bodyPr anchor="t" rtlCol="false" tIns="0" lIns="0" bIns="0" rIns="0">
            <a:spAutoFit/>
          </a:bodyPr>
          <a:lstStyle/>
          <a:p>
            <a:pPr algn="l">
              <a:lnSpc>
                <a:spcPts val="4127"/>
              </a:lnSpc>
            </a:pPr>
            <a:r>
              <a:rPr lang="en-US" b="true" sz="1800" spc="1439">
                <a:solidFill>
                  <a:srgbClr val="FFFFFF"/>
                </a:solidFill>
                <a:latin typeface="Montserrat 2 Bold"/>
                <a:ea typeface="Montserrat 2 Bold"/>
                <a:cs typeface="Montserrat 2 Bold"/>
                <a:sym typeface="Montserrat 2 Bold"/>
              </a:rPr>
              <a:t>1</a:t>
            </a:r>
          </a:p>
        </p:txBody>
      </p:sp>
      <p:sp>
        <p:nvSpPr>
          <p:cNvPr name="TextBox 80" id="80"/>
          <p:cNvSpPr txBox="true"/>
          <p:nvPr/>
        </p:nvSpPr>
        <p:spPr>
          <a:xfrm rot="0">
            <a:off x="6812270" y="7078380"/>
            <a:ext cx="153895" cy="463544"/>
          </a:xfrm>
          <a:prstGeom prst="rect">
            <a:avLst/>
          </a:prstGeom>
        </p:spPr>
        <p:txBody>
          <a:bodyPr anchor="t" rtlCol="false" tIns="0" lIns="0" bIns="0" rIns="0">
            <a:spAutoFit/>
          </a:bodyPr>
          <a:lstStyle/>
          <a:p>
            <a:pPr algn="l">
              <a:lnSpc>
                <a:spcPts val="4127"/>
              </a:lnSpc>
            </a:pPr>
            <a:r>
              <a:rPr lang="en-US" b="true" sz="1800" spc="1439">
                <a:solidFill>
                  <a:srgbClr val="FFFFFF"/>
                </a:solidFill>
                <a:latin typeface="Montserrat 2 Bold"/>
                <a:ea typeface="Montserrat 2 Bold"/>
                <a:cs typeface="Montserrat 2 Bold"/>
                <a:sym typeface="Montserrat 2 Bold"/>
              </a:rPr>
              <a:t>0</a:t>
            </a:r>
          </a:p>
        </p:txBody>
      </p:sp>
      <p:sp>
        <p:nvSpPr>
          <p:cNvPr name="TextBox 81" id="81"/>
          <p:cNvSpPr txBox="true"/>
          <p:nvPr/>
        </p:nvSpPr>
        <p:spPr>
          <a:xfrm rot="0">
            <a:off x="4609281" y="7742892"/>
            <a:ext cx="2971333"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ﬁbonacci(1) + ﬁbonacci(0)</a:t>
            </a:r>
          </a:p>
        </p:txBody>
      </p:sp>
      <p:sp>
        <p:nvSpPr>
          <p:cNvPr name="TextBox 82" id="82"/>
          <p:cNvSpPr txBox="true"/>
          <p:nvPr/>
        </p:nvSpPr>
        <p:spPr>
          <a:xfrm rot="0">
            <a:off x="685057" y="1843554"/>
            <a:ext cx="2246090"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fibonacci</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n</a:t>
            </a:r>
            <a:r>
              <a:rPr lang="en-US" sz="1600" spc="142">
                <a:solidFill>
                  <a:srgbClr val="D4D4D4"/>
                </a:solidFill>
                <a:latin typeface="Montserrat 2"/>
                <a:ea typeface="Montserrat 2"/>
                <a:cs typeface="Montserrat 2"/>
                <a:sym typeface="Montserrat 2"/>
              </a:rPr>
              <a:t>): </a:t>
            </a:r>
          </a:p>
        </p:txBody>
      </p:sp>
      <p:sp>
        <p:nvSpPr>
          <p:cNvPr name="TextBox 83" id="83"/>
          <p:cNvSpPr txBox="true"/>
          <p:nvPr/>
        </p:nvSpPr>
        <p:spPr>
          <a:xfrm rot="0">
            <a:off x="1174404" y="2084851"/>
            <a:ext cx="11480063" cy="483318"/>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assert</a:t>
            </a:r>
            <a:r>
              <a:rPr lang="en-US" sz="1600" spc="142">
                <a:solidFill>
                  <a:srgbClr val="D4D4D4"/>
                </a:solidFill>
                <a:latin typeface="Montserrat 2"/>
                <a:ea typeface="Montserrat 2"/>
                <a:cs typeface="Montserrat 2"/>
                <a:sym typeface="Montserrat 2"/>
              </a:rPr>
              <a:t> n &gt;=</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a:t>
            </a:r>
            <a:r>
              <a:rPr lang="en-US" sz="1600" spc="142">
                <a:solidFill>
                  <a:srgbClr val="569CD6"/>
                </a:solidFill>
                <a:latin typeface="Montserrat 2"/>
                <a:ea typeface="Montserrat 2"/>
                <a:cs typeface="Montserrat 2"/>
                <a:sym typeface="Montserrat 2"/>
              </a:rPr>
              <a:t>and</a:t>
            </a:r>
            <a:r>
              <a:rPr lang="en-US" sz="1600" spc="142">
                <a:solidFill>
                  <a:srgbClr val="D4D4D4"/>
                </a:solidFill>
                <a:latin typeface="Montserrat 2"/>
                <a:ea typeface="Montserrat 2"/>
                <a:cs typeface="Montserrat 2"/>
                <a:sym typeface="Montserrat 2"/>
              </a:rPr>
              <a:t> </a:t>
            </a:r>
            <a:r>
              <a:rPr lang="en-US" sz="1600" spc="142">
                <a:solidFill>
                  <a:srgbClr val="4EC9B0"/>
                </a:solidFill>
                <a:latin typeface="Montserrat 2"/>
                <a:ea typeface="Montserrat 2"/>
                <a:cs typeface="Montserrat 2"/>
                <a:sym typeface="Montserrat 2"/>
              </a:rPr>
              <a:t>int</a:t>
            </a:r>
            <a:r>
              <a:rPr lang="en-US" sz="1600" spc="142">
                <a:solidFill>
                  <a:srgbClr val="D4D4D4"/>
                </a:solidFill>
                <a:latin typeface="Montserrat 2"/>
                <a:ea typeface="Montserrat 2"/>
                <a:cs typeface="Montserrat 2"/>
                <a:sym typeface="Montserrat 2"/>
              </a:rPr>
              <a:t>(n) == n , </a:t>
            </a:r>
            <a:r>
              <a:rPr lang="en-US" sz="1600" spc="142">
                <a:solidFill>
                  <a:srgbClr val="CE9178"/>
                </a:solidFill>
                <a:latin typeface="Montserrat 2"/>
                <a:ea typeface="Montserrat 2"/>
                <a:cs typeface="Montserrat 2"/>
                <a:sym typeface="Montserrat 2"/>
              </a:rPr>
              <a:t>'Fibonacci number cannot be negative number or non integer.'</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if</a:t>
            </a:r>
            <a:r>
              <a:rPr lang="en-US" sz="1600" spc="142">
                <a:solidFill>
                  <a:srgbClr val="D4D4D4"/>
                </a:solidFill>
                <a:latin typeface="Montserrat 2"/>
                <a:ea typeface="Montserrat 2"/>
                <a:cs typeface="Montserrat 2"/>
                <a:sym typeface="Montserrat 2"/>
              </a:rPr>
              <a:t> n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84" id="84"/>
          <p:cNvSpPr txBox="true"/>
          <p:nvPr/>
        </p:nvSpPr>
        <p:spPr>
          <a:xfrm rot="0">
            <a:off x="1663751" y="2567454"/>
            <a:ext cx="1123045"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n </a:t>
            </a:r>
          </a:p>
        </p:txBody>
      </p:sp>
      <p:sp>
        <p:nvSpPr>
          <p:cNvPr name="TextBox 85" id="85"/>
          <p:cNvSpPr txBox="true"/>
          <p:nvPr/>
        </p:nvSpPr>
        <p:spPr>
          <a:xfrm rot="0">
            <a:off x="1174404" y="2808751"/>
            <a:ext cx="748694"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else</a:t>
            </a:r>
            <a:r>
              <a:rPr lang="en-US" sz="1600" spc="142">
                <a:solidFill>
                  <a:srgbClr val="D4D4D4"/>
                </a:solidFill>
                <a:latin typeface="Montserrat 2"/>
                <a:ea typeface="Montserrat 2"/>
                <a:cs typeface="Montserrat 2"/>
                <a:sym typeface="Montserrat 2"/>
              </a:rPr>
              <a:t>: </a:t>
            </a:r>
          </a:p>
        </p:txBody>
      </p:sp>
      <p:sp>
        <p:nvSpPr>
          <p:cNvPr name="TextBox 86" id="86"/>
          <p:cNvSpPr txBox="true"/>
          <p:nvPr/>
        </p:nvSpPr>
        <p:spPr>
          <a:xfrm rot="0">
            <a:off x="1663751" y="3050048"/>
            <a:ext cx="4866542"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fibonacci(n-</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 fibonacci(n-</a:t>
            </a:r>
            <a:r>
              <a:rPr lang="en-US" sz="1600" spc="142">
                <a:solidFill>
                  <a:srgbClr val="B5CEA8"/>
                </a:solidFill>
                <a:latin typeface="Montserrat 2"/>
                <a:ea typeface="Montserrat 2"/>
                <a:cs typeface="Montserrat 2"/>
                <a:sym typeface="Montserrat 2"/>
              </a:rPr>
              <a:t>2</a:t>
            </a:r>
            <a:r>
              <a:rPr lang="en-US" sz="1600" spc="142">
                <a:solidFill>
                  <a:srgbClr val="D4D4D4"/>
                </a:solidFill>
                <a:latin typeface="Montserrat 2"/>
                <a:ea typeface="Montserrat 2"/>
                <a:cs typeface="Montserrat 2"/>
                <a:sym typeface="Montserrat 2"/>
              </a:rPr>
              <a:t>) </a:t>
            </a:r>
          </a:p>
        </p:txBody>
      </p:sp>
      <p:sp>
        <p:nvSpPr>
          <p:cNvPr name="TextBox 87" id="87"/>
          <p:cNvSpPr txBox="true"/>
          <p:nvPr/>
        </p:nvSpPr>
        <p:spPr>
          <a:xfrm rot="0">
            <a:off x="704840" y="4023493"/>
            <a:ext cx="4523670" cy="321259"/>
          </a:xfrm>
          <a:prstGeom prst="rect">
            <a:avLst/>
          </a:prstGeom>
        </p:spPr>
        <p:txBody>
          <a:bodyPr anchor="t" rtlCol="false" tIns="0" lIns="0" bIns="0" rIns="0">
            <a:spAutoFit/>
          </a:bodyPr>
          <a:lstStyle/>
          <a:p>
            <a:pPr algn="l">
              <a:lnSpc>
                <a:spcPts val="2613"/>
              </a:lnSpc>
            </a:pPr>
            <a:r>
              <a:rPr lang="en-US" sz="1866" spc="-13">
                <a:solidFill>
                  <a:srgbClr val="000000"/>
                </a:solidFill>
                <a:latin typeface="Montserrat 2"/>
                <a:ea typeface="Montserrat 2"/>
                <a:cs typeface="Montserrat 2"/>
                <a:sym typeface="Montserrat 2"/>
              </a:rPr>
              <a:t>0, 1, 1, 2, 3, 5, 8, 13, 21, 34, 55, 89…</a:t>
            </a:r>
          </a:p>
        </p:txBody>
      </p:sp>
    </p:spTree>
  </p:cSld>
  <p:clrMapOvr>
    <a:masterClrMapping/>
  </p:clrMapOvr>
</p:sld>
</file>

<file path=ppt/slides/slide4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510226" y="2613450"/>
            <a:ext cx="4262923" cy="3942502"/>
            <a:chOff x="0" y="0"/>
            <a:chExt cx="4262933" cy="3942499"/>
          </a:xfrm>
        </p:grpSpPr>
        <p:sp>
          <p:nvSpPr>
            <p:cNvPr name="Freeform 10" id="10"/>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11" id="11"/>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2" id="12"/>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3" id="13"/>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4" id="14"/>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5" id="15"/>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61D836"/>
            </a:solidFill>
          </p:spPr>
        </p:sp>
        <p:sp>
          <p:nvSpPr>
            <p:cNvPr name="Freeform 16" id="16"/>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61D836"/>
            </a:solidFill>
          </p:spPr>
        </p:sp>
      </p:grpSp>
      <p:sp>
        <p:nvSpPr>
          <p:cNvPr name="Freeform 17" id="17"/>
          <p:cNvSpPr/>
          <p:nvPr/>
        </p:nvSpPr>
        <p:spPr>
          <a:xfrm flipH="false" flipV="false" rot="0">
            <a:off x="5055127" y="1935004"/>
            <a:ext cx="7021916" cy="5608977"/>
          </a:xfrm>
          <a:custGeom>
            <a:avLst/>
            <a:gdLst/>
            <a:ahLst/>
            <a:cxnLst/>
            <a:rect r="r" b="b" t="t" l="l"/>
            <a:pathLst>
              <a:path h="5608977" w="7021916">
                <a:moveTo>
                  <a:pt x="0" y="0"/>
                </a:moveTo>
                <a:lnTo>
                  <a:pt x="7021916" y="0"/>
                </a:lnTo>
                <a:lnTo>
                  <a:pt x="7021916" y="5608977"/>
                </a:lnTo>
                <a:lnTo>
                  <a:pt x="0" y="560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 id="19"/>
          <p:cNvSpPr txBox="true"/>
          <p:nvPr/>
        </p:nvSpPr>
        <p:spPr>
          <a:xfrm rot="0">
            <a:off x="800510" y="884368"/>
            <a:ext cx="635588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PostOrder Traversal of Binary Tree</a:t>
            </a:r>
          </a:p>
        </p:txBody>
      </p:sp>
      <p:sp>
        <p:nvSpPr>
          <p:cNvPr name="TextBox 20" id="20"/>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21" id="21"/>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22" id="22"/>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3" id="23"/>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4" id="24"/>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5" id="25"/>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6" id="26"/>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7" id="27"/>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8" id="28"/>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9" id="29"/>
          <p:cNvSpPr txBox="true"/>
          <p:nvPr/>
        </p:nvSpPr>
        <p:spPr>
          <a:xfrm rot="0">
            <a:off x="1946748" y="599304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30" id="30"/>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31" id="31"/>
          <p:cNvSpPr txBox="true"/>
          <p:nvPr/>
        </p:nvSpPr>
        <p:spPr>
          <a:xfrm rot="0">
            <a:off x="1757877" y="439285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32" id="32"/>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N9</a:t>
            </a:r>
          </a:p>
        </p:txBody>
      </p:sp>
      <p:sp>
        <p:nvSpPr>
          <p:cNvPr name="TextBox 33" id="33"/>
          <p:cNvSpPr txBox="true"/>
          <p:nvPr/>
        </p:nvSpPr>
        <p:spPr>
          <a:xfrm rot="0">
            <a:off x="2046789" y="7727690"/>
            <a:ext cx="571005"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N10</a:t>
            </a:r>
          </a:p>
        </p:txBody>
      </p:sp>
    </p:spTree>
  </p:cSld>
  <p:clrMapOvr>
    <a:masterClrMapping/>
  </p:clrMapOvr>
</p:sld>
</file>

<file path=ppt/slides/slide4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2578189" y="7660643"/>
            <a:ext cx="624383" cy="248917"/>
            <a:chOff x="0" y="0"/>
            <a:chExt cx="624383" cy="248920"/>
          </a:xfrm>
        </p:grpSpPr>
        <p:sp>
          <p:nvSpPr>
            <p:cNvPr name="Freeform 10" id="1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1" id="1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2" id="12"/>
          <p:cNvGrpSpPr>
            <a:grpSpLocks noChangeAspect="true"/>
          </p:cNvGrpSpPr>
          <p:nvPr/>
        </p:nvGrpSpPr>
        <p:grpSpPr>
          <a:xfrm rot="0">
            <a:off x="510226" y="2613450"/>
            <a:ext cx="4262923" cy="3942502"/>
            <a:chOff x="0" y="0"/>
            <a:chExt cx="4262933" cy="3942499"/>
          </a:xfrm>
        </p:grpSpPr>
        <p:sp>
          <p:nvSpPr>
            <p:cNvPr name="Freeform 13" id="13"/>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14" id="14"/>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5" id="15"/>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6" id="16"/>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7" id="17"/>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8" id="18"/>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61D836"/>
            </a:solidFill>
          </p:spPr>
        </p:sp>
        <p:sp>
          <p:nvSpPr>
            <p:cNvPr name="Freeform 19" id="19"/>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61D836"/>
            </a:solidFill>
          </p:spPr>
        </p:sp>
      </p:grpSp>
      <p:grpSp>
        <p:nvGrpSpPr>
          <p:cNvPr name="Group 20" id="20"/>
          <p:cNvGrpSpPr>
            <a:grpSpLocks noChangeAspect="true"/>
          </p:cNvGrpSpPr>
          <p:nvPr/>
        </p:nvGrpSpPr>
        <p:grpSpPr>
          <a:xfrm rot="0">
            <a:off x="3873589" y="7660643"/>
            <a:ext cx="624383" cy="248917"/>
            <a:chOff x="0" y="0"/>
            <a:chExt cx="624383" cy="248920"/>
          </a:xfrm>
        </p:grpSpPr>
        <p:sp>
          <p:nvSpPr>
            <p:cNvPr name="Freeform 21" id="21"/>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2" id="22"/>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3" id="23"/>
          <p:cNvGrpSpPr>
            <a:grpSpLocks noChangeAspect="true"/>
          </p:cNvGrpSpPr>
          <p:nvPr/>
        </p:nvGrpSpPr>
        <p:grpSpPr>
          <a:xfrm rot="0">
            <a:off x="5168989" y="7660643"/>
            <a:ext cx="624383" cy="248917"/>
            <a:chOff x="0" y="0"/>
            <a:chExt cx="624383" cy="248920"/>
          </a:xfrm>
        </p:grpSpPr>
        <p:sp>
          <p:nvSpPr>
            <p:cNvPr name="Freeform 24" id="24"/>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5" id="25"/>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26" id="26"/>
          <p:cNvSpPr/>
          <p:nvPr/>
        </p:nvSpPr>
        <p:spPr>
          <a:xfrm flipH="false" flipV="false" rot="0">
            <a:off x="5055127" y="1935004"/>
            <a:ext cx="7021916" cy="5608977"/>
          </a:xfrm>
          <a:custGeom>
            <a:avLst/>
            <a:gdLst/>
            <a:ahLst/>
            <a:cxnLst/>
            <a:rect r="r" b="b" t="t" l="l"/>
            <a:pathLst>
              <a:path h="5608977" w="7021916">
                <a:moveTo>
                  <a:pt x="0" y="0"/>
                </a:moveTo>
                <a:lnTo>
                  <a:pt x="7021916" y="0"/>
                </a:lnTo>
                <a:lnTo>
                  <a:pt x="7021916" y="5608977"/>
                </a:lnTo>
                <a:lnTo>
                  <a:pt x="0" y="560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8" id="28"/>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29" id="29"/>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30" id="30"/>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31" id="31"/>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32" id="32"/>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33" id="33"/>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34" id="34"/>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35" id="35"/>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36" id="36"/>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37" id="37"/>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N9</a:t>
            </a:r>
          </a:p>
        </p:txBody>
      </p:sp>
      <p:sp>
        <p:nvSpPr>
          <p:cNvPr name="TextBox 38" id="38"/>
          <p:cNvSpPr txBox="true"/>
          <p:nvPr/>
        </p:nvSpPr>
        <p:spPr>
          <a:xfrm rot="0">
            <a:off x="2046789" y="7727690"/>
            <a:ext cx="571005"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N10</a:t>
            </a:r>
          </a:p>
        </p:txBody>
      </p:sp>
      <p:sp>
        <p:nvSpPr>
          <p:cNvPr name="TextBox 39" id="39"/>
          <p:cNvSpPr txBox="true"/>
          <p:nvPr/>
        </p:nvSpPr>
        <p:spPr>
          <a:xfrm rot="0">
            <a:off x="33401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N4</a:t>
            </a:r>
          </a:p>
        </p:txBody>
      </p:sp>
      <p:sp>
        <p:nvSpPr>
          <p:cNvPr name="TextBox 40" id="40"/>
          <p:cNvSpPr txBox="true"/>
          <p:nvPr/>
        </p:nvSpPr>
        <p:spPr>
          <a:xfrm rot="0">
            <a:off x="46355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N5</a:t>
            </a:r>
          </a:p>
        </p:txBody>
      </p:sp>
      <p:sp>
        <p:nvSpPr>
          <p:cNvPr name="TextBox 41" id="41"/>
          <p:cNvSpPr txBox="true"/>
          <p:nvPr/>
        </p:nvSpPr>
        <p:spPr>
          <a:xfrm rot="0">
            <a:off x="59309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N2</a:t>
            </a:r>
          </a:p>
        </p:txBody>
      </p:sp>
      <p:sp>
        <p:nvSpPr>
          <p:cNvPr name="TextBox 42" id="42"/>
          <p:cNvSpPr txBox="true"/>
          <p:nvPr/>
        </p:nvSpPr>
        <p:spPr>
          <a:xfrm rot="0">
            <a:off x="800510" y="884368"/>
            <a:ext cx="635588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PostOrder Traversal of Binary Tree</a:t>
            </a:r>
          </a:p>
        </p:txBody>
      </p:sp>
      <p:sp>
        <p:nvSpPr>
          <p:cNvPr name="TextBox 43" id="43"/>
          <p:cNvSpPr txBox="true"/>
          <p:nvPr/>
        </p:nvSpPr>
        <p:spPr>
          <a:xfrm rot="0">
            <a:off x="1946748" y="599304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44" id="44"/>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45" id="45"/>
          <p:cNvSpPr txBox="true"/>
          <p:nvPr/>
        </p:nvSpPr>
        <p:spPr>
          <a:xfrm rot="0">
            <a:off x="1757877" y="439285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2578189" y="7660643"/>
            <a:ext cx="624383" cy="248917"/>
            <a:chOff x="0" y="0"/>
            <a:chExt cx="624383" cy="248920"/>
          </a:xfrm>
        </p:grpSpPr>
        <p:sp>
          <p:nvSpPr>
            <p:cNvPr name="Freeform 10" id="1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1" id="1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2" id="12"/>
          <p:cNvGrpSpPr>
            <a:grpSpLocks noChangeAspect="true"/>
          </p:cNvGrpSpPr>
          <p:nvPr/>
        </p:nvGrpSpPr>
        <p:grpSpPr>
          <a:xfrm rot="0">
            <a:off x="510226" y="2613450"/>
            <a:ext cx="4262923" cy="3942502"/>
            <a:chOff x="0" y="0"/>
            <a:chExt cx="4262933" cy="3942499"/>
          </a:xfrm>
        </p:grpSpPr>
        <p:sp>
          <p:nvSpPr>
            <p:cNvPr name="Freeform 13" id="13"/>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14" id="14"/>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5" id="15"/>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6" id="16"/>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7" id="17"/>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8" id="18"/>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61D836"/>
            </a:solidFill>
          </p:spPr>
        </p:sp>
        <p:sp>
          <p:nvSpPr>
            <p:cNvPr name="Freeform 19" id="19"/>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61D836"/>
            </a:solidFill>
          </p:spPr>
        </p:sp>
      </p:grpSp>
      <p:grpSp>
        <p:nvGrpSpPr>
          <p:cNvPr name="Group 20" id="20"/>
          <p:cNvGrpSpPr>
            <a:grpSpLocks noChangeAspect="true"/>
          </p:cNvGrpSpPr>
          <p:nvPr/>
        </p:nvGrpSpPr>
        <p:grpSpPr>
          <a:xfrm rot="0">
            <a:off x="3873589" y="7660643"/>
            <a:ext cx="624383" cy="248917"/>
            <a:chOff x="0" y="0"/>
            <a:chExt cx="624383" cy="248920"/>
          </a:xfrm>
        </p:grpSpPr>
        <p:sp>
          <p:nvSpPr>
            <p:cNvPr name="Freeform 21" id="21"/>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2" id="22"/>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3" id="23"/>
          <p:cNvGrpSpPr>
            <a:grpSpLocks noChangeAspect="true"/>
          </p:cNvGrpSpPr>
          <p:nvPr/>
        </p:nvGrpSpPr>
        <p:grpSpPr>
          <a:xfrm rot="0">
            <a:off x="5168989" y="7660643"/>
            <a:ext cx="624383" cy="248917"/>
            <a:chOff x="0" y="0"/>
            <a:chExt cx="624383" cy="248920"/>
          </a:xfrm>
        </p:grpSpPr>
        <p:sp>
          <p:nvSpPr>
            <p:cNvPr name="Freeform 24" id="24"/>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5" id="25"/>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6" id="26"/>
          <p:cNvGrpSpPr>
            <a:grpSpLocks noChangeAspect="true"/>
          </p:cNvGrpSpPr>
          <p:nvPr/>
        </p:nvGrpSpPr>
        <p:grpSpPr>
          <a:xfrm rot="0">
            <a:off x="6388713" y="7660643"/>
            <a:ext cx="624383" cy="248917"/>
            <a:chOff x="0" y="0"/>
            <a:chExt cx="624383" cy="248920"/>
          </a:xfrm>
        </p:grpSpPr>
        <p:sp>
          <p:nvSpPr>
            <p:cNvPr name="Freeform 27" id="2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8" id="2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9" id="29"/>
          <p:cNvGrpSpPr>
            <a:grpSpLocks noChangeAspect="true"/>
          </p:cNvGrpSpPr>
          <p:nvPr/>
        </p:nvGrpSpPr>
        <p:grpSpPr>
          <a:xfrm rot="0">
            <a:off x="7682113" y="7660643"/>
            <a:ext cx="624383" cy="248917"/>
            <a:chOff x="0" y="0"/>
            <a:chExt cx="624383" cy="248920"/>
          </a:xfrm>
        </p:grpSpPr>
        <p:sp>
          <p:nvSpPr>
            <p:cNvPr name="Freeform 30" id="3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31" id="3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32" id="32"/>
          <p:cNvGrpSpPr>
            <a:grpSpLocks noChangeAspect="true"/>
          </p:cNvGrpSpPr>
          <p:nvPr/>
        </p:nvGrpSpPr>
        <p:grpSpPr>
          <a:xfrm rot="0">
            <a:off x="8975522" y="7660643"/>
            <a:ext cx="624383" cy="248917"/>
            <a:chOff x="0" y="0"/>
            <a:chExt cx="624383" cy="248920"/>
          </a:xfrm>
        </p:grpSpPr>
        <p:sp>
          <p:nvSpPr>
            <p:cNvPr name="Freeform 33" id="33"/>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34" id="34"/>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35" id="35"/>
          <p:cNvGrpSpPr>
            <a:grpSpLocks noChangeAspect="true"/>
          </p:cNvGrpSpPr>
          <p:nvPr/>
        </p:nvGrpSpPr>
        <p:grpSpPr>
          <a:xfrm rot="0">
            <a:off x="10147392" y="7660643"/>
            <a:ext cx="624383" cy="248917"/>
            <a:chOff x="0" y="0"/>
            <a:chExt cx="624383" cy="248920"/>
          </a:xfrm>
        </p:grpSpPr>
        <p:sp>
          <p:nvSpPr>
            <p:cNvPr name="Freeform 36" id="36"/>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37" id="37"/>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38" id="38"/>
          <p:cNvSpPr/>
          <p:nvPr/>
        </p:nvSpPr>
        <p:spPr>
          <a:xfrm flipH="false" flipV="false" rot="0">
            <a:off x="5055127" y="1935004"/>
            <a:ext cx="7021916" cy="5608977"/>
          </a:xfrm>
          <a:custGeom>
            <a:avLst/>
            <a:gdLst/>
            <a:ahLst/>
            <a:cxnLst/>
            <a:rect r="r" b="b" t="t" l="l"/>
            <a:pathLst>
              <a:path h="5608977" w="7021916">
                <a:moveTo>
                  <a:pt x="0" y="0"/>
                </a:moveTo>
                <a:lnTo>
                  <a:pt x="7021916" y="0"/>
                </a:lnTo>
                <a:lnTo>
                  <a:pt x="7021916" y="5608977"/>
                </a:lnTo>
                <a:lnTo>
                  <a:pt x="0" y="560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9" id="3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0" id="40"/>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41" id="41"/>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42" id="42"/>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43" id="43"/>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44" id="44"/>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45" id="45"/>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46" id="46"/>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47" id="47"/>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48" id="48"/>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49" id="49"/>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N9</a:t>
            </a:r>
          </a:p>
        </p:txBody>
      </p:sp>
      <p:sp>
        <p:nvSpPr>
          <p:cNvPr name="TextBox 50" id="50"/>
          <p:cNvSpPr txBox="true"/>
          <p:nvPr/>
        </p:nvSpPr>
        <p:spPr>
          <a:xfrm rot="0">
            <a:off x="2046789" y="7727690"/>
            <a:ext cx="571005"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N10</a:t>
            </a:r>
          </a:p>
        </p:txBody>
      </p:sp>
      <p:sp>
        <p:nvSpPr>
          <p:cNvPr name="TextBox 51" id="51"/>
          <p:cNvSpPr txBox="true"/>
          <p:nvPr/>
        </p:nvSpPr>
        <p:spPr>
          <a:xfrm rot="0">
            <a:off x="33401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N4</a:t>
            </a:r>
          </a:p>
        </p:txBody>
      </p:sp>
      <p:sp>
        <p:nvSpPr>
          <p:cNvPr name="TextBox 52" id="52"/>
          <p:cNvSpPr txBox="true"/>
          <p:nvPr/>
        </p:nvSpPr>
        <p:spPr>
          <a:xfrm rot="0">
            <a:off x="46355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N5</a:t>
            </a:r>
          </a:p>
        </p:txBody>
      </p:sp>
      <p:sp>
        <p:nvSpPr>
          <p:cNvPr name="TextBox 53" id="53"/>
          <p:cNvSpPr txBox="true"/>
          <p:nvPr/>
        </p:nvSpPr>
        <p:spPr>
          <a:xfrm rot="0">
            <a:off x="59309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N2</a:t>
            </a:r>
          </a:p>
        </p:txBody>
      </p:sp>
      <p:sp>
        <p:nvSpPr>
          <p:cNvPr name="TextBox 54" id="54"/>
          <p:cNvSpPr txBox="true"/>
          <p:nvPr/>
        </p:nvSpPr>
        <p:spPr>
          <a:xfrm rot="0">
            <a:off x="7150713"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N6</a:t>
            </a:r>
          </a:p>
        </p:txBody>
      </p:sp>
      <p:sp>
        <p:nvSpPr>
          <p:cNvPr name="TextBox 55" id="55"/>
          <p:cNvSpPr txBox="true"/>
          <p:nvPr/>
        </p:nvSpPr>
        <p:spPr>
          <a:xfrm rot="0">
            <a:off x="8444113"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N7</a:t>
            </a:r>
          </a:p>
        </p:txBody>
      </p:sp>
      <p:sp>
        <p:nvSpPr>
          <p:cNvPr name="TextBox 56" id="56"/>
          <p:cNvSpPr txBox="true"/>
          <p:nvPr/>
        </p:nvSpPr>
        <p:spPr>
          <a:xfrm rot="0">
            <a:off x="973752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N3</a:t>
            </a:r>
          </a:p>
        </p:txBody>
      </p:sp>
      <p:sp>
        <p:nvSpPr>
          <p:cNvPr name="TextBox 57" id="57"/>
          <p:cNvSpPr txBox="true"/>
          <p:nvPr/>
        </p:nvSpPr>
        <p:spPr>
          <a:xfrm rot="0">
            <a:off x="1090939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a:t>
            </a:r>
          </a:p>
        </p:txBody>
      </p:sp>
      <p:sp>
        <p:nvSpPr>
          <p:cNvPr name="TextBox 58" id="58"/>
          <p:cNvSpPr txBox="true"/>
          <p:nvPr/>
        </p:nvSpPr>
        <p:spPr>
          <a:xfrm rot="0">
            <a:off x="800510" y="884368"/>
            <a:ext cx="635588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PostOrder Traversal of Binary Tree</a:t>
            </a:r>
          </a:p>
        </p:txBody>
      </p:sp>
      <p:sp>
        <p:nvSpPr>
          <p:cNvPr name="TextBox 59" id="59"/>
          <p:cNvSpPr txBox="true"/>
          <p:nvPr/>
        </p:nvSpPr>
        <p:spPr>
          <a:xfrm rot="0">
            <a:off x="1946748" y="599304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60" id="60"/>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61" id="61"/>
          <p:cNvSpPr txBox="true"/>
          <p:nvPr/>
        </p:nvSpPr>
        <p:spPr>
          <a:xfrm rot="0">
            <a:off x="1757877" y="439285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61D836"/>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61D836"/>
            </a:solidFill>
          </p:spPr>
        </p:sp>
      </p:grpSp>
      <p:sp>
        <p:nvSpPr>
          <p:cNvPr name="Freeform 14" id="14"/>
          <p:cNvSpPr/>
          <p:nvPr/>
        </p:nvSpPr>
        <p:spPr>
          <a:xfrm flipH="false" flipV="false" rot="0">
            <a:off x="5343201" y="2052237"/>
            <a:ext cx="6832397" cy="5258400"/>
          </a:xfrm>
          <a:custGeom>
            <a:avLst/>
            <a:gdLst/>
            <a:ahLst/>
            <a:cxnLst/>
            <a:rect r="r" b="b" t="t" l="l"/>
            <a:pathLst>
              <a:path h="5258400" w="6832397">
                <a:moveTo>
                  <a:pt x="0" y="0"/>
                </a:moveTo>
                <a:lnTo>
                  <a:pt x="6832397" y="0"/>
                </a:lnTo>
                <a:lnTo>
                  <a:pt x="6832397" y="5258401"/>
                </a:lnTo>
                <a:lnTo>
                  <a:pt x="0" y="52584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7" id="17"/>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8" id="18"/>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9" id="19"/>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0" id="20"/>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1" id="21"/>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2" id="22"/>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3" id="23"/>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4" id="24"/>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5" id="25"/>
          <p:cNvSpPr txBox="true"/>
          <p:nvPr/>
        </p:nvSpPr>
        <p:spPr>
          <a:xfrm rot="0">
            <a:off x="800510" y="884368"/>
            <a:ext cx="635588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PostOrder Traversal of Binary Tree</a:t>
            </a:r>
          </a:p>
        </p:txBody>
      </p:sp>
      <p:sp>
        <p:nvSpPr>
          <p:cNvPr name="TextBox 26" id="26"/>
          <p:cNvSpPr txBox="true"/>
          <p:nvPr/>
        </p:nvSpPr>
        <p:spPr>
          <a:xfrm rot="0">
            <a:off x="1946748" y="599304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439285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597403" y="1981200"/>
            <a:ext cx="7152770" cy="5181600"/>
          </a:xfrm>
          <a:custGeom>
            <a:avLst/>
            <a:gdLst/>
            <a:ahLst/>
            <a:cxnLst/>
            <a:rect r="r" b="b" t="t" l="l"/>
            <a:pathLst>
              <a:path h="5181600" w="7152770">
                <a:moveTo>
                  <a:pt x="0" y="0"/>
                </a:moveTo>
                <a:lnTo>
                  <a:pt x="7152770" y="0"/>
                </a:lnTo>
                <a:lnTo>
                  <a:pt x="7152770" y="5181600"/>
                </a:lnTo>
                <a:lnTo>
                  <a:pt x="0" y="51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49266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LevelOrder Traversal of Binary Tree</a:t>
            </a:r>
          </a:p>
        </p:txBody>
      </p:sp>
      <p:sp>
        <p:nvSpPr>
          <p:cNvPr name="TextBox 9" id="9"/>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0" id="10"/>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2" id="12"/>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6" id="16"/>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7" id="17"/>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8" id="18"/>
          <p:cNvSpPr txBox="true"/>
          <p:nvPr/>
        </p:nvSpPr>
        <p:spPr>
          <a:xfrm rot="0">
            <a:off x="3524574" y="6614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4</a:t>
            </a:r>
          </a:p>
        </p:txBody>
      </p:sp>
      <p:sp>
        <p:nvSpPr>
          <p:cNvPr name="TextBox 19" id="19"/>
          <p:cNvSpPr txBox="true"/>
          <p:nvPr/>
        </p:nvSpPr>
        <p:spPr>
          <a:xfrm rot="0">
            <a:off x="4123954" y="5090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3</a:t>
            </a:r>
          </a:p>
        </p:txBody>
      </p:sp>
      <p:sp>
        <p:nvSpPr>
          <p:cNvPr name="TextBox 20" id="20"/>
          <p:cNvSpPr txBox="true"/>
          <p:nvPr/>
        </p:nvSpPr>
        <p:spPr>
          <a:xfrm rot="0">
            <a:off x="5292357" y="3541519"/>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2</a:t>
            </a:r>
          </a:p>
        </p:txBody>
      </p:sp>
      <p:sp>
        <p:nvSpPr>
          <p:cNvPr name="TextBox 21" id="21"/>
          <p:cNvSpPr txBox="true"/>
          <p:nvPr/>
        </p:nvSpPr>
        <p:spPr>
          <a:xfrm rot="0">
            <a:off x="6545437" y="2258816"/>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1</a:t>
            </a:r>
          </a:p>
        </p:txBody>
      </p:sp>
    </p:spTree>
  </p:cSld>
  <p:clrMapOvr>
    <a:masterClrMapping/>
  </p:clrMapOvr>
</p:sld>
</file>

<file path=ppt/slides/slide4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2578189" y="7660643"/>
            <a:ext cx="624383" cy="248917"/>
            <a:chOff x="0" y="0"/>
            <a:chExt cx="624383" cy="248920"/>
          </a:xfrm>
        </p:grpSpPr>
        <p:sp>
          <p:nvSpPr>
            <p:cNvPr name="Freeform 10" id="1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1" id="1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2" id="12"/>
          <p:cNvGrpSpPr>
            <a:grpSpLocks noChangeAspect="true"/>
          </p:cNvGrpSpPr>
          <p:nvPr/>
        </p:nvGrpSpPr>
        <p:grpSpPr>
          <a:xfrm rot="0">
            <a:off x="3873589" y="7660643"/>
            <a:ext cx="624383" cy="248917"/>
            <a:chOff x="0" y="0"/>
            <a:chExt cx="624383" cy="248920"/>
          </a:xfrm>
        </p:grpSpPr>
        <p:sp>
          <p:nvSpPr>
            <p:cNvPr name="Freeform 13" id="13"/>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4" id="14"/>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5" id="15"/>
          <p:cNvGrpSpPr>
            <a:grpSpLocks noChangeAspect="true"/>
          </p:cNvGrpSpPr>
          <p:nvPr/>
        </p:nvGrpSpPr>
        <p:grpSpPr>
          <a:xfrm rot="0">
            <a:off x="5168989" y="7660643"/>
            <a:ext cx="624383" cy="248917"/>
            <a:chOff x="0" y="0"/>
            <a:chExt cx="624383" cy="248920"/>
          </a:xfrm>
        </p:grpSpPr>
        <p:sp>
          <p:nvSpPr>
            <p:cNvPr name="Freeform 16" id="16"/>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7" id="17"/>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8" id="18"/>
          <p:cNvSpPr/>
          <p:nvPr/>
        </p:nvSpPr>
        <p:spPr>
          <a:xfrm flipH="false" flipV="false" rot="0">
            <a:off x="4597403" y="1981200"/>
            <a:ext cx="7152770" cy="5181600"/>
          </a:xfrm>
          <a:custGeom>
            <a:avLst/>
            <a:gdLst/>
            <a:ahLst/>
            <a:cxnLst/>
            <a:rect r="r" b="b" t="t" l="l"/>
            <a:pathLst>
              <a:path h="5181600" w="7152770">
                <a:moveTo>
                  <a:pt x="0" y="0"/>
                </a:moveTo>
                <a:lnTo>
                  <a:pt x="7152770" y="0"/>
                </a:lnTo>
                <a:lnTo>
                  <a:pt x="7152770" y="5181600"/>
                </a:lnTo>
                <a:lnTo>
                  <a:pt x="0" y="51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0" id="20"/>
          <p:cNvSpPr txBox="true"/>
          <p:nvPr/>
        </p:nvSpPr>
        <p:spPr>
          <a:xfrm rot="0">
            <a:off x="800510" y="884368"/>
            <a:ext cx="649266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LevelOrder Traversal of Binary Tree</a:t>
            </a:r>
          </a:p>
        </p:txBody>
      </p:sp>
      <p:sp>
        <p:nvSpPr>
          <p:cNvPr name="TextBox 21" id="21"/>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22" id="22"/>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23" id="23"/>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4" id="24"/>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5" id="25"/>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6" id="26"/>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7" id="27"/>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8" id="28"/>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9" id="29"/>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30" id="30"/>
          <p:cNvSpPr txBox="true"/>
          <p:nvPr/>
        </p:nvSpPr>
        <p:spPr>
          <a:xfrm rot="0">
            <a:off x="3524574" y="6614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4</a:t>
            </a:r>
          </a:p>
        </p:txBody>
      </p:sp>
      <p:sp>
        <p:nvSpPr>
          <p:cNvPr name="TextBox 31" id="31"/>
          <p:cNvSpPr txBox="true"/>
          <p:nvPr/>
        </p:nvSpPr>
        <p:spPr>
          <a:xfrm rot="0">
            <a:off x="4123954" y="5090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3</a:t>
            </a:r>
          </a:p>
        </p:txBody>
      </p:sp>
      <p:sp>
        <p:nvSpPr>
          <p:cNvPr name="TextBox 32" id="32"/>
          <p:cNvSpPr txBox="true"/>
          <p:nvPr/>
        </p:nvSpPr>
        <p:spPr>
          <a:xfrm rot="0">
            <a:off x="5292357" y="3541519"/>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2</a:t>
            </a:r>
          </a:p>
        </p:txBody>
      </p:sp>
      <p:sp>
        <p:nvSpPr>
          <p:cNvPr name="TextBox 33" id="33"/>
          <p:cNvSpPr txBox="true"/>
          <p:nvPr/>
        </p:nvSpPr>
        <p:spPr>
          <a:xfrm rot="0">
            <a:off x="6545437" y="2258816"/>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1</a:t>
            </a:r>
          </a:p>
        </p:txBody>
      </p:sp>
      <p:sp>
        <p:nvSpPr>
          <p:cNvPr name="TextBox 34" id="34"/>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a:t>
            </a:r>
          </a:p>
        </p:txBody>
      </p:sp>
      <p:sp>
        <p:nvSpPr>
          <p:cNvPr name="TextBox 35" id="35"/>
          <p:cNvSpPr txBox="true"/>
          <p:nvPr/>
        </p:nvSpPr>
        <p:spPr>
          <a:xfrm rot="0">
            <a:off x="20467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N2</a:t>
            </a:r>
          </a:p>
        </p:txBody>
      </p:sp>
      <p:sp>
        <p:nvSpPr>
          <p:cNvPr name="TextBox 36" id="36"/>
          <p:cNvSpPr txBox="true"/>
          <p:nvPr/>
        </p:nvSpPr>
        <p:spPr>
          <a:xfrm rot="0">
            <a:off x="33401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N3</a:t>
            </a:r>
          </a:p>
        </p:txBody>
      </p:sp>
      <p:sp>
        <p:nvSpPr>
          <p:cNvPr name="TextBox 37" id="37"/>
          <p:cNvSpPr txBox="true"/>
          <p:nvPr/>
        </p:nvSpPr>
        <p:spPr>
          <a:xfrm rot="0">
            <a:off x="46355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N4</a:t>
            </a:r>
          </a:p>
        </p:txBody>
      </p:sp>
      <p:sp>
        <p:nvSpPr>
          <p:cNvPr name="TextBox 38" id="38"/>
          <p:cNvSpPr txBox="true"/>
          <p:nvPr/>
        </p:nvSpPr>
        <p:spPr>
          <a:xfrm rot="0">
            <a:off x="59309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N5</a:t>
            </a:r>
          </a:p>
        </p:txBody>
      </p:sp>
    </p:spTree>
  </p:cSld>
  <p:clrMapOvr>
    <a:masterClrMapping/>
  </p:clrMapOvr>
</p:sld>
</file>

<file path=ppt/slides/slide4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84789" y="7660643"/>
            <a:ext cx="624383" cy="248917"/>
            <a:chOff x="0" y="0"/>
            <a:chExt cx="624383" cy="248920"/>
          </a:xfrm>
        </p:grpSpPr>
        <p:sp>
          <p:nvSpPr>
            <p:cNvPr name="Freeform 7" id="7"/>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8" id="8"/>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2578189" y="7660643"/>
            <a:ext cx="624383" cy="248917"/>
            <a:chOff x="0" y="0"/>
            <a:chExt cx="624383" cy="248920"/>
          </a:xfrm>
        </p:grpSpPr>
        <p:sp>
          <p:nvSpPr>
            <p:cNvPr name="Freeform 10" id="10"/>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1" id="11"/>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2" id="12"/>
          <p:cNvGrpSpPr>
            <a:grpSpLocks noChangeAspect="true"/>
          </p:cNvGrpSpPr>
          <p:nvPr/>
        </p:nvGrpSpPr>
        <p:grpSpPr>
          <a:xfrm rot="0">
            <a:off x="3873589" y="7660643"/>
            <a:ext cx="624383" cy="248917"/>
            <a:chOff x="0" y="0"/>
            <a:chExt cx="624383" cy="248920"/>
          </a:xfrm>
        </p:grpSpPr>
        <p:sp>
          <p:nvSpPr>
            <p:cNvPr name="Freeform 13" id="13"/>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4" id="14"/>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5" id="15"/>
          <p:cNvGrpSpPr>
            <a:grpSpLocks noChangeAspect="true"/>
          </p:cNvGrpSpPr>
          <p:nvPr/>
        </p:nvGrpSpPr>
        <p:grpSpPr>
          <a:xfrm rot="0">
            <a:off x="5168989" y="7660643"/>
            <a:ext cx="624383" cy="248917"/>
            <a:chOff x="0" y="0"/>
            <a:chExt cx="624383" cy="248920"/>
          </a:xfrm>
        </p:grpSpPr>
        <p:sp>
          <p:nvSpPr>
            <p:cNvPr name="Freeform 16" id="16"/>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17" id="17"/>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18" id="18"/>
          <p:cNvGrpSpPr>
            <a:grpSpLocks noChangeAspect="true"/>
          </p:cNvGrpSpPr>
          <p:nvPr/>
        </p:nvGrpSpPr>
        <p:grpSpPr>
          <a:xfrm rot="0">
            <a:off x="6388713" y="7660643"/>
            <a:ext cx="624383" cy="248917"/>
            <a:chOff x="0" y="0"/>
            <a:chExt cx="624383" cy="248920"/>
          </a:xfrm>
        </p:grpSpPr>
        <p:sp>
          <p:nvSpPr>
            <p:cNvPr name="Freeform 19" id="19"/>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0" id="20"/>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1" id="21"/>
          <p:cNvGrpSpPr>
            <a:grpSpLocks noChangeAspect="true"/>
          </p:cNvGrpSpPr>
          <p:nvPr/>
        </p:nvGrpSpPr>
        <p:grpSpPr>
          <a:xfrm rot="0">
            <a:off x="7682113" y="7660643"/>
            <a:ext cx="624383" cy="248917"/>
            <a:chOff x="0" y="0"/>
            <a:chExt cx="624383" cy="248920"/>
          </a:xfrm>
        </p:grpSpPr>
        <p:sp>
          <p:nvSpPr>
            <p:cNvPr name="Freeform 22" id="22"/>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3" id="23"/>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4" id="24"/>
          <p:cNvGrpSpPr>
            <a:grpSpLocks noChangeAspect="true"/>
          </p:cNvGrpSpPr>
          <p:nvPr/>
        </p:nvGrpSpPr>
        <p:grpSpPr>
          <a:xfrm rot="0">
            <a:off x="8975522" y="7660643"/>
            <a:ext cx="624383" cy="248917"/>
            <a:chOff x="0" y="0"/>
            <a:chExt cx="624383" cy="248920"/>
          </a:xfrm>
        </p:grpSpPr>
        <p:sp>
          <p:nvSpPr>
            <p:cNvPr name="Freeform 25" id="25"/>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26" id="26"/>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27" id="27"/>
          <p:cNvSpPr/>
          <p:nvPr/>
        </p:nvSpPr>
        <p:spPr>
          <a:xfrm flipH="false" flipV="false" rot="0">
            <a:off x="4597403" y="1981200"/>
            <a:ext cx="7152770" cy="5181600"/>
          </a:xfrm>
          <a:custGeom>
            <a:avLst/>
            <a:gdLst/>
            <a:ahLst/>
            <a:cxnLst/>
            <a:rect r="r" b="b" t="t" l="l"/>
            <a:pathLst>
              <a:path h="5181600" w="7152770">
                <a:moveTo>
                  <a:pt x="0" y="0"/>
                </a:moveTo>
                <a:lnTo>
                  <a:pt x="7152770" y="0"/>
                </a:lnTo>
                <a:lnTo>
                  <a:pt x="7152770" y="5181600"/>
                </a:lnTo>
                <a:lnTo>
                  <a:pt x="0" y="51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8" id="28"/>
          <p:cNvGrpSpPr>
            <a:grpSpLocks noChangeAspect="true"/>
          </p:cNvGrpSpPr>
          <p:nvPr/>
        </p:nvGrpSpPr>
        <p:grpSpPr>
          <a:xfrm rot="0">
            <a:off x="10147392" y="7660643"/>
            <a:ext cx="624383" cy="248917"/>
            <a:chOff x="0" y="0"/>
            <a:chExt cx="624383" cy="248920"/>
          </a:xfrm>
        </p:grpSpPr>
        <p:sp>
          <p:nvSpPr>
            <p:cNvPr name="Freeform 29" id="29"/>
            <p:cNvSpPr/>
            <p:nvPr/>
          </p:nvSpPr>
          <p:spPr>
            <a:xfrm flipH="false" flipV="false" rot="0">
              <a:off x="63500" y="111760"/>
              <a:ext cx="388112" cy="25400"/>
            </a:xfrm>
            <a:custGeom>
              <a:avLst/>
              <a:gdLst/>
              <a:ahLst/>
              <a:cxnLst/>
              <a:rect r="r" b="b" t="t" l="l"/>
              <a:pathLst>
                <a:path h="25400" w="388112">
                  <a:moveTo>
                    <a:pt x="0" y="0"/>
                  </a:moveTo>
                  <a:lnTo>
                    <a:pt x="375412" y="0"/>
                  </a:lnTo>
                  <a:lnTo>
                    <a:pt x="375412" y="12700"/>
                  </a:lnTo>
                  <a:lnTo>
                    <a:pt x="375412" y="0"/>
                  </a:lnTo>
                  <a:lnTo>
                    <a:pt x="388112" y="0"/>
                  </a:lnTo>
                  <a:lnTo>
                    <a:pt x="388112" y="25400"/>
                  </a:lnTo>
                  <a:lnTo>
                    <a:pt x="375412" y="25400"/>
                  </a:lnTo>
                  <a:lnTo>
                    <a:pt x="0" y="25400"/>
                  </a:lnTo>
                  <a:close/>
                </a:path>
              </a:pathLst>
            </a:custGeom>
            <a:solidFill>
              <a:srgbClr val="000000"/>
            </a:solidFill>
          </p:spPr>
        </p:sp>
        <p:sp>
          <p:nvSpPr>
            <p:cNvPr name="Freeform 30" id="30"/>
            <p:cNvSpPr/>
            <p:nvPr/>
          </p:nvSpPr>
          <p:spPr>
            <a:xfrm flipH="false" flipV="false" rot="0">
              <a:off x="43891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TextBox 31" id="3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2" id="32"/>
          <p:cNvSpPr txBox="true"/>
          <p:nvPr/>
        </p:nvSpPr>
        <p:spPr>
          <a:xfrm rot="0">
            <a:off x="800510" y="884368"/>
            <a:ext cx="649266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LevelOrder Traversal of Binary Tree</a:t>
            </a:r>
          </a:p>
        </p:txBody>
      </p:sp>
      <p:sp>
        <p:nvSpPr>
          <p:cNvPr name="TextBox 33" id="33"/>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34" id="34"/>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35" id="35"/>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36" id="36"/>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37" id="37"/>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38" id="38"/>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39" id="39"/>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40" id="40"/>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41" id="41"/>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42" id="42"/>
          <p:cNvSpPr txBox="true"/>
          <p:nvPr/>
        </p:nvSpPr>
        <p:spPr>
          <a:xfrm rot="0">
            <a:off x="3524574" y="6614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4</a:t>
            </a:r>
          </a:p>
        </p:txBody>
      </p:sp>
      <p:sp>
        <p:nvSpPr>
          <p:cNvPr name="TextBox 43" id="43"/>
          <p:cNvSpPr txBox="true"/>
          <p:nvPr/>
        </p:nvSpPr>
        <p:spPr>
          <a:xfrm rot="0">
            <a:off x="4123954" y="5090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3</a:t>
            </a:r>
          </a:p>
        </p:txBody>
      </p:sp>
      <p:sp>
        <p:nvSpPr>
          <p:cNvPr name="TextBox 44" id="44"/>
          <p:cNvSpPr txBox="true"/>
          <p:nvPr/>
        </p:nvSpPr>
        <p:spPr>
          <a:xfrm rot="0">
            <a:off x="5292357" y="3541519"/>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2</a:t>
            </a:r>
          </a:p>
        </p:txBody>
      </p:sp>
      <p:sp>
        <p:nvSpPr>
          <p:cNvPr name="TextBox 45" id="45"/>
          <p:cNvSpPr txBox="true"/>
          <p:nvPr/>
        </p:nvSpPr>
        <p:spPr>
          <a:xfrm rot="0">
            <a:off x="6545437" y="2258816"/>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1</a:t>
            </a:r>
          </a:p>
        </p:txBody>
      </p:sp>
      <p:sp>
        <p:nvSpPr>
          <p:cNvPr name="TextBox 46" id="46"/>
          <p:cNvSpPr txBox="true"/>
          <p:nvPr/>
        </p:nvSpPr>
        <p:spPr>
          <a:xfrm rot="0">
            <a:off x="85621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a:t>
            </a:r>
          </a:p>
        </p:txBody>
      </p:sp>
      <p:sp>
        <p:nvSpPr>
          <p:cNvPr name="TextBox 47" id="47"/>
          <p:cNvSpPr txBox="true"/>
          <p:nvPr/>
        </p:nvSpPr>
        <p:spPr>
          <a:xfrm rot="0">
            <a:off x="20467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N2</a:t>
            </a:r>
          </a:p>
        </p:txBody>
      </p:sp>
      <p:sp>
        <p:nvSpPr>
          <p:cNvPr name="TextBox 48" id="48"/>
          <p:cNvSpPr txBox="true"/>
          <p:nvPr/>
        </p:nvSpPr>
        <p:spPr>
          <a:xfrm rot="0">
            <a:off x="33401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N3</a:t>
            </a:r>
          </a:p>
        </p:txBody>
      </p:sp>
      <p:sp>
        <p:nvSpPr>
          <p:cNvPr name="TextBox 49" id="49"/>
          <p:cNvSpPr txBox="true"/>
          <p:nvPr/>
        </p:nvSpPr>
        <p:spPr>
          <a:xfrm rot="0">
            <a:off x="46355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N4</a:t>
            </a:r>
          </a:p>
        </p:txBody>
      </p:sp>
      <p:sp>
        <p:nvSpPr>
          <p:cNvPr name="TextBox 50" id="50"/>
          <p:cNvSpPr txBox="true"/>
          <p:nvPr/>
        </p:nvSpPr>
        <p:spPr>
          <a:xfrm rot="0">
            <a:off x="5930989"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N5</a:t>
            </a:r>
          </a:p>
        </p:txBody>
      </p:sp>
      <p:sp>
        <p:nvSpPr>
          <p:cNvPr name="TextBox 51" id="51"/>
          <p:cNvSpPr txBox="true"/>
          <p:nvPr/>
        </p:nvSpPr>
        <p:spPr>
          <a:xfrm rot="0">
            <a:off x="7150713"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N6</a:t>
            </a:r>
          </a:p>
        </p:txBody>
      </p:sp>
      <p:sp>
        <p:nvSpPr>
          <p:cNvPr name="TextBox 52" id="52"/>
          <p:cNvSpPr txBox="true"/>
          <p:nvPr/>
        </p:nvSpPr>
        <p:spPr>
          <a:xfrm rot="0">
            <a:off x="8444113"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N7</a:t>
            </a:r>
          </a:p>
        </p:txBody>
      </p:sp>
      <p:sp>
        <p:nvSpPr>
          <p:cNvPr name="TextBox 53" id="53"/>
          <p:cNvSpPr txBox="true"/>
          <p:nvPr/>
        </p:nvSpPr>
        <p:spPr>
          <a:xfrm rot="0">
            <a:off x="9737522" y="7727690"/>
            <a:ext cx="390658"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N9</a:t>
            </a:r>
          </a:p>
        </p:txBody>
      </p:sp>
      <p:sp>
        <p:nvSpPr>
          <p:cNvPr name="TextBox 54" id="54"/>
          <p:cNvSpPr txBox="true"/>
          <p:nvPr/>
        </p:nvSpPr>
        <p:spPr>
          <a:xfrm rot="0">
            <a:off x="10909392" y="7727690"/>
            <a:ext cx="571005" cy="371827"/>
          </a:xfrm>
          <a:prstGeom prst="rect">
            <a:avLst/>
          </a:prstGeom>
        </p:spPr>
        <p:txBody>
          <a:bodyPr anchor="t" rtlCol="false" tIns="0" lIns="0" bIns="0" rIns="0">
            <a:spAutoFit/>
          </a:bodyPr>
          <a:lstStyle/>
          <a:p>
            <a:pPr algn="l">
              <a:lnSpc>
                <a:spcPts val="3079"/>
              </a:lnSpc>
            </a:pPr>
            <a:r>
              <a:rPr lang="en-US" sz="2200" spc="-15">
                <a:solidFill>
                  <a:srgbClr val="000000"/>
                </a:solidFill>
                <a:latin typeface="Montserrat 2"/>
                <a:ea typeface="Montserrat 2"/>
                <a:cs typeface="Montserrat 2"/>
                <a:sym typeface="Montserrat 2"/>
              </a:rPr>
              <a:t>N10</a:t>
            </a:r>
          </a:p>
        </p:txBody>
      </p:sp>
    </p:spTree>
  </p:cSld>
  <p:clrMapOvr>
    <a:masterClrMapping/>
  </p:clrMapOvr>
</p:sld>
</file>

<file path=ppt/slides/slide4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708198" y="2052237"/>
            <a:ext cx="6657546" cy="5064919"/>
          </a:xfrm>
          <a:custGeom>
            <a:avLst/>
            <a:gdLst/>
            <a:ahLst/>
            <a:cxnLst/>
            <a:rect r="r" b="b" t="t" l="l"/>
            <a:pathLst>
              <a:path h="5064919" w="6657546">
                <a:moveTo>
                  <a:pt x="0" y="0"/>
                </a:moveTo>
                <a:lnTo>
                  <a:pt x="6657546" y="0"/>
                </a:lnTo>
                <a:lnTo>
                  <a:pt x="6657546" y="5064919"/>
                </a:lnTo>
                <a:lnTo>
                  <a:pt x="0" y="506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49266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LevelOrder Traversal of Binary Tree</a:t>
            </a:r>
          </a:p>
        </p:txBody>
      </p:sp>
      <p:sp>
        <p:nvSpPr>
          <p:cNvPr name="TextBox 9" id="9"/>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0" id="10"/>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2" id="12"/>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6" id="16"/>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7" id="17"/>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Tree>
  </p:cSld>
  <p:clrMapOvr>
    <a:masterClrMapping/>
  </p:clrMapOvr>
</p:sld>
</file>

<file path=ppt/slides/slide4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346197" y="3063240"/>
            <a:ext cx="846134" cy="248917"/>
            <a:chOff x="0" y="0"/>
            <a:chExt cx="846125" cy="248920"/>
          </a:xfrm>
        </p:grpSpPr>
        <p:sp>
          <p:nvSpPr>
            <p:cNvPr name="Freeform 7" id="7"/>
            <p:cNvSpPr/>
            <p:nvPr/>
          </p:nvSpPr>
          <p:spPr>
            <a:xfrm flipH="false" flipV="false" rot="0">
              <a:off x="63500" y="111760"/>
              <a:ext cx="609854" cy="25400"/>
            </a:xfrm>
            <a:custGeom>
              <a:avLst/>
              <a:gdLst/>
              <a:ahLst/>
              <a:cxnLst/>
              <a:rect r="r" b="b" t="t" l="l"/>
              <a:pathLst>
                <a:path h="25400" w="609854">
                  <a:moveTo>
                    <a:pt x="0" y="0"/>
                  </a:moveTo>
                  <a:lnTo>
                    <a:pt x="597154" y="0"/>
                  </a:lnTo>
                  <a:lnTo>
                    <a:pt x="597154" y="12700"/>
                  </a:lnTo>
                  <a:lnTo>
                    <a:pt x="597154" y="0"/>
                  </a:lnTo>
                  <a:lnTo>
                    <a:pt x="609854" y="0"/>
                  </a:lnTo>
                  <a:lnTo>
                    <a:pt x="609854" y="25400"/>
                  </a:lnTo>
                  <a:lnTo>
                    <a:pt x="597154" y="25400"/>
                  </a:lnTo>
                  <a:lnTo>
                    <a:pt x="0" y="25400"/>
                  </a:lnTo>
                  <a:close/>
                </a:path>
              </a:pathLst>
            </a:custGeom>
            <a:solidFill>
              <a:srgbClr val="000000"/>
            </a:solidFill>
          </p:spPr>
        </p:sp>
        <p:sp>
          <p:nvSpPr>
            <p:cNvPr name="Freeform 8" id="8"/>
            <p:cNvSpPr/>
            <p:nvPr/>
          </p:nvSpPr>
          <p:spPr>
            <a:xfrm flipH="false" flipV="false" rot="0">
              <a:off x="660654"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4597403" y="1517647"/>
            <a:ext cx="7152770" cy="5645153"/>
          </a:xfrm>
          <a:custGeom>
            <a:avLst/>
            <a:gdLst/>
            <a:ahLst/>
            <a:cxnLst/>
            <a:rect r="r" b="b" t="t" l="l"/>
            <a:pathLst>
              <a:path h="5645153" w="7152770">
                <a:moveTo>
                  <a:pt x="0" y="0"/>
                </a:moveTo>
                <a:lnTo>
                  <a:pt x="7152770" y="0"/>
                </a:lnTo>
                <a:lnTo>
                  <a:pt x="7152770" y="5645153"/>
                </a:lnTo>
                <a:lnTo>
                  <a:pt x="0" y="5645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648490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Searching for a node in Binary Tree</a:t>
            </a:r>
          </a:p>
        </p:txBody>
      </p:sp>
      <p:sp>
        <p:nvSpPr>
          <p:cNvPr name="TextBox 12" id="12"/>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3" id="13"/>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4" id="14"/>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5" id="15"/>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6" id="16"/>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7" id="17"/>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8" id="18"/>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9" id="19"/>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0" id="20"/>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1" id="21"/>
          <p:cNvSpPr txBox="true"/>
          <p:nvPr/>
        </p:nvSpPr>
        <p:spPr>
          <a:xfrm rot="0">
            <a:off x="3524574" y="6614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4</a:t>
            </a:r>
          </a:p>
        </p:txBody>
      </p:sp>
      <p:sp>
        <p:nvSpPr>
          <p:cNvPr name="TextBox 22" id="22"/>
          <p:cNvSpPr txBox="true"/>
          <p:nvPr/>
        </p:nvSpPr>
        <p:spPr>
          <a:xfrm rot="0">
            <a:off x="4123954" y="5090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3</a:t>
            </a:r>
          </a:p>
        </p:txBody>
      </p:sp>
      <p:sp>
        <p:nvSpPr>
          <p:cNvPr name="TextBox 23" id="23"/>
          <p:cNvSpPr txBox="true"/>
          <p:nvPr/>
        </p:nvSpPr>
        <p:spPr>
          <a:xfrm rot="0">
            <a:off x="5292357" y="3541519"/>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2</a:t>
            </a:r>
          </a:p>
        </p:txBody>
      </p:sp>
      <p:sp>
        <p:nvSpPr>
          <p:cNvPr name="TextBox 24" id="24"/>
          <p:cNvSpPr txBox="true"/>
          <p:nvPr/>
        </p:nvSpPr>
        <p:spPr>
          <a:xfrm rot="0">
            <a:off x="6545437" y="2258816"/>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1</a:t>
            </a:r>
          </a:p>
        </p:txBody>
      </p:sp>
      <p:sp>
        <p:nvSpPr>
          <p:cNvPr name="TextBox 25" id="25"/>
          <p:cNvSpPr txBox="true"/>
          <p:nvPr/>
        </p:nvSpPr>
        <p:spPr>
          <a:xfrm rot="0">
            <a:off x="861841" y="3010300"/>
            <a:ext cx="444141"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N5</a:t>
            </a:r>
          </a:p>
        </p:txBody>
      </p:sp>
      <p:sp>
        <p:nvSpPr>
          <p:cNvPr name="TextBox 26" id="26"/>
          <p:cNvSpPr txBox="true"/>
          <p:nvPr/>
        </p:nvSpPr>
        <p:spPr>
          <a:xfrm rot="0">
            <a:off x="807968" y="2051866"/>
            <a:ext cx="346773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Level Order Traversal</a:t>
            </a:r>
          </a:p>
        </p:txBody>
      </p:sp>
      <p:sp>
        <p:nvSpPr>
          <p:cNvPr name="TextBox 27" id="27"/>
          <p:cNvSpPr txBox="true"/>
          <p:nvPr/>
        </p:nvSpPr>
        <p:spPr>
          <a:xfrm rot="0">
            <a:off x="2394118" y="3038770"/>
            <a:ext cx="934736"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Success</a:t>
            </a:r>
          </a:p>
        </p:txBody>
      </p:sp>
    </p:spTree>
  </p:cSld>
  <p:clrMapOvr>
    <a:masterClrMapping/>
  </p:clrMapOvr>
</p:sld>
</file>

<file path=ppt/slides/slide4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576181" y="1517647"/>
            <a:ext cx="6924551" cy="5692378"/>
          </a:xfrm>
          <a:custGeom>
            <a:avLst/>
            <a:gdLst/>
            <a:ahLst/>
            <a:cxnLst/>
            <a:rect r="r" b="b" t="t" l="l"/>
            <a:pathLst>
              <a:path h="5692378" w="6924551">
                <a:moveTo>
                  <a:pt x="0" y="0"/>
                </a:moveTo>
                <a:lnTo>
                  <a:pt x="6924552" y="0"/>
                </a:lnTo>
                <a:lnTo>
                  <a:pt x="6924552" y="5692378"/>
                </a:lnTo>
                <a:lnTo>
                  <a:pt x="0" y="5692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05944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Binary Tree</a:t>
            </a:r>
          </a:p>
        </p:txBody>
      </p:sp>
      <p:sp>
        <p:nvSpPr>
          <p:cNvPr name="TextBox 9" id="9"/>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0" id="10"/>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2" id="12"/>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7205158" y="6630972"/>
            <a:ext cx="346024"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new</a:t>
            </a:r>
          </a:p>
        </p:txBody>
      </p:sp>
      <p:sp>
        <p:nvSpPr>
          <p:cNvPr name="TextBox 14" id="14"/>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5" id="15"/>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6" id="16"/>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7" id="17"/>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8" id="18"/>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9" id="19"/>
          <p:cNvSpPr txBox="true"/>
          <p:nvPr/>
        </p:nvSpPr>
        <p:spPr>
          <a:xfrm rot="0">
            <a:off x="807968" y="3956866"/>
            <a:ext cx="346773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Level Order Traversal</a:t>
            </a:r>
          </a:p>
        </p:txBody>
      </p:sp>
      <p:sp>
        <p:nvSpPr>
          <p:cNvPr name="TextBox 20" id="20"/>
          <p:cNvSpPr txBox="true"/>
          <p:nvPr/>
        </p:nvSpPr>
        <p:spPr>
          <a:xfrm rot="0">
            <a:off x="807968" y="5064966"/>
            <a:ext cx="1171851"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newNode</a:t>
            </a:r>
          </a:p>
        </p:txBody>
      </p:sp>
      <p:sp>
        <p:nvSpPr>
          <p:cNvPr name="TextBox 21" id="21"/>
          <p:cNvSpPr txBox="true"/>
          <p:nvPr/>
        </p:nvSpPr>
        <p:spPr>
          <a:xfrm rot="0">
            <a:off x="982990" y="1928070"/>
            <a:ext cx="5879125" cy="847020"/>
          </a:xfrm>
          <a:prstGeom prst="rect">
            <a:avLst/>
          </a:prstGeom>
        </p:spPr>
        <p:txBody>
          <a:bodyPr anchor="t" rtlCol="false" tIns="0" lIns="0" bIns="0" rIns="0">
            <a:spAutoFit/>
          </a:bodyPr>
          <a:lstStyle/>
          <a:p>
            <a:pPr algn="l">
              <a:lnSpc>
                <a:spcPts val="2200"/>
              </a:lnSpc>
            </a:pPr>
            <a:r>
              <a:rPr lang="en-US" b="true" sz="1900" spc="-13">
                <a:solidFill>
                  <a:srgbClr val="000000"/>
                </a:solidFill>
                <a:latin typeface="Montserrat 2 Bold"/>
                <a:ea typeface="Montserrat 2 Bold"/>
                <a:cs typeface="Montserrat 2 Bold"/>
                <a:sym typeface="Montserrat 2 Bold"/>
              </a:rPr>
              <a:t>A root node is blank The tree exists and we have to look for a ﬁrst vacant place</a:t>
            </a:r>
          </a:p>
        </p:txBody>
      </p:sp>
      <p:sp>
        <p:nvSpPr>
          <p:cNvPr name="TextBox 22" id="22"/>
          <p:cNvSpPr txBox="true"/>
          <p:nvPr/>
        </p:nvSpPr>
        <p:spPr>
          <a:xfrm rot="0">
            <a:off x="719061" y="1989249"/>
            <a:ext cx="228048" cy="602066"/>
          </a:xfrm>
          <a:prstGeom prst="rect">
            <a:avLst/>
          </a:prstGeom>
        </p:spPr>
        <p:txBody>
          <a:bodyPr anchor="t" rtlCol="false" tIns="0" lIns="0" bIns="0" rIns="0">
            <a:spAutoFit/>
          </a:bodyPr>
          <a:lstStyle/>
          <a:p>
            <a:pPr algn="just">
              <a:lnSpc>
                <a:spcPts val="2201"/>
              </a:lnSpc>
            </a:pPr>
            <a:r>
              <a:rPr lang="en-US" b="true" sz="2754" spc="-19">
                <a:solidFill>
                  <a:srgbClr val="000000"/>
                </a:solidFill>
                <a:latin typeface="Montserrat 2 Bold"/>
                <a:ea typeface="Montserrat 2 Bold"/>
                <a:cs typeface="Montserrat 2 Bold"/>
                <a:sym typeface="Montserrat 2 Bold"/>
              </a:rPr>
              <a:t>-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33974" y="5760396"/>
            <a:ext cx="149571" cy="149571"/>
          </a:xfrm>
          <a:custGeom>
            <a:avLst/>
            <a:gdLst/>
            <a:ahLst/>
            <a:cxnLst/>
            <a:rect r="r" b="b" t="t" l="l"/>
            <a:pathLst>
              <a:path h="149571" w="149571">
                <a:moveTo>
                  <a:pt x="0" y="0"/>
                </a:moveTo>
                <a:lnTo>
                  <a:pt x="149572" y="0"/>
                </a:lnTo>
                <a:lnTo>
                  <a:pt x="149572" y="149571"/>
                </a:lnTo>
                <a:lnTo>
                  <a:pt x="0" y="149571"/>
                </a:lnTo>
                <a:lnTo>
                  <a:pt x="0" y="0"/>
                </a:lnTo>
                <a:close/>
              </a:path>
            </a:pathLst>
          </a:custGeom>
          <a:blipFill>
            <a:blip r:embed="rId3"/>
            <a:stretch>
              <a:fillRect l="0" t="0" r="0" b="0"/>
            </a:stretch>
          </a:blipFill>
        </p:spPr>
      </p:sp>
      <p:sp>
        <p:nvSpPr>
          <p:cNvPr name="Freeform 6" id="6"/>
          <p:cNvSpPr/>
          <p:nvPr/>
        </p:nvSpPr>
        <p:spPr>
          <a:xfrm flipH="false" flipV="false" rot="0">
            <a:off x="620754" y="7218616"/>
            <a:ext cx="149571" cy="149571"/>
          </a:xfrm>
          <a:custGeom>
            <a:avLst/>
            <a:gdLst/>
            <a:ahLst/>
            <a:cxnLst/>
            <a:rect r="r" b="b" t="t" l="l"/>
            <a:pathLst>
              <a:path h="149571" w="149571">
                <a:moveTo>
                  <a:pt x="0" y="0"/>
                </a:moveTo>
                <a:lnTo>
                  <a:pt x="149571" y="0"/>
                </a:lnTo>
                <a:lnTo>
                  <a:pt x="149571" y="149572"/>
                </a:lnTo>
                <a:lnTo>
                  <a:pt x="0" y="149572"/>
                </a:lnTo>
                <a:lnTo>
                  <a:pt x="0" y="0"/>
                </a:lnTo>
                <a:close/>
              </a:path>
            </a:pathLst>
          </a:custGeom>
          <a:blipFill>
            <a:blip r:embed="rId3"/>
            <a:stretch>
              <a:fillRect l="0" t="0" r="0" b="0"/>
            </a:stretch>
          </a:blipFill>
        </p:spPr>
      </p:sp>
      <p:sp>
        <p:nvSpPr>
          <p:cNvPr name="Freeform 7" id="7"/>
          <p:cNvSpPr/>
          <p:nvPr/>
        </p:nvSpPr>
        <p:spPr>
          <a:xfrm flipH="false" flipV="false" rot="0">
            <a:off x="620754" y="7510720"/>
            <a:ext cx="149571" cy="149571"/>
          </a:xfrm>
          <a:custGeom>
            <a:avLst/>
            <a:gdLst/>
            <a:ahLst/>
            <a:cxnLst/>
            <a:rect r="r" b="b" t="t" l="l"/>
            <a:pathLst>
              <a:path h="149571" w="149571">
                <a:moveTo>
                  <a:pt x="0" y="0"/>
                </a:moveTo>
                <a:lnTo>
                  <a:pt x="149571" y="0"/>
                </a:lnTo>
                <a:lnTo>
                  <a:pt x="149571" y="149571"/>
                </a:lnTo>
                <a:lnTo>
                  <a:pt x="0" y="149571"/>
                </a:lnTo>
                <a:lnTo>
                  <a:pt x="0" y="0"/>
                </a:lnTo>
                <a:close/>
              </a:path>
            </a:pathLst>
          </a:custGeom>
          <a:blipFill>
            <a:blip r:embed="rId3"/>
            <a:stretch>
              <a:fillRect l="0" t="0" r="0" b="0"/>
            </a:stretch>
          </a:blipFill>
        </p:spPr>
      </p:sp>
      <p:grpSp>
        <p:nvGrpSpPr>
          <p:cNvPr name="Group 8" id="8"/>
          <p:cNvGrpSpPr>
            <a:grpSpLocks noChangeAspect="true"/>
          </p:cNvGrpSpPr>
          <p:nvPr/>
        </p:nvGrpSpPr>
        <p:grpSpPr>
          <a:xfrm rot="0">
            <a:off x="7130034" y="2776861"/>
            <a:ext cx="2953569" cy="393697"/>
            <a:chOff x="0" y="0"/>
            <a:chExt cx="2953563" cy="393700"/>
          </a:xfrm>
        </p:grpSpPr>
        <p:sp>
          <p:nvSpPr>
            <p:cNvPr name="Freeform 9" id="9"/>
            <p:cNvSpPr/>
            <p:nvPr/>
          </p:nvSpPr>
          <p:spPr>
            <a:xfrm flipH="false" flipV="false" rot="0">
              <a:off x="0" y="0"/>
              <a:ext cx="2953512" cy="393700"/>
            </a:xfrm>
            <a:custGeom>
              <a:avLst/>
              <a:gdLst/>
              <a:ahLst/>
              <a:cxnLst/>
              <a:rect r="r" b="b" t="t" l="l"/>
              <a:pathLst>
                <a:path h="393700" w="2953512">
                  <a:moveTo>
                    <a:pt x="0" y="393700"/>
                  </a:moveTo>
                  <a:lnTo>
                    <a:pt x="2953512" y="393700"/>
                  </a:lnTo>
                  <a:lnTo>
                    <a:pt x="2953512" y="0"/>
                  </a:lnTo>
                  <a:lnTo>
                    <a:pt x="0" y="0"/>
                  </a:lnTo>
                  <a:close/>
                </a:path>
              </a:pathLst>
            </a:custGeom>
            <a:solidFill>
              <a:srgbClr val="FFFFFF"/>
            </a:solidFill>
          </p:spPr>
        </p:sp>
      </p:gr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442227" y="534352"/>
            <a:ext cx="9190425" cy="1157059"/>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- 1</a:t>
            </a:r>
          </a:p>
          <a:p>
            <a:pPr algn="l">
              <a:lnSpc>
                <a:spcPts val="2520"/>
              </a:lnSpc>
            </a:pPr>
            <a:r>
              <a:rPr lang="en-US" b="true" sz="1800" spc="-12">
                <a:solidFill>
                  <a:srgbClr val="000000"/>
                </a:solidFill>
                <a:latin typeface="Montserrat 2 Bold"/>
                <a:ea typeface="Montserrat 2 Bold"/>
                <a:cs typeface="Montserrat 2 Bold"/>
                <a:sym typeface="Montserrat 2 Bold"/>
              </a:rPr>
              <a:t>How to ﬁnd the sum of digits of a positive integer number using recursion ?</a:t>
            </a:r>
          </a:p>
        </p:txBody>
      </p:sp>
      <p:sp>
        <p:nvSpPr>
          <p:cNvPr name="TextBox 12" id="12"/>
          <p:cNvSpPr txBox="true"/>
          <p:nvPr/>
        </p:nvSpPr>
        <p:spPr>
          <a:xfrm rot="0">
            <a:off x="898569" y="7284853"/>
            <a:ext cx="2634120" cy="585959"/>
          </a:xfrm>
          <a:prstGeom prst="rect">
            <a:avLst/>
          </a:prstGeom>
        </p:spPr>
        <p:txBody>
          <a:bodyPr anchor="t" rtlCol="false" tIns="0" lIns="0" bIns="0" rIns="0">
            <a:spAutoFit/>
          </a:bodyPr>
          <a:lstStyle/>
          <a:p>
            <a:pPr algn="l">
              <a:lnSpc>
                <a:spcPts val="2300"/>
              </a:lnSpc>
            </a:pPr>
            <a:r>
              <a:rPr lang="en-US" sz="2000" spc="-14">
                <a:solidFill>
                  <a:srgbClr val="000000"/>
                </a:solidFill>
                <a:latin typeface="Montserrat 2"/>
                <a:ea typeface="Montserrat 2"/>
                <a:cs typeface="Montserrat 2"/>
                <a:sym typeface="Montserrat 2"/>
              </a:rPr>
              <a:t>sumofDigits(-11) ?? sumofDigits(1.5) ??</a:t>
            </a:r>
          </a:p>
        </p:txBody>
      </p:sp>
      <p:sp>
        <p:nvSpPr>
          <p:cNvPr name="TextBox 13" id="13"/>
          <p:cNvSpPr txBox="true"/>
          <p:nvPr/>
        </p:nvSpPr>
        <p:spPr>
          <a:xfrm rot="0">
            <a:off x="483965" y="2105568"/>
            <a:ext cx="4447308"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Step 1 : Recursive case - the ﬂow</a:t>
            </a:r>
          </a:p>
        </p:txBody>
      </p:sp>
      <p:sp>
        <p:nvSpPr>
          <p:cNvPr name="TextBox 14" id="14"/>
          <p:cNvSpPr txBox="true"/>
          <p:nvPr/>
        </p:nvSpPr>
        <p:spPr>
          <a:xfrm rot="0">
            <a:off x="526037" y="2771146"/>
            <a:ext cx="327555" cy="484365"/>
          </a:xfrm>
          <a:prstGeom prst="rect">
            <a:avLst/>
          </a:prstGeom>
        </p:spPr>
        <p:txBody>
          <a:bodyPr anchor="t" rtlCol="false" tIns="0" lIns="0" bIns="0" rIns="0">
            <a:spAutoFit/>
          </a:bodyPr>
          <a:lstStyle/>
          <a:p>
            <a:pPr algn="l">
              <a:lnSpc>
                <a:spcPts val="4398"/>
              </a:lnSpc>
            </a:pPr>
            <a:r>
              <a:rPr lang="en-US" sz="2000" spc="-14">
                <a:solidFill>
                  <a:srgbClr val="000000"/>
                </a:solidFill>
                <a:latin typeface="Montserrat 2"/>
                <a:ea typeface="Montserrat 2"/>
                <a:cs typeface="Montserrat 2"/>
                <a:sym typeface="Montserrat 2"/>
              </a:rPr>
              <a:t>10</a:t>
            </a:r>
          </a:p>
        </p:txBody>
      </p:sp>
      <p:sp>
        <p:nvSpPr>
          <p:cNvPr name="TextBox 15" id="15"/>
          <p:cNvSpPr txBox="true"/>
          <p:nvPr/>
        </p:nvSpPr>
        <p:spPr>
          <a:xfrm rot="0">
            <a:off x="1364237" y="2771146"/>
            <a:ext cx="3831479" cy="484365"/>
          </a:xfrm>
          <a:prstGeom prst="rect">
            <a:avLst/>
          </a:prstGeom>
        </p:spPr>
        <p:txBody>
          <a:bodyPr anchor="t" rtlCol="false" tIns="0" lIns="0" bIns="0" rIns="0">
            <a:spAutoFit/>
          </a:bodyPr>
          <a:lstStyle/>
          <a:p>
            <a:pPr algn="l">
              <a:lnSpc>
                <a:spcPts val="4398"/>
              </a:lnSpc>
            </a:pPr>
            <a:r>
              <a:rPr lang="en-US" sz="2000" spc="-14">
                <a:solidFill>
                  <a:srgbClr val="000000"/>
                </a:solidFill>
                <a:latin typeface="Montserrat 2"/>
                <a:ea typeface="Montserrat 2"/>
                <a:cs typeface="Montserrat 2"/>
                <a:sym typeface="Montserrat 2"/>
              </a:rPr>
              <a:t>10/10 = 1 and Remainder = 0</a:t>
            </a:r>
          </a:p>
        </p:txBody>
      </p:sp>
      <p:sp>
        <p:nvSpPr>
          <p:cNvPr name="TextBox 16" id="16"/>
          <p:cNvSpPr txBox="true"/>
          <p:nvPr/>
        </p:nvSpPr>
        <p:spPr>
          <a:xfrm rot="0">
            <a:off x="500634" y="3329130"/>
            <a:ext cx="491376" cy="1043159"/>
          </a:xfrm>
          <a:prstGeom prst="rect">
            <a:avLst/>
          </a:prstGeom>
        </p:spPr>
        <p:txBody>
          <a:bodyPr anchor="t" rtlCol="false" tIns="0" lIns="0" bIns="0" rIns="0">
            <a:spAutoFit/>
          </a:bodyPr>
          <a:lstStyle/>
          <a:p>
            <a:pPr algn="l">
              <a:lnSpc>
                <a:spcPts val="4398"/>
              </a:lnSpc>
            </a:pPr>
            <a:r>
              <a:rPr lang="en-US" sz="2000" spc="-14">
                <a:solidFill>
                  <a:srgbClr val="000000"/>
                </a:solidFill>
                <a:latin typeface="Montserrat 2"/>
                <a:ea typeface="Montserrat 2"/>
                <a:cs typeface="Montserrat 2"/>
                <a:sym typeface="Montserrat 2"/>
              </a:rPr>
              <a:t>54 112</a:t>
            </a:r>
          </a:p>
        </p:txBody>
      </p:sp>
      <p:sp>
        <p:nvSpPr>
          <p:cNvPr name="TextBox 17" id="17"/>
          <p:cNvSpPr txBox="true"/>
          <p:nvPr/>
        </p:nvSpPr>
        <p:spPr>
          <a:xfrm rot="0">
            <a:off x="1338834" y="3329130"/>
            <a:ext cx="4159110" cy="1510865"/>
          </a:xfrm>
          <a:prstGeom prst="rect">
            <a:avLst/>
          </a:prstGeom>
        </p:spPr>
        <p:txBody>
          <a:bodyPr anchor="t" rtlCol="false" tIns="0" lIns="0" bIns="0" rIns="0">
            <a:spAutoFit/>
          </a:bodyPr>
          <a:lstStyle/>
          <a:p>
            <a:pPr algn="l">
              <a:lnSpc>
                <a:spcPts val="4398"/>
              </a:lnSpc>
            </a:pPr>
            <a:r>
              <a:rPr lang="en-US" sz="2000" spc="-14">
                <a:solidFill>
                  <a:srgbClr val="000000"/>
                </a:solidFill>
                <a:latin typeface="Montserrat 2"/>
                <a:ea typeface="Montserrat 2"/>
                <a:cs typeface="Montserrat 2"/>
                <a:sym typeface="Montserrat 2"/>
              </a:rPr>
              <a:t>54/10 = 5 and Remainder = 4 112/10 = 11 and Remainder = 2</a:t>
            </a:r>
          </a:p>
          <a:p>
            <a:pPr algn="l">
              <a:lnSpc>
                <a:spcPts val="2958"/>
              </a:lnSpc>
            </a:pPr>
            <a:r>
              <a:rPr lang="en-US" sz="2000" spc="-14">
                <a:solidFill>
                  <a:srgbClr val="000000"/>
                </a:solidFill>
                <a:latin typeface="Montserrat 2"/>
                <a:ea typeface="Montserrat 2"/>
                <a:cs typeface="Montserrat 2"/>
                <a:sym typeface="Montserrat 2"/>
              </a:rPr>
              <a:t>11/10 = 1 and Remainder = 1</a:t>
            </a:r>
          </a:p>
        </p:txBody>
      </p:sp>
      <p:sp>
        <p:nvSpPr>
          <p:cNvPr name="TextBox 18" id="18"/>
          <p:cNvSpPr txBox="true"/>
          <p:nvPr/>
        </p:nvSpPr>
        <p:spPr>
          <a:xfrm rot="0">
            <a:off x="451314" y="5011103"/>
            <a:ext cx="5608463" cy="551040"/>
          </a:xfrm>
          <a:prstGeom prst="rect">
            <a:avLst/>
          </a:prstGeom>
        </p:spPr>
        <p:txBody>
          <a:bodyPr anchor="t" rtlCol="false" tIns="0" lIns="0" bIns="0" rIns="0">
            <a:spAutoFit/>
          </a:bodyPr>
          <a:lstStyle/>
          <a:p>
            <a:pPr algn="l">
              <a:lnSpc>
                <a:spcPts val="5000"/>
              </a:lnSpc>
            </a:pPr>
            <a:r>
              <a:rPr lang="en-US" b="true" sz="2000" spc="-14">
                <a:solidFill>
                  <a:srgbClr val="000000"/>
                </a:solidFill>
                <a:latin typeface="Montserrat 2 Bold"/>
                <a:ea typeface="Montserrat 2 Bold"/>
                <a:cs typeface="Montserrat 2 Bold"/>
                <a:sym typeface="Montserrat 2 Bold"/>
              </a:rPr>
              <a:t>Step 2 : Base case - the stopping criterion</a:t>
            </a:r>
          </a:p>
        </p:txBody>
      </p:sp>
      <p:sp>
        <p:nvSpPr>
          <p:cNvPr name="TextBox 19" id="19"/>
          <p:cNvSpPr txBox="true"/>
          <p:nvPr/>
        </p:nvSpPr>
        <p:spPr>
          <a:xfrm rot="0">
            <a:off x="911781" y="5798058"/>
            <a:ext cx="612410" cy="322440"/>
          </a:xfrm>
          <a:prstGeom prst="rect">
            <a:avLst/>
          </a:prstGeom>
        </p:spPr>
        <p:txBody>
          <a:bodyPr anchor="t" rtlCol="false" tIns="0" lIns="0" bIns="0" rIns="0">
            <a:spAutoFit/>
          </a:bodyPr>
          <a:lstStyle/>
          <a:p>
            <a:pPr algn="l">
              <a:lnSpc>
                <a:spcPts val="2604"/>
              </a:lnSpc>
            </a:pPr>
            <a:r>
              <a:rPr lang="en-US" sz="2000" spc="-14">
                <a:solidFill>
                  <a:srgbClr val="000000"/>
                </a:solidFill>
                <a:latin typeface="Montserrat 2"/>
                <a:ea typeface="Montserrat 2"/>
                <a:cs typeface="Montserrat 2"/>
                <a:sym typeface="Montserrat 2"/>
              </a:rPr>
              <a:t>n =0</a:t>
            </a:r>
          </a:p>
        </p:txBody>
      </p:sp>
      <p:sp>
        <p:nvSpPr>
          <p:cNvPr name="TextBox 20" id="20"/>
          <p:cNvSpPr txBox="true"/>
          <p:nvPr/>
        </p:nvSpPr>
        <p:spPr>
          <a:xfrm rot="0">
            <a:off x="369532" y="6223130"/>
            <a:ext cx="5747147" cy="551040"/>
          </a:xfrm>
          <a:prstGeom prst="rect">
            <a:avLst/>
          </a:prstGeom>
        </p:spPr>
        <p:txBody>
          <a:bodyPr anchor="t" rtlCol="false" tIns="0" lIns="0" bIns="0" rIns="0">
            <a:spAutoFit/>
          </a:bodyPr>
          <a:lstStyle/>
          <a:p>
            <a:pPr algn="l">
              <a:lnSpc>
                <a:spcPts val="5000"/>
              </a:lnSpc>
            </a:pPr>
            <a:r>
              <a:rPr lang="en-US" b="true" sz="2000" spc="-14">
                <a:solidFill>
                  <a:srgbClr val="000000"/>
                </a:solidFill>
                <a:latin typeface="Montserrat 2 Bold"/>
                <a:ea typeface="Montserrat 2 Bold"/>
                <a:cs typeface="Montserrat 2 Bold"/>
                <a:sym typeface="Montserrat 2 Bold"/>
              </a:rPr>
              <a:t>Step 3 : Unintentional case - the constraint</a:t>
            </a:r>
          </a:p>
        </p:txBody>
      </p:sp>
      <p:sp>
        <p:nvSpPr>
          <p:cNvPr name="TextBox 21" id="21"/>
          <p:cNvSpPr txBox="true"/>
          <p:nvPr/>
        </p:nvSpPr>
        <p:spPr>
          <a:xfrm rot="0">
            <a:off x="7180831" y="2838583"/>
            <a:ext cx="2896257"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f(n) = n%10 + f(n/10)</a:t>
            </a:r>
          </a:p>
        </p:txBody>
      </p:sp>
    </p:spTree>
  </p:cSld>
  <p:clrMapOvr>
    <a:masterClrMapping/>
  </p:clrMapOvr>
</p:sld>
</file>

<file path=ppt/slides/slide4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708198" y="2052237"/>
            <a:ext cx="6657546" cy="5790009"/>
          </a:xfrm>
          <a:custGeom>
            <a:avLst/>
            <a:gdLst/>
            <a:ahLst/>
            <a:cxnLst/>
            <a:rect r="r" b="b" t="t" l="l"/>
            <a:pathLst>
              <a:path h="5790009" w="6657546">
                <a:moveTo>
                  <a:pt x="0" y="0"/>
                </a:moveTo>
                <a:lnTo>
                  <a:pt x="6657546" y="0"/>
                </a:lnTo>
                <a:lnTo>
                  <a:pt x="6657546" y="5790010"/>
                </a:lnTo>
                <a:lnTo>
                  <a:pt x="0" y="579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72126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a node from Binary Tree</a:t>
            </a:r>
          </a:p>
        </p:txBody>
      </p:sp>
      <p:sp>
        <p:nvSpPr>
          <p:cNvPr name="TextBox 9" id="9"/>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0" id="10"/>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2" id="12"/>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6" id="16"/>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7" id="17"/>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8" id="18"/>
          <p:cNvSpPr txBox="true"/>
          <p:nvPr/>
        </p:nvSpPr>
        <p:spPr>
          <a:xfrm rot="0">
            <a:off x="807968" y="2051866"/>
            <a:ext cx="346773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Level Order Traversal</a:t>
            </a:r>
          </a:p>
        </p:txBody>
      </p:sp>
    </p:spTree>
  </p:cSld>
  <p:clrMapOvr>
    <a:masterClrMapping/>
  </p:clrMapOvr>
</p:sld>
</file>

<file path=ppt/slides/slide4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688691" y="2038464"/>
            <a:ext cx="6696570" cy="5092465"/>
          </a:xfrm>
          <a:custGeom>
            <a:avLst/>
            <a:gdLst/>
            <a:ahLst/>
            <a:cxnLst/>
            <a:rect r="r" b="b" t="t" l="l"/>
            <a:pathLst>
              <a:path h="5092465" w="6696570">
                <a:moveTo>
                  <a:pt x="0" y="0"/>
                </a:moveTo>
                <a:lnTo>
                  <a:pt x="6696570" y="0"/>
                </a:lnTo>
                <a:lnTo>
                  <a:pt x="6696570" y="5092465"/>
                </a:lnTo>
                <a:lnTo>
                  <a:pt x="0" y="5092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72126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a node from Binary Tree</a:t>
            </a:r>
          </a:p>
        </p:txBody>
      </p:sp>
      <p:sp>
        <p:nvSpPr>
          <p:cNvPr name="TextBox 9" id="9"/>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0" id="10"/>
          <p:cNvSpPr txBox="true"/>
          <p:nvPr/>
        </p:nvSpPr>
        <p:spPr>
          <a:xfrm rot="0">
            <a:off x="5765368"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2" id="12"/>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7515158"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6" id="16"/>
          <p:cNvSpPr txBox="true"/>
          <p:nvPr/>
        </p:nvSpPr>
        <p:spPr>
          <a:xfrm rot="0">
            <a:off x="9646787" y="3570275"/>
            <a:ext cx="332603" cy="242964"/>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NN130</a:t>
            </a:r>
          </a:p>
        </p:txBody>
      </p:sp>
      <p:sp>
        <p:nvSpPr>
          <p:cNvPr name="TextBox 17" id="17"/>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8" id="18"/>
          <p:cNvSpPr txBox="true"/>
          <p:nvPr/>
        </p:nvSpPr>
        <p:spPr>
          <a:xfrm rot="0">
            <a:off x="807968" y="2051866"/>
            <a:ext cx="346773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Level Order Traversal</a:t>
            </a:r>
          </a:p>
        </p:txBody>
      </p:sp>
    </p:spTree>
  </p:cSld>
  <p:clrMapOvr>
    <a:masterClrMapping/>
  </p:clrMapOvr>
</p:sld>
</file>

<file path=ppt/slides/slide4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688691" y="2038464"/>
            <a:ext cx="6696570" cy="5092465"/>
          </a:xfrm>
          <a:custGeom>
            <a:avLst/>
            <a:gdLst/>
            <a:ahLst/>
            <a:cxnLst/>
            <a:rect r="r" b="b" t="t" l="l"/>
            <a:pathLst>
              <a:path h="5092465" w="6696570">
                <a:moveTo>
                  <a:pt x="0" y="0"/>
                </a:moveTo>
                <a:lnTo>
                  <a:pt x="6696570" y="0"/>
                </a:lnTo>
                <a:lnTo>
                  <a:pt x="6696570" y="5092465"/>
                </a:lnTo>
                <a:lnTo>
                  <a:pt x="0" y="5092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454840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entire Binary Tree</a:t>
            </a:r>
          </a:p>
        </p:txBody>
      </p:sp>
      <p:sp>
        <p:nvSpPr>
          <p:cNvPr name="TextBox 9" id="9"/>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0" id="10"/>
          <p:cNvSpPr txBox="true"/>
          <p:nvPr/>
        </p:nvSpPr>
        <p:spPr>
          <a:xfrm rot="0">
            <a:off x="5765368"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2" id="12"/>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7515158"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6" id="16"/>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7" id="17"/>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8" id="18"/>
          <p:cNvSpPr txBox="true"/>
          <p:nvPr/>
        </p:nvSpPr>
        <p:spPr>
          <a:xfrm rot="0">
            <a:off x="850897" y="1875730"/>
            <a:ext cx="4083882" cy="1403699"/>
          </a:xfrm>
          <a:prstGeom prst="rect">
            <a:avLst/>
          </a:prstGeom>
        </p:spPr>
        <p:txBody>
          <a:bodyPr anchor="t" rtlCol="false" tIns="0" lIns="0" bIns="0" rIns="0">
            <a:spAutoFit/>
          </a:bodyPr>
          <a:lstStyle/>
          <a:p>
            <a:pPr algn="l">
              <a:lnSpc>
                <a:spcPts val="3799"/>
              </a:lnSpc>
            </a:pPr>
            <a:r>
              <a:rPr lang="en-US" b="true" sz="2200" spc="-15">
                <a:solidFill>
                  <a:srgbClr val="000000"/>
                </a:solidFill>
                <a:latin typeface="Montserrat 2 Bold"/>
                <a:ea typeface="Montserrat 2 Bold"/>
                <a:cs typeface="Montserrat 2 Bold"/>
                <a:sym typeface="Montserrat 2 Bold"/>
              </a:rPr>
              <a:t>rootNode = None rootNode.leftChild = None rootNode.rightChild = None</a:t>
            </a:r>
          </a:p>
        </p:txBody>
      </p:sp>
    </p:spTree>
  </p:cSld>
  <p:clrMapOvr>
    <a:masterClrMapping/>
  </p:clrMapOvr>
</p:sld>
</file>

<file path=ppt/slides/slide4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412226" y="1658541"/>
            <a:ext cx="5921521" cy="3532861"/>
          </a:xfrm>
          <a:custGeom>
            <a:avLst/>
            <a:gdLst/>
            <a:ahLst/>
            <a:cxnLst/>
            <a:rect r="r" b="b" t="t" l="l"/>
            <a:pathLst>
              <a:path h="3532861" w="5921521">
                <a:moveTo>
                  <a:pt x="0" y="0"/>
                </a:moveTo>
                <a:lnTo>
                  <a:pt x="5921522" y="0"/>
                </a:lnTo>
                <a:lnTo>
                  <a:pt x="5921522" y="3532860"/>
                </a:lnTo>
                <a:lnTo>
                  <a:pt x="0" y="35328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542325" y="5896175"/>
            <a:ext cx="9638424" cy="688553"/>
            <a:chOff x="0" y="0"/>
            <a:chExt cx="9638424" cy="688556"/>
          </a:xfrm>
        </p:grpSpPr>
        <p:sp>
          <p:nvSpPr>
            <p:cNvPr name="Freeform 8" id="8"/>
            <p:cNvSpPr/>
            <p:nvPr/>
          </p:nvSpPr>
          <p:spPr>
            <a:xfrm flipH="false" flipV="false" rot="0">
              <a:off x="76200"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9" id="9"/>
            <p:cNvSpPr/>
            <p:nvPr/>
          </p:nvSpPr>
          <p:spPr>
            <a:xfrm flipH="false" flipV="false" rot="0">
              <a:off x="1130173"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0" id="10"/>
            <p:cNvSpPr/>
            <p:nvPr/>
          </p:nvSpPr>
          <p:spPr>
            <a:xfrm flipH="false" flipV="false" rot="0">
              <a:off x="21841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1" id="11"/>
            <p:cNvSpPr/>
            <p:nvPr/>
          </p:nvSpPr>
          <p:spPr>
            <a:xfrm flipH="false" flipV="false" rot="0">
              <a:off x="32382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2" id="12"/>
            <p:cNvSpPr/>
            <p:nvPr/>
          </p:nvSpPr>
          <p:spPr>
            <a:xfrm flipH="false" flipV="false" rot="0">
              <a:off x="4292219"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3" id="13"/>
            <p:cNvSpPr/>
            <p:nvPr/>
          </p:nvSpPr>
          <p:spPr>
            <a:xfrm flipH="false" flipV="false" rot="0">
              <a:off x="5346192"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4" id="14"/>
            <p:cNvSpPr/>
            <p:nvPr/>
          </p:nvSpPr>
          <p:spPr>
            <a:xfrm flipH="false" flipV="false" rot="0">
              <a:off x="64001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5" id="15"/>
            <p:cNvSpPr/>
            <p:nvPr/>
          </p:nvSpPr>
          <p:spPr>
            <a:xfrm flipH="false" flipV="false" rot="0">
              <a:off x="74542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6" id="16"/>
            <p:cNvSpPr/>
            <p:nvPr/>
          </p:nvSpPr>
          <p:spPr>
            <a:xfrm flipH="false" flipV="false" rot="0">
              <a:off x="8508238"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7" id="17"/>
            <p:cNvSpPr/>
            <p:nvPr/>
          </p:nvSpPr>
          <p:spPr>
            <a:xfrm flipH="false" flipV="false" rot="0">
              <a:off x="1117473"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18" id="18"/>
            <p:cNvSpPr/>
            <p:nvPr/>
          </p:nvSpPr>
          <p:spPr>
            <a:xfrm flipH="false" flipV="false" rot="0">
              <a:off x="2171446"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19" id="19"/>
            <p:cNvSpPr/>
            <p:nvPr/>
          </p:nvSpPr>
          <p:spPr>
            <a:xfrm flipH="false" flipV="false" rot="0">
              <a:off x="3225546"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0" id="20"/>
            <p:cNvSpPr/>
            <p:nvPr/>
          </p:nvSpPr>
          <p:spPr>
            <a:xfrm flipH="false" flipV="false" rot="0">
              <a:off x="4279519"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1" id="21"/>
            <p:cNvSpPr/>
            <p:nvPr/>
          </p:nvSpPr>
          <p:spPr>
            <a:xfrm flipH="false" flipV="false" rot="0">
              <a:off x="5333492"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2" id="22"/>
            <p:cNvSpPr/>
            <p:nvPr/>
          </p:nvSpPr>
          <p:spPr>
            <a:xfrm flipH="false" flipV="false" rot="0">
              <a:off x="6387465"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3" id="23"/>
            <p:cNvSpPr/>
            <p:nvPr/>
          </p:nvSpPr>
          <p:spPr>
            <a:xfrm flipH="false" flipV="false" rot="0">
              <a:off x="7441565"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4" id="24"/>
            <p:cNvSpPr/>
            <p:nvPr/>
          </p:nvSpPr>
          <p:spPr>
            <a:xfrm flipH="false" flipV="false" rot="0">
              <a:off x="8495538"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5" id="25"/>
            <p:cNvSpPr/>
            <p:nvPr/>
          </p:nvSpPr>
          <p:spPr>
            <a:xfrm flipH="false" flipV="false" rot="0">
              <a:off x="63500"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6" id="26"/>
            <p:cNvSpPr/>
            <p:nvPr/>
          </p:nvSpPr>
          <p:spPr>
            <a:xfrm flipH="false" flipV="false" rot="0">
              <a:off x="9549511" y="63500"/>
              <a:ext cx="25400" cy="561594"/>
            </a:xfrm>
            <a:custGeom>
              <a:avLst/>
              <a:gdLst/>
              <a:ahLst/>
              <a:cxnLst/>
              <a:rect r="r" b="b" t="t" l="l"/>
              <a:pathLst>
                <a:path h="561594" w="25400">
                  <a:moveTo>
                    <a:pt x="25400" y="0"/>
                  </a:moveTo>
                  <a:lnTo>
                    <a:pt x="25400" y="561594"/>
                  </a:lnTo>
                  <a:lnTo>
                    <a:pt x="0" y="561594"/>
                  </a:lnTo>
                  <a:lnTo>
                    <a:pt x="0" y="0"/>
                  </a:lnTo>
                  <a:close/>
                </a:path>
              </a:pathLst>
            </a:custGeom>
            <a:solidFill>
              <a:srgbClr val="017100"/>
            </a:solidFill>
          </p:spPr>
        </p:sp>
        <p:sp>
          <p:nvSpPr>
            <p:cNvPr name="Freeform 27" id="27"/>
            <p:cNvSpPr/>
            <p:nvPr/>
          </p:nvSpPr>
          <p:spPr>
            <a:xfrm flipH="false" flipV="false" rot="0">
              <a:off x="63500" y="63500"/>
              <a:ext cx="9511411" cy="25400"/>
            </a:xfrm>
            <a:custGeom>
              <a:avLst/>
              <a:gdLst/>
              <a:ahLst/>
              <a:cxnLst/>
              <a:rect r="r" b="b" t="t" l="l"/>
              <a:pathLst>
                <a:path h="25400" w="9511411">
                  <a:moveTo>
                    <a:pt x="0" y="0"/>
                  </a:moveTo>
                  <a:lnTo>
                    <a:pt x="9511411" y="0"/>
                  </a:lnTo>
                  <a:lnTo>
                    <a:pt x="9511411" y="25400"/>
                  </a:lnTo>
                  <a:lnTo>
                    <a:pt x="0" y="25400"/>
                  </a:lnTo>
                  <a:close/>
                </a:path>
              </a:pathLst>
            </a:custGeom>
            <a:solidFill>
              <a:srgbClr val="017100"/>
            </a:solidFill>
          </p:spPr>
        </p:sp>
        <p:sp>
          <p:nvSpPr>
            <p:cNvPr name="Freeform 28" id="28"/>
            <p:cNvSpPr/>
            <p:nvPr/>
          </p:nvSpPr>
          <p:spPr>
            <a:xfrm flipH="false" flipV="false" rot="0">
              <a:off x="63500" y="599694"/>
              <a:ext cx="9511411" cy="25400"/>
            </a:xfrm>
            <a:custGeom>
              <a:avLst/>
              <a:gdLst/>
              <a:ahLst/>
              <a:cxnLst/>
              <a:rect r="r" b="b" t="t" l="l"/>
              <a:pathLst>
                <a:path h="25400" w="9511411">
                  <a:moveTo>
                    <a:pt x="0" y="0"/>
                  </a:moveTo>
                  <a:lnTo>
                    <a:pt x="9511411" y="0"/>
                  </a:lnTo>
                  <a:lnTo>
                    <a:pt x="9511411" y="25400"/>
                  </a:lnTo>
                  <a:lnTo>
                    <a:pt x="0" y="25400"/>
                  </a:lnTo>
                  <a:close/>
                </a:path>
              </a:pathLst>
            </a:custGeom>
            <a:solidFill>
              <a:srgbClr val="017100"/>
            </a:solidFill>
          </p:spPr>
        </p:sp>
        <p:sp>
          <p:nvSpPr>
            <p:cNvPr name="Freeform 29" id="29"/>
            <p:cNvSpPr/>
            <p:nvPr/>
          </p:nvSpPr>
          <p:spPr>
            <a:xfrm flipH="false" flipV="false" rot="0">
              <a:off x="491109" y="208788"/>
              <a:ext cx="270891" cy="270891"/>
            </a:xfrm>
            <a:custGeom>
              <a:avLst/>
              <a:gdLst/>
              <a:ahLst/>
              <a:cxnLst/>
              <a:rect r="r" b="b" t="t" l="l"/>
              <a:pathLst>
                <a:path h="270891" w="270891">
                  <a:moveTo>
                    <a:pt x="42799" y="127"/>
                  </a:moveTo>
                  <a:cubicBezTo>
                    <a:pt x="42418" y="127"/>
                    <a:pt x="42037" y="254"/>
                    <a:pt x="41783" y="508"/>
                  </a:cubicBezTo>
                  <a:lnTo>
                    <a:pt x="635" y="41656"/>
                  </a:lnTo>
                  <a:cubicBezTo>
                    <a:pt x="0" y="42291"/>
                    <a:pt x="0" y="43180"/>
                    <a:pt x="635" y="43688"/>
                  </a:cubicBezTo>
                  <a:lnTo>
                    <a:pt x="91694" y="134620"/>
                  </a:lnTo>
                  <a:cubicBezTo>
                    <a:pt x="92075" y="135001"/>
                    <a:pt x="92075" y="135636"/>
                    <a:pt x="91694" y="136017"/>
                  </a:cubicBezTo>
                  <a:lnTo>
                    <a:pt x="635" y="227076"/>
                  </a:lnTo>
                  <a:cubicBezTo>
                    <a:pt x="0" y="227711"/>
                    <a:pt x="0" y="228600"/>
                    <a:pt x="635" y="229108"/>
                  </a:cubicBezTo>
                  <a:lnTo>
                    <a:pt x="41783" y="270256"/>
                  </a:lnTo>
                  <a:cubicBezTo>
                    <a:pt x="42418" y="270891"/>
                    <a:pt x="43307" y="270891"/>
                    <a:pt x="43815" y="270256"/>
                  </a:cubicBezTo>
                  <a:lnTo>
                    <a:pt x="134747" y="179197"/>
                  </a:lnTo>
                  <a:cubicBezTo>
                    <a:pt x="135128" y="178816"/>
                    <a:pt x="135763" y="178816"/>
                    <a:pt x="136144" y="179197"/>
                  </a:cubicBezTo>
                  <a:lnTo>
                    <a:pt x="227076" y="270256"/>
                  </a:lnTo>
                  <a:cubicBezTo>
                    <a:pt x="227711" y="270891"/>
                    <a:pt x="228600" y="270891"/>
                    <a:pt x="229108" y="270256"/>
                  </a:cubicBezTo>
                  <a:lnTo>
                    <a:pt x="270256" y="229108"/>
                  </a:lnTo>
                  <a:cubicBezTo>
                    <a:pt x="270891" y="228473"/>
                    <a:pt x="270891" y="227584"/>
                    <a:pt x="270256" y="227076"/>
                  </a:cubicBezTo>
                  <a:lnTo>
                    <a:pt x="179197" y="136144"/>
                  </a:lnTo>
                  <a:cubicBezTo>
                    <a:pt x="178816" y="135763"/>
                    <a:pt x="178816" y="135128"/>
                    <a:pt x="179197" y="134747"/>
                  </a:cubicBezTo>
                  <a:lnTo>
                    <a:pt x="270256" y="43815"/>
                  </a:lnTo>
                  <a:cubicBezTo>
                    <a:pt x="270764" y="43180"/>
                    <a:pt x="270764" y="42291"/>
                    <a:pt x="270256" y="41783"/>
                  </a:cubicBezTo>
                  <a:lnTo>
                    <a:pt x="229108" y="635"/>
                  </a:lnTo>
                  <a:cubicBezTo>
                    <a:pt x="228473" y="0"/>
                    <a:pt x="227584" y="0"/>
                    <a:pt x="227076" y="635"/>
                  </a:cubicBezTo>
                  <a:lnTo>
                    <a:pt x="136144" y="91694"/>
                  </a:lnTo>
                  <a:cubicBezTo>
                    <a:pt x="135763" y="92075"/>
                    <a:pt x="135128" y="92075"/>
                    <a:pt x="134747" y="91694"/>
                  </a:cubicBezTo>
                  <a:lnTo>
                    <a:pt x="43688" y="635"/>
                  </a:lnTo>
                  <a:cubicBezTo>
                    <a:pt x="43434" y="381"/>
                    <a:pt x="43053" y="254"/>
                    <a:pt x="42672" y="254"/>
                  </a:cubicBezTo>
                  <a:close/>
                </a:path>
              </a:pathLst>
            </a:custGeom>
            <a:solidFill>
              <a:srgbClr val="EE220C"/>
            </a:solidFill>
          </p:spPr>
        </p:sp>
      </p:grpSp>
      <p:sp>
        <p:nvSpPr>
          <p:cNvPr name="TextBox 30" id="3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1" id="31"/>
          <p:cNvSpPr txBox="true"/>
          <p:nvPr/>
        </p:nvSpPr>
        <p:spPr>
          <a:xfrm rot="0">
            <a:off x="800510" y="884368"/>
            <a:ext cx="67301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Create Binary Tree using Python List</a:t>
            </a:r>
          </a:p>
        </p:txBody>
      </p:sp>
      <p:sp>
        <p:nvSpPr>
          <p:cNvPr name="TextBox 32" id="32"/>
          <p:cNvSpPr txBox="true"/>
          <p:nvPr/>
        </p:nvSpPr>
        <p:spPr>
          <a:xfrm rot="0">
            <a:off x="10843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33" id="33"/>
          <p:cNvSpPr txBox="true"/>
          <p:nvPr/>
        </p:nvSpPr>
        <p:spPr>
          <a:xfrm rot="0">
            <a:off x="21257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a:t>
            </a:r>
          </a:p>
        </p:txBody>
      </p:sp>
      <p:sp>
        <p:nvSpPr>
          <p:cNvPr name="TextBox 34" id="34"/>
          <p:cNvSpPr txBox="true"/>
          <p:nvPr/>
        </p:nvSpPr>
        <p:spPr>
          <a:xfrm rot="0">
            <a:off x="3167158"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2</a:t>
            </a:r>
          </a:p>
        </p:txBody>
      </p:sp>
      <p:sp>
        <p:nvSpPr>
          <p:cNvPr name="TextBox 35" id="35"/>
          <p:cNvSpPr txBox="true"/>
          <p:nvPr/>
        </p:nvSpPr>
        <p:spPr>
          <a:xfrm rot="0">
            <a:off x="42085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36" id="36"/>
          <p:cNvSpPr txBox="true"/>
          <p:nvPr/>
        </p:nvSpPr>
        <p:spPr>
          <a:xfrm rot="0">
            <a:off x="52499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37" id="37"/>
          <p:cNvSpPr txBox="true"/>
          <p:nvPr/>
        </p:nvSpPr>
        <p:spPr>
          <a:xfrm rot="0">
            <a:off x="63548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38" id="38"/>
          <p:cNvSpPr txBox="true"/>
          <p:nvPr/>
        </p:nvSpPr>
        <p:spPr>
          <a:xfrm rot="0">
            <a:off x="74597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39" id="39"/>
          <p:cNvSpPr txBox="true"/>
          <p:nvPr/>
        </p:nvSpPr>
        <p:spPr>
          <a:xfrm rot="0">
            <a:off x="83741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40" id="40"/>
          <p:cNvSpPr txBox="true"/>
          <p:nvPr/>
        </p:nvSpPr>
        <p:spPr>
          <a:xfrm rot="0">
            <a:off x="94790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41" id="41"/>
          <p:cNvSpPr txBox="true"/>
          <p:nvPr/>
        </p:nvSpPr>
        <p:spPr>
          <a:xfrm rot="0">
            <a:off x="741464" y="6969214"/>
            <a:ext cx="2483996" cy="812330"/>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Left child = cell[2x] Right child = cell[2x+1]</a:t>
            </a:r>
          </a:p>
        </p:txBody>
      </p:sp>
      <p:sp>
        <p:nvSpPr>
          <p:cNvPr name="TextBox 42" id="42"/>
          <p:cNvSpPr txBox="true"/>
          <p:nvPr/>
        </p:nvSpPr>
        <p:spPr>
          <a:xfrm rot="0">
            <a:off x="37333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43" id="43"/>
          <p:cNvSpPr txBox="true"/>
          <p:nvPr/>
        </p:nvSpPr>
        <p:spPr>
          <a:xfrm rot="0">
            <a:off x="476102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44" id="44"/>
          <p:cNvSpPr txBox="true"/>
          <p:nvPr/>
        </p:nvSpPr>
        <p:spPr>
          <a:xfrm rot="0">
            <a:off x="54831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45" id="45"/>
          <p:cNvSpPr txBox="true"/>
          <p:nvPr/>
        </p:nvSpPr>
        <p:spPr>
          <a:xfrm rot="0">
            <a:off x="6146187" y="188396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46" id="46"/>
          <p:cNvSpPr txBox="true"/>
          <p:nvPr/>
        </p:nvSpPr>
        <p:spPr>
          <a:xfrm rot="0">
            <a:off x="70353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47" id="47"/>
          <p:cNvSpPr txBox="true"/>
          <p:nvPr/>
        </p:nvSpPr>
        <p:spPr>
          <a:xfrm rot="0">
            <a:off x="766123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48" id="48"/>
          <p:cNvSpPr txBox="true"/>
          <p:nvPr/>
        </p:nvSpPr>
        <p:spPr>
          <a:xfrm rot="0">
            <a:off x="87851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Tree>
  </p:cSld>
  <p:clrMapOvr>
    <a:masterClrMapping/>
  </p:clrMapOvr>
</p:sld>
</file>

<file path=ppt/slides/slide4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990088" y="7063740"/>
            <a:ext cx="1271006" cy="248917"/>
            <a:chOff x="0" y="0"/>
            <a:chExt cx="1271003" cy="248920"/>
          </a:xfrm>
        </p:grpSpPr>
        <p:sp>
          <p:nvSpPr>
            <p:cNvPr name="Freeform 7" id="7"/>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8" id="8"/>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3434591" y="7495537"/>
            <a:ext cx="1271006" cy="248917"/>
            <a:chOff x="0" y="0"/>
            <a:chExt cx="1271003" cy="248920"/>
          </a:xfrm>
        </p:grpSpPr>
        <p:sp>
          <p:nvSpPr>
            <p:cNvPr name="Freeform 10" id="10"/>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11" id="11"/>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2" id="12"/>
          <p:cNvSpPr/>
          <p:nvPr/>
        </p:nvSpPr>
        <p:spPr>
          <a:xfrm flipH="false" flipV="false" rot="0">
            <a:off x="3412226" y="1658541"/>
            <a:ext cx="5921521" cy="3532861"/>
          </a:xfrm>
          <a:custGeom>
            <a:avLst/>
            <a:gdLst/>
            <a:ahLst/>
            <a:cxnLst/>
            <a:rect r="r" b="b" t="t" l="l"/>
            <a:pathLst>
              <a:path h="3532861" w="5921521">
                <a:moveTo>
                  <a:pt x="0" y="0"/>
                </a:moveTo>
                <a:lnTo>
                  <a:pt x="5921522" y="0"/>
                </a:lnTo>
                <a:lnTo>
                  <a:pt x="5921522" y="3532860"/>
                </a:lnTo>
                <a:lnTo>
                  <a:pt x="0" y="35328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a:grpSpLocks noChangeAspect="true"/>
          </p:cNvGrpSpPr>
          <p:nvPr/>
        </p:nvGrpSpPr>
        <p:grpSpPr>
          <a:xfrm rot="0">
            <a:off x="546097" y="5892803"/>
            <a:ext cx="9638424" cy="688553"/>
            <a:chOff x="0" y="0"/>
            <a:chExt cx="9638424" cy="688556"/>
          </a:xfrm>
        </p:grpSpPr>
        <p:sp>
          <p:nvSpPr>
            <p:cNvPr name="Freeform 14" id="14"/>
            <p:cNvSpPr/>
            <p:nvPr/>
          </p:nvSpPr>
          <p:spPr>
            <a:xfrm flipH="false" flipV="false" rot="0">
              <a:off x="76200"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5" id="15"/>
            <p:cNvSpPr/>
            <p:nvPr/>
          </p:nvSpPr>
          <p:spPr>
            <a:xfrm flipH="false" flipV="false" rot="0">
              <a:off x="1130173"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6" id="16"/>
            <p:cNvSpPr/>
            <p:nvPr/>
          </p:nvSpPr>
          <p:spPr>
            <a:xfrm flipH="false" flipV="false" rot="0">
              <a:off x="21841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7" id="17"/>
            <p:cNvSpPr/>
            <p:nvPr/>
          </p:nvSpPr>
          <p:spPr>
            <a:xfrm flipH="false" flipV="false" rot="0">
              <a:off x="32382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8" id="18"/>
            <p:cNvSpPr/>
            <p:nvPr/>
          </p:nvSpPr>
          <p:spPr>
            <a:xfrm flipH="false" flipV="false" rot="0">
              <a:off x="4292219"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9" id="19"/>
            <p:cNvSpPr/>
            <p:nvPr/>
          </p:nvSpPr>
          <p:spPr>
            <a:xfrm flipH="false" flipV="false" rot="0">
              <a:off x="5346192"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0" id="20"/>
            <p:cNvSpPr/>
            <p:nvPr/>
          </p:nvSpPr>
          <p:spPr>
            <a:xfrm flipH="false" flipV="false" rot="0">
              <a:off x="64001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1" id="21"/>
            <p:cNvSpPr/>
            <p:nvPr/>
          </p:nvSpPr>
          <p:spPr>
            <a:xfrm flipH="false" flipV="false" rot="0">
              <a:off x="74542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2" id="22"/>
            <p:cNvSpPr/>
            <p:nvPr/>
          </p:nvSpPr>
          <p:spPr>
            <a:xfrm flipH="false" flipV="false" rot="0">
              <a:off x="8508238"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3" id="23"/>
            <p:cNvSpPr/>
            <p:nvPr/>
          </p:nvSpPr>
          <p:spPr>
            <a:xfrm flipH="false" flipV="false" rot="0">
              <a:off x="1117473"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4" id="24"/>
            <p:cNvSpPr/>
            <p:nvPr/>
          </p:nvSpPr>
          <p:spPr>
            <a:xfrm flipH="false" flipV="false" rot="0">
              <a:off x="2171446"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5" id="25"/>
            <p:cNvSpPr/>
            <p:nvPr/>
          </p:nvSpPr>
          <p:spPr>
            <a:xfrm flipH="false" flipV="false" rot="0">
              <a:off x="3225546"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6" id="26"/>
            <p:cNvSpPr/>
            <p:nvPr/>
          </p:nvSpPr>
          <p:spPr>
            <a:xfrm flipH="false" flipV="false" rot="0">
              <a:off x="4279519"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7" id="27"/>
            <p:cNvSpPr/>
            <p:nvPr/>
          </p:nvSpPr>
          <p:spPr>
            <a:xfrm flipH="false" flipV="false" rot="0">
              <a:off x="5333492"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8" id="28"/>
            <p:cNvSpPr/>
            <p:nvPr/>
          </p:nvSpPr>
          <p:spPr>
            <a:xfrm flipH="false" flipV="false" rot="0">
              <a:off x="6387465"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9" id="29"/>
            <p:cNvSpPr/>
            <p:nvPr/>
          </p:nvSpPr>
          <p:spPr>
            <a:xfrm flipH="false" flipV="false" rot="0">
              <a:off x="7441565"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0" id="30"/>
            <p:cNvSpPr/>
            <p:nvPr/>
          </p:nvSpPr>
          <p:spPr>
            <a:xfrm flipH="false" flipV="false" rot="0">
              <a:off x="8495538"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1" id="31"/>
            <p:cNvSpPr/>
            <p:nvPr/>
          </p:nvSpPr>
          <p:spPr>
            <a:xfrm flipH="false" flipV="false" rot="0">
              <a:off x="63500"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2" id="32"/>
            <p:cNvSpPr/>
            <p:nvPr/>
          </p:nvSpPr>
          <p:spPr>
            <a:xfrm flipH="false" flipV="false" rot="0">
              <a:off x="9549511"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3" id="33"/>
            <p:cNvSpPr/>
            <p:nvPr/>
          </p:nvSpPr>
          <p:spPr>
            <a:xfrm flipH="false" flipV="false" rot="0">
              <a:off x="63500" y="63500"/>
              <a:ext cx="9511411" cy="25400"/>
            </a:xfrm>
            <a:custGeom>
              <a:avLst/>
              <a:gdLst/>
              <a:ahLst/>
              <a:cxnLst/>
              <a:rect r="r" b="b" t="t" l="l"/>
              <a:pathLst>
                <a:path h="25400" w="9511411">
                  <a:moveTo>
                    <a:pt x="0" y="0"/>
                  </a:moveTo>
                  <a:lnTo>
                    <a:pt x="9511411" y="0"/>
                  </a:lnTo>
                  <a:lnTo>
                    <a:pt x="9511411" y="25400"/>
                  </a:lnTo>
                  <a:lnTo>
                    <a:pt x="0" y="25400"/>
                  </a:lnTo>
                  <a:close/>
                </a:path>
              </a:pathLst>
            </a:custGeom>
            <a:solidFill>
              <a:srgbClr val="017100"/>
            </a:solidFill>
          </p:spPr>
        </p:sp>
        <p:sp>
          <p:nvSpPr>
            <p:cNvPr name="Freeform 34" id="34"/>
            <p:cNvSpPr/>
            <p:nvPr/>
          </p:nvSpPr>
          <p:spPr>
            <a:xfrm flipH="false" flipV="false" rot="0">
              <a:off x="63500" y="599694"/>
              <a:ext cx="9511411" cy="25400"/>
            </a:xfrm>
            <a:custGeom>
              <a:avLst/>
              <a:gdLst/>
              <a:ahLst/>
              <a:cxnLst/>
              <a:rect r="r" b="b" t="t" l="l"/>
              <a:pathLst>
                <a:path h="25400" w="9511411">
                  <a:moveTo>
                    <a:pt x="0" y="0"/>
                  </a:moveTo>
                  <a:lnTo>
                    <a:pt x="0" y="25400"/>
                  </a:lnTo>
                  <a:lnTo>
                    <a:pt x="9511411" y="25400"/>
                  </a:lnTo>
                  <a:lnTo>
                    <a:pt x="9511411" y="0"/>
                  </a:lnTo>
                  <a:close/>
                </a:path>
              </a:pathLst>
            </a:custGeom>
            <a:solidFill>
              <a:srgbClr val="017100"/>
            </a:solidFill>
          </p:spPr>
        </p:sp>
        <p:sp>
          <p:nvSpPr>
            <p:cNvPr name="Freeform 35" id="35"/>
            <p:cNvSpPr/>
            <p:nvPr/>
          </p:nvSpPr>
          <p:spPr>
            <a:xfrm flipH="false" flipV="false" rot="0">
              <a:off x="487299" y="212217"/>
              <a:ext cx="271018" cy="271018"/>
            </a:xfrm>
            <a:custGeom>
              <a:avLst/>
              <a:gdLst/>
              <a:ahLst/>
              <a:cxnLst/>
              <a:rect r="r" b="b" t="t" l="l"/>
              <a:pathLst>
                <a:path h="271018" w="271018">
                  <a:moveTo>
                    <a:pt x="42799" y="127"/>
                  </a:moveTo>
                  <a:cubicBezTo>
                    <a:pt x="42418" y="127"/>
                    <a:pt x="42037" y="254"/>
                    <a:pt x="41783" y="508"/>
                  </a:cubicBezTo>
                  <a:lnTo>
                    <a:pt x="635" y="41656"/>
                  </a:lnTo>
                  <a:cubicBezTo>
                    <a:pt x="0" y="42291"/>
                    <a:pt x="0" y="43180"/>
                    <a:pt x="635" y="43688"/>
                  </a:cubicBezTo>
                  <a:lnTo>
                    <a:pt x="91694" y="134620"/>
                  </a:lnTo>
                  <a:cubicBezTo>
                    <a:pt x="92075" y="135001"/>
                    <a:pt x="92075" y="135636"/>
                    <a:pt x="91694" y="136017"/>
                  </a:cubicBezTo>
                  <a:lnTo>
                    <a:pt x="635" y="227076"/>
                  </a:lnTo>
                  <a:cubicBezTo>
                    <a:pt x="0" y="227711"/>
                    <a:pt x="0" y="228600"/>
                    <a:pt x="635" y="229108"/>
                  </a:cubicBezTo>
                  <a:lnTo>
                    <a:pt x="41783" y="270383"/>
                  </a:lnTo>
                  <a:cubicBezTo>
                    <a:pt x="42418" y="271018"/>
                    <a:pt x="43307" y="271018"/>
                    <a:pt x="43815" y="270383"/>
                  </a:cubicBezTo>
                  <a:lnTo>
                    <a:pt x="134747" y="179324"/>
                  </a:lnTo>
                  <a:cubicBezTo>
                    <a:pt x="135128" y="178943"/>
                    <a:pt x="135763" y="178943"/>
                    <a:pt x="136144" y="179324"/>
                  </a:cubicBezTo>
                  <a:lnTo>
                    <a:pt x="227203" y="270383"/>
                  </a:lnTo>
                  <a:cubicBezTo>
                    <a:pt x="227838" y="271018"/>
                    <a:pt x="228727" y="271018"/>
                    <a:pt x="229235" y="270383"/>
                  </a:cubicBezTo>
                  <a:lnTo>
                    <a:pt x="270383" y="229235"/>
                  </a:lnTo>
                  <a:cubicBezTo>
                    <a:pt x="271018" y="228600"/>
                    <a:pt x="271018" y="227711"/>
                    <a:pt x="270383" y="227203"/>
                  </a:cubicBezTo>
                  <a:lnTo>
                    <a:pt x="179451" y="136144"/>
                  </a:lnTo>
                  <a:cubicBezTo>
                    <a:pt x="179070" y="135763"/>
                    <a:pt x="179070" y="135128"/>
                    <a:pt x="179451" y="134747"/>
                  </a:cubicBezTo>
                  <a:lnTo>
                    <a:pt x="270510" y="43815"/>
                  </a:lnTo>
                  <a:cubicBezTo>
                    <a:pt x="271018" y="43180"/>
                    <a:pt x="271018" y="42291"/>
                    <a:pt x="270510" y="41783"/>
                  </a:cubicBezTo>
                  <a:lnTo>
                    <a:pt x="229362" y="635"/>
                  </a:lnTo>
                  <a:cubicBezTo>
                    <a:pt x="228727" y="0"/>
                    <a:pt x="227838" y="0"/>
                    <a:pt x="227330" y="635"/>
                  </a:cubicBezTo>
                  <a:lnTo>
                    <a:pt x="136398" y="91694"/>
                  </a:lnTo>
                  <a:cubicBezTo>
                    <a:pt x="136017" y="92075"/>
                    <a:pt x="135382" y="92075"/>
                    <a:pt x="135001" y="91694"/>
                  </a:cubicBezTo>
                  <a:lnTo>
                    <a:pt x="43942" y="635"/>
                  </a:lnTo>
                  <a:cubicBezTo>
                    <a:pt x="43688" y="381"/>
                    <a:pt x="43307" y="254"/>
                    <a:pt x="42926" y="254"/>
                  </a:cubicBezTo>
                  <a:close/>
                </a:path>
              </a:pathLst>
            </a:custGeom>
            <a:solidFill>
              <a:srgbClr val="EE220C"/>
            </a:solidFill>
          </p:spPr>
        </p:sp>
        <p:sp>
          <p:nvSpPr>
            <p:cNvPr name="Freeform 36" id="36"/>
            <p:cNvSpPr/>
            <p:nvPr/>
          </p:nvSpPr>
          <p:spPr>
            <a:xfrm flipH="false" flipV="false" rot="0">
              <a:off x="1299210"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7" id="37"/>
            <p:cNvSpPr/>
            <p:nvPr/>
          </p:nvSpPr>
          <p:spPr>
            <a:xfrm flipH="false" flipV="false" rot="0">
              <a:off x="2340610"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8" id="38"/>
            <p:cNvSpPr/>
            <p:nvPr/>
          </p:nvSpPr>
          <p:spPr>
            <a:xfrm flipH="false" flipV="false" rot="0">
              <a:off x="3404235"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grpSp>
      <p:sp>
        <p:nvSpPr>
          <p:cNvPr name="TextBox 39" id="3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0" id="40"/>
          <p:cNvSpPr txBox="true"/>
          <p:nvPr/>
        </p:nvSpPr>
        <p:spPr>
          <a:xfrm rot="0">
            <a:off x="10843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41" id="41"/>
          <p:cNvSpPr txBox="true"/>
          <p:nvPr/>
        </p:nvSpPr>
        <p:spPr>
          <a:xfrm rot="0">
            <a:off x="2078526" y="5678624"/>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1</a:t>
            </a:r>
          </a:p>
          <a:p>
            <a:pPr algn="ctr">
              <a:lnSpc>
                <a:spcPts val="2240"/>
              </a:lnSpc>
            </a:pPr>
            <a:r>
              <a:rPr lang="en-US" b="true" sz="1600" spc="-4">
                <a:solidFill>
                  <a:srgbClr val="000000"/>
                </a:solidFill>
                <a:latin typeface="IBM Plex Sans Bold"/>
                <a:ea typeface="IBM Plex Sans Bold"/>
                <a:cs typeface="IBM Plex Sans Bold"/>
                <a:sym typeface="IBM Plex Sans Bold"/>
              </a:rPr>
              <a:t>N1</a:t>
            </a:r>
          </a:p>
        </p:txBody>
      </p:sp>
      <p:sp>
        <p:nvSpPr>
          <p:cNvPr name="TextBox 42" id="42"/>
          <p:cNvSpPr txBox="true"/>
          <p:nvPr/>
        </p:nvSpPr>
        <p:spPr>
          <a:xfrm rot="0">
            <a:off x="3119933" y="5678624"/>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2</a:t>
            </a:r>
          </a:p>
          <a:p>
            <a:pPr algn="ctr">
              <a:lnSpc>
                <a:spcPts val="2240"/>
              </a:lnSpc>
            </a:pPr>
            <a:r>
              <a:rPr lang="en-US" b="true" sz="1600" spc="-4">
                <a:solidFill>
                  <a:srgbClr val="000000"/>
                </a:solidFill>
                <a:latin typeface="IBM Plex Sans Bold"/>
                <a:ea typeface="IBM Plex Sans Bold"/>
                <a:cs typeface="IBM Plex Sans Bold"/>
                <a:sym typeface="IBM Plex Sans Bold"/>
              </a:rPr>
              <a:t>N2</a:t>
            </a:r>
          </a:p>
        </p:txBody>
      </p:sp>
      <p:sp>
        <p:nvSpPr>
          <p:cNvPr name="TextBox 43" id="43"/>
          <p:cNvSpPr txBox="true"/>
          <p:nvPr/>
        </p:nvSpPr>
        <p:spPr>
          <a:xfrm rot="0">
            <a:off x="42085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44" id="44"/>
          <p:cNvSpPr txBox="true"/>
          <p:nvPr/>
        </p:nvSpPr>
        <p:spPr>
          <a:xfrm rot="0">
            <a:off x="52499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45" id="45"/>
          <p:cNvSpPr txBox="true"/>
          <p:nvPr/>
        </p:nvSpPr>
        <p:spPr>
          <a:xfrm rot="0">
            <a:off x="63548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46" id="46"/>
          <p:cNvSpPr txBox="true"/>
          <p:nvPr/>
        </p:nvSpPr>
        <p:spPr>
          <a:xfrm rot="0">
            <a:off x="74597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47" id="47"/>
          <p:cNvSpPr txBox="true"/>
          <p:nvPr/>
        </p:nvSpPr>
        <p:spPr>
          <a:xfrm rot="0">
            <a:off x="83741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48" id="48"/>
          <p:cNvSpPr txBox="true"/>
          <p:nvPr/>
        </p:nvSpPr>
        <p:spPr>
          <a:xfrm rot="0">
            <a:off x="94790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49" id="49"/>
          <p:cNvSpPr txBox="true"/>
          <p:nvPr/>
        </p:nvSpPr>
        <p:spPr>
          <a:xfrm rot="0">
            <a:off x="4183456"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N3</a:t>
            </a:r>
          </a:p>
        </p:txBody>
      </p:sp>
      <p:sp>
        <p:nvSpPr>
          <p:cNvPr name="TextBox 50" id="50"/>
          <p:cNvSpPr txBox="true"/>
          <p:nvPr/>
        </p:nvSpPr>
        <p:spPr>
          <a:xfrm rot="0">
            <a:off x="741464" y="6969214"/>
            <a:ext cx="2483996" cy="812330"/>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Left child = cell[2x] Right child = cell[2x+1]</a:t>
            </a:r>
          </a:p>
        </p:txBody>
      </p:sp>
      <p:sp>
        <p:nvSpPr>
          <p:cNvPr name="TextBox 51" id="51"/>
          <p:cNvSpPr txBox="true"/>
          <p:nvPr/>
        </p:nvSpPr>
        <p:spPr>
          <a:xfrm rot="0">
            <a:off x="4500658" y="6969214"/>
            <a:ext cx="1925431"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1 , cell[2x1=2]</a:t>
            </a:r>
          </a:p>
        </p:txBody>
      </p:sp>
      <p:sp>
        <p:nvSpPr>
          <p:cNvPr name="TextBox 52" id="52"/>
          <p:cNvSpPr txBox="true"/>
          <p:nvPr/>
        </p:nvSpPr>
        <p:spPr>
          <a:xfrm rot="0">
            <a:off x="4945161" y="7401011"/>
            <a:ext cx="2220839"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1 , cell[2x1+1=3]</a:t>
            </a:r>
          </a:p>
        </p:txBody>
      </p:sp>
      <p:sp>
        <p:nvSpPr>
          <p:cNvPr name="TextBox 53" id="53"/>
          <p:cNvSpPr txBox="true"/>
          <p:nvPr/>
        </p:nvSpPr>
        <p:spPr>
          <a:xfrm rot="0">
            <a:off x="37333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54" id="54"/>
          <p:cNvSpPr txBox="true"/>
          <p:nvPr/>
        </p:nvSpPr>
        <p:spPr>
          <a:xfrm rot="0">
            <a:off x="476102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55" id="55"/>
          <p:cNvSpPr txBox="true"/>
          <p:nvPr/>
        </p:nvSpPr>
        <p:spPr>
          <a:xfrm rot="0">
            <a:off x="54831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56" id="56"/>
          <p:cNvSpPr txBox="true"/>
          <p:nvPr/>
        </p:nvSpPr>
        <p:spPr>
          <a:xfrm rot="0">
            <a:off x="6146187" y="188396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57" id="57"/>
          <p:cNvSpPr txBox="true"/>
          <p:nvPr/>
        </p:nvSpPr>
        <p:spPr>
          <a:xfrm rot="0">
            <a:off x="70353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58" id="58"/>
          <p:cNvSpPr txBox="true"/>
          <p:nvPr/>
        </p:nvSpPr>
        <p:spPr>
          <a:xfrm rot="0">
            <a:off x="766123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59" id="59"/>
          <p:cNvSpPr txBox="true"/>
          <p:nvPr/>
        </p:nvSpPr>
        <p:spPr>
          <a:xfrm rot="0">
            <a:off x="87851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60" id="60"/>
          <p:cNvSpPr txBox="true"/>
          <p:nvPr/>
        </p:nvSpPr>
        <p:spPr>
          <a:xfrm rot="0">
            <a:off x="800510" y="884368"/>
            <a:ext cx="67301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Create Binary Tree using Python List</a:t>
            </a:r>
          </a:p>
        </p:txBody>
      </p:sp>
    </p:spTree>
  </p:cSld>
  <p:clrMapOvr>
    <a:masterClrMapping/>
  </p:clrMapOvr>
</p:sld>
</file>

<file path=ppt/slides/slide4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990088" y="7063740"/>
            <a:ext cx="1271006" cy="248917"/>
            <a:chOff x="0" y="0"/>
            <a:chExt cx="1271003" cy="248920"/>
          </a:xfrm>
        </p:grpSpPr>
        <p:sp>
          <p:nvSpPr>
            <p:cNvPr name="Freeform 7" id="7"/>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8" id="8"/>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3434591" y="7495537"/>
            <a:ext cx="1271006" cy="248917"/>
            <a:chOff x="0" y="0"/>
            <a:chExt cx="1271003" cy="248920"/>
          </a:xfrm>
        </p:grpSpPr>
        <p:sp>
          <p:nvSpPr>
            <p:cNvPr name="Freeform 10" id="10"/>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11" id="11"/>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2" id="12"/>
          <p:cNvSpPr/>
          <p:nvPr/>
        </p:nvSpPr>
        <p:spPr>
          <a:xfrm flipH="false" flipV="false" rot="0">
            <a:off x="3412226" y="1658541"/>
            <a:ext cx="5921521" cy="3532861"/>
          </a:xfrm>
          <a:custGeom>
            <a:avLst/>
            <a:gdLst/>
            <a:ahLst/>
            <a:cxnLst/>
            <a:rect r="r" b="b" t="t" l="l"/>
            <a:pathLst>
              <a:path h="3532861" w="5921521">
                <a:moveTo>
                  <a:pt x="0" y="0"/>
                </a:moveTo>
                <a:lnTo>
                  <a:pt x="5921522" y="0"/>
                </a:lnTo>
                <a:lnTo>
                  <a:pt x="5921522" y="3532860"/>
                </a:lnTo>
                <a:lnTo>
                  <a:pt x="0" y="35328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a:grpSpLocks noChangeAspect="true"/>
          </p:cNvGrpSpPr>
          <p:nvPr/>
        </p:nvGrpSpPr>
        <p:grpSpPr>
          <a:xfrm rot="0">
            <a:off x="546097" y="5892803"/>
            <a:ext cx="9638424" cy="688553"/>
            <a:chOff x="0" y="0"/>
            <a:chExt cx="9638424" cy="688556"/>
          </a:xfrm>
        </p:grpSpPr>
        <p:sp>
          <p:nvSpPr>
            <p:cNvPr name="Freeform 14" id="14"/>
            <p:cNvSpPr/>
            <p:nvPr/>
          </p:nvSpPr>
          <p:spPr>
            <a:xfrm flipH="false" flipV="false" rot="0">
              <a:off x="76200"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5" id="15"/>
            <p:cNvSpPr/>
            <p:nvPr/>
          </p:nvSpPr>
          <p:spPr>
            <a:xfrm flipH="false" flipV="false" rot="0">
              <a:off x="1130173"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6" id="16"/>
            <p:cNvSpPr/>
            <p:nvPr/>
          </p:nvSpPr>
          <p:spPr>
            <a:xfrm flipH="false" flipV="false" rot="0">
              <a:off x="21841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7" id="17"/>
            <p:cNvSpPr/>
            <p:nvPr/>
          </p:nvSpPr>
          <p:spPr>
            <a:xfrm flipH="false" flipV="false" rot="0">
              <a:off x="3238246"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8" id="18"/>
            <p:cNvSpPr/>
            <p:nvPr/>
          </p:nvSpPr>
          <p:spPr>
            <a:xfrm flipH="false" flipV="false" rot="0">
              <a:off x="4292219"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19" id="19"/>
            <p:cNvSpPr/>
            <p:nvPr/>
          </p:nvSpPr>
          <p:spPr>
            <a:xfrm flipH="false" flipV="false" rot="0">
              <a:off x="5346192"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0" id="20"/>
            <p:cNvSpPr/>
            <p:nvPr/>
          </p:nvSpPr>
          <p:spPr>
            <a:xfrm flipH="false" flipV="false" rot="0">
              <a:off x="64001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1" id="21"/>
            <p:cNvSpPr/>
            <p:nvPr/>
          </p:nvSpPr>
          <p:spPr>
            <a:xfrm flipH="false" flipV="false" rot="0">
              <a:off x="7454265"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2" id="22"/>
            <p:cNvSpPr/>
            <p:nvPr/>
          </p:nvSpPr>
          <p:spPr>
            <a:xfrm flipH="false" flipV="false" rot="0">
              <a:off x="8508238" y="76200"/>
              <a:ext cx="1053973" cy="536194"/>
            </a:xfrm>
            <a:custGeom>
              <a:avLst/>
              <a:gdLst/>
              <a:ahLst/>
              <a:cxnLst/>
              <a:rect r="r" b="b" t="t" l="l"/>
              <a:pathLst>
                <a:path h="536194" w="1053973">
                  <a:moveTo>
                    <a:pt x="0" y="0"/>
                  </a:moveTo>
                  <a:lnTo>
                    <a:pt x="1053973" y="0"/>
                  </a:lnTo>
                  <a:lnTo>
                    <a:pt x="1053973" y="536194"/>
                  </a:lnTo>
                  <a:lnTo>
                    <a:pt x="0" y="536194"/>
                  </a:lnTo>
                  <a:close/>
                </a:path>
              </a:pathLst>
            </a:custGeom>
            <a:solidFill>
              <a:srgbClr val="73FDEA"/>
            </a:solidFill>
          </p:spPr>
        </p:sp>
        <p:sp>
          <p:nvSpPr>
            <p:cNvPr name="Freeform 23" id="23"/>
            <p:cNvSpPr/>
            <p:nvPr/>
          </p:nvSpPr>
          <p:spPr>
            <a:xfrm flipH="false" flipV="false" rot="0">
              <a:off x="1117473"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4" id="24"/>
            <p:cNvSpPr/>
            <p:nvPr/>
          </p:nvSpPr>
          <p:spPr>
            <a:xfrm flipH="false" flipV="false" rot="0">
              <a:off x="2171446"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5" id="25"/>
            <p:cNvSpPr/>
            <p:nvPr/>
          </p:nvSpPr>
          <p:spPr>
            <a:xfrm flipH="false" flipV="false" rot="0">
              <a:off x="3225546"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6" id="26"/>
            <p:cNvSpPr/>
            <p:nvPr/>
          </p:nvSpPr>
          <p:spPr>
            <a:xfrm flipH="false" flipV="false" rot="0">
              <a:off x="4279519"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7" id="27"/>
            <p:cNvSpPr/>
            <p:nvPr/>
          </p:nvSpPr>
          <p:spPr>
            <a:xfrm flipH="false" flipV="false" rot="0">
              <a:off x="5333492"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8" id="28"/>
            <p:cNvSpPr/>
            <p:nvPr/>
          </p:nvSpPr>
          <p:spPr>
            <a:xfrm flipH="false" flipV="false" rot="0">
              <a:off x="6387465"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29" id="29"/>
            <p:cNvSpPr/>
            <p:nvPr/>
          </p:nvSpPr>
          <p:spPr>
            <a:xfrm flipH="false" flipV="false" rot="0">
              <a:off x="7441565"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0" id="30"/>
            <p:cNvSpPr/>
            <p:nvPr/>
          </p:nvSpPr>
          <p:spPr>
            <a:xfrm flipH="false" flipV="false" rot="0">
              <a:off x="8495538"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1" id="31"/>
            <p:cNvSpPr/>
            <p:nvPr/>
          </p:nvSpPr>
          <p:spPr>
            <a:xfrm flipH="false" flipV="false" rot="0">
              <a:off x="63500"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2" id="32"/>
            <p:cNvSpPr/>
            <p:nvPr/>
          </p:nvSpPr>
          <p:spPr>
            <a:xfrm flipH="false" flipV="false" rot="0">
              <a:off x="9549511" y="63500"/>
              <a:ext cx="25400" cy="561594"/>
            </a:xfrm>
            <a:custGeom>
              <a:avLst/>
              <a:gdLst/>
              <a:ahLst/>
              <a:cxnLst/>
              <a:rect r="r" b="b" t="t" l="l"/>
              <a:pathLst>
                <a:path h="561594" w="25400">
                  <a:moveTo>
                    <a:pt x="0" y="0"/>
                  </a:moveTo>
                  <a:lnTo>
                    <a:pt x="0" y="561594"/>
                  </a:lnTo>
                  <a:lnTo>
                    <a:pt x="25400" y="561594"/>
                  </a:lnTo>
                  <a:lnTo>
                    <a:pt x="25400" y="0"/>
                  </a:lnTo>
                  <a:close/>
                </a:path>
              </a:pathLst>
            </a:custGeom>
            <a:solidFill>
              <a:srgbClr val="017100"/>
            </a:solidFill>
          </p:spPr>
        </p:sp>
        <p:sp>
          <p:nvSpPr>
            <p:cNvPr name="Freeform 33" id="33"/>
            <p:cNvSpPr/>
            <p:nvPr/>
          </p:nvSpPr>
          <p:spPr>
            <a:xfrm flipH="false" flipV="false" rot="0">
              <a:off x="63500" y="63500"/>
              <a:ext cx="9511411" cy="25400"/>
            </a:xfrm>
            <a:custGeom>
              <a:avLst/>
              <a:gdLst/>
              <a:ahLst/>
              <a:cxnLst/>
              <a:rect r="r" b="b" t="t" l="l"/>
              <a:pathLst>
                <a:path h="25400" w="9511411">
                  <a:moveTo>
                    <a:pt x="0" y="0"/>
                  </a:moveTo>
                  <a:lnTo>
                    <a:pt x="9511411" y="0"/>
                  </a:lnTo>
                  <a:lnTo>
                    <a:pt x="9511411" y="25400"/>
                  </a:lnTo>
                  <a:lnTo>
                    <a:pt x="0" y="25400"/>
                  </a:lnTo>
                  <a:close/>
                </a:path>
              </a:pathLst>
            </a:custGeom>
            <a:solidFill>
              <a:srgbClr val="017100"/>
            </a:solidFill>
          </p:spPr>
        </p:sp>
        <p:sp>
          <p:nvSpPr>
            <p:cNvPr name="Freeform 34" id="34"/>
            <p:cNvSpPr/>
            <p:nvPr/>
          </p:nvSpPr>
          <p:spPr>
            <a:xfrm flipH="false" flipV="false" rot="0">
              <a:off x="63500" y="599694"/>
              <a:ext cx="9511411" cy="25400"/>
            </a:xfrm>
            <a:custGeom>
              <a:avLst/>
              <a:gdLst/>
              <a:ahLst/>
              <a:cxnLst/>
              <a:rect r="r" b="b" t="t" l="l"/>
              <a:pathLst>
                <a:path h="25400" w="9511411">
                  <a:moveTo>
                    <a:pt x="0" y="0"/>
                  </a:moveTo>
                  <a:lnTo>
                    <a:pt x="0" y="25400"/>
                  </a:lnTo>
                  <a:lnTo>
                    <a:pt x="9511411" y="25400"/>
                  </a:lnTo>
                  <a:lnTo>
                    <a:pt x="9511411" y="0"/>
                  </a:lnTo>
                  <a:close/>
                </a:path>
              </a:pathLst>
            </a:custGeom>
            <a:solidFill>
              <a:srgbClr val="017100"/>
            </a:solidFill>
          </p:spPr>
        </p:sp>
        <p:sp>
          <p:nvSpPr>
            <p:cNvPr name="Freeform 35" id="35"/>
            <p:cNvSpPr/>
            <p:nvPr/>
          </p:nvSpPr>
          <p:spPr>
            <a:xfrm flipH="false" flipV="false" rot="0">
              <a:off x="487299" y="212217"/>
              <a:ext cx="271018" cy="271018"/>
            </a:xfrm>
            <a:custGeom>
              <a:avLst/>
              <a:gdLst/>
              <a:ahLst/>
              <a:cxnLst/>
              <a:rect r="r" b="b" t="t" l="l"/>
              <a:pathLst>
                <a:path h="271018" w="271018">
                  <a:moveTo>
                    <a:pt x="42799" y="127"/>
                  </a:moveTo>
                  <a:cubicBezTo>
                    <a:pt x="42418" y="127"/>
                    <a:pt x="42037" y="254"/>
                    <a:pt x="41783" y="508"/>
                  </a:cubicBezTo>
                  <a:lnTo>
                    <a:pt x="635" y="41656"/>
                  </a:lnTo>
                  <a:cubicBezTo>
                    <a:pt x="0" y="42291"/>
                    <a:pt x="0" y="43180"/>
                    <a:pt x="635" y="43688"/>
                  </a:cubicBezTo>
                  <a:lnTo>
                    <a:pt x="91694" y="134620"/>
                  </a:lnTo>
                  <a:cubicBezTo>
                    <a:pt x="92075" y="135001"/>
                    <a:pt x="92075" y="135636"/>
                    <a:pt x="91694" y="136017"/>
                  </a:cubicBezTo>
                  <a:lnTo>
                    <a:pt x="635" y="227076"/>
                  </a:lnTo>
                  <a:cubicBezTo>
                    <a:pt x="0" y="227711"/>
                    <a:pt x="0" y="228600"/>
                    <a:pt x="635" y="229108"/>
                  </a:cubicBezTo>
                  <a:lnTo>
                    <a:pt x="41783" y="270383"/>
                  </a:lnTo>
                  <a:cubicBezTo>
                    <a:pt x="42418" y="271018"/>
                    <a:pt x="43307" y="271018"/>
                    <a:pt x="43815" y="270383"/>
                  </a:cubicBezTo>
                  <a:lnTo>
                    <a:pt x="134747" y="179324"/>
                  </a:lnTo>
                  <a:cubicBezTo>
                    <a:pt x="135128" y="178943"/>
                    <a:pt x="135763" y="178943"/>
                    <a:pt x="136144" y="179324"/>
                  </a:cubicBezTo>
                  <a:lnTo>
                    <a:pt x="227203" y="270383"/>
                  </a:lnTo>
                  <a:cubicBezTo>
                    <a:pt x="227838" y="271018"/>
                    <a:pt x="228727" y="271018"/>
                    <a:pt x="229235" y="270383"/>
                  </a:cubicBezTo>
                  <a:lnTo>
                    <a:pt x="270383" y="229235"/>
                  </a:lnTo>
                  <a:cubicBezTo>
                    <a:pt x="271018" y="228600"/>
                    <a:pt x="271018" y="227711"/>
                    <a:pt x="270383" y="227203"/>
                  </a:cubicBezTo>
                  <a:lnTo>
                    <a:pt x="179451" y="136144"/>
                  </a:lnTo>
                  <a:cubicBezTo>
                    <a:pt x="179070" y="135763"/>
                    <a:pt x="179070" y="135128"/>
                    <a:pt x="179451" y="134747"/>
                  </a:cubicBezTo>
                  <a:lnTo>
                    <a:pt x="270510" y="43815"/>
                  </a:lnTo>
                  <a:cubicBezTo>
                    <a:pt x="271018" y="43180"/>
                    <a:pt x="271018" y="42291"/>
                    <a:pt x="270510" y="41783"/>
                  </a:cubicBezTo>
                  <a:lnTo>
                    <a:pt x="229362" y="635"/>
                  </a:lnTo>
                  <a:cubicBezTo>
                    <a:pt x="228727" y="0"/>
                    <a:pt x="227838" y="0"/>
                    <a:pt x="227330" y="635"/>
                  </a:cubicBezTo>
                  <a:lnTo>
                    <a:pt x="136398" y="91694"/>
                  </a:lnTo>
                  <a:cubicBezTo>
                    <a:pt x="136017" y="92075"/>
                    <a:pt x="135382" y="92075"/>
                    <a:pt x="135001" y="91694"/>
                  </a:cubicBezTo>
                  <a:lnTo>
                    <a:pt x="43942" y="635"/>
                  </a:lnTo>
                  <a:cubicBezTo>
                    <a:pt x="43688" y="381"/>
                    <a:pt x="43307" y="254"/>
                    <a:pt x="42926" y="254"/>
                  </a:cubicBezTo>
                  <a:close/>
                </a:path>
              </a:pathLst>
            </a:custGeom>
            <a:solidFill>
              <a:srgbClr val="EE220C"/>
            </a:solidFill>
          </p:spPr>
        </p:sp>
        <p:sp>
          <p:nvSpPr>
            <p:cNvPr name="Freeform 36" id="36"/>
            <p:cNvSpPr/>
            <p:nvPr/>
          </p:nvSpPr>
          <p:spPr>
            <a:xfrm flipH="false" flipV="false" rot="0">
              <a:off x="1299210"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7" id="37"/>
            <p:cNvSpPr/>
            <p:nvPr/>
          </p:nvSpPr>
          <p:spPr>
            <a:xfrm flipH="false" flipV="false" rot="0">
              <a:off x="2340610"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8" id="38"/>
            <p:cNvSpPr/>
            <p:nvPr/>
          </p:nvSpPr>
          <p:spPr>
            <a:xfrm flipH="false" flipV="false" rot="0">
              <a:off x="3404235"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39" id="39"/>
            <p:cNvSpPr/>
            <p:nvPr/>
          </p:nvSpPr>
          <p:spPr>
            <a:xfrm flipH="false" flipV="false" rot="0">
              <a:off x="4450461"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sp>
          <p:nvSpPr>
            <p:cNvPr name="Freeform 40" id="40"/>
            <p:cNvSpPr/>
            <p:nvPr/>
          </p:nvSpPr>
          <p:spPr>
            <a:xfrm flipH="false" flipV="false" rot="0">
              <a:off x="5491861" y="183388"/>
              <a:ext cx="729869" cy="328549"/>
            </a:xfrm>
            <a:custGeom>
              <a:avLst/>
              <a:gdLst/>
              <a:ahLst/>
              <a:cxnLst/>
              <a:rect r="r" b="b" t="t" l="l"/>
              <a:pathLst>
                <a:path h="328549" w="729869">
                  <a:moveTo>
                    <a:pt x="0" y="328549"/>
                  </a:moveTo>
                  <a:lnTo>
                    <a:pt x="729869" y="328549"/>
                  </a:lnTo>
                  <a:lnTo>
                    <a:pt x="729869" y="0"/>
                  </a:lnTo>
                  <a:lnTo>
                    <a:pt x="0" y="0"/>
                  </a:lnTo>
                  <a:close/>
                </a:path>
              </a:pathLst>
            </a:custGeom>
            <a:solidFill>
              <a:srgbClr val="73FDEA"/>
            </a:solidFill>
          </p:spPr>
        </p:sp>
      </p:grpSp>
      <p:sp>
        <p:nvSpPr>
          <p:cNvPr name="TextBox 41" id="4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2" id="42"/>
          <p:cNvSpPr txBox="true"/>
          <p:nvPr/>
        </p:nvSpPr>
        <p:spPr>
          <a:xfrm rot="0">
            <a:off x="10843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43" id="43"/>
          <p:cNvSpPr txBox="true"/>
          <p:nvPr/>
        </p:nvSpPr>
        <p:spPr>
          <a:xfrm rot="0">
            <a:off x="2078526" y="5678624"/>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1</a:t>
            </a:r>
          </a:p>
          <a:p>
            <a:pPr algn="ctr">
              <a:lnSpc>
                <a:spcPts val="2240"/>
              </a:lnSpc>
            </a:pPr>
            <a:r>
              <a:rPr lang="en-US" b="true" sz="1600" spc="-4">
                <a:solidFill>
                  <a:srgbClr val="000000"/>
                </a:solidFill>
                <a:latin typeface="IBM Plex Sans Bold"/>
                <a:ea typeface="IBM Plex Sans Bold"/>
                <a:cs typeface="IBM Plex Sans Bold"/>
                <a:sym typeface="IBM Plex Sans Bold"/>
              </a:rPr>
              <a:t>N1</a:t>
            </a:r>
          </a:p>
        </p:txBody>
      </p:sp>
      <p:sp>
        <p:nvSpPr>
          <p:cNvPr name="TextBox 44" id="44"/>
          <p:cNvSpPr txBox="true"/>
          <p:nvPr/>
        </p:nvSpPr>
        <p:spPr>
          <a:xfrm rot="0">
            <a:off x="3119933" y="5678624"/>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2</a:t>
            </a:r>
          </a:p>
          <a:p>
            <a:pPr algn="ctr">
              <a:lnSpc>
                <a:spcPts val="2240"/>
              </a:lnSpc>
            </a:pPr>
            <a:r>
              <a:rPr lang="en-US" b="true" sz="1600" spc="-4">
                <a:solidFill>
                  <a:srgbClr val="000000"/>
                </a:solidFill>
                <a:latin typeface="IBM Plex Sans Bold"/>
                <a:ea typeface="IBM Plex Sans Bold"/>
                <a:cs typeface="IBM Plex Sans Bold"/>
                <a:sym typeface="IBM Plex Sans Bold"/>
              </a:rPr>
              <a:t>N2</a:t>
            </a:r>
          </a:p>
        </p:txBody>
      </p:sp>
      <p:sp>
        <p:nvSpPr>
          <p:cNvPr name="TextBox 45" id="45"/>
          <p:cNvSpPr txBox="true"/>
          <p:nvPr/>
        </p:nvSpPr>
        <p:spPr>
          <a:xfrm rot="0">
            <a:off x="42085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46" id="46"/>
          <p:cNvSpPr txBox="true"/>
          <p:nvPr/>
        </p:nvSpPr>
        <p:spPr>
          <a:xfrm rot="0">
            <a:off x="52499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47" id="47"/>
          <p:cNvSpPr txBox="true"/>
          <p:nvPr/>
        </p:nvSpPr>
        <p:spPr>
          <a:xfrm rot="0">
            <a:off x="63548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48" id="48"/>
          <p:cNvSpPr txBox="true"/>
          <p:nvPr/>
        </p:nvSpPr>
        <p:spPr>
          <a:xfrm rot="0">
            <a:off x="74597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49" id="49"/>
          <p:cNvSpPr txBox="true"/>
          <p:nvPr/>
        </p:nvSpPr>
        <p:spPr>
          <a:xfrm rot="0">
            <a:off x="83741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50" id="50"/>
          <p:cNvSpPr txBox="true"/>
          <p:nvPr/>
        </p:nvSpPr>
        <p:spPr>
          <a:xfrm rot="0">
            <a:off x="94790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51" id="51"/>
          <p:cNvSpPr txBox="true"/>
          <p:nvPr/>
        </p:nvSpPr>
        <p:spPr>
          <a:xfrm rot="0">
            <a:off x="4183456"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N3</a:t>
            </a:r>
          </a:p>
        </p:txBody>
      </p:sp>
      <p:sp>
        <p:nvSpPr>
          <p:cNvPr name="TextBox 52" id="52"/>
          <p:cNvSpPr txBox="true"/>
          <p:nvPr/>
        </p:nvSpPr>
        <p:spPr>
          <a:xfrm rot="0">
            <a:off x="5229768"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N4</a:t>
            </a:r>
          </a:p>
        </p:txBody>
      </p:sp>
      <p:sp>
        <p:nvSpPr>
          <p:cNvPr name="TextBox 53" id="53"/>
          <p:cNvSpPr txBox="true"/>
          <p:nvPr/>
        </p:nvSpPr>
        <p:spPr>
          <a:xfrm rot="0">
            <a:off x="6271165"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N5</a:t>
            </a:r>
          </a:p>
        </p:txBody>
      </p:sp>
      <p:sp>
        <p:nvSpPr>
          <p:cNvPr name="TextBox 54" id="54"/>
          <p:cNvSpPr txBox="true"/>
          <p:nvPr/>
        </p:nvSpPr>
        <p:spPr>
          <a:xfrm rot="0">
            <a:off x="741464" y="6969214"/>
            <a:ext cx="2483996" cy="812330"/>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Left child = cell[2x] Right child = cell[2x+1]</a:t>
            </a:r>
          </a:p>
        </p:txBody>
      </p:sp>
      <p:sp>
        <p:nvSpPr>
          <p:cNvPr name="TextBox 55" id="55"/>
          <p:cNvSpPr txBox="true"/>
          <p:nvPr/>
        </p:nvSpPr>
        <p:spPr>
          <a:xfrm rot="0">
            <a:off x="4500658" y="6969214"/>
            <a:ext cx="1858499"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2, cell[2x2=4]</a:t>
            </a:r>
          </a:p>
        </p:txBody>
      </p:sp>
      <p:sp>
        <p:nvSpPr>
          <p:cNvPr name="TextBox 56" id="56"/>
          <p:cNvSpPr txBox="true"/>
          <p:nvPr/>
        </p:nvSpPr>
        <p:spPr>
          <a:xfrm rot="0">
            <a:off x="4945161" y="7401011"/>
            <a:ext cx="2153907"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2, cell[2x2+1=5]</a:t>
            </a:r>
          </a:p>
        </p:txBody>
      </p:sp>
      <p:sp>
        <p:nvSpPr>
          <p:cNvPr name="TextBox 57" id="57"/>
          <p:cNvSpPr txBox="true"/>
          <p:nvPr/>
        </p:nvSpPr>
        <p:spPr>
          <a:xfrm rot="0">
            <a:off x="37333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58" id="58"/>
          <p:cNvSpPr txBox="true"/>
          <p:nvPr/>
        </p:nvSpPr>
        <p:spPr>
          <a:xfrm rot="0">
            <a:off x="476102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59" id="59"/>
          <p:cNvSpPr txBox="true"/>
          <p:nvPr/>
        </p:nvSpPr>
        <p:spPr>
          <a:xfrm rot="0">
            <a:off x="54831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60" id="60"/>
          <p:cNvSpPr txBox="true"/>
          <p:nvPr/>
        </p:nvSpPr>
        <p:spPr>
          <a:xfrm rot="0">
            <a:off x="6146187" y="188396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61" id="61"/>
          <p:cNvSpPr txBox="true"/>
          <p:nvPr/>
        </p:nvSpPr>
        <p:spPr>
          <a:xfrm rot="0">
            <a:off x="70353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62" id="62"/>
          <p:cNvSpPr txBox="true"/>
          <p:nvPr/>
        </p:nvSpPr>
        <p:spPr>
          <a:xfrm rot="0">
            <a:off x="766123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63" id="63"/>
          <p:cNvSpPr txBox="true"/>
          <p:nvPr/>
        </p:nvSpPr>
        <p:spPr>
          <a:xfrm rot="0">
            <a:off x="87851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64" id="64"/>
          <p:cNvSpPr txBox="true"/>
          <p:nvPr/>
        </p:nvSpPr>
        <p:spPr>
          <a:xfrm rot="0">
            <a:off x="800510" y="884368"/>
            <a:ext cx="67301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Create Binary Tree using Python List</a:t>
            </a:r>
          </a:p>
        </p:txBody>
      </p:sp>
    </p:spTree>
  </p:cSld>
  <p:clrMapOvr>
    <a:masterClrMapping/>
  </p:clrMapOvr>
</p:sld>
</file>

<file path=ppt/slides/slide4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990088" y="7063740"/>
            <a:ext cx="1271006" cy="248917"/>
            <a:chOff x="0" y="0"/>
            <a:chExt cx="1271003" cy="248920"/>
          </a:xfrm>
        </p:grpSpPr>
        <p:sp>
          <p:nvSpPr>
            <p:cNvPr name="Freeform 7" id="7"/>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8" id="8"/>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3434591" y="7495537"/>
            <a:ext cx="1271006" cy="248917"/>
            <a:chOff x="0" y="0"/>
            <a:chExt cx="1271003" cy="248920"/>
          </a:xfrm>
        </p:grpSpPr>
        <p:sp>
          <p:nvSpPr>
            <p:cNvPr name="Freeform 10" id="10"/>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11" id="11"/>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2" id="12"/>
          <p:cNvSpPr/>
          <p:nvPr/>
        </p:nvSpPr>
        <p:spPr>
          <a:xfrm flipH="false" flipV="false" rot="0">
            <a:off x="3412226" y="1658541"/>
            <a:ext cx="5921521" cy="3532861"/>
          </a:xfrm>
          <a:custGeom>
            <a:avLst/>
            <a:gdLst/>
            <a:ahLst/>
            <a:cxnLst/>
            <a:rect r="r" b="b" t="t" l="l"/>
            <a:pathLst>
              <a:path h="3532861" w="5921521">
                <a:moveTo>
                  <a:pt x="0" y="0"/>
                </a:moveTo>
                <a:lnTo>
                  <a:pt x="5921522" y="0"/>
                </a:lnTo>
                <a:lnTo>
                  <a:pt x="5921522" y="3532860"/>
                </a:lnTo>
                <a:lnTo>
                  <a:pt x="0" y="35328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546097" y="5892803"/>
            <a:ext cx="9638424" cy="688553"/>
          </a:xfrm>
          <a:custGeom>
            <a:avLst/>
            <a:gdLst/>
            <a:ahLst/>
            <a:cxnLst/>
            <a:rect r="r" b="b" t="t" l="l"/>
            <a:pathLst>
              <a:path h="688553" w="9638424">
                <a:moveTo>
                  <a:pt x="0" y="0"/>
                </a:moveTo>
                <a:lnTo>
                  <a:pt x="9638424" y="0"/>
                </a:lnTo>
                <a:lnTo>
                  <a:pt x="9638424" y="688553"/>
                </a:lnTo>
                <a:lnTo>
                  <a:pt x="0" y="6885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10843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16" id="16"/>
          <p:cNvSpPr txBox="true"/>
          <p:nvPr/>
        </p:nvSpPr>
        <p:spPr>
          <a:xfrm rot="0">
            <a:off x="2078526" y="5678624"/>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1</a:t>
            </a:r>
          </a:p>
          <a:p>
            <a:pPr algn="ctr">
              <a:lnSpc>
                <a:spcPts val="2240"/>
              </a:lnSpc>
            </a:pPr>
            <a:r>
              <a:rPr lang="en-US" b="true" sz="1600" spc="-4">
                <a:solidFill>
                  <a:srgbClr val="000000"/>
                </a:solidFill>
                <a:latin typeface="IBM Plex Sans Bold"/>
                <a:ea typeface="IBM Plex Sans Bold"/>
                <a:cs typeface="IBM Plex Sans Bold"/>
                <a:sym typeface="IBM Plex Sans Bold"/>
              </a:rPr>
              <a:t>N1</a:t>
            </a:r>
          </a:p>
        </p:txBody>
      </p:sp>
      <p:sp>
        <p:nvSpPr>
          <p:cNvPr name="TextBox 17" id="17"/>
          <p:cNvSpPr txBox="true"/>
          <p:nvPr/>
        </p:nvSpPr>
        <p:spPr>
          <a:xfrm rot="0">
            <a:off x="3119933" y="5678624"/>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2</a:t>
            </a:r>
          </a:p>
          <a:p>
            <a:pPr algn="ctr">
              <a:lnSpc>
                <a:spcPts val="2240"/>
              </a:lnSpc>
            </a:pPr>
            <a:r>
              <a:rPr lang="en-US" b="true" sz="1600" spc="-4">
                <a:solidFill>
                  <a:srgbClr val="000000"/>
                </a:solidFill>
                <a:latin typeface="IBM Plex Sans Bold"/>
                <a:ea typeface="IBM Plex Sans Bold"/>
                <a:cs typeface="IBM Plex Sans Bold"/>
                <a:sym typeface="IBM Plex Sans Bold"/>
              </a:rPr>
              <a:t>N2</a:t>
            </a:r>
          </a:p>
        </p:txBody>
      </p:sp>
      <p:sp>
        <p:nvSpPr>
          <p:cNvPr name="TextBox 18" id="18"/>
          <p:cNvSpPr txBox="true"/>
          <p:nvPr/>
        </p:nvSpPr>
        <p:spPr>
          <a:xfrm rot="0">
            <a:off x="42085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19" id="19"/>
          <p:cNvSpPr txBox="true"/>
          <p:nvPr/>
        </p:nvSpPr>
        <p:spPr>
          <a:xfrm rot="0">
            <a:off x="52499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20" id="20"/>
          <p:cNvSpPr txBox="true"/>
          <p:nvPr/>
        </p:nvSpPr>
        <p:spPr>
          <a:xfrm rot="0">
            <a:off x="63548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21" id="21"/>
          <p:cNvSpPr txBox="true"/>
          <p:nvPr/>
        </p:nvSpPr>
        <p:spPr>
          <a:xfrm rot="0">
            <a:off x="7358901" y="5678624"/>
            <a:ext cx="268824" cy="739359"/>
          </a:xfrm>
          <a:prstGeom prst="rect">
            <a:avLst/>
          </a:prstGeom>
        </p:spPr>
        <p:txBody>
          <a:bodyPr anchor="t" rtlCol="false" tIns="0" lIns="0" bIns="0" rIns="0">
            <a:spAutoFit/>
          </a:bodyPr>
          <a:lstStyle/>
          <a:p>
            <a:pPr algn="r">
              <a:lnSpc>
                <a:spcPts val="2613"/>
              </a:lnSpc>
            </a:pPr>
            <a:r>
              <a:rPr lang="en-US" b="true" sz="1866" spc="-13">
                <a:solidFill>
                  <a:srgbClr val="000000"/>
                </a:solidFill>
                <a:latin typeface="Montserrat 2 Bold"/>
                <a:ea typeface="Montserrat 2 Bold"/>
                <a:cs typeface="Montserrat 2 Bold"/>
                <a:sym typeface="Montserrat 2 Bold"/>
              </a:rPr>
              <a:t>6</a:t>
            </a:r>
          </a:p>
          <a:p>
            <a:pPr algn="r">
              <a:lnSpc>
                <a:spcPts val="2240"/>
              </a:lnSpc>
            </a:pPr>
            <a:r>
              <a:rPr lang="en-US" b="true" sz="1600" spc="-4">
                <a:solidFill>
                  <a:srgbClr val="000000"/>
                </a:solidFill>
                <a:latin typeface="IBM Plex Sans Bold"/>
                <a:ea typeface="IBM Plex Sans Bold"/>
                <a:cs typeface="IBM Plex Sans Bold"/>
                <a:sym typeface="IBM Plex Sans Bold"/>
              </a:rPr>
              <a:t>N6</a:t>
            </a:r>
          </a:p>
        </p:txBody>
      </p:sp>
      <p:sp>
        <p:nvSpPr>
          <p:cNvPr name="TextBox 22" id="22"/>
          <p:cNvSpPr txBox="true"/>
          <p:nvPr/>
        </p:nvSpPr>
        <p:spPr>
          <a:xfrm rot="0">
            <a:off x="83741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23" id="23"/>
          <p:cNvSpPr txBox="true"/>
          <p:nvPr/>
        </p:nvSpPr>
        <p:spPr>
          <a:xfrm rot="0">
            <a:off x="94790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24" id="24"/>
          <p:cNvSpPr txBox="true"/>
          <p:nvPr/>
        </p:nvSpPr>
        <p:spPr>
          <a:xfrm rot="0">
            <a:off x="4183456"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N3</a:t>
            </a:r>
          </a:p>
        </p:txBody>
      </p:sp>
      <p:sp>
        <p:nvSpPr>
          <p:cNvPr name="TextBox 25" id="25"/>
          <p:cNvSpPr txBox="true"/>
          <p:nvPr/>
        </p:nvSpPr>
        <p:spPr>
          <a:xfrm rot="0">
            <a:off x="5229768"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N4</a:t>
            </a:r>
          </a:p>
        </p:txBody>
      </p:sp>
      <p:sp>
        <p:nvSpPr>
          <p:cNvPr name="TextBox 26" id="26"/>
          <p:cNvSpPr txBox="true"/>
          <p:nvPr/>
        </p:nvSpPr>
        <p:spPr>
          <a:xfrm rot="0">
            <a:off x="6271165"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N5</a:t>
            </a:r>
          </a:p>
        </p:txBody>
      </p:sp>
      <p:sp>
        <p:nvSpPr>
          <p:cNvPr name="TextBox 27" id="27"/>
          <p:cNvSpPr txBox="true"/>
          <p:nvPr/>
        </p:nvSpPr>
        <p:spPr>
          <a:xfrm rot="0">
            <a:off x="8415833"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N7</a:t>
            </a:r>
          </a:p>
        </p:txBody>
      </p:sp>
      <p:sp>
        <p:nvSpPr>
          <p:cNvPr name="TextBox 28" id="28"/>
          <p:cNvSpPr txBox="true"/>
          <p:nvPr/>
        </p:nvSpPr>
        <p:spPr>
          <a:xfrm rot="0">
            <a:off x="741464" y="6969214"/>
            <a:ext cx="2483996" cy="812330"/>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Left child = cell[2x] Right child = cell[2x+1]</a:t>
            </a:r>
          </a:p>
        </p:txBody>
      </p:sp>
      <p:sp>
        <p:nvSpPr>
          <p:cNvPr name="TextBox 29" id="29"/>
          <p:cNvSpPr txBox="true"/>
          <p:nvPr/>
        </p:nvSpPr>
        <p:spPr>
          <a:xfrm rot="0">
            <a:off x="4500658" y="6969214"/>
            <a:ext cx="1858499"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3, cell[2x3=6]</a:t>
            </a:r>
          </a:p>
        </p:txBody>
      </p:sp>
      <p:sp>
        <p:nvSpPr>
          <p:cNvPr name="TextBox 30" id="30"/>
          <p:cNvSpPr txBox="true"/>
          <p:nvPr/>
        </p:nvSpPr>
        <p:spPr>
          <a:xfrm rot="0">
            <a:off x="4945161" y="7401011"/>
            <a:ext cx="2153907"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3, cell[2x3+1=7]</a:t>
            </a:r>
          </a:p>
        </p:txBody>
      </p:sp>
      <p:sp>
        <p:nvSpPr>
          <p:cNvPr name="TextBox 31" id="31"/>
          <p:cNvSpPr txBox="true"/>
          <p:nvPr/>
        </p:nvSpPr>
        <p:spPr>
          <a:xfrm rot="0">
            <a:off x="37333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32" id="32"/>
          <p:cNvSpPr txBox="true"/>
          <p:nvPr/>
        </p:nvSpPr>
        <p:spPr>
          <a:xfrm rot="0">
            <a:off x="476102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33" id="33"/>
          <p:cNvSpPr txBox="true"/>
          <p:nvPr/>
        </p:nvSpPr>
        <p:spPr>
          <a:xfrm rot="0">
            <a:off x="54831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34" id="34"/>
          <p:cNvSpPr txBox="true"/>
          <p:nvPr/>
        </p:nvSpPr>
        <p:spPr>
          <a:xfrm rot="0">
            <a:off x="6146187" y="188396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35" id="35"/>
          <p:cNvSpPr txBox="true"/>
          <p:nvPr/>
        </p:nvSpPr>
        <p:spPr>
          <a:xfrm rot="0">
            <a:off x="70353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36" id="36"/>
          <p:cNvSpPr txBox="true"/>
          <p:nvPr/>
        </p:nvSpPr>
        <p:spPr>
          <a:xfrm rot="0">
            <a:off x="766123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37" id="37"/>
          <p:cNvSpPr txBox="true"/>
          <p:nvPr/>
        </p:nvSpPr>
        <p:spPr>
          <a:xfrm rot="0">
            <a:off x="87851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38" id="38"/>
          <p:cNvSpPr txBox="true"/>
          <p:nvPr/>
        </p:nvSpPr>
        <p:spPr>
          <a:xfrm rot="0">
            <a:off x="800510" y="884368"/>
            <a:ext cx="67301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Create Binary Tree using Python List</a:t>
            </a:r>
          </a:p>
        </p:txBody>
      </p:sp>
    </p:spTree>
  </p:cSld>
  <p:clrMapOvr>
    <a:masterClrMapping/>
  </p:clrMapOvr>
</p:sld>
</file>

<file path=ppt/slides/slide4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990088" y="7063740"/>
            <a:ext cx="1271006" cy="248917"/>
            <a:chOff x="0" y="0"/>
            <a:chExt cx="1271003" cy="248920"/>
          </a:xfrm>
        </p:grpSpPr>
        <p:sp>
          <p:nvSpPr>
            <p:cNvPr name="Freeform 7" id="7"/>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8" id="8"/>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9" id="9"/>
          <p:cNvGrpSpPr>
            <a:grpSpLocks noChangeAspect="true"/>
          </p:cNvGrpSpPr>
          <p:nvPr/>
        </p:nvGrpSpPr>
        <p:grpSpPr>
          <a:xfrm rot="0">
            <a:off x="3434591" y="7495537"/>
            <a:ext cx="1271006" cy="248917"/>
            <a:chOff x="0" y="0"/>
            <a:chExt cx="1271003" cy="248920"/>
          </a:xfrm>
        </p:grpSpPr>
        <p:sp>
          <p:nvSpPr>
            <p:cNvPr name="Freeform 10" id="10"/>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11" id="11"/>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12" id="12"/>
          <p:cNvSpPr/>
          <p:nvPr/>
        </p:nvSpPr>
        <p:spPr>
          <a:xfrm flipH="false" flipV="false" rot="0">
            <a:off x="3412226" y="1658541"/>
            <a:ext cx="5921521" cy="3532861"/>
          </a:xfrm>
          <a:custGeom>
            <a:avLst/>
            <a:gdLst/>
            <a:ahLst/>
            <a:cxnLst/>
            <a:rect r="r" b="b" t="t" l="l"/>
            <a:pathLst>
              <a:path h="3532861" w="5921521">
                <a:moveTo>
                  <a:pt x="0" y="0"/>
                </a:moveTo>
                <a:lnTo>
                  <a:pt x="5921522" y="0"/>
                </a:lnTo>
                <a:lnTo>
                  <a:pt x="5921522" y="3532860"/>
                </a:lnTo>
                <a:lnTo>
                  <a:pt x="0" y="35328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546097" y="5892803"/>
            <a:ext cx="9638424" cy="688553"/>
          </a:xfrm>
          <a:custGeom>
            <a:avLst/>
            <a:gdLst/>
            <a:ahLst/>
            <a:cxnLst/>
            <a:rect r="r" b="b" t="t" l="l"/>
            <a:pathLst>
              <a:path h="688553" w="9638424">
                <a:moveTo>
                  <a:pt x="0" y="0"/>
                </a:moveTo>
                <a:lnTo>
                  <a:pt x="9638424" y="0"/>
                </a:lnTo>
                <a:lnTo>
                  <a:pt x="9638424" y="688553"/>
                </a:lnTo>
                <a:lnTo>
                  <a:pt x="0" y="6885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10843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16" id="16"/>
          <p:cNvSpPr txBox="true"/>
          <p:nvPr/>
        </p:nvSpPr>
        <p:spPr>
          <a:xfrm rot="0">
            <a:off x="2078526" y="5678624"/>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1</a:t>
            </a:r>
          </a:p>
          <a:p>
            <a:pPr algn="ctr">
              <a:lnSpc>
                <a:spcPts val="2240"/>
              </a:lnSpc>
            </a:pPr>
            <a:r>
              <a:rPr lang="en-US" b="true" sz="1600" spc="-4">
                <a:solidFill>
                  <a:srgbClr val="000000"/>
                </a:solidFill>
                <a:latin typeface="IBM Plex Sans Bold"/>
                <a:ea typeface="IBM Plex Sans Bold"/>
                <a:cs typeface="IBM Plex Sans Bold"/>
                <a:sym typeface="IBM Plex Sans Bold"/>
              </a:rPr>
              <a:t>N1</a:t>
            </a:r>
          </a:p>
        </p:txBody>
      </p:sp>
      <p:sp>
        <p:nvSpPr>
          <p:cNvPr name="TextBox 17" id="17"/>
          <p:cNvSpPr txBox="true"/>
          <p:nvPr/>
        </p:nvSpPr>
        <p:spPr>
          <a:xfrm rot="0">
            <a:off x="3119933" y="5678624"/>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2</a:t>
            </a:r>
          </a:p>
          <a:p>
            <a:pPr algn="ctr">
              <a:lnSpc>
                <a:spcPts val="2240"/>
              </a:lnSpc>
            </a:pPr>
            <a:r>
              <a:rPr lang="en-US" b="true" sz="1600" spc="-4">
                <a:solidFill>
                  <a:srgbClr val="000000"/>
                </a:solidFill>
                <a:latin typeface="IBM Plex Sans Bold"/>
                <a:ea typeface="IBM Plex Sans Bold"/>
                <a:cs typeface="IBM Plex Sans Bold"/>
                <a:sym typeface="IBM Plex Sans Bold"/>
              </a:rPr>
              <a:t>N2</a:t>
            </a:r>
          </a:p>
        </p:txBody>
      </p:sp>
      <p:sp>
        <p:nvSpPr>
          <p:cNvPr name="TextBox 18" id="18"/>
          <p:cNvSpPr txBox="true"/>
          <p:nvPr/>
        </p:nvSpPr>
        <p:spPr>
          <a:xfrm rot="0">
            <a:off x="4208564"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19" id="19"/>
          <p:cNvSpPr txBox="true"/>
          <p:nvPr/>
        </p:nvSpPr>
        <p:spPr>
          <a:xfrm rot="0">
            <a:off x="52499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20" id="20"/>
          <p:cNvSpPr txBox="true"/>
          <p:nvPr/>
        </p:nvSpPr>
        <p:spPr>
          <a:xfrm rot="0">
            <a:off x="63548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21" id="21"/>
          <p:cNvSpPr txBox="true"/>
          <p:nvPr/>
        </p:nvSpPr>
        <p:spPr>
          <a:xfrm rot="0">
            <a:off x="7358901" y="5678624"/>
            <a:ext cx="268824" cy="739359"/>
          </a:xfrm>
          <a:prstGeom prst="rect">
            <a:avLst/>
          </a:prstGeom>
        </p:spPr>
        <p:txBody>
          <a:bodyPr anchor="t" rtlCol="false" tIns="0" lIns="0" bIns="0" rIns="0">
            <a:spAutoFit/>
          </a:bodyPr>
          <a:lstStyle/>
          <a:p>
            <a:pPr algn="r">
              <a:lnSpc>
                <a:spcPts val="2613"/>
              </a:lnSpc>
            </a:pPr>
            <a:r>
              <a:rPr lang="en-US" b="true" sz="1866" spc="-13">
                <a:solidFill>
                  <a:srgbClr val="000000"/>
                </a:solidFill>
                <a:latin typeface="Montserrat 2 Bold"/>
                <a:ea typeface="Montserrat 2 Bold"/>
                <a:cs typeface="Montserrat 2 Bold"/>
                <a:sym typeface="Montserrat 2 Bold"/>
              </a:rPr>
              <a:t>6</a:t>
            </a:r>
          </a:p>
          <a:p>
            <a:pPr algn="r">
              <a:lnSpc>
                <a:spcPts val="2240"/>
              </a:lnSpc>
            </a:pPr>
            <a:r>
              <a:rPr lang="en-US" b="true" sz="1600" spc="-4">
                <a:solidFill>
                  <a:srgbClr val="000000"/>
                </a:solidFill>
                <a:latin typeface="IBM Plex Sans Bold"/>
                <a:ea typeface="IBM Plex Sans Bold"/>
                <a:cs typeface="IBM Plex Sans Bold"/>
                <a:sym typeface="IBM Plex Sans Bold"/>
              </a:rPr>
              <a:t>N6</a:t>
            </a:r>
          </a:p>
        </p:txBody>
      </p:sp>
      <p:sp>
        <p:nvSpPr>
          <p:cNvPr name="TextBox 22" id="22"/>
          <p:cNvSpPr txBox="true"/>
          <p:nvPr/>
        </p:nvSpPr>
        <p:spPr>
          <a:xfrm rot="0">
            <a:off x="83741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23" id="23"/>
          <p:cNvSpPr txBox="true"/>
          <p:nvPr/>
        </p:nvSpPr>
        <p:spPr>
          <a:xfrm rot="0">
            <a:off x="9479061" y="5678624"/>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24" id="24"/>
          <p:cNvSpPr txBox="true"/>
          <p:nvPr/>
        </p:nvSpPr>
        <p:spPr>
          <a:xfrm rot="0">
            <a:off x="4183456"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N3</a:t>
            </a:r>
          </a:p>
        </p:txBody>
      </p:sp>
      <p:sp>
        <p:nvSpPr>
          <p:cNvPr name="TextBox 25" id="25"/>
          <p:cNvSpPr txBox="true"/>
          <p:nvPr/>
        </p:nvSpPr>
        <p:spPr>
          <a:xfrm rot="0">
            <a:off x="5229768"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N4</a:t>
            </a:r>
          </a:p>
        </p:txBody>
      </p:sp>
      <p:sp>
        <p:nvSpPr>
          <p:cNvPr name="TextBox 26" id="26"/>
          <p:cNvSpPr txBox="true"/>
          <p:nvPr/>
        </p:nvSpPr>
        <p:spPr>
          <a:xfrm rot="0">
            <a:off x="6271165"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N5</a:t>
            </a:r>
          </a:p>
        </p:txBody>
      </p:sp>
      <p:sp>
        <p:nvSpPr>
          <p:cNvPr name="TextBox 27" id="27"/>
          <p:cNvSpPr txBox="true"/>
          <p:nvPr/>
        </p:nvSpPr>
        <p:spPr>
          <a:xfrm rot="0">
            <a:off x="8415833" y="6144606"/>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N7</a:t>
            </a:r>
          </a:p>
        </p:txBody>
      </p:sp>
      <p:sp>
        <p:nvSpPr>
          <p:cNvPr name="TextBox 28" id="28"/>
          <p:cNvSpPr txBox="true"/>
          <p:nvPr/>
        </p:nvSpPr>
        <p:spPr>
          <a:xfrm rot="0">
            <a:off x="868461" y="2114636"/>
            <a:ext cx="1931680" cy="409099"/>
          </a:xfrm>
          <a:prstGeom prst="rect">
            <a:avLst/>
          </a:prstGeom>
        </p:spPr>
        <p:txBody>
          <a:bodyPr anchor="t" rtlCol="false" tIns="0" lIns="0" bIns="0" rIns="0">
            <a:spAutoFit/>
          </a:bodyPr>
          <a:lstStyle/>
          <a:p>
            <a:pPr algn="l">
              <a:lnSpc>
                <a:spcPts val="3633"/>
              </a:lnSpc>
            </a:pPr>
            <a:r>
              <a:rPr lang="en-US" b="true" sz="1566" spc="-10">
                <a:solidFill>
                  <a:srgbClr val="000000"/>
                </a:solidFill>
                <a:latin typeface="Montserrat 2 Bold"/>
                <a:ea typeface="Montserrat 2 Bold"/>
                <a:cs typeface="Montserrat 2 Bold"/>
                <a:sym typeface="Montserrat 2 Bold"/>
              </a:rPr>
              <a:t>newBT = BTclass()</a:t>
            </a:r>
          </a:p>
        </p:txBody>
      </p:sp>
      <p:sp>
        <p:nvSpPr>
          <p:cNvPr name="TextBox 29" id="29"/>
          <p:cNvSpPr txBox="true"/>
          <p:nvPr/>
        </p:nvSpPr>
        <p:spPr>
          <a:xfrm rot="0">
            <a:off x="868461" y="2643626"/>
            <a:ext cx="2133819" cy="866299"/>
          </a:xfrm>
          <a:prstGeom prst="rect">
            <a:avLst/>
          </a:prstGeom>
        </p:spPr>
        <p:txBody>
          <a:bodyPr anchor="t" rtlCol="false" tIns="0" lIns="0" bIns="0" rIns="0">
            <a:spAutoFit/>
          </a:bodyPr>
          <a:lstStyle/>
          <a:p>
            <a:pPr algn="l">
              <a:lnSpc>
                <a:spcPts val="3633"/>
              </a:lnSpc>
            </a:pPr>
            <a:r>
              <a:rPr lang="en-US" sz="1566" spc="-10">
                <a:solidFill>
                  <a:srgbClr val="000000"/>
                </a:solidFill>
                <a:latin typeface="Montserrat 2"/>
                <a:ea typeface="Montserrat 2"/>
                <a:cs typeface="Montserrat 2"/>
                <a:sym typeface="Montserrat 2"/>
              </a:rPr>
              <a:t>Fixed size Python List lastUsedIndex</a:t>
            </a:r>
          </a:p>
        </p:txBody>
      </p:sp>
      <p:sp>
        <p:nvSpPr>
          <p:cNvPr name="TextBox 30" id="30"/>
          <p:cNvSpPr txBox="true"/>
          <p:nvPr/>
        </p:nvSpPr>
        <p:spPr>
          <a:xfrm rot="0">
            <a:off x="741464" y="6969214"/>
            <a:ext cx="2483996" cy="812330"/>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Left child = cell[2x] Right child = cell[2x+1]</a:t>
            </a:r>
          </a:p>
        </p:txBody>
      </p:sp>
      <p:sp>
        <p:nvSpPr>
          <p:cNvPr name="TextBox 31" id="31"/>
          <p:cNvSpPr txBox="true"/>
          <p:nvPr/>
        </p:nvSpPr>
        <p:spPr>
          <a:xfrm rot="0">
            <a:off x="4500658" y="6969214"/>
            <a:ext cx="1858499"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3, cell[2x3=6]</a:t>
            </a:r>
          </a:p>
        </p:txBody>
      </p:sp>
      <p:sp>
        <p:nvSpPr>
          <p:cNvPr name="TextBox 32" id="32"/>
          <p:cNvSpPr txBox="true"/>
          <p:nvPr/>
        </p:nvSpPr>
        <p:spPr>
          <a:xfrm rot="0">
            <a:off x="4945161" y="7401011"/>
            <a:ext cx="2153907" cy="380524"/>
          </a:xfrm>
          <a:prstGeom prst="rect">
            <a:avLst/>
          </a:prstGeom>
        </p:spPr>
        <p:txBody>
          <a:bodyPr anchor="t" rtlCol="false" tIns="0" lIns="0" bIns="0" rIns="0">
            <a:spAutoFit/>
          </a:bodyPr>
          <a:lstStyle/>
          <a:p>
            <a:pPr algn="l">
              <a:lnSpc>
                <a:spcPts val="3399"/>
              </a:lnSpc>
            </a:pPr>
            <a:r>
              <a:rPr lang="en-US" b="true" sz="1566" spc="-10">
                <a:solidFill>
                  <a:srgbClr val="000000"/>
                </a:solidFill>
                <a:latin typeface="Montserrat 2 Bold"/>
                <a:ea typeface="Montserrat 2 Bold"/>
                <a:cs typeface="Montserrat 2 Bold"/>
                <a:sym typeface="Montserrat 2 Bold"/>
              </a:rPr>
              <a:t>x = 3, cell[2x3+1=7]</a:t>
            </a:r>
          </a:p>
        </p:txBody>
      </p:sp>
      <p:sp>
        <p:nvSpPr>
          <p:cNvPr name="TextBox 33" id="33"/>
          <p:cNvSpPr txBox="true"/>
          <p:nvPr/>
        </p:nvSpPr>
        <p:spPr>
          <a:xfrm rot="0">
            <a:off x="37333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34" id="34"/>
          <p:cNvSpPr txBox="true"/>
          <p:nvPr/>
        </p:nvSpPr>
        <p:spPr>
          <a:xfrm rot="0">
            <a:off x="476102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35" id="35"/>
          <p:cNvSpPr txBox="true"/>
          <p:nvPr/>
        </p:nvSpPr>
        <p:spPr>
          <a:xfrm rot="0">
            <a:off x="5483162"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36" id="36"/>
          <p:cNvSpPr txBox="true"/>
          <p:nvPr/>
        </p:nvSpPr>
        <p:spPr>
          <a:xfrm rot="0">
            <a:off x="6146187" y="188396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37" id="37"/>
          <p:cNvSpPr txBox="true"/>
          <p:nvPr/>
        </p:nvSpPr>
        <p:spPr>
          <a:xfrm rot="0">
            <a:off x="70353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38" id="38"/>
          <p:cNvSpPr txBox="true"/>
          <p:nvPr/>
        </p:nvSpPr>
        <p:spPr>
          <a:xfrm rot="0">
            <a:off x="7661234" y="317795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39" id="39"/>
          <p:cNvSpPr txBox="true"/>
          <p:nvPr/>
        </p:nvSpPr>
        <p:spPr>
          <a:xfrm rot="0">
            <a:off x="8785165" y="4714323"/>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40" id="40"/>
          <p:cNvSpPr txBox="true"/>
          <p:nvPr/>
        </p:nvSpPr>
        <p:spPr>
          <a:xfrm rot="0">
            <a:off x="800510" y="884368"/>
            <a:ext cx="67301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Create Binary Tree using Python List</a:t>
            </a:r>
          </a:p>
        </p:txBody>
      </p:sp>
    </p:spTree>
  </p:cSld>
  <p:clrMapOvr>
    <a:masterClrMapping/>
  </p:clrMapOvr>
</p:sld>
</file>

<file path=ppt/slides/slide4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736094" y="4015740"/>
            <a:ext cx="1271006" cy="248917"/>
            <a:chOff x="0" y="0"/>
            <a:chExt cx="1271003" cy="248920"/>
          </a:xfrm>
        </p:grpSpPr>
        <p:sp>
          <p:nvSpPr>
            <p:cNvPr name="Freeform 7" id="7"/>
            <p:cNvSpPr/>
            <p:nvPr/>
          </p:nvSpPr>
          <p:spPr>
            <a:xfrm flipH="false" flipV="false" rot="0">
              <a:off x="63500" y="111760"/>
              <a:ext cx="1034796" cy="25400"/>
            </a:xfrm>
            <a:custGeom>
              <a:avLst/>
              <a:gdLst/>
              <a:ahLst/>
              <a:cxnLst/>
              <a:rect r="r" b="b" t="t" l="l"/>
              <a:pathLst>
                <a:path h="25400" w="1034796">
                  <a:moveTo>
                    <a:pt x="0" y="0"/>
                  </a:moveTo>
                  <a:lnTo>
                    <a:pt x="1022096" y="0"/>
                  </a:lnTo>
                  <a:lnTo>
                    <a:pt x="1022096" y="12700"/>
                  </a:lnTo>
                  <a:lnTo>
                    <a:pt x="1022096" y="0"/>
                  </a:lnTo>
                  <a:lnTo>
                    <a:pt x="1034796" y="0"/>
                  </a:lnTo>
                  <a:lnTo>
                    <a:pt x="1034796" y="25400"/>
                  </a:lnTo>
                  <a:lnTo>
                    <a:pt x="1022096" y="25400"/>
                  </a:lnTo>
                  <a:lnTo>
                    <a:pt x="0" y="25400"/>
                  </a:lnTo>
                  <a:close/>
                </a:path>
              </a:pathLst>
            </a:custGeom>
            <a:solidFill>
              <a:srgbClr val="000000"/>
            </a:solidFill>
          </p:spPr>
        </p:sp>
        <p:sp>
          <p:nvSpPr>
            <p:cNvPr name="Freeform 8" id="8"/>
            <p:cNvSpPr/>
            <p:nvPr/>
          </p:nvSpPr>
          <p:spPr>
            <a:xfrm flipH="false" flipV="false" rot="0">
              <a:off x="1085596"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546097" y="7429500"/>
            <a:ext cx="9638424" cy="688553"/>
          </a:xfrm>
          <a:custGeom>
            <a:avLst/>
            <a:gdLst/>
            <a:ahLst/>
            <a:cxnLst/>
            <a:rect r="r" b="b" t="t" l="l"/>
            <a:pathLst>
              <a:path h="688553" w="9638424">
                <a:moveTo>
                  <a:pt x="0" y="0"/>
                </a:moveTo>
                <a:lnTo>
                  <a:pt x="9638424" y="0"/>
                </a:lnTo>
                <a:lnTo>
                  <a:pt x="9638424" y="688553"/>
                </a:lnTo>
                <a:lnTo>
                  <a:pt x="0" y="688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708198" y="1517647"/>
            <a:ext cx="6657546" cy="5605158"/>
          </a:xfrm>
          <a:custGeom>
            <a:avLst/>
            <a:gdLst/>
            <a:ahLst/>
            <a:cxnLst/>
            <a:rect r="r" b="b" t="t" l="l"/>
            <a:pathLst>
              <a:path h="5605158" w="6657546">
                <a:moveTo>
                  <a:pt x="0" y="0"/>
                </a:moveTo>
                <a:lnTo>
                  <a:pt x="6657546" y="0"/>
                </a:lnTo>
                <a:lnTo>
                  <a:pt x="6657546" y="5605158"/>
                </a:lnTo>
                <a:lnTo>
                  <a:pt x="0" y="5605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2" id="12"/>
          <p:cNvSpPr txBox="true"/>
          <p:nvPr/>
        </p:nvSpPr>
        <p:spPr>
          <a:xfrm rot="0">
            <a:off x="800510" y="884368"/>
            <a:ext cx="505944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Binary Tree</a:t>
            </a:r>
          </a:p>
        </p:txBody>
      </p:sp>
      <p:sp>
        <p:nvSpPr>
          <p:cNvPr name="TextBox 13" id="13"/>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N8</a:t>
            </a:r>
          </a:p>
        </p:txBody>
      </p:sp>
      <p:sp>
        <p:nvSpPr>
          <p:cNvPr name="TextBox 14" id="14"/>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5" id="15"/>
          <p:cNvSpPr txBox="true"/>
          <p:nvPr/>
        </p:nvSpPr>
        <p:spPr>
          <a:xfrm rot="0">
            <a:off x="6188345" y="664008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6" id="16"/>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7" id="17"/>
          <p:cNvSpPr txBox="true"/>
          <p:nvPr/>
        </p:nvSpPr>
        <p:spPr>
          <a:xfrm rot="0">
            <a:off x="7205158" y="6630972"/>
            <a:ext cx="346024"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new</a:t>
            </a:r>
          </a:p>
        </p:txBody>
      </p:sp>
      <p:sp>
        <p:nvSpPr>
          <p:cNvPr name="TextBox 18" id="18"/>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9" id="19"/>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0" id="20"/>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1" id="21"/>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2" id="22"/>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3" id="23"/>
          <p:cNvSpPr txBox="true"/>
          <p:nvPr/>
        </p:nvSpPr>
        <p:spPr>
          <a:xfrm rot="0">
            <a:off x="487461" y="3439373"/>
            <a:ext cx="2036359" cy="862717"/>
          </a:xfrm>
          <a:prstGeom prst="rect">
            <a:avLst/>
          </a:prstGeom>
        </p:spPr>
        <p:txBody>
          <a:bodyPr anchor="t" rtlCol="false" tIns="0" lIns="0" bIns="0" rIns="0">
            <a:spAutoFit/>
          </a:bodyPr>
          <a:lstStyle/>
          <a:p>
            <a:pPr algn="ctr">
              <a:lnSpc>
                <a:spcPts val="2660"/>
              </a:lnSpc>
            </a:pPr>
            <a:r>
              <a:rPr lang="en-US" b="true" sz="1900" spc="-13">
                <a:solidFill>
                  <a:srgbClr val="000000"/>
                </a:solidFill>
                <a:latin typeface="Montserrat 2 Bold"/>
                <a:ea typeface="Montserrat 2 Bold"/>
                <a:cs typeface="Montserrat 2 Bold"/>
                <a:sym typeface="Montserrat 2 Bold"/>
              </a:rPr>
              <a:t>newNode</a:t>
            </a:r>
          </a:p>
          <a:p>
            <a:pPr algn="ctr">
              <a:lnSpc>
                <a:spcPts val="2193"/>
              </a:lnSpc>
            </a:pPr>
            <a:r>
              <a:rPr lang="en-US" b="true" sz="1566" spc="-10">
                <a:solidFill>
                  <a:srgbClr val="000000"/>
                </a:solidFill>
                <a:latin typeface="Montserrat 2 Bold"/>
                <a:ea typeface="Montserrat 2 Bold"/>
                <a:cs typeface="Montserrat 2 Bold"/>
                <a:sym typeface="Montserrat 2 Bold"/>
              </a:rPr>
              <a:t>Left child = cell[2x]</a:t>
            </a:r>
          </a:p>
        </p:txBody>
      </p:sp>
      <p:sp>
        <p:nvSpPr>
          <p:cNvPr name="TextBox 24" id="24"/>
          <p:cNvSpPr txBox="true"/>
          <p:nvPr/>
        </p:nvSpPr>
        <p:spPr>
          <a:xfrm rot="0">
            <a:off x="982990" y="2067773"/>
            <a:ext cx="4943894" cy="567614"/>
          </a:xfrm>
          <a:prstGeom prst="rect">
            <a:avLst/>
          </a:prstGeom>
        </p:spPr>
        <p:txBody>
          <a:bodyPr anchor="t" rtlCol="false" tIns="0" lIns="0" bIns="0" rIns="0">
            <a:spAutoFit/>
          </a:bodyPr>
          <a:lstStyle/>
          <a:p>
            <a:pPr algn="l">
              <a:lnSpc>
                <a:spcPts val="2200"/>
              </a:lnSpc>
            </a:pPr>
            <a:r>
              <a:rPr lang="en-US" b="true" sz="1900" spc="-13">
                <a:solidFill>
                  <a:srgbClr val="000000"/>
                </a:solidFill>
                <a:latin typeface="Montserrat 2 Bold"/>
                <a:ea typeface="Montserrat 2 Bold"/>
                <a:cs typeface="Montserrat 2 Bold"/>
                <a:sym typeface="Montserrat 2 Bold"/>
              </a:rPr>
              <a:t>The Binary Tree is full We have to look for a ﬁrst vacant place</a:t>
            </a:r>
          </a:p>
        </p:txBody>
      </p:sp>
      <p:sp>
        <p:nvSpPr>
          <p:cNvPr name="TextBox 25" id="25"/>
          <p:cNvSpPr txBox="true"/>
          <p:nvPr/>
        </p:nvSpPr>
        <p:spPr>
          <a:xfrm rot="0">
            <a:off x="719061" y="2128952"/>
            <a:ext cx="228048" cy="602066"/>
          </a:xfrm>
          <a:prstGeom prst="rect">
            <a:avLst/>
          </a:prstGeom>
        </p:spPr>
        <p:txBody>
          <a:bodyPr anchor="t" rtlCol="false" tIns="0" lIns="0" bIns="0" rIns="0">
            <a:spAutoFit/>
          </a:bodyPr>
          <a:lstStyle/>
          <a:p>
            <a:pPr algn="just">
              <a:lnSpc>
                <a:spcPts val="2201"/>
              </a:lnSpc>
            </a:pPr>
            <a:r>
              <a:rPr lang="en-US" b="true" sz="2754" spc="-19">
                <a:solidFill>
                  <a:srgbClr val="000000"/>
                </a:solidFill>
                <a:latin typeface="Montserrat 2 Bold"/>
                <a:ea typeface="Montserrat 2 Bold"/>
                <a:cs typeface="Montserrat 2 Bold"/>
                <a:sym typeface="Montserrat 2 Bold"/>
              </a:rPr>
              <a:t>- -</a:t>
            </a:r>
          </a:p>
        </p:txBody>
      </p:sp>
      <p:sp>
        <p:nvSpPr>
          <p:cNvPr name="TextBox 26" id="26"/>
          <p:cNvSpPr txBox="true"/>
          <p:nvPr/>
        </p:nvSpPr>
        <p:spPr>
          <a:xfrm rot="0">
            <a:off x="1635100" y="7633840"/>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N1</a:t>
            </a:r>
          </a:p>
        </p:txBody>
      </p:sp>
      <p:sp>
        <p:nvSpPr>
          <p:cNvPr name="TextBox 27" id="27"/>
          <p:cNvSpPr txBox="true"/>
          <p:nvPr/>
        </p:nvSpPr>
        <p:spPr>
          <a:xfrm rot="0">
            <a:off x="2425598" y="7633840"/>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N2</a:t>
            </a:r>
          </a:p>
        </p:txBody>
      </p:sp>
      <p:sp>
        <p:nvSpPr>
          <p:cNvPr name="TextBox 28" id="28"/>
          <p:cNvSpPr txBox="true"/>
          <p:nvPr/>
        </p:nvSpPr>
        <p:spPr>
          <a:xfrm rot="0">
            <a:off x="3216107" y="7633840"/>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N3</a:t>
            </a:r>
          </a:p>
        </p:txBody>
      </p:sp>
      <p:sp>
        <p:nvSpPr>
          <p:cNvPr name="TextBox 29" id="29"/>
          <p:cNvSpPr txBox="true"/>
          <p:nvPr/>
        </p:nvSpPr>
        <p:spPr>
          <a:xfrm rot="0">
            <a:off x="4006606" y="7633840"/>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N4</a:t>
            </a:r>
          </a:p>
        </p:txBody>
      </p:sp>
      <p:sp>
        <p:nvSpPr>
          <p:cNvPr name="TextBox 30" id="30"/>
          <p:cNvSpPr txBox="true"/>
          <p:nvPr/>
        </p:nvSpPr>
        <p:spPr>
          <a:xfrm rot="0">
            <a:off x="4797104" y="7633840"/>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N5</a:t>
            </a:r>
          </a:p>
        </p:txBody>
      </p:sp>
      <p:sp>
        <p:nvSpPr>
          <p:cNvPr name="TextBox 31" id="31"/>
          <p:cNvSpPr txBox="true"/>
          <p:nvPr/>
        </p:nvSpPr>
        <p:spPr>
          <a:xfrm rot="0">
            <a:off x="5587613" y="7633840"/>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N6</a:t>
            </a:r>
          </a:p>
        </p:txBody>
      </p:sp>
      <p:sp>
        <p:nvSpPr>
          <p:cNvPr name="TextBox 32" id="32"/>
          <p:cNvSpPr txBox="true"/>
          <p:nvPr/>
        </p:nvSpPr>
        <p:spPr>
          <a:xfrm rot="0">
            <a:off x="6378111" y="7633840"/>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N7</a:t>
            </a:r>
          </a:p>
        </p:txBody>
      </p:sp>
      <p:sp>
        <p:nvSpPr>
          <p:cNvPr name="TextBox 33" id="33"/>
          <p:cNvSpPr txBox="true"/>
          <p:nvPr/>
        </p:nvSpPr>
        <p:spPr>
          <a:xfrm rot="0">
            <a:off x="7168620" y="7633840"/>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N8</a:t>
            </a:r>
          </a:p>
        </p:txBody>
      </p:sp>
      <p:sp>
        <p:nvSpPr>
          <p:cNvPr name="TextBox 34" id="34"/>
          <p:cNvSpPr txBox="true"/>
          <p:nvPr/>
        </p:nvSpPr>
        <p:spPr>
          <a:xfrm rot="0">
            <a:off x="7959119" y="7633840"/>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N9</a:t>
            </a:r>
          </a:p>
        </p:txBody>
      </p:sp>
      <p:sp>
        <p:nvSpPr>
          <p:cNvPr name="TextBox 35" id="35"/>
          <p:cNvSpPr txBox="true"/>
          <p:nvPr/>
        </p:nvSpPr>
        <p:spPr>
          <a:xfrm rot="0">
            <a:off x="931964"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36" id="36"/>
          <p:cNvSpPr txBox="true"/>
          <p:nvPr/>
        </p:nvSpPr>
        <p:spPr>
          <a:xfrm rot="0">
            <a:off x="1706661"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a:t>
            </a:r>
          </a:p>
        </p:txBody>
      </p:sp>
      <p:sp>
        <p:nvSpPr>
          <p:cNvPr name="TextBox 37" id="37"/>
          <p:cNvSpPr txBox="true"/>
          <p:nvPr/>
        </p:nvSpPr>
        <p:spPr>
          <a:xfrm rot="0">
            <a:off x="2481358"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2</a:t>
            </a:r>
          </a:p>
        </p:txBody>
      </p:sp>
      <p:sp>
        <p:nvSpPr>
          <p:cNvPr name="TextBox 38" id="38"/>
          <p:cNvSpPr txBox="true"/>
          <p:nvPr/>
        </p:nvSpPr>
        <p:spPr>
          <a:xfrm rot="0">
            <a:off x="3256064"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39" id="39"/>
          <p:cNvSpPr txBox="true"/>
          <p:nvPr/>
        </p:nvSpPr>
        <p:spPr>
          <a:xfrm rot="0">
            <a:off x="4030761"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40" id="40"/>
          <p:cNvSpPr txBox="true"/>
          <p:nvPr/>
        </p:nvSpPr>
        <p:spPr>
          <a:xfrm rot="0">
            <a:off x="4805458"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41" id="41"/>
          <p:cNvSpPr txBox="true"/>
          <p:nvPr/>
        </p:nvSpPr>
        <p:spPr>
          <a:xfrm rot="0">
            <a:off x="5592861"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42" id="42"/>
          <p:cNvSpPr txBox="true"/>
          <p:nvPr/>
        </p:nvSpPr>
        <p:spPr>
          <a:xfrm rot="0">
            <a:off x="6380264"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43" id="43"/>
          <p:cNvSpPr txBox="true"/>
          <p:nvPr/>
        </p:nvSpPr>
        <p:spPr>
          <a:xfrm rot="0">
            <a:off x="7290340"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44" id="44"/>
          <p:cNvSpPr txBox="true"/>
          <p:nvPr/>
        </p:nvSpPr>
        <p:spPr>
          <a:xfrm rot="0">
            <a:off x="7955061" y="7215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9</a:t>
            </a:r>
          </a:p>
        </p:txBody>
      </p:sp>
      <p:sp>
        <p:nvSpPr>
          <p:cNvPr name="TextBox 45" id="45"/>
          <p:cNvSpPr txBox="true"/>
          <p:nvPr/>
        </p:nvSpPr>
        <p:spPr>
          <a:xfrm rot="0">
            <a:off x="8729758" y="7215321"/>
            <a:ext cx="31911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10</a:t>
            </a:r>
          </a:p>
        </p:txBody>
      </p:sp>
      <p:sp>
        <p:nvSpPr>
          <p:cNvPr name="TextBox 46" id="46"/>
          <p:cNvSpPr txBox="true"/>
          <p:nvPr/>
        </p:nvSpPr>
        <p:spPr>
          <a:xfrm rot="0">
            <a:off x="9529858" y="7215321"/>
            <a:ext cx="31911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11</a:t>
            </a:r>
          </a:p>
        </p:txBody>
      </p:sp>
      <p:sp>
        <p:nvSpPr>
          <p:cNvPr name="TextBox 47" id="47"/>
          <p:cNvSpPr txBox="true"/>
          <p:nvPr/>
        </p:nvSpPr>
        <p:spPr>
          <a:xfrm rot="0">
            <a:off x="8688886" y="7681303"/>
            <a:ext cx="441265"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New</a:t>
            </a:r>
          </a:p>
        </p:txBody>
      </p:sp>
      <p:sp>
        <p:nvSpPr>
          <p:cNvPr name="TextBox 48" id="48"/>
          <p:cNvSpPr txBox="true"/>
          <p:nvPr/>
        </p:nvSpPr>
        <p:spPr>
          <a:xfrm rot="0">
            <a:off x="4246664" y="4035514"/>
            <a:ext cx="1992401" cy="266224"/>
          </a:xfrm>
          <a:prstGeom prst="rect">
            <a:avLst/>
          </a:prstGeom>
        </p:spPr>
        <p:txBody>
          <a:bodyPr anchor="t" rtlCol="false" tIns="0" lIns="0" bIns="0" rIns="0">
            <a:spAutoFit/>
          </a:bodyPr>
          <a:lstStyle/>
          <a:p>
            <a:pPr algn="l">
              <a:lnSpc>
                <a:spcPts val="2193"/>
              </a:lnSpc>
            </a:pPr>
            <a:r>
              <a:rPr lang="en-US" b="true" sz="1566" spc="-10">
                <a:solidFill>
                  <a:srgbClr val="000000"/>
                </a:solidFill>
                <a:latin typeface="Montserrat 2 Bold"/>
                <a:ea typeface="Montserrat 2 Bold"/>
                <a:cs typeface="Montserrat 2 Bold"/>
                <a:sym typeface="Montserrat 2 Bold"/>
              </a:rPr>
              <a:t>x = 5, cell[2x5=10]</a:t>
            </a:r>
          </a:p>
        </p:txBody>
      </p:sp>
    </p:spTree>
  </p:cSld>
  <p:clrMapOvr>
    <a:masterClrMapping/>
  </p:clrMapOvr>
</p:sld>
</file>

<file path=ppt/slides/slide4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346197" y="2301240"/>
            <a:ext cx="846134" cy="248917"/>
            <a:chOff x="0" y="0"/>
            <a:chExt cx="846125" cy="248920"/>
          </a:xfrm>
        </p:grpSpPr>
        <p:sp>
          <p:nvSpPr>
            <p:cNvPr name="Freeform 7" id="7"/>
            <p:cNvSpPr/>
            <p:nvPr/>
          </p:nvSpPr>
          <p:spPr>
            <a:xfrm flipH="false" flipV="false" rot="0">
              <a:off x="63500" y="111760"/>
              <a:ext cx="609854" cy="25400"/>
            </a:xfrm>
            <a:custGeom>
              <a:avLst/>
              <a:gdLst/>
              <a:ahLst/>
              <a:cxnLst/>
              <a:rect r="r" b="b" t="t" l="l"/>
              <a:pathLst>
                <a:path h="25400" w="609854">
                  <a:moveTo>
                    <a:pt x="0" y="0"/>
                  </a:moveTo>
                  <a:lnTo>
                    <a:pt x="597154" y="0"/>
                  </a:lnTo>
                  <a:lnTo>
                    <a:pt x="597154" y="12700"/>
                  </a:lnTo>
                  <a:lnTo>
                    <a:pt x="597154" y="0"/>
                  </a:lnTo>
                  <a:lnTo>
                    <a:pt x="609854" y="0"/>
                  </a:lnTo>
                  <a:lnTo>
                    <a:pt x="609854" y="25400"/>
                  </a:lnTo>
                  <a:lnTo>
                    <a:pt x="597154" y="25400"/>
                  </a:lnTo>
                  <a:lnTo>
                    <a:pt x="0" y="25400"/>
                  </a:lnTo>
                  <a:close/>
                </a:path>
              </a:pathLst>
            </a:custGeom>
            <a:solidFill>
              <a:srgbClr val="000000"/>
            </a:solidFill>
          </p:spPr>
        </p:sp>
        <p:sp>
          <p:nvSpPr>
            <p:cNvPr name="Freeform 8" id="8"/>
            <p:cNvSpPr/>
            <p:nvPr/>
          </p:nvSpPr>
          <p:spPr>
            <a:xfrm flipH="false" flipV="false" rot="0">
              <a:off x="660654"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sp>
        <p:nvSpPr>
          <p:cNvPr name="Freeform 9" id="9"/>
          <p:cNvSpPr/>
          <p:nvPr/>
        </p:nvSpPr>
        <p:spPr>
          <a:xfrm flipH="false" flipV="false" rot="0">
            <a:off x="5143500" y="1517647"/>
            <a:ext cx="6606664" cy="4121153"/>
          </a:xfrm>
          <a:custGeom>
            <a:avLst/>
            <a:gdLst/>
            <a:ahLst/>
            <a:cxnLst/>
            <a:rect r="r" b="b" t="t" l="l"/>
            <a:pathLst>
              <a:path h="4121153" w="6606664">
                <a:moveTo>
                  <a:pt x="0" y="0"/>
                </a:moveTo>
                <a:lnTo>
                  <a:pt x="6606664" y="0"/>
                </a:lnTo>
                <a:lnTo>
                  <a:pt x="6606664" y="4121153"/>
                </a:lnTo>
                <a:lnTo>
                  <a:pt x="0" y="4121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58328" y="6785172"/>
            <a:ext cx="9638424" cy="1004897"/>
          </a:xfrm>
          <a:custGeom>
            <a:avLst/>
            <a:gdLst/>
            <a:ahLst/>
            <a:cxnLst/>
            <a:rect r="r" b="b" t="t" l="l"/>
            <a:pathLst>
              <a:path h="1004897" w="9638424">
                <a:moveTo>
                  <a:pt x="0" y="0"/>
                </a:moveTo>
                <a:lnTo>
                  <a:pt x="9638424" y="0"/>
                </a:lnTo>
                <a:lnTo>
                  <a:pt x="9638424" y="1004897"/>
                </a:lnTo>
                <a:lnTo>
                  <a:pt x="0" y="1004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2" id="12"/>
          <p:cNvSpPr txBox="true"/>
          <p:nvPr/>
        </p:nvSpPr>
        <p:spPr>
          <a:xfrm rot="0">
            <a:off x="800510" y="884368"/>
            <a:ext cx="875133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Searching for a node in Binary Tree (python list)</a:t>
            </a:r>
          </a:p>
        </p:txBody>
      </p:sp>
      <p:sp>
        <p:nvSpPr>
          <p:cNvPr name="TextBox 13" id="13"/>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4" id="14"/>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5" id="15"/>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6" id="16"/>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7" id="17"/>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8" id="18"/>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9" id="19"/>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0" id="20"/>
          <p:cNvSpPr txBox="true"/>
          <p:nvPr/>
        </p:nvSpPr>
        <p:spPr>
          <a:xfrm rot="0">
            <a:off x="4123954" y="5090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3</a:t>
            </a:r>
          </a:p>
        </p:txBody>
      </p:sp>
      <p:sp>
        <p:nvSpPr>
          <p:cNvPr name="TextBox 21" id="21"/>
          <p:cNvSpPr txBox="true"/>
          <p:nvPr/>
        </p:nvSpPr>
        <p:spPr>
          <a:xfrm rot="0">
            <a:off x="5292357" y="3541519"/>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2</a:t>
            </a:r>
          </a:p>
        </p:txBody>
      </p:sp>
      <p:sp>
        <p:nvSpPr>
          <p:cNvPr name="TextBox 22" id="22"/>
          <p:cNvSpPr txBox="true"/>
          <p:nvPr/>
        </p:nvSpPr>
        <p:spPr>
          <a:xfrm rot="0">
            <a:off x="6545437" y="2258816"/>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1</a:t>
            </a:r>
          </a:p>
        </p:txBody>
      </p:sp>
      <p:sp>
        <p:nvSpPr>
          <p:cNvPr name="TextBox 23" id="23"/>
          <p:cNvSpPr txBox="true"/>
          <p:nvPr/>
        </p:nvSpPr>
        <p:spPr>
          <a:xfrm rot="0">
            <a:off x="861841" y="2248300"/>
            <a:ext cx="444141"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N5</a:t>
            </a:r>
          </a:p>
        </p:txBody>
      </p:sp>
      <p:sp>
        <p:nvSpPr>
          <p:cNvPr name="TextBox 24" id="24"/>
          <p:cNvSpPr txBox="true"/>
          <p:nvPr/>
        </p:nvSpPr>
        <p:spPr>
          <a:xfrm rot="0">
            <a:off x="2394118" y="2276770"/>
            <a:ext cx="934736"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Success</a:t>
            </a:r>
          </a:p>
        </p:txBody>
      </p:sp>
      <p:sp>
        <p:nvSpPr>
          <p:cNvPr name="TextBox 25" id="25"/>
          <p:cNvSpPr txBox="true"/>
          <p:nvPr/>
        </p:nvSpPr>
        <p:spPr>
          <a:xfrm rot="0">
            <a:off x="8345538" y="7031936"/>
            <a:ext cx="285626"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N6</a:t>
            </a:r>
          </a:p>
        </p:txBody>
      </p:sp>
      <p:sp>
        <p:nvSpPr>
          <p:cNvPr name="TextBox 26" id="26"/>
          <p:cNvSpPr txBox="true"/>
          <p:nvPr/>
        </p:nvSpPr>
        <p:spPr>
          <a:xfrm rot="0">
            <a:off x="9399537" y="7031936"/>
            <a:ext cx="285626"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N7</a:t>
            </a:r>
          </a:p>
        </p:txBody>
      </p:sp>
      <p:sp>
        <p:nvSpPr>
          <p:cNvPr name="TextBox 27" id="27"/>
          <p:cNvSpPr txBox="true"/>
          <p:nvPr/>
        </p:nvSpPr>
        <p:spPr>
          <a:xfrm rot="0">
            <a:off x="2100358" y="65676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28" id="28"/>
          <p:cNvSpPr txBox="true"/>
          <p:nvPr/>
        </p:nvSpPr>
        <p:spPr>
          <a:xfrm rot="0">
            <a:off x="3094530" y="6567621"/>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1</a:t>
            </a:r>
          </a:p>
          <a:p>
            <a:pPr algn="ctr">
              <a:lnSpc>
                <a:spcPts val="2240"/>
              </a:lnSpc>
            </a:pPr>
            <a:r>
              <a:rPr lang="en-US" b="true" sz="1600" spc="-4">
                <a:solidFill>
                  <a:srgbClr val="000000"/>
                </a:solidFill>
                <a:latin typeface="IBM Plex Sans Bold"/>
                <a:ea typeface="IBM Plex Sans Bold"/>
                <a:cs typeface="IBM Plex Sans Bold"/>
                <a:sym typeface="IBM Plex Sans Bold"/>
              </a:rPr>
              <a:t>N1</a:t>
            </a:r>
          </a:p>
        </p:txBody>
      </p:sp>
      <p:sp>
        <p:nvSpPr>
          <p:cNvPr name="TextBox 29" id="29"/>
          <p:cNvSpPr txBox="true"/>
          <p:nvPr/>
        </p:nvSpPr>
        <p:spPr>
          <a:xfrm rot="0">
            <a:off x="4135926" y="6567621"/>
            <a:ext cx="268824" cy="739359"/>
          </a:xfrm>
          <a:prstGeom prst="rect">
            <a:avLst/>
          </a:prstGeom>
        </p:spPr>
        <p:txBody>
          <a:bodyPr anchor="t" rtlCol="false" tIns="0" lIns="0" bIns="0" rIns="0">
            <a:spAutoFit/>
          </a:bodyPr>
          <a:lstStyle/>
          <a:p>
            <a:pPr algn="ctr">
              <a:lnSpc>
                <a:spcPts val="2613"/>
              </a:lnSpc>
            </a:pPr>
            <a:r>
              <a:rPr lang="en-US" b="true" sz="1866" spc="-13">
                <a:solidFill>
                  <a:srgbClr val="000000"/>
                </a:solidFill>
                <a:latin typeface="Montserrat 2 Bold"/>
                <a:ea typeface="Montserrat 2 Bold"/>
                <a:cs typeface="Montserrat 2 Bold"/>
                <a:sym typeface="Montserrat 2 Bold"/>
              </a:rPr>
              <a:t>2</a:t>
            </a:r>
          </a:p>
          <a:p>
            <a:pPr algn="ctr">
              <a:lnSpc>
                <a:spcPts val="2240"/>
              </a:lnSpc>
            </a:pPr>
            <a:r>
              <a:rPr lang="en-US" b="true" sz="1600" spc="-4">
                <a:solidFill>
                  <a:srgbClr val="000000"/>
                </a:solidFill>
                <a:latin typeface="IBM Plex Sans Bold"/>
                <a:ea typeface="IBM Plex Sans Bold"/>
                <a:cs typeface="IBM Plex Sans Bold"/>
                <a:sym typeface="IBM Plex Sans Bold"/>
              </a:rPr>
              <a:t>N2</a:t>
            </a:r>
          </a:p>
        </p:txBody>
      </p:sp>
      <p:sp>
        <p:nvSpPr>
          <p:cNvPr name="TextBox 30" id="30"/>
          <p:cNvSpPr txBox="true"/>
          <p:nvPr/>
        </p:nvSpPr>
        <p:spPr>
          <a:xfrm rot="0">
            <a:off x="5224558" y="65676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31" id="31"/>
          <p:cNvSpPr txBox="true"/>
          <p:nvPr/>
        </p:nvSpPr>
        <p:spPr>
          <a:xfrm rot="0">
            <a:off x="6265964" y="65676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32" id="32"/>
          <p:cNvSpPr txBox="true"/>
          <p:nvPr/>
        </p:nvSpPr>
        <p:spPr>
          <a:xfrm rot="0">
            <a:off x="7370864" y="65676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33" id="33"/>
          <p:cNvSpPr txBox="true"/>
          <p:nvPr/>
        </p:nvSpPr>
        <p:spPr>
          <a:xfrm rot="0">
            <a:off x="8475764" y="6567621"/>
            <a:ext cx="159591" cy="321259"/>
          </a:xfrm>
          <a:prstGeom prst="rect">
            <a:avLst/>
          </a:prstGeom>
        </p:spPr>
        <p:txBody>
          <a:bodyPr anchor="t" rtlCol="false" tIns="0" lIns="0" bIns="0" rIns="0">
            <a:spAutoFit/>
          </a:bodyPr>
          <a:lstStyle/>
          <a:p>
            <a:pPr algn="r">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34" id="34"/>
          <p:cNvSpPr txBox="true"/>
          <p:nvPr/>
        </p:nvSpPr>
        <p:spPr>
          <a:xfrm rot="0">
            <a:off x="9390164" y="65676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35" id="35"/>
          <p:cNvSpPr txBox="true"/>
          <p:nvPr/>
        </p:nvSpPr>
        <p:spPr>
          <a:xfrm rot="0">
            <a:off x="10495064" y="65676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36" id="36"/>
          <p:cNvSpPr txBox="true"/>
          <p:nvPr/>
        </p:nvSpPr>
        <p:spPr>
          <a:xfrm rot="0">
            <a:off x="5199459" y="7033603"/>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N3</a:t>
            </a:r>
          </a:p>
        </p:txBody>
      </p:sp>
      <p:sp>
        <p:nvSpPr>
          <p:cNvPr name="TextBox 37" id="37"/>
          <p:cNvSpPr txBox="true"/>
          <p:nvPr/>
        </p:nvSpPr>
        <p:spPr>
          <a:xfrm rot="0">
            <a:off x="6245762" y="7033603"/>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N4</a:t>
            </a:r>
          </a:p>
        </p:txBody>
      </p:sp>
      <p:sp>
        <p:nvSpPr>
          <p:cNvPr name="TextBox 38" id="38"/>
          <p:cNvSpPr txBox="true"/>
          <p:nvPr/>
        </p:nvSpPr>
        <p:spPr>
          <a:xfrm rot="0">
            <a:off x="7287168" y="7033603"/>
            <a:ext cx="268824" cy="272005"/>
          </a:xfrm>
          <a:prstGeom prst="rect">
            <a:avLst/>
          </a:prstGeom>
        </p:spPr>
        <p:txBody>
          <a:bodyPr anchor="t" rtlCol="false" tIns="0" lIns="0" bIns="0" rIns="0">
            <a:spAutoFit/>
          </a:bodyPr>
          <a:lstStyle/>
          <a:p>
            <a:pPr algn="l">
              <a:lnSpc>
                <a:spcPts val="2240"/>
              </a:lnSpc>
            </a:pPr>
            <a:r>
              <a:rPr lang="en-US" b="true" sz="1600" spc="-4">
                <a:solidFill>
                  <a:srgbClr val="000000"/>
                </a:solidFill>
                <a:latin typeface="IBM Plex Sans Bold"/>
                <a:ea typeface="IBM Plex Sans Bold"/>
                <a:cs typeface="IBM Plex Sans Bold"/>
                <a:sym typeface="IBM Plex Sans Bold"/>
              </a:rPr>
              <a:t>N5</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39510" y="7439758"/>
            <a:ext cx="961930" cy="961930"/>
          </a:xfrm>
          <a:custGeom>
            <a:avLst/>
            <a:gdLst/>
            <a:ahLst/>
            <a:cxnLst/>
            <a:rect r="r" b="b" t="t" l="l"/>
            <a:pathLst>
              <a:path h="961930" w="961930">
                <a:moveTo>
                  <a:pt x="0" y="0"/>
                </a:moveTo>
                <a:lnTo>
                  <a:pt x="961929" y="0"/>
                </a:lnTo>
                <a:lnTo>
                  <a:pt x="961929" y="961930"/>
                </a:lnTo>
                <a:lnTo>
                  <a:pt x="0" y="961930"/>
                </a:lnTo>
                <a:lnTo>
                  <a:pt x="0" y="0"/>
                </a:lnTo>
                <a:close/>
              </a:path>
            </a:pathLst>
          </a:custGeom>
          <a:blipFill>
            <a:blip r:embed="rId2"/>
            <a:stretch>
              <a:fillRect l="0" t="0" r="0" b="0"/>
            </a:stretch>
          </a:blipFill>
        </p:spPr>
      </p:sp>
      <p:sp>
        <p:nvSpPr>
          <p:cNvPr name="Freeform 3" id="3"/>
          <p:cNvSpPr/>
          <p:nvPr/>
        </p:nvSpPr>
        <p:spPr>
          <a:xfrm flipH="false" flipV="false" rot="0">
            <a:off x="11392100" y="7598483"/>
            <a:ext cx="656739" cy="652824"/>
          </a:xfrm>
          <a:custGeom>
            <a:avLst/>
            <a:gdLst/>
            <a:ahLst/>
            <a:cxnLst/>
            <a:rect r="r" b="b" t="t" l="l"/>
            <a:pathLst>
              <a:path h="652824" w="656739">
                <a:moveTo>
                  <a:pt x="0" y="0"/>
                </a:moveTo>
                <a:lnTo>
                  <a:pt x="656739" y="0"/>
                </a:lnTo>
                <a:lnTo>
                  <a:pt x="656739" y="652824"/>
                </a:lnTo>
                <a:lnTo>
                  <a:pt x="0" y="652824"/>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317725" y="2180968"/>
            <a:ext cx="7900778" cy="12697"/>
            <a:chOff x="0" y="0"/>
            <a:chExt cx="7900784" cy="12700"/>
          </a:xfrm>
        </p:grpSpPr>
        <p:sp>
          <p:nvSpPr>
            <p:cNvPr name="Freeform 5" id="5"/>
            <p:cNvSpPr/>
            <p:nvPr/>
          </p:nvSpPr>
          <p:spPr>
            <a:xfrm flipH="false" flipV="false" rot="0">
              <a:off x="0" y="0"/>
              <a:ext cx="7900797" cy="12700"/>
            </a:xfrm>
            <a:custGeom>
              <a:avLst/>
              <a:gdLst/>
              <a:ahLst/>
              <a:cxnLst/>
              <a:rect r="r" b="b" t="t" l="l"/>
              <a:pathLst>
                <a:path h="12700" w="7900797">
                  <a:moveTo>
                    <a:pt x="0" y="0"/>
                  </a:moveTo>
                  <a:lnTo>
                    <a:pt x="7900797" y="0"/>
                  </a:lnTo>
                  <a:lnTo>
                    <a:pt x="7900797" y="12700"/>
                  </a:lnTo>
                  <a:lnTo>
                    <a:pt x="0" y="12700"/>
                  </a:lnTo>
                  <a:close/>
                </a:path>
              </a:pathLst>
            </a:custGeom>
            <a:solidFill>
              <a:srgbClr val="000000"/>
            </a:solidFill>
          </p:spPr>
        </p:sp>
      </p:grpSp>
      <p:grpSp>
        <p:nvGrpSpPr>
          <p:cNvPr name="Group 6" id="6"/>
          <p:cNvGrpSpPr>
            <a:grpSpLocks noChangeAspect="true"/>
          </p:cNvGrpSpPr>
          <p:nvPr/>
        </p:nvGrpSpPr>
        <p:grpSpPr>
          <a:xfrm rot="0">
            <a:off x="701507" y="5142871"/>
            <a:ext cx="4549731" cy="371685"/>
            <a:chOff x="0" y="0"/>
            <a:chExt cx="4549737" cy="371691"/>
          </a:xfrm>
        </p:grpSpPr>
        <p:sp>
          <p:nvSpPr>
            <p:cNvPr name="Freeform 7" id="7"/>
            <p:cNvSpPr/>
            <p:nvPr/>
          </p:nvSpPr>
          <p:spPr>
            <a:xfrm flipH="false" flipV="false" rot="0">
              <a:off x="0" y="0"/>
              <a:ext cx="4549775" cy="371729"/>
            </a:xfrm>
            <a:custGeom>
              <a:avLst/>
              <a:gdLst/>
              <a:ahLst/>
              <a:cxnLst/>
              <a:rect r="r" b="b" t="t" l="l"/>
              <a:pathLst>
                <a:path h="371729" w="4549775">
                  <a:moveTo>
                    <a:pt x="0" y="371729"/>
                  </a:moveTo>
                  <a:lnTo>
                    <a:pt x="4549775" y="371729"/>
                  </a:lnTo>
                  <a:lnTo>
                    <a:pt x="4549775" y="0"/>
                  </a:lnTo>
                  <a:lnTo>
                    <a:pt x="0" y="0"/>
                  </a:lnTo>
                  <a:close/>
                </a:path>
              </a:pathLst>
            </a:custGeom>
            <a:solidFill>
              <a:srgbClr val="73FDEA"/>
            </a:solidFill>
          </p:spPr>
        </p:sp>
      </p:grpSp>
      <p:grpSp>
        <p:nvGrpSpPr>
          <p:cNvPr name="Group 8" id="8"/>
          <p:cNvGrpSpPr>
            <a:grpSpLocks noChangeAspect="true"/>
          </p:cNvGrpSpPr>
          <p:nvPr/>
        </p:nvGrpSpPr>
        <p:grpSpPr>
          <a:xfrm rot="0">
            <a:off x="712680" y="3208163"/>
            <a:ext cx="3601498" cy="371685"/>
            <a:chOff x="0" y="0"/>
            <a:chExt cx="3601504" cy="371691"/>
          </a:xfrm>
        </p:grpSpPr>
        <p:sp>
          <p:nvSpPr>
            <p:cNvPr name="Freeform 9" id="9"/>
            <p:cNvSpPr/>
            <p:nvPr/>
          </p:nvSpPr>
          <p:spPr>
            <a:xfrm flipH="false" flipV="false" rot="0">
              <a:off x="0" y="0"/>
              <a:ext cx="3601466" cy="371729"/>
            </a:xfrm>
            <a:custGeom>
              <a:avLst/>
              <a:gdLst/>
              <a:ahLst/>
              <a:cxnLst/>
              <a:rect r="r" b="b" t="t" l="l"/>
              <a:pathLst>
                <a:path h="371729" w="3601466">
                  <a:moveTo>
                    <a:pt x="0" y="371729"/>
                  </a:moveTo>
                  <a:lnTo>
                    <a:pt x="3601466" y="371729"/>
                  </a:lnTo>
                  <a:lnTo>
                    <a:pt x="3601466" y="0"/>
                  </a:lnTo>
                  <a:lnTo>
                    <a:pt x="0" y="0"/>
                  </a:lnTo>
                  <a:close/>
                </a:path>
              </a:pathLst>
            </a:custGeom>
            <a:solidFill>
              <a:srgbClr val="56C1FF"/>
            </a:solidFill>
          </p:spPr>
        </p:sp>
      </p:grpSp>
      <p:grpSp>
        <p:nvGrpSpPr>
          <p:cNvPr name="Group 10" id="10"/>
          <p:cNvGrpSpPr>
            <a:grpSpLocks noChangeAspect="true"/>
          </p:cNvGrpSpPr>
          <p:nvPr/>
        </p:nvGrpSpPr>
        <p:grpSpPr>
          <a:xfrm rot="0">
            <a:off x="11233204" y="7430262"/>
            <a:ext cx="986371" cy="986371"/>
            <a:chOff x="0" y="0"/>
            <a:chExt cx="986371" cy="986371"/>
          </a:xfrm>
        </p:grpSpPr>
        <p:sp>
          <p:nvSpPr>
            <p:cNvPr name="Freeform 11" id="11"/>
            <p:cNvSpPr/>
            <p:nvPr/>
          </p:nvSpPr>
          <p:spPr>
            <a:xfrm flipH="false" flipV="false" rot="0">
              <a:off x="-34163" y="12700"/>
              <a:ext cx="1054735" cy="960882"/>
            </a:xfrm>
            <a:custGeom>
              <a:avLst/>
              <a:gdLst/>
              <a:ahLst/>
              <a:cxnLst/>
              <a:rect r="r" b="b" t="t" l="l"/>
              <a:pathLst>
                <a:path h="960882" w="1054735">
                  <a:moveTo>
                    <a:pt x="527304" y="12700"/>
                  </a:moveTo>
                  <a:cubicBezTo>
                    <a:pt x="647065" y="12700"/>
                    <a:pt x="766699" y="58420"/>
                    <a:pt x="858139" y="149733"/>
                  </a:cubicBezTo>
                  <a:cubicBezTo>
                    <a:pt x="1040765" y="332359"/>
                    <a:pt x="1040765" y="628650"/>
                    <a:pt x="858139" y="811276"/>
                  </a:cubicBezTo>
                  <a:cubicBezTo>
                    <a:pt x="766826" y="902589"/>
                    <a:pt x="647065" y="948309"/>
                    <a:pt x="527304" y="948309"/>
                  </a:cubicBezTo>
                  <a:cubicBezTo>
                    <a:pt x="407543" y="948309"/>
                    <a:pt x="287909" y="902589"/>
                    <a:pt x="196469" y="811276"/>
                  </a:cubicBezTo>
                  <a:cubicBezTo>
                    <a:pt x="13843" y="628523"/>
                    <a:pt x="13843" y="332359"/>
                    <a:pt x="196596" y="149733"/>
                  </a:cubicBezTo>
                  <a:cubicBezTo>
                    <a:pt x="287909" y="58420"/>
                    <a:pt x="407670" y="12700"/>
                    <a:pt x="527304" y="12700"/>
                  </a:cubicBezTo>
                  <a:close/>
                  <a:moveTo>
                    <a:pt x="527304" y="0"/>
                  </a:moveTo>
                  <a:cubicBezTo>
                    <a:pt x="404368" y="0"/>
                    <a:pt x="281432" y="46863"/>
                    <a:pt x="187579" y="140716"/>
                  </a:cubicBezTo>
                  <a:lnTo>
                    <a:pt x="187579" y="140716"/>
                  </a:lnTo>
                  <a:cubicBezTo>
                    <a:pt x="0" y="328295"/>
                    <a:pt x="0" y="632587"/>
                    <a:pt x="187579" y="820166"/>
                  </a:cubicBezTo>
                  <a:cubicBezTo>
                    <a:pt x="281432" y="914019"/>
                    <a:pt x="404368" y="960882"/>
                    <a:pt x="527304" y="960882"/>
                  </a:cubicBezTo>
                  <a:cubicBezTo>
                    <a:pt x="650240" y="960882"/>
                    <a:pt x="773303" y="914019"/>
                    <a:pt x="867156" y="820293"/>
                  </a:cubicBezTo>
                  <a:cubicBezTo>
                    <a:pt x="1054735" y="632714"/>
                    <a:pt x="1054735" y="328422"/>
                    <a:pt x="867156" y="140843"/>
                  </a:cubicBezTo>
                  <a:lnTo>
                    <a:pt x="867156" y="140843"/>
                  </a:lnTo>
                  <a:cubicBezTo>
                    <a:pt x="773303" y="46863"/>
                    <a:pt x="650367" y="0"/>
                    <a:pt x="527304" y="0"/>
                  </a:cubicBezTo>
                  <a:close/>
                </a:path>
              </a:pathLst>
            </a:custGeom>
            <a:solidFill>
              <a:srgbClr val="000000"/>
            </a:solidFill>
          </p:spPr>
        </p:sp>
      </p:grpSp>
      <p:sp>
        <p:nvSpPr>
          <p:cNvPr name="Freeform 12" id="12"/>
          <p:cNvSpPr/>
          <p:nvPr/>
        </p:nvSpPr>
        <p:spPr>
          <a:xfrm flipH="false" flipV="false" rot="0">
            <a:off x="922258" y="5877668"/>
            <a:ext cx="173479" cy="173479"/>
          </a:xfrm>
          <a:custGeom>
            <a:avLst/>
            <a:gdLst/>
            <a:ahLst/>
            <a:cxnLst/>
            <a:rect r="r" b="b" t="t" l="l"/>
            <a:pathLst>
              <a:path h="173479" w="173479">
                <a:moveTo>
                  <a:pt x="0" y="0"/>
                </a:moveTo>
                <a:lnTo>
                  <a:pt x="173479" y="0"/>
                </a:lnTo>
                <a:lnTo>
                  <a:pt x="173479" y="173479"/>
                </a:lnTo>
                <a:lnTo>
                  <a:pt x="0" y="173479"/>
                </a:lnTo>
                <a:lnTo>
                  <a:pt x="0" y="0"/>
                </a:lnTo>
                <a:close/>
              </a:path>
            </a:pathLst>
          </a:custGeom>
          <a:blipFill>
            <a:blip r:embed="rId4"/>
            <a:stretch>
              <a:fillRect l="0" t="0" r="0" b="0"/>
            </a:stretch>
          </a:blipFill>
        </p:spPr>
      </p:sp>
      <p:grpSp>
        <p:nvGrpSpPr>
          <p:cNvPr name="Group 13" id="13"/>
          <p:cNvGrpSpPr>
            <a:grpSpLocks noChangeAspect="true"/>
          </p:cNvGrpSpPr>
          <p:nvPr/>
        </p:nvGrpSpPr>
        <p:grpSpPr>
          <a:xfrm rot="0">
            <a:off x="668036" y="6560429"/>
            <a:ext cx="4630426" cy="371685"/>
            <a:chOff x="0" y="0"/>
            <a:chExt cx="4630433" cy="371691"/>
          </a:xfrm>
        </p:grpSpPr>
        <p:sp>
          <p:nvSpPr>
            <p:cNvPr name="Freeform 14" id="14"/>
            <p:cNvSpPr/>
            <p:nvPr/>
          </p:nvSpPr>
          <p:spPr>
            <a:xfrm flipH="false" flipV="false" rot="0">
              <a:off x="0" y="0"/>
              <a:ext cx="4630420" cy="371729"/>
            </a:xfrm>
            <a:custGeom>
              <a:avLst/>
              <a:gdLst/>
              <a:ahLst/>
              <a:cxnLst/>
              <a:rect r="r" b="b" t="t" l="l"/>
              <a:pathLst>
                <a:path h="371729" w="4630420">
                  <a:moveTo>
                    <a:pt x="0" y="371729"/>
                  </a:moveTo>
                  <a:lnTo>
                    <a:pt x="4630420" y="371729"/>
                  </a:lnTo>
                  <a:lnTo>
                    <a:pt x="4630420" y="0"/>
                  </a:lnTo>
                  <a:lnTo>
                    <a:pt x="0" y="0"/>
                  </a:lnTo>
                  <a:close/>
                </a:path>
              </a:pathLst>
            </a:custGeom>
            <a:solidFill>
              <a:srgbClr val="88FA4E"/>
            </a:solidFill>
          </p:spPr>
        </p:sp>
      </p:grpSp>
      <p:sp>
        <p:nvSpPr>
          <p:cNvPr name="Freeform 15" id="15"/>
          <p:cNvSpPr/>
          <p:nvPr/>
        </p:nvSpPr>
        <p:spPr>
          <a:xfrm flipH="false" flipV="false" rot="0">
            <a:off x="805167" y="6985845"/>
            <a:ext cx="156134" cy="156134"/>
          </a:xfrm>
          <a:custGeom>
            <a:avLst/>
            <a:gdLst/>
            <a:ahLst/>
            <a:cxnLst/>
            <a:rect r="r" b="b" t="t" l="l"/>
            <a:pathLst>
              <a:path h="156134" w="156134">
                <a:moveTo>
                  <a:pt x="0" y="0"/>
                </a:moveTo>
                <a:lnTo>
                  <a:pt x="156134" y="0"/>
                </a:lnTo>
                <a:lnTo>
                  <a:pt x="156134" y="156133"/>
                </a:lnTo>
                <a:lnTo>
                  <a:pt x="0" y="156133"/>
                </a:lnTo>
                <a:lnTo>
                  <a:pt x="0" y="0"/>
                </a:lnTo>
                <a:close/>
              </a:path>
            </a:pathLst>
          </a:custGeom>
          <a:blipFill>
            <a:blip r:embed="rId4"/>
            <a:stretch>
              <a:fillRect l="0" t="0" r="0" b="0"/>
            </a:stretch>
          </a:blipFill>
        </p:spPr>
      </p:sp>
      <p:sp>
        <p:nvSpPr>
          <p:cNvPr name="Freeform 16" id="16"/>
          <p:cNvSpPr/>
          <p:nvPr/>
        </p:nvSpPr>
        <p:spPr>
          <a:xfrm flipH="false" flipV="false" rot="0">
            <a:off x="805167" y="7303341"/>
            <a:ext cx="156134" cy="156134"/>
          </a:xfrm>
          <a:custGeom>
            <a:avLst/>
            <a:gdLst/>
            <a:ahLst/>
            <a:cxnLst/>
            <a:rect r="r" b="b" t="t" l="l"/>
            <a:pathLst>
              <a:path h="156134" w="156134">
                <a:moveTo>
                  <a:pt x="0" y="0"/>
                </a:moveTo>
                <a:lnTo>
                  <a:pt x="156134" y="0"/>
                </a:lnTo>
                <a:lnTo>
                  <a:pt x="156134" y="156134"/>
                </a:lnTo>
                <a:lnTo>
                  <a:pt x="0" y="156134"/>
                </a:lnTo>
                <a:lnTo>
                  <a:pt x="0" y="0"/>
                </a:lnTo>
                <a:close/>
              </a:path>
            </a:pathLst>
          </a:custGeom>
          <a:blipFill>
            <a:blip r:embed="rId4"/>
            <a:stretch>
              <a:fillRect l="0" t="0" r="0" b="0"/>
            </a:stretch>
          </a:blipFill>
        </p:spPr>
      </p:sp>
      <p:sp>
        <p:nvSpPr>
          <p:cNvPr name="Freeform 17" id="17"/>
          <p:cNvSpPr/>
          <p:nvPr/>
        </p:nvSpPr>
        <p:spPr>
          <a:xfrm flipH="false" flipV="false" rot="0">
            <a:off x="805167" y="7620838"/>
            <a:ext cx="156134" cy="156134"/>
          </a:xfrm>
          <a:custGeom>
            <a:avLst/>
            <a:gdLst/>
            <a:ahLst/>
            <a:cxnLst/>
            <a:rect r="r" b="b" t="t" l="l"/>
            <a:pathLst>
              <a:path h="156134" w="156134">
                <a:moveTo>
                  <a:pt x="0" y="0"/>
                </a:moveTo>
                <a:lnTo>
                  <a:pt x="156134" y="0"/>
                </a:lnTo>
                <a:lnTo>
                  <a:pt x="156134" y="156134"/>
                </a:lnTo>
                <a:lnTo>
                  <a:pt x="0" y="156134"/>
                </a:lnTo>
                <a:lnTo>
                  <a:pt x="0" y="0"/>
                </a:lnTo>
                <a:close/>
              </a:path>
            </a:pathLst>
          </a:custGeom>
          <a:blipFill>
            <a:blip r:embed="rId4"/>
            <a:stretch>
              <a:fillRect l="0" t="0" r="0" b="0"/>
            </a:stretch>
          </a:blipFill>
        </p:spPr>
      </p:sp>
      <p:sp>
        <p:nvSpPr>
          <p:cNvPr name="Freeform 18" id="18"/>
          <p:cNvSpPr/>
          <p:nvPr/>
        </p:nvSpPr>
        <p:spPr>
          <a:xfrm flipH="false" flipV="false" rot="0">
            <a:off x="805167" y="7938345"/>
            <a:ext cx="156134" cy="156134"/>
          </a:xfrm>
          <a:custGeom>
            <a:avLst/>
            <a:gdLst/>
            <a:ahLst/>
            <a:cxnLst/>
            <a:rect r="r" b="b" t="t" l="l"/>
            <a:pathLst>
              <a:path h="156134" w="156134">
                <a:moveTo>
                  <a:pt x="0" y="0"/>
                </a:moveTo>
                <a:lnTo>
                  <a:pt x="156134" y="0"/>
                </a:lnTo>
                <a:lnTo>
                  <a:pt x="156134" y="156133"/>
                </a:lnTo>
                <a:lnTo>
                  <a:pt x="0" y="156133"/>
                </a:lnTo>
                <a:lnTo>
                  <a:pt x="0" y="0"/>
                </a:lnTo>
                <a:close/>
              </a:path>
            </a:pathLst>
          </a:custGeom>
          <a:blipFill>
            <a:blip r:embed="rId4"/>
            <a:stretch>
              <a:fillRect l="0" t="0" r="0" b="0"/>
            </a:stretch>
          </a:blipFill>
        </p:spPr>
      </p:sp>
      <p:grpSp>
        <p:nvGrpSpPr>
          <p:cNvPr name="Group 19" id="19"/>
          <p:cNvGrpSpPr>
            <a:grpSpLocks noChangeAspect="true"/>
          </p:cNvGrpSpPr>
          <p:nvPr/>
        </p:nvGrpSpPr>
        <p:grpSpPr>
          <a:xfrm rot="0">
            <a:off x="5091093" y="3694176"/>
            <a:ext cx="2698166" cy="562185"/>
            <a:chOff x="0" y="0"/>
            <a:chExt cx="2698166" cy="562191"/>
          </a:xfrm>
        </p:grpSpPr>
        <p:sp>
          <p:nvSpPr>
            <p:cNvPr name="Freeform 20" id="20"/>
            <p:cNvSpPr/>
            <p:nvPr/>
          </p:nvSpPr>
          <p:spPr>
            <a:xfrm flipH="false" flipV="false" rot="0">
              <a:off x="0" y="0"/>
              <a:ext cx="2698115" cy="562229"/>
            </a:xfrm>
            <a:custGeom>
              <a:avLst/>
              <a:gdLst/>
              <a:ahLst/>
              <a:cxnLst/>
              <a:rect r="r" b="b" t="t" l="l"/>
              <a:pathLst>
                <a:path h="562229" w="2698115">
                  <a:moveTo>
                    <a:pt x="0" y="562229"/>
                  </a:moveTo>
                  <a:lnTo>
                    <a:pt x="2698115" y="562229"/>
                  </a:lnTo>
                  <a:lnTo>
                    <a:pt x="2698115" y="0"/>
                  </a:lnTo>
                  <a:lnTo>
                    <a:pt x="0" y="0"/>
                  </a:lnTo>
                  <a:close/>
                </a:path>
              </a:pathLst>
            </a:custGeom>
            <a:solidFill>
              <a:srgbClr val="FFFFFF"/>
            </a:solidFill>
          </p:spPr>
        </p:sp>
      </p:grpSp>
      <p:sp>
        <p:nvSpPr>
          <p:cNvPr name="TextBox 21" id="21"/>
          <p:cNvSpPr txBox="true"/>
          <p:nvPr/>
        </p:nvSpPr>
        <p:spPr>
          <a:xfrm rot="0">
            <a:off x="10766488" y="8374104"/>
            <a:ext cx="1946129" cy="242783"/>
          </a:xfrm>
          <a:prstGeom prst="rect">
            <a:avLst/>
          </a:prstGeom>
        </p:spPr>
        <p:txBody>
          <a:bodyPr anchor="t" rtlCol="false" tIns="0" lIns="0" bIns="0" rIns="0">
            <a:spAutoFit/>
          </a:bodyPr>
          <a:lstStyle/>
          <a:p>
            <a:pPr algn="l">
              <a:lnSpc>
                <a:spcPts val="1959"/>
              </a:lnSpc>
            </a:pPr>
            <a:r>
              <a:rPr lang="en-US" b="true" sz="1399">
                <a:solidFill>
                  <a:srgbClr val="000000"/>
                </a:solidFill>
                <a:latin typeface="Montserrat 1 Medium"/>
                <a:ea typeface="Montserrat 1 Medium"/>
                <a:cs typeface="Montserrat 1 Medium"/>
                <a:sym typeface="Montserrat 1 Medium"/>
              </a:rPr>
              <a:t>www.appmillers.com</a:t>
            </a:r>
          </a:p>
        </p:txBody>
      </p:sp>
      <p:sp>
        <p:nvSpPr>
          <p:cNvPr name="TextBox 22" id="22"/>
          <p:cNvSpPr txBox="true"/>
          <p:nvPr/>
        </p:nvSpPr>
        <p:spPr>
          <a:xfrm rot="0">
            <a:off x="739769" y="2503122"/>
            <a:ext cx="3605308" cy="1046207"/>
          </a:xfrm>
          <a:prstGeom prst="rect">
            <a:avLst/>
          </a:prstGeom>
        </p:spPr>
        <p:txBody>
          <a:bodyPr anchor="t" rtlCol="false" tIns="0" lIns="0" bIns="0" rIns="0">
            <a:spAutoFit/>
          </a:bodyPr>
          <a:lstStyle/>
          <a:p>
            <a:pPr algn="l">
              <a:lnSpc>
                <a:spcPts val="3359"/>
              </a:lnSpc>
            </a:pPr>
            <a:r>
              <a:rPr lang="en-US" b="true" sz="2400">
                <a:solidFill>
                  <a:srgbClr val="004D80"/>
                </a:solidFill>
                <a:latin typeface=" Avenir Next Arabic Heavy"/>
                <a:ea typeface=" Avenir Next Arabic Heavy"/>
                <a:cs typeface=" Avenir Next Arabic Heavy"/>
                <a:sym typeface=" Avenir Next Arabic Heavy"/>
              </a:rPr>
              <a:t>xn=x*x*x*..(n times)..*x </a:t>
            </a:r>
          </a:p>
          <a:p>
            <a:pPr algn="l">
              <a:lnSpc>
                <a:spcPts val="2520"/>
              </a:lnSpc>
            </a:pPr>
            <a:r>
              <a:rPr lang="en-US" b="true" sz="1800">
                <a:solidFill>
                  <a:srgbClr val="000000"/>
                </a:solidFill>
                <a:latin typeface=" Avenir Next Arabic Heavy"/>
                <a:ea typeface=" Avenir Next Arabic Heavy"/>
                <a:cs typeface=" Avenir Next Arabic Heavy"/>
                <a:sym typeface=" Avenir Next Arabic Heavy"/>
              </a:rPr>
              <a:t>Step 1 : Recursive case - the ﬂow</a:t>
            </a:r>
          </a:p>
        </p:txBody>
      </p:sp>
      <p:sp>
        <p:nvSpPr>
          <p:cNvPr name="TextBox 23" id="23"/>
          <p:cNvSpPr txBox="true"/>
          <p:nvPr/>
        </p:nvSpPr>
        <p:spPr>
          <a:xfrm rot="0">
            <a:off x="795176" y="1504702"/>
            <a:ext cx="11104893" cy="426034"/>
          </a:xfrm>
          <a:prstGeom prst="rect">
            <a:avLst/>
          </a:prstGeom>
        </p:spPr>
        <p:txBody>
          <a:bodyPr anchor="t" rtlCol="false" tIns="0" lIns="0" bIns="0" rIns="0">
            <a:spAutoFit/>
          </a:bodyPr>
          <a:lstStyle/>
          <a:p>
            <a:pPr algn="l">
              <a:lnSpc>
                <a:spcPts val="3359"/>
              </a:lnSpc>
            </a:pPr>
            <a:r>
              <a:rPr lang="en-US" b="true" sz="2400">
                <a:solidFill>
                  <a:srgbClr val="000000"/>
                </a:solidFill>
                <a:latin typeface=" Avenir Next Arabic Heavy"/>
                <a:ea typeface=" Avenir Next Arabic Heavy"/>
                <a:cs typeface=" Avenir Next Arabic Heavy"/>
                <a:sym typeface=" Avenir Next Arabic Heavy"/>
              </a:rPr>
              <a:t>Interview Question 2 - How to calculate power of a number using recursion?</a:t>
            </a:r>
          </a:p>
        </p:txBody>
      </p:sp>
      <p:sp>
        <p:nvSpPr>
          <p:cNvPr name="TextBox 24" id="24"/>
          <p:cNvSpPr txBox="true"/>
          <p:nvPr/>
        </p:nvSpPr>
        <p:spPr>
          <a:xfrm rot="0">
            <a:off x="728605" y="5166874"/>
            <a:ext cx="4572505" cy="321907"/>
          </a:xfrm>
          <a:prstGeom prst="rect">
            <a:avLst/>
          </a:prstGeom>
        </p:spPr>
        <p:txBody>
          <a:bodyPr anchor="t" rtlCol="false" tIns="0" lIns="0" bIns="0" rIns="0">
            <a:spAutoFit/>
          </a:bodyPr>
          <a:lstStyle/>
          <a:p>
            <a:pPr algn="l">
              <a:lnSpc>
                <a:spcPts val="2520"/>
              </a:lnSpc>
            </a:pPr>
            <a:r>
              <a:rPr lang="en-US" b="true" sz="1800">
                <a:solidFill>
                  <a:srgbClr val="000000"/>
                </a:solidFill>
                <a:latin typeface=" Avenir Next Arabic Heavy"/>
                <a:ea typeface=" Avenir Next Arabic Heavy"/>
                <a:cs typeface=" Avenir Next Arabic Heavy"/>
                <a:sym typeface=" Avenir Next Arabic Heavy"/>
              </a:rPr>
              <a:t>Step 2 : Base case - the stopping criterion</a:t>
            </a:r>
          </a:p>
        </p:txBody>
      </p:sp>
      <p:sp>
        <p:nvSpPr>
          <p:cNvPr name="TextBox 25" id="25"/>
          <p:cNvSpPr txBox="true"/>
          <p:nvPr/>
        </p:nvSpPr>
        <p:spPr>
          <a:xfrm rot="0">
            <a:off x="695134" y="6584423"/>
            <a:ext cx="4654810" cy="321907"/>
          </a:xfrm>
          <a:prstGeom prst="rect">
            <a:avLst/>
          </a:prstGeom>
        </p:spPr>
        <p:txBody>
          <a:bodyPr anchor="t" rtlCol="false" tIns="0" lIns="0" bIns="0" rIns="0">
            <a:spAutoFit/>
          </a:bodyPr>
          <a:lstStyle/>
          <a:p>
            <a:pPr algn="l">
              <a:lnSpc>
                <a:spcPts val="2520"/>
              </a:lnSpc>
            </a:pPr>
            <a:r>
              <a:rPr lang="en-US" b="true" sz="1800">
                <a:solidFill>
                  <a:srgbClr val="000000"/>
                </a:solidFill>
                <a:latin typeface=" Avenir Next Arabic Heavy"/>
                <a:ea typeface=" Avenir Next Arabic Heavy"/>
                <a:cs typeface=" Avenir Next Arabic Heavy"/>
                <a:sym typeface=" Avenir Next Arabic Heavy"/>
              </a:rPr>
              <a:t>Step 3 : Unintentional case - the constraint</a:t>
            </a:r>
          </a:p>
        </p:txBody>
      </p:sp>
      <p:sp>
        <p:nvSpPr>
          <p:cNvPr name="TextBox 26" id="26"/>
          <p:cNvSpPr txBox="true"/>
          <p:nvPr/>
        </p:nvSpPr>
        <p:spPr>
          <a:xfrm rot="0">
            <a:off x="1107462" y="5748823"/>
            <a:ext cx="604695" cy="353444"/>
          </a:xfrm>
          <a:prstGeom prst="rect">
            <a:avLst/>
          </a:prstGeom>
        </p:spPr>
        <p:txBody>
          <a:bodyPr anchor="t" rtlCol="false" tIns="0" lIns="0" bIns="0" rIns="0">
            <a:spAutoFit/>
          </a:bodyPr>
          <a:lstStyle/>
          <a:p>
            <a:pPr algn="l">
              <a:lnSpc>
                <a:spcPts val="2800"/>
              </a:lnSpc>
            </a:pPr>
            <a:r>
              <a:rPr lang="en-US" b="true" sz="2000">
                <a:solidFill>
                  <a:srgbClr val="000000"/>
                </a:solidFill>
                <a:latin typeface=" Avenir Next Arabic Bold"/>
                <a:ea typeface=" Avenir Next Arabic Bold"/>
                <a:cs typeface=" Avenir Next Arabic Bold"/>
                <a:sym typeface=" Avenir Next Arabic Bold"/>
              </a:rPr>
              <a:t>n = 0</a:t>
            </a:r>
          </a:p>
        </p:txBody>
      </p:sp>
      <p:sp>
        <p:nvSpPr>
          <p:cNvPr name="TextBox 27" id="27"/>
          <p:cNvSpPr txBox="true"/>
          <p:nvPr/>
        </p:nvSpPr>
        <p:spPr>
          <a:xfrm rot="0">
            <a:off x="997496" y="6866077"/>
            <a:ext cx="1780032" cy="1274407"/>
          </a:xfrm>
          <a:prstGeom prst="rect">
            <a:avLst/>
          </a:prstGeom>
        </p:spPr>
        <p:txBody>
          <a:bodyPr anchor="t" rtlCol="false" tIns="0" lIns="0" bIns="0" rIns="0">
            <a:spAutoFit/>
          </a:bodyPr>
          <a:lstStyle/>
          <a:p>
            <a:pPr algn="just">
              <a:lnSpc>
                <a:spcPts val="2500"/>
              </a:lnSpc>
            </a:pPr>
            <a:r>
              <a:rPr lang="en-US" b="true" sz="1800">
                <a:solidFill>
                  <a:srgbClr val="000000"/>
                </a:solidFill>
                <a:latin typeface=" Avenir Next Arabic Bold"/>
                <a:ea typeface=" Avenir Next Arabic Bold"/>
                <a:cs typeface=" Avenir Next Arabic Bold"/>
                <a:sym typeface=" Avenir Next Arabic Bold"/>
              </a:rPr>
              <a:t>power(-1,2) ?? power(3.2, 2) ?? power(2, 1.2) ?? power(2, -1) ??</a:t>
            </a:r>
          </a:p>
        </p:txBody>
      </p:sp>
      <p:sp>
        <p:nvSpPr>
          <p:cNvPr name="TextBox 28" id="28"/>
          <p:cNvSpPr txBox="true"/>
          <p:nvPr/>
        </p:nvSpPr>
        <p:spPr>
          <a:xfrm rot="0">
            <a:off x="880205" y="3760651"/>
            <a:ext cx="1546536" cy="1138114"/>
          </a:xfrm>
          <a:prstGeom prst="rect">
            <a:avLst/>
          </a:prstGeom>
        </p:spPr>
        <p:txBody>
          <a:bodyPr anchor="t" rtlCol="false" tIns="0" lIns="0" bIns="0" rIns="0">
            <a:spAutoFit/>
          </a:bodyPr>
          <a:lstStyle/>
          <a:p>
            <a:pPr algn="l">
              <a:lnSpc>
                <a:spcPts val="2846"/>
              </a:lnSpc>
            </a:pPr>
            <a:r>
              <a:rPr lang="en-US" b="true" sz="2200">
                <a:solidFill>
                  <a:srgbClr val="000000"/>
                </a:solidFill>
                <a:latin typeface=" Avenir Next Arabic Bold"/>
                <a:ea typeface=" Avenir Next Arabic Bold"/>
                <a:cs typeface=" Avenir Next Arabic Bold"/>
                <a:sym typeface=" Avenir Next Arabic Bold"/>
              </a:rPr>
              <a:t>24=2*2*2*2 xa * xb=xa+b </a:t>
            </a:r>
          </a:p>
          <a:p>
            <a:pPr algn="l">
              <a:lnSpc>
                <a:spcPts val="3619"/>
              </a:lnSpc>
            </a:pPr>
            <a:r>
              <a:rPr lang="en-US" b="true" sz="2200">
                <a:solidFill>
                  <a:srgbClr val="000000"/>
                </a:solidFill>
                <a:latin typeface=" Avenir Next Arabic Bold"/>
                <a:ea typeface=" Avenir Next Arabic Bold"/>
                <a:cs typeface=" Avenir Next Arabic Bold"/>
                <a:sym typeface=" Avenir Next Arabic Bold"/>
              </a:rPr>
              <a:t>x3 * x4=x3+4 </a:t>
            </a:r>
          </a:p>
        </p:txBody>
      </p:sp>
      <p:sp>
        <p:nvSpPr>
          <p:cNvPr name="TextBox 29" id="29"/>
          <p:cNvSpPr txBox="true"/>
          <p:nvPr/>
        </p:nvSpPr>
        <p:spPr>
          <a:xfrm rot="0">
            <a:off x="5118183" y="3749345"/>
            <a:ext cx="2110064" cy="582435"/>
          </a:xfrm>
          <a:prstGeom prst="rect">
            <a:avLst/>
          </a:prstGeom>
        </p:spPr>
        <p:txBody>
          <a:bodyPr anchor="t" rtlCol="false" tIns="0" lIns="0" bIns="0" rIns="0">
            <a:spAutoFit/>
          </a:bodyPr>
          <a:lstStyle/>
          <a:p>
            <a:pPr algn="l">
              <a:lnSpc>
                <a:spcPts val="4759"/>
              </a:lnSpc>
            </a:pPr>
            <a:r>
              <a:rPr lang="en-US" b="true" sz="3400" spc="-23">
                <a:solidFill>
                  <a:srgbClr val="000000"/>
                </a:solidFill>
                <a:latin typeface="Montserrat 2 Bold"/>
                <a:ea typeface="Montserrat 2 Bold"/>
                <a:cs typeface="Montserrat 2 Bold"/>
                <a:sym typeface="Montserrat 2 Bold"/>
              </a:rPr>
              <a:t>xn = x * x</a:t>
            </a:r>
          </a:p>
        </p:txBody>
      </p:sp>
      <p:sp>
        <p:nvSpPr>
          <p:cNvPr name="TextBox 30" id="30"/>
          <p:cNvSpPr txBox="true"/>
          <p:nvPr/>
        </p:nvSpPr>
        <p:spPr>
          <a:xfrm rot="0">
            <a:off x="7186660" y="3771767"/>
            <a:ext cx="574148" cy="391458"/>
          </a:xfrm>
          <a:prstGeom prst="rect">
            <a:avLst/>
          </a:prstGeom>
        </p:spPr>
        <p:txBody>
          <a:bodyPr anchor="t" rtlCol="false" tIns="0" lIns="0" bIns="0" rIns="0">
            <a:spAutoFit/>
          </a:bodyPr>
          <a:lstStyle/>
          <a:p>
            <a:pPr algn="l">
              <a:lnSpc>
                <a:spcPts val="3173"/>
              </a:lnSpc>
            </a:pPr>
            <a:r>
              <a:rPr lang="en-US" b="true" sz="2266" spc="-15">
                <a:solidFill>
                  <a:srgbClr val="000000"/>
                </a:solidFill>
                <a:latin typeface="Montserrat 2 Bold"/>
                <a:ea typeface="Montserrat 2 Bold"/>
                <a:cs typeface="Montserrat 2 Bold"/>
                <a:sym typeface="Montserrat 2 Bold"/>
              </a:rPr>
              <a:t>n-1</a:t>
            </a:r>
          </a:p>
        </p:txBody>
      </p:sp>
    </p:spTree>
  </p:cSld>
  <p:clrMapOvr>
    <a:masterClrMapping/>
  </p:clrMapOvr>
</p:sld>
</file>

<file path=ppt/slides/slide4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00A2FF"/>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F8BA00"/>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grpSp>
      <p:sp>
        <p:nvSpPr>
          <p:cNvPr name="Freeform 14" id="14"/>
          <p:cNvSpPr/>
          <p:nvPr/>
        </p:nvSpPr>
        <p:spPr>
          <a:xfrm flipH="false" flipV="false" rot="0">
            <a:off x="5055127" y="1935004"/>
            <a:ext cx="7021916" cy="5608977"/>
          </a:xfrm>
          <a:custGeom>
            <a:avLst/>
            <a:gdLst/>
            <a:ahLst/>
            <a:cxnLst/>
            <a:rect r="r" b="b" t="t" l="l"/>
            <a:pathLst>
              <a:path h="5608977" w="7021916">
                <a:moveTo>
                  <a:pt x="0" y="0"/>
                </a:moveTo>
                <a:lnTo>
                  <a:pt x="7021916" y="0"/>
                </a:lnTo>
                <a:lnTo>
                  <a:pt x="7021916" y="5608977"/>
                </a:lnTo>
                <a:lnTo>
                  <a:pt x="0" y="560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840662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PreOrder Traversal of Binary Tree (python list)</a:t>
            </a:r>
          </a:p>
        </p:txBody>
      </p:sp>
      <p:sp>
        <p:nvSpPr>
          <p:cNvPr name="TextBox 17" id="17"/>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8" id="18"/>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9" id="19"/>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0" id="20"/>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1" id="21"/>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2" id="22"/>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3" id="23"/>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4" id="24"/>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5" id="25"/>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6" id="26"/>
          <p:cNvSpPr txBox="true"/>
          <p:nvPr/>
        </p:nvSpPr>
        <p:spPr>
          <a:xfrm rot="0">
            <a:off x="1946748" y="2792673"/>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4392854"/>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00A2FF"/>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F8BA00"/>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grpSp>
      <p:sp>
        <p:nvSpPr>
          <p:cNvPr name="Freeform 14" id="14"/>
          <p:cNvSpPr/>
          <p:nvPr/>
        </p:nvSpPr>
        <p:spPr>
          <a:xfrm flipH="false" flipV="false" rot="0">
            <a:off x="5247865" y="2052237"/>
            <a:ext cx="6752882" cy="5382235"/>
          </a:xfrm>
          <a:custGeom>
            <a:avLst/>
            <a:gdLst/>
            <a:ahLst/>
            <a:cxnLst/>
            <a:rect r="r" b="b" t="t" l="l"/>
            <a:pathLst>
              <a:path h="5382235" w="6752882">
                <a:moveTo>
                  <a:pt x="0" y="0"/>
                </a:moveTo>
                <a:lnTo>
                  <a:pt x="6752883" y="0"/>
                </a:lnTo>
                <a:lnTo>
                  <a:pt x="6752883" y="5382235"/>
                </a:lnTo>
                <a:lnTo>
                  <a:pt x="0" y="5382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840662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PreOrder Traversal of Binary Tree (python list)</a:t>
            </a:r>
          </a:p>
        </p:txBody>
      </p:sp>
      <p:sp>
        <p:nvSpPr>
          <p:cNvPr name="TextBox 17" id="17"/>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8" id="18"/>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9" id="19"/>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0" id="20"/>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1" id="21"/>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2" id="22"/>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3" id="23"/>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4" id="24"/>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5" id="25"/>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6" id="26"/>
          <p:cNvSpPr txBox="true"/>
          <p:nvPr/>
        </p:nvSpPr>
        <p:spPr>
          <a:xfrm rot="0">
            <a:off x="1946748" y="2792673"/>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4392854"/>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grpSp>
      <p:sp>
        <p:nvSpPr>
          <p:cNvPr name="Freeform 14" id="14"/>
          <p:cNvSpPr/>
          <p:nvPr/>
        </p:nvSpPr>
        <p:spPr>
          <a:xfrm flipH="false" flipV="false" rot="0">
            <a:off x="5055127" y="1935004"/>
            <a:ext cx="7021916" cy="5608977"/>
          </a:xfrm>
          <a:custGeom>
            <a:avLst/>
            <a:gdLst/>
            <a:ahLst/>
            <a:cxnLst/>
            <a:rect r="r" b="b" t="t" l="l"/>
            <a:pathLst>
              <a:path h="5608977" w="7021916">
                <a:moveTo>
                  <a:pt x="0" y="0"/>
                </a:moveTo>
                <a:lnTo>
                  <a:pt x="7021916" y="0"/>
                </a:lnTo>
                <a:lnTo>
                  <a:pt x="7021916" y="5608977"/>
                </a:lnTo>
                <a:lnTo>
                  <a:pt x="0" y="560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812526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InOrder Traversal of Binary Tree (python list)</a:t>
            </a:r>
          </a:p>
        </p:txBody>
      </p:sp>
      <p:sp>
        <p:nvSpPr>
          <p:cNvPr name="TextBox 17" id="17"/>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8" id="18"/>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9" id="19"/>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0" id="20"/>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1" id="21"/>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2" id="22"/>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3" id="23"/>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4" id="24"/>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5" id="25"/>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6" id="26"/>
          <p:cNvSpPr txBox="true"/>
          <p:nvPr/>
        </p:nvSpPr>
        <p:spPr>
          <a:xfrm rot="0">
            <a:off x="1946748" y="439285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grpSp>
      <p:sp>
        <p:nvSpPr>
          <p:cNvPr name="Freeform 14" id="14"/>
          <p:cNvSpPr/>
          <p:nvPr/>
        </p:nvSpPr>
        <p:spPr>
          <a:xfrm flipH="false" flipV="false" rot="0">
            <a:off x="5343201" y="2052237"/>
            <a:ext cx="6657546" cy="5100256"/>
          </a:xfrm>
          <a:custGeom>
            <a:avLst/>
            <a:gdLst/>
            <a:ahLst/>
            <a:cxnLst/>
            <a:rect r="r" b="b" t="t" l="l"/>
            <a:pathLst>
              <a:path h="5100256" w="6657546">
                <a:moveTo>
                  <a:pt x="0" y="0"/>
                </a:moveTo>
                <a:lnTo>
                  <a:pt x="6657547" y="0"/>
                </a:lnTo>
                <a:lnTo>
                  <a:pt x="6657547" y="5100257"/>
                </a:lnTo>
                <a:lnTo>
                  <a:pt x="0" y="5100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7" id="17"/>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8" id="18"/>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9" id="19"/>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0" id="20"/>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1" id="21"/>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2" id="22"/>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3" id="23"/>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4" id="24"/>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5" id="25"/>
          <p:cNvSpPr txBox="true"/>
          <p:nvPr/>
        </p:nvSpPr>
        <p:spPr>
          <a:xfrm rot="0">
            <a:off x="800510" y="884368"/>
            <a:ext cx="812526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InOrder Traversal of Binary Tree (python list)</a:t>
            </a:r>
          </a:p>
        </p:txBody>
      </p:sp>
      <p:sp>
        <p:nvSpPr>
          <p:cNvPr name="TextBox 26" id="26"/>
          <p:cNvSpPr txBox="true"/>
          <p:nvPr/>
        </p:nvSpPr>
        <p:spPr>
          <a:xfrm rot="0">
            <a:off x="1946748" y="439285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61D836"/>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61D836"/>
            </a:solidFill>
          </p:spPr>
        </p:sp>
      </p:grpSp>
      <p:sp>
        <p:nvSpPr>
          <p:cNvPr name="Freeform 14" id="14"/>
          <p:cNvSpPr/>
          <p:nvPr/>
        </p:nvSpPr>
        <p:spPr>
          <a:xfrm flipH="false" flipV="false" rot="0">
            <a:off x="5055127" y="1935004"/>
            <a:ext cx="7021916" cy="5608977"/>
          </a:xfrm>
          <a:custGeom>
            <a:avLst/>
            <a:gdLst/>
            <a:ahLst/>
            <a:cxnLst/>
            <a:rect r="r" b="b" t="t" l="l"/>
            <a:pathLst>
              <a:path h="5608977" w="7021916">
                <a:moveTo>
                  <a:pt x="0" y="0"/>
                </a:moveTo>
                <a:lnTo>
                  <a:pt x="7021916" y="0"/>
                </a:lnTo>
                <a:lnTo>
                  <a:pt x="7021916" y="5608977"/>
                </a:lnTo>
                <a:lnTo>
                  <a:pt x="0" y="560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862230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PostOrder Traversal of Binary Tree (python list)</a:t>
            </a:r>
          </a:p>
        </p:txBody>
      </p:sp>
      <p:sp>
        <p:nvSpPr>
          <p:cNvPr name="TextBox 17" id="17"/>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8" id="18"/>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9" id="19"/>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20" id="20"/>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1" id="21"/>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2" id="22"/>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3" id="23"/>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4" id="24"/>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5" id="25"/>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6" id="26"/>
          <p:cNvSpPr txBox="true"/>
          <p:nvPr/>
        </p:nvSpPr>
        <p:spPr>
          <a:xfrm rot="0">
            <a:off x="1946748" y="599304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439285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61D836"/>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61D836"/>
            </a:solidFill>
          </p:spPr>
        </p:sp>
      </p:grpSp>
      <p:sp>
        <p:nvSpPr>
          <p:cNvPr name="Freeform 14" id="14"/>
          <p:cNvSpPr/>
          <p:nvPr/>
        </p:nvSpPr>
        <p:spPr>
          <a:xfrm flipH="false" flipV="false" rot="0">
            <a:off x="5343201" y="2052237"/>
            <a:ext cx="6832397" cy="5258400"/>
          </a:xfrm>
          <a:custGeom>
            <a:avLst/>
            <a:gdLst/>
            <a:ahLst/>
            <a:cxnLst/>
            <a:rect r="r" b="b" t="t" l="l"/>
            <a:pathLst>
              <a:path h="5258400" w="6832397">
                <a:moveTo>
                  <a:pt x="0" y="0"/>
                </a:moveTo>
                <a:lnTo>
                  <a:pt x="6832397" y="0"/>
                </a:lnTo>
                <a:lnTo>
                  <a:pt x="6832397" y="5258401"/>
                </a:lnTo>
                <a:lnTo>
                  <a:pt x="0" y="52584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5664337"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7" id="17"/>
          <p:cNvSpPr txBox="true"/>
          <p:nvPr/>
        </p:nvSpPr>
        <p:spPr>
          <a:xfrm rot="0">
            <a:off x="64003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8" id="18"/>
          <p:cNvSpPr txBox="true"/>
          <p:nvPr/>
        </p:nvSpPr>
        <p:spPr>
          <a:xfrm rot="0">
            <a:off x="6773923"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9" id="19"/>
          <p:cNvSpPr txBox="true"/>
          <p:nvPr/>
        </p:nvSpPr>
        <p:spPr>
          <a:xfrm rot="0">
            <a:off x="742802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20" id="20"/>
          <p:cNvSpPr txBox="true"/>
          <p:nvPr/>
        </p:nvSpPr>
        <p:spPr>
          <a:xfrm rot="0">
            <a:off x="8150162"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21" id="21"/>
          <p:cNvSpPr txBox="true"/>
          <p:nvPr/>
        </p:nvSpPr>
        <p:spPr>
          <a:xfrm rot="0">
            <a:off x="8813187"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22" id="22"/>
          <p:cNvSpPr txBox="true"/>
          <p:nvPr/>
        </p:nvSpPr>
        <p:spPr>
          <a:xfrm rot="0">
            <a:off x="97023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23" id="23"/>
          <p:cNvSpPr txBox="true"/>
          <p:nvPr/>
        </p:nvSpPr>
        <p:spPr>
          <a:xfrm rot="0">
            <a:off x="10328234"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24" id="24"/>
          <p:cNvSpPr txBox="true"/>
          <p:nvPr/>
        </p:nvSpPr>
        <p:spPr>
          <a:xfrm rot="0">
            <a:off x="11452165"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25" id="25"/>
          <p:cNvSpPr txBox="true"/>
          <p:nvPr/>
        </p:nvSpPr>
        <p:spPr>
          <a:xfrm rot="0">
            <a:off x="800510" y="884368"/>
            <a:ext cx="862230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PostOrder Traversal of Binary Tree (python list)</a:t>
            </a:r>
          </a:p>
        </p:txBody>
      </p:sp>
      <p:sp>
        <p:nvSpPr>
          <p:cNvPr name="TextBox 26" id="26"/>
          <p:cNvSpPr txBox="true"/>
          <p:nvPr/>
        </p:nvSpPr>
        <p:spPr>
          <a:xfrm rot="0">
            <a:off x="1946748" y="599304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439285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597403" y="1981200"/>
            <a:ext cx="7152770" cy="5181600"/>
          </a:xfrm>
          <a:custGeom>
            <a:avLst/>
            <a:gdLst/>
            <a:ahLst/>
            <a:cxnLst/>
            <a:rect r="r" b="b" t="t" l="l"/>
            <a:pathLst>
              <a:path h="5181600" w="7152770">
                <a:moveTo>
                  <a:pt x="0" y="0"/>
                </a:moveTo>
                <a:lnTo>
                  <a:pt x="7152770" y="0"/>
                </a:lnTo>
                <a:lnTo>
                  <a:pt x="7152770" y="5181600"/>
                </a:lnTo>
                <a:lnTo>
                  <a:pt x="0" y="51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875910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LevelOrder Traversal of Binary Tree (python list)</a:t>
            </a:r>
          </a:p>
        </p:txBody>
      </p:sp>
      <p:sp>
        <p:nvSpPr>
          <p:cNvPr name="TextBox 9" id="9"/>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0" id="10"/>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2" id="12"/>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6" id="16"/>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7" id="17"/>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8" id="18"/>
          <p:cNvSpPr txBox="true"/>
          <p:nvPr/>
        </p:nvSpPr>
        <p:spPr>
          <a:xfrm rot="0">
            <a:off x="3524574" y="6614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4</a:t>
            </a:r>
          </a:p>
        </p:txBody>
      </p:sp>
      <p:sp>
        <p:nvSpPr>
          <p:cNvPr name="TextBox 19" id="19"/>
          <p:cNvSpPr txBox="true"/>
          <p:nvPr/>
        </p:nvSpPr>
        <p:spPr>
          <a:xfrm rot="0">
            <a:off x="4123954" y="5090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3</a:t>
            </a:r>
          </a:p>
        </p:txBody>
      </p:sp>
      <p:sp>
        <p:nvSpPr>
          <p:cNvPr name="TextBox 20" id="20"/>
          <p:cNvSpPr txBox="true"/>
          <p:nvPr/>
        </p:nvSpPr>
        <p:spPr>
          <a:xfrm rot="0">
            <a:off x="5292357" y="3541519"/>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2</a:t>
            </a:r>
          </a:p>
        </p:txBody>
      </p:sp>
      <p:sp>
        <p:nvSpPr>
          <p:cNvPr name="TextBox 21" id="21"/>
          <p:cNvSpPr txBox="true"/>
          <p:nvPr/>
        </p:nvSpPr>
        <p:spPr>
          <a:xfrm rot="0">
            <a:off x="6545437" y="2258816"/>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1</a:t>
            </a:r>
          </a:p>
        </p:txBody>
      </p:sp>
    </p:spTree>
  </p:cSld>
  <p:clrMapOvr>
    <a:masterClrMapping/>
  </p:clrMapOvr>
</p:sld>
</file>

<file path=ppt/slides/slide4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708198" y="2052237"/>
            <a:ext cx="6657546" cy="5064919"/>
          </a:xfrm>
          <a:custGeom>
            <a:avLst/>
            <a:gdLst/>
            <a:ahLst/>
            <a:cxnLst/>
            <a:rect r="r" b="b" t="t" l="l"/>
            <a:pathLst>
              <a:path h="5064919" w="6657546">
                <a:moveTo>
                  <a:pt x="0" y="0"/>
                </a:moveTo>
                <a:lnTo>
                  <a:pt x="6657546" y="0"/>
                </a:lnTo>
                <a:lnTo>
                  <a:pt x="6657546" y="5064919"/>
                </a:lnTo>
                <a:lnTo>
                  <a:pt x="0" y="506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875910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LevelOrder Traversal of Binary Tree (python list)</a:t>
            </a:r>
          </a:p>
        </p:txBody>
      </p:sp>
      <p:sp>
        <p:nvSpPr>
          <p:cNvPr name="TextBox 9" id="9"/>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0" id="10"/>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2" id="12"/>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6" id="16"/>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7" id="17"/>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Tree>
  </p:cSld>
  <p:clrMapOvr>
    <a:masterClrMapping/>
  </p:clrMapOvr>
</p:sld>
</file>

<file path=ppt/slides/slide4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4328" y="2052237"/>
            <a:ext cx="11331426" cy="6323190"/>
          </a:xfrm>
          <a:custGeom>
            <a:avLst/>
            <a:gdLst/>
            <a:ahLst/>
            <a:cxnLst/>
            <a:rect r="r" b="b" t="t" l="l"/>
            <a:pathLst>
              <a:path h="6323190" w="11331426">
                <a:moveTo>
                  <a:pt x="0" y="0"/>
                </a:moveTo>
                <a:lnTo>
                  <a:pt x="11331426" y="0"/>
                </a:lnTo>
                <a:lnTo>
                  <a:pt x="11331426" y="6323191"/>
                </a:lnTo>
                <a:lnTo>
                  <a:pt x="0" y="6323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98769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a node from Binary Tree (python list)</a:t>
            </a:r>
          </a:p>
        </p:txBody>
      </p:sp>
      <p:sp>
        <p:nvSpPr>
          <p:cNvPr name="TextBox 9" id="9"/>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N8</a:t>
            </a:r>
          </a:p>
        </p:txBody>
      </p:sp>
      <p:sp>
        <p:nvSpPr>
          <p:cNvPr name="TextBox 10" id="10"/>
          <p:cNvSpPr txBox="true"/>
          <p:nvPr/>
        </p:nvSpPr>
        <p:spPr>
          <a:xfrm rot="0">
            <a:off x="576536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1" id="11"/>
          <p:cNvSpPr txBox="true"/>
          <p:nvPr/>
        </p:nvSpPr>
        <p:spPr>
          <a:xfrm rot="0">
            <a:off x="6188345" y="664008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2" id="12"/>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3" id="13"/>
          <p:cNvSpPr txBox="true"/>
          <p:nvPr/>
        </p:nvSpPr>
        <p:spPr>
          <a:xfrm rot="0">
            <a:off x="7515158" y="510802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4" id="14"/>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5" id="15"/>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6" id="16"/>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7" id="17"/>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8" id="18"/>
          <p:cNvSpPr txBox="true"/>
          <p:nvPr/>
        </p:nvSpPr>
        <p:spPr>
          <a:xfrm rot="0">
            <a:off x="807968" y="2051866"/>
            <a:ext cx="346773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Level Order Traversal</a:t>
            </a:r>
          </a:p>
        </p:txBody>
      </p:sp>
      <p:sp>
        <p:nvSpPr>
          <p:cNvPr name="TextBox 19" id="19"/>
          <p:cNvSpPr txBox="true"/>
          <p:nvPr/>
        </p:nvSpPr>
        <p:spPr>
          <a:xfrm rot="0">
            <a:off x="1123321" y="7891215"/>
            <a:ext cx="352825" cy="787184"/>
          </a:xfrm>
          <a:prstGeom prst="rect">
            <a:avLst/>
          </a:prstGeom>
        </p:spPr>
        <p:txBody>
          <a:bodyPr anchor="t" rtlCol="false" tIns="0" lIns="0" bIns="0" rIns="0">
            <a:spAutoFit/>
          </a:bodyPr>
          <a:lstStyle/>
          <a:p>
            <a:pPr algn="ctr">
              <a:lnSpc>
                <a:spcPts val="2940"/>
              </a:lnSpc>
            </a:pPr>
            <a:r>
              <a:rPr lang="en-US" b="true" sz="2100" spc="-6">
                <a:solidFill>
                  <a:srgbClr val="000000"/>
                </a:solidFill>
                <a:latin typeface="IBM Plex Sans Bold"/>
                <a:ea typeface="IBM Plex Sans Bold"/>
                <a:cs typeface="IBM Plex Sans Bold"/>
                <a:sym typeface="IBM Plex Sans Bold"/>
              </a:rPr>
              <a:t>N1</a:t>
            </a:r>
          </a:p>
          <a:p>
            <a:pPr algn="ctr">
              <a:lnSpc>
                <a:spcPts val="2613"/>
              </a:lnSpc>
            </a:pPr>
            <a:r>
              <a:rPr lang="en-US" b="true" sz="1866" spc="-13">
                <a:solidFill>
                  <a:srgbClr val="000000"/>
                </a:solidFill>
                <a:latin typeface="Montserrat 2 Bold"/>
                <a:ea typeface="Montserrat 2 Bold"/>
                <a:cs typeface="Montserrat 2 Bold"/>
                <a:sym typeface="Montserrat 2 Bold"/>
              </a:rPr>
              <a:t>1</a:t>
            </a:r>
          </a:p>
        </p:txBody>
      </p:sp>
      <p:sp>
        <p:nvSpPr>
          <p:cNvPr name="TextBox 20" id="20"/>
          <p:cNvSpPr txBox="true"/>
          <p:nvPr/>
        </p:nvSpPr>
        <p:spPr>
          <a:xfrm rot="0">
            <a:off x="1913830"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N2</a:t>
            </a:r>
          </a:p>
        </p:txBody>
      </p:sp>
      <p:sp>
        <p:nvSpPr>
          <p:cNvPr name="TextBox 21" id="21"/>
          <p:cNvSpPr txBox="true"/>
          <p:nvPr/>
        </p:nvSpPr>
        <p:spPr>
          <a:xfrm rot="0">
            <a:off x="2704328"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N3</a:t>
            </a:r>
          </a:p>
        </p:txBody>
      </p:sp>
      <p:sp>
        <p:nvSpPr>
          <p:cNvPr name="TextBox 22" id="22"/>
          <p:cNvSpPr txBox="true"/>
          <p:nvPr/>
        </p:nvSpPr>
        <p:spPr>
          <a:xfrm rot="0">
            <a:off x="3494837"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N4</a:t>
            </a:r>
          </a:p>
        </p:txBody>
      </p:sp>
      <p:sp>
        <p:nvSpPr>
          <p:cNvPr name="TextBox 23" id="23"/>
          <p:cNvSpPr txBox="true"/>
          <p:nvPr/>
        </p:nvSpPr>
        <p:spPr>
          <a:xfrm rot="0">
            <a:off x="4285336" y="7891215"/>
            <a:ext cx="352825"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N5</a:t>
            </a:r>
          </a:p>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24" id="24"/>
          <p:cNvSpPr txBox="true"/>
          <p:nvPr/>
        </p:nvSpPr>
        <p:spPr>
          <a:xfrm rot="0">
            <a:off x="5075834" y="7891215"/>
            <a:ext cx="352825"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N6</a:t>
            </a:r>
          </a:p>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25" id="25"/>
          <p:cNvSpPr txBox="true"/>
          <p:nvPr/>
        </p:nvSpPr>
        <p:spPr>
          <a:xfrm rot="0">
            <a:off x="5866343" y="7891215"/>
            <a:ext cx="352825"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N7</a:t>
            </a:r>
          </a:p>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26" id="26"/>
          <p:cNvSpPr txBox="true"/>
          <p:nvPr/>
        </p:nvSpPr>
        <p:spPr>
          <a:xfrm rot="0">
            <a:off x="6656842"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N8</a:t>
            </a:r>
          </a:p>
        </p:txBody>
      </p:sp>
      <p:sp>
        <p:nvSpPr>
          <p:cNvPr name="TextBox 27" id="27"/>
          <p:cNvSpPr txBox="true"/>
          <p:nvPr/>
        </p:nvSpPr>
        <p:spPr>
          <a:xfrm rot="0">
            <a:off x="7447064" y="7891215"/>
            <a:ext cx="353120"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N9</a:t>
            </a:r>
          </a:p>
          <a:p>
            <a:pPr algn="l">
              <a:lnSpc>
                <a:spcPts val="2613"/>
              </a:lnSpc>
            </a:pPr>
            <a:r>
              <a:rPr lang="en-US" b="true" sz="1866" spc="-13">
                <a:solidFill>
                  <a:srgbClr val="000000"/>
                </a:solidFill>
                <a:latin typeface="Montserrat 2 Bold"/>
                <a:ea typeface="Montserrat 2 Bold"/>
                <a:cs typeface="Montserrat 2 Bold"/>
                <a:sym typeface="Montserrat 2 Bold"/>
              </a:rPr>
              <a:t>9</a:t>
            </a:r>
          </a:p>
        </p:txBody>
      </p:sp>
      <p:sp>
        <p:nvSpPr>
          <p:cNvPr name="TextBox 28" id="28"/>
          <p:cNvSpPr txBox="true"/>
          <p:nvPr/>
        </p:nvSpPr>
        <p:spPr>
          <a:xfrm rot="0">
            <a:off x="423958"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29" id="29"/>
          <p:cNvSpPr txBox="true"/>
          <p:nvPr/>
        </p:nvSpPr>
        <p:spPr>
          <a:xfrm rot="0">
            <a:off x="1973361"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2</a:t>
            </a:r>
          </a:p>
        </p:txBody>
      </p:sp>
      <p:sp>
        <p:nvSpPr>
          <p:cNvPr name="TextBox 30" id="30"/>
          <p:cNvSpPr txBox="true"/>
          <p:nvPr/>
        </p:nvSpPr>
        <p:spPr>
          <a:xfrm rot="0">
            <a:off x="2748058"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31" id="31"/>
          <p:cNvSpPr txBox="true"/>
          <p:nvPr/>
        </p:nvSpPr>
        <p:spPr>
          <a:xfrm rot="0">
            <a:off x="3522764"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32" id="32"/>
          <p:cNvSpPr txBox="true"/>
          <p:nvPr/>
        </p:nvSpPr>
        <p:spPr>
          <a:xfrm rot="0">
            <a:off x="6782343"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33" id="33"/>
          <p:cNvSpPr txBox="true"/>
          <p:nvPr/>
        </p:nvSpPr>
        <p:spPr>
          <a:xfrm rot="0">
            <a:off x="8221761" y="8358321"/>
            <a:ext cx="31911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10</a:t>
            </a:r>
          </a:p>
        </p:txBody>
      </p:sp>
      <p:sp>
        <p:nvSpPr>
          <p:cNvPr name="TextBox 34" id="34"/>
          <p:cNvSpPr txBox="true"/>
          <p:nvPr/>
        </p:nvSpPr>
        <p:spPr>
          <a:xfrm rot="0">
            <a:off x="9021861" y="8358321"/>
            <a:ext cx="31911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11</a:t>
            </a:r>
          </a:p>
        </p:txBody>
      </p:sp>
      <p:sp>
        <p:nvSpPr>
          <p:cNvPr name="TextBox 35" id="35"/>
          <p:cNvSpPr txBox="true"/>
          <p:nvPr/>
        </p:nvSpPr>
        <p:spPr>
          <a:xfrm rot="0">
            <a:off x="871461" y="3003032"/>
            <a:ext cx="3594354" cy="326317"/>
          </a:xfrm>
          <a:prstGeom prst="rect">
            <a:avLst/>
          </a:prstGeom>
        </p:spPr>
        <p:txBody>
          <a:bodyPr anchor="t" rtlCol="false" tIns="0" lIns="0" bIns="0" rIns="0">
            <a:spAutoFit/>
          </a:bodyPr>
          <a:lstStyle/>
          <a:p>
            <a:pPr algn="l">
              <a:lnSpc>
                <a:spcPts val="2660"/>
              </a:lnSpc>
            </a:pPr>
            <a:r>
              <a:rPr lang="en-US" sz="1900" spc="-13">
                <a:solidFill>
                  <a:srgbClr val="000000"/>
                </a:solidFill>
                <a:latin typeface="Montserrat 2"/>
                <a:ea typeface="Montserrat 2"/>
                <a:cs typeface="Montserrat 2"/>
                <a:sym typeface="Montserrat 2"/>
              </a:rPr>
              <a:t>deepestNode = lastUsedIndex</a:t>
            </a:r>
          </a:p>
        </p:txBody>
      </p:sp>
    </p:spTree>
  </p:cSld>
  <p:clrMapOvr>
    <a:masterClrMapping/>
  </p:clrMapOvr>
</p:sld>
</file>

<file path=ppt/slides/slide4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4328" y="7686875"/>
            <a:ext cx="9638424" cy="688553"/>
          </a:xfrm>
          <a:custGeom>
            <a:avLst/>
            <a:gdLst/>
            <a:ahLst/>
            <a:cxnLst/>
            <a:rect r="r" b="b" t="t" l="l"/>
            <a:pathLst>
              <a:path h="688553" w="9638424">
                <a:moveTo>
                  <a:pt x="0" y="0"/>
                </a:moveTo>
                <a:lnTo>
                  <a:pt x="9638424" y="0"/>
                </a:lnTo>
                <a:lnTo>
                  <a:pt x="9638424" y="688553"/>
                </a:lnTo>
                <a:lnTo>
                  <a:pt x="0" y="688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688691" y="2038464"/>
            <a:ext cx="6696570" cy="5092465"/>
          </a:xfrm>
          <a:custGeom>
            <a:avLst/>
            <a:gdLst/>
            <a:ahLst/>
            <a:cxnLst/>
            <a:rect r="r" b="b" t="t" l="l"/>
            <a:pathLst>
              <a:path h="5092465" w="6696570">
                <a:moveTo>
                  <a:pt x="0" y="0"/>
                </a:moveTo>
                <a:lnTo>
                  <a:pt x="6696570" y="0"/>
                </a:lnTo>
                <a:lnTo>
                  <a:pt x="6696570" y="5092465"/>
                </a:lnTo>
                <a:lnTo>
                  <a:pt x="0" y="5092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84368"/>
            <a:ext cx="798769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a node from Binary Tree (python list)</a:t>
            </a:r>
          </a:p>
        </p:txBody>
      </p:sp>
      <p:sp>
        <p:nvSpPr>
          <p:cNvPr name="TextBox 10" id="10"/>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N8</a:t>
            </a:r>
          </a:p>
        </p:txBody>
      </p:sp>
      <p:sp>
        <p:nvSpPr>
          <p:cNvPr name="TextBox 11" id="11"/>
          <p:cNvSpPr txBox="true"/>
          <p:nvPr/>
        </p:nvSpPr>
        <p:spPr>
          <a:xfrm rot="0">
            <a:off x="5765368"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2" id="12"/>
          <p:cNvSpPr txBox="true"/>
          <p:nvPr/>
        </p:nvSpPr>
        <p:spPr>
          <a:xfrm rot="0">
            <a:off x="6188345" y="664008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3" id="13"/>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4" id="14"/>
          <p:cNvSpPr txBox="true"/>
          <p:nvPr/>
        </p:nvSpPr>
        <p:spPr>
          <a:xfrm rot="0">
            <a:off x="7515158"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5" id="15"/>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6" id="16"/>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7" id="17"/>
          <p:cNvSpPr txBox="true"/>
          <p:nvPr/>
        </p:nvSpPr>
        <p:spPr>
          <a:xfrm rot="0">
            <a:off x="9696221" y="3571265"/>
            <a:ext cx="231772" cy="24197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N39</a:t>
            </a:r>
          </a:p>
        </p:txBody>
      </p:sp>
      <p:sp>
        <p:nvSpPr>
          <p:cNvPr name="TextBox 18" id="18"/>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9" id="19"/>
          <p:cNvSpPr txBox="true"/>
          <p:nvPr/>
        </p:nvSpPr>
        <p:spPr>
          <a:xfrm rot="0">
            <a:off x="807968" y="2051866"/>
            <a:ext cx="3467738"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Level Order Traversal</a:t>
            </a:r>
          </a:p>
        </p:txBody>
      </p:sp>
      <p:sp>
        <p:nvSpPr>
          <p:cNvPr name="TextBox 20" id="20"/>
          <p:cNvSpPr txBox="true"/>
          <p:nvPr/>
        </p:nvSpPr>
        <p:spPr>
          <a:xfrm rot="0">
            <a:off x="1123321" y="7891215"/>
            <a:ext cx="352825" cy="787184"/>
          </a:xfrm>
          <a:prstGeom prst="rect">
            <a:avLst/>
          </a:prstGeom>
        </p:spPr>
        <p:txBody>
          <a:bodyPr anchor="t" rtlCol="false" tIns="0" lIns="0" bIns="0" rIns="0">
            <a:spAutoFit/>
          </a:bodyPr>
          <a:lstStyle/>
          <a:p>
            <a:pPr algn="ctr">
              <a:lnSpc>
                <a:spcPts val="2940"/>
              </a:lnSpc>
            </a:pPr>
            <a:r>
              <a:rPr lang="en-US" b="true" sz="2100" spc="-6">
                <a:solidFill>
                  <a:srgbClr val="000000"/>
                </a:solidFill>
                <a:latin typeface="IBM Plex Sans Bold"/>
                <a:ea typeface="IBM Plex Sans Bold"/>
                <a:cs typeface="IBM Plex Sans Bold"/>
                <a:sym typeface="IBM Plex Sans Bold"/>
              </a:rPr>
              <a:t>N1</a:t>
            </a:r>
          </a:p>
          <a:p>
            <a:pPr algn="ctr">
              <a:lnSpc>
                <a:spcPts val="2613"/>
              </a:lnSpc>
            </a:pPr>
            <a:r>
              <a:rPr lang="en-US" b="true" sz="1866" spc="-13">
                <a:solidFill>
                  <a:srgbClr val="000000"/>
                </a:solidFill>
                <a:latin typeface="Montserrat 2 Bold"/>
                <a:ea typeface="Montserrat 2 Bold"/>
                <a:cs typeface="Montserrat 2 Bold"/>
                <a:sym typeface="Montserrat 2 Bold"/>
              </a:rPr>
              <a:t>1</a:t>
            </a:r>
          </a:p>
        </p:txBody>
      </p:sp>
      <p:sp>
        <p:nvSpPr>
          <p:cNvPr name="TextBox 21" id="21"/>
          <p:cNvSpPr txBox="true"/>
          <p:nvPr/>
        </p:nvSpPr>
        <p:spPr>
          <a:xfrm rot="0">
            <a:off x="1913830"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N2</a:t>
            </a:r>
          </a:p>
        </p:txBody>
      </p:sp>
      <p:sp>
        <p:nvSpPr>
          <p:cNvPr name="TextBox 22" id="22"/>
          <p:cNvSpPr txBox="true"/>
          <p:nvPr/>
        </p:nvSpPr>
        <p:spPr>
          <a:xfrm rot="0">
            <a:off x="3494837"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N4</a:t>
            </a:r>
          </a:p>
        </p:txBody>
      </p:sp>
      <p:sp>
        <p:nvSpPr>
          <p:cNvPr name="TextBox 23" id="23"/>
          <p:cNvSpPr txBox="true"/>
          <p:nvPr/>
        </p:nvSpPr>
        <p:spPr>
          <a:xfrm rot="0">
            <a:off x="4285336" y="7891215"/>
            <a:ext cx="352825"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N5</a:t>
            </a:r>
          </a:p>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24" id="24"/>
          <p:cNvSpPr txBox="true"/>
          <p:nvPr/>
        </p:nvSpPr>
        <p:spPr>
          <a:xfrm rot="0">
            <a:off x="5075834" y="7891215"/>
            <a:ext cx="352825"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N6</a:t>
            </a:r>
          </a:p>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25" id="25"/>
          <p:cNvSpPr txBox="true"/>
          <p:nvPr/>
        </p:nvSpPr>
        <p:spPr>
          <a:xfrm rot="0">
            <a:off x="5866343" y="7891215"/>
            <a:ext cx="352825"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N7</a:t>
            </a:r>
          </a:p>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26" id="26"/>
          <p:cNvSpPr txBox="true"/>
          <p:nvPr/>
        </p:nvSpPr>
        <p:spPr>
          <a:xfrm rot="0">
            <a:off x="6656842"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N8</a:t>
            </a:r>
          </a:p>
        </p:txBody>
      </p:sp>
      <p:sp>
        <p:nvSpPr>
          <p:cNvPr name="TextBox 27" id="27"/>
          <p:cNvSpPr txBox="true"/>
          <p:nvPr/>
        </p:nvSpPr>
        <p:spPr>
          <a:xfrm rot="0">
            <a:off x="7447064" y="7891215"/>
            <a:ext cx="353120"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N9</a:t>
            </a:r>
          </a:p>
          <a:p>
            <a:pPr algn="l">
              <a:lnSpc>
                <a:spcPts val="2613"/>
              </a:lnSpc>
            </a:pPr>
            <a:r>
              <a:rPr lang="en-US" b="true" sz="1866" spc="-13">
                <a:solidFill>
                  <a:srgbClr val="000000"/>
                </a:solidFill>
                <a:latin typeface="Montserrat 2 Bold"/>
                <a:ea typeface="Montserrat 2 Bold"/>
                <a:cs typeface="Montserrat 2 Bold"/>
                <a:sym typeface="Montserrat 2 Bold"/>
              </a:rPr>
              <a:t>9</a:t>
            </a:r>
          </a:p>
        </p:txBody>
      </p:sp>
      <p:sp>
        <p:nvSpPr>
          <p:cNvPr name="TextBox 28" id="28"/>
          <p:cNvSpPr txBox="true"/>
          <p:nvPr/>
        </p:nvSpPr>
        <p:spPr>
          <a:xfrm rot="0">
            <a:off x="423958"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29" id="29"/>
          <p:cNvSpPr txBox="true"/>
          <p:nvPr/>
        </p:nvSpPr>
        <p:spPr>
          <a:xfrm rot="0">
            <a:off x="1973361"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2</a:t>
            </a:r>
          </a:p>
        </p:txBody>
      </p:sp>
      <p:sp>
        <p:nvSpPr>
          <p:cNvPr name="TextBox 30" id="30"/>
          <p:cNvSpPr txBox="true"/>
          <p:nvPr/>
        </p:nvSpPr>
        <p:spPr>
          <a:xfrm rot="0">
            <a:off x="2748058"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31" id="31"/>
          <p:cNvSpPr txBox="true"/>
          <p:nvPr/>
        </p:nvSpPr>
        <p:spPr>
          <a:xfrm rot="0">
            <a:off x="3522764"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32" id="32"/>
          <p:cNvSpPr txBox="true"/>
          <p:nvPr/>
        </p:nvSpPr>
        <p:spPr>
          <a:xfrm rot="0">
            <a:off x="6782343"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33" id="33"/>
          <p:cNvSpPr txBox="true"/>
          <p:nvPr/>
        </p:nvSpPr>
        <p:spPr>
          <a:xfrm rot="0">
            <a:off x="8221761" y="8358321"/>
            <a:ext cx="31911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10</a:t>
            </a:r>
          </a:p>
        </p:txBody>
      </p:sp>
      <p:sp>
        <p:nvSpPr>
          <p:cNvPr name="TextBox 34" id="34"/>
          <p:cNvSpPr txBox="true"/>
          <p:nvPr/>
        </p:nvSpPr>
        <p:spPr>
          <a:xfrm rot="0">
            <a:off x="9021861" y="8358321"/>
            <a:ext cx="31911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11</a:t>
            </a:r>
          </a:p>
        </p:txBody>
      </p:sp>
      <p:sp>
        <p:nvSpPr>
          <p:cNvPr name="TextBox 35" id="35"/>
          <p:cNvSpPr txBox="true"/>
          <p:nvPr/>
        </p:nvSpPr>
        <p:spPr>
          <a:xfrm rot="0">
            <a:off x="2727065" y="7891253"/>
            <a:ext cx="336023" cy="367055"/>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N39</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33974" y="6610445"/>
            <a:ext cx="149571" cy="149571"/>
          </a:xfrm>
          <a:custGeom>
            <a:avLst/>
            <a:gdLst/>
            <a:ahLst/>
            <a:cxnLst/>
            <a:rect r="r" b="b" t="t" l="l"/>
            <a:pathLst>
              <a:path h="149571" w="149571">
                <a:moveTo>
                  <a:pt x="0" y="0"/>
                </a:moveTo>
                <a:lnTo>
                  <a:pt x="149572" y="0"/>
                </a:lnTo>
                <a:lnTo>
                  <a:pt x="149572" y="149571"/>
                </a:lnTo>
                <a:lnTo>
                  <a:pt x="0" y="149571"/>
                </a:lnTo>
                <a:lnTo>
                  <a:pt x="0" y="0"/>
                </a:lnTo>
                <a:close/>
              </a:path>
            </a:pathLst>
          </a:custGeom>
          <a:blipFill>
            <a:blip r:embed="rId3"/>
            <a:stretch>
              <a:fillRect l="0" t="0" r="0" b="0"/>
            </a:stretch>
          </a:blipFill>
        </p:spPr>
      </p:sp>
      <p:sp>
        <p:nvSpPr>
          <p:cNvPr name="Freeform 6" id="6"/>
          <p:cNvSpPr/>
          <p:nvPr/>
        </p:nvSpPr>
        <p:spPr>
          <a:xfrm flipH="false" flipV="false" rot="0">
            <a:off x="608057" y="7892567"/>
            <a:ext cx="149571" cy="149571"/>
          </a:xfrm>
          <a:custGeom>
            <a:avLst/>
            <a:gdLst/>
            <a:ahLst/>
            <a:cxnLst/>
            <a:rect r="r" b="b" t="t" l="l"/>
            <a:pathLst>
              <a:path h="149571" w="149571">
                <a:moveTo>
                  <a:pt x="0" y="0"/>
                </a:moveTo>
                <a:lnTo>
                  <a:pt x="149571" y="0"/>
                </a:lnTo>
                <a:lnTo>
                  <a:pt x="149571" y="149571"/>
                </a:lnTo>
                <a:lnTo>
                  <a:pt x="0" y="149571"/>
                </a:lnTo>
                <a:lnTo>
                  <a:pt x="0" y="0"/>
                </a:lnTo>
                <a:close/>
              </a:path>
            </a:pathLst>
          </a:custGeom>
          <a:blipFill>
            <a:blip r:embed="rId3"/>
            <a:stretch>
              <a:fillRect l="0" t="0" r="0" b="0"/>
            </a:stretch>
          </a:blipFill>
        </p:spPr>
      </p:sp>
      <p:sp>
        <p:nvSpPr>
          <p:cNvPr name="Freeform 7" id="7"/>
          <p:cNvSpPr/>
          <p:nvPr/>
        </p:nvSpPr>
        <p:spPr>
          <a:xfrm flipH="false" flipV="false" rot="0">
            <a:off x="608057" y="8184671"/>
            <a:ext cx="149571" cy="149571"/>
          </a:xfrm>
          <a:custGeom>
            <a:avLst/>
            <a:gdLst/>
            <a:ahLst/>
            <a:cxnLst/>
            <a:rect r="r" b="b" t="t" l="l"/>
            <a:pathLst>
              <a:path h="149571" w="149571">
                <a:moveTo>
                  <a:pt x="0" y="0"/>
                </a:moveTo>
                <a:lnTo>
                  <a:pt x="149571" y="0"/>
                </a:lnTo>
                <a:lnTo>
                  <a:pt x="149571" y="149571"/>
                </a:lnTo>
                <a:lnTo>
                  <a:pt x="0" y="149571"/>
                </a:lnTo>
                <a:lnTo>
                  <a:pt x="0" y="0"/>
                </a:lnTo>
                <a:close/>
              </a:path>
            </a:pathLst>
          </a:custGeom>
          <a:blipFill>
            <a:blip r:embed="rId3"/>
            <a:stretch>
              <a:fillRect l="0" t="0" r="0" b="0"/>
            </a:stretch>
          </a:blipFill>
        </p:spPr>
      </p:sp>
      <p:sp>
        <p:nvSpPr>
          <p:cNvPr name="Freeform 8" id="8"/>
          <p:cNvSpPr/>
          <p:nvPr/>
        </p:nvSpPr>
        <p:spPr>
          <a:xfrm flipH="false" flipV="false" rot="0">
            <a:off x="1144753" y="3834956"/>
            <a:ext cx="1099490" cy="988543"/>
          </a:xfrm>
          <a:custGeom>
            <a:avLst/>
            <a:gdLst/>
            <a:ahLst/>
            <a:cxnLst/>
            <a:rect r="r" b="b" t="t" l="l"/>
            <a:pathLst>
              <a:path h="988543" w="1099490">
                <a:moveTo>
                  <a:pt x="0" y="0"/>
                </a:moveTo>
                <a:lnTo>
                  <a:pt x="1099489" y="0"/>
                </a:lnTo>
                <a:lnTo>
                  <a:pt x="1099489" y="988542"/>
                </a:lnTo>
                <a:lnTo>
                  <a:pt x="0" y="988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a:grpSpLocks noChangeAspect="true"/>
          </p:cNvGrpSpPr>
          <p:nvPr/>
        </p:nvGrpSpPr>
        <p:grpSpPr>
          <a:xfrm rot="0">
            <a:off x="8541629" y="3823802"/>
            <a:ext cx="3643141" cy="711203"/>
            <a:chOff x="0" y="0"/>
            <a:chExt cx="3643135" cy="711200"/>
          </a:xfrm>
        </p:grpSpPr>
        <p:sp>
          <p:nvSpPr>
            <p:cNvPr name="Freeform 10" id="10"/>
            <p:cNvSpPr/>
            <p:nvPr/>
          </p:nvSpPr>
          <p:spPr>
            <a:xfrm flipH="false" flipV="false" rot="0">
              <a:off x="0" y="0"/>
              <a:ext cx="3643122" cy="711200"/>
            </a:xfrm>
            <a:custGeom>
              <a:avLst/>
              <a:gdLst/>
              <a:ahLst/>
              <a:cxnLst/>
              <a:rect r="r" b="b" t="t" l="l"/>
              <a:pathLst>
                <a:path h="711200" w="3643122">
                  <a:moveTo>
                    <a:pt x="0" y="711200"/>
                  </a:moveTo>
                  <a:lnTo>
                    <a:pt x="3643122" y="711200"/>
                  </a:lnTo>
                  <a:lnTo>
                    <a:pt x="3643122" y="0"/>
                  </a:lnTo>
                  <a:lnTo>
                    <a:pt x="0" y="0"/>
                  </a:lnTo>
                  <a:close/>
                </a:path>
              </a:pathLst>
            </a:custGeom>
            <a:solidFill>
              <a:srgbClr val="FFFFFF"/>
            </a:solidFill>
          </p:spPr>
        </p:sp>
      </p:grpSp>
      <p:sp>
        <p:nvSpPr>
          <p:cNvPr name="TextBox 11" id="1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2" id="12"/>
          <p:cNvSpPr txBox="true"/>
          <p:nvPr/>
        </p:nvSpPr>
        <p:spPr>
          <a:xfrm rot="0">
            <a:off x="449561" y="661349"/>
            <a:ext cx="427442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- 3</a:t>
            </a:r>
          </a:p>
        </p:txBody>
      </p:sp>
      <p:sp>
        <p:nvSpPr>
          <p:cNvPr name="TextBox 13" id="13"/>
          <p:cNvSpPr txBox="true"/>
          <p:nvPr/>
        </p:nvSpPr>
        <p:spPr>
          <a:xfrm rot="0">
            <a:off x="483965" y="2105568"/>
            <a:ext cx="4447308"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Step 1 : Recursive case - the ﬂow</a:t>
            </a:r>
          </a:p>
        </p:txBody>
      </p:sp>
      <p:sp>
        <p:nvSpPr>
          <p:cNvPr name="TextBox 14" id="14"/>
          <p:cNvSpPr txBox="true"/>
          <p:nvPr/>
        </p:nvSpPr>
        <p:spPr>
          <a:xfrm rot="0">
            <a:off x="754637" y="2760802"/>
            <a:ext cx="10151745" cy="493890"/>
          </a:xfrm>
          <a:prstGeom prst="rect">
            <a:avLst/>
          </a:prstGeom>
        </p:spPr>
        <p:txBody>
          <a:bodyPr anchor="t" rtlCol="false" tIns="0" lIns="0" bIns="0" rIns="0">
            <a:spAutoFit/>
          </a:bodyPr>
          <a:lstStyle/>
          <a:p>
            <a:pPr algn="l">
              <a:lnSpc>
                <a:spcPts val="4400"/>
              </a:lnSpc>
            </a:pPr>
            <a:r>
              <a:rPr lang="en-US" sz="2000" spc="-14">
                <a:solidFill>
                  <a:srgbClr val="000000"/>
                </a:solidFill>
                <a:latin typeface="Montserrat 2"/>
                <a:ea typeface="Montserrat 2"/>
                <a:cs typeface="Montserrat 2"/>
                <a:sym typeface="Montserrat 2"/>
              </a:rPr>
              <a:t>GCD is the largest positive integer that divides the numbers without a remainder</a:t>
            </a:r>
          </a:p>
        </p:txBody>
      </p:sp>
      <p:sp>
        <p:nvSpPr>
          <p:cNvPr name="TextBox 15" id="15"/>
          <p:cNvSpPr txBox="true"/>
          <p:nvPr/>
        </p:nvSpPr>
        <p:spPr>
          <a:xfrm rot="0">
            <a:off x="785717" y="3319605"/>
            <a:ext cx="1766640" cy="1518761"/>
          </a:xfrm>
          <a:prstGeom prst="rect">
            <a:avLst/>
          </a:prstGeom>
        </p:spPr>
        <p:txBody>
          <a:bodyPr anchor="t" rtlCol="false" tIns="0" lIns="0" bIns="0" rIns="0">
            <a:spAutoFit/>
          </a:bodyPr>
          <a:lstStyle/>
          <a:p>
            <a:pPr algn="l">
              <a:lnSpc>
                <a:spcPts val="4400"/>
              </a:lnSpc>
            </a:pPr>
            <a:r>
              <a:rPr lang="en-US" sz="2000" spc="-14">
                <a:solidFill>
                  <a:srgbClr val="000000"/>
                </a:solidFill>
                <a:latin typeface="Montserrat 2"/>
                <a:ea typeface="Montserrat 2"/>
                <a:cs typeface="Montserrat 2"/>
                <a:sym typeface="Montserrat 2"/>
              </a:rPr>
              <a:t>gcd(8,12) = 4 8 = 2 * 2 * 2</a:t>
            </a:r>
          </a:p>
          <a:p>
            <a:pPr algn="l">
              <a:lnSpc>
                <a:spcPts val="2940"/>
              </a:lnSpc>
            </a:pPr>
            <a:r>
              <a:rPr lang="en-US" sz="2000" spc="-14">
                <a:solidFill>
                  <a:srgbClr val="000000"/>
                </a:solidFill>
                <a:latin typeface="Montserrat 2"/>
                <a:ea typeface="Montserrat 2"/>
                <a:cs typeface="Montserrat 2"/>
                <a:sym typeface="Montserrat 2"/>
              </a:rPr>
              <a:t>12 = 2 * 2 * 3</a:t>
            </a:r>
          </a:p>
        </p:txBody>
      </p:sp>
      <p:sp>
        <p:nvSpPr>
          <p:cNvPr name="TextBox 16" id="16"/>
          <p:cNvSpPr txBox="true"/>
          <p:nvPr/>
        </p:nvSpPr>
        <p:spPr>
          <a:xfrm rot="0">
            <a:off x="3998814" y="3244167"/>
            <a:ext cx="2750496" cy="493890"/>
          </a:xfrm>
          <a:prstGeom prst="rect">
            <a:avLst/>
          </a:prstGeom>
        </p:spPr>
        <p:txBody>
          <a:bodyPr anchor="t" rtlCol="false" tIns="0" lIns="0" bIns="0" rIns="0">
            <a:spAutoFit/>
          </a:bodyPr>
          <a:lstStyle/>
          <a:p>
            <a:pPr algn="l">
              <a:lnSpc>
                <a:spcPts val="4400"/>
              </a:lnSpc>
            </a:pPr>
            <a:r>
              <a:rPr lang="en-US" b="true" sz="2000" spc="-14">
                <a:solidFill>
                  <a:srgbClr val="000000"/>
                </a:solidFill>
                <a:latin typeface="Montserrat 2 Bold"/>
                <a:ea typeface="Montserrat 2 Bold"/>
                <a:cs typeface="Montserrat 2 Bold"/>
                <a:sym typeface="Montserrat 2 Bold"/>
              </a:rPr>
              <a:t>Euclidean algorithm </a:t>
            </a:r>
          </a:p>
        </p:txBody>
      </p:sp>
      <p:sp>
        <p:nvSpPr>
          <p:cNvPr name="TextBox 17" id="17"/>
          <p:cNvSpPr txBox="true"/>
          <p:nvPr/>
        </p:nvSpPr>
        <p:spPr>
          <a:xfrm rot="0">
            <a:off x="4049611" y="3766423"/>
            <a:ext cx="4136260" cy="1826419"/>
          </a:xfrm>
          <a:prstGeom prst="rect">
            <a:avLst/>
          </a:prstGeom>
        </p:spPr>
        <p:txBody>
          <a:bodyPr anchor="t" rtlCol="false" tIns="0" lIns="0" bIns="0" rIns="0">
            <a:spAutoFit/>
          </a:bodyPr>
          <a:lstStyle/>
          <a:p>
            <a:pPr algn="l">
              <a:lnSpc>
                <a:spcPts val="4400"/>
              </a:lnSpc>
            </a:pPr>
            <a:r>
              <a:rPr lang="en-US" sz="2000" spc="-14">
                <a:solidFill>
                  <a:srgbClr val="000000"/>
                </a:solidFill>
                <a:latin typeface="Montserrat 2"/>
                <a:ea typeface="Montserrat 2"/>
                <a:cs typeface="Montserrat 2"/>
                <a:sym typeface="Montserrat 2"/>
              </a:rPr>
              <a:t>gcd(48,18)</a:t>
            </a:r>
          </a:p>
          <a:p>
            <a:pPr algn="l">
              <a:lnSpc>
                <a:spcPts val="2940"/>
              </a:lnSpc>
            </a:pPr>
            <a:r>
              <a:rPr lang="en-US" sz="2000" spc="-14">
                <a:solidFill>
                  <a:srgbClr val="000000"/>
                </a:solidFill>
                <a:latin typeface="Montserrat 2"/>
                <a:ea typeface="Montserrat 2"/>
                <a:cs typeface="Montserrat 2"/>
                <a:sym typeface="Montserrat 2"/>
              </a:rPr>
              <a:t>Step 1 : 48/18 = 2 remainder 12</a:t>
            </a:r>
          </a:p>
          <a:p>
            <a:pPr algn="l">
              <a:lnSpc>
                <a:spcPts val="1902"/>
              </a:lnSpc>
            </a:pPr>
            <a:r>
              <a:rPr lang="en-US" sz="2000" spc="-14">
                <a:solidFill>
                  <a:srgbClr val="000000"/>
                </a:solidFill>
                <a:latin typeface="Montserrat 2"/>
                <a:ea typeface="Montserrat 2"/>
                <a:cs typeface="Montserrat 2"/>
                <a:sym typeface="Montserrat 2"/>
              </a:rPr>
              <a:t>Step 2 : 18/12 = 1 remainder 6</a:t>
            </a:r>
          </a:p>
          <a:p>
            <a:pPr algn="l">
              <a:lnSpc>
                <a:spcPts val="5000"/>
              </a:lnSpc>
            </a:pPr>
            <a:r>
              <a:rPr lang="en-US" sz="2000" spc="-14">
                <a:solidFill>
                  <a:srgbClr val="000000"/>
                </a:solidFill>
                <a:latin typeface="Montserrat 2"/>
                <a:ea typeface="Montserrat 2"/>
                <a:cs typeface="Montserrat 2"/>
                <a:sym typeface="Montserrat 2"/>
              </a:rPr>
              <a:t>Step 3 : 12/6 = 2 remainder 0</a:t>
            </a:r>
          </a:p>
        </p:txBody>
      </p:sp>
      <p:sp>
        <p:nvSpPr>
          <p:cNvPr name="TextBox 18" id="18"/>
          <p:cNvSpPr txBox="true"/>
          <p:nvPr/>
        </p:nvSpPr>
        <p:spPr>
          <a:xfrm rot="0">
            <a:off x="8592426" y="3733114"/>
            <a:ext cx="3599964" cy="811387"/>
          </a:xfrm>
          <a:prstGeom prst="rect">
            <a:avLst/>
          </a:prstGeom>
        </p:spPr>
        <p:txBody>
          <a:bodyPr anchor="t" rtlCol="false" tIns="0" lIns="0" bIns="0" rIns="0">
            <a:spAutoFit/>
          </a:bodyPr>
          <a:lstStyle/>
          <a:p>
            <a:pPr algn="l">
              <a:lnSpc>
                <a:spcPts val="4400"/>
              </a:lnSpc>
            </a:pPr>
            <a:r>
              <a:rPr lang="en-US" b="true" sz="2000" spc="-14">
                <a:solidFill>
                  <a:srgbClr val="000000"/>
                </a:solidFill>
                <a:latin typeface="Montserrat 2 Bold"/>
                <a:ea typeface="Montserrat 2 Bold"/>
                <a:cs typeface="Montserrat 2 Bold"/>
                <a:sym typeface="Montserrat 2 Bold"/>
              </a:rPr>
              <a:t>gcd(a, 0)=a</a:t>
            </a:r>
          </a:p>
          <a:p>
            <a:pPr algn="l">
              <a:lnSpc>
                <a:spcPts val="2940"/>
              </a:lnSpc>
            </a:pPr>
            <a:r>
              <a:rPr lang="en-US" b="true" sz="2000" spc="-14">
                <a:solidFill>
                  <a:srgbClr val="000000"/>
                </a:solidFill>
                <a:latin typeface="Montserrat 2 Bold"/>
                <a:ea typeface="Montserrat 2 Bold"/>
                <a:cs typeface="Montserrat 2 Bold"/>
                <a:sym typeface="Montserrat 2 Bold"/>
              </a:rPr>
              <a:t>gcd(a, b) = gcd(b, a mod b)</a:t>
            </a:r>
          </a:p>
        </p:txBody>
      </p:sp>
      <p:sp>
        <p:nvSpPr>
          <p:cNvPr name="TextBox 19" id="19"/>
          <p:cNvSpPr txBox="true"/>
          <p:nvPr/>
        </p:nvSpPr>
        <p:spPr>
          <a:xfrm rot="0">
            <a:off x="451314" y="5773103"/>
            <a:ext cx="5608463" cy="551040"/>
          </a:xfrm>
          <a:prstGeom prst="rect">
            <a:avLst/>
          </a:prstGeom>
        </p:spPr>
        <p:txBody>
          <a:bodyPr anchor="t" rtlCol="false" tIns="0" lIns="0" bIns="0" rIns="0">
            <a:spAutoFit/>
          </a:bodyPr>
          <a:lstStyle/>
          <a:p>
            <a:pPr algn="l">
              <a:lnSpc>
                <a:spcPts val="5000"/>
              </a:lnSpc>
            </a:pPr>
            <a:r>
              <a:rPr lang="en-US" b="true" sz="2000" spc="-14">
                <a:solidFill>
                  <a:srgbClr val="000000"/>
                </a:solidFill>
                <a:latin typeface="Montserrat 2 Bold"/>
                <a:ea typeface="Montserrat 2 Bold"/>
                <a:cs typeface="Montserrat 2 Bold"/>
                <a:sym typeface="Montserrat 2 Bold"/>
              </a:rPr>
              <a:t>Step 2 : Base case - the stopping criterion</a:t>
            </a:r>
          </a:p>
        </p:txBody>
      </p:sp>
      <p:sp>
        <p:nvSpPr>
          <p:cNvPr name="TextBox 20" id="20"/>
          <p:cNvSpPr txBox="true"/>
          <p:nvPr/>
        </p:nvSpPr>
        <p:spPr>
          <a:xfrm rot="0">
            <a:off x="911781" y="6524282"/>
            <a:ext cx="696563" cy="446265"/>
          </a:xfrm>
          <a:prstGeom prst="rect">
            <a:avLst/>
          </a:prstGeom>
        </p:spPr>
        <p:txBody>
          <a:bodyPr anchor="t" rtlCol="false" tIns="0" lIns="0" bIns="0" rIns="0">
            <a:spAutoFit/>
          </a:bodyPr>
          <a:lstStyle/>
          <a:p>
            <a:pPr algn="l">
              <a:lnSpc>
                <a:spcPts val="3992"/>
              </a:lnSpc>
            </a:pPr>
            <a:r>
              <a:rPr lang="en-US" sz="2000" spc="-14">
                <a:solidFill>
                  <a:srgbClr val="000000"/>
                </a:solidFill>
                <a:latin typeface="Montserrat 2"/>
                <a:ea typeface="Montserrat 2"/>
                <a:cs typeface="Montserrat 2"/>
                <a:sym typeface="Montserrat 2"/>
              </a:rPr>
              <a:t>b = 0</a:t>
            </a:r>
          </a:p>
        </p:txBody>
      </p:sp>
      <p:sp>
        <p:nvSpPr>
          <p:cNvPr name="TextBox 21" id="21"/>
          <p:cNvSpPr txBox="true"/>
          <p:nvPr/>
        </p:nvSpPr>
        <p:spPr>
          <a:xfrm rot="0">
            <a:off x="369532" y="6985130"/>
            <a:ext cx="5747147" cy="551040"/>
          </a:xfrm>
          <a:prstGeom prst="rect">
            <a:avLst/>
          </a:prstGeom>
        </p:spPr>
        <p:txBody>
          <a:bodyPr anchor="t" rtlCol="false" tIns="0" lIns="0" bIns="0" rIns="0">
            <a:spAutoFit/>
          </a:bodyPr>
          <a:lstStyle/>
          <a:p>
            <a:pPr algn="l">
              <a:lnSpc>
                <a:spcPts val="5000"/>
              </a:lnSpc>
            </a:pPr>
            <a:r>
              <a:rPr lang="en-US" b="true" sz="2000" spc="-14">
                <a:solidFill>
                  <a:srgbClr val="000000"/>
                </a:solidFill>
                <a:latin typeface="Montserrat 2 Bold"/>
                <a:ea typeface="Montserrat 2 Bold"/>
                <a:cs typeface="Montserrat 2 Bold"/>
                <a:sym typeface="Montserrat 2 Bold"/>
              </a:rPr>
              <a:t>Step 3 : Unintentional case - the constraint</a:t>
            </a:r>
          </a:p>
        </p:txBody>
      </p:sp>
      <p:sp>
        <p:nvSpPr>
          <p:cNvPr name="TextBox 22" id="22"/>
          <p:cNvSpPr txBox="true"/>
          <p:nvPr/>
        </p:nvSpPr>
        <p:spPr>
          <a:xfrm rot="0">
            <a:off x="885863" y="7701629"/>
            <a:ext cx="4712770" cy="843134"/>
          </a:xfrm>
          <a:prstGeom prst="rect">
            <a:avLst/>
          </a:prstGeom>
        </p:spPr>
        <p:txBody>
          <a:bodyPr anchor="t" rtlCol="false" tIns="0" lIns="0" bIns="0" rIns="0">
            <a:spAutoFit/>
          </a:bodyPr>
          <a:lstStyle/>
          <a:p>
            <a:pPr algn="l">
              <a:lnSpc>
                <a:spcPts val="5000"/>
              </a:lnSpc>
            </a:pPr>
            <a:r>
              <a:rPr lang="en-US" sz="2000" spc="-14">
                <a:solidFill>
                  <a:srgbClr val="000000"/>
                </a:solidFill>
                <a:latin typeface="Montserrat 2"/>
                <a:ea typeface="Montserrat 2"/>
                <a:cs typeface="Montserrat 2"/>
                <a:sym typeface="Montserrat 2"/>
              </a:rPr>
              <a:t>Positive integers</a:t>
            </a:r>
          </a:p>
          <a:p>
            <a:pPr algn="l">
              <a:lnSpc>
                <a:spcPts val="1000"/>
              </a:lnSpc>
            </a:pPr>
            <a:r>
              <a:rPr lang="en-US" sz="2000" spc="-14">
                <a:solidFill>
                  <a:srgbClr val="000000"/>
                </a:solidFill>
                <a:latin typeface="Montserrat 2"/>
                <a:ea typeface="Montserrat 2"/>
                <a:cs typeface="Montserrat 2"/>
                <a:sym typeface="Montserrat 2"/>
              </a:rPr>
              <a:t>Convert negative numbers to positive</a:t>
            </a:r>
          </a:p>
        </p:txBody>
      </p:sp>
      <p:sp>
        <p:nvSpPr>
          <p:cNvPr name="TextBox 23" id="23"/>
          <p:cNvSpPr txBox="true"/>
          <p:nvPr/>
        </p:nvSpPr>
        <p:spPr>
          <a:xfrm rot="0">
            <a:off x="400031" y="1405395"/>
            <a:ext cx="9473708"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How to ﬁnd GCD ( Greatest Common Divisor) of two numbers using recursion?</a:t>
            </a:r>
          </a:p>
        </p:txBody>
      </p:sp>
    </p:spTree>
  </p:cSld>
  <p:clrMapOvr>
    <a:masterClrMapping/>
  </p:clrMapOvr>
</p:sld>
</file>

<file path=ppt/slides/slide4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4328" y="7686875"/>
            <a:ext cx="9638424" cy="688553"/>
          </a:xfrm>
          <a:custGeom>
            <a:avLst/>
            <a:gdLst/>
            <a:ahLst/>
            <a:cxnLst/>
            <a:rect r="r" b="b" t="t" l="l"/>
            <a:pathLst>
              <a:path h="688553" w="9638424">
                <a:moveTo>
                  <a:pt x="0" y="0"/>
                </a:moveTo>
                <a:lnTo>
                  <a:pt x="9638424" y="0"/>
                </a:lnTo>
                <a:lnTo>
                  <a:pt x="9638424" y="688553"/>
                </a:lnTo>
                <a:lnTo>
                  <a:pt x="0" y="688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688691" y="2038464"/>
            <a:ext cx="6696570" cy="5092465"/>
          </a:xfrm>
          <a:custGeom>
            <a:avLst/>
            <a:gdLst/>
            <a:ahLst/>
            <a:cxnLst/>
            <a:rect r="r" b="b" t="t" l="l"/>
            <a:pathLst>
              <a:path h="5092465" w="6696570">
                <a:moveTo>
                  <a:pt x="0" y="0"/>
                </a:moveTo>
                <a:lnTo>
                  <a:pt x="6696570" y="0"/>
                </a:lnTo>
                <a:lnTo>
                  <a:pt x="6696570" y="5092465"/>
                </a:lnTo>
                <a:lnTo>
                  <a:pt x="0" y="5092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84368"/>
            <a:ext cx="681484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entire Binary Tree (python list)</a:t>
            </a:r>
          </a:p>
        </p:txBody>
      </p:sp>
      <p:sp>
        <p:nvSpPr>
          <p:cNvPr name="TextBox 10" id="10"/>
          <p:cNvSpPr txBox="true"/>
          <p:nvPr/>
        </p:nvSpPr>
        <p:spPr>
          <a:xfrm rot="0">
            <a:off x="5029343" y="6633467"/>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N9</a:t>
            </a:r>
          </a:p>
        </p:txBody>
      </p:sp>
      <p:sp>
        <p:nvSpPr>
          <p:cNvPr name="TextBox 11" id="11"/>
          <p:cNvSpPr txBox="true"/>
          <p:nvPr/>
        </p:nvSpPr>
        <p:spPr>
          <a:xfrm rot="0">
            <a:off x="5765368"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N4</a:t>
            </a:r>
          </a:p>
        </p:txBody>
      </p:sp>
      <p:sp>
        <p:nvSpPr>
          <p:cNvPr name="TextBox 12" id="12"/>
          <p:cNvSpPr txBox="true"/>
          <p:nvPr/>
        </p:nvSpPr>
        <p:spPr>
          <a:xfrm rot="0">
            <a:off x="6138920" y="6639096"/>
            <a:ext cx="33260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N10</a:t>
            </a:r>
          </a:p>
        </p:txBody>
      </p:sp>
      <p:sp>
        <p:nvSpPr>
          <p:cNvPr name="TextBox 13" id="13"/>
          <p:cNvSpPr txBox="true"/>
          <p:nvPr/>
        </p:nvSpPr>
        <p:spPr>
          <a:xfrm rot="0">
            <a:off x="6793020"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N2</a:t>
            </a:r>
          </a:p>
        </p:txBody>
      </p:sp>
      <p:sp>
        <p:nvSpPr>
          <p:cNvPr name="TextBox 14" id="14"/>
          <p:cNvSpPr txBox="true"/>
          <p:nvPr/>
        </p:nvSpPr>
        <p:spPr>
          <a:xfrm rot="0">
            <a:off x="7515158"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N5</a:t>
            </a:r>
          </a:p>
        </p:txBody>
      </p:sp>
      <p:sp>
        <p:nvSpPr>
          <p:cNvPr name="TextBox 15" id="15"/>
          <p:cNvSpPr txBox="true"/>
          <p:nvPr/>
        </p:nvSpPr>
        <p:spPr>
          <a:xfrm rot="0">
            <a:off x="8178194" y="227766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N1</a:t>
            </a:r>
          </a:p>
        </p:txBody>
      </p:sp>
      <p:sp>
        <p:nvSpPr>
          <p:cNvPr name="TextBox 16" id="16"/>
          <p:cNvSpPr txBox="true"/>
          <p:nvPr/>
        </p:nvSpPr>
        <p:spPr>
          <a:xfrm rot="0">
            <a:off x="90673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N6</a:t>
            </a:r>
          </a:p>
        </p:txBody>
      </p:sp>
      <p:sp>
        <p:nvSpPr>
          <p:cNvPr name="TextBox 17" id="17"/>
          <p:cNvSpPr txBox="true"/>
          <p:nvPr/>
        </p:nvSpPr>
        <p:spPr>
          <a:xfrm rot="0">
            <a:off x="9693231" y="3571656"/>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N3</a:t>
            </a:r>
          </a:p>
        </p:txBody>
      </p:sp>
      <p:sp>
        <p:nvSpPr>
          <p:cNvPr name="TextBox 18" id="18"/>
          <p:cNvSpPr txBox="true"/>
          <p:nvPr/>
        </p:nvSpPr>
        <p:spPr>
          <a:xfrm rot="0">
            <a:off x="10817162" y="5108019"/>
            <a:ext cx="231772"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N7</a:t>
            </a:r>
          </a:p>
        </p:txBody>
      </p:sp>
      <p:sp>
        <p:nvSpPr>
          <p:cNvPr name="TextBox 19" id="19"/>
          <p:cNvSpPr txBox="true"/>
          <p:nvPr/>
        </p:nvSpPr>
        <p:spPr>
          <a:xfrm rot="0">
            <a:off x="1123321" y="7891215"/>
            <a:ext cx="352825" cy="787184"/>
          </a:xfrm>
          <a:prstGeom prst="rect">
            <a:avLst/>
          </a:prstGeom>
        </p:spPr>
        <p:txBody>
          <a:bodyPr anchor="t" rtlCol="false" tIns="0" lIns="0" bIns="0" rIns="0">
            <a:spAutoFit/>
          </a:bodyPr>
          <a:lstStyle/>
          <a:p>
            <a:pPr algn="ctr">
              <a:lnSpc>
                <a:spcPts val="2940"/>
              </a:lnSpc>
            </a:pPr>
            <a:r>
              <a:rPr lang="en-US" b="true" sz="2100" spc="-6">
                <a:solidFill>
                  <a:srgbClr val="000000"/>
                </a:solidFill>
                <a:latin typeface="IBM Plex Sans Bold"/>
                <a:ea typeface="IBM Plex Sans Bold"/>
                <a:cs typeface="IBM Plex Sans Bold"/>
                <a:sym typeface="IBM Plex Sans Bold"/>
              </a:rPr>
              <a:t>N1</a:t>
            </a:r>
          </a:p>
          <a:p>
            <a:pPr algn="ctr">
              <a:lnSpc>
                <a:spcPts val="2613"/>
              </a:lnSpc>
            </a:pPr>
            <a:r>
              <a:rPr lang="en-US" b="true" sz="1866" spc="-13">
                <a:solidFill>
                  <a:srgbClr val="000000"/>
                </a:solidFill>
                <a:latin typeface="Montserrat 2 Bold"/>
                <a:ea typeface="Montserrat 2 Bold"/>
                <a:cs typeface="Montserrat 2 Bold"/>
                <a:sym typeface="Montserrat 2 Bold"/>
              </a:rPr>
              <a:t>1</a:t>
            </a:r>
          </a:p>
        </p:txBody>
      </p:sp>
      <p:sp>
        <p:nvSpPr>
          <p:cNvPr name="TextBox 20" id="20"/>
          <p:cNvSpPr txBox="true"/>
          <p:nvPr/>
        </p:nvSpPr>
        <p:spPr>
          <a:xfrm rot="0">
            <a:off x="1913830"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N2</a:t>
            </a:r>
          </a:p>
        </p:txBody>
      </p:sp>
      <p:sp>
        <p:nvSpPr>
          <p:cNvPr name="TextBox 21" id="21"/>
          <p:cNvSpPr txBox="true"/>
          <p:nvPr/>
        </p:nvSpPr>
        <p:spPr>
          <a:xfrm rot="0">
            <a:off x="2704328"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N3</a:t>
            </a:r>
          </a:p>
        </p:txBody>
      </p:sp>
      <p:sp>
        <p:nvSpPr>
          <p:cNvPr name="TextBox 22" id="22"/>
          <p:cNvSpPr txBox="true"/>
          <p:nvPr/>
        </p:nvSpPr>
        <p:spPr>
          <a:xfrm rot="0">
            <a:off x="3494837"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N4</a:t>
            </a:r>
          </a:p>
        </p:txBody>
      </p:sp>
      <p:sp>
        <p:nvSpPr>
          <p:cNvPr name="TextBox 23" id="23"/>
          <p:cNvSpPr txBox="true"/>
          <p:nvPr/>
        </p:nvSpPr>
        <p:spPr>
          <a:xfrm rot="0">
            <a:off x="4285336" y="7891215"/>
            <a:ext cx="352825"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N5</a:t>
            </a:r>
          </a:p>
          <a:p>
            <a:pPr algn="l">
              <a:lnSpc>
                <a:spcPts val="2613"/>
              </a:lnSpc>
            </a:pPr>
            <a:r>
              <a:rPr lang="en-US" b="true" sz="1866" spc="-13">
                <a:solidFill>
                  <a:srgbClr val="000000"/>
                </a:solidFill>
                <a:latin typeface="Montserrat 2 Bold"/>
                <a:ea typeface="Montserrat 2 Bold"/>
                <a:cs typeface="Montserrat 2 Bold"/>
                <a:sym typeface="Montserrat 2 Bold"/>
              </a:rPr>
              <a:t>5</a:t>
            </a:r>
          </a:p>
        </p:txBody>
      </p:sp>
      <p:sp>
        <p:nvSpPr>
          <p:cNvPr name="TextBox 24" id="24"/>
          <p:cNvSpPr txBox="true"/>
          <p:nvPr/>
        </p:nvSpPr>
        <p:spPr>
          <a:xfrm rot="0">
            <a:off x="5075834" y="7891215"/>
            <a:ext cx="352825"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N6</a:t>
            </a:r>
          </a:p>
          <a:p>
            <a:pPr algn="l">
              <a:lnSpc>
                <a:spcPts val="2613"/>
              </a:lnSpc>
            </a:pPr>
            <a:r>
              <a:rPr lang="en-US" b="true" sz="1866" spc="-13">
                <a:solidFill>
                  <a:srgbClr val="000000"/>
                </a:solidFill>
                <a:latin typeface="Montserrat 2 Bold"/>
                <a:ea typeface="Montserrat 2 Bold"/>
                <a:cs typeface="Montserrat 2 Bold"/>
                <a:sym typeface="Montserrat 2 Bold"/>
              </a:rPr>
              <a:t>6</a:t>
            </a:r>
          </a:p>
        </p:txBody>
      </p:sp>
      <p:sp>
        <p:nvSpPr>
          <p:cNvPr name="TextBox 25" id="25"/>
          <p:cNvSpPr txBox="true"/>
          <p:nvPr/>
        </p:nvSpPr>
        <p:spPr>
          <a:xfrm rot="0">
            <a:off x="5866343" y="7891215"/>
            <a:ext cx="352825"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N7</a:t>
            </a:r>
          </a:p>
          <a:p>
            <a:pPr algn="l">
              <a:lnSpc>
                <a:spcPts val="2613"/>
              </a:lnSpc>
            </a:pPr>
            <a:r>
              <a:rPr lang="en-US" b="true" sz="1866" spc="-13">
                <a:solidFill>
                  <a:srgbClr val="000000"/>
                </a:solidFill>
                <a:latin typeface="Montserrat 2 Bold"/>
                <a:ea typeface="Montserrat 2 Bold"/>
                <a:cs typeface="Montserrat 2 Bold"/>
                <a:sym typeface="Montserrat 2 Bold"/>
              </a:rPr>
              <a:t>7</a:t>
            </a:r>
          </a:p>
        </p:txBody>
      </p:sp>
      <p:sp>
        <p:nvSpPr>
          <p:cNvPr name="TextBox 26" id="26"/>
          <p:cNvSpPr txBox="true"/>
          <p:nvPr/>
        </p:nvSpPr>
        <p:spPr>
          <a:xfrm rot="0">
            <a:off x="6656842" y="7891215"/>
            <a:ext cx="352825" cy="367132"/>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N8</a:t>
            </a:r>
          </a:p>
        </p:txBody>
      </p:sp>
      <p:sp>
        <p:nvSpPr>
          <p:cNvPr name="TextBox 27" id="27"/>
          <p:cNvSpPr txBox="true"/>
          <p:nvPr/>
        </p:nvSpPr>
        <p:spPr>
          <a:xfrm rot="0">
            <a:off x="7447064" y="7891215"/>
            <a:ext cx="353120" cy="787184"/>
          </a:xfrm>
          <a:prstGeom prst="rect">
            <a:avLst/>
          </a:prstGeom>
        </p:spPr>
        <p:txBody>
          <a:bodyPr anchor="t" rtlCol="false" tIns="0" lIns="0" bIns="0" rIns="0">
            <a:spAutoFit/>
          </a:bodyPr>
          <a:lstStyle/>
          <a:p>
            <a:pPr algn="l">
              <a:lnSpc>
                <a:spcPts val="2940"/>
              </a:lnSpc>
            </a:pPr>
            <a:r>
              <a:rPr lang="en-US" b="true" sz="2100" spc="-6">
                <a:solidFill>
                  <a:srgbClr val="000000"/>
                </a:solidFill>
                <a:latin typeface="IBM Plex Sans Bold"/>
                <a:ea typeface="IBM Plex Sans Bold"/>
                <a:cs typeface="IBM Plex Sans Bold"/>
                <a:sym typeface="IBM Plex Sans Bold"/>
              </a:rPr>
              <a:t>N9</a:t>
            </a:r>
          </a:p>
          <a:p>
            <a:pPr algn="l">
              <a:lnSpc>
                <a:spcPts val="2613"/>
              </a:lnSpc>
            </a:pPr>
            <a:r>
              <a:rPr lang="en-US" b="true" sz="1866" spc="-13">
                <a:solidFill>
                  <a:srgbClr val="000000"/>
                </a:solidFill>
                <a:latin typeface="Montserrat 2 Bold"/>
                <a:ea typeface="Montserrat 2 Bold"/>
                <a:cs typeface="Montserrat 2 Bold"/>
                <a:sym typeface="Montserrat 2 Bold"/>
              </a:rPr>
              <a:t>9</a:t>
            </a:r>
          </a:p>
        </p:txBody>
      </p:sp>
      <p:sp>
        <p:nvSpPr>
          <p:cNvPr name="TextBox 28" id="28"/>
          <p:cNvSpPr txBox="true"/>
          <p:nvPr/>
        </p:nvSpPr>
        <p:spPr>
          <a:xfrm rot="0">
            <a:off x="423958"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0</a:t>
            </a:r>
          </a:p>
        </p:txBody>
      </p:sp>
      <p:sp>
        <p:nvSpPr>
          <p:cNvPr name="TextBox 29" id="29"/>
          <p:cNvSpPr txBox="true"/>
          <p:nvPr/>
        </p:nvSpPr>
        <p:spPr>
          <a:xfrm rot="0">
            <a:off x="1973361"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2</a:t>
            </a:r>
          </a:p>
        </p:txBody>
      </p:sp>
      <p:sp>
        <p:nvSpPr>
          <p:cNvPr name="TextBox 30" id="30"/>
          <p:cNvSpPr txBox="true"/>
          <p:nvPr/>
        </p:nvSpPr>
        <p:spPr>
          <a:xfrm rot="0">
            <a:off x="2748058"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3</a:t>
            </a:r>
          </a:p>
        </p:txBody>
      </p:sp>
      <p:sp>
        <p:nvSpPr>
          <p:cNvPr name="TextBox 31" id="31"/>
          <p:cNvSpPr txBox="true"/>
          <p:nvPr/>
        </p:nvSpPr>
        <p:spPr>
          <a:xfrm rot="0">
            <a:off x="3522764"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4</a:t>
            </a:r>
          </a:p>
        </p:txBody>
      </p:sp>
      <p:sp>
        <p:nvSpPr>
          <p:cNvPr name="TextBox 32" id="32"/>
          <p:cNvSpPr txBox="true"/>
          <p:nvPr/>
        </p:nvSpPr>
        <p:spPr>
          <a:xfrm rot="0">
            <a:off x="6782343" y="8358321"/>
            <a:ext cx="159591"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8</a:t>
            </a:r>
          </a:p>
        </p:txBody>
      </p:sp>
      <p:sp>
        <p:nvSpPr>
          <p:cNvPr name="TextBox 33" id="33"/>
          <p:cNvSpPr txBox="true"/>
          <p:nvPr/>
        </p:nvSpPr>
        <p:spPr>
          <a:xfrm rot="0">
            <a:off x="8221761" y="8358321"/>
            <a:ext cx="31911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10</a:t>
            </a:r>
          </a:p>
        </p:txBody>
      </p:sp>
      <p:sp>
        <p:nvSpPr>
          <p:cNvPr name="TextBox 34" id="34"/>
          <p:cNvSpPr txBox="true"/>
          <p:nvPr/>
        </p:nvSpPr>
        <p:spPr>
          <a:xfrm rot="0">
            <a:off x="9021861" y="8358321"/>
            <a:ext cx="319116"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11</a:t>
            </a:r>
          </a:p>
        </p:txBody>
      </p:sp>
      <p:sp>
        <p:nvSpPr>
          <p:cNvPr name="TextBox 35" id="35"/>
          <p:cNvSpPr txBox="true"/>
          <p:nvPr/>
        </p:nvSpPr>
        <p:spPr>
          <a:xfrm rot="0">
            <a:off x="939803" y="2515000"/>
            <a:ext cx="3029741" cy="402165"/>
          </a:xfrm>
          <a:prstGeom prst="rect">
            <a:avLst/>
          </a:prstGeom>
        </p:spPr>
        <p:txBody>
          <a:bodyPr anchor="t" rtlCol="false" tIns="0" lIns="0" bIns="0" rIns="0">
            <a:spAutoFit/>
          </a:bodyPr>
          <a:lstStyle/>
          <a:p>
            <a:pPr algn="l">
              <a:lnSpc>
                <a:spcPts val="3359"/>
              </a:lnSpc>
            </a:pPr>
            <a:r>
              <a:rPr lang="en-US" b="true" sz="2400" spc="-16">
                <a:solidFill>
                  <a:srgbClr val="000000"/>
                </a:solidFill>
                <a:latin typeface="Montserrat 2 Bold"/>
                <a:ea typeface="Montserrat 2 Bold"/>
                <a:cs typeface="Montserrat 2 Bold"/>
                <a:sym typeface="Montserrat 2 Bold"/>
              </a:rPr>
              <a:t>customList = None</a:t>
            </a:r>
          </a:p>
        </p:txBody>
      </p:sp>
    </p:spTree>
  </p:cSld>
  <p:clrMapOvr>
    <a:masterClrMapping/>
  </p:clrMapOvr>
</p:sld>
</file>

<file path=ppt/slides/slide4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61950" y="2203447"/>
            <a:ext cx="12292660" cy="4994043"/>
          </a:xfrm>
          <a:custGeom>
            <a:avLst/>
            <a:gdLst/>
            <a:ahLst/>
            <a:cxnLst/>
            <a:rect r="r" b="b" t="t" l="l"/>
            <a:pathLst>
              <a:path h="4994043" w="12292660">
                <a:moveTo>
                  <a:pt x="0" y="0"/>
                </a:moveTo>
                <a:lnTo>
                  <a:pt x="12292660" y="0"/>
                </a:lnTo>
                <a:lnTo>
                  <a:pt x="12292660" y="4994043"/>
                </a:lnTo>
                <a:lnTo>
                  <a:pt x="0" y="49940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15449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Binary Tree (Python List vs Linked List)</a:t>
            </a:r>
          </a:p>
        </p:txBody>
      </p:sp>
      <p:sp>
        <p:nvSpPr>
          <p:cNvPr name="TextBox 9" id="9"/>
          <p:cNvSpPr txBox="true"/>
          <p:nvPr/>
        </p:nvSpPr>
        <p:spPr>
          <a:xfrm rot="0">
            <a:off x="482603" y="3998509"/>
            <a:ext cx="4069632" cy="3155413"/>
          </a:xfrm>
          <a:prstGeom prst="rect">
            <a:avLst/>
          </a:prstGeom>
        </p:spPr>
        <p:txBody>
          <a:bodyPr anchor="t" rtlCol="false" tIns="0" lIns="0" bIns="0" rIns="0">
            <a:spAutoFit/>
          </a:bodyPr>
          <a:lstStyle/>
          <a:p>
            <a:pPr algn="l">
              <a:lnSpc>
                <a:spcPts val="3592"/>
              </a:lnSpc>
            </a:pPr>
            <a:r>
              <a:rPr lang="en-US" sz="2200" spc="-6">
                <a:solidFill>
                  <a:srgbClr val="000000"/>
                </a:solidFill>
                <a:latin typeface="IBM Plex Sans"/>
                <a:ea typeface="IBM Plex Sans"/>
                <a:cs typeface="IBM Plex Sans"/>
                <a:sym typeface="IBM Plex Sans"/>
              </a:rPr>
              <a:t>Create Binary Tree Insert a node to Binary Tree Delete a node from Binary Tree Search for a node in Binary Tree Traverse Binary Tree Delete entire Binary Tree Space eﬃcient?</a:t>
            </a:r>
          </a:p>
        </p:txBody>
      </p:sp>
      <p:sp>
        <p:nvSpPr>
          <p:cNvPr name="TextBox 10" id="10"/>
          <p:cNvSpPr txBox="true"/>
          <p:nvPr/>
        </p:nvSpPr>
        <p:spPr>
          <a:xfrm rot="0">
            <a:off x="4982051" y="2551176"/>
            <a:ext cx="340902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Python List with capacity</a:t>
            </a:r>
          </a:p>
        </p:txBody>
      </p:sp>
      <p:sp>
        <p:nvSpPr>
          <p:cNvPr name="TextBox 11" id="11"/>
          <p:cNvSpPr txBox="true"/>
          <p:nvPr/>
        </p:nvSpPr>
        <p:spPr>
          <a:xfrm rot="0">
            <a:off x="9881349" y="2551176"/>
            <a:ext cx="1487919"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Linked List</a:t>
            </a:r>
          </a:p>
        </p:txBody>
      </p:sp>
      <p:sp>
        <p:nvSpPr>
          <p:cNvPr name="TextBox 12" id="12"/>
          <p:cNvSpPr txBox="true"/>
          <p:nvPr/>
        </p:nvSpPr>
        <p:spPr>
          <a:xfrm rot="0">
            <a:off x="4782741" y="3415436"/>
            <a:ext cx="1805330" cy="316020"/>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Time complexity</a:t>
            </a:r>
          </a:p>
        </p:txBody>
      </p:sp>
      <p:sp>
        <p:nvSpPr>
          <p:cNvPr name="TextBox 13" id="13"/>
          <p:cNvSpPr txBox="true"/>
          <p:nvPr/>
        </p:nvSpPr>
        <p:spPr>
          <a:xfrm rot="0">
            <a:off x="7294474" y="3291611"/>
            <a:ext cx="770372" cy="287445"/>
          </a:xfrm>
          <a:prstGeom prst="rect">
            <a:avLst/>
          </a:prstGeom>
        </p:spPr>
        <p:txBody>
          <a:bodyPr anchor="t" rtlCol="false" tIns="0" lIns="0" bIns="0" rIns="0">
            <a:spAutoFit/>
          </a:bodyPr>
          <a:lstStyle/>
          <a:p>
            <a:pPr algn="l">
              <a:lnSpc>
                <a:spcPts val="2300"/>
              </a:lnSpc>
            </a:pPr>
            <a:r>
              <a:rPr lang="en-US" sz="1900" spc="-5">
                <a:solidFill>
                  <a:srgbClr val="000000"/>
                </a:solidFill>
                <a:latin typeface="IBM Plex Sans"/>
                <a:ea typeface="IBM Plex Sans"/>
                <a:cs typeface="IBM Plex Sans"/>
                <a:sym typeface="IBM Plex Sans"/>
              </a:rPr>
              <a:t>Space </a:t>
            </a:r>
          </a:p>
        </p:txBody>
      </p:sp>
      <p:sp>
        <p:nvSpPr>
          <p:cNvPr name="TextBox 14" id="14"/>
          <p:cNvSpPr txBox="true"/>
          <p:nvPr/>
        </p:nvSpPr>
        <p:spPr>
          <a:xfrm rot="0">
            <a:off x="7050881" y="3583715"/>
            <a:ext cx="1198883" cy="3549634"/>
          </a:xfrm>
          <a:prstGeom prst="rect">
            <a:avLst/>
          </a:prstGeom>
        </p:spPr>
        <p:txBody>
          <a:bodyPr anchor="t" rtlCol="false" tIns="0" lIns="0" bIns="0" rIns="0">
            <a:spAutoFit/>
          </a:bodyPr>
          <a:lstStyle/>
          <a:p>
            <a:pPr algn="ctr">
              <a:lnSpc>
                <a:spcPts val="2300"/>
              </a:lnSpc>
            </a:pPr>
            <a:r>
              <a:rPr lang="en-US" sz="1900" spc="-5">
                <a:solidFill>
                  <a:srgbClr val="000000"/>
                </a:solidFill>
                <a:latin typeface="IBM Plex Sans"/>
                <a:ea typeface="IBM Plex Sans"/>
                <a:cs typeface="IBM Plex Sans"/>
                <a:sym typeface="IBM Plex Sans"/>
              </a:rPr>
              <a:t>complexity</a:t>
            </a:r>
          </a:p>
          <a:p>
            <a:pPr algn="ctr">
              <a:lnSpc>
                <a:spcPts val="2800"/>
              </a:lnSpc>
            </a:pPr>
            <a:r>
              <a:rPr lang="en-US" sz="2000" spc="-6">
                <a:solidFill>
                  <a:srgbClr val="000000"/>
                </a:solidFill>
                <a:latin typeface="IBM Plex Sans"/>
                <a:ea typeface="IBM Plex Sans"/>
                <a:cs typeface="IBM Plex Sans"/>
                <a:sym typeface="IBM Plex Sans"/>
              </a:rPr>
              <a:t>O(n)</a:t>
            </a:r>
          </a:p>
          <a:p>
            <a:pPr algn="ctr">
              <a:lnSpc>
                <a:spcPts val="3599"/>
              </a:lnSpc>
            </a:pPr>
            <a:r>
              <a:rPr lang="en-US" sz="2100" spc="-6">
                <a:solidFill>
                  <a:srgbClr val="000000"/>
                </a:solidFill>
                <a:latin typeface="IBM Plex Sans"/>
                <a:ea typeface="IBM Plex Sans"/>
                <a:cs typeface="IBM Plex Sans"/>
                <a:sym typeface="IBM Plex Sans"/>
              </a:rPr>
              <a:t>O(1) O(1) O(1) O(1) O(1)</a:t>
            </a:r>
          </a:p>
          <a:p>
            <a:pPr algn="ctr">
              <a:lnSpc>
                <a:spcPts val="2800"/>
              </a:lnSpc>
            </a:pPr>
            <a:r>
              <a:rPr lang="en-US" b="true" sz="2000" spc="-6">
                <a:solidFill>
                  <a:srgbClr val="EE220C"/>
                </a:solidFill>
                <a:latin typeface="IBM Plex Sans Bold"/>
                <a:ea typeface="IBM Plex Sans Bold"/>
                <a:cs typeface="IBM Plex Sans Bold"/>
                <a:sym typeface="IBM Plex Sans Bold"/>
              </a:rPr>
              <a:t>No</a:t>
            </a:r>
          </a:p>
        </p:txBody>
      </p:sp>
      <p:sp>
        <p:nvSpPr>
          <p:cNvPr name="TextBox 15" id="15"/>
          <p:cNvSpPr txBox="true"/>
          <p:nvPr/>
        </p:nvSpPr>
        <p:spPr>
          <a:xfrm rot="0">
            <a:off x="8737159" y="3415436"/>
            <a:ext cx="1805330" cy="316020"/>
          </a:xfrm>
          <a:prstGeom prst="rect">
            <a:avLst/>
          </a:prstGeom>
        </p:spPr>
        <p:txBody>
          <a:bodyPr anchor="t" rtlCol="false" tIns="0" lIns="0" bIns="0" rIns="0">
            <a:spAutoFit/>
          </a:bodyPr>
          <a:lstStyle/>
          <a:p>
            <a:pPr algn="l">
              <a:lnSpc>
                <a:spcPts val="2660"/>
              </a:lnSpc>
            </a:pPr>
            <a:r>
              <a:rPr lang="en-US" sz="1900" spc="-5">
                <a:solidFill>
                  <a:srgbClr val="000000"/>
                </a:solidFill>
                <a:latin typeface="IBM Plex Sans"/>
                <a:ea typeface="IBM Plex Sans"/>
                <a:cs typeface="IBM Plex Sans"/>
                <a:sym typeface="IBM Plex Sans"/>
              </a:rPr>
              <a:t>Time complexity</a:t>
            </a:r>
          </a:p>
        </p:txBody>
      </p:sp>
      <p:sp>
        <p:nvSpPr>
          <p:cNvPr name="TextBox 16" id="16"/>
          <p:cNvSpPr txBox="true"/>
          <p:nvPr/>
        </p:nvSpPr>
        <p:spPr>
          <a:xfrm rot="0">
            <a:off x="11252063" y="3291611"/>
            <a:ext cx="770372" cy="287445"/>
          </a:xfrm>
          <a:prstGeom prst="rect">
            <a:avLst/>
          </a:prstGeom>
        </p:spPr>
        <p:txBody>
          <a:bodyPr anchor="t" rtlCol="false" tIns="0" lIns="0" bIns="0" rIns="0">
            <a:spAutoFit/>
          </a:bodyPr>
          <a:lstStyle/>
          <a:p>
            <a:pPr algn="l">
              <a:lnSpc>
                <a:spcPts val="2300"/>
              </a:lnSpc>
            </a:pPr>
            <a:r>
              <a:rPr lang="en-US" sz="1900" spc="-5">
                <a:solidFill>
                  <a:srgbClr val="000000"/>
                </a:solidFill>
                <a:latin typeface="IBM Plex Sans"/>
                <a:ea typeface="IBM Plex Sans"/>
                <a:cs typeface="IBM Plex Sans"/>
                <a:sym typeface="IBM Plex Sans"/>
              </a:rPr>
              <a:t>Space </a:t>
            </a:r>
          </a:p>
        </p:txBody>
      </p:sp>
      <p:sp>
        <p:nvSpPr>
          <p:cNvPr name="TextBox 17" id="17"/>
          <p:cNvSpPr txBox="true"/>
          <p:nvPr/>
        </p:nvSpPr>
        <p:spPr>
          <a:xfrm rot="0">
            <a:off x="11008471" y="3583715"/>
            <a:ext cx="1198883" cy="3549634"/>
          </a:xfrm>
          <a:prstGeom prst="rect">
            <a:avLst/>
          </a:prstGeom>
        </p:spPr>
        <p:txBody>
          <a:bodyPr anchor="t" rtlCol="false" tIns="0" lIns="0" bIns="0" rIns="0">
            <a:spAutoFit/>
          </a:bodyPr>
          <a:lstStyle/>
          <a:p>
            <a:pPr algn="ctr">
              <a:lnSpc>
                <a:spcPts val="2300"/>
              </a:lnSpc>
            </a:pPr>
            <a:r>
              <a:rPr lang="en-US" sz="1900" spc="-5">
                <a:solidFill>
                  <a:srgbClr val="000000"/>
                </a:solidFill>
                <a:latin typeface="IBM Plex Sans"/>
                <a:ea typeface="IBM Plex Sans"/>
                <a:cs typeface="IBM Plex Sans"/>
                <a:sym typeface="IBM Plex Sans"/>
              </a:rPr>
              <a:t>complexity</a:t>
            </a:r>
          </a:p>
          <a:p>
            <a:pPr algn="ctr">
              <a:lnSpc>
                <a:spcPts val="2940"/>
              </a:lnSpc>
            </a:pPr>
            <a:r>
              <a:rPr lang="en-US" sz="2100" spc="-6">
                <a:solidFill>
                  <a:srgbClr val="000000"/>
                </a:solidFill>
                <a:latin typeface="IBM Plex Sans"/>
                <a:ea typeface="IBM Plex Sans"/>
                <a:cs typeface="IBM Plex Sans"/>
                <a:sym typeface="IBM Plex Sans"/>
              </a:rPr>
              <a:t>O(1)</a:t>
            </a:r>
          </a:p>
          <a:p>
            <a:pPr algn="ctr">
              <a:lnSpc>
                <a:spcPts val="3600"/>
              </a:lnSpc>
            </a:pPr>
            <a:r>
              <a:rPr lang="en-US" sz="2000" spc="-6">
                <a:solidFill>
                  <a:srgbClr val="000000"/>
                </a:solidFill>
                <a:latin typeface="IBM Plex Sans"/>
                <a:ea typeface="IBM Plex Sans"/>
                <a:cs typeface="IBM Plex Sans"/>
                <a:sym typeface="IBM Plex Sans"/>
              </a:rPr>
              <a:t>O(n) O(n) O(n) O(n)</a:t>
            </a:r>
          </a:p>
          <a:p>
            <a:pPr algn="ctr">
              <a:lnSpc>
                <a:spcPts val="2940"/>
              </a:lnSpc>
            </a:pPr>
            <a:r>
              <a:rPr lang="en-US" sz="2100" spc="-6">
                <a:solidFill>
                  <a:srgbClr val="000000"/>
                </a:solidFill>
                <a:latin typeface="IBM Plex Sans"/>
                <a:ea typeface="IBM Plex Sans"/>
                <a:cs typeface="IBM Plex Sans"/>
                <a:sym typeface="IBM Plex Sans"/>
              </a:rPr>
              <a:t>O(1)</a:t>
            </a:r>
          </a:p>
          <a:p>
            <a:pPr algn="ctr">
              <a:lnSpc>
                <a:spcPts val="2800"/>
              </a:lnSpc>
            </a:pPr>
            <a:r>
              <a:rPr lang="en-US" b="true" sz="2000" spc="-6">
                <a:solidFill>
                  <a:srgbClr val="1DB100"/>
                </a:solidFill>
                <a:latin typeface="IBM Plex Sans Bold"/>
                <a:ea typeface="IBM Plex Sans Bold"/>
                <a:cs typeface="IBM Plex Sans Bold"/>
                <a:sym typeface="IBM Plex Sans Bold"/>
              </a:rPr>
              <a:t>Yes</a:t>
            </a:r>
          </a:p>
        </p:txBody>
      </p:sp>
      <p:sp>
        <p:nvSpPr>
          <p:cNvPr name="TextBox 18" id="18"/>
          <p:cNvSpPr txBox="true"/>
          <p:nvPr/>
        </p:nvSpPr>
        <p:spPr>
          <a:xfrm rot="0">
            <a:off x="5434794" y="3962009"/>
            <a:ext cx="547173" cy="2702881"/>
          </a:xfrm>
          <a:prstGeom prst="rect">
            <a:avLst/>
          </a:prstGeom>
        </p:spPr>
        <p:txBody>
          <a:bodyPr anchor="t" rtlCol="false" tIns="0" lIns="0" bIns="0" rIns="0">
            <a:spAutoFit/>
          </a:bodyPr>
          <a:lstStyle/>
          <a:p>
            <a:pPr algn="just">
              <a:lnSpc>
                <a:spcPts val="3600"/>
              </a:lnSpc>
            </a:pPr>
            <a:r>
              <a:rPr lang="en-US" sz="2000" spc="-6">
                <a:solidFill>
                  <a:srgbClr val="000000"/>
                </a:solidFill>
                <a:latin typeface="IBM Plex Sans"/>
                <a:ea typeface="IBM Plex Sans"/>
                <a:cs typeface="IBM Plex Sans"/>
                <a:sym typeface="IBM Plex Sans"/>
              </a:rPr>
              <a:t>O(1) O(1) O(n) O(n) O(n) O(1)</a:t>
            </a:r>
          </a:p>
        </p:txBody>
      </p:sp>
      <p:sp>
        <p:nvSpPr>
          <p:cNvPr name="TextBox 19" id="19"/>
          <p:cNvSpPr txBox="true"/>
          <p:nvPr/>
        </p:nvSpPr>
        <p:spPr>
          <a:xfrm rot="0">
            <a:off x="9389202" y="3962009"/>
            <a:ext cx="547173" cy="2702881"/>
          </a:xfrm>
          <a:prstGeom prst="rect">
            <a:avLst/>
          </a:prstGeom>
        </p:spPr>
        <p:txBody>
          <a:bodyPr anchor="t" rtlCol="false" tIns="0" lIns="0" bIns="0" rIns="0">
            <a:spAutoFit/>
          </a:bodyPr>
          <a:lstStyle/>
          <a:p>
            <a:pPr algn="just">
              <a:lnSpc>
                <a:spcPts val="3600"/>
              </a:lnSpc>
            </a:pPr>
            <a:r>
              <a:rPr lang="en-US" sz="2000" spc="-6">
                <a:solidFill>
                  <a:srgbClr val="000000"/>
                </a:solidFill>
                <a:latin typeface="IBM Plex Sans"/>
                <a:ea typeface="IBM Plex Sans"/>
                <a:cs typeface="IBM Plex Sans"/>
                <a:sym typeface="IBM Plex Sans"/>
              </a:rPr>
              <a:t>O(1) O(n) O(n) O(n) O(n) O(1)</a:t>
            </a:r>
          </a:p>
        </p:txBody>
      </p:sp>
    </p:spTree>
  </p:cSld>
  <p:clrMapOvr>
    <a:masterClrMapping/>
  </p:clrMapOvr>
</p:sld>
</file>

<file path=ppt/slides/slide4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708198" y="2814237"/>
            <a:ext cx="6657546" cy="5064919"/>
          </a:xfrm>
          <a:custGeom>
            <a:avLst/>
            <a:gdLst/>
            <a:ahLst/>
            <a:cxnLst/>
            <a:rect r="r" b="b" t="t" l="l"/>
            <a:pathLst>
              <a:path h="5064919" w="6657546">
                <a:moveTo>
                  <a:pt x="0" y="0"/>
                </a:moveTo>
                <a:lnTo>
                  <a:pt x="6657546" y="0"/>
                </a:lnTo>
                <a:lnTo>
                  <a:pt x="6657546" y="5064919"/>
                </a:lnTo>
                <a:lnTo>
                  <a:pt x="0" y="506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51373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Binary Search Tree?</a:t>
            </a:r>
          </a:p>
        </p:txBody>
      </p:sp>
      <p:sp>
        <p:nvSpPr>
          <p:cNvPr name="TextBox 9" id="9"/>
          <p:cNvSpPr txBox="true"/>
          <p:nvPr/>
        </p:nvSpPr>
        <p:spPr>
          <a:xfrm rot="0">
            <a:off x="896864" y="1953473"/>
            <a:ext cx="206635" cy="881463"/>
          </a:xfrm>
          <a:prstGeom prst="rect">
            <a:avLst/>
          </a:prstGeom>
        </p:spPr>
        <p:txBody>
          <a:bodyPr anchor="t" rtlCol="false" tIns="0" lIns="0" bIns="0" rIns="0">
            <a:spAutoFit/>
          </a:bodyPr>
          <a:lstStyle/>
          <a:p>
            <a:pPr algn="just">
              <a:lnSpc>
                <a:spcPts val="3498"/>
              </a:lnSpc>
            </a:pPr>
            <a:r>
              <a:rPr lang="en-US" sz="2754" spc="-19">
                <a:solidFill>
                  <a:srgbClr val="000000"/>
                </a:solidFill>
                <a:latin typeface="Montserrat 2"/>
                <a:ea typeface="Montserrat 2"/>
                <a:cs typeface="Montserrat 2"/>
                <a:sym typeface="Montserrat 2"/>
              </a:rPr>
              <a:t>- -</a:t>
            </a:r>
          </a:p>
        </p:txBody>
      </p:sp>
      <p:sp>
        <p:nvSpPr>
          <p:cNvPr name="TextBox 10" id="10"/>
          <p:cNvSpPr txBox="true"/>
          <p:nvPr/>
        </p:nvSpPr>
        <p:spPr>
          <a:xfrm rot="0">
            <a:off x="1160783" y="1860032"/>
            <a:ext cx="10177929" cy="847020"/>
          </a:xfrm>
          <a:prstGeom prst="rect">
            <a:avLst/>
          </a:prstGeom>
        </p:spPr>
        <p:txBody>
          <a:bodyPr anchor="t" rtlCol="false" tIns="0" lIns="0" bIns="0" rIns="0">
            <a:spAutoFit/>
          </a:bodyPr>
          <a:lstStyle/>
          <a:p>
            <a:pPr algn="l">
              <a:lnSpc>
                <a:spcPts val="3499"/>
              </a:lnSpc>
            </a:pPr>
            <a:r>
              <a:rPr lang="en-US" sz="1900" spc="-13">
                <a:solidFill>
                  <a:srgbClr val="000000"/>
                </a:solidFill>
                <a:latin typeface="Montserrat 2"/>
                <a:ea typeface="Montserrat 2"/>
                <a:cs typeface="Montserrat 2"/>
                <a:sym typeface="Montserrat 2"/>
              </a:rPr>
              <a:t>In the left subtree the value of a node is less than or equal to its parent node’s value. In the right subtree the value of a node is greater than its parent node’s value</a:t>
            </a:r>
          </a:p>
        </p:txBody>
      </p:sp>
      <p:sp>
        <p:nvSpPr>
          <p:cNvPr name="TextBox 11" id="11"/>
          <p:cNvSpPr txBox="true"/>
          <p:nvPr/>
        </p:nvSpPr>
        <p:spPr>
          <a:xfrm rot="0">
            <a:off x="5001520" y="7396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2" id="12"/>
          <p:cNvSpPr txBox="true"/>
          <p:nvPr/>
        </p:nvSpPr>
        <p:spPr>
          <a:xfrm rot="0">
            <a:off x="573754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3" id="13"/>
          <p:cNvSpPr txBox="true"/>
          <p:nvPr/>
        </p:nvSpPr>
        <p:spPr>
          <a:xfrm rot="0">
            <a:off x="6160522" y="7402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4" id="14"/>
          <p:cNvSpPr txBox="true"/>
          <p:nvPr/>
        </p:nvSpPr>
        <p:spPr>
          <a:xfrm rot="0">
            <a:off x="676519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5" id="15"/>
          <p:cNvSpPr txBox="true"/>
          <p:nvPr/>
        </p:nvSpPr>
        <p:spPr>
          <a:xfrm rot="0">
            <a:off x="748733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6" id="16"/>
          <p:cNvSpPr txBox="true"/>
          <p:nvPr/>
        </p:nvSpPr>
        <p:spPr>
          <a:xfrm rot="0">
            <a:off x="8150371" y="3040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7" id="17"/>
          <p:cNvSpPr txBox="true"/>
          <p:nvPr/>
        </p:nvSpPr>
        <p:spPr>
          <a:xfrm rot="0">
            <a:off x="9039539"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8" id="18"/>
          <p:cNvSpPr txBox="true"/>
          <p:nvPr/>
        </p:nvSpPr>
        <p:spPr>
          <a:xfrm rot="0">
            <a:off x="966540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9" id="19"/>
          <p:cNvSpPr txBox="true"/>
          <p:nvPr/>
        </p:nvSpPr>
        <p:spPr>
          <a:xfrm rot="0">
            <a:off x="10750344" y="5891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5" id="5"/>
          <p:cNvSpPr/>
          <p:nvPr/>
        </p:nvSpPr>
        <p:spPr>
          <a:xfrm flipH="false" flipV="false" rot="0">
            <a:off x="4483627" y="4058860"/>
            <a:ext cx="3788712" cy="4183618"/>
          </a:xfrm>
          <a:custGeom>
            <a:avLst/>
            <a:gdLst/>
            <a:ahLst/>
            <a:cxnLst/>
            <a:rect r="r" b="b" t="t" l="l"/>
            <a:pathLst>
              <a:path h="4183618" w="3788712">
                <a:moveTo>
                  <a:pt x="0" y="0"/>
                </a:moveTo>
                <a:lnTo>
                  <a:pt x="3788712" y="0"/>
                </a:lnTo>
                <a:lnTo>
                  <a:pt x="3788712" y="4183618"/>
                </a:lnTo>
                <a:lnTo>
                  <a:pt x="0" y="41836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20332" y="4147823"/>
            <a:ext cx="2858214" cy="2618784"/>
          </a:xfrm>
          <a:custGeom>
            <a:avLst/>
            <a:gdLst/>
            <a:ahLst/>
            <a:cxnLst/>
            <a:rect r="r" b="b" t="t" l="l"/>
            <a:pathLst>
              <a:path h="2618784" w="2858214">
                <a:moveTo>
                  <a:pt x="0" y="0"/>
                </a:moveTo>
                <a:lnTo>
                  <a:pt x="2858214" y="0"/>
                </a:lnTo>
                <a:lnTo>
                  <a:pt x="2858214" y="2618785"/>
                </a:lnTo>
                <a:lnTo>
                  <a:pt x="0" y="26187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001520" y="7396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8" id="8"/>
          <p:cNvSpPr txBox="true"/>
          <p:nvPr/>
        </p:nvSpPr>
        <p:spPr>
          <a:xfrm rot="0">
            <a:off x="573754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9" id="9"/>
          <p:cNvSpPr txBox="true"/>
          <p:nvPr/>
        </p:nvSpPr>
        <p:spPr>
          <a:xfrm rot="0">
            <a:off x="6160522" y="7402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0" id="10"/>
          <p:cNvSpPr txBox="true"/>
          <p:nvPr/>
        </p:nvSpPr>
        <p:spPr>
          <a:xfrm rot="0">
            <a:off x="676519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1" id="11"/>
          <p:cNvSpPr txBox="true"/>
          <p:nvPr/>
        </p:nvSpPr>
        <p:spPr>
          <a:xfrm rot="0">
            <a:off x="748733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2" id="12"/>
          <p:cNvSpPr txBox="true"/>
          <p:nvPr/>
        </p:nvSpPr>
        <p:spPr>
          <a:xfrm rot="0">
            <a:off x="8150371" y="3040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3" id="13"/>
          <p:cNvSpPr txBox="true"/>
          <p:nvPr/>
        </p:nvSpPr>
        <p:spPr>
          <a:xfrm rot="0">
            <a:off x="9039539"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4" id="14"/>
          <p:cNvSpPr txBox="true"/>
          <p:nvPr/>
        </p:nvSpPr>
        <p:spPr>
          <a:xfrm rot="0">
            <a:off x="966540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5" id="15"/>
          <p:cNvSpPr txBox="true"/>
          <p:nvPr/>
        </p:nvSpPr>
        <p:spPr>
          <a:xfrm rot="0">
            <a:off x="10750344" y="5891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6" id="1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7" id="17"/>
          <p:cNvSpPr txBox="true"/>
          <p:nvPr/>
        </p:nvSpPr>
        <p:spPr>
          <a:xfrm rot="0">
            <a:off x="800510" y="884368"/>
            <a:ext cx="551373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 Binary Search Tree?</a:t>
            </a:r>
          </a:p>
        </p:txBody>
      </p:sp>
      <p:sp>
        <p:nvSpPr>
          <p:cNvPr name="TextBox 18" id="18"/>
          <p:cNvSpPr txBox="true"/>
          <p:nvPr/>
        </p:nvSpPr>
        <p:spPr>
          <a:xfrm rot="0">
            <a:off x="896864" y="1953473"/>
            <a:ext cx="206635" cy="881463"/>
          </a:xfrm>
          <a:prstGeom prst="rect">
            <a:avLst/>
          </a:prstGeom>
        </p:spPr>
        <p:txBody>
          <a:bodyPr anchor="t" rtlCol="false" tIns="0" lIns="0" bIns="0" rIns="0">
            <a:spAutoFit/>
          </a:bodyPr>
          <a:lstStyle/>
          <a:p>
            <a:pPr algn="just">
              <a:lnSpc>
                <a:spcPts val="3498"/>
              </a:lnSpc>
            </a:pPr>
            <a:r>
              <a:rPr lang="en-US" sz="2754" spc="-19">
                <a:solidFill>
                  <a:srgbClr val="000000"/>
                </a:solidFill>
                <a:latin typeface="Montserrat 2"/>
                <a:ea typeface="Montserrat 2"/>
                <a:cs typeface="Montserrat 2"/>
                <a:sym typeface="Montserrat 2"/>
              </a:rPr>
              <a:t>- -</a:t>
            </a:r>
          </a:p>
        </p:txBody>
      </p:sp>
      <p:sp>
        <p:nvSpPr>
          <p:cNvPr name="TextBox 19" id="19"/>
          <p:cNvSpPr txBox="true"/>
          <p:nvPr/>
        </p:nvSpPr>
        <p:spPr>
          <a:xfrm rot="0">
            <a:off x="1160783" y="1860032"/>
            <a:ext cx="10177929" cy="847020"/>
          </a:xfrm>
          <a:prstGeom prst="rect">
            <a:avLst/>
          </a:prstGeom>
        </p:spPr>
        <p:txBody>
          <a:bodyPr anchor="t" rtlCol="false" tIns="0" lIns="0" bIns="0" rIns="0">
            <a:spAutoFit/>
          </a:bodyPr>
          <a:lstStyle/>
          <a:p>
            <a:pPr algn="l">
              <a:lnSpc>
                <a:spcPts val="3499"/>
              </a:lnSpc>
            </a:pPr>
            <a:r>
              <a:rPr lang="en-US" sz="1900" spc="-13">
                <a:solidFill>
                  <a:srgbClr val="000000"/>
                </a:solidFill>
                <a:latin typeface="Montserrat 2"/>
                <a:ea typeface="Montserrat 2"/>
                <a:cs typeface="Montserrat 2"/>
                <a:sym typeface="Montserrat 2"/>
              </a:rPr>
              <a:t>In the left subtree the value of a node is less than or equal to its parent node’s value. In the right subtree the value of a node is greater than its parent node’s value</a:t>
            </a:r>
          </a:p>
        </p:txBody>
      </p:sp>
    </p:spTree>
  </p:cSld>
  <p:clrMapOvr>
    <a:masterClrMapping/>
  </p:clrMapOvr>
</p:sld>
</file>

<file path=ppt/slides/slide4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TextBox 5" id="5"/>
          <p:cNvSpPr txBox="true"/>
          <p:nvPr/>
        </p:nvSpPr>
        <p:spPr>
          <a:xfrm rot="0">
            <a:off x="5001520" y="7396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6" id="6"/>
          <p:cNvSpPr txBox="true"/>
          <p:nvPr/>
        </p:nvSpPr>
        <p:spPr>
          <a:xfrm rot="0">
            <a:off x="573754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7" id="7"/>
          <p:cNvSpPr txBox="true"/>
          <p:nvPr/>
        </p:nvSpPr>
        <p:spPr>
          <a:xfrm rot="0">
            <a:off x="6160522" y="7402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8" id="8"/>
          <p:cNvSpPr txBox="true"/>
          <p:nvPr/>
        </p:nvSpPr>
        <p:spPr>
          <a:xfrm rot="0">
            <a:off x="676519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9" id="9"/>
          <p:cNvSpPr txBox="true"/>
          <p:nvPr/>
        </p:nvSpPr>
        <p:spPr>
          <a:xfrm rot="0">
            <a:off x="748733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0" id="10"/>
          <p:cNvSpPr txBox="true"/>
          <p:nvPr/>
        </p:nvSpPr>
        <p:spPr>
          <a:xfrm rot="0">
            <a:off x="8150371" y="3040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1" id="11"/>
          <p:cNvSpPr txBox="true"/>
          <p:nvPr/>
        </p:nvSpPr>
        <p:spPr>
          <a:xfrm rot="0">
            <a:off x="9039539"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2" id="12"/>
          <p:cNvSpPr txBox="true"/>
          <p:nvPr/>
        </p:nvSpPr>
        <p:spPr>
          <a:xfrm rot="0">
            <a:off x="966540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3" id="13"/>
          <p:cNvSpPr txBox="true"/>
          <p:nvPr/>
        </p:nvSpPr>
        <p:spPr>
          <a:xfrm rot="0">
            <a:off x="10750344" y="5891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800510" y="884368"/>
            <a:ext cx="47155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Binary Search Tree?</a:t>
            </a:r>
          </a:p>
        </p:txBody>
      </p:sp>
      <p:sp>
        <p:nvSpPr>
          <p:cNvPr name="TextBox 16" id="16"/>
          <p:cNvSpPr txBox="true"/>
          <p:nvPr/>
        </p:nvSpPr>
        <p:spPr>
          <a:xfrm rot="0">
            <a:off x="896864" y="1915373"/>
            <a:ext cx="206635" cy="475069"/>
          </a:xfrm>
          <a:prstGeom prst="rect">
            <a:avLst/>
          </a:prstGeom>
        </p:spPr>
        <p:txBody>
          <a:bodyPr anchor="t" rtlCol="false" tIns="0" lIns="0" bIns="0" rIns="0">
            <a:spAutoFit/>
          </a:bodyPr>
          <a:lstStyle/>
          <a:p>
            <a:pPr algn="l">
              <a:lnSpc>
                <a:spcPts val="3856"/>
              </a:lnSpc>
            </a:pPr>
            <a:r>
              <a:rPr lang="en-US" sz="2754" spc="-19">
                <a:solidFill>
                  <a:srgbClr val="000000"/>
                </a:solidFill>
                <a:latin typeface="Montserrat 2"/>
                <a:ea typeface="Montserrat 2"/>
                <a:cs typeface="Montserrat 2"/>
                <a:sym typeface="Montserrat 2"/>
              </a:rPr>
              <a:t>-</a:t>
            </a:r>
          </a:p>
        </p:txBody>
      </p:sp>
      <p:sp>
        <p:nvSpPr>
          <p:cNvPr name="TextBox 17" id="17"/>
          <p:cNvSpPr txBox="true"/>
          <p:nvPr/>
        </p:nvSpPr>
        <p:spPr>
          <a:xfrm rot="0">
            <a:off x="1160783" y="1936232"/>
            <a:ext cx="8332251" cy="326317"/>
          </a:xfrm>
          <a:prstGeom prst="rect">
            <a:avLst/>
          </a:prstGeom>
        </p:spPr>
        <p:txBody>
          <a:bodyPr anchor="t" rtlCol="false" tIns="0" lIns="0" bIns="0" rIns="0">
            <a:spAutoFit/>
          </a:bodyPr>
          <a:lstStyle/>
          <a:p>
            <a:pPr algn="l">
              <a:lnSpc>
                <a:spcPts val="2660"/>
              </a:lnSpc>
            </a:pPr>
            <a:r>
              <a:rPr lang="en-US" sz="1900" spc="-13">
                <a:solidFill>
                  <a:srgbClr val="000000"/>
                </a:solidFill>
                <a:latin typeface="Montserrat 2"/>
                <a:ea typeface="Montserrat 2"/>
                <a:cs typeface="Montserrat 2"/>
                <a:sym typeface="Montserrat 2"/>
              </a:rPr>
              <a:t>It performs faster than Binary Tree when inserting and deleting nodes</a:t>
            </a:r>
          </a:p>
        </p:txBody>
      </p:sp>
    </p:spTree>
  </p:cSld>
  <p:clrMapOvr>
    <a:masterClrMapping/>
  </p:clrMapOvr>
</p:sld>
</file>

<file path=ppt/slides/slide4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114601" y="1772841"/>
            <a:ext cx="6657546" cy="5064919"/>
          </a:xfrm>
          <a:custGeom>
            <a:avLst/>
            <a:gdLst/>
            <a:ahLst/>
            <a:cxnLst/>
            <a:rect r="r" b="b" t="t" l="l"/>
            <a:pathLst>
              <a:path h="5064919" w="6657546">
                <a:moveTo>
                  <a:pt x="0" y="0"/>
                </a:moveTo>
                <a:lnTo>
                  <a:pt x="6657547" y="0"/>
                </a:lnTo>
                <a:lnTo>
                  <a:pt x="6657547" y="5064918"/>
                </a:lnTo>
                <a:lnTo>
                  <a:pt x="0" y="506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802461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Common Operations on Binary Search Tree</a:t>
            </a:r>
          </a:p>
        </p:txBody>
      </p:sp>
      <p:sp>
        <p:nvSpPr>
          <p:cNvPr name="TextBox 9" id="9"/>
          <p:cNvSpPr txBox="true"/>
          <p:nvPr/>
        </p:nvSpPr>
        <p:spPr>
          <a:xfrm rot="0">
            <a:off x="982761" y="2251348"/>
            <a:ext cx="216046" cy="2091366"/>
          </a:xfrm>
          <a:prstGeom prst="rect">
            <a:avLst/>
          </a:prstGeom>
        </p:spPr>
        <p:txBody>
          <a:bodyPr anchor="t" rtlCol="false" tIns="0" lIns="0" bIns="0" rIns="0">
            <a:spAutoFit/>
          </a:bodyPr>
          <a:lstStyle/>
          <a:p>
            <a:pPr algn="just">
              <a:lnSpc>
                <a:spcPts val="2730"/>
              </a:lnSpc>
            </a:pPr>
            <a:r>
              <a:rPr lang="en-US" b="true" sz="2610" spc="-18">
                <a:solidFill>
                  <a:srgbClr val="000000"/>
                </a:solidFill>
                <a:latin typeface="Montserrat 2 Bold"/>
                <a:ea typeface="Montserrat 2 Bold"/>
                <a:cs typeface="Montserrat 2 Bold"/>
                <a:sym typeface="Montserrat 2 Bold"/>
              </a:rPr>
              <a:t>- - - - - -</a:t>
            </a:r>
          </a:p>
        </p:txBody>
      </p:sp>
      <p:sp>
        <p:nvSpPr>
          <p:cNvPr name="TextBox 10" id="10"/>
          <p:cNvSpPr txBox="true"/>
          <p:nvPr/>
        </p:nvSpPr>
        <p:spPr>
          <a:xfrm rot="0">
            <a:off x="1242050" y="2191045"/>
            <a:ext cx="2283219" cy="2063744"/>
          </a:xfrm>
          <a:prstGeom prst="rect">
            <a:avLst/>
          </a:prstGeom>
        </p:spPr>
        <p:txBody>
          <a:bodyPr anchor="t" rtlCol="false" tIns="0" lIns="0" bIns="0" rIns="0">
            <a:spAutoFit/>
          </a:bodyPr>
          <a:lstStyle/>
          <a:p>
            <a:pPr algn="l">
              <a:lnSpc>
                <a:spcPts val="2730"/>
              </a:lnSpc>
            </a:pPr>
            <a:r>
              <a:rPr lang="en-US" b="true" sz="1800" spc="-12">
                <a:solidFill>
                  <a:srgbClr val="000000"/>
                </a:solidFill>
                <a:latin typeface="Montserrat 2 Bold"/>
                <a:ea typeface="Montserrat 2 Bold"/>
                <a:cs typeface="Montserrat 2 Bold"/>
                <a:sym typeface="Montserrat 2 Bold"/>
              </a:rPr>
              <a:t>Creation of Tree Insertion of a node Deletion of a node Search for a value Traverse all nodes Deletion of tree</a:t>
            </a:r>
          </a:p>
        </p:txBody>
      </p:sp>
      <p:sp>
        <p:nvSpPr>
          <p:cNvPr name="TextBox 11" id="11"/>
          <p:cNvSpPr txBox="true"/>
          <p:nvPr/>
        </p:nvSpPr>
        <p:spPr>
          <a:xfrm rot="0">
            <a:off x="5407914" y="635469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2" id="12"/>
          <p:cNvSpPr txBox="true"/>
          <p:nvPr/>
        </p:nvSpPr>
        <p:spPr>
          <a:xfrm rot="0">
            <a:off x="6143939" y="4829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3" id="13"/>
          <p:cNvSpPr txBox="true"/>
          <p:nvPr/>
        </p:nvSpPr>
        <p:spPr>
          <a:xfrm rot="0">
            <a:off x="6566926" y="636131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4" id="14"/>
          <p:cNvSpPr txBox="true"/>
          <p:nvPr/>
        </p:nvSpPr>
        <p:spPr>
          <a:xfrm rot="0">
            <a:off x="7171601" y="32928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5" id="15"/>
          <p:cNvSpPr txBox="true"/>
          <p:nvPr/>
        </p:nvSpPr>
        <p:spPr>
          <a:xfrm rot="0">
            <a:off x="7893739" y="4829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6" id="16"/>
          <p:cNvSpPr txBox="true"/>
          <p:nvPr/>
        </p:nvSpPr>
        <p:spPr>
          <a:xfrm rot="0">
            <a:off x="8556774" y="19988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7" id="17"/>
          <p:cNvSpPr txBox="true"/>
          <p:nvPr/>
        </p:nvSpPr>
        <p:spPr>
          <a:xfrm rot="0">
            <a:off x="9445943" y="4829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8" id="18"/>
          <p:cNvSpPr txBox="true"/>
          <p:nvPr/>
        </p:nvSpPr>
        <p:spPr>
          <a:xfrm rot="0">
            <a:off x="10071811" y="32928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9" id="19"/>
          <p:cNvSpPr txBox="true"/>
          <p:nvPr/>
        </p:nvSpPr>
        <p:spPr>
          <a:xfrm rot="0">
            <a:off x="11156747" y="4849959"/>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114601" y="1772841"/>
            <a:ext cx="6657546" cy="5064919"/>
          </a:xfrm>
          <a:custGeom>
            <a:avLst/>
            <a:gdLst/>
            <a:ahLst/>
            <a:cxnLst/>
            <a:rect r="r" b="b" t="t" l="l"/>
            <a:pathLst>
              <a:path h="5064919" w="6657546">
                <a:moveTo>
                  <a:pt x="0" y="0"/>
                </a:moveTo>
                <a:lnTo>
                  <a:pt x="6657547" y="0"/>
                </a:lnTo>
                <a:lnTo>
                  <a:pt x="6657547" y="5064918"/>
                </a:lnTo>
                <a:lnTo>
                  <a:pt x="0" y="506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483054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Create Binary Search Tree</a:t>
            </a:r>
          </a:p>
        </p:txBody>
      </p:sp>
      <p:sp>
        <p:nvSpPr>
          <p:cNvPr name="TextBox 9" id="9"/>
          <p:cNvSpPr txBox="true"/>
          <p:nvPr/>
        </p:nvSpPr>
        <p:spPr>
          <a:xfrm rot="0">
            <a:off x="957358" y="6008970"/>
            <a:ext cx="2215477" cy="333127"/>
          </a:xfrm>
          <a:prstGeom prst="rect">
            <a:avLst/>
          </a:prstGeom>
        </p:spPr>
        <p:txBody>
          <a:bodyPr anchor="t" rtlCol="false" tIns="0" lIns="0" bIns="0" rIns="0">
            <a:spAutoFit/>
          </a:bodyPr>
          <a:lstStyle/>
          <a:p>
            <a:pPr algn="l">
              <a:lnSpc>
                <a:spcPts val="2660"/>
              </a:lnSpc>
            </a:pPr>
            <a:r>
              <a:rPr lang="en-US" sz="1900">
                <a:solidFill>
                  <a:srgbClr val="000000"/>
                </a:solidFill>
                <a:latin typeface="Courier New OS"/>
                <a:ea typeface="Courier New OS"/>
                <a:cs typeface="Courier New OS"/>
                <a:sym typeface="Courier New OS"/>
              </a:rPr>
              <a:t>newTree = BST()</a:t>
            </a:r>
          </a:p>
        </p:txBody>
      </p:sp>
      <p:sp>
        <p:nvSpPr>
          <p:cNvPr name="TextBox 10" id="10"/>
          <p:cNvSpPr txBox="true"/>
          <p:nvPr/>
        </p:nvSpPr>
        <p:spPr>
          <a:xfrm rot="0">
            <a:off x="5407914" y="635469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1" id="11"/>
          <p:cNvSpPr txBox="true"/>
          <p:nvPr/>
        </p:nvSpPr>
        <p:spPr>
          <a:xfrm rot="0">
            <a:off x="6143939" y="4829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2" id="12"/>
          <p:cNvSpPr txBox="true"/>
          <p:nvPr/>
        </p:nvSpPr>
        <p:spPr>
          <a:xfrm rot="0">
            <a:off x="6566926" y="636131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3" id="13"/>
          <p:cNvSpPr txBox="true"/>
          <p:nvPr/>
        </p:nvSpPr>
        <p:spPr>
          <a:xfrm rot="0">
            <a:off x="7171601" y="32928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4" id="14"/>
          <p:cNvSpPr txBox="true"/>
          <p:nvPr/>
        </p:nvSpPr>
        <p:spPr>
          <a:xfrm rot="0">
            <a:off x="7893739" y="4829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5" id="15"/>
          <p:cNvSpPr txBox="true"/>
          <p:nvPr/>
        </p:nvSpPr>
        <p:spPr>
          <a:xfrm rot="0">
            <a:off x="8556774" y="19988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6" id="16"/>
          <p:cNvSpPr txBox="true"/>
          <p:nvPr/>
        </p:nvSpPr>
        <p:spPr>
          <a:xfrm rot="0">
            <a:off x="9445943" y="4829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7" id="17"/>
          <p:cNvSpPr txBox="true"/>
          <p:nvPr/>
        </p:nvSpPr>
        <p:spPr>
          <a:xfrm rot="0">
            <a:off x="10071811" y="32928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8" id="18"/>
          <p:cNvSpPr txBox="true"/>
          <p:nvPr/>
        </p:nvSpPr>
        <p:spPr>
          <a:xfrm rot="0">
            <a:off x="11156747" y="4849959"/>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1297038" y="2101967"/>
            <a:ext cx="908742" cy="730044"/>
            <a:chOff x="0" y="0"/>
            <a:chExt cx="908749" cy="730047"/>
          </a:xfrm>
        </p:grpSpPr>
        <p:sp>
          <p:nvSpPr>
            <p:cNvPr name="Freeform 6" id="6"/>
            <p:cNvSpPr/>
            <p:nvPr/>
          </p:nvSpPr>
          <p:spPr>
            <a:xfrm flipH="false" flipV="false" rot="0">
              <a:off x="74676" y="76962"/>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7" id="7"/>
            <p:cNvSpPr/>
            <p:nvPr/>
          </p:nvSpPr>
          <p:spPr>
            <a:xfrm flipH="false" flipV="false" rot="0">
              <a:off x="63500" y="63500"/>
              <a:ext cx="781685" cy="603123"/>
            </a:xfrm>
            <a:custGeom>
              <a:avLst/>
              <a:gdLst/>
              <a:ahLst/>
              <a:cxnLst/>
              <a:rect r="r" b="b" t="t" l="l"/>
              <a:pathLst>
                <a:path h="603123" w="781685">
                  <a:moveTo>
                    <a:pt x="643128" y="105918"/>
                  </a:moveTo>
                  <a:cubicBezTo>
                    <a:pt x="761238" y="195453"/>
                    <a:pt x="781685" y="333502"/>
                    <a:pt x="701040" y="439928"/>
                  </a:cubicBezTo>
                  <a:cubicBezTo>
                    <a:pt x="685419" y="460502"/>
                    <a:pt x="666115" y="479806"/>
                    <a:pt x="643128" y="497205"/>
                  </a:cubicBezTo>
                  <a:lnTo>
                    <a:pt x="635508" y="487045"/>
                  </a:lnTo>
                  <a:lnTo>
                    <a:pt x="643128" y="497205"/>
                  </a:lnTo>
                  <a:cubicBezTo>
                    <a:pt x="503428" y="603123"/>
                    <a:pt x="278130" y="603123"/>
                    <a:pt x="138557" y="497205"/>
                  </a:cubicBezTo>
                  <a:lnTo>
                    <a:pt x="146177" y="487045"/>
                  </a:lnTo>
                  <a:lnTo>
                    <a:pt x="138557" y="497205"/>
                  </a:lnTo>
                  <a:cubicBezTo>
                    <a:pt x="20447" y="407670"/>
                    <a:pt x="0" y="269494"/>
                    <a:pt x="80645" y="163195"/>
                  </a:cubicBezTo>
                  <a:cubicBezTo>
                    <a:pt x="96266" y="142621"/>
                    <a:pt x="115570" y="123317"/>
                    <a:pt x="138557" y="105918"/>
                  </a:cubicBezTo>
                  <a:lnTo>
                    <a:pt x="138557" y="105918"/>
                  </a:lnTo>
                  <a:lnTo>
                    <a:pt x="138557" y="105918"/>
                  </a:lnTo>
                  <a:cubicBezTo>
                    <a:pt x="278257" y="0"/>
                    <a:pt x="503555" y="0"/>
                    <a:pt x="643128" y="105918"/>
                  </a:cubicBezTo>
                  <a:lnTo>
                    <a:pt x="643128" y="105918"/>
                  </a:lnTo>
                  <a:lnTo>
                    <a:pt x="643128" y="105918"/>
                  </a:lnTo>
                  <a:moveTo>
                    <a:pt x="627761" y="126111"/>
                  </a:moveTo>
                  <a:lnTo>
                    <a:pt x="635381" y="115951"/>
                  </a:lnTo>
                  <a:lnTo>
                    <a:pt x="627761" y="126111"/>
                  </a:lnTo>
                  <a:cubicBezTo>
                    <a:pt x="497205" y="27051"/>
                    <a:pt x="284353" y="27051"/>
                    <a:pt x="153797" y="126111"/>
                  </a:cubicBezTo>
                  <a:lnTo>
                    <a:pt x="146177" y="115951"/>
                  </a:lnTo>
                  <a:lnTo>
                    <a:pt x="153797" y="126111"/>
                  </a:lnTo>
                  <a:cubicBezTo>
                    <a:pt x="132588" y="142240"/>
                    <a:pt x="114935" y="159893"/>
                    <a:pt x="100838" y="178562"/>
                  </a:cubicBezTo>
                  <a:cubicBezTo>
                    <a:pt x="29464" y="272669"/>
                    <a:pt x="45847" y="395097"/>
                    <a:pt x="153797" y="477012"/>
                  </a:cubicBezTo>
                  <a:lnTo>
                    <a:pt x="153797" y="477012"/>
                  </a:lnTo>
                  <a:lnTo>
                    <a:pt x="153797" y="477012"/>
                  </a:lnTo>
                  <a:cubicBezTo>
                    <a:pt x="284353" y="576072"/>
                    <a:pt x="497205" y="576072"/>
                    <a:pt x="627761" y="477012"/>
                  </a:cubicBezTo>
                  <a:lnTo>
                    <a:pt x="627761" y="477012"/>
                  </a:lnTo>
                  <a:lnTo>
                    <a:pt x="627761" y="477012"/>
                  </a:lnTo>
                  <a:cubicBezTo>
                    <a:pt x="648970" y="460883"/>
                    <a:pt x="666623" y="443230"/>
                    <a:pt x="680720" y="424561"/>
                  </a:cubicBezTo>
                  <a:cubicBezTo>
                    <a:pt x="752094" y="330454"/>
                    <a:pt x="735711" y="208026"/>
                    <a:pt x="627761" y="126111"/>
                  </a:cubicBezTo>
                  <a:close/>
                </a:path>
              </a:pathLst>
            </a:custGeom>
            <a:solidFill>
              <a:srgbClr val="000000"/>
            </a:solidFill>
          </p:spPr>
        </p:sp>
      </p:grpSp>
      <p:grpSp>
        <p:nvGrpSpPr>
          <p:cNvPr name="Group 8" id="8"/>
          <p:cNvGrpSpPr>
            <a:grpSpLocks noChangeAspect="true"/>
          </p:cNvGrpSpPr>
          <p:nvPr/>
        </p:nvGrpSpPr>
        <p:grpSpPr>
          <a:xfrm rot="0">
            <a:off x="7863535" y="2481853"/>
            <a:ext cx="800100" cy="800100"/>
            <a:chOff x="0" y="0"/>
            <a:chExt cx="800100" cy="800100"/>
          </a:xfrm>
        </p:grpSpPr>
        <p:sp>
          <p:nvSpPr>
            <p:cNvPr name="Freeform 9" id="9"/>
            <p:cNvSpPr/>
            <p:nvPr/>
          </p:nvSpPr>
          <p:spPr>
            <a:xfrm flipH="false" flipV="false" rot="0">
              <a:off x="131826" y="63500"/>
              <a:ext cx="604774" cy="604901"/>
            </a:xfrm>
            <a:custGeom>
              <a:avLst/>
              <a:gdLst/>
              <a:ahLst/>
              <a:cxnLst/>
              <a:rect r="r" b="b" t="t" l="l"/>
              <a:pathLst>
                <a:path h="604901" w="604774">
                  <a:moveTo>
                    <a:pt x="604774" y="17907"/>
                  </a:moveTo>
                  <a:lnTo>
                    <a:pt x="26924" y="595884"/>
                  </a:lnTo>
                  <a:lnTo>
                    <a:pt x="17907" y="586867"/>
                  </a:lnTo>
                  <a:lnTo>
                    <a:pt x="26924" y="595884"/>
                  </a:lnTo>
                  <a:lnTo>
                    <a:pt x="17907" y="604901"/>
                  </a:lnTo>
                  <a:lnTo>
                    <a:pt x="0" y="586994"/>
                  </a:lnTo>
                  <a:lnTo>
                    <a:pt x="9017" y="577977"/>
                  </a:lnTo>
                  <a:lnTo>
                    <a:pt x="586867" y="0"/>
                  </a:lnTo>
                  <a:close/>
                </a:path>
              </a:pathLst>
            </a:custGeom>
            <a:solidFill>
              <a:srgbClr val="0076BA"/>
            </a:solidFill>
          </p:spPr>
        </p:sp>
        <p:sp>
          <p:nvSpPr>
            <p:cNvPr name="Freeform 10" id="10"/>
            <p:cNvSpPr/>
            <p:nvPr/>
          </p:nvSpPr>
          <p:spPr>
            <a:xfrm flipH="false" flipV="false" rot="0">
              <a:off x="63500" y="607314"/>
              <a:ext cx="129286" cy="129286"/>
            </a:xfrm>
            <a:custGeom>
              <a:avLst/>
              <a:gdLst/>
              <a:ahLst/>
              <a:cxnLst/>
              <a:rect r="r" b="b" t="t" l="l"/>
              <a:pathLst>
                <a:path h="129286" w="129286">
                  <a:moveTo>
                    <a:pt x="43053" y="0"/>
                  </a:moveTo>
                  <a:lnTo>
                    <a:pt x="0" y="129286"/>
                  </a:lnTo>
                  <a:lnTo>
                    <a:pt x="129286" y="86233"/>
                  </a:lnTo>
                  <a:close/>
                </a:path>
              </a:pathLst>
            </a:custGeom>
            <a:solidFill>
              <a:srgbClr val="0076BA"/>
            </a:solidFill>
          </p:spPr>
        </p:sp>
      </p:grpSp>
      <p:grpSp>
        <p:nvGrpSpPr>
          <p:cNvPr name="Group 11" id="11"/>
          <p:cNvGrpSpPr>
            <a:grpSpLocks noChangeAspect="true"/>
          </p:cNvGrpSpPr>
          <p:nvPr/>
        </p:nvGrpSpPr>
        <p:grpSpPr>
          <a:xfrm rot="0">
            <a:off x="9477299" y="2493759"/>
            <a:ext cx="936898" cy="802053"/>
            <a:chOff x="0" y="0"/>
            <a:chExt cx="936892" cy="802056"/>
          </a:xfrm>
        </p:grpSpPr>
        <p:sp>
          <p:nvSpPr>
            <p:cNvPr name="Freeform 12" id="12"/>
            <p:cNvSpPr/>
            <p:nvPr/>
          </p:nvSpPr>
          <p:spPr>
            <a:xfrm flipH="false" flipV="false" rot="0">
              <a:off x="63500" y="63500"/>
              <a:ext cx="733933" cy="615061"/>
            </a:xfrm>
            <a:custGeom>
              <a:avLst/>
              <a:gdLst/>
              <a:ahLst/>
              <a:cxnLst/>
              <a:rect r="r" b="b" t="t" l="l"/>
              <a:pathLst>
                <a:path h="615061" w="733933">
                  <a:moveTo>
                    <a:pt x="16256" y="0"/>
                  </a:moveTo>
                  <a:lnTo>
                    <a:pt x="724154" y="587375"/>
                  </a:lnTo>
                  <a:lnTo>
                    <a:pt x="716026" y="597154"/>
                  </a:lnTo>
                  <a:lnTo>
                    <a:pt x="724154" y="587375"/>
                  </a:lnTo>
                  <a:lnTo>
                    <a:pt x="733933" y="595503"/>
                  </a:lnTo>
                  <a:lnTo>
                    <a:pt x="717677" y="615061"/>
                  </a:lnTo>
                  <a:lnTo>
                    <a:pt x="707898" y="606933"/>
                  </a:lnTo>
                  <a:lnTo>
                    <a:pt x="707898" y="606933"/>
                  </a:lnTo>
                  <a:lnTo>
                    <a:pt x="707898" y="606933"/>
                  </a:lnTo>
                  <a:lnTo>
                    <a:pt x="0" y="19558"/>
                  </a:lnTo>
                  <a:close/>
                </a:path>
              </a:pathLst>
            </a:custGeom>
            <a:solidFill>
              <a:srgbClr val="0076BA"/>
            </a:solidFill>
          </p:spPr>
        </p:sp>
        <p:sp>
          <p:nvSpPr>
            <p:cNvPr name="Freeform 13" id="13"/>
            <p:cNvSpPr/>
            <p:nvPr/>
          </p:nvSpPr>
          <p:spPr>
            <a:xfrm flipH="false" flipV="false" rot="0">
              <a:off x="740664" y="613918"/>
              <a:ext cx="132715" cy="124714"/>
            </a:xfrm>
            <a:custGeom>
              <a:avLst/>
              <a:gdLst/>
              <a:ahLst/>
              <a:cxnLst/>
              <a:rect r="r" b="b" t="t" l="l"/>
              <a:pathLst>
                <a:path h="124714" w="132715">
                  <a:moveTo>
                    <a:pt x="0" y="93726"/>
                  </a:moveTo>
                  <a:lnTo>
                    <a:pt x="132715" y="124714"/>
                  </a:lnTo>
                  <a:lnTo>
                    <a:pt x="77851" y="0"/>
                  </a:lnTo>
                  <a:close/>
                </a:path>
              </a:pathLst>
            </a:custGeom>
            <a:solidFill>
              <a:srgbClr val="0076BA"/>
            </a:solidFill>
          </p:spPr>
        </p:sp>
      </p:grpSp>
      <p:sp>
        <p:nvSpPr>
          <p:cNvPr name="TextBox 14" id="14"/>
          <p:cNvSpPr txBox="true"/>
          <p:nvPr/>
        </p:nvSpPr>
        <p:spPr>
          <a:xfrm rot="0">
            <a:off x="1609868" y="23417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15" id="15"/>
          <p:cNvSpPr txBox="true"/>
          <p:nvPr/>
        </p:nvSpPr>
        <p:spPr>
          <a:xfrm rot="0">
            <a:off x="5763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6" id="16"/>
          <p:cNvSpPr txBox="true"/>
          <p:nvPr/>
        </p:nvSpPr>
        <p:spPr>
          <a:xfrm rot="0">
            <a:off x="6499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7" id="17"/>
          <p:cNvSpPr txBox="true"/>
          <p:nvPr/>
        </p:nvSpPr>
        <p:spPr>
          <a:xfrm rot="0">
            <a:off x="6922522"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8" id="18"/>
          <p:cNvSpPr txBox="true"/>
          <p:nvPr/>
        </p:nvSpPr>
        <p:spPr>
          <a:xfrm rot="0">
            <a:off x="7527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9" id="19"/>
          <p:cNvSpPr txBox="true"/>
          <p:nvPr/>
        </p:nvSpPr>
        <p:spPr>
          <a:xfrm rot="0">
            <a:off x="8249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0" id="20"/>
          <p:cNvSpPr txBox="true"/>
          <p:nvPr/>
        </p:nvSpPr>
        <p:spPr>
          <a:xfrm rot="0">
            <a:off x="8912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1" id="21"/>
          <p:cNvSpPr txBox="true"/>
          <p:nvPr/>
        </p:nvSpPr>
        <p:spPr>
          <a:xfrm rot="0">
            <a:off x="9801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2" id="22"/>
          <p:cNvSpPr txBox="true"/>
          <p:nvPr/>
        </p:nvSpPr>
        <p:spPr>
          <a:xfrm rot="0">
            <a:off x="10427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3" id="23"/>
          <p:cNvSpPr txBox="true"/>
          <p:nvPr/>
        </p:nvSpPr>
        <p:spPr>
          <a:xfrm rot="0">
            <a:off x="11512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4" id="2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5" id="25"/>
          <p:cNvSpPr txBox="true"/>
          <p:nvPr/>
        </p:nvSpPr>
        <p:spPr>
          <a:xfrm rot="0">
            <a:off x="800510" y="884368"/>
            <a:ext cx="650705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to Binary Search Tree</a:t>
            </a:r>
          </a:p>
        </p:txBody>
      </p:sp>
      <p:sp>
        <p:nvSpPr>
          <p:cNvPr name="TextBox 26" id="26"/>
          <p:cNvSpPr txBox="true"/>
          <p:nvPr/>
        </p:nvSpPr>
        <p:spPr>
          <a:xfrm rot="0">
            <a:off x="7535561" y="2649788"/>
            <a:ext cx="742417" cy="265643"/>
          </a:xfrm>
          <a:prstGeom prst="rect">
            <a:avLst/>
          </a:prstGeom>
        </p:spPr>
        <p:txBody>
          <a:bodyPr anchor="t" rtlCol="false" tIns="0" lIns="0" bIns="0" rIns="0">
            <a:spAutoFit/>
          </a:bodyPr>
          <a:lstStyle/>
          <a:p>
            <a:pPr algn="l">
              <a:lnSpc>
                <a:spcPts val="2100"/>
              </a:lnSpc>
            </a:pPr>
            <a:r>
              <a:rPr lang="en-US" b="true" sz="1500" spc="-10">
                <a:solidFill>
                  <a:srgbClr val="000000"/>
                </a:solidFill>
                <a:latin typeface="Montserrat 2 Bold"/>
                <a:ea typeface="Montserrat 2 Bold"/>
                <a:cs typeface="Montserrat 2 Bold"/>
                <a:sym typeface="Montserrat 2 Bold"/>
              </a:rPr>
              <a:t>Smaller</a:t>
            </a:r>
          </a:p>
        </p:txBody>
      </p:sp>
      <p:sp>
        <p:nvSpPr>
          <p:cNvPr name="TextBox 27" id="27"/>
          <p:cNvSpPr txBox="true"/>
          <p:nvPr/>
        </p:nvSpPr>
        <p:spPr>
          <a:xfrm rot="0">
            <a:off x="9933156" y="2649788"/>
            <a:ext cx="644233" cy="265643"/>
          </a:xfrm>
          <a:prstGeom prst="rect">
            <a:avLst/>
          </a:prstGeom>
        </p:spPr>
        <p:txBody>
          <a:bodyPr anchor="t" rtlCol="false" tIns="0" lIns="0" bIns="0" rIns="0">
            <a:spAutoFit/>
          </a:bodyPr>
          <a:lstStyle/>
          <a:p>
            <a:pPr algn="l">
              <a:lnSpc>
                <a:spcPts val="2100"/>
              </a:lnSpc>
            </a:pPr>
            <a:r>
              <a:rPr lang="en-US" b="true" sz="1500" spc="-10">
                <a:solidFill>
                  <a:srgbClr val="000000"/>
                </a:solidFill>
                <a:latin typeface="Montserrat 2 Bold"/>
                <a:ea typeface="Montserrat 2 Bold"/>
                <a:cs typeface="Montserrat 2 Bold"/>
                <a:sym typeface="Montserrat 2 Bold"/>
              </a:rPr>
              <a:t>Bigger</a:t>
            </a:r>
          </a:p>
        </p:txBody>
      </p:sp>
    </p:spTree>
  </p:cSld>
  <p:clrMapOvr>
    <a:masterClrMapping/>
  </p:clrMapOvr>
</p:sld>
</file>

<file path=ppt/slides/slide4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96657" y="2126837"/>
            <a:ext cx="909514" cy="741455"/>
            <a:chOff x="0" y="0"/>
            <a:chExt cx="909510" cy="741451"/>
          </a:xfrm>
        </p:grpSpPr>
        <p:sp>
          <p:nvSpPr>
            <p:cNvPr name="Freeform 7" id="7"/>
            <p:cNvSpPr/>
            <p:nvPr/>
          </p:nvSpPr>
          <p:spPr>
            <a:xfrm flipH="false" flipV="false" rot="0">
              <a:off x="75057" y="77089"/>
              <a:ext cx="759460" cy="587375"/>
            </a:xfrm>
            <a:custGeom>
              <a:avLst/>
              <a:gdLst/>
              <a:ahLst/>
              <a:cxnLst/>
              <a:rect r="r" b="b" t="t" l="l"/>
              <a:pathLst>
                <a:path h="587375" w="759460">
                  <a:moveTo>
                    <a:pt x="624332" y="104521"/>
                  </a:moveTo>
                  <a:cubicBezTo>
                    <a:pt x="759460" y="209042"/>
                    <a:pt x="759460" y="378333"/>
                    <a:pt x="624332" y="482854"/>
                  </a:cubicBezTo>
                  <a:cubicBezTo>
                    <a:pt x="489204" y="587375"/>
                    <a:pt x="270129" y="587375"/>
                    <a:pt x="135128" y="482854"/>
                  </a:cubicBezTo>
                  <a:cubicBezTo>
                    <a:pt x="127" y="378333"/>
                    <a:pt x="0" y="209042"/>
                    <a:pt x="135128" y="104521"/>
                  </a:cubicBezTo>
                  <a:cubicBezTo>
                    <a:pt x="270256" y="0"/>
                    <a:pt x="489331" y="0"/>
                    <a:pt x="624332" y="104521"/>
                  </a:cubicBezTo>
                  <a:close/>
                </a:path>
              </a:pathLst>
            </a:custGeom>
            <a:solidFill>
              <a:srgbClr val="FFFFFF"/>
            </a:solidFill>
          </p:spPr>
        </p:sp>
        <p:sp>
          <p:nvSpPr>
            <p:cNvPr name="Freeform 8" id="8"/>
            <p:cNvSpPr/>
            <p:nvPr/>
          </p:nvSpPr>
          <p:spPr>
            <a:xfrm flipH="false" flipV="false" rot="0">
              <a:off x="63500" y="63627"/>
              <a:ext cx="782447" cy="614172"/>
            </a:xfrm>
            <a:custGeom>
              <a:avLst/>
              <a:gdLst/>
              <a:ahLst/>
              <a:cxnLst/>
              <a:rect r="r" b="b" t="t" l="l"/>
              <a:pathLst>
                <a:path h="614172" w="782447">
                  <a:moveTo>
                    <a:pt x="643636" y="107823"/>
                  </a:moveTo>
                  <a:cubicBezTo>
                    <a:pt x="763143" y="200279"/>
                    <a:pt x="782447" y="343281"/>
                    <a:pt x="698373" y="451993"/>
                  </a:cubicBezTo>
                  <a:cubicBezTo>
                    <a:pt x="683387" y="471424"/>
                    <a:pt x="665099" y="489712"/>
                    <a:pt x="643636" y="506222"/>
                  </a:cubicBezTo>
                  <a:lnTo>
                    <a:pt x="635889" y="496189"/>
                  </a:lnTo>
                  <a:lnTo>
                    <a:pt x="643636" y="506222"/>
                  </a:lnTo>
                  <a:cubicBezTo>
                    <a:pt x="503936" y="614172"/>
                    <a:pt x="278511" y="614172"/>
                    <a:pt x="138811" y="506222"/>
                  </a:cubicBezTo>
                  <a:lnTo>
                    <a:pt x="146558" y="496189"/>
                  </a:lnTo>
                  <a:lnTo>
                    <a:pt x="138811" y="506222"/>
                  </a:lnTo>
                  <a:cubicBezTo>
                    <a:pt x="19304" y="413893"/>
                    <a:pt x="0" y="270891"/>
                    <a:pt x="84074" y="162179"/>
                  </a:cubicBezTo>
                  <a:cubicBezTo>
                    <a:pt x="99060" y="142748"/>
                    <a:pt x="117348" y="124460"/>
                    <a:pt x="138811" y="107950"/>
                  </a:cubicBezTo>
                  <a:lnTo>
                    <a:pt x="138811" y="107950"/>
                  </a:lnTo>
                  <a:lnTo>
                    <a:pt x="138811" y="107950"/>
                  </a:lnTo>
                  <a:cubicBezTo>
                    <a:pt x="278511" y="0"/>
                    <a:pt x="503936" y="0"/>
                    <a:pt x="643636" y="107950"/>
                  </a:cubicBezTo>
                  <a:lnTo>
                    <a:pt x="643636" y="107950"/>
                  </a:lnTo>
                  <a:lnTo>
                    <a:pt x="643636" y="107950"/>
                  </a:lnTo>
                  <a:moveTo>
                    <a:pt x="628142" y="128016"/>
                  </a:moveTo>
                  <a:lnTo>
                    <a:pt x="635889" y="117983"/>
                  </a:lnTo>
                  <a:lnTo>
                    <a:pt x="628142" y="128016"/>
                  </a:lnTo>
                  <a:cubicBezTo>
                    <a:pt x="497586" y="27051"/>
                    <a:pt x="284988" y="27051"/>
                    <a:pt x="154432" y="128016"/>
                  </a:cubicBezTo>
                  <a:lnTo>
                    <a:pt x="146685" y="117983"/>
                  </a:lnTo>
                  <a:lnTo>
                    <a:pt x="154432" y="128016"/>
                  </a:lnTo>
                  <a:cubicBezTo>
                    <a:pt x="134493" y="143383"/>
                    <a:pt x="117856" y="160020"/>
                    <a:pt x="104140" y="177673"/>
                  </a:cubicBezTo>
                  <a:cubicBezTo>
                    <a:pt x="29337" y="274447"/>
                    <a:pt x="45085" y="401701"/>
                    <a:pt x="154432" y="486283"/>
                  </a:cubicBezTo>
                  <a:lnTo>
                    <a:pt x="154432" y="486283"/>
                  </a:lnTo>
                  <a:lnTo>
                    <a:pt x="154432" y="486283"/>
                  </a:lnTo>
                  <a:cubicBezTo>
                    <a:pt x="284988" y="587248"/>
                    <a:pt x="497586" y="587248"/>
                    <a:pt x="628142" y="486283"/>
                  </a:cubicBezTo>
                  <a:lnTo>
                    <a:pt x="628142" y="486283"/>
                  </a:lnTo>
                  <a:lnTo>
                    <a:pt x="628142" y="486283"/>
                  </a:lnTo>
                  <a:cubicBezTo>
                    <a:pt x="647954" y="470916"/>
                    <a:pt x="664718" y="454152"/>
                    <a:pt x="678307" y="436499"/>
                  </a:cubicBezTo>
                  <a:cubicBezTo>
                    <a:pt x="753110" y="339725"/>
                    <a:pt x="737489" y="212598"/>
                    <a:pt x="628142" y="128016"/>
                  </a:cubicBezTo>
                  <a:close/>
                </a:path>
              </a:pathLst>
            </a:custGeom>
            <a:solidFill>
              <a:srgbClr val="000000"/>
            </a:solidFill>
          </p:spPr>
        </p:sp>
      </p:grpSp>
      <p:sp>
        <p:nvSpPr>
          <p:cNvPr name="Freeform 9" id="9"/>
          <p:cNvSpPr/>
          <p:nvPr/>
        </p:nvSpPr>
        <p:spPr>
          <a:xfrm flipH="false" flipV="false" rot="0">
            <a:off x="5314874" y="2052237"/>
            <a:ext cx="6812880" cy="5675138"/>
          </a:xfrm>
          <a:custGeom>
            <a:avLst/>
            <a:gdLst/>
            <a:ahLst/>
            <a:cxnLst/>
            <a:rect r="r" b="b" t="t" l="l"/>
            <a:pathLst>
              <a:path h="5675138" w="6812880">
                <a:moveTo>
                  <a:pt x="0" y="0"/>
                </a:moveTo>
                <a:lnTo>
                  <a:pt x="6812880" y="0"/>
                </a:lnTo>
                <a:lnTo>
                  <a:pt x="6812880" y="5675138"/>
                </a:lnTo>
                <a:lnTo>
                  <a:pt x="0" y="5675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650705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to Binary Search Tree</a:t>
            </a:r>
          </a:p>
        </p:txBody>
      </p:sp>
      <p:sp>
        <p:nvSpPr>
          <p:cNvPr name="TextBox 12" id="12"/>
          <p:cNvSpPr txBox="true"/>
          <p:nvPr/>
        </p:nvSpPr>
        <p:spPr>
          <a:xfrm rot="0">
            <a:off x="1610163" y="236720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13" id="13"/>
          <p:cNvSpPr txBox="true"/>
          <p:nvPr/>
        </p:nvSpPr>
        <p:spPr>
          <a:xfrm rot="0">
            <a:off x="5763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4" id="14"/>
          <p:cNvSpPr txBox="true"/>
          <p:nvPr/>
        </p:nvSpPr>
        <p:spPr>
          <a:xfrm rot="0">
            <a:off x="6499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5" id="15"/>
          <p:cNvSpPr txBox="true"/>
          <p:nvPr/>
        </p:nvSpPr>
        <p:spPr>
          <a:xfrm rot="0">
            <a:off x="6922522"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6" id="16"/>
          <p:cNvSpPr txBox="true"/>
          <p:nvPr/>
        </p:nvSpPr>
        <p:spPr>
          <a:xfrm rot="0">
            <a:off x="7527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7" id="17"/>
          <p:cNvSpPr txBox="true"/>
          <p:nvPr/>
        </p:nvSpPr>
        <p:spPr>
          <a:xfrm rot="0">
            <a:off x="8249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8" id="18"/>
          <p:cNvSpPr txBox="true"/>
          <p:nvPr/>
        </p:nvSpPr>
        <p:spPr>
          <a:xfrm rot="0">
            <a:off x="8912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9" id="19"/>
          <p:cNvSpPr txBox="true"/>
          <p:nvPr/>
        </p:nvSpPr>
        <p:spPr>
          <a:xfrm rot="0">
            <a:off x="9801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0" id="20"/>
          <p:cNvSpPr txBox="true"/>
          <p:nvPr/>
        </p:nvSpPr>
        <p:spPr>
          <a:xfrm rot="0">
            <a:off x="10427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1" id="21"/>
          <p:cNvSpPr txBox="true"/>
          <p:nvPr/>
        </p:nvSpPr>
        <p:spPr>
          <a:xfrm rot="0">
            <a:off x="7535561" y="2649788"/>
            <a:ext cx="742417" cy="265643"/>
          </a:xfrm>
          <a:prstGeom prst="rect">
            <a:avLst/>
          </a:prstGeom>
        </p:spPr>
        <p:txBody>
          <a:bodyPr anchor="t" rtlCol="false" tIns="0" lIns="0" bIns="0" rIns="0">
            <a:spAutoFit/>
          </a:bodyPr>
          <a:lstStyle/>
          <a:p>
            <a:pPr algn="l">
              <a:lnSpc>
                <a:spcPts val="2100"/>
              </a:lnSpc>
            </a:pPr>
            <a:r>
              <a:rPr lang="en-US" b="true" sz="1500" spc="-10">
                <a:solidFill>
                  <a:srgbClr val="000000"/>
                </a:solidFill>
                <a:latin typeface="Montserrat 2 Bold"/>
                <a:ea typeface="Montserrat 2 Bold"/>
                <a:cs typeface="Montserrat 2 Bold"/>
                <a:sym typeface="Montserrat 2 Bold"/>
              </a:rPr>
              <a:t>Smaller</a:t>
            </a:r>
          </a:p>
        </p:txBody>
      </p:sp>
      <p:sp>
        <p:nvSpPr>
          <p:cNvPr name="TextBox 22" id="22"/>
          <p:cNvSpPr txBox="true"/>
          <p:nvPr/>
        </p:nvSpPr>
        <p:spPr>
          <a:xfrm rot="0">
            <a:off x="9933156" y="2649788"/>
            <a:ext cx="644233" cy="265643"/>
          </a:xfrm>
          <a:prstGeom prst="rect">
            <a:avLst/>
          </a:prstGeom>
        </p:spPr>
        <p:txBody>
          <a:bodyPr anchor="t" rtlCol="false" tIns="0" lIns="0" bIns="0" rIns="0">
            <a:spAutoFit/>
          </a:bodyPr>
          <a:lstStyle/>
          <a:p>
            <a:pPr algn="l">
              <a:lnSpc>
                <a:spcPts val="2100"/>
              </a:lnSpc>
            </a:pPr>
            <a:r>
              <a:rPr lang="en-US" b="true" sz="1500" spc="-10">
                <a:solidFill>
                  <a:srgbClr val="000000"/>
                </a:solidFill>
                <a:latin typeface="Montserrat 2 Bold"/>
                <a:ea typeface="Montserrat 2 Bold"/>
                <a:cs typeface="Montserrat 2 Bold"/>
                <a:sym typeface="Montserrat 2 Bold"/>
              </a:rPr>
              <a:t>Bigger</a:t>
            </a:r>
          </a:p>
        </p:txBody>
      </p:sp>
      <p:sp>
        <p:nvSpPr>
          <p:cNvPr name="TextBox 23" id="23"/>
          <p:cNvSpPr txBox="true"/>
          <p:nvPr/>
        </p:nvSpPr>
        <p:spPr>
          <a:xfrm rot="0">
            <a:off x="11512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296657" y="2126837"/>
            <a:ext cx="909514" cy="741455"/>
            <a:chOff x="0" y="0"/>
            <a:chExt cx="909510" cy="741451"/>
          </a:xfrm>
        </p:grpSpPr>
        <p:sp>
          <p:nvSpPr>
            <p:cNvPr name="Freeform 7" id="7"/>
            <p:cNvSpPr/>
            <p:nvPr/>
          </p:nvSpPr>
          <p:spPr>
            <a:xfrm flipH="false" flipV="false" rot="0">
              <a:off x="75057" y="77089"/>
              <a:ext cx="759460" cy="587375"/>
            </a:xfrm>
            <a:custGeom>
              <a:avLst/>
              <a:gdLst/>
              <a:ahLst/>
              <a:cxnLst/>
              <a:rect r="r" b="b" t="t" l="l"/>
              <a:pathLst>
                <a:path h="587375" w="759460">
                  <a:moveTo>
                    <a:pt x="624332" y="104521"/>
                  </a:moveTo>
                  <a:cubicBezTo>
                    <a:pt x="759460" y="209042"/>
                    <a:pt x="759460" y="378333"/>
                    <a:pt x="624332" y="482854"/>
                  </a:cubicBezTo>
                  <a:cubicBezTo>
                    <a:pt x="489204" y="587375"/>
                    <a:pt x="270129" y="587375"/>
                    <a:pt x="135128" y="482854"/>
                  </a:cubicBezTo>
                  <a:cubicBezTo>
                    <a:pt x="127" y="378333"/>
                    <a:pt x="0" y="209042"/>
                    <a:pt x="135128" y="104521"/>
                  </a:cubicBezTo>
                  <a:cubicBezTo>
                    <a:pt x="270256" y="0"/>
                    <a:pt x="489331" y="0"/>
                    <a:pt x="624332" y="104521"/>
                  </a:cubicBezTo>
                  <a:close/>
                </a:path>
              </a:pathLst>
            </a:custGeom>
            <a:solidFill>
              <a:srgbClr val="FFFFFF"/>
            </a:solidFill>
          </p:spPr>
        </p:sp>
        <p:sp>
          <p:nvSpPr>
            <p:cNvPr name="Freeform 8" id="8"/>
            <p:cNvSpPr/>
            <p:nvPr/>
          </p:nvSpPr>
          <p:spPr>
            <a:xfrm flipH="false" flipV="false" rot="0">
              <a:off x="63500" y="63627"/>
              <a:ext cx="782447" cy="614172"/>
            </a:xfrm>
            <a:custGeom>
              <a:avLst/>
              <a:gdLst/>
              <a:ahLst/>
              <a:cxnLst/>
              <a:rect r="r" b="b" t="t" l="l"/>
              <a:pathLst>
                <a:path h="614172" w="782447">
                  <a:moveTo>
                    <a:pt x="643636" y="107823"/>
                  </a:moveTo>
                  <a:cubicBezTo>
                    <a:pt x="763143" y="200279"/>
                    <a:pt x="782447" y="343281"/>
                    <a:pt x="698373" y="451993"/>
                  </a:cubicBezTo>
                  <a:cubicBezTo>
                    <a:pt x="683387" y="471424"/>
                    <a:pt x="665099" y="489712"/>
                    <a:pt x="643636" y="506222"/>
                  </a:cubicBezTo>
                  <a:lnTo>
                    <a:pt x="635889" y="496189"/>
                  </a:lnTo>
                  <a:lnTo>
                    <a:pt x="643636" y="506222"/>
                  </a:lnTo>
                  <a:cubicBezTo>
                    <a:pt x="503936" y="614172"/>
                    <a:pt x="278511" y="614172"/>
                    <a:pt x="138811" y="506222"/>
                  </a:cubicBezTo>
                  <a:lnTo>
                    <a:pt x="146558" y="496189"/>
                  </a:lnTo>
                  <a:lnTo>
                    <a:pt x="138811" y="506222"/>
                  </a:lnTo>
                  <a:cubicBezTo>
                    <a:pt x="19304" y="413893"/>
                    <a:pt x="0" y="270891"/>
                    <a:pt x="84074" y="162179"/>
                  </a:cubicBezTo>
                  <a:cubicBezTo>
                    <a:pt x="99060" y="142748"/>
                    <a:pt x="117348" y="124460"/>
                    <a:pt x="138811" y="107950"/>
                  </a:cubicBezTo>
                  <a:lnTo>
                    <a:pt x="138811" y="107950"/>
                  </a:lnTo>
                  <a:lnTo>
                    <a:pt x="138811" y="107950"/>
                  </a:lnTo>
                  <a:cubicBezTo>
                    <a:pt x="278511" y="0"/>
                    <a:pt x="503936" y="0"/>
                    <a:pt x="643636" y="107950"/>
                  </a:cubicBezTo>
                  <a:lnTo>
                    <a:pt x="643636" y="107950"/>
                  </a:lnTo>
                  <a:lnTo>
                    <a:pt x="643636" y="107950"/>
                  </a:lnTo>
                  <a:moveTo>
                    <a:pt x="628142" y="128016"/>
                  </a:moveTo>
                  <a:lnTo>
                    <a:pt x="635889" y="117983"/>
                  </a:lnTo>
                  <a:lnTo>
                    <a:pt x="628142" y="128016"/>
                  </a:lnTo>
                  <a:cubicBezTo>
                    <a:pt x="497586" y="27051"/>
                    <a:pt x="284988" y="27051"/>
                    <a:pt x="154432" y="128016"/>
                  </a:cubicBezTo>
                  <a:lnTo>
                    <a:pt x="146685" y="117983"/>
                  </a:lnTo>
                  <a:lnTo>
                    <a:pt x="154432" y="128016"/>
                  </a:lnTo>
                  <a:cubicBezTo>
                    <a:pt x="134493" y="143383"/>
                    <a:pt x="117856" y="160020"/>
                    <a:pt x="104140" y="177673"/>
                  </a:cubicBezTo>
                  <a:cubicBezTo>
                    <a:pt x="29337" y="274447"/>
                    <a:pt x="45085" y="401701"/>
                    <a:pt x="154432" y="486283"/>
                  </a:cubicBezTo>
                  <a:lnTo>
                    <a:pt x="154432" y="486283"/>
                  </a:lnTo>
                  <a:lnTo>
                    <a:pt x="154432" y="486283"/>
                  </a:lnTo>
                  <a:cubicBezTo>
                    <a:pt x="284988" y="587248"/>
                    <a:pt x="497586" y="587248"/>
                    <a:pt x="628142" y="486283"/>
                  </a:cubicBezTo>
                  <a:lnTo>
                    <a:pt x="628142" y="486283"/>
                  </a:lnTo>
                  <a:lnTo>
                    <a:pt x="628142" y="486283"/>
                  </a:lnTo>
                  <a:cubicBezTo>
                    <a:pt x="647954" y="470916"/>
                    <a:pt x="664718" y="454152"/>
                    <a:pt x="678307" y="436499"/>
                  </a:cubicBezTo>
                  <a:cubicBezTo>
                    <a:pt x="753110" y="339725"/>
                    <a:pt x="737489" y="212598"/>
                    <a:pt x="628142" y="128016"/>
                  </a:cubicBezTo>
                  <a:close/>
                </a:path>
              </a:pathLst>
            </a:custGeom>
            <a:solidFill>
              <a:srgbClr val="000000"/>
            </a:solidFill>
          </p:spPr>
        </p:sp>
      </p:grpSp>
      <p:sp>
        <p:nvSpPr>
          <p:cNvPr name="Freeform 9" id="9"/>
          <p:cNvSpPr/>
          <p:nvPr/>
        </p:nvSpPr>
        <p:spPr>
          <a:xfrm flipH="false" flipV="false" rot="0">
            <a:off x="4789160" y="2052237"/>
            <a:ext cx="7338584" cy="6226254"/>
          </a:xfrm>
          <a:custGeom>
            <a:avLst/>
            <a:gdLst/>
            <a:ahLst/>
            <a:cxnLst/>
            <a:rect r="r" b="b" t="t" l="l"/>
            <a:pathLst>
              <a:path h="6226254" w="7338584">
                <a:moveTo>
                  <a:pt x="0" y="0"/>
                </a:moveTo>
                <a:lnTo>
                  <a:pt x="7338584" y="0"/>
                </a:lnTo>
                <a:lnTo>
                  <a:pt x="7338584" y="6226255"/>
                </a:lnTo>
                <a:lnTo>
                  <a:pt x="0" y="62262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650705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to Binary Search Tree</a:t>
            </a:r>
          </a:p>
        </p:txBody>
      </p:sp>
      <p:sp>
        <p:nvSpPr>
          <p:cNvPr name="TextBox 12" id="12"/>
          <p:cNvSpPr txBox="true"/>
          <p:nvPr/>
        </p:nvSpPr>
        <p:spPr>
          <a:xfrm rot="0">
            <a:off x="1610163" y="236720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95</a:t>
            </a:r>
          </a:p>
        </p:txBody>
      </p:sp>
      <p:sp>
        <p:nvSpPr>
          <p:cNvPr name="TextBox 13" id="13"/>
          <p:cNvSpPr txBox="true"/>
          <p:nvPr/>
        </p:nvSpPr>
        <p:spPr>
          <a:xfrm rot="0">
            <a:off x="5102666" y="777740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14" id="14"/>
          <p:cNvSpPr txBox="true"/>
          <p:nvPr/>
        </p:nvSpPr>
        <p:spPr>
          <a:xfrm rot="0">
            <a:off x="5763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5" id="15"/>
          <p:cNvSpPr txBox="true"/>
          <p:nvPr/>
        </p:nvSpPr>
        <p:spPr>
          <a:xfrm rot="0">
            <a:off x="6499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6" id="16"/>
          <p:cNvSpPr txBox="true"/>
          <p:nvPr/>
        </p:nvSpPr>
        <p:spPr>
          <a:xfrm rot="0">
            <a:off x="6922522"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7" id="17"/>
          <p:cNvSpPr txBox="true"/>
          <p:nvPr/>
        </p:nvSpPr>
        <p:spPr>
          <a:xfrm rot="0">
            <a:off x="7527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8" id="18"/>
          <p:cNvSpPr txBox="true"/>
          <p:nvPr/>
        </p:nvSpPr>
        <p:spPr>
          <a:xfrm rot="0">
            <a:off x="8249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9" id="19"/>
          <p:cNvSpPr txBox="true"/>
          <p:nvPr/>
        </p:nvSpPr>
        <p:spPr>
          <a:xfrm rot="0">
            <a:off x="8912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0" id="20"/>
          <p:cNvSpPr txBox="true"/>
          <p:nvPr/>
        </p:nvSpPr>
        <p:spPr>
          <a:xfrm rot="0">
            <a:off x="9801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1" id="21"/>
          <p:cNvSpPr txBox="true"/>
          <p:nvPr/>
        </p:nvSpPr>
        <p:spPr>
          <a:xfrm rot="0">
            <a:off x="10427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2" id="22"/>
          <p:cNvSpPr txBox="true"/>
          <p:nvPr/>
        </p:nvSpPr>
        <p:spPr>
          <a:xfrm rot="0">
            <a:off x="7535561" y="2649788"/>
            <a:ext cx="742417" cy="265643"/>
          </a:xfrm>
          <a:prstGeom prst="rect">
            <a:avLst/>
          </a:prstGeom>
        </p:spPr>
        <p:txBody>
          <a:bodyPr anchor="t" rtlCol="false" tIns="0" lIns="0" bIns="0" rIns="0">
            <a:spAutoFit/>
          </a:bodyPr>
          <a:lstStyle/>
          <a:p>
            <a:pPr algn="l">
              <a:lnSpc>
                <a:spcPts val="2100"/>
              </a:lnSpc>
            </a:pPr>
            <a:r>
              <a:rPr lang="en-US" b="true" sz="1500" spc="-10">
                <a:solidFill>
                  <a:srgbClr val="000000"/>
                </a:solidFill>
                <a:latin typeface="Montserrat 2 Bold"/>
                <a:ea typeface="Montserrat 2 Bold"/>
                <a:cs typeface="Montserrat 2 Bold"/>
                <a:sym typeface="Montserrat 2 Bold"/>
              </a:rPr>
              <a:t>Smaller</a:t>
            </a:r>
          </a:p>
        </p:txBody>
      </p:sp>
      <p:sp>
        <p:nvSpPr>
          <p:cNvPr name="TextBox 23" id="23"/>
          <p:cNvSpPr txBox="true"/>
          <p:nvPr/>
        </p:nvSpPr>
        <p:spPr>
          <a:xfrm rot="0">
            <a:off x="9933156" y="2649788"/>
            <a:ext cx="644233" cy="265643"/>
          </a:xfrm>
          <a:prstGeom prst="rect">
            <a:avLst/>
          </a:prstGeom>
        </p:spPr>
        <p:txBody>
          <a:bodyPr anchor="t" rtlCol="false" tIns="0" lIns="0" bIns="0" rIns="0">
            <a:spAutoFit/>
          </a:bodyPr>
          <a:lstStyle/>
          <a:p>
            <a:pPr algn="l">
              <a:lnSpc>
                <a:spcPts val="2100"/>
              </a:lnSpc>
            </a:pPr>
            <a:r>
              <a:rPr lang="en-US" b="true" sz="1500" spc="-10">
                <a:solidFill>
                  <a:srgbClr val="000000"/>
                </a:solidFill>
                <a:latin typeface="Montserrat 2 Bold"/>
                <a:ea typeface="Montserrat 2 Bold"/>
                <a:cs typeface="Montserrat 2 Bold"/>
                <a:sym typeface="Montserrat 2 Bold"/>
              </a:rPr>
              <a:t>Bigger</a:t>
            </a:r>
          </a:p>
        </p:txBody>
      </p:sp>
      <p:sp>
        <p:nvSpPr>
          <p:cNvPr name="TextBox 24" id="24"/>
          <p:cNvSpPr txBox="true"/>
          <p:nvPr/>
        </p:nvSpPr>
        <p:spPr>
          <a:xfrm rot="0">
            <a:off x="11512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539753" y="5695950"/>
            <a:ext cx="4365279" cy="2219077"/>
          </a:xfrm>
          <a:custGeom>
            <a:avLst/>
            <a:gdLst/>
            <a:ahLst/>
            <a:cxnLst/>
            <a:rect r="r" b="b" t="t" l="l"/>
            <a:pathLst>
              <a:path h="2219077" w="4365279">
                <a:moveTo>
                  <a:pt x="0" y="0"/>
                </a:moveTo>
                <a:lnTo>
                  <a:pt x="4365279" y="0"/>
                </a:lnTo>
                <a:lnTo>
                  <a:pt x="4365279" y="2219077"/>
                </a:lnTo>
                <a:lnTo>
                  <a:pt x="0" y="221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7233533" y="5168903"/>
            <a:ext cx="3784778" cy="393697"/>
            <a:chOff x="0" y="0"/>
            <a:chExt cx="3784778" cy="393700"/>
          </a:xfrm>
        </p:grpSpPr>
        <p:sp>
          <p:nvSpPr>
            <p:cNvPr name="Freeform 7" id="7"/>
            <p:cNvSpPr/>
            <p:nvPr/>
          </p:nvSpPr>
          <p:spPr>
            <a:xfrm flipH="false" flipV="false" rot="0">
              <a:off x="0" y="0"/>
              <a:ext cx="3784727" cy="393700"/>
            </a:xfrm>
            <a:custGeom>
              <a:avLst/>
              <a:gdLst/>
              <a:ahLst/>
              <a:cxnLst/>
              <a:rect r="r" b="b" t="t" l="l"/>
              <a:pathLst>
                <a:path h="393700" w="3784727">
                  <a:moveTo>
                    <a:pt x="0" y="393700"/>
                  </a:moveTo>
                  <a:lnTo>
                    <a:pt x="3784727" y="393700"/>
                  </a:lnTo>
                  <a:lnTo>
                    <a:pt x="3784727" y="0"/>
                  </a:lnTo>
                  <a:lnTo>
                    <a:pt x="0" y="0"/>
                  </a:lnTo>
                  <a:close/>
                </a:path>
              </a:pathLst>
            </a:custGeom>
            <a:solidFill>
              <a:srgbClr val="FFFFFF"/>
            </a:solidFill>
          </p:spPr>
        </p:sp>
      </p:gr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449561" y="661349"/>
            <a:ext cx="427442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- 4</a:t>
            </a:r>
          </a:p>
        </p:txBody>
      </p:sp>
      <p:sp>
        <p:nvSpPr>
          <p:cNvPr name="TextBox 10" id="10"/>
          <p:cNvSpPr txBox="true"/>
          <p:nvPr/>
        </p:nvSpPr>
        <p:spPr>
          <a:xfrm rot="0">
            <a:off x="716013" y="5306054"/>
            <a:ext cx="1612668" cy="341490"/>
          </a:xfrm>
          <a:prstGeom prst="rect">
            <a:avLst/>
          </a:prstGeom>
        </p:spPr>
        <p:txBody>
          <a:bodyPr anchor="t" rtlCol="false" tIns="0" lIns="0" bIns="0" rIns="0">
            <a:spAutoFit/>
          </a:bodyPr>
          <a:lstStyle/>
          <a:p>
            <a:pPr algn="l">
              <a:lnSpc>
                <a:spcPts val="2800"/>
              </a:lnSpc>
            </a:pPr>
            <a:r>
              <a:rPr lang="en-US" sz="2000" spc="-14">
                <a:solidFill>
                  <a:srgbClr val="000000"/>
                </a:solidFill>
                <a:latin typeface="Montserrat 2"/>
                <a:ea typeface="Montserrat 2"/>
                <a:cs typeface="Montserrat 2"/>
                <a:sym typeface="Montserrat 2"/>
              </a:rPr>
              <a:t>130 to binary</a:t>
            </a:r>
          </a:p>
        </p:txBody>
      </p:sp>
      <p:sp>
        <p:nvSpPr>
          <p:cNvPr name="TextBox 11" id="11"/>
          <p:cNvSpPr txBox="true"/>
          <p:nvPr/>
        </p:nvSpPr>
        <p:spPr>
          <a:xfrm rot="0">
            <a:off x="3458423" y="5369338"/>
            <a:ext cx="655187" cy="341490"/>
          </a:xfrm>
          <a:prstGeom prst="rect">
            <a:avLst/>
          </a:prstGeom>
        </p:spPr>
        <p:txBody>
          <a:bodyPr anchor="t" rtlCol="false" tIns="0" lIns="0" bIns="0" rIns="0">
            <a:spAutoFit/>
          </a:bodyPr>
          <a:lstStyle/>
          <a:p>
            <a:pPr algn="l">
              <a:lnSpc>
                <a:spcPts val="2800"/>
              </a:lnSpc>
            </a:pPr>
            <a:r>
              <a:rPr lang="en-US" sz="2000" spc="-14">
                <a:solidFill>
                  <a:srgbClr val="000000"/>
                </a:solidFill>
                <a:latin typeface="Montserrat 2"/>
                <a:ea typeface="Montserrat 2"/>
                <a:cs typeface="Montserrat 2"/>
                <a:sym typeface="Montserrat 2"/>
              </a:rPr>
              <a:t>1100110</a:t>
            </a:r>
          </a:p>
        </p:txBody>
      </p:sp>
      <p:sp>
        <p:nvSpPr>
          <p:cNvPr name="TextBox 12" id="12"/>
          <p:cNvSpPr txBox="true"/>
          <p:nvPr/>
        </p:nvSpPr>
        <p:spPr>
          <a:xfrm rot="0">
            <a:off x="483965" y="1924593"/>
            <a:ext cx="4447308" cy="522465"/>
          </a:xfrm>
          <a:prstGeom prst="rect">
            <a:avLst/>
          </a:prstGeom>
        </p:spPr>
        <p:txBody>
          <a:bodyPr anchor="t" rtlCol="false" tIns="0" lIns="0" bIns="0" rIns="0">
            <a:spAutoFit/>
          </a:bodyPr>
          <a:lstStyle/>
          <a:p>
            <a:pPr algn="l">
              <a:lnSpc>
                <a:spcPts val="4736"/>
              </a:lnSpc>
            </a:pPr>
            <a:r>
              <a:rPr lang="en-US" b="true" sz="2000" spc="-14">
                <a:solidFill>
                  <a:srgbClr val="000000"/>
                </a:solidFill>
                <a:latin typeface="Montserrat 2 Bold"/>
                <a:ea typeface="Montserrat 2 Bold"/>
                <a:cs typeface="Montserrat 2 Bold"/>
                <a:sym typeface="Montserrat 2 Bold"/>
              </a:rPr>
              <a:t>Step 1 : Recursive case - the ﬂow</a:t>
            </a:r>
          </a:p>
        </p:txBody>
      </p:sp>
      <p:sp>
        <p:nvSpPr>
          <p:cNvPr name="TextBox 13" id="13"/>
          <p:cNvSpPr txBox="true"/>
          <p:nvPr/>
        </p:nvSpPr>
        <p:spPr>
          <a:xfrm rot="0">
            <a:off x="517207" y="2601582"/>
            <a:ext cx="7039289" cy="1863604"/>
          </a:xfrm>
          <a:prstGeom prst="rect">
            <a:avLst/>
          </a:prstGeom>
        </p:spPr>
        <p:txBody>
          <a:bodyPr anchor="t" rtlCol="false" tIns="0" lIns="0" bIns="0" rIns="0">
            <a:spAutoFit/>
          </a:bodyPr>
          <a:lstStyle/>
          <a:p>
            <a:pPr algn="l">
              <a:lnSpc>
                <a:spcPts val="4736"/>
              </a:lnSpc>
            </a:pPr>
            <a:r>
              <a:rPr lang="en-US" sz="2000" spc="-14">
                <a:solidFill>
                  <a:srgbClr val="000000"/>
                </a:solidFill>
                <a:latin typeface="Montserrat 2"/>
                <a:ea typeface="Montserrat 2"/>
                <a:cs typeface="Montserrat 2"/>
                <a:sym typeface="Montserrat 2"/>
              </a:rPr>
              <a:t>Step 1 : Divide the number by 2</a:t>
            </a:r>
          </a:p>
          <a:p>
            <a:pPr algn="l">
              <a:lnSpc>
                <a:spcPts val="2304"/>
              </a:lnSpc>
            </a:pPr>
            <a:r>
              <a:rPr lang="en-US" sz="2000" spc="-14">
                <a:solidFill>
                  <a:srgbClr val="000000"/>
                </a:solidFill>
                <a:latin typeface="Montserrat 2"/>
                <a:ea typeface="Montserrat 2"/>
                <a:cs typeface="Montserrat 2"/>
                <a:sym typeface="Montserrat 2"/>
              </a:rPr>
              <a:t>Step 2 : Get the integer quotient for the next iteration</a:t>
            </a:r>
          </a:p>
          <a:p>
            <a:pPr algn="l">
              <a:lnSpc>
                <a:spcPts val="4736"/>
              </a:lnSpc>
            </a:pPr>
            <a:r>
              <a:rPr lang="en-US" sz="2000" spc="-14">
                <a:solidFill>
                  <a:srgbClr val="000000"/>
                </a:solidFill>
                <a:latin typeface="Montserrat 2"/>
                <a:ea typeface="Montserrat 2"/>
                <a:cs typeface="Montserrat 2"/>
                <a:sym typeface="Montserrat 2"/>
              </a:rPr>
              <a:t>Step 3 : Get the remainder for the binary digit</a:t>
            </a:r>
          </a:p>
          <a:p>
            <a:pPr algn="l">
              <a:lnSpc>
                <a:spcPts val="2304"/>
              </a:lnSpc>
            </a:pPr>
            <a:r>
              <a:rPr lang="en-US" sz="2000" spc="-14">
                <a:solidFill>
                  <a:srgbClr val="000000"/>
                </a:solidFill>
                <a:latin typeface="Montserrat 2"/>
                <a:ea typeface="Montserrat 2"/>
                <a:cs typeface="Montserrat 2"/>
                <a:sym typeface="Montserrat 2"/>
              </a:rPr>
              <a:t>Step 3 : Repeat the steps until the quotient is equal to 0</a:t>
            </a:r>
          </a:p>
        </p:txBody>
      </p:sp>
      <p:sp>
        <p:nvSpPr>
          <p:cNvPr name="TextBox 14" id="14"/>
          <p:cNvSpPr txBox="true"/>
          <p:nvPr/>
        </p:nvSpPr>
        <p:spPr>
          <a:xfrm rot="0">
            <a:off x="7284329" y="5230616"/>
            <a:ext cx="374402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f(n) = n mod 2 + 10 * f(n/2)</a:t>
            </a:r>
          </a:p>
        </p:txBody>
      </p:sp>
      <p:sp>
        <p:nvSpPr>
          <p:cNvPr name="TextBox 15" id="15"/>
          <p:cNvSpPr txBox="true"/>
          <p:nvPr/>
        </p:nvSpPr>
        <p:spPr>
          <a:xfrm rot="0">
            <a:off x="400031" y="1405395"/>
            <a:ext cx="7851972"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How to convert a number from Decimal to Binary using recursion</a:t>
            </a:r>
          </a:p>
        </p:txBody>
      </p:sp>
      <p:sp>
        <p:nvSpPr>
          <p:cNvPr name="TextBox 16" id="16"/>
          <p:cNvSpPr txBox="true"/>
          <p:nvPr/>
        </p:nvSpPr>
        <p:spPr>
          <a:xfrm rot="0">
            <a:off x="690820" y="5789924"/>
            <a:ext cx="2137858" cy="357502"/>
          </a:xfrm>
          <a:prstGeom prst="rect">
            <a:avLst/>
          </a:prstGeom>
        </p:spPr>
        <p:txBody>
          <a:bodyPr anchor="t" rtlCol="false" tIns="0" lIns="0" bIns="0" rIns="0">
            <a:spAutoFit/>
          </a:bodyPr>
          <a:lstStyle/>
          <a:p>
            <a:pPr algn="l">
              <a:lnSpc>
                <a:spcPts val="3163"/>
              </a:lnSpc>
            </a:pPr>
            <a:r>
              <a:rPr lang="en-US" b="true" sz="1600">
                <a:solidFill>
                  <a:srgbClr val="212529"/>
                </a:solidFill>
                <a:latin typeface="Helvetica World Bold"/>
                <a:ea typeface="Helvetica World Bold"/>
                <a:cs typeface="Helvetica World Bold"/>
                <a:sym typeface="Helvetica World Bold"/>
              </a:rPr>
              <a:t>Division</a:t>
            </a:r>
            <a:r>
              <a:rPr lang="en-US" sz="1600">
                <a:solidFill>
                  <a:srgbClr val="000000"/>
                </a:solidFill>
                <a:latin typeface="Helvetica World"/>
                <a:ea typeface="Helvetica World"/>
                <a:cs typeface="Helvetica World"/>
                <a:sym typeface="Helvetica World"/>
              </a:rPr>
              <a:t> </a:t>
            </a:r>
            <a:r>
              <a:rPr lang="en-US" b="true" sz="1600">
                <a:solidFill>
                  <a:srgbClr val="212529"/>
                </a:solidFill>
                <a:latin typeface="Helvetica World Bold"/>
                <a:ea typeface="Helvetica World Bold"/>
                <a:cs typeface="Helvetica World Bold"/>
                <a:sym typeface="Helvetica World Bold"/>
              </a:rPr>
              <a:t>by Quotient</a:t>
            </a:r>
          </a:p>
        </p:txBody>
      </p:sp>
      <p:sp>
        <p:nvSpPr>
          <p:cNvPr name="TextBox 17" id="17"/>
          <p:cNvSpPr txBox="true"/>
          <p:nvPr/>
        </p:nvSpPr>
        <p:spPr>
          <a:xfrm rot="0">
            <a:off x="3010024" y="5789924"/>
            <a:ext cx="1071467" cy="357502"/>
          </a:xfrm>
          <a:prstGeom prst="rect">
            <a:avLst/>
          </a:prstGeom>
        </p:spPr>
        <p:txBody>
          <a:bodyPr anchor="t" rtlCol="false" tIns="0" lIns="0" bIns="0" rIns="0">
            <a:spAutoFit/>
          </a:bodyPr>
          <a:lstStyle/>
          <a:p>
            <a:pPr algn="l">
              <a:lnSpc>
                <a:spcPts val="3163"/>
              </a:lnSpc>
            </a:pPr>
            <a:r>
              <a:rPr lang="en-US" b="true" sz="1600">
                <a:solidFill>
                  <a:srgbClr val="212529"/>
                </a:solidFill>
                <a:latin typeface="Helvetica World Bold"/>
                <a:ea typeface="Helvetica World Bold"/>
                <a:cs typeface="Helvetica World Bold"/>
                <a:sym typeface="Helvetica World Bold"/>
              </a:rPr>
              <a:t>Remainder</a:t>
            </a:r>
          </a:p>
        </p:txBody>
      </p:sp>
      <p:sp>
        <p:nvSpPr>
          <p:cNvPr name="TextBox 18" id="18"/>
          <p:cNvSpPr txBox="true"/>
          <p:nvPr/>
        </p:nvSpPr>
        <p:spPr>
          <a:xfrm rot="0">
            <a:off x="1368076" y="6182763"/>
            <a:ext cx="461077" cy="1654578"/>
          </a:xfrm>
          <a:prstGeom prst="rect">
            <a:avLst/>
          </a:prstGeom>
        </p:spPr>
        <p:txBody>
          <a:bodyPr anchor="t" rtlCol="false" tIns="0" lIns="0" bIns="0" rIns="0">
            <a:spAutoFit/>
          </a:bodyPr>
          <a:lstStyle/>
          <a:p>
            <a:pPr algn="r">
              <a:lnSpc>
                <a:spcPts val="3163"/>
              </a:lnSpc>
            </a:pPr>
            <a:r>
              <a:rPr lang="en-US" sz="1600">
                <a:solidFill>
                  <a:srgbClr val="212529"/>
                </a:solidFill>
                <a:latin typeface="Helvetica World"/>
                <a:ea typeface="Helvetica World"/>
                <a:cs typeface="Helvetica World"/>
                <a:sym typeface="Helvetica World"/>
              </a:rPr>
              <a:t>130/2</a:t>
            </a:r>
            <a:r>
              <a:rPr lang="en-US" sz="1600">
                <a:solidFill>
                  <a:srgbClr val="FFFFFF"/>
                </a:solidFill>
                <a:latin typeface="Helvetica World"/>
                <a:ea typeface="Helvetica World"/>
                <a:cs typeface="Helvetica World"/>
                <a:sym typeface="Helvetica World"/>
              </a:rPr>
              <a:t> </a:t>
            </a:r>
            <a:r>
              <a:rPr lang="en-US" sz="1600">
                <a:solidFill>
                  <a:srgbClr val="212529"/>
                </a:solidFill>
                <a:latin typeface="Helvetica World"/>
                <a:ea typeface="Helvetica World"/>
                <a:cs typeface="Helvetica World"/>
                <a:sym typeface="Helvetica World"/>
              </a:rPr>
              <a:t>65/2</a:t>
            </a:r>
            <a:r>
              <a:rPr lang="en-US" sz="1600">
                <a:solidFill>
                  <a:srgbClr val="FFFFFF"/>
                </a:solidFill>
                <a:latin typeface="Helvetica World"/>
                <a:ea typeface="Helvetica World"/>
                <a:cs typeface="Helvetica World"/>
                <a:sym typeface="Helvetica World"/>
              </a:rPr>
              <a:t> </a:t>
            </a:r>
          </a:p>
          <a:p>
            <a:pPr algn="r">
              <a:lnSpc>
                <a:spcPts val="3598"/>
              </a:lnSpc>
            </a:pPr>
            <a:r>
              <a:rPr lang="en-US" sz="1600">
                <a:solidFill>
                  <a:srgbClr val="212529"/>
                </a:solidFill>
                <a:latin typeface="Helvetica World"/>
                <a:ea typeface="Helvetica World"/>
                <a:cs typeface="Helvetica World"/>
                <a:sym typeface="Helvetica World"/>
              </a:rPr>
              <a:t>32/2</a:t>
            </a:r>
            <a:r>
              <a:rPr lang="en-US" sz="1600">
                <a:solidFill>
                  <a:srgbClr val="FFFFFF"/>
                </a:solidFill>
                <a:latin typeface="Helvetica World"/>
                <a:ea typeface="Helvetica World"/>
                <a:cs typeface="Helvetica World"/>
                <a:sym typeface="Helvetica World"/>
              </a:rPr>
              <a:t> </a:t>
            </a:r>
            <a:r>
              <a:rPr lang="en-US" sz="1600">
                <a:solidFill>
                  <a:srgbClr val="212529"/>
                </a:solidFill>
                <a:latin typeface="Helvetica World"/>
                <a:ea typeface="Helvetica World"/>
                <a:cs typeface="Helvetica World"/>
                <a:sym typeface="Helvetica World"/>
              </a:rPr>
              <a:t>1/2</a:t>
            </a:r>
            <a:r>
              <a:rPr lang="en-US" sz="1600">
                <a:solidFill>
                  <a:srgbClr val="FFFFFF"/>
                </a:solidFill>
                <a:latin typeface="Helvetica World"/>
                <a:ea typeface="Helvetica World"/>
                <a:cs typeface="Helvetica World"/>
                <a:sym typeface="Helvetica World"/>
              </a:rPr>
              <a:t> </a:t>
            </a:r>
          </a:p>
        </p:txBody>
      </p:sp>
      <p:sp>
        <p:nvSpPr>
          <p:cNvPr name="TextBox 19" id="19"/>
          <p:cNvSpPr txBox="true"/>
          <p:nvPr/>
        </p:nvSpPr>
        <p:spPr>
          <a:xfrm rot="0">
            <a:off x="2713615" y="6182763"/>
            <a:ext cx="172860" cy="1654578"/>
          </a:xfrm>
          <a:prstGeom prst="rect">
            <a:avLst/>
          </a:prstGeom>
        </p:spPr>
        <p:txBody>
          <a:bodyPr anchor="t" rtlCol="false" tIns="0" lIns="0" bIns="0" rIns="0">
            <a:spAutoFit/>
          </a:bodyPr>
          <a:lstStyle/>
          <a:p>
            <a:pPr algn="just">
              <a:lnSpc>
                <a:spcPts val="3163"/>
              </a:lnSpc>
            </a:pPr>
            <a:r>
              <a:rPr lang="en-US" sz="1600">
                <a:solidFill>
                  <a:srgbClr val="212529"/>
                </a:solidFill>
                <a:latin typeface="Helvetica World"/>
                <a:ea typeface="Helvetica World"/>
                <a:cs typeface="Helvetica World"/>
                <a:sym typeface="Helvetica World"/>
              </a:rPr>
              <a:t>65</a:t>
            </a:r>
            <a:r>
              <a:rPr lang="en-US" sz="1600">
                <a:solidFill>
                  <a:srgbClr val="FFFFFF"/>
                </a:solidFill>
                <a:latin typeface="Helvetica World"/>
                <a:ea typeface="Helvetica World"/>
                <a:cs typeface="Helvetica World"/>
                <a:sym typeface="Helvetica World"/>
              </a:rPr>
              <a:t> </a:t>
            </a:r>
            <a:r>
              <a:rPr lang="en-US" sz="1600">
                <a:solidFill>
                  <a:srgbClr val="212529"/>
                </a:solidFill>
                <a:latin typeface="Helvetica World"/>
                <a:ea typeface="Helvetica World"/>
                <a:cs typeface="Helvetica World"/>
                <a:sym typeface="Helvetica World"/>
              </a:rPr>
              <a:t>32</a:t>
            </a:r>
            <a:r>
              <a:rPr lang="en-US" sz="1600">
                <a:solidFill>
                  <a:srgbClr val="FFFFFF"/>
                </a:solidFill>
                <a:latin typeface="Helvetica World"/>
                <a:ea typeface="Helvetica World"/>
                <a:cs typeface="Helvetica World"/>
                <a:sym typeface="Helvetica World"/>
              </a:rPr>
              <a:t> </a:t>
            </a:r>
          </a:p>
          <a:p>
            <a:pPr algn="just">
              <a:lnSpc>
                <a:spcPts val="3598"/>
              </a:lnSpc>
            </a:pPr>
            <a:r>
              <a:rPr lang="en-US" sz="1600">
                <a:solidFill>
                  <a:srgbClr val="212529"/>
                </a:solidFill>
                <a:latin typeface="Helvetica World"/>
                <a:ea typeface="Helvetica World"/>
                <a:cs typeface="Helvetica World"/>
                <a:sym typeface="Helvetica World"/>
              </a:rPr>
              <a:t>1</a:t>
            </a:r>
            <a:r>
              <a:rPr lang="en-US" sz="1600">
                <a:solidFill>
                  <a:srgbClr val="FFFFFF"/>
                </a:solidFill>
                <a:latin typeface="Helvetica World"/>
                <a:ea typeface="Helvetica World"/>
                <a:cs typeface="Helvetica World"/>
                <a:sym typeface="Helvetica World"/>
              </a:rPr>
              <a:t> </a:t>
            </a:r>
            <a:r>
              <a:rPr lang="en-US" sz="1600">
                <a:solidFill>
                  <a:srgbClr val="212529"/>
                </a:solidFill>
                <a:latin typeface="Helvetica World"/>
                <a:ea typeface="Helvetica World"/>
                <a:cs typeface="Helvetica World"/>
                <a:sym typeface="Helvetica World"/>
              </a:rPr>
              <a:t>0</a:t>
            </a:r>
            <a:r>
              <a:rPr lang="en-US" sz="1600">
                <a:solidFill>
                  <a:srgbClr val="FFFFFF"/>
                </a:solidFill>
                <a:latin typeface="Helvetica World"/>
                <a:ea typeface="Helvetica World"/>
                <a:cs typeface="Helvetica World"/>
                <a:sym typeface="Helvetica World"/>
              </a:rPr>
              <a:t> </a:t>
            </a:r>
          </a:p>
        </p:txBody>
      </p:sp>
      <p:sp>
        <p:nvSpPr>
          <p:cNvPr name="TextBox 20" id="20"/>
          <p:cNvSpPr txBox="true"/>
          <p:nvPr/>
        </p:nvSpPr>
        <p:spPr>
          <a:xfrm rot="0">
            <a:off x="3982479" y="6182763"/>
            <a:ext cx="115243" cy="1654578"/>
          </a:xfrm>
          <a:prstGeom prst="rect">
            <a:avLst/>
          </a:prstGeom>
        </p:spPr>
        <p:txBody>
          <a:bodyPr anchor="t" rtlCol="false" tIns="0" lIns="0" bIns="0" rIns="0">
            <a:spAutoFit/>
          </a:bodyPr>
          <a:lstStyle/>
          <a:p>
            <a:pPr algn="just">
              <a:lnSpc>
                <a:spcPts val="3163"/>
              </a:lnSpc>
            </a:pPr>
            <a:r>
              <a:rPr lang="en-US" sz="1600">
                <a:solidFill>
                  <a:srgbClr val="212529"/>
                </a:solidFill>
                <a:latin typeface="Helvetica World"/>
                <a:ea typeface="Helvetica World"/>
                <a:cs typeface="Helvetica World"/>
                <a:sym typeface="Helvetica World"/>
              </a:rPr>
              <a:t>10 01</a:t>
            </a:r>
          </a:p>
          <a:p>
            <a:pPr algn="just">
              <a:lnSpc>
                <a:spcPts val="3598"/>
              </a:lnSpc>
            </a:pPr>
            <a:r>
              <a:rPr lang="en-US" sz="1600">
                <a:solidFill>
                  <a:srgbClr val="212529"/>
                </a:solidFill>
                <a:latin typeface="Helvetica World"/>
                <a:ea typeface="Helvetica World"/>
                <a:cs typeface="Helvetica World"/>
                <a:sym typeface="Helvetica World"/>
              </a:rPr>
              <a:t>10 1</a:t>
            </a:r>
          </a:p>
        </p:txBody>
      </p:sp>
      <p:sp>
        <p:nvSpPr>
          <p:cNvPr name="TextBox 21" id="21"/>
          <p:cNvSpPr txBox="true"/>
          <p:nvPr/>
        </p:nvSpPr>
        <p:spPr>
          <a:xfrm rot="0">
            <a:off x="4995348" y="6308922"/>
            <a:ext cx="2133448"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101 * 10 + 0 = 1010</a:t>
            </a:r>
          </a:p>
        </p:txBody>
      </p:sp>
      <p:sp>
        <p:nvSpPr>
          <p:cNvPr name="TextBox 22" id="22"/>
          <p:cNvSpPr txBox="true"/>
          <p:nvPr/>
        </p:nvSpPr>
        <p:spPr>
          <a:xfrm rot="0">
            <a:off x="4879267" y="6870125"/>
            <a:ext cx="1871348"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10 * 10 + 1 = 101</a:t>
            </a:r>
          </a:p>
        </p:txBody>
      </p:sp>
      <p:sp>
        <p:nvSpPr>
          <p:cNvPr name="TextBox 23" id="23"/>
          <p:cNvSpPr txBox="true"/>
          <p:nvPr/>
        </p:nvSpPr>
        <p:spPr>
          <a:xfrm rot="0">
            <a:off x="4532871" y="7431319"/>
            <a:ext cx="1609239" cy="442732"/>
          </a:xfrm>
          <a:prstGeom prst="rect">
            <a:avLst/>
          </a:prstGeom>
        </p:spPr>
        <p:txBody>
          <a:bodyPr anchor="t" rtlCol="false" tIns="0" lIns="0" bIns="0" rIns="0">
            <a:spAutoFit/>
          </a:bodyPr>
          <a:lstStyle/>
          <a:p>
            <a:pPr algn="l">
              <a:lnSpc>
                <a:spcPts val="4000"/>
              </a:lnSpc>
            </a:pPr>
            <a:r>
              <a:rPr lang="en-US" sz="1600" spc="-11">
                <a:solidFill>
                  <a:srgbClr val="000000"/>
                </a:solidFill>
                <a:latin typeface="Montserrat 2"/>
                <a:ea typeface="Montserrat 2"/>
                <a:cs typeface="Montserrat 2"/>
                <a:sym typeface="Montserrat 2"/>
              </a:rPr>
              <a:t>1 * 10 + 0 = 10</a:t>
            </a:r>
          </a:p>
        </p:txBody>
      </p:sp>
    </p:spTree>
  </p:cSld>
  <p:clrMapOvr>
    <a:masterClrMapping/>
  </p:clrMapOvr>
</p:sld>
</file>

<file path=ppt/slides/slide4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TextBox 5" id="5"/>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6" id="6"/>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7" id="7"/>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8" id="8"/>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9" id="9"/>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0" id="10"/>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1" id="11"/>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2" id="12"/>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3" id="13"/>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800510" y="884368"/>
            <a:ext cx="575157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Traversal of Binary Search Tree</a:t>
            </a:r>
          </a:p>
        </p:txBody>
      </p:sp>
      <p:sp>
        <p:nvSpPr>
          <p:cNvPr name="TextBox 16" id="16"/>
          <p:cNvSpPr txBox="true"/>
          <p:nvPr/>
        </p:nvSpPr>
        <p:spPr>
          <a:xfrm rot="0">
            <a:off x="932488" y="2246747"/>
            <a:ext cx="2396290" cy="246240"/>
          </a:xfrm>
          <a:prstGeom prst="rect">
            <a:avLst/>
          </a:prstGeom>
        </p:spPr>
        <p:txBody>
          <a:bodyPr anchor="t" rtlCol="false" tIns="0" lIns="0" bIns="0" rIns="0">
            <a:spAutoFit/>
          </a:bodyPr>
          <a:lstStyle/>
          <a:p>
            <a:pPr algn="l">
              <a:lnSpc>
                <a:spcPts val="1804"/>
              </a:lnSpc>
            </a:pPr>
            <a:r>
              <a:rPr lang="en-US" b="true" sz="2000" spc="-14">
                <a:solidFill>
                  <a:srgbClr val="000000"/>
                </a:solidFill>
                <a:latin typeface="Montserrat 2 Bold"/>
                <a:ea typeface="Montserrat 2 Bold"/>
                <a:cs typeface="Montserrat 2 Bold"/>
                <a:sym typeface="Montserrat 2 Bold"/>
              </a:rPr>
              <a:t>Depth ﬁrst search</a:t>
            </a:r>
          </a:p>
        </p:txBody>
      </p:sp>
      <p:sp>
        <p:nvSpPr>
          <p:cNvPr name="TextBox 17" id="17"/>
          <p:cNvSpPr txBox="true"/>
          <p:nvPr/>
        </p:nvSpPr>
        <p:spPr>
          <a:xfrm rot="0">
            <a:off x="1072191" y="2445458"/>
            <a:ext cx="125101" cy="1050284"/>
          </a:xfrm>
          <a:prstGeom prst="rect">
            <a:avLst/>
          </a:prstGeom>
        </p:spPr>
        <p:txBody>
          <a:bodyPr anchor="t" rtlCol="false" tIns="0" lIns="0" bIns="0" rIns="0">
            <a:spAutoFit/>
          </a:bodyPr>
          <a:lstStyle/>
          <a:p>
            <a:pPr algn="just">
              <a:lnSpc>
                <a:spcPts val="2615"/>
              </a:lnSpc>
            </a:pPr>
            <a:r>
              <a:rPr lang="en-US" sz="2900">
                <a:solidFill>
                  <a:srgbClr val="000000"/>
                </a:solidFill>
                <a:latin typeface="Arial"/>
                <a:ea typeface="Arial"/>
                <a:cs typeface="Arial"/>
                <a:sym typeface="Arial"/>
              </a:rPr>
              <a:t>- - -</a:t>
            </a:r>
          </a:p>
        </p:txBody>
      </p:sp>
      <p:sp>
        <p:nvSpPr>
          <p:cNvPr name="TextBox 18" id="18"/>
          <p:cNvSpPr txBox="true"/>
          <p:nvPr/>
        </p:nvSpPr>
        <p:spPr>
          <a:xfrm rot="0">
            <a:off x="1389688" y="2639692"/>
            <a:ext cx="2454288" cy="881234"/>
          </a:xfrm>
          <a:prstGeom prst="rect">
            <a:avLst/>
          </a:prstGeom>
        </p:spPr>
        <p:txBody>
          <a:bodyPr anchor="t" rtlCol="false" tIns="0" lIns="0" bIns="0" rIns="0">
            <a:spAutoFit/>
          </a:bodyPr>
          <a:lstStyle/>
          <a:p>
            <a:pPr algn="l">
              <a:lnSpc>
                <a:spcPts val="1804"/>
              </a:lnSpc>
            </a:pPr>
            <a:r>
              <a:rPr lang="en-US" sz="2000" spc="-14">
                <a:solidFill>
                  <a:srgbClr val="000000"/>
                </a:solidFill>
                <a:latin typeface="Montserrat 2"/>
                <a:ea typeface="Montserrat 2"/>
                <a:cs typeface="Montserrat 2"/>
                <a:sym typeface="Montserrat 2"/>
              </a:rPr>
              <a:t>Preorder traversal Inorder traversal Post order traversal</a:t>
            </a:r>
          </a:p>
        </p:txBody>
      </p:sp>
      <p:sp>
        <p:nvSpPr>
          <p:cNvPr name="TextBox 19" id="19"/>
          <p:cNvSpPr txBox="true"/>
          <p:nvPr/>
        </p:nvSpPr>
        <p:spPr>
          <a:xfrm rot="0">
            <a:off x="932488" y="3407531"/>
            <a:ext cx="2624128" cy="417690"/>
          </a:xfrm>
          <a:prstGeom prst="rect">
            <a:avLst/>
          </a:prstGeom>
        </p:spPr>
        <p:txBody>
          <a:bodyPr anchor="t" rtlCol="false" tIns="0" lIns="0" bIns="0" rIns="0">
            <a:spAutoFit/>
          </a:bodyPr>
          <a:lstStyle/>
          <a:p>
            <a:pPr algn="l">
              <a:lnSpc>
                <a:spcPts val="3614"/>
              </a:lnSpc>
            </a:pPr>
            <a:r>
              <a:rPr lang="en-US" b="true" sz="2000" spc="-14">
                <a:solidFill>
                  <a:srgbClr val="000000"/>
                </a:solidFill>
                <a:latin typeface="Montserrat 2 Bold"/>
                <a:ea typeface="Montserrat 2 Bold"/>
                <a:cs typeface="Montserrat 2 Bold"/>
                <a:sym typeface="Montserrat 2 Bold"/>
              </a:rPr>
              <a:t>Breadth ﬁrst search</a:t>
            </a:r>
          </a:p>
        </p:txBody>
      </p:sp>
      <p:sp>
        <p:nvSpPr>
          <p:cNvPr name="TextBox 20" id="20"/>
          <p:cNvSpPr txBox="true"/>
          <p:nvPr/>
        </p:nvSpPr>
        <p:spPr>
          <a:xfrm rot="0">
            <a:off x="1072191" y="3891991"/>
            <a:ext cx="125101" cy="300980"/>
          </a:xfrm>
          <a:prstGeom prst="rect">
            <a:avLst/>
          </a:prstGeom>
        </p:spPr>
        <p:txBody>
          <a:bodyPr anchor="t" rtlCol="false" tIns="0" lIns="0" bIns="0" rIns="0">
            <a:spAutoFit/>
          </a:bodyPr>
          <a:lstStyle/>
          <a:p>
            <a:pPr algn="l">
              <a:lnSpc>
                <a:spcPts val="1450"/>
              </a:lnSpc>
            </a:pPr>
            <a:r>
              <a:rPr lang="en-US" sz="2900">
                <a:solidFill>
                  <a:srgbClr val="000000"/>
                </a:solidFill>
                <a:latin typeface="Arial"/>
                <a:ea typeface="Arial"/>
                <a:cs typeface="Arial"/>
                <a:sym typeface="Arial"/>
              </a:rPr>
              <a:t>-</a:t>
            </a:r>
          </a:p>
        </p:txBody>
      </p:sp>
      <p:sp>
        <p:nvSpPr>
          <p:cNvPr name="TextBox 21" id="21"/>
          <p:cNvSpPr txBox="true"/>
          <p:nvPr/>
        </p:nvSpPr>
        <p:spPr>
          <a:xfrm rot="0">
            <a:off x="1389688" y="4048115"/>
            <a:ext cx="2558777" cy="170040"/>
          </a:xfrm>
          <a:prstGeom prst="rect">
            <a:avLst/>
          </a:prstGeom>
        </p:spPr>
        <p:txBody>
          <a:bodyPr anchor="t" rtlCol="false" tIns="0" lIns="0" bIns="0" rIns="0">
            <a:spAutoFit/>
          </a:bodyPr>
          <a:lstStyle/>
          <a:p>
            <a:pPr algn="l">
              <a:lnSpc>
                <a:spcPts val="1000"/>
              </a:lnSpc>
            </a:pPr>
            <a:r>
              <a:rPr lang="en-US" sz="2000" spc="-14">
                <a:solidFill>
                  <a:srgbClr val="000000"/>
                </a:solidFill>
                <a:latin typeface="Montserrat 2"/>
                <a:ea typeface="Montserrat 2"/>
                <a:cs typeface="Montserrat 2"/>
                <a:sym typeface="Montserrat 2"/>
              </a:rPr>
              <a:t>Level order traversal</a:t>
            </a:r>
          </a:p>
        </p:txBody>
      </p:sp>
    </p:spTree>
  </p:cSld>
  <p:clrMapOvr>
    <a:masterClrMapping/>
  </p:clrMapOvr>
</p:sld>
</file>

<file path=ppt/slides/slide4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510226" y="2613450"/>
            <a:ext cx="4262923" cy="3942502"/>
            <a:chOff x="0" y="0"/>
            <a:chExt cx="4262933" cy="3942499"/>
          </a:xfrm>
        </p:grpSpPr>
        <p:sp>
          <p:nvSpPr>
            <p:cNvPr name="Freeform 6" id="6"/>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00A2FF"/>
            </a:solidFill>
          </p:spPr>
        </p:sp>
        <p:sp>
          <p:nvSpPr>
            <p:cNvPr name="Freeform 7" id="7"/>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F8BA00"/>
            </a:solidFill>
          </p:spPr>
        </p:sp>
        <p:sp>
          <p:nvSpPr>
            <p:cNvPr name="Freeform 8" id="8"/>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9" id="9"/>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0" id="10"/>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sp>
          <p:nvSpPr>
            <p:cNvPr name="Freeform 11" id="11"/>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2" id="12"/>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grpSp>
      <p:sp>
        <p:nvSpPr>
          <p:cNvPr name="Freeform 13" id="13"/>
          <p:cNvSpPr/>
          <p:nvPr/>
        </p:nvSpPr>
        <p:spPr>
          <a:xfrm flipH="false" flipV="false" rot="0">
            <a:off x="5118630" y="3296860"/>
            <a:ext cx="3788712" cy="4183618"/>
          </a:xfrm>
          <a:custGeom>
            <a:avLst/>
            <a:gdLst/>
            <a:ahLst/>
            <a:cxnLst/>
            <a:rect r="r" b="b" t="t" l="l"/>
            <a:pathLst>
              <a:path h="4183618" w="3788712">
                <a:moveTo>
                  <a:pt x="0" y="0"/>
                </a:moveTo>
                <a:lnTo>
                  <a:pt x="3788712" y="0"/>
                </a:lnTo>
                <a:lnTo>
                  <a:pt x="3788712" y="4183618"/>
                </a:lnTo>
                <a:lnTo>
                  <a:pt x="0" y="41836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8405736" y="1998497"/>
            <a:ext cx="1066457" cy="836876"/>
          </a:xfrm>
          <a:custGeom>
            <a:avLst/>
            <a:gdLst/>
            <a:ahLst/>
            <a:cxnLst/>
            <a:rect r="r" b="b" t="t" l="l"/>
            <a:pathLst>
              <a:path h="836876" w="1066457">
                <a:moveTo>
                  <a:pt x="0" y="0"/>
                </a:moveTo>
                <a:lnTo>
                  <a:pt x="1066457" y="0"/>
                </a:lnTo>
                <a:lnTo>
                  <a:pt x="1066457" y="836876"/>
                </a:lnTo>
                <a:lnTo>
                  <a:pt x="0" y="8368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155325" y="3385823"/>
            <a:ext cx="2858214" cy="2618784"/>
          </a:xfrm>
          <a:custGeom>
            <a:avLst/>
            <a:gdLst/>
            <a:ahLst/>
            <a:cxnLst/>
            <a:rect r="r" b="b" t="t" l="l"/>
            <a:pathLst>
              <a:path h="2618784" w="2858214">
                <a:moveTo>
                  <a:pt x="0" y="0"/>
                </a:moveTo>
                <a:lnTo>
                  <a:pt x="2858215" y="0"/>
                </a:lnTo>
                <a:lnTo>
                  <a:pt x="2858215" y="2618785"/>
                </a:lnTo>
                <a:lnTo>
                  <a:pt x="0" y="26187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7" id="17"/>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8" id="18"/>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9" id="19"/>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0" id="20"/>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1" id="21"/>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2" id="22"/>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3" id="23"/>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4" id="24"/>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800510" y="884368"/>
            <a:ext cx="754427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PreOrder Traversal of Binary Search Tree</a:t>
            </a:r>
          </a:p>
        </p:txBody>
      </p:sp>
      <p:sp>
        <p:nvSpPr>
          <p:cNvPr name="TextBox 27" id="27"/>
          <p:cNvSpPr txBox="true"/>
          <p:nvPr/>
        </p:nvSpPr>
        <p:spPr>
          <a:xfrm rot="0">
            <a:off x="1946748" y="2792673"/>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8" id="28"/>
          <p:cNvSpPr txBox="true"/>
          <p:nvPr/>
        </p:nvSpPr>
        <p:spPr>
          <a:xfrm rot="0">
            <a:off x="1851050" y="4392854"/>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9" id="29"/>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00A2FF"/>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F8BA00"/>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grpSp>
      <p:sp>
        <p:nvSpPr>
          <p:cNvPr name="Freeform 14" id="14"/>
          <p:cNvSpPr/>
          <p:nvPr/>
        </p:nvSpPr>
        <p:spPr>
          <a:xfrm flipH="false" flipV="false" rot="0">
            <a:off x="5247865" y="2052237"/>
            <a:ext cx="6752882" cy="5382235"/>
          </a:xfrm>
          <a:custGeom>
            <a:avLst/>
            <a:gdLst/>
            <a:ahLst/>
            <a:cxnLst/>
            <a:rect r="r" b="b" t="t" l="l"/>
            <a:pathLst>
              <a:path h="5382235" w="6752882">
                <a:moveTo>
                  <a:pt x="0" y="0"/>
                </a:moveTo>
                <a:lnTo>
                  <a:pt x="6752883" y="0"/>
                </a:lnTo>
                <a:lnTo>
                  <a:pt x="6752883" y="5382235"/>
                </a:lnTo>
                <a:lnTo>
                  <a:pt x="0" y="5382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754427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PreOrder Traversal of Binary Search Tree</a:t>
            </a:r>
          </a:p>
        </p:txBody>
      </p:sp>
      <p:sp>
        <p:nvSpPr>
          <p:cNvPr name="TextBox 17" id="17"/>
          <p:cNvSpPr txBox="true"/>
          <p:nvPr/>
        </p:nvSpPr>
        <p:spPr>
          <a:xfrm rot="0">
            <a:off x="1946748" y="2792673"/>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18" id="18"/>
          <p:cNvSpPr txBox="true"/>
          <p:nvPr/>
        </p:nvSpPr>
        <p:spPr>
          <a:xfrm rot="0">
            <a:off x="1851050" y="4392854"/>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19" id="19"/>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20" id="20"/>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21" id="21"/>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22" id="22"/>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23" id="23"/>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4" id="24"/>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5" id="25"/>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6" id="26"/>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7" id="27"/>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8" id="28"/>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510226" y="2613450"/>
            <a:ext cx="4262923" cy="3942502"/>
            <a:chOff x="0" y="0"/>
            <a:chExt cx="4262933" cy="3942499"/>
          </a:xfrm>
        </p:grpSpPr>
        <p:sp>
          <p:nvSpPr>
            <p:cNvPr name="Freeform 6" id="6"/>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7" id="7"/>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8" id="8"/>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9" id="9"/>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0" id="10"/>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1" id="11"/>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2" id="12"/>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grpSp>
      <p:sp>
        <p:nvSpPr>
          <p:cNvPr name="Freeform 13" id="13"/>
          <p:cNvSpPr/>
          <p:nvPr/>
        </p:nvSpPr>
        <p:spPr>
          <a:xfrm flipH="false" flipV="false" rot="0">
            <a:off x="5118630" y="3296860"/>
            <a:ext cx="3788712" cy="4183618"/>
          </a:xfrm>
          <a:custGeom>
            <a:avLst/>
            <a:gdLst/>
            <a:ahLst/>
            <a:cxnLst/>
            <a:rect r="r" b="b" t="t" l="l"/>
            <a:pathLst>
              <a:path h="4183618" w="3788712">
                <a:moveTo>
                  <a:pt x="0" y="0"/>
                </a:moveTo>
                <a:lnTo>
                  <a:pt x="3788712" y="0"/>
                </a:lnTo>
                <a:lnTo>
                  <a:pt x="3788712" y="4183618"/>
                </a:lnTo>
                <a:lnTo>
                  <a:pt x="0" y="41836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8405736" y="1998497"/>
            <a:ext cx="1066457" cy="836876"/>
          </a:xfrm>
          <a:custGeom>
            <a:avLst/>
            <a:gdLst/>
            <a:ahLst/>
            <a:cxnLst/>
            <a:rect r="r" b="b" t="t" l="l"/>
            <a:pathLst>
              <a:path h="836876" w="1066457">
                <a:moveTo>
                  <a:pt x="0" y="0"/>
                </a:moveTo>
                <a:lnTo>
                  <a:pt x="1066457" y="0"/>
                </a:lnTo>
                <a:lnTo>
                  <a:pt x="1066457" y="836876"/>
                </a:lnTo>
                <a:lnTo>
                  <a:pt x="0" y="8368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155325" y="3385823"/>
            <a:ext cx="2858214" cy="2618784"/>
          </a:xfrm>
          <a:custGeom>
            <a:avLst/>
            <a:gdLst/>
            <a:ahLst/>
            <a:cxnLst/>
            <a:rect r="r" b="b" t="t" l="l"/>
            <a:pathLst>
              <a:path h="2618784" w="2858214">
                <a:moveTo>
                  <a:pt x="0" y="0"/>
                </a:moveTo>
                <a:lnTo>
                  <a:pt x="2858215" y="0"/>
                </a:lnTo>
                <a:lnTo>
                  <a:pt x="2858215" y="2618785"/>
                </a:lnTo>
                <a:lnTo>
                  <a:pt x="0" y="26187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7" id="17"/>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8" id="18"/>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9" id="19"/>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0" id="20"/>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1" id="21"/>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2" id="22"/>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3" id="23"/>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4" id="24"/>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800510" y="884368"/>
            <a:ext cx="726291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InOrder Traversal of Binary Search Tree</a:t>
            </a:r>
          </a:p>
        </p:txBody>
      </p:sp>
      <p:sp>
        <p:nvSpPr>
          <p:cNvPr name="TextBox 27" id="27"/>
          <p:cNvSpPr txBox="true"/>
          <p:nvPr/>
        </p:nvSpPr>
        <p:spPr>
          <a:xfrm rot="0">
            <a:off x="1946748" y="439285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8" id="28"/>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9" id="29"/>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Tree>
  </p:cSld>
  <p:clrMapOvr>
    <a:masterClrMapping/>
  </p:clrMapOvr>
</p:sld>
</file>

<file path=ppt/slides/slide4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grpSp>
      <p:sp>
        <p:nvSpPr>
          <p:cNvPr name="Freeform 14" id="14"/>
          <p:cNvSpPr/>
          <p:nvPr/>
        </p:nvSpPr>
        <p:spPr>
          <a:xfrm flipH="false" flipV="false" rot="0">
            <a:off x="5343201" y="2052237"/>
            <a:ext cx="6657546" cy="5100256"/>
          </a:xfrm>
          <a:custGeom>
            <a:avLst/>
            <a:gdLst/>
            <a:ahLst/>
            <a:cxnLst/>
            <a:rect r="r" b="b" t="t" l="l"/>
            <a:pathLst>
              <a:path h="5100256" w="6657546">
                <a:moveTo>
                  <a:pt x="0" y="0"/>
                </a:moveTo>
                <a:lnTo>
                  <a:pt x="6657547" y="0"/>
                </a:lnTo>
                <a:lnTo>
                  <a:pt x="6657547" y="5100257"/>
                </a:lnTo>
                <a:lnTo>
                  <a:pt x="0" y="5100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737095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InOrder Traversal of Binary Search Tree </a:t>
            </a:r>
          </a:p>
        </p:txBody>
      </p:sp>
      <p:sp>
        <p:nvSpPr>
          <p:cNvPr name="TextBox 17" id="17"/>
          <p:cNvSpPr txBox="true"/>
          <p:nvPr/>
        </p:nvSpPr>
        <p:spPr>
          <a:xfrm rot="0">
            <a:off x="1946748" y="439285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18" id="18"/>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19" id="19"/>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20" id="20"/>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21" id="21"/>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22" id="22"/>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23" id="23"/>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4" id="24"/>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5" id="25"/>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6" id="26"/>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7" id="27"/>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8" id="28"/>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510226" y="2613450"/>
            <a:ext cx="4262923" cy="3942502"/>
            <a:chOff x="0" y="0"/>
            <a:chExt cx="4262933" cy="3942499"/>
          </a:xfrm>
        </p:grpSpPr>
        <p:sp>
          <p:nvSpPr>
            <p:cNvPr name="Freeform 6" id="6"/>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7" id="7"/>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8" id="8"/>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9" id="9"/>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0" id="10"/>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1" id="11"/>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61D836"/>
            </a:solidFill>
          </p:spPr>
        </p:sp>
        <p:sp>
          <p:nvSpPr>
            <p:cNvPr name="Freeform 12" id="12"/>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61D836"/>
            </a:solidFill>
          </p:spPr>
        </p:sp>
      </p:grpSp>
      <p:sp>
        <p:nvSpPr>
          <p:cNvPr name="Freeform 13" id="13"/>
          <p:cNvSpPr/>
          <p:nvPr/>
        </p:nvSpPr>
        <p:spPr>
          <a:xfrm flipH="false" flipV="false" rot="0">
            <a:off x="5118630" y="3296860"/>
            <a:ext cx="3788712" cy="4183618"/>
          </a:xfrm>
          <a:custGeom>
            <a:avLst/>
            <a:gdLst/>
            <a:ahLst/>
            <a:cxnLst/>
            <a:rect r="r" b="b" t="t" l="l"/>
            <a:pathLst>
              <a:path h="4183618" w="3788712">
                <a:moveTo>
                  <a:pt x="0" y="0"/>
                </a:moveTo>
                <a:lnTo>
                  <a:pt x="3788712" y="0"/>
                </a:lnTo>
                <a:lnTo>
                  <a:pt x="3788712" y="4183618"/>
                </a:lnTo>
                <a:lnTo>
                  <a:pt x="0" y="41836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8405736" y="1998497"/>
            <a:ext cx="1066457" cy="836876"/>
          </a:xfrm>
          <a:custGeom>
            <a:avLst/>
            <a:gdLst/>
            <a:ahLst/>
            <a:cxnLst/>
            <a:rect r="r" b="b" t="t" l="l"/>
            <a:pathLst>
              <a:path h="836876" w="1066457">
                <a:moveTo>
                  <a:pt x="0" y="0"/>
                </a:moveTo>
                <a:lnTo>
                  <a:pt x="1066457" y="0"/>
                </a:lnTo>
                <a:lnTo>
                  <a:pt x="1066457" y="836876"/>
                </a:lnTo>
                <a:lnTo>
                  <a:pt x="0" y="8368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155325" y="3385823"/>
            <a:ext cx="2858214" cy="2618784"/>
          </a:xfrm>
          <a:custGeom>
            <a:avLst/>
            <a:gdLst/>
            <a:ahLst/>
            <a:cxnLst/>
            <a:rect r="r" b="b" t="t" l="l"/>
            <a:pathLst>
              <a:path h="2618784" w="2858214">
                <a:moveTo>
                  <a:pt x="0" y="0"/>
                </a:moveTo>
                <a:lnTo>
                  <a:pt x="2858215" y="0"/>
                </a:lnTo>
                <a:lnTo>
                  <a:pt x="2858215" y="2618785"/>
                </a:lnTo>
                <a:lnTo>
                  <a:pt x="0" y="26187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7" id="17"/>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8" id="18"/>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9" id="19"/>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0" id="20"/>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1" id="21"/>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2" id="22"/>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3" id="23"/>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4" id="24"/>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1946748" y="599304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7" id="27"/>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8" id="28"/>
          <p:cNvSpPr txBox="true"/>
          <p:nvPr/>
        </p:nvSpPr>
        <p:spPr>
          <a:xfrm rot="0">
            <a:off x="1757877" y="439285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29" id="29"/>
          <p:cNvSpPr txBox="true"/>
          <p:nvPr/>
        </p:nvSpPr>
        <p:spPr>
          <a:xfrm rot="0">
            <a:off x="800510" y="884368"/>
            <a:ext cx="775996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PostOrder Traversal of Binary Search Tree</a:t>
            </a:r>
          </a:p>
        </p:txBody>
      </p:sp>
    </p:spTree>
  </p:cSld>
  <p:clrMapOvr>
    <a:masterClrMapping/>
  </p:clrMapOvr>
</p:sld>
</file>

<file path=ppt/slides/slide4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510226" y="2613450"/>
            <a:ext cx="4262923" cy="3942502"/>
            <a:chOff x="0" y="0"/>
            <a:chExt cx="4262933" cy="3942499"/>
          </a:xfrm>
        </p:grpSpPr>
        <p:sp>
          <p:nvSpPr>
            <p:cNvPr name="Freeform 7" id="7"/>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8" id="8"/>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9" id="9"/>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0" id="10"/>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1" id="11"/>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2" id="12"/>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61D836"/>
            </a:solidFill>
          </p:spPr>
        </p:sp>
        <p:sp>
          <p:nvSpPr>
            <p:cNvPr name="Freeform 13" id="13"/>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61D836"/>
            </a:solidFill>
          </p:spPr>
        </p:sp>
      </p:grpSp>
      <p:sp>
        <p:nvSpPr>
          <p:cNvPr name="Freeform 14" id="14"/>
          <p:cNvSpPr/>
          <p:nvPr/>
        </p:nvSpPr>
        <p:spPr>
          <a:xfrm flipH="false" flipV="false" rot="0">
            <a:off x="5343201" y="2052237"/>
            <a:ext cx="6832397" cy="5258400"/>
          </a:xfrm>
          <a:custGeom>
            <a:avLst/>
            <a:gdLst/>
            <a:ahLst/>
            <a:cxnLst/>
            <a:rect r="r" b="b" t="t" l="l"/>
            <a:pathLst>
              <a:path h="5258400" w="6832397">
                <a:moveTo>
                  <a:pt x="0" y="0"/>
                </a:moveTo>
                <a:lnTo>
                  <a:pt x="6832397" y="0"/>
                </a:lnTo>
                <a:lnTo>
                  <a:pt x="6832397" y="5258401"/>
                </a:lnTo>
                <a:lnTo>
                  <a:pt x="0" y="52584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775996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PostOrder Traversal of Binary Search Tree</a:t>
            </a:r>
          </a:p>
        </p:txBody>
      </p:sp>
      <p:sp>
        <p:nvSpPr>
          <p:cNvPr name="TextBox 17" id="17"/>
          <p:cNvSpPr txBox="true"/>
          <p:nvPr/>
        </p:nvSpPr>
        <p:spPr>
          <a:xfrm rot="0">
            <a:off x="1946748" y="599304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18" id="18"/>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19" id="19"/>
          <p:cNvSpPr txBox="true"/>
          <p:nvPr/>
        </p:nvSpPr>
        <p:spPr>
          <a:xfrm rot="0">
            <a:off x="1757877" y="439285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20" id="20"/>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21" id="21"/>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22" id="22"/>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23" id="23"/>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4" id="24"/>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5" id="25"/>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6" id="26"/>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7" id="27"/>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8" id="28"/>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597403" y="1981200"/>
            <a:ext cx="7152770" cy="5181600"/>
          </a:xfrm>
          <a:custGeom>
            <a:avLst/>
            <a:gdLst/>
            <a:ahLst/>
            <a:cxnLst/>
            <a:rect r="r" b="b" t="t" l="l"/>
            <a:pathLst>
              <a:path h="5181600" w="7152770">
                <a:moveTo>
                  <a:pt x="0" y="0"/>
                </a:moveTo>
                <a:lnTo>
                  <a:pt x="7152770" y="0"/>
                </a:lnTo>
                <a:lnTo>
                  <a:pt x="7152770" y="5181600"/>
                </a:lnTo>
                <a:lnTo>
                  <a:pt x="0" y="51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3524574" y="6614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4</a:t>
            </a:r>
          </a:p>
        </p:txBody>
      </p:sp>
      <p:sp>
        <p:nvSpPr>
          <p:cNvPr name="TextBox 9" id="9"/>
          <p:cNvSpPr txBox="true"/>
          <p:nvPr/>
        </p:nvSpPr>
        <p:spPr>
          <a:xfrm rot="0">
            <a:off x="4123954" y="5090912"/>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3</a:t>
            </a:r>
          </a:p>
        </p:txBody>
      </p:sp>
      <p:sp>
        <p:nvSpPr>
          <p:cNvPr name="TextBox 10" id="10"/>
          <p:cNvSpPr txBox="true"/>
          <p:nvPr/>
        </p:nvSpPr>
        <p:spPr>
          <a:xfrm rot="0">
            <a:off x="5292357" y="3541519"/>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2</a:t>
            </a:r>
          </a:p>
        </p:txBody>
      </p:sp>
      <p:sp>
        <p:nvSpPr>
          <p:cNvPr name="TextBox 11" id="11"/>
          <p:cNvSpPr txBox="true"/>
          <p:nvPr/>
        </p:nvSpPr>
        <p:spPr>
          <a:xfrm rot="0">
            <a:off x="6545437" y="2258816"/>
            <a:ext cx="948490"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Level 1</a:t>
            </a:r>
          </a:p>
        </p:txBody>
      </p:sp>
      <p:sp>
        <p:nvSpPr>
          <p:cNvPr name="TextBox 12" id="12"/>
          <p:cNvSpPr txBox="true"/>
          <p:nvPr/>
        </p:nvSpPr>
        <p:spPr>
          <a:xfrm rot="0">
            <a:off x="5001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3" id="13"/>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4" id="14"/>
          <p:cNvSpPr txBox="true"/>
          <p:nvPr/>
        </p:nvSpPr>
        <p:spPr>
          <a:xfrm rot="0">
            <a:off x="6160522"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5" id="15"/>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6" id="16"/>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7" id="17"/>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8" id="18"/>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9" id="19"/>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0" id="20"/>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1" id="21"/>
          <p:cNvSpPr txBox="true"/>
          <p:nvPr/>
        </p:nvSpPr>
        <p:spPr>
          <a:xfrm rot="0">
            <a:off x="800510" y="884368"/>
            <a:ext cx="789675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LevelOrder Traversal of Binary Search Tree</a:t>
            </a:r>
          </a:p>
        </p:txBody>
      </p:sp>
    </p:spTree>
  </p:cSld>
  <p:clrMapOvr>
    <a:masterClrMapping/>
  </p:clrMapOvr>
</p:sld>
</file>

<file path=ppt/slides/slide4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5121535" y="2286324"/>
            <a:ext cx="5807278" cy="4306672"/>
            <a:chOff x="0" y="0"/>
            <a:chExt cx="5807278" cy="4306672"/>
          </a:xfrm>
        </p:grpSpPr>
        <p:sp>
          <p:nvSpPr>
            <p:cNvPr name="Freeform 6" id="6"/>
            <p:cNvSpPr/>
            <p:nvPr/>
          </p:nvSpPr>
          <p:spPr>
            <a:xfrm flipH="false" flipV="false" rot="0">
              <a:off x="63246" y="63500"/>
              <a:ext cx="5680075" cy="4164837"/>
            </a:xfrm>
            <a:custGeom>
              <a:avLst/>
              <a:gdLst/>
              <a:ahLst/>
              <a:cxnLst/>
              <a:rect r="r" b="b" t="t" l="l"/>
              <a:pathLst>
                <a:path h="4164837" w="5680075">
                  <a:moveTo>
                    <a:pt x="2653284" y="56007"/>
                  </a:moveTo>
                  <a:lnTo>
                    <a:pt x="2617470" y="67056"/>
                  </a:lnTo>
                  <a:lnTo>
                    <a:pt x="2605659" y="30861"/>
                  </a:lnTo>
                  <a:cubicBezTo>
                    <a:pt x="2617851" y="26797"/>
                    <a:pt x="2630170" y="22987"/>
                    <a:pt x="2642616" y="19431"/>
                  </a:cubicBezTo>
                  <a:close/>
                  <a:moveTo>
                    <a:pt x="2582037" y="79248"/>
                  </a:moveTo>
                  <a:lnTo>
                    <a:pt x="2546985" y="92583"/>
                  </a:lnTo>
                  <a:lnTo>
                    <a:pt x="2532888" y="57150"/>
                  </a:lnTo>
                  <a:cubicBezTo>
                    <a:pt x="2544826" y="52451"/>
                    <a:pt x="2556891" y="47879"/>
                    <a:pt x="2569083" y="43434"/>
                  </a:cubicBezTo>
                  <a:close/>
                  <a:moveTo>
                    <a:pt x="2512314" y="106934"/>
                  </a:moveTo>
                  <a:lnTo>
                    <a:pt x="2478151" y="122428"/>
                  </a:lnTo>
                  <a:lnTo>
                    <a:pt x="2461895" y="88011"/>
                  </a:lnTo>
                  <a:cubicBezTo>
                    <a:pt x="2473579" y="82550"/>
                    <a:pt x="2485263" y="77216"/>
                    <a:pt x="2497074" y="72136"/>
                  </a:cubicBezTo>
                  <a:close/>
                  <a:moveTo>
                    <a:pt x="2444496" y="138811"/>
                  </a:moveTo>
                  <a:lnTo>
                    <a:pt x="2411349" y="156337"/>
                  </a:lnTo>
                  <a:lnTo>
                    <a:pt x="2393061" y="122936"/>
                  </a:lnTo>
                  <a:cubicBezTo>
                    <a:pt x="2404364" y="116713"/>
                    <a:pt x="2415794" y="110744"/>
                    <a:pt x="2427224" y="104902"/>
                  </a:cubicBezTo>
                  <a:close/>
                  <a:moveTo>
                    <a:pt x="2378710" y="174879"/>
                  </a:moveTo>
                  <a:lnTo>
                    <a:pt x="2346706" y="194437"/>
                  </a:lnTo>
                  <a:lnTo>
                    <a:pt x="2326386" y="162306"/>
                  </a:lnTo>
                  <a:cubicBezTo>
                    <a:pt x="2337308" y="155448"/>
                    <a:pt x="2348230" y="148717"/>
                    <a:pt x="2359406" y="142113"/>
                  </a:cubicBezTo>
                  <a:close/>
                  <a:moveTo>
                    <a:pt x="2315337" y="215011"/>
                  </a:moveTo>
                  <a:lnTo>
                    <a:pt x="2284603" y="236474"/>
                  </a:lnTo>
                  <a:lnTo>
                    <a:pt x="2262251" y="205613"/>
                  </a:lnTo>
                  <a:cubicBezTo>
                    <a:pt x="2272665" y="198120"/>
                    <a:pt x="2283206" y="190627"/>
                    <a:pt x="2294001" y="183388"/>
                  </a:cubicBezTo>
                  <a:close/>
                  <a:moveTo>
                    <a:pt x="2254504" y="258953"/>
                  </a:moveTo>
                  <a:lnTo>
                    <a:pt x="2225167" y="282321"/>
                  </a:lnTo>
                  <a:lnTo>
                    <a:pt x="2200910" y="252857"/>
                  </a:lnTo>
                  <a:cubicBezTo>
                    <a:pt x="2210816" y="244602"/>
                    <a:pt x="2220976" y="236601"/>
                    <a:pt x="2231136" y="228727"/>
                  </a:cubicBezTo>
                  <a:close/>
                  <a:moveTo>
                    <a:pt x="2196592" y="306578"/>
                  </a:moveTo>
                  <a:lnTo>
                    <a:pt x="2168779" y="331724"/>
                  </a:lnTo>
                  <a:lnTo>
                    <a:pt x="2142744" y="303911"/>
                  </a:lnTo>
                  <a:cubicBezTo>
                    <a:pt x="2152142" y="295148"/>
                    <a:pt x="2161794" y="286512"/>
                    <a:pt x="2171446" y="278003"/>
                  </a:cubicBezTo>
                  <a:close/>
                  <a:moveTo>
                    <a:pt x="2141728" y="357759"/>
                  </a:moveTo>
                  <a:lnTo>
                    <a:pt x="2121408" y="378460"/>
                  </a:lnTo>
                  <a:lnTo>
                    <a:pt x="2107692" y="365252"/>
                  </a:lnTo>
                  <a:lnTo>
                    <a:pt x="2121408" y="378460"/>
                  </a:lnTo>
                  <a:lnTo>
                    <a:pt x="2117471" y="382651"/>
                  </a:lnTo>
                  <a:lnTo>
                    <a:pt x="2087880" y="358521"/>
                  </a:lnTo>
                  <a:cubicBezTo>
                    <a:pt x="2089912" y="356362"/>
                    <a:pt x="2091944" y="354203"/>
                    <a:pt x="2093976" y="352171"/>
                  </a:cubicBezTo>
                  <a:lnTo>
                    <a:pt x="2114931" y="330835"/>
                  </a:lnTo>
                  <a:close/>
                  <a:moveTo>
                    <a:pt x="2090039" y="412242"/>
                  </a:moveTo>
                  <a:lnTo>
                    <a:pt x="2065528" y="440563"/>
                  </a:lnTo>
                  <a:lnTo>
                    <a:pt x="2036318" y="416179"/>
                  </a:lnTo>
                  <a:cubicBezTo>
                    <a:pt x="2044573" y="406273"/>
                    <a:pt x="2052955" y="396494"/>
                    <a:pt x="2061591" y="386842"/>
                  </a:cubicBezTo>
                  <a:close/>
                  <a:moveTo>
                    <a:pt x="2042033" y="469900"/>
                  </a:moveTo>
                  <a:lnTo>
                    <a:pt x="2019300" y="499745"/>
                  </a:lnTo>
                  <a:lnTo>
                    <a:pt x="1988566" y="477139"/>
                  </a:lnTo>
                  <a:cubicBezTo>
                    <a:pt x="1996186" y="466725"/>
                    <a:pt x="2004060" y="456438"/>
                    <a:pt x="2011934" y="446278"/>
                  </a:cubicBezTo>
                  <a:close/>
                  <a:moveTo>
                    <a:pt x="1997583" y="530225"/>
                  </a:moveTo>
                  <a:lnTo>
                    <a:pt x="1976755" y="561467"/>
                  </a:lnTo>
                  <a:lnTo>
                    <a:pt x="1944751" y="540893"/>
                  </a:lnTo>
                  <a:cubicBezTo>
                    <a:pt x="1951736" y="530098"/>
                    <a:pt x="1958848" y="519303"/>
                    <a:pt x="1966214" y="508635"/>
                  </a:cubicBezTo>
                  <a:close/>
                  <a:moveTo>
                    <a:pt x="1956943" y="593344"/>
                  </a:moveTo>
                  <a:lnTo>
                    <a:pt x="1938147" y="625729"/>
                  </a:lnTo>
                  <a:lnTo>
                    <a:pt x="1904873" y="607060"/>
                  </a:lnTo>
                  <a:cubicBezTo>
                    <a:pt x="1911223" y="595757"/>
                    <a:pt x="1917700" y="584708"/>
                    <a:pt x="1924304" y="573659"/>
                  </a:cubicBezTo>
                  <a:close/>
                  <a:moveTo>
                    <a:pt x="1920367" y="658749"/>
                  </a:moveTo>
                  <a:lnTo>
                    <a:pt x="1903603" y="692277"/>
                  </a:lnTo>
                  <a:lnTo>
                    <a:pt x="1869313" y="675767"/>
                  </a:lnTo>
                  <a:cubicBezTo>
                    <a:pt x="1874901" y="664210"/>
                    <a:pt x="1880616" y="652653"/>
                    <a:pt x="1886585" y="641223"/>
                  </a:cubicBezTo>
                  <a:close/>
                  <a:moveTo>
                    <a:pt x="1887855" y="726313"/>
                  </a:moveTo>
                  <a:lnTo>
                    <a:pt x="1873123" y="760857"/>
                  </a:lnTo>
                  <a:lnTo>
                    <a:pt x="1837817" y="746506"/>
                  </a:lnTo>
                  <a:cubicBezTo>
                    <a:pt x="1842643" y="734568"/>
                    <a:pt x="1847723" y="722630"/>
                    <a:pt x="1852930" y="710946"/>
                  </a:cubicBezTo>
                  <a:close/>
                  <a:moveTo>
                    <a:pt x="1859534" y="795782"/>
                  </a:moveTo>
                  <a:lnTo>
                    <a:pt x="1846961" y="831088"/>
                  </a:lnTo>
                  <a:lnTo>
                    <a:pt x="1810893" y="818896"/>
                  </a:lnTo>
                  <a:cubicBezTo>
                    <a:pt x="1814957" y="806704"/>
                    <a:pt x="1819275" y="794512"/>
                    <a:pt x="1823847" y="782447"/>
                  </a:cubicBezTo>
                  <a:close/>
                  <a:moveTo>
                    <a:pt x="1835658" y="866902"/>
                  </a:moveTo>
                  <a:lnTo>
                    <a:pt x="1825371" y="902970"/>
                  </a:lnTo>
                  <a:lnTo>
                    <a:pt x="1788541" y="893064"/>
                  </a:lnTo>
                  <a:cubicBezTo>
                    <a:pt x="1791843" y="880618"/>
                    <a:pt x="1795399" y="868172"/>
                    <a:pt x="1799209" y="855853"/>
                  </a:cubicBezTo>
                  <a:close/>
                  <a:moveTo>
                    <a:pt x="1816227" y="939292"/>
                  </a:moveTo>
                  <a:lnTo>
                    <a:pt x="1808226" y="975995"/>
                  </a:lnTo>
                  <a:lnTo>
                    <a:pt x="1770888" y="968375"/>
                  </a:lnTo>
                  <a:cubicBezTo>
                    <a:pt x="1773428" y="955675"/>
                    <a:pt x="1776222" y="943102"/>
                    <a:pt x="1779143" y="930529"/>
                  </a:cubicBezTo>
                  <a:close/>
                  <a:moveTo>
                    <a:pt x="1801241" y="1012825"/>
                  </a:moveTo>
                  <a:lnTo>
                    <a:pt x="1795526" y="1049909"/>
                  </a:lnTo>
                  <a:lnTo>
                    <a:pt x="1757807" y="1044575"/>
                  </a:lnTo>
                  <a:cubicBezTo>
                    <a:pt x="1759585" y="1031748"/>
                    <a:pt x="1761617" y="1019048"/>
                    <a:pt x="1763776" y="1006348"/>
                  </a:cubicBezTo>
                  <a:close/>
                  <a:moveTo>
                    <a:pt x="1776730" y="1049401"/>
                  </a:moveTo>
                  <a:lnTo>
                    <a:pt x="1811401" y="1032891"/>
                  </a:lnTo>
                  <a:lnTo>
                    <a:pt x="1827530" y="1067435"/>
                  </a:lnTo>
                  <a:cubicBezTo>
                    <a:pt x="1816100" y="1072769"/>
                    <a:pt x="1804670" y="1078230"/>
                    <a:pt x="1793367" y="1083691"/>
                  </a:cubicBezTo>
                  <a:close/>
                  <a:moveTo>
                    <a:pt x="1846199" y="1016889"/>
                  </a:moveTo>
                  <a:lnTo>
                    <a:pt x="1881251" y="1001268"/>
                  </a:lnTo>
                  <a:lnTo>
                    <a:pt x="1896491" y="1036193"/>
                  </a:lnTo>
                  <a:cubicBezTo>
                    <a:pt x="1884934" y="1041273"/>
                    <a:pt x="1873377" y="1046353"/>
                    <a:pt x="1861947" y="1051560"/>
                  </a:cubicBezTo>
                  <a:close/>
                  <a:moveTo>
                    <a:pt x="1916430" y="986155"/>
                  </a:moveTo>
                  <a:lnTo>
                    <a:pt x="1951863" y="971423"/>
                  </a:lnTo>
                  <a:lnTo>
                    <a:pt x="1966214" y="1006729"/>
                  </a:lnTo>
                  <a:cubicBezTo>
                    <a:pt x="1954530" y="1011428"/>
                    <a:pt x="1942846" y="1016254"/>
                    <a:pt x="1931289" y="1021207"/>
                  </a:cubicBezTo>
                  <a:close/>
                  <a:moveTo>
                    <a:pt x="1987550" y="957199"/>
                  </a:moveTo>
                  <a:lnTo>
                    <a:pt x="2023364" y="943483"/>
                  </a:lnTo>
                  <a:lnTo>
                    <a:pt x="2036826" y="979170"/>
                  </a:lnTo>
                  <a:cubicBezTo>
                    <a:pt x="2025015" y="983615"/>
                    <a:pt x="2013204" y="988187"/>
                    <a:pt x="2001520" y="992759"/>
                  </a:cubicBezTo>
                  <a:close/>
                  <a:moveTo>
                    <a:pt x="2059305" y="930148"/>
                  </a:moveTo>
                  <a:lnTo>
                    <a:pt x="2095373" y="917321"/>
                  </a:lnTo>
                  <a:lnTo>
                    <a:pt x="2107819" y="953262"/>
                  </a:lnTo>
                  <a:cubicBezTo>
                    <a:pt x="2095881" y="957453"/>
                    <a:pt x="2084070" y="961644"/>
                    <a:pt x="2072132" y="965835"/>
                  </a:cubicBezTo>
                  <a:close/>
                  <a:moveTo>
                    <a:pt x="2131695" y="905002"/>
                  </a:moveTo>
                  <a:lnTo>
                    <a:pt x="2168144" y="893191"/>
                  </a:lnTo>
                  <a:lnTo>
                    <a:pt x="2179701" y="929513"/>
                  </a:lnTo>
                  <a:cubicBezTo>
                    <a:pt x="2167636" y="933323"/>
                    <a:pt x="2155698" y="937260"/>
                    <a:pt x="2143760" y="941197"/>
                  </a:cubicBezTo>
                  <a:close/>
                  <a:moveTo>
                    <a:pt x="2204847" y="881761"/>
                  </a:moveTo>
                  <a:lnTo>
                    <a:pt x="2241550" y="870839"/>
                  </a:lnTo>
                  <a:lnTo>
                    <a:pt x="2252218" y="907415"/>
                  </a:lnTo>
                  <a:cubicBezTo>
                    <a:pt x="2240153" y="910971"/>
                    <a:pt x="2227961" y="914527"/>
                    <a:pt x="2215896" y="918210"/>
                  </a:cubicBezTo>
                  <a:close/>
                  <a:moveTo>
                    <a:pt x="2278507" y="860425"/>
                  </a:moveTo>
                  <a:lnTo>
                    <a:pt x="2315591" y="850519"/>
                  </a:lnTo>
                  <a:lnTo>
                    <a:pt x="2325243" y="887349"/>
                  </a:lnTo>
                  <a:cubicBezTo>
                    <a:pt x="2313051" y="890524"/>
                    <a:pt x="2300859" y="893826"/>
                    <a:pt x="2288667" y="897128"/>
                  </a:cubicBezTo>
                  <a:close/>
                  <a:moveTo>
                    <a:pt x="2352675" y="840994"/>
                  </a:moveTo>
                  <a:lnTo>
                    <a:pt x="2389886" y="831977"/>
                  </a:lnTo>
                  <a:lnTo>
                    <a:pt x="2398522" y="869061"/>
                  </a:lnTo>
                  <a:cubicBezTo>
                    <a:pt x="2386203" y="871982"/>
                    <a:pt x="2374011" y="874903"/>
                    <a:pt x="2361692" y="877951"/>
                  </a:cubicBezTo>
                  <a:close/>
                  <a:moveTo>
                    <a:pt x="2427351" y="823468"/>
                  </a:moveTo>
                  <a:lnTo>
                    <a:pt x="2464816" y="815467"/>
                  </a:lnTo>
                  <a:lnTo>
                    <a:pt x="2472563" y="852805"/>
                  </a:lnTo>
                  <a:cubicBezTo>
                    <a:pt x="2460244" y="855345"/>
                    <a:pt x="2447925" y="858012"/>
                    <a:pt x="2435606" y="860679"/>
                  </a:cubicBezTo>
                  <a:close/>
                  <a:moveTo>
                    <a:pt x="2502408" y="807974"/>
                  </a:moveTo>
                  <a:lnTo>
                    <a:pt x="2540127" y="800989"/>
                  </a:lnTo>
                  <a:lnTo>
                    <a:pt x="2546858" y="838454"/>
                  </a:lnTo>
                  <a:cubicBezTo>
                    <a:pt x="2534412" y="840740"/>
                    <a:pt x="2522093" y="843026"/>
                    <a:pt x="2509647" y="845439"/>
                  </a:cubicBezTo>
                  <a:close/>
                  <a:moveTo>
                    <a:pt x="2577846" y="794385"/>
                  </a:moveTo>
                  <a:lnTo>
                    <a:pt x="2615692" y="788416"/>
                  </a:lnTo>
                  <a:lnTo>
                    <a:pt x="2621407" y="826135"/>
                  </a:lnTo>
                  <a:cubicBezTo>
                    <a:pt x="2608961" y="828040"/>
                    <a:pt x="2596515" y="830072"/>
                    <a:pt x="2584069" y="832104"/>
                  </a:cubicBezTo>
                  <a:close/>
                  <a:moveTo>
                    <a:pt x="2653665" y="782828"/>
                  </a:moveTo>
                  <a:lnTo>
                    <a:pt x="2691638" y="777748"/>
                  </a:lnTo>
                  <a:lnTo>
                    <a:pt x="2696464" y="815594"/>
                  </a:lnTo>
                  <a:cubicBezTo>
                    <a:pt x="2683891" y="817118"/>
                    <a:pt x="2671445" y="818769"/>
                    <a:pt x="2658999" y="820547"/>
                  </a:cubicBezTo>
                  <a:close/>
                  <a:moveTo>
                    <a:pt x="2729738" y="773303"/>
                  </a:moveTo>
                  <a:lnTo>
                    <a:pt x="2767838" y="769239"/>
                  </a:lnTo>
                  <a:lnTo>
                    <a:pt x="2771648" y="807212"/>
                  </a:lnTo>
                  <a:cubicBezTo>
                    <a:pt x="2759075" y="808482"/>
                    <a:pt x="2746502" y="809752"/>
                    <a:pt x="2733929" y="811149"/>
                  </a:cubicBezTo>
                  <a:close/>
                  <a:moveTo>
                    <a:pt x="2806065" y="765683"/>
                  </a:moveTo>
                  <a:lnTo>
                    <a:pt x="2844292" y="762635"/>
                  </a:lnTo>
                  <a:lnTo>
                    <a:pt x="2847086" y="800608"/>
                  </a:lnTo>
                  <a:cubicBezTo>
                    <a:pt x="2834513" y="801497"/>
                    <a:pt x="2821940" y="802513"/>
                    <a:pt x="2809367" y="803656"/>
                  </a:cubicBezTo>
                  <a:close/>
                  <a:moveTo>
                    <a:pt x="2882519" y="760095"/>
                  </a:moveTo>
                  <a:lnTo>
                    <a:pt x="2920746" y="758063"/>
                  </a:lnTo>
                  <a:lnTo>
                    <a:pt x="2922524" y="796163"/>
                  </a:lnTo>
                  <a:cubicBezTo>
                    <a:pt x="2909951" y="796798"/>
                    <a:pt x="2897378" y="797433"/>
                    <a:pt x="2884678" y="798195"/>
                  </a:cubicBezTo>
                  <a:close/>
                  <a:moveTo>
                    <a:pt x="2959100" y="756539"/>
                  </a:moveTo>
                  <a:lnTo>
                    <a:pt x="2997454" y="755523"/>
                  </a:lnTo>
                  <a:lnTo>
                    <a:pt x="2998216" y="793623"/>
                  </a:lnTo>
                  <a:cubicBezTo>
                    <a:pt x="2985516" y="793877"/>
                    <a:pt x="2972943" y="794258"/>
                    <a:pt x="2960370" y="794639"/>
                  </a:cubicBezTo>
                  <a:close/>
                  <a:moveTo>
                    <a:pt x="3035808" y="754888"/>
                  </a:moveTo>
                  <a:lnTo>
                    <a:pt x="3074162" y="754888"/>
                  </a:lnTo>
                  <a:lnTo>
                    <a:pt x="3074035" y="792988"/>
                  </a:lnTo>
                  <a:cubicBezTo>
                    <a:pt x="3061462" y="792861"/>
                    <a:pt x="3048762" y="792988"/>
                    <a:pt x="3036189" y="792988"/>
                  </a:cubicBezTo>
                  <a:close/>
                  <a:moveTo>
                    <a:pt x="3112516" y="755269"/>
                  </a:moveTo>
                  <a:lnTo>
                    <a:pt x="3150870" y="756158"/>
                  </a:lnTo>
                  <a:lnTo>
                    <a:pt x="3149727" y="794258"/>
                  </a:lnTo>
                  <a:cubicBezTo>
                    <a:pt x="3137154" y="793877"/>
                    <a:pt x="3124454" y="793496"/>
                    <a:pt x="3111881" y="793369"/>
                  </a:cubicBezTo>
                  <a:close/>
                  <a:moveTo>
                    <a:pt x="3189224" y="757682"/>
                  </a:moveTo>
                  <a:lnTo>
                    <a:pt x="3227578" y="759587"/>
                  </a:lnTo>
                  <a:lnTo>
                    <a:pt x="3225419" y="797687"/>
                  </a:lnTo>
                  <a:cubicBezTo>
                    <a:pt x="3212846" y="796925"/>
                    <a:pt x="3200146" y="796290"/>
                    <a:pt x="3187573" y="795782"/>
                  </a:cubicBezTo>
                  <a:close/>
                  <a:moveTo>
                    <a:pt x="3265805" y="762000"/>
                  </a:moveTo>
                  <a:lnTo>
                    <a:pt x="3304032" y="764921"/>
                  </a:lnTo>
                  <a:lnTo>
                    <a:pt x="3300857" y="802894"/>
                  </a:lnTo>
                  <a:cubicBezTo>
                    <a:pt x="3288284" y="801878"/>
                    <a:pt x="3275711" y="800862"/>
                    <a:pt x="3263138" y="799973"/>
                  </a:cubicBezTo>
                  <a:close/>
                  <a:moveTo>
                    <a:pt x="3342259" y="768350"/>
                  </a:moveTo>
                  <a:lnTo>
                    <a:pt x="3380359" y="772287"/>
                  </a:lnTo>
                  <a:lnTo>
                    <a:pt x="3376168" y="810133"/>
                  </a:lnTo>
                  <a:cubicBezTo>
                    <a:pt x="3363595" y="808736"/>
                    <a:pt x="3351022" y="807466"/>
                    <a:pt x="3338449" y="806196"/>
                  </a:cubicBezTo>
                  <a:close/>
                  <a:moveTo>
                    <a:pt x="3418459" y="776732"/>
                  </a:moveTo>
                  <a:lnTo>
                    <a:pt x="3456432" y="781685"/>
                  </a:lnTo>
                  <a:lnTo>
                    <a:pt x="3451352" y="819404"/>
                  </a:lnTo>
                  <a:cubicBezTo>
                    <a:pt x="3438906" y="817753"/>
                    <a:pt x="3426333" y="816102"/>
                    <a:pt x="3413760" y="814578"/>
                  </a:cubicBezTo>
                  <a:close/>
                  <a:moveTo>
                    <a:pt x="3494405" y="787019"/>
                  </a:moveTo>
                  <a:lnTo>
                    <a:pt x="3532251" y="792988"/>
                  </a:lnTo>
                  <a:lnTo>
                    <a:pt x="3526155" y="830580"/>
                  </a:lnTo>
                  <a:cubicBezTo>
                    <a:pt x="3513709" y="828548"/>
                    <a:pt x="3501263" y="826643"/>
                    <a:pt x="3488817" y="824738"/>
                  </a:cubicBezTo>
                  <a:close/>
                  <a:moveTo>
                    <a:pt x="3570097" y="799338"/>
                  </a:moveTo>
                  <a:lnTo>
                    <a:pt x="3607816" y="806196"/>
                  </a:lnTo>
                  <a:lnTo>
                    <a:pt x="3600704" y="843661"/>
                  </a:lnTo>
                  <a:cubicBezTo>
                    <a:pt x="3588258" y="841248"/>
                    <a:pt x="3575939" y="839089"/>
                    <a:pt x="3563493" y="836803"/>
                  </a:cubicBezTo>
                  <a:close/>
                  <a:moveTo>
                    <a:pt x="3645408" y="813689"/>
                  </a:moveTo>
                  <a:lnTo>
                    <a:pt x="3682873" y="821563"/>
                  </a:lnTo>
                  <a:lnTo>
                    <a:pt x="3674745" y="858774"/>
                  </a:lnTo>
                  <a:cubicBezTo>
                    <a:pt x="3662426" y="856107"/>
                    <a:pt x="3650107" y="853567"/>
                    <a:pt x="3637661" y="851027"/>
                  </a:cubicBezTo>
                  <a:close/>
                  <a:moveTo>
                    <a:pt x="3720338" y="829945"/>
                  </a:moveTo>
                  <a:lnTo>
                    <a:pt x="3757676" y="838835"/>
                  </a:lnTo>
                  <a:lnTo>
                    <a:pt x="3748659" y="875792"/>
                  </a:lnTo>
                  <a:cubicBezTo>
                    <a:pt x="3736340" y="872744"/>
                    <a:pt x="3724148" y="869823"/>
                    <a:pt x="3711829" y="867029"/>
                  </a:cubicBezTo>
                  <a:close/>
                  <a:moveTo>
                    <a:pt x="3794887" y="848106"/>
                  </a:moveTo>
                  <a:lnTo>
                    <a:pt x="3831971" y="857885"/>
                  </a:lnTo>
                  <a:lnTo>
                    <a:pt x="3821938" y="894715"/>
                  </a:lnTo>
                  <a:cubicBezTo>
                    <a:pt x="3809746" y="891413"/>
                    <a:pt x="3797554" y="888111"/>
                    <a:pt x="3785362" y="885063"/>
                  </a:cubicBezTo>
                  <a:close/>
                  <a:moveTo>
                    <a:pt x="3868928" y="868299"/>
                  </a:moveTo>
                  <a:lnTo>
                    <a:pt x="3905757" y="879094"/>
                  </a:lnTo>
                  <a:lnTo>
                    <a:pt x="3894836" y="915543"/>
                  </a:lnTo>
                  <a:cubicBezTo>
                    <a:pt x="3882771" y="911860"/>
                    <a:pt x="3870706" y="908304"/>
                    <a:pt x="3858514" y="904875"/>
                  </a:cubicBezTo>
                  <a:close/>
                  <a:moveTo>
                    <a:pt x="3942334" y="890397"/>
                  </a:moveTo>
                  <a:lnTo>
                    <a:pt x="3978910" y="902208"/>
                  </a:lnTo>
                  <a:lnTo>
                    <a:pt x="3966972" y="938403"/>
                  </a:lnTo>
                  <a:cubicBezTo>
                    <a:pt x="3955034" y="934466"/>
                    <a:pt x="3942968" y="930529"/>
                    <a:pt x="3930904" y="926846"/>
                  </a:cubicBezTo>
                  <a:close/>
                  <a:moveTo>
                    <a:pt x="4015231" y="914400"/>
                  </a:moveTo>
                  <a:lnTo>
                    <a:pt x="4051426" y="927100"/>
                  </a:lnTo>
                  <a:lnTo>
                    <a:pt x="4038599" y="962914"/>
                  </a:lnTo>
                  <a:cubicBezTo>
                    <a:pt x="4026788" y="958723"/>
                    <a:pt x="4014850" y="954532"/>
                    <a:pt x="4002912" y="950341"/>
                  </a:cubicBezTo>
                  <a:close/>
                  <a:moveTo>
                    <a:pt x="4087367" y="940308"/>
                  </a:moveTo>
                  <a:lnTo>
                    <a:pt x="4123181" y="954024"/>
                  </a:lnTo>
                  <a:lnTo>
                    <a:pt x="4109338" y="989584"/>
                  </a:lnTo>
                  <a:cubicBezTo>
                    <a:pt x="4097528" y="985012"/>
                    <a:pt x="4085717" y="980567"/>
                    <a:pt x="4073905" y="976122"/>
                  </a:cubicBezTo>
                  <a:close/>
                  <a:moveTo>
                    <a:pt x="4158868" y="968121"/>
                  </a:moveTo>
                  <a:lnTo>
                    <a:pt x="4194301" y="982726"/>
                  </a:lnTo>
                  <a:lnTo>
                    <a:pt x="4179569" y="1017905"/>
                  </a:lnTo>
                  <a:cubicBezTo>
                    <a:pt x="4167885" y="1013079"/>
                    <a:pt x="4156329" y="1008253"/>
                    <a:pt x="4144644" y="1003554"/>
                  </a:cubicBezTo>
                  <a:close/>
                  <a:moveTo>
                    <a:pt x="4229607" y="997712"/>
                  </a:moveTo>
                  <a:lnTo>
                    <a:pt x="4264660" y="1013206"/>
                  </a:lnTo>
                  <a:lnTo>
                    <a:pt x="4249038" y="1048004"/>
                  </a:lnTo>
                  <a:cubicBezTo>
                    <a:pt x="4237481" y="1042797"/>
                    <a:pt x="4225924" y="1037717"/>
                    <a:pt x="4214367" y="1032637"/>
                  </a:cubicBezTo>
                  <a:close/>
                  <a:moveTo>
                    <a:pt x="4299585" y="1029208"/>
                  </a:moveTo>
                  <a:lnTo>
                    <a:pt x="4334256" y="1045591"/>
                  </a:lnTo>
                  <a:lnTo>
                    <a:pt x="4317746" y="1079881"/>
                  </a:lnTo>
                  <a:cubicBezTo>
                    <a:pt x="4306443" y="1074420"/>
                    <a:pt x="4295013" y="1068959"/>
                    <a:pt x="4283583" y="1063752"/>
                  </a:cubicBezTo>
                  <a:close/>
                  <a:moveTo>
                    <a:pt x="4368673" y="1062482"/>
                  </a:moveTo>
                  <a:lnTo>
                    <a:pt x="4402963" y="1079754"/>
                  </a:lnTo>
                  <a:lnTo>
                    <a:pt x="4385564" y="1113663"/>
                  </a:lnTo>
                  <a:cubicBezTo>
                    <a:pt x="4374261" y="1107948"/>
                    <a:pt x="4363085" y="1102233"/>
                    <a:pt x="4351782" y="1096518"/>
                  </a:cubicBezTo>
                  <a:close/>
                  <a:moveTo>
                    <a:pt x="4418330" y="1131189"/>
                  </a:moveTo>
                  <a:lnTo>
                    <a:pt x="4381246" y="1139825"/>
                  </a:lnTo>
                  <a:lnTo>
                    <a:pt x="4372482" y="1102741"/>
                  </a:lnTo>
                  <a:cubicBezTo>
                    <a:pt x="4384801" y="1099820"/>
                    <a:pt x="4397248" y="1096899"/>
                    <a:pt x="4409693" y="1093978"/>
                  </a:cubicBezTo>
                  <a:close/>
                  <a:moveTo>
                    <a:pt x="4344289" y="1148715"/>
                  </a:moveTo>
                  <a:lnTo>
                    <a:pt x="4307332" y="1157605"/>
                  </a:lnTo>
                  <a:lnTo>
                    <a:pt x="4298315" y="1120521"/>
                  </a:lnTo>
                  <a:cubicBezTo>
                    <a:pt x="4310634" y="1117473"/>
                    <a:pt x="4323080" y="1114552"/>
                    <a:pt x="4335399" y="1111631"/>
                  </a:cubicBezTo>
                  <a:close/>
                  <a:moveTo>
                    <a:pt x="4270375" y="1166622"/>
                  </a:moveTo>
                  <a:lnTo>
                    <a:pt x="4233418" y="1175766"/>
                  </a:lnTo>
                  <a:lnTo>
                    <a:pt x="4224274" y="1138809"/>
                  </a:lnTo>
                  <a:cubicBezTo>
                    <a:pt x="4236593" y="1135761"/>
                    <a:pt x="4248912" y="1132713"/>
                    <a:pt x="4261358" y="1129665"/>
                  </a:cubicBezTo>
                  <a:close/>
                  <a:moveTo>
                    <a:pt x="4196588" y="1184910"/>
                  </a:moveTo>
                  <a:lnTo>
                    <a:pt x="4159758" y="1194308"/>
                  </a:lnTo>
                  <a:lnTo>
                    <a:pt x="4150360" y="1157351"/>
                  </a:lnTo>
                  <a:cubicBezTo>
                    <a:pt x="4162679" y="1154176"/>
                    <a:pt x="4174998" y="1151128"/>
                    <a:pt x="4187317" y="1147953"/>
                  </a:cubicBezTo>
                  <a:close/>
                  <a:moveTo>
                    <a:pt x="4122801" y="1203706"/>
                  </a:moveTo>
                  <a:lnTo>
                    <a:pt x="4085971" y="1213231"/>
                  </a:lnTo>
                  <a:lnTo>
                    <a:pt x="4076319" y="1176401"/>
                  </a:lnTo>
                  <a:cubicBezTo>
                    <a:pt x="4088638" y="1173226"/>
                    <a:pt x="4100957" y="1170051"/>
                    <a:pt x="4113276" y="1166876"/>
                  </a:cubicBezTo>
                  <a:close/>
                  <a:moveTo>
                    <a:pt x="4049141" y="1222883"/>
                  </a:moveTo>
                  <a:lnTo>
                    <a:pt x="4012438" y="1232662"/>
                  </a:lnTo>
                  <a:lnTo>
                    <a:pt x="4002659" y="1195832"/>
                  </a:lnTo>
                  <a:cubicBezTo>
                    <a:pt x="4014978" y="1192530"/>
                    <a:pt x="4027170" y="1189228"/>
                    <a:pt x="4039489" y="1186053"/>
                  </a:cubicBezTo>
                  <a:close/>
                  <a:moveTo>
                    <a:pt x="3975608" y="1242568"/>
                  </a:moveTo>
                  <a:lnTo>
                    <a:pt x="3938905" y="1252601"/>
                  </a:lnTo>
                  <a:lnTo>
                    <a:pt x="3928872" y="1215898"/>
                  </a:lnTo>
                  <a:cubicBezTo>
                    <a:pt x="3941191" y="1212596"/>
                    <a:pt x="3953382" y="1209167"/>
                    <a:pt x="3965701" y="1205865"/>
                  </a:cubicBezTo>
                  <a:close/>
                  <a:moveTo>
                    <a:pt x="3902202" y="1262634"/>
                  </a:moveTo>
                  <a:lnTo>
                    <a:pt x="3865499" y="1272794"/>
                  </a:lnTo>
                  <a:lnTo>
                    <a:pt x="3855212" y="1236091"/>
                  </a:lnTo>
                  <a:cubicBezTo>
                    <a:pt x="3867404" y="1232662"/>
                    <a:pt x="3879723" y="1229233"/>
                    <a:pt x="3891915" y="1225804"/>
                  </a:cubicBezTo>
                  <a:close/>
                  <a:moveTo>
                    <a:pt x="3828923" y="1283208"/>
                  </a:moveTo>
                  <a:lnTo>
                    <a:pt x="3792347" y="1293622"/>
                  </a:lnTo>
                  <a:lnTo>
                    <a:pt x="3781806" y="1257046"/>
                  </a:lnTo>
                  <a:cubicBezTo>
                    <a:pt x="3793998" y="1253490"/>
                    <a:pt x="3806317" y="1250061"/>
                    <a:pt x="3818509" y="1246632"/>
                  </a:cubicBezTo>
                  <a:close/>
                  <a:moveTo>
                    <a:pt x="3755771" y="1304163"/>
                  </a:moveTo>
                  <a:lnTo>
                    <a:pt x="3719195" y="1314831"/>
                  </a:lnTo>
                  <a:lnTo>
                    <a:pt x="3708527" y="1278255"/>
                  </a:lnTo>
                  <a:cubicBezTo>
                    <a:pt x="3720719" y="1274699"/>
                    <a:pt x="3732911" y="1271143"/>
                    <a:pt x="3745103" y="1267587"/>
                  </a:cubicBezTo>
                  <a:close/>
                  <a:moveTo>
                    <a:pt x="3682746" y="1325499"/>
                  </a:moveTo>
                  <a:lnTo>
                    <a:pt x="3646297" y="1336294"/>
                  </a:lnTo>
                  <a:lnTo>
                    <a:pt x="3635375" y="1299845"/>
                  </a:lnTo>
                  <a:cubicBezTo>
                    <a:pt x="3647567" y="1296162"/>
                    <a:pt x="3659759" y="1292606"/>
                    <a:pt x="3671951" y="1288923"/>
                  </a:cubicBezTo>
                  <a:close/>
                  <a:moveTo>
                    <a:pt x="3609848" y="1347343"/>
                  </a:moveTo>
                  <a:lnTo>
                    <a:pt x="3573399" y="1358392"/>
                  </a:lnTo>
                  <a:lnTo>
                    <a:pt x="3562223" y="1321943"/>
                  </a:lnTo>
                  <a:cubicBezTo>
                    <a:pt x="3574415" y="1318260"/>
                    <a:pt x="3586607" y="1314450"/>
                    <a:pt x="3598799" y="1310767"/>
                  </a:cubicBezTo>
                  <a:close/>
                  <a:moveTo>
                    <a:pt x="3537077" y="1369568"/>
                  </a:moveTo>
                  <a:lnTo>
                    <a:pt x="3500755" y="1380871"/>
                  </a:lnTo>
                  <a:lnTo>
                    <a:pt x="3489452" y="1344549"/>
                  </a:lnTo>
                  <a:cubicBezTo>
                    <a:pt x="3501644" y="1340739"/>
                    <a:pt x="3513709" y="1337056"/>
                    <a:pt x="3525901" y="1333246"/>
                  </a:cubicBezTo>
                  <a:close/>
                  <a:moveTo>
                    <a:pt x="3464433" y="1392301"/>
                  </a:moveTo>
                  <a:lnTo>
                    <a:pt x="3428111" y="1403731"/>
                  </a:lnTo>
                  <a:lnTo>
                    <a:pt x="3416554" y="1367409"/>
                  </a:lnTo>
                  <a:cubicBezTo>
                    <a:pt x="3428619" y="1363599"/>
                    <a:pt x="3440811" y="1359662"/>
                    <a:pt x="3452876" y="1355852"/>
                  </a:cubicBezTo>
                  <a:close/>
                  <a:moveTo>
                    <a:pt x="3391916" y="1415415"/>
                  </a:moveTo>
                  <a:lnTo>
                    <a:pt x="3355721" y="1427099"/>
                  </a:lnTo>
                  <a:lnTo>
                    <a:pt x="3343910" y="1390904"/>
                  </a:lnTo>
                  <a:cubicBezTo>
                    <a:pt x="3355975" y="1386967"/>
                    <a:pt x="3368167" y="1383030"/>
                    <a:pt x="3380232" y="1379093"/>
                  </a:cubicBezTo>
                  <a:close/>
                  <a:moveTo>
                    <a:pt x="3319526" y="1438910"/>
                  </a:moveTo>
                  <a:lnTo>
                    <a:pt x="3283331" y="1450848"/>
                  </a:lnTo>
                  <a:lnTo>
                    <a:pt x="3271393" y="1414653"/>
                  </a:lnTo>
                  <a:cubicBezTo>
                    <a:pt x="3283458" y="1410589"/>
                    <a:pt x="3295523" y="1406652"/>
                    <a:pt x="3307588" y="1402715"/>
                  </a:cubicBezTo>
                  <a:close/>
                  <a:moveTo>
                    <a:pt x="3247263" y="1462913"/>
                  </a:moveTo>
                  <a:lnTo>
                    <a:pt x="3211195" y="1475105"/>
                  </a:lnTo>
                  <a:lnTo>
                    <a:pt x="3199003" y="1439037"/>
                  </a:lnTo>
                  <a:cubicBezTo>
                    <a:pt x="3211068" y="1434973"/>
                    <a:pt x="3223133" y="1430909"/>
                    <a:pt x="3235198" y="1426845"/>
                  </a:cubicBezTo>
                  <a:close/>
                  <a:moveTo>
                    <a:pt x="3175254" y="1487297"/>
                  </a:moveTo>
                  <a:lnTo>
                    <a:pt x="3139313" y="1499616"/>
                  </a:lnTo>
                  <a:lnTo>
                    <a:pt x="3126867" y="1463548"/>
                  </a:lnTo>
                  <a:cubicBezTo>
                    <a:pt x="3138932" y="1459357"/>
                    <a:pt x="3150870" y="1455293"/>
                    <a:pt x="3162935" y="1451102"/>
                  </a:cubicBezTo>
                  <a:close/>
                  <a:moveTo>
                    <a:pt x="3103372" y="1512062"/>
                  </a:moveTo>
                  <a:lnTo>
                    <a:pt x="3067431" y="1524635"/>
                  </a:lnTo>
                  <a:lnTo>
                    <a:pt x="3054731" y="1488694"/>
                  </a:lnTo>
                  <a:cubicBezTo>
                    <a:pt x="3066669" y="1484503"/>
                    <a:pt x="3078734" y="1480312"/>
                    <a:pt x="3090799" y="1476121"/>
                  </a:cubicBezTo>
                  <a:close/>
                  <a:moveTo>
                    <a:pt x="3031617" y="1537335"/>
                  </a:moveTo>
                  <a:lnTo>
                    <a:pt x="2995803" y="1550162"/>
                  </a:lnTo>
                  <a:lnTo>
                    <a:pt x="2982976" y="1514348"/>
                  </a:lnTo>
                  <a:cubicBezTo>
                    <a:pt x="2994914" y="1510030"/>
                    <a:pt x="3006979" y="1505839"/>
                    <a:pt x="3018917" y="1501521"/>
                  </a:cubicBezTo>
                  <a:close/>
                  <a:moveTo>
                    <a:pt x="2959989" y="1562989"/>
                  </a:moveTo>
                  <a:lnTo>
                    <a:pt x="2924302" y="1575943"/>
                  </a:lnTo>
                  <a:lnTo>
                    <a:pt x="2911221" y="1540129"/>
                  </a:lnTo>
                  <a:cubicBezTo>
                    <a:pt x="2923159" y="1535811"/>
                    <a:pt x="2935097" y="1531366"/>
                    <a:pt x="2947035" y="1527048"/>
                  </a:cubicBezTo>
                  <a:close/>
                  <a:moveTo>
                    <a:pt x="2888488" y="1589024"/>
                  </a:moveTo>
                  <a:lnTo>
                    <a:pt x="2852801" y="1602232"/>
                  </a:lnTo>
                  <a:lnTo>
                    <a:pt x="2839593" y="1566545"/>
                  </a:lnTo>
                  <a:cubicBezTo>
                    <a:pt x="2851531" y="1562100"/>
                    <a:pt x="2863469" y="1557655"/>
                    <a:pt x="2875407" y="1553337"/>
                  </a:cubicBezTo>
                  <a:close/>
                  <a:moveTo>
                    <a:pt x="2817114" y="1615567"/>
                  </a:moveTo>
                  <a:lnTo>
                    <a:pt x="2781554" y="1629029"/>
                  </a:lnTo>
                  <a:lnTo>
                    <a:pt x="2768092" y="1593342"/>
                  </a:lnTo>
                  <a:cubicBezTo>
                    <a:pt x="2780030" y="1588770"/>
                    <a:pt x="2791841" y="1584325"/>
                    <a:pt x="2803779" y="1579880"/>
                  </a:cubicBezTo>
                  <a:close/>
                  <a:moveTo>
                    <a:pt x="2745994" y="1642491"/>
                  </a:moveTo>
                  <a:lnTo>
                    <a:pt x="2710434" y="1656080"/>
                  </a:lnTo>
                  <a:lnTo>
                    <a:pt x="2696718" y="1620520"/>
                  </a:lnTo>
                  <a:cubicBezTo>
                    <a:pt x="2708656" y="1615948"/>
                    <a:pt x="2720467" y="1611376"/>
                    <a:pt x="2732405" y="1606931"/>
                  </a:cubicBezTo>
                  <a:close/>
                  <a:moveTo>
                    <a:pt x="2675001" y="1669796"/>
                  </a:moveTo>
                  <a:lnTo>
                    <a:pt x="2639568" y="1683639"/>
                  </a:lnTo>
                  <a:lnTo>
                    <a:pt x="2625725" y="1648206"/>
                  </a:lnTo>
                  <a:cubicBezTo>
                    <a:pt x="2637536" y="1643507"/>
                    <a:pt x="2649474" y="1638935"/>
                    <a:pt x="2661285" y="1634363"/>
                  </a:cubicBezTo>
                  <a:close/>
                  <a:moveTo>
                    <a:pt x="2604135" y="1697609"/>
                  </a:moveTo>
                  <a:lnTo>
                    <a:pt x="2568829" y="1711706"/>
                  </a:lnTo>
                  <a:lnTo>
                    <a:pt x="2554732" y="1676273"/>
                  </a:lnTo>
                  <a:cubicBezTo>
                    <a:pt x="2566543" y="1671574"/>
                    <a:pt x="2578354" y="1666875"/>
                    <a:pt x="2590165" y="1662176"/>
                  </a:cubicBezTo>
                  <a:close/>
                  <a:moveTo>
                    <a:pt x="2533396" y="1725803"/>
                  </a:moveTo>
                  <a:lnTo>
                    <a:pt x="2498090" y="1740027"/>
                  </a:lnTo>
                  <a:lnTo>
                    <a:pt x="2483739" y="1704721"/>
                  </a:lnTo>
                  <a:cubicBezTo>
                    <a:pt x="2495550" y="1699895"/>
                    <a:pt x="2507361" y="1695196"/>
                    <a:pt x="2519172" y="1690370"/>
                  </a:cubicBezTo>
                  <a:close/>
                  <a:moveTo>
                    <a:pt x="2462911" y="1754378"/>
                  </a:moveTo>
                  <a:lnTo>
                    <a:pt x="2427732" y="1768856"/>
                  </a:lnTo>
                  <a:lnTo>
                    <a:pt x="2413254" y="1733677"/>
                  </a:lnTo>
                  <a:cubicBezTo>
                    <a:pt x="2425065" y="1728851"/>
                    <a:pt x="2436749" y="1724025"/>
                    <a:pt x="2448560" y="1719199"/>
                  </a:cubicBezTo>
                  <a:close/>
                  <a:moveTo>
                    <a:pt x="2392553" y="1783461"/>
                  </a:moveTo>
                  <a:lnTo>
                    <a:pt x="2357501" y="1798066"/>
                  </a:lnTo>
                  <a:lnTo>
                    <a:pt x="2342769" y="1762887"/>
                  </a:lnTo>
                  <a:cubicBezTo>
                    <a:pt x="2354453" y="1757934"/>
                    <a:pt x="2366264" y="1753108"/>
                    <a:pt x="2377948" y="1748155"/>
                  </a:cubicBezTo>
                  <a:close/>
                  <a:moveTo>
                    <a:pt x="2322322" y="1812925"/>
                  </a:moveTo>
                  <a:lnTo>
                    <a:pt x="2287270" y="1827784"/>
                  </a:lnTo>
                  <a:lnTo>
                    <a:pt x="2272284" y="1792732"/>
                  </a:lnTo>
                  <a:cubicBezTo>
                    <a:pt x="2283968" y="1787779"/>
                    <a:pt x="2295652" y="1782826"/>
                    <a:pt x="2307463" y="1777873"/>
                  </a:cubicBezTo>
                  <a:close/>
                  <a:moveTo>
                    <a:pt x="2252345" y="1842770"/>
                  </a:moveTo>
                  <a:lnTo>
                    <a:pt x="2217420" y="1857883"/>
                  </a:lnTo>
                  <a:lnTo>
                    <a:pt x="2202307" y="1822958"/>
                  </a:lnTo>
                  <a:cubicBezTo>
                    <a:pt x="2213991" y="1817878"/>
                    <a:pt x="2225675" y="1812925"/>
                    <a:pt x="2237359" y="1807845"/>
                  </a:cubicBezTo>
                  <a:close/>
                  <a:moveTo>
                    <a:pt x="2182495" y="1872996"/>
                  </a:moveTo>
                  <a:lnTo>
                    <a:pt x="2147697" y="1888236"/>
                  </a:lnTo>
                  <a:lnTo>
                    <a:pt x="2132330" y="1853311"/>
                  </a:lnTo>
                  <a:cubicBezTo>
                    <a:pt x="2144014" y="1848231"/>
                    <a:pt x="2155571" y="1843024"/>
                    <a:pt x="2167255" y="1837944"/>
                  </a:cubicBezTo>
                  <a:close/>
                  <a:moveTo>
                    <a:pt x="2112899" y="1903603"/>
                  </a:moveTo>
                  <a:lnTo>
                    <a:pt x="2078101" y="1919097"/>
                  </a:lnTo>
                  <a:lnTo>
                    <a:pt x="2062480" y="1884299"/>
                  </a:lnTo>
                  <a:cubicBezTo>
                    <a:pt x="2074037" y="1879092"/>
                    <a:pt x="2085721" y="1873885"/>
                    <a:pt x="2097278" y="1868805"/>
                  </a:cubicBezTo>
                  <a:close/>
                  <a:moveTo>
                    <a:pt x="2043430" y="1934718"/>
                  </a:moveTo>
                  <a:lnTo>
                    <a:pt x="2008759" y="1950466"/>
                  </a:lnTo>
                  <a:lnTo>
                    <a:pt x="1993011" y="1915795"/>
                  </a:lnTo>
                  <a:cubicBezTo>
                    <a:pt x="2004568" y="1910461"/>
                    <a:pt x="2016125" y="1905254"/>
                    <a:pt x="2027809" y="1900047"/>
                  </a:cubicBezTo>
                  <a:close/>
                  <a:moveTo>
                    <a:pt x="1974215" y="1966214"/>
                  </a:moveTo>
                  <a:lnTo>
                    <a:pt x="1939671" y="1982089"/>
                  </a:lnTo>
                  <a:lnTo>
                    <a:pt x="1923669" y="1947545"/>
                  </a:lnTo>
                  <a:cubicBezTo>
                    <a:pt x="1935226" y="1942211"/>
                    <a:pt x="1946783" y="1936877"/>
                    <a:pt x="1958340" y="1931543"/>
                  </a:cubicBezTo>
                  <a:close/>
                  <a:moveTo>
                    <a:pt x="1905127" y="1998091"/>
                  </a:moveTo>
                  <a:lnTo>
                    <a:pt x="1870710" y="2014220"/>
                  </a:lnTo>
                  <a:lnTo>
                    <a:pt x="1854581" y="1979676"/>
                  </a:lnTo>
                  <a:cubicBezTo>
                    <a:pt x="1866138" y="1974215"/>
                    <a:pt x="1877568" y="1968881"/>
                    <a:pt x="1889125" y="1963547"/>
                  </a:cubicBezTo>
                  <a:close/>
                  <a:moveTo>
                    <a:pt x="1836293" y="2030349"/>
                  </a:moveTo>
                  <a:lnTo>
                    <a:pt x="1801876" y="2046605"/>
                  </a:lnTo>
                  <a:lnTo>
                    <a:pt x="1785493" y="2012188"/>
                  </a:lnTo>
                  <a:cubicBezTo>
                    <a:pt x="1796923" y="2006727"/>
                    <a:pt x="1808480" y="2001266"/>
                    <a:pt x="1819910" y="1995805"/>
                  </a:cubicBezTo>
                  <a:close/>
                  <a:moveTo>
                    <a:pt x="1767586" y="2063115"/>
                  </a:moveTo>
                  <a:lnTo>
                    <a:pt x="1733296" y="2079625"/>
                  </a:lnTo>
                  <a:lnTo>
                    <a:pt x="1716659" y="2045335"/>
                  </a:lnTo>
                  <a:cubicBezTo>
                    <a:pt x="1728089" y="2039747"/>
                    <a:pt x="1739519" y="2034286"/>
                    <a:pt x="1751076" y="2028825"/>
                  </a:cubicBezTo>
                  <a:close/>
                  <a:moveTo>
                    <a:pt x="1699133" y="2096262"/>
                  </a:moveTo>
                  <a:lnTo>
                    <a:pt x="1664970" y="2113026"/>
                  </a:lnTo>
                  <a:lnTo>
                    <a:pt x="1648206" y="2078863"/>
                  </a:lnTo>
                  <a:cubicBezTo>
                    <a:pt x="1659636" y="2073275"/>
                    <a:pt x="1671066" y="2067687"/>
                    <a:pt x="1682496" y="2062099"/>
                  </a:cubicBezTo>
                  <a:close/>
                  <a:moveTo>
                    <a:pt x="1630807" y="2129790"/>
                  </a:moveTo>
                  <a:lnTo>
                    <a:pt x="1596898" y="2146300"/>
                  </a:lnTo>
                  <a:lnTo>
                    <a:pt x="1579880" y="2112137"/>
                  </a:lnTo>
                  <a:cubicBezTo>
                    <a:pt x="1591310" y="2106422"/>
                    <a:pt x="1602613" y="2100834"/>
                    <a:pt x="1614043" y="2095119"/>
                  </a:cubicBezTo>
                  <a:close/>
                  <a:moveTo>
                    <a:pt x="1562735" y="2163699"/>
                  </a:moveTo>
                  <a:lnTo>
                    <a:pt x="1528826" y="2180844"/>
                  </a:lnTo>
                  <a:lnTo>
                    <a:pt x="1511681" y="2146808"/>
                  </a:lnTo>
                  <a:cubicBezTo>
                    <a:pt x="1522984" y="2141093"/>
                    <a:pt x="1534414" y="2135378"/>
                    <a:pt x="1545717" y="2129663"/>
                  </a:cubicBezTo>
                  <a:close/>
                  <a:moveTo>
                    <a:pt x="1494790" y="2197989"/>
                  </a:moveTo>
                  <a:lnTo>
                    <a:pt x="1460881" y="2215261"/>
                  </a:lnTo>
                  <a:lnTo>
                    <a:pt x="1443482" y="2181352"/>
                  </a:lnTo>
                  <a:cubicBezTo>
                    <a:pt x="1454785" y="2175510"/>
                    <a:pt x="1466088" y="2169795"/>
                    <a:pt x="1477391" y="2163953"/>
                  </a:cubicBezTo>
                  <a:close/>
                  <a:moveTo>
                    <a:pt x="1427099" y="2232660"/>
                  </a:moveTo>
                  <a:lnTo>
                    <a:pt x="1393317" y="2250186"/>
                  </a:lnTo>
                  <a:lnTo>
                    <a:pt x="1375791" y="2216404"/>
                  </a:lnTo>
                  <a:cubicBezTo>
                    <a:pt x="1387094" y="2210562"/>
                    <a:pt x="1398397" y="2204720"/>
                    <a:pt x="1409700" y="2198878"/>
                  </a:cubicBezTo>
                  <a:close/>
                  <a:moveTo>
                    <a:pt x="1359662" y="2267839"/>
                  </a:moveTo>
                  <a:lnTo>
                    <a:pt x="1326007" y="2285492"/>
                  </a:lnTo>
                  <a:lnTo>
                    <a:pt x="1308227" y="2251837"/>
                  </a:lnTo>
                  <a:cubicBezTo>
                    <a:pt x="1319530" y="2245868"/>
                    <a:pt x="1330706" y="2240026"/>
                    <a:pt x="1342009" y="2234057"/>
                  </a:cubicBezTo>
                  <a:close/>
                  <a:moveTo>
                    <a:pt x="1292352" y="2303399"/>
                  </a:moveTo>
                  <a:lnTo>
                    <a:pt x="1258824" y="2321306"/>
                  </a:lnTo>
                  <a:lnTo>
                    <a:pt x="1240790" y="2287778"/>
                  </a:lnTo>
                  <a:cubicBezTo>
                    <a:pt x="1251966" y="2281809"/>
                    <a:pt x="1263269" y="2275840"/>
                    <a:pt x="1274445" y="2269871"/>
                  </a:cubicBezTo>
                  <a:close/>
                  <a:moveTo>
                    <a:pt x="1225296" y="2339340"/>
                  </a:moveTo>
                  <a:lnTo>
                    <a:pt x="1191895" y="2357501"/>
                  </a:lnTo>
                  <a:lnTo>
                    <a:pt x="1173734" y="2323973"/>
                  </a:lnTo>
                  <a:cubicBezTo>
                    <a:pt x="1184910" y="2317877"/>
                    <a:pt x="1196086" y="2311908"/>
                    <a:pt x="1207262" y="2305812"/>
                  </a:cubicBezTo>
                  <a:close/>
                  <a:moveTo>
                    <a:pt x="1158494" y="2375662"/>
                  </a:moveTo>
                  <a:lnTo>
                    <a:pt x="1125093" y="2393950"/>
                  </a:lnTo>
                  <a:lnTo>
                    <a:pt x="1106678" y="2360549"/>
                  </a:lnTo>
                  <a:cubicBezTo>
                    <a:pt x="1117854" y="2354453"/>
                    <a:pt x="1129030" y="2348357"/>
                    <a:pt x="1140079" y="2342261"/>
                  </a:cubicBezTo>
                  <a:close/>
                  <a:moveTo>
                    <a:pt x="1091819" y="2412365"/>
                  </a:moveTo>
                  <a:lnTo>
                    <a:pt x="1058545" y="2430907"/>
                  </a:lnTo>
                  <a:lnTo>
                    <a:pt x="1040003" y="2397633"/>
                  </a:lnTo>
                  <a:cubicBezTo>
                    <a:pt x="1051179" y="2391410"/>
                    <a:pt x="1062228" y="2385314"/>
                    <a:pt x="1073277" y="2379091"/>
                  </a:cubicBezTo>
                  <a:close/>
                  <a:moveTo>
                    <a:pt x="1025398" y="2449449"/>
                  </a:moveTo>
                  <a:lnTo>
                    <a:pt x="992251" y="2468118"/>
                  </a:lnTo>
                  <a:lnTo>
                    <a:pt x="973455" y="2434971"/>
                  </a:lnTo>
                  <a:cubicBezTo>
                    <a:pt x="984504" y="2428748"/>
                    <a:pt x="995553" y="2422398"/>
                    <a:pt x="1006729" y="2416175"/>
                  </a:cubicBezTo>
                  <a:close/>
                  <a:moveTo>
                    <a:pt x="959231" y="2486914"/>
                  </a:moveTo>
                  <a:lnTo>
                    <a:pt x="926211" y="2505837"/>
                  </a:lnTo>
                  <a:lnTo>
                    <a:pt x="907288" y="2472817"/>
                  </a:lnTo>
                  <a:cubicBezTo>
                    <a:pt x="918337" y="2466467"/>
                    <a:pt x="929386" y="2460117"/>
                    <a:pt x="940435" y="2453894"/>
                  </a:cubicBezTo>
                  <a:close/>
                  <a:moveTo>
                    <a:pt x="893191" y="2524760"/>
                  </a:moveTo>
                  <a:lnTo>
                    <a:pt x="860298" y="2543810"/>
                  </a:lnTo>
                  <a:lnTo>
                    <a:pt x="841121" y="2510917"/>
                  </a:lnTo>
                  <a:cubicBezTo>
                    <a:pt x="852170" y="2504567"/>
                    <a:pt x="863092" y="2498090"/>
                    <a:pt x="874141" y="2491740"/>
                  </a:cubicBezTo>
                  <a:close/>
                  <a:moveTo>
                    <a:pt x="827405" y="2562987"/>
                  </a:moveTo>
                  <a:lnTo>
                    <a:pt x="794639" y="2582291"/>
                  </a:lnTo>
                  <a:lnTo>
                    <a:pt x="775335" y="2549525"/>
                  </a:lnTo>
                  <a:cubicBezTo>
                    <a:pt x="786257" y="2543048"/>
                    <a:pt x="797306" y="2536571"/>
                    <a:pt x="808228" y="2530221"/>
                  </a:cubicBezTo>
                  <a:close/>
                  <a:moveTo>
                    <a:pt x="761873" y="2601722"/>
                  </a:moveTo>
                  <a:lnTo>
                    <a:pt x="729234" y="2621153"/>
                  </a:lnTo>
                  <a:lnTo>
                    <a:pt x="709676" y="2588514"/>
                  </a:lnTo>
                  <a:cubicBezTo>
                    <a:pt x="720598" y="2582037"/>
                    <a:pt x="731520" y="2575433"/>
                    <a:pt x="742442" y="2568956"/>
                  </a:cubicBezTo>
                  <a:close/>
                  <a:moveTo>
                    <a:pt x="716407" y="2588768"/>
                  </a:moveTo>
                  <a:lnTo>
                    <a:pt x="752348" y="2575179"/>
                  </a:lnTo>
                  <a:lnTo>
                    <a:pt x="765556" y="2610866"/>
                  </a:lnTo>
                  <a:cubicBezTo>
                    <a:pt x="753745" y="2615184"/>
                    <a:pt x="741934" y="2619629"/>
                    <a:pt x="730123" y="2624201"/>
                  </a:cubicBezTo>
                  <a:close/>
                  <a:moveTo>
                    <a:pt x="788416" y="2562225"/>
                  </a:moveTo>
                  <a:lnTo>
                    <a:pt x="824738" y="2549779"/>
                  </a:lnTo>
                  <a:lnTo>
                    <a:pt x="836803" y="2585974"/>
                  </a:lnTo>
                  <a:cubicBezTo>
                    <a:pt x="824865" y="2589911"/>
                    <a:pt x="812927" y="2593975"/>
                    <a:pt x="800989" y="2598166"/>
                  </a:cubicBezTo>
                  <a:close/>
                  <a:moveTo>
                    <a:pt x="861314" y="2537968"/>
                  </a:moveTo>
                  <a:lnTo>
                    <a:pt x="898017" y="2526665"/>
                  </a:lnTo>
                  <a:lnTo>
                    <a:pt x="908939" y="2563241"/>
                  </a:lnTo>
                  <a:cubicBezTo>
                    <a:pt x="896874" y="2566797"/>
                    <a:pt x="884809" y="2570480"/>
                    <a:pt x="872871" y="2574290"/>
                  </a:cubicBezTo>
                  <a:close/>
                  <a:moveTo>
                    <a:pt x="934847" y="2515997"/>
                  </a:moveTo>
                  <a:lnTo>
                    <a:pt x="971931" y="2505964"/>
                  </a:lnTo>
                  <a:lnTo>
                    <a:pt x="981583" y="2542794"/>
                  </a:lnTo>
                  <a:cubicBezTo>
                    <a:pt x="969391" y="2545969"/>
                    <a:pt x="957199" y="2549271"/>
                    <a:pt x="945134" y="2552700"/>
                  </a:cubicBezTo>
                  <a:close/>
                  <a:moveTo>
                    <a:pt x="1009142" y="2496439"/>
                  </a:moveTo>
                  <a:lnTo>
                    <a:pt x="1046480" y="2487549"/>
                  </a:lnTo>
                  <a:lnTo>
                    <a:pt x="1054989" y="2524633"/>
                  </a:lnTo>
                  <a:cubicBezTo>
                    <a:pt x="1042670" y="2527427"/>
                    <a:pt x="1030478" y="2530348"/>
                    <a:pt x="1018286" y="2533396"/>
                  </a:cubicBezTo>
                  <a:close/>
                  <a:moveTo>
                    <a:pt x="1083945" y="2479294"/>
                  </a:moveTo>
                  <a:lnTo>
                    <a:pt x="1121537" y="2471547"/>
                  </a:lnTo>
                  <a:lnTo>
                    <a:pt x="1128903" y="2508885"/>
                  </a:lnTo>
                  <a:cubicBezTo>
                    <a:pt x="1116584" y="2511298"/>
                    <a:pt x="1104138" y="2513838"/>
                    <a:pt x="1091819" y="2516505"/>
                  </a:cubicBezTo>
                  <a:close/>
                  <a:moveTo>
                    <a:pt x="1159256" y="2464562"/>
                  </a:moveTo>
                  <a:lnTo>
                    <a:pt x="1197102" y="2458085"/>
                  </a:lnTo>
                  <a:lnTo>
                    <a:pt x="1203198" y="2495677"/>
                  </a:lnTo>
                  <a:cubicBezTo>
                    <a:pt x="1190752" y="2497709"/>
                    <a:pt x="1178306" y="2499868"/>
                    <a:pt x="1165987" y="2502027"/>
                  </a:cubicBezTo>
                  <a:close/>
                  <a:moveTo>
                    <a:pt x="1235075" y="2452243"/>
                  </a:moveTo>
                  <a:lnTo>
                    <a:pt x="1273175" y="2446909"/>
                  </a:lnTo>
                  <a:lnTo>
                    <a:pt x="1278128" y="2484755"/>
                  </a:lnTo>
                  <a:cubicBezTo>
                    <a:pt x="1265682" y="2486406"/>
                    <a:pt x="1253109" y="2488057"/>
                    <a:pt x="1240663" y="2489962"/>
                  </a:cubicBezTo>
                  <a:close/>
                  <a:moveTo>
                    <a:pt x="1311275" y="2442337"/>
                  </a:moveTo>
                  <a:lnTo>
                    <a:pt x="1349502" y="2438273"/>
                  </a:lnTo>
                  <a:lnTo>
                    <a:pt x="1353185" y="2476246"/>
                  </a:lnTo>
                  <a:cubicBezTo>
                    <a:pt x="1340612" y="2477516"/>
                    <a:pt x="1328166" y="2478786"/>
                    <a:pt x="1315593" y="2480183"/>
                  </a:cubicBezTo>
                  <a:close/>
                  <a:moveTo>
                    <a:pt x="1387729" y="2434844"/>
                  </a:moveTo>
                  <a:lnTo>
                    <a:pt x="1425956" y="2432050"/>
                  </a:lnTo>
                  <a:lnTo>
                    <a:pt x="1428496" y="2470023"/>
                  </a:lnTo>
                  <a:cubicBezTo>
                    <a:pt x="1415923" y="2470912"/>
                    <a:pt x="1403350" y="2471801"/>
                    <a:pt x="1390777" y="2472817"/>
                  </a:cubicBezTo>
                  <a:close/>
                  <a:moveTo>
                    <a:pt x="1464310" y="2429764"/>
                  </a:moveTo>
                  <a:lnTo>
                    <a:pt x="1502664" y="2428113"/>
                  </a:lnTo>
                  <a:lnTo>
                    <a:pt x="1503934" y="2466213"/>
                  </a:lnTo>
                  <a:cubicBezTo>
                    <a:pt x="1491361" y="2466594"/>
                    <a:pt x="1478788" y="2467229"/>
                    <a:pt x="1466215" y="2467737"/>
                  </a:cubicBezTo>
                  <a:close/>
                  <a:moveTo>
                    <a:pt x="1541018" y="2427097"/>
                  </a:moveTo>
                  <a:lnTo>
                    <a:pt x="1579372" y="2426716"/>
                  </a:lnTo>
                  <a:lnTo>
                    <a:pt x="1579499" y="2464816"/>
                  </a:lnTo>
                  <a:cubicBezTo>
                    <a:pt x="1566926" y="2464816"/>
                    <a:pt x="1554353" y="2464943"/>
                    <a:pt x="1541653" y="2465197"/>
                  </a:cubicBezTo>
                  <a:close/>
                  <a:moveTo>
                    <a:pt x="1617853" y="2426970"/>
                  </a:moveTo>
                  <a:lnTo>
                    <a:pt x="1628902" y="2427097"/>
                  </a:lnTo>
                  <a:lnTo>
                    <a:pt x="1634490" y="2427224"/>
                  </a:lnTo>
                  <a:cubicBezTo>
                    <a:pt x="1641729" y="2427351"/>
                    <a:pt x="1648968" y="2427605"/>
                    <a:pt x="1656334" y="2427732"/>
                  </a:cubicBezTo>
                  <a:lnTo>
                    <a:pt x="1655191" y="2465832"/>
                  </a:lnTo>
                  <a:cubicBezTo>
                    <a:pt x="1648079" y="2465578"/>
                    <a:pt x="1640840" y="2465451"/>
                    <a:pt x="1633728" y="2465324"/>
                  </a:cubicBezTo>
                  <a:lnTo>
                    <a:pt x="1634109" y="2446274"/>
                  </a:lnTo>
                  <a:lnTo>
                    <a:pt x="1633728" y="2465324"/>
                  </a:lnTo>
                  <a:lnTo>
                    <a:pt x="1622806" y="2465070"/>
                  </a:lnTo>
                  <a:close/>
                  <a:moveTo>
                    <a:pt x="1694688" y="2429256"/>
                  </a:moveTo>
                  <a:lnTo>
                    <a:pt x="1733042" y="2431288"/>
                  </a:lnTo>
                  <a:lnTo>
                    <a:pt x="1730629" y="2469388"/>
                  </a:lnTo>
                  <a:cubicBezTo>
                    <a:pt x="1718056" y="2468626"/>
                    <a:pt x="1705483" y="2467864"/>
                    <a:pt x="1692910" y="2467356"/>
                  </a:cubicBezTo>
                  <a:close/>
                  <a:moveTo>
                    <a:pt x="1771396" y="2433955"/>
                  </a:moveTo>
                  <a:lnTo>
                    <a:pt x="1809623" y="2437257"/>
                  </a:lnTo>
                  <a:lnTo>
                    <a:pt x="1806067" y="2475230"/>
                  </a:lnTo>
                  <a:cubicBezTo>
                    <a:pt x="1793494" y="2474087"/>
                    <a:pt x="1781048" y="2472944"/>
                    <a:pt x="1768475" y="2472055"/>
                  </a:cubicBezTo>
                  <a:close/>
                  <a:moveTo>
                    <a:pt x="1847850" y="2441067"/>
                  </a:moveTo>
                  <a:lnTo>
                    <a:pt x="1885950" y="2445639"/>
                  </a:lnTo>
                  <a:lnTo>
                    <a:pt x="1881124" y="2483485"/>
                  </a:lnTo>
                  <a:cubicBezTo>
                    <a:pt x="1868678" y="2481961"/>
                    <a:pt x="1856105" y="2480437"/>
                    <a:pt x="1843532" y="2479040"/>
                  </a:cubicBezTo>
                  <a:close/>
                  <a:moveTo>
                    <a:pt x="1924050" y="2450719"/>
                  </a:moveTo>
                  <a:lnTo>
                    <a:pt x="1962023" y="2456434"/>
                  </a:lnTo>
                  <a:lnTo>
                    <a:pt x="1956054" y="2494026"/>
                  </a:lnTo>
                  <a:cubicBezTo>
                    <a:pt x="1943608" y="2491994"/>
                    <a:pt x="1931162" y="2490216"/>
                    <a:pt x="1918716" y="2488438"/>
                  </a:cubicBezTo>
                  <a:close/>
                  <a:moveTo>
                    <a:pt x="1999869" y="2462784"/>
                  </a:moveTo>
                  <a:lnTo>
                    <a:pt x="2037588" y="2469769"/>
                  </a:lnTo>
                  <a:lnTo>
                    <a:pt x="2030476" y="2507234"/>
                  </a:lnTo>
                  <a:cubicBezTo>
                    <a:pt x="2018157" y="2504821"/>
                    <a:pt x="2005711" y="2502535"/>
                    <a:pt x="1993265" y="2500376"/>
                  </a:cubicBezTo>
                  <a:close/>
                  <a:moveTo>
                    <a:pt x="2075307" y="2477262"/>
                  </a:moveTo>
                  <a:lnTo>
                    <a:pt x="2112899" y="2485390"/>
                  </a:lnTo>
                  <a:lnTo>
                    <a:pt x="2104517" y="2522601"/>
                  </a:lnTo>
                  <a:cubicBezTo>
                    <a:pt x="2092198" y="2519807"/>
                    <a:pt x="2079879" y="2517140"/>
                    <a:pt x="2067560" y="2514600"/>
                  </a:cubicBezTo>
                  <a:close/>
                  <a:moveTo>
                    <a:pt x="2150237" y="2494153"/>
                  </a:moveTo>
                  <a:lnTo>
                    <a:pt x="2187448" y="2503424"/>
                  </a:lnTo>
                  <a:lnTo>
                    <a:pt x="2177923" y="2540254"/>
                  </a:lnTo>
                  <a:cubicBezTo>
                    <a:pt x="2165731" y="2537079"/>
                    <a:pt x="2153539" y="2534031"/>
                    <a:pt x="2141220" y="2531110"/>
                  </a:cubicBezTo>
                  <a:close/>
                  <a:moveTo>
                    <a:pt x="2224532" y="2513457"/>
                  </a:moveTo>
                  <a:lnTo>
                    <a:pt x="2261489" y="2523998"/>
                  </a:lnTo>
                  <a:lnTo>
                    <a:pt x="2250694" y="2560574"/>
                  </a:lnTo>
                  <a:cubicBezTo>
                    <a:pt x="2238629" y="2557018"/>
                    <a:pt x="2226437" y="2553589"/>
                    <a:pt x="2214372" y="2550287"/>
                  </a:cubicBezTo>
                  <a:close/>
                  <a:moveTo>
                    <a:pt x="2298192" y="2535047"/>
                  </a:moveTo>
                  <a:lnTo>
                    <a:pt x="2334768" y="2546731"/>
                  </a:lnTo>
                  <a:lnTo>
                    <a:pt x="2322830" y="2582926"/>
                  </a:lnTo>
                  <a:cubicBezTo>
                    <a:pt x="2310892" y="2578989"/>
                    <a:pt x="2298827" y="2575179"/>
                    <a:pt x="2286889" y="2571369"/>
                  </a:cubicBezTo>
                  <a:close/>
                  <a:moveTo>
                    <a:pt x="2371217" y="2559050"/>
                  </a:moveTo>
                  <a:lnTo>
                    <a:pt x="2407412" y="2571877"/>
                  </a:lnTo>
                  <a:lnTo>
                    <a:pt x="2394331" y="2607691"/>
                  </a:lnTo>
                  <a:cubicBezTo>
                    <a:pt x="2382520" y="2603373"/>
                    <a:pt x="2370582" y="2599182"/>
                    <a:pt x="2358771" y="2594991"/>
                  </a:cubicBezTo>
                  <a:close/>
                  <a:moveTo>
                    <a:pt x="2443353" y="2585339"/>
                  </a:moveTo>
                  <a:lnTo>
                    <a:pt x="2447163" y="2586863"/>
                  </a:lnTo>
                  <a:lnTo>
                    <a:pt x="2442210" y="2605405"/>
                  </a:lnTo>
                  <a:lnTo>
                    <a:pt x="2430780" y="2590165"/>
                  </a:lnTo>
                  <a:cubicBezTo>
                    <a:pt x="2439543" y="2583688"/>
                    <a:pt x="2448306" y="2577211"/>
                    <a:pt x="2457196" y="2570988"/>
                  </a:cubicBezTo>
                  <a:lnTo>
                    <a:pt x="2479167" y="2602103"/>
                  </a:lnTo>
                  <a:cubicBezTo>
                    <a:pt x="2470531" y="2608199"/>
                    <a:pt x="2462022" y="2614422"/>
                    <a:pt x="2453513" y="2620772"/>
                  </a:cubicBezTo>
                  <a:lnTo>
                    <a:pt x="2445131" y="2626995"/>
                  </a:lnTo>
                  <a:lnTo>
                    <a:pt x="2431669" y="2621788"/>
                  </a:lnTo>
                  <a:close/>
                  <a:moveTo>
                    <a:pt x="2489073" y="2549017"/>
                  </a:moveTo>
                  <a:lnTo>
                    <a:pt x="2521458" y="2528189"/>
                  </a:lnTo>
                  <a:lnTo>
                    <a:pt x="2541651" y="2560574"/>
                  </a:lnTo>
                  <a:cubicBezTo>
                    <a:pt x="2531110" y="2567178"/>
                    <a:pt x="2520569" y="2573909"/>
                    <a:pt x="2510155" y="2580894"/>
                  </a:cubicBezTo>
                  <a:close/>
                  <a:moveTo>
                    <a:pt x="2554605" y="2508123"/>
                  </a:moveTo>
                  <a:lnTo>
                    <a:pt x="2588260" y="2489073"/>
                  </a:lnTo>
                  <a:lnTo>
                    <a:pt x="2606548" y="2522474"/>
                  </a:lnTo>
                  <a:cubicBezTo>
                    <a:pt x="2595626" y="2528443"/>
                    <a:pt x="2584704" y="2534539"/>
                    <a:pt x="2573909" y="2540889"/>
                  </a:cubicBezTo>
                  <a:close/>
                  <a:moveTo>
                    <a:pt x="2622423" y="2471166"/>
                  </a:moveTo>
                  <a:lnTo>
                    <a:pt x="2657221" y="2454148"/>
                  </a:lnTo>
                  <a:lnTo>
                    <a:pt x="2673477" y="2488565"/>
                  </a:lnTo>
                  <a:cubicBezTo>
                    <a:pt x="2662174" y="2493899"/>
                    <a:pt x="2650871" y="2499360"/>
                    <a:pt x="2639695" y="2505075"/>
                  </a:cubicBezTo>
                  <a:close/>
                  <a:moveTo>
                    <a:pt x="2692273" y="2438146"/>
                  </a:moveTo>
                  <a:lnTo>
                    <a:pt x="2727833" y="2423160"/>
                  </a:lnTo>
                  <a:lnTo>
                    <a:pt x="2742057" y="2458466"/>
                  </a:lnTo>
                  <a:cubicBezTo>
                    <a:pt x="2730500" y="2463165"/>
                    <a:pt x="2718943" y="2467991"/>
                    <a:pt x="2707386" y="2472944"/>
                  </a:cubicBezTo>
                  <a:close/>
                  <a:moveTo>
                    <a:pt x="2764028" y="2409317"/>
                  </a:moveTo>
                  <a:lnTo>
                    <a:pt x="2800477" y="2396490"/>
                  </a:lnTo>
                  <a:lnTo>
                    <a:pt x="2812669" y="2432558"/>
                  </a:lnTo>
                  <a:cubicBezTo>
                    <a:pt x="2800858" y="2436495"/>
                    <a:pt x="2789047" y="2440686"/>
                    <a:pt x="2777236" y="2445004"/>
                  </a:cubicBezTo>
                  <a:close/>
                  <a:moveTo>
                    <a:pt x="2837307" y="2384679"/>
                  </a:moveTo>
                  <a:lnTo>
                    <a:pt x="2874391" y="2374011"/>
                  </a:lnTo>
                  <a:lnTo>
                    <a:pt x="2884424" y="2410714"/>
                  </a:lnTo>
                  <a:cubicBezTo>
                    <a:pt x="2872359" y="2414016"/>
                    <a:pt x="2860294" y="2417445"/>
                    <a:pt x="2848356" y="2421128"/>
                  </a:cubicBezTo>
                  <a:close/>
                  <a:moveTo>
                    <a:pt x="2911856" y="2364359"/>
                  </a:moveTo>
                  <a:lnTo>
                    <a:pt x="2949575" y="2355850"/>
                  </a:lnTo>
                  <a:lnTo>
                    <a:pt x="2957449" y="2393188"/>
                  </a:lnTo>
                  <a:cubicBezTo>
                    <a:pt x="2945257" y="2395728"/>
                    <a:pt x="2933065" y="2398522"/>
                    <a:pt x="2920873" y="2401443"/>
                  </a:cubicBezTo>
                  <a:close/>
                  <a:moveTo>
                    <a:pt x="2987421" y="2348357"/>
                  </a:moveTo>
                  <a:lnTo>
                    <a:pt x="3025521" y="2342007"/>
                  </a:lnTo>
                  <a:lnTo>
                    <a:pt x="3031236" y="2379726"/>
                  </a:lnTo>
                  <a:cubicBezTo>
                    <a:pt x="3018790" y="2381631"/>
                    <a:pt x="3006471" y="2383663"/>
                    <a:pt x="2994152" y="2385822"/>
                  </a:cubicBezTo>
                  <a:close/>
                  <a:moveTo>
                    <a:pt x="3063875" y="2336800"/>
                  </a:moveTo>
                  <a:lnTo>
                    <a:pt x="3102356" y="2332736"/>
                  </a:lnTo>
                  <a:lnTo>
                    <a:pt x="3105785" y="2370709"/>
                  </a:lnTo>
                  <a:cubicBezTo>
                    <a:pt x="3093339" y="2371852"/>
                    <a:pt x="3080893" y="2373122"/>
                    <a:pt x="3068447" y="2374646"/>
                  </a:cubicBezTo>
                  <a:close/>
                  <a:moveTo>
                    <a:pt x="3140837" y="2329688"/>
                  </a:moveTo>
                  <a:lnTo>
                    <a:pt x="3179318" y="2327783"/>
                  </a:lnTo>
                  <a:lnTo>
                    <a:pt x="3180588" y="2365883"/>
                  </a:lnTo>
                  <a:cubicBezTo>
                    <a:pt x="3168142" y="2366264"/>
                    <a:pt x="3155569" y="2366899"/>
                    <a:pt x="3143123" y="2367661"/>
                  </a:cubicBezTo>
                  <a:close/>
                  <a:moveTo>
                    <a:pt x="3218053" y="2327148"/>
                  </a:moveTo>
                  <a:lnTo>
                    <a:pt x="3250311" y="2327402"/>
                  </a:lnTo>
                  <a:lnTo>
                    <a:pt x="3249930" y="2346452"/>
                  </a:lnTo>
                  <a:lnTo>
                    <a:pt x="3250311" y="2327402"/>
                  </a:lnTo>
                  <a:lnTo>
                    <a:pt x="3254629" y="2327529"/>
                  </a:lnTo>
                  <a:lnTo>
                    <a:pt x="3255772" y="2365629"/>
                  </a:lnTo>
                  <a:cubicBezTo>
                    <a:pt x="3253740" y="2365629"/>
                    <a:pt x="3251581" y="2365502"/>
                    <a:pt x="3249549" y="2365502"/>
                  </a:cubicBezTo>
                  <a:lnTo>
                    <a:pt x="3218180" y="2365248"/>
                  </a:lnTo>
                  <a:close/>
                  <a:moveTo>
                    <a:pt x="3295523" y="2329053"/>
                  </a:moveTo>
                  <a:lnTo>
                    <a:pt x="3334004" y="2331720"/>
                  </a:lnTo>
                  <a:lnTo>
                    <a:pt x="3330829" y="2369693"/>
                  </a:lnTo>
                  <a:cubicBezTo>
                    <a:pt x="3318382" y="2368677"/>
                    <a:pt x="3305937" y="2367788"/>
                    <a:pt x="3293363" y="2367153"/>
                  </a:cubicBezTo>
                  <a:close/>
                  <a:moveTo>
                    <a:pt x="3372485" y="2335530"/>
                  </a:moveTo>
                  <a:lnTo>
                    <a:pt x="3410838" y="2340483"/>
                  </a:lnTo>
                  <a:lnTo>
                    <a:pt x="3405504" y="2378202"/>
                  </a:lnTo>
                  <a:cubicBezTo>
                    <a:pt x="3393058" y="2376424"/>
                    <a:pt x="3380739" y="2374900"/>
                    <a:pt x="3368293" y="2373375"/>
                  </a:cubicBezTo>
                  <a:close/>
                  <a:moveTo>
                    <a:pt x="3448938" y="2346452"/>
                  </a:moveTo>
                  <a:lnTo>
                    <a:pt x="3486911" y="2353564"/>
                  </a:lnTo>
                  <a:lnTo>
                    <a:pt x="3479291" y="2390902"/>
                  </a:lnTo>
                  <a:cubicBezTo>
                    <a:pt x="3466972" y="2388362"/>
                    <a:pt x="3454780" y="2386075"/>
                    <a:pt x="3442334" y="2383917"/>
                  </a:cubicBezTo>
                  <a:close/>
                  <a:moveTo>
                    <a:pt x="3524757" y="2361819"/>
                  </a:moveTo>
                  <a:lnTo>
                    <a:pt x="3562223" y="2371090"/>
                  </a:lnTo>
                  <a:lnTo>
                    <a:pt x="3552444" y="2407919"/>
                  </a:lnTo>
                  <a:cubicBezTo>
                    <a:pt x="3540379" y="2404744"/>
                    <a:pt x="3528187" y="2401696"/>
                    <a:pt x="3515995" y="2398902"/>
                  </a:cubicBezTo>
                  <a:close/>
                  <a:moveTo>
                    <a:pt x="3599434" y="2381631"/>
                  </a:moveTo>
                  <a:lnTo>
                    <a:pt x="3636391" y="2393061"/>
                  </a:lnTo>
                  <a:lnTo>
                    <a:pt x="3624453" y="2429256"/>
                  </a:lnTo>
                  <a:cubicBezTo>
                    <a:pt x="3612515" y="2425319"/>
                    <a:pt x="3600576" y="2421636"/>
                    <a:pt x="3588638" y="2418080"/>
                  </a:cubicBezTo>
                  <a:close/>
                  <a:moveTo>
                    <a:pt x="3672840" y="2405634"/>
                  </a:moveTo>
                  <a:lnTo>
                    <a:pt x="3709035" y="2419223"/>
                  </a:lnTo>
                  <a:lnTo>
                    <a:pt x="3695065" y="2454656"/>
                  </a:lnTo>
                  <a:cubicBezTo>
                    <a:pt x="3683380" y="2450084"/>
                    <a:pt x="3671697" y="2445639"/>
                    <a:pt x="3659886" y="2441448"/>
                  </a:cubicBezTo>
                  <a:close/>
                  <a:moveTo>
                    <a:pt x="3744722" y="2433955"/>
                  </a:moveTo>
                  <a:lnTo>
                    <a:pt x="3780028" y="2449703"/>
                  </a:lnTo>
                  <a:lnTo>
                    <a:pt x="3764025" y="2484247"/>
                  </a:lnTo>
                  <a:cubicBezTo>
                    <a:pt x="3752722" y="2479040"/>
                    <a:pt x="3741292" y="2473960"/>
                    <a:pt x="3729735" y="2469007"/>
                  </a:cubicBezTo>
                  <a:close/>
                  <a:moveTo>
                    <a:pt x="3814825" y="2466467"/>
                  </a:moveTo>
                  <a:lnTo>
                    <a:pt x="3849242" y="2484246"/>
                  </a:lnTo>
                  <a:lnTo>
                    <a:pt x="3831208" y="2517774"/>
                  </a:lnTo>
                  <a:cubicBezTo>
                    <a:pt x="3820159" y="2511805"/>
                    <a:pt x="3808983" y="2506090"/>
                    <a:pt x="3797807" y="2500502"/>
                  </a:cubicBezTo>
                  <a:close/>
                  <a:moveTo>
                    <a:pt x="3883024" y="2502915"/>
                  </a:moveTo>
                  <a:lnTo>
                    <a:pt x="3916298" y="2522600"/>
                  </a:lnTo>
                  <a:lnTo>
                    <a:pt x="3896359" y="2555112"/>
                  </a:lnTo>
                  <a:cubicBezTo>
                    <a:pt x="3885691" y="2548508"/>
                    <a:pt x="3874896" y="2542158"/>
                    <a:pt x="3864101" y="2535936"/>
                  </a:cubicBezTo>
                  <a:close/>
                  <a:moveTo>
                    <a:pt x="3948937" y="2543301"/>
                  </a:moveTo>
                  <a:lnTo>
                    <a:pt x="3980941" y="2564891"/>
                  </a:lnTo>
                  <a:lnTo>
                    <a:pt x="3959224" y="2596133"/>
                  </a:lnTo>
                  <a:cubicBezTo>
                    <a:pt x="3948937" y="2589021"/>
                    <a:pt x="3938650" y="2582036"/>
                    <a:pt x="3928109" y="2575178"/>
                  </a:cubicBezTo>
                  <a:close/>
                  <a:moveTo>
                    <a:pt x="4012310" y="2587497"/>
                  </a:moveTo>
                  <a:lnTo>
                    <a:pt x="4021454" y="2594355"/>
                  </a:lnTo>
                  <a:lnTo>
                    <a:pt x="4014469" y="2613024"/>
                  </a:lnTo>
                  <a:lnTo>
                    <a:pt x="4007104" y="2595498"/>
                  </a:lnTo>
                  <a:cubicBezTo>
                    <a:pt x="4013707" y="2592704"/>
                    <a:pt x="4020312" y="2590037"/>
                    <a:pt x="4026916" y="2587370"/>
                  </a:cubicBezTo>
                  <a:lnTo>
                    <a:pt x="4041267" y="2622676"/>
                  </a:lnTo>
                  <a:cubicBezTo>
                    <a:pt x="4034790" y="2625343"/>
                    <a:pt x="4028313" y="2628010"/>
                    <a:pt x="4021836" y="2630677"/>
                  </a:cubicBezTo>
                  <a:lnTo>
                    <a:pt x="4011676" y="2634868"/>
                  </a:lnTo>
                  <a:lnTo>
                    <a:pt x="4002913" y="2628264"/>
                  </a:lnTo>
                  <a:cubicBezTo>
                    <a:pt x="3998468" y="2624835"/>
                    <a:pt x="3994023" y="2621533"/>
                    <a:pt x="3989578" y="2618231"/>
                  </a:cubicBezTo>
                  <a:close/>
                  <a:moveTo>
                    <a:pt x="4062729" y="2573019"/>
                  </a:moveTo>
                  <a:lnTo>
                    <a:pt x="4098670" y="2559557"/>
                  </a:lnTo>
                  <a:lnTo>
                    <a:pt x="4111751" y="2595371"/>
                  </a:lnTo>
                  <a:cubicBezTo>
                    <a:pt x="4099940" y="2599689"/>
                    <a:pt x="4088129" y="2604134"/>
                    <a:pt x="4076445" y="2608579"/>
                  </a:cubicBezTo>
                  <a:close/>
                  <a:moveTo>
                    <a:pt x="4134992" y="2546603"/>
                  </a:moveTo>
                  <a:lnTo>
                    <a:pt x="4171441" y="2534411"/>
                  </a:lnTo>
                  <a:lnTo>
                    <a:pt x="4183252" y="2570606"/>
                  </a:lnTo>
                  <a:cubicBezTo>
                    <a:pt x="4171314" y="2574543"/>
                    <a:pt x="4159376" y="2578480"/>
                    <a:pt x="4147438" y="2582544"/>
                  </a:cubicBezTo>
                  <a:close/>
                  <a:moveTo>
                    <a:pt x="4208144" y="2522854"/>
                  </a:moveTo>
                  <a:lnTo>
                    <a:pt x="4244974" y="2511932"/>
                  </a:lnTo>
                  <a:lnTo>
                    <a:pt x="4255388" y="2548508"/>
                  </a:lnTo>
                  <a:cubicBezTo>
                    <a:pt x="4243323" y="2551937"/>
                    <a:pt x="4231259" y="2555493"/>
                    <a:pt x="4219193" y="2559176"/>
                  </a:cubicBezTo>
                  <a:close/>
                  <a:moveTo>
                    <a:pt x="4282059" y="2501772"/>
                  </a:moveTo>
                  <a:lnTo>
                    <a:pt x="4319269" y="2492247"/>
                  </a:lnTo>
                  <a:lnTo>
                    <a:pt x="4328413" y="2529204"/>
                  </a:lnTo>
                  <a:cubicBezTo>
                    <a:pt x="4316222" y="2532252"/>
                    <a:pt x="4304029" y="2535300"/>
                    <a:pt x="4291837" y="2538602"/>
                  </a:cubicBezTo>
                  <a:close/>
                  <a:moveTo>
                    <a:pt x="4356735" y="2483357"/>
                  </a:moveTo>
                  <a:lnTo>
                    <a:pt x="4394326" y="2475229"/>
                  </a:lnTo>
                  <a:lnTo>
                    <a:pt x="4402073" y="2512567"/>
                  </a:lnTo>
                  <a:cubicBezTo>
                    <a:pt x="4389754" y="2515107"/>
                    <a:pt x="4377435" y="2517774"/>
                    <a:pt x="4365243" y="2520568"/>
                  </a:cubicBezTo>
                  <a:close/>
                  <a:moveTo>
                    <a:pt x="4432046" y="2467736"/>
                  </a:moveTo>
                  <a:lnTo>
                    <a:pt x="4469892" y="2461005"/>
                  </a:lnTo>
                  <a:lnTo>
                    <a:pt x="4476242" y="2498597"/>
                  </a:lnTo>
                  <a:cubicBezTo>
                    <a:pt x="4463796" y="2500756"/>
                    <a:pt x="4451476" y="2502915"/>
                    <a:pt x="4439157" y="2505328"/>
                  </a:cubicBezTo>
                  <a:close/>
                  <a:moveTo>
                    <a:pt x="4507865" y="2454909"/>
                  </a:moveTo>
                  <a:lnTo>
                    <a:pt x="4545965" y="2449449"/>
                  </a:lnTo>
                  <a:lnTo>
                    <a:pt x="4551044" y="2487168"/>
                  </a:lnTo>
                  <a:cubicBezTo>
                    <a:pt x="4538598" y="2488819"/>
                    <a:pt x="4526153" y="2490597"/>
                    <a:pt x="4513706" y="2492502"/>
                  </a:cubicBezTo>
                  <a:close/>
                  <a:moveTo>
                    <a:pt x="4584065" y="2444749"/>
                  </a:moveTo>
                  <a:lnTo>
                    <a:pt x="4622292" y="2440685"/>
                  </a:lnTo>
                  <a:lnTo>
                    <a:pt x="4625975" y="2478658"/>
                  </a:lnTo>
                  <a:cubicBezTo>
                    <a:pt x="4613402" y="2479801"/>
                    <a:pt x="4600956" y="2481198"/>
                    <a:pt x="4588383" y="2482595"/>
                  </a:cubicBezTo>
                  <a:close/>
                  <a:moveTo>
                    <a:pt x="4660646" y="2437383"/>
                  </a:moveTo>
                  <a:lnTo>
                    <a:pt x="4698999" y="2434716"/>
                  </a:lnTo>
                  <a:lnTo>
                    <a:pt x="4701285" y="2472816"/>
                  </a:lnTo>
                  <a:cubicBezTo>
                    <a:pt x="4688712" y="2473578"/>
                    <a:pt x="4676139" y="2474467"/>
                    <a:pt x="4663566" y="2475356"/>
                  </a:cubicBezTo>
                  <a:close/>
                  <a:moveTo>
                    <a:pt x="4737354" y="2432811"/>
                  </a:moveTo>
                  <a:lnTo>
                    <a:pt x="4775707" y="2431541"/>
                  </a:lnTo>
                  <a:lnTo>
                    <a:pt x="4776597" y="2469641"/>
                  </a:lnTo>
                  <a:cubicBezTo>
                    <a:pt x="4764024" y="2469895"/>
                    <a:pt x="4751450" y="2470403"/>
                    <a:pt x="4738878" y="2470911"/>
                  </a:cubicBezTo>
                  <a:close/>
                  <a:moveTo>
                    <a:pt x="4814188" y="2431033"/>
                  </a:moveTo>
                  <a:lnTo>
                    <a:pt x="4852669" y="2431160"/>
                  </a:lnTo>
                  <a:lnTo>
                    <a:pt x="4852161" y="2469260"/>
                  </a:lnTo>
                  <a:cubicBezTo>
                    <a:pt x="4839588" y="2469133"/>
                    <a:pt x="4827015" y="2469006"/>
                    <a:pt x="4814315" y="2469133"/>
                  </a:cubicBezTo>
                  <a:close/>
                  <a:moveTo>
                    <a:pt x="4891150" y="2432049"/>
                  </a:moveTo>
                  <a:lnTo>
                    <a:pt x="4929504" y="2433573"/>
                  </a:lnTo>
                  <a:lnTo>
                    <a:pt x="4927599" y="2471673"/>
                  </a:lnTo>
                  <a:cubicBezTo>
                    <a:pt x="4915026" y="2471038"/>
                    <a:pt x="4902453" y="2470530"/>
                    <a:pt x="4889880" y="2470149"/>
                  </a:cubicBezTo>
                  <a:close/>
                  <a:moveTo>
                    <a:pt x="4967859" y="2435859"/>
                  </a:moveTo>
                  <a:lnTo>
                    <a:pt x="5006212" y="2438780"/>
                  </a:lnTo>
                  <a:lnTo>
                    <a:pt x="5002910" y="2476753"/>
                  </a:lnTo>
                  <a:cubicBezTo>
                    <a:pt x="4990337" y="2475737"/>
                    <a:pt x="4977764" y="2474721"/>
                    <a:pt x="4965191" y="2473833"/>
                  </a:cubicBezTo>
                  <a:close/>
                  <a:moveTo>
                    <a:pt x="5044440" y="2442464"/>
                  </a:moveTo>
                  <a:lnTo>
                    <a:pt x="5082667" y="2446781"/>
                  </a:lnTo>
                  <a:lnTo>
                    <a:pt x="5077968" y="2484627"/>
                  </a:lnTo>
                  <a:cubicBezTo>
                    <a:pt x="5065522" y="2483103"/>
                    <a:pt x="5052949" y="2481706"/>
                    <a:pt x="5040503" y="2480309"/>
                  </a:cubicBezTo>
                  <a:close/>
                  <a:moveTo>
                    <a:pt x="5120767" y="2451862"/>
                  </a:moveTo>
                  <a:lnTo>
                    <a:pt x="5158740" y="2457577"/>
                  </a:lnTo>
                  <a:lnTo>
                    <a:pt x="5152643" y="2495169"/>
                  </a:lnTo>
                  <a:cubicBezTo>
                    <a:pt x="5140197" y="2493137"/>
                    <a:pt x="5127751" y="2491232"/>
                    <a:pt x="5115305" y="2489581"/>
                  </a:cubicBezTo>
                  <a:close/>
                  <a:moveTo>
                    <a:pt x="5196713" y="2464054"/>
                  </a:moveTo>
                  <a:lnTo>
                    <a:pt x="5234432" y="2471166"/>
                  </a:lnTo>
                  <a:lnTo>
                    <a:pt x="5227066" y="2508504"/>
                  </a:lnTo>
                  <a:cubicBezTo>
                    <a:pt x="5214747" y="2506091"/>
                    <a:pt x="5202301" y="2503678"/>
                    <a:pt x="5189982" y="2501519"/>
                  </a:cubicBezTo>
                  <a:close/>
                  <a:moveTo>
                    <a:pt x="5272151" y="2479040"/>
                  </a:moveTo>
                  <a:lnTo>
                    <a:pt x="5309616" y="2487549"/>
                  </a:lnTo>
                  <a:lnTo>
                    <a:pt x="5300853" y="2524633"/>
                  </a:lnTo>
                  <a:cubicBezTo>
                    <a:pt x="5288534" y="2521712"/>
                    <a:pt x="5276342" y="2518918"/>
                    <a:pt x="5264023" y="2516250"/>
                  </a:cubicBezTo>
                  <a:close/>
                  <a:moveTo>
                    <a:pt x="5346954" y="2496693"/>
                  </a:moveTo>
                  <a:lnTo>
                    <a:pt x="5384165" y="2506599"/>
                  </a:lnTo>
                  <a:lnTo>
                    <a:pt x="5374005" y="2543302"/>
                  </a:lnTo>
                  <a:cubicBezTo>
                    <a:pt x="5361813" y="2540000"/>
                    <a:pt x="5349748" y="2536697"/>
                    <a:pt x="5337556" y="2533650"/>
                  </a:cubicBezTo>
                  <a:close/>
                  <a:moveTo>
                    <a:pt x="5421122" y="2517140"/>
                  </a:moveTo>
                  <a:lnTo>
                    <a:pt x="5457952" y="2528316"/>
                  </a:lnTo>
                  <a:lnTo>
                    <a:pt x="5446522" y="2564638"/>
                  </a:lnTo>
                  <a:cubicBezTo>
                    <a:pt x="5434457" y="2560828"/>
                    <a:pt x="5422519" y="2557145"/>
                    <a:pt x="5410454" y="2553589"/>
                  </a:cubicBezTo>
                  <a:close/>
                  <a:moveTo>
                    <a:pt x="5494401" y="2540254"/>
                  </a:moveTo>
                  <a:lnTo>
                    <a:pt x="5530723" y="2552827"/>
                  </a:lnTo>
                  <a:lnTo>
                    <a:pt x="5517896" y="2588768"/>
                  </a:lnTo>
                  <a:cubicBezTo>
                    <a:pt x="5506085" y="2584577"/>
                    <a:pt x="5494147" y="2580386"/>
                    <a:pt x="5482209" y="2576449"/>
                  </a:cubicBezTo>
                  <a:close/>
                  <a:moveTo>
                    <a:pt x="5566791" y="2566035"/>
                  </a:moveTo>
                  <a:lnTo>
                    <a:pt x="5602605" y="2579878"/>
                  </a:lnTo>
                  <a:lnTo>
                    <a:pt x="5588508" y="2615311"/>
                  </a:lnTo>
                  <a:cubicBezTo>
                    <a:pt x="5576824" y="2610612"/>
                    <a:pt x="5565013" y="2606167"/>
                    <a:pt x="5553329" y="2601721"/>
                  </a:cubicBezTo>
                  <a:close/>
                  <a:moveTo>
                    <a:pt x="5638292" y="2594483"/>
                  </a:moveTo>
                  <a:lnTo>
                    <a:pt x="5642610" y="2596261"/>
                  </a:lnTo>
                  <a:lnTo>
                    <a:pt x="5680075" y="2612136"/>
                  </a:lnTo>
                  <a:lnTo>
                    <a:pt x="5646801" y="2631313"/>
                  </a:lnTo>
                  <a:cubicBezTo>
                    <a:pt x="5637784" y="2636520"/>
                    <a:pt x="5628767" y="2641600"/>
                    <a:pt x="5619750" y="2646807"/>
                  </a:cubicBezTo>
                  <a:lnTo>
                    <a:pt x="5600954" y="2613660"/>
                  </a:lnTo>
                  <a:cubicBezTo>
                    <a:pt x="5609971" y="2608580"/>
                    <a:pt x="5618988" y="2603373"/>
                    <a:pt x="5627878" y="2598293"/>
                  </a:cubicBezTo>
                  <a:lnTo>
                    <a:pt x="5637403" y="2614803"/>
                  </a:lnTo>
                  <a:lnTo>
                    <a:pt x="5630037" y="2632329"/>
                  </a:lnTo>
                  <a:lnTo>
                    <a:pt x="5625719" y="2630551"/>
                  </a:lnTo>
                  <a:close/>
                  <a:moveTo>
                    <a:pt x="5586476" y="2665603"/>
                  </a:moveTo>
                  <a:lnTo>
                    <a:pt x="5553075" y="2684145"/>
                  </a:lnTo>
                  <a:lnTo>
                    <a:pt x="5534660" y="2650744"/>
                  </a:lnTo>
                  <a:cubicBezTo>
                    <a:pt x="5545709" y="2644648"/>
                    <a:pt x="5556885" y="2638552"/>
                    <a:pt x="5567934" y="2632329"/>
                  </a:cubicBezTo>
                  <a:close/>
                  <a:moveTo>
                    <a:pt x="5519547" y="2702433"/>
                  </a:moveTo>
                  <a:lnTo>
                    <a:pt x="5485892" y="2720594"/>
                  </a:lnTo>
                  <a:lnTo>
                    <a:pt x="5467985" y="2686939"/>
                  </a:lnTo>
                  <a:cubicBezTo>
                    <a:pt x="5479161" y="2680970"/>
                    <a:pt x="5490210" y="2675001"/>
                    <a:pt x="5501386" y="2668905"/>
                  </a:cubicBezTo>
                  <a:close/>
                  <a:moveTo>
                    <a:pt x="5452110" y="2738501"/>
                  </a:moveTo>
                  <a:lnTo>
                    <a:pt x="5418201" y="2756154"/>
                  </a:lnTo>
                  <a:lnTo>
                    <a:pt x="5400675" y="2722372"/>
                  </a:lnTo>
                  <a:cubicBezTo>
                    <a:pt x="5411978" y="2716530"/>
                    <a:pt x="5423154" y="2710688"/>
                    <a:pt x="5434330" y="2704846"/>
                  </a:cubicBezTo>
                  <a:close/>
                  <a:moveTo>
                    <a:pt x="5384165" y="2773680"/>
                  </a:moveTo>
                  <a:lnTo>
                    <a:pt x="5350129" y="2790952"/>
                  </a:lnTo>
                  <a:lnTo>
                    <a:pt x="5332984" y="2756916"/>
                  </a:lnTo>
                  <a:cubicBezTo>
                    <a:pt x="5344287" y="2751201"/>
                    <a:pt x="5355590" y="2745486"/>
                    <a:pt x="5366893" y="2739771"/>
                  </a:cubicBezTo>
                  <a:close/>
                  <a:moveTo>
                    <a:pt x="5315839" y="2807970"/>
                  </a:moveTo>
                  <a:lnTo>
                    <a:pt x="5281422" y="2824734"/>
                  </a:lnTo>
                  <a:lnTo>
                    <a:pt x="5264785" y="2790444"/>
                  </a:lnTo>
                  <a:cubicBezTo>
                    <a:pt x="5276215" y="2784856"/>
                    <a:pt x="5287518" y="2779268"/>
                    <a:pt x="5298948" y="2773680"/>
                  </a:cubicBezTo>
                  <a:close/>
                  <a:moveTo>
                    <a:pt x="5247005" y="2841371"/>
                  </a:moveTo>
                  <a:lnTo>
                    <a:pt x="5212461" y="2857754"/>
                  </a:lnTo>
                  <a:lnTo>
                    <a:pt x="5196205" y="2823337"/>
                  </a:lnTo>
                  <a:cubicBezTo>
                    <a:pt x="5207635" y="2818003"/>
                    <a:pt x="5219065" y="2812542"/>
                    <a:pt x="5230495" y="2807081"/>
                  </a:cubicBezTo>
                  <a:close/>
                  <a:moveTo>
                    <a:pt x="5177790" y="2873883"/>
                  </a:moveTo>
                  <a:lnTo>
                    <a:pt x="5142992" y="2889758"/>
                  </a:lnTo>
                  <a:lnTo>
                    <a:pt x="5127244" y="2855087"/>
                  </a:lnTo>
                  <a:cubicBezTo>
                    <a:pt x="5138801" y="2849880"/>
                    <a:pt x="5150231" y="2844546"/>
                    <a:pt x="5161788" y="2839212"/>
                  </a:cubicBezTo>
                  <a:close/>
                  <a:moveTo>
                    <a:pt x="5108194" y="2905506"/>
                  </a:moveTo>
                  <a:lnTo>
                    <a:pt x="5073269" y="2921000"/>
                  </a:lnTo>
                  <a:lnTo>
                    <a:pt x="5057902" y="2886075"/>
                  </a:lnTo>
                  <a:cubicBezTo>
                    <a:pt x="5069459" y="2880995"/>
                    <a:pt x="5081016" y="2875915"/>
                    <a:pt x="5092573" y="2870708"/>
                  </a:cubicBezTo>
                  <a:close/>
                  <a:moveTo>
                    <a:pt x="5038217" y="2936240"/>
                  </a:moveTo>
                  <a:lnTo>
                    <a:pt x="5003165" y="2951226"/>
                  </a:lnTo>
                  <a:lnTo>
                    <a:pt x="4988305" y="2916174"/>
                  </a:lnTo>
                  <a:cubicBezTo>
                    <a:pt x="4999990" y="2911221"/>
                    <a:pt x="5011546" y="2906268"/>
                    <a:pt x="5023230" y="2901188"/>
                  </a:cubicBezTo>
                  <a:close/>
                  <a:moveTo>
                    <a:pt x="4967859" y="2966085"/>
                  </a:moveTo>
                  <a:lnTo>
                    <a:pt x="4932553" y="2980690"/>
                  </a:lnTo>
                  <a:lnTo>
                    <a:pt x="4918074" y="2945384"/>
                  </a:lnTo>
                  <a:cubicBezTo>
                    <a:pt x="4929759" y="2940558"/>
                    <a:pt x="4941569" y="2935732"/>
                    <a:pt x="4953253" y="2930906"/>
                  </a:cubicBezTo>
                  <a:close/>
                  <a:moveTo>
                    <a:pt x="4897119" y="2995041"/>
                  </a:moveTo>
                  <a:lnTo>
                    <a:pt x="4861560" y="3009138"/>
                  </a:lnTo>
                  <a:lnTo>
                    <a:pt x="4847590" y="2973705"/>
                  </a:lnTo>
                  <a:cubicBezTo>
                    <a:pt x="4859400" y="2969006"/>
                    <a:pt x="4871085" y="2964434"/>
                    <a:pt x="4882896" y="2959608"/>
                  </a:cubicBezTo>
                  <a:close/>
                  <a:moveTo>
                    <a:pt x="4825999" y="3023108"/>
                  </a:moveTo>
                  <a:lnTo>
                    <a:pt x="4790312" y="3036824"/>
                  </a:lnTo>
                  <a:lnTo>
                    <a:pt x="4776850" y="3001137"/>
                  </a:lnTo>
                  <a:cubicBezTo>
                    <a:pt x="4788661" y="2996692"/>
                    <a:pt x="4800472" y="2992120"/>
                    <a:pt x="4812284" y="2987548"/>
                  </a:cubicBezTo>
                  <a:close/>
                  <a:moveTo>
                    <a:pt x="4754498" y="3050286"/>
                  </a:moveTo>
                  <a:lnTo>
                    <a:pt x="4718684" y="3063494"/>
                  </a:lnTo>
                  <a:lnTo>
                    <a:pt x="4705603" y="3027680"/>
                  </a:lnTo>
                  <a:cubicBezTo>
                    <a:pt x="4717541" y="3023362"/>
                    <a:pt x="4729352" y="3018917"/>
                    <a:pt x="4741290" y="3014599"/>
                  </a:cubicBezTo>
                  <a:close/>
                  <a:moveTo>
                    <a:pt x="4682743" y="3076448"/>
                  </a:moveTo>
                  <a:lnTo>
                    <a:pt x="4646675" y="3089148"/>
                  </a:lnTo>
                  <a:lnTo>
                    <a:pt x="4634103" y="3053207"/>
                  </a:lnTo>
                  <a:cubicBezTo>
                    <a:pt x="4646041" y="3049016"/>
                    <a:pt x="4657979" y="3044825"/>
                    <a:pt x="4669917" y="3040507"/>
                  </a:cubicBezTo>
                  <a:close/>
                  <a:moveTo>
                    <a:pt x="4610607" y="3101721"/>
                  </a:moveTo>
                  <a:lnTo>
                    <a:pt x="4574412" y="3114040"/>
                  </a:lnTo>
                  <a:lnTo>
                    <a:pt x="4562221" y="3077972"/>
                  </a:lnTo>
                  <a:cubicBezTo>
                    <a:pt x="4574286" y="3073908"/>
                    <a:pt x="4586224" y="3069844"/>
                    <a:pt x="4598161" y="3065780"/>
                  </a:cubicBezTo>
                  <a:close/>
                  <a:moveTo>
                    <a:pt x="4538091" y="3126105"/>
                  </a:moveTo>
                  <a:lnTo>
                    <a:pt x="4501769" y="3137916"/>
                  </a:lnTo>
                  <a:lnTo>
                    <a:pt x="4490085" y="3101594"/>
                  </a:lnTo>
                  <a:cubicBezTo>
                    <a:pt x="4502150" y="3097657"/>
                    <a:pt x="4514215" y="3093720"/>
                    <a:pt x="4526153" y="3089783"/>
                  </a:cubicBezTo>
                  <a:close/>
                  <a:moveTo>
                    <a:pt x="4465319" y="3149600"/>
                  </a:moveTo>
                  <a:lnTo>
                    <a:pt x="4428871" y="3160903"/>
                  </a:lnTo>
                  <a:lnTo>
                    <a:pt x="4417694" y="3124454"/>
                  </a:lnTo>
                  <a:cubicBezTo>
                    <a:pt x="4429760" y="3120771"/>
                    <a:pt x="4441824" y="3116961"/>
                    <a:pt x="4454016" y="3113151"/>
                  </a:cubicBezTo>
                  <a:close/>
                  <a:moveTo>
                    <a:pt x="4392294" y="3172079"/>
                  </a:moveTo>
                  <a:lnTo>
                    <a:pt x="4355718" y="3183001"/>
                  </a:lnTo>
                  <a:lnTo>
                    <a:pt x="4344923" y="3146425"/>
                  </a:lnTo>
                  <a:cubicBezTo>
                    <a:pt x="4357115" y="3142869"/>
                    <a:pt x="4369180" y="3139313"/>
                    <a:pt x="4381372" y="3135630"/>
                  </a:cubicBezTo>
                  <a:close/>
                  <a:moveTo>
                    <a:pt x="4319016" y="3193669"/>
                  </a:moveTo>
                  <a:lnTo>
                    <a:pt x="4282312" y="3204083"/>
                  </a:lnTo>
                  <a:lnTo>
                    <a:pt x="4272025" y="3167380"/>
                  </a:lnTo>
                  <a:cubicBezTo>
                    <a:pt x="4284217" y="3163951"/>
                    <a:pt x="4296410" y="3160522"/>
                    <a:pt x="4308601" y="3156966"/>
                  </a:cubicBezTo>
                  <a:close/>
                  <a:moveTo>
                    <a:pt x="4245356" y="3214243"/>
                  </a:moveTo>
                  <a:lnTo>
                    <a:pt x="4208526" y="3224149"/>
                  </a:lnTo>
                  <a:lnTo>
                    <a:pt x="4198747" y="3187319"/>
                  </a:lnTo>
                  <a:cubicBezTo>
                    <a:pt x="4210939" y="3184017"/>
                    <a:pt x="4223258" y="3180715"/>
                    <a:pt x="4235450" y="3177413"/>
                  </a:cubicBezTo>
                  <a:close/>
                  <a:moveTo>
                    <a:pt x="4171569" y="3233928"/>
                  </a:moveTo>
                  <a:lnTo>
                    <a:pt x="4134612" y="3243453"/>
                  </a:lnTo>
                  <a:lnTo>
                    <a:pt x="4125214" y="3206496"/>
                  </a:lnTo>
                  <a:cubicBezTo>
                    <a:pt x="4137533" y="3203448"/>
                    <a:pt x="4149725" y="3200273"/>
                    <a:pt x="4162044" y="3197098"/>
                  </a:cubicBezTo>
                  <a:close/>
                  <a:moveTo>
                    <a:pt x="4097401" y="3252724"/>
                  </a:moveTo>
                  <a:lnTo>
                    <a:pt x="4060317" y="3261741"/>
                  </a:lnTo>
                  <a:lnTo>
                    <a:pt x="4051426" y="3224657"/>
                  </a:lnTo>
                  <a:cubicBezTo>
                    <a:pt x="4063746" y="3221736"/>
                    <a:pt x="4076065" y="3218688"/>
                    <a:pt x="4088384" y="3215767"/>
                  </a:cubicBezTo>
                  <a:close/>
                  <a:moveTo>
                    <a:pt x="4023106" y="3270504"/>
                  </a:moveTo>
                  <a:lnTo>
                    <a:pt x="3985895" y="3279013"/>
                  </a:lnTo>
                  <a:lnTo>
                    <a:pt x="3977513" y="3241802"/>
                  </a:lnTo>
                  <a:cubicBezTo>
                    <a:pt x="3989832" y="3239008"/>
                    <a:pt x="4002151" y="3236214"/>
                    <a:pt x="4014597" y="3233293"/>
                  </a:cubicBezTo>
                  <a:close/>
                  <a:moveTo>
                    <a:pt x="3948557" y="3287395"/>
                  </a:moveTo>
                  <a:lnTo>
                    <a:pt x="3911219" y="3295396"/>
                  </a:lnTo>
                  <a:lnTo>
                    <a:pt x="3903345" y="3258185"/>
                  </a:lnTo>
                  <a:cubicBezTo>
                    <a:pt x="3915791" y="3255518"/>
                    <a:pt x="3928110" y="3252851"/>
                    <a:pt x="3940429" y="3250184"/>
                  </a:cubicBezTo>
                  <a:close/>
                  <a:moveTo>
                    <a:pt x="3873754" y="3303270"/>
                  </a:moveTo>
                  <a:lnTo>
                    <a:pt x="3836288" y="3310890"/>
                  </a:lnTo>
                  <a:lnTo>
                    <a:pt x="3828796" y="3273552"/>
                  </a:lnTo>
                  <a:cubicBezTo>
                    <a:pt x="3841242" y="3271012"/>
                    <a:pt x="3853561" y="3268599"/>
                    <a:pt x="3866006" y="3266059"/>
                  </a:cubicBezTo>
                  <a:close/>
                  <a:moveTo>
                    <a:pt x="3798824" y="3318256"/>
                  </a:moveTo>
                  <a:lnTo>
                    <a:pt x="3761232" y="3325368"/>
                  </a:lnTo>
                  <a:lnTo>
                    <a:pt x="3754247" y="3287902"/>
                  </a:lnTo>
                  <a:cubicBezTo>
                    <a:pt x="3766693" y="3285617"/>
                    <a:pt x="3779139" y="3283203"/>
                    <a:pt x="3791585" y="3280790"/>
                  </a:cubicBezTo>
                  <a:close/>
                  <a:moveTo>
                    <a:pt x="3723640" y="3332226"/>
                  </a:moveTo>
                  <a:lnTo>
                    <a:pt x="3686048" y="3338830"/>
                  </a:lnTo>
                  <a:lnTo>
                    <a:pt x="3679571" y="3301238"/>
                  </a:lnTo>
                  <a:cubicBezTo>
                    <a:pt x="3692017" y="3299078"/>
                    <a:pt x="3704462" y="3296920"/>
                    <a:pt x="3717036" y="3294634"/>
                  </a:cubicBezTo>
                  <a:close/>
                  <a:moveTo>
                    <a:pt x="3648329" y="3345180"/>
                  </a:moveTo>
                  <a:lnTo>
                    <a:pt x="3610610" y="3351276"/>
                  </a:lnTo>
                  <a:lnTo>
                    <a:pt x="3604641" y="3313684"/>
                  </a:lnTo>
                  <a:cubicBezTo>
                    <a:pt x="3617087" y="3311652"/>
                    <a:pt x="3629660" y="3309620"/>
                    <a:pt x="3642106" y="3307588"/>
                  </a:cubicBezTo>
                  <a:close/>
                  <a:moveTo>
                    <a:pt x="3572763" y="3357245"/>
                  </a:moveTo>
                  <a:lnTo>
                    <a:pt x="3534917" y="3362960"/>
                  </a:lnTo>
                  <a:lnTo>
                    <a:pt x="3529456" y="3325241"/>
                  </a:lnTo>
                  <a:cubicBezTo>
                    <a:pt x="3542029" y="3323463"/>
                    <a:pt x="3554475" y="3321558"/>
                    <a:pt x="3567048" y="3319653"/>
                  </a:cubicBezTo>
                  <a:close/>
                  <a:moveTo>
                    <a:pt x="3497072" y="3368294"/>
                  </a:moveTo>
                  <a:lnTo>
                    <a:pt x="3459225" y="3373501"/>
                  </a:lnTo>
                  <a:lnTo>
                    <a:pt x="3454146" y="3335782"/>
                  </a:lnTo>
                  <a:cubicBezTo>
                    <a:pt x="3466718" y="3334131"/>
                    <a:pt x="3479165" y="3332353"/>
                    <a:pt x="3491737" y="3330702"/>
                  </a:cubicBezTo>
                  <a:close/>
                  <a:moveTo>
                    <a:pt x="3421380" y="3378327"/>
                  </a:moveTo>
                  <a:lnTo>
                    <a:pt x="3383407" y="3383026"/>
                  </a:lnTo>
                  <a:lnTo>
                    <a:pt x="3378835" y="3345180"/>
                  </a:lnTo>
                  <a:cubicBezTo>
                    <a:pt x="3391408" y="3343656"/>
                    <a:pt x="3403981" y="3342132"/>
                    <a:pt x="3416554" y="3340481"/>
                  </a:cubicBezTo>
                  <a:close/>
                  <a:moveTo>
                    <a:pt x="3345561" y="3387471"/>
                  </a:moveTo>
                  <a:lnTo>
                    <a:pt x="3307588" y="3391662"/>
                  </a:lnTo>
                  <a:lnTo>
                    <a:pt x="3303524" y="3353815"/>
                  </a:lnTo>
                  <a:cubicBezTo>
                    <a:pt x="3316097" y="3352419"/>
                    <a:pt x="3328670" y="3351021"/>
                    <a:pt x="3341243" y="3349625"/>
                  </a:cubicBezTo>
                  <a:close/>
                  <a:moveTo>
                    <a:pt x="3269615" y="3395599"/>
                  </a:moveTo>
                  <a:lnTo>
                    <a:pt x="3231515" y="3399282"/>
                  </a:lnTo>
                  <a:lnTo>
                    <a:pt x="3227959" y="3361309"/>
                  </a:lnTo>
                  <a:cubicBezTo>
                    <a:pt x="3240531" y="3360166"/>
                    <a:pt x="3253231" y="3358896"/>
                    <a:pt x="3265805" y="3357626"/>
                  </a:cubicBezTo>
                  <a:close/>
                  <a:moveTo>
                    <a:pt x="3193415" y="3402838"/>
                  </a:moveTo>
                  <a:lnTo>
                    <a:pt x="3155315" y="3406013"/>
                  </a:lnTo>
                  <a:lnTo>
                    <a:pt x="3152266" y="3368040"/>
                  </a:lnTo>
                  <a:cubicBezTo>
                    <a:pt x="3164966" y="3367024"/>
                    <a:pt x="3177540" y="3365881"/>
                    <a:pt x="3190112" y="3364865"/>
                  </a:cubicBezTo>
                  <a:close/>
                  <a:moveTo>
                    <a:pt x="3117215" y="3409061"/>
                  </a:moveTo>
                  <a:lnTo>
                    <a:pt x="3079115" y="3411728"/>
                  </a:lnTo>
                  <a:lnTo>
                    <a:pt x="3076447" y="3373755"/>
                  </a:lnTo>
                  <a:cubicBezTo>
                    <a:pt x="3089021" y="3372866"/>
                    <a:pt x="3101721" y="3371977"/>
                    <a:pt x="3114293" y="3371088"/>
                  </a:cubicBezTo>
                  <a:close/>
                  <a:moveTo>
                    <a:pt x="3041015" y="3414268"/>
                  </a:moveTo>
                  <a:lnTo>
                    <a:pt x="3002915" y="3416554"/>
                  </a:lnTo>
                  <a:lnTo>
                    <a:pt x="3000756" y="3378454"/>
                  </a:lnTo>
                  <a:cubicBezTo>
                    <a:pt x="3013456" y="3377692"/>
                    <a:pt x="3026029" y="3377057"/>
                    <a:pt x="3038729" y="3376168"/>
                  </a:cubicBezTo>
                  <a:close/>
                  <a:moveTo>
                    <a:pt x="2964688" y="3418586"/>
                  </a:moveTo>
                  <a:lnTo>
                    <a:pt x="2926588" y="3420364"/>
                  </a:lnTo>
                  <a:lnTo>
                    <a:pt x="2924937" y="3382264"/>
                  </a:lnTo>
                  <a:cubicBezTo>
                    <a:pt x="2937637" y="3381756"/>
                    <a:pt x="2950210" y="3381121"/>
                    <a:pt x="2962910" y="3380486"/>
                  </a:cubicBezTo>
                  <a:close/>
                  <a:moveTo>
                    <a:pt x="2888361" y="3421888"/>
                  </a:moveTo>
                  <a:lnTo>
                    <a:pt x="2850134" y="3423158"/>
                  </a:lnTo>
                  <a:lnTo>
                    <a:pt x="2848991" y="3385058"/>
                  </a:lnTo>
                  <a:cubicBezTo>
                    <a:pt x="2861691" y="3384677"/>
                    <a:pt x="2874264" y="3384296"/>
                    <a:pt x="2886964" y="3383788"/>
                  </a:cubicBezTo>
                  <a:close/>
                  <a:moveTo>
                    <a:pt x="2811907" y="3424174"/>
                  </a:moveTo>
                  <a:lnTo>
                    <a:pt x="2773680" y="3424936"/>
                  </a:lnTo>
                  <a:lnTo>
                    <a:pt x="2773045" y="3386836"/>
                  </a:lnTo>
                  <a:cubicBezTo>
                    <a:pt x="2785745" y="3386582"/>
                    <a:pt x="2798318" y="3386328"/>
                    <a:pt x="2811018" y="3386074"/>
                  </a:cubicBezTo>
                  <a:close/>
                  <a:moveTo>
                    <a:pt x="2735453" y="3425444"/>
                  </a:moveTo>
                  <a:lnTo>
                    <a:pt x="2697226" y="3425698"/>
                  </a:lnTo>
                  <a:lnTo>
                    <a:pt x="2696972" y="3387598"/>
                  </a:lnTo>
                  <a:cubicBezTo>
                    <a:pt x="2709672" y="3387598"/>
                    <a:pt x="2722245" y="3387471"/>
                    <a:pt x="2734945" y="3387344"/>
                  </a:cubicBezTo>
                  <a:close/>
                  <a:moveTo>
                    <a:pt x="2659126" y="3425825"/>
                  </a:moveTo>
                  <a:lnTo>
                    <a:pt x="2621026" y="3425698"/>
                  </a:lnTo>
                  <a:lnTo>
                    <a:pt x="2621153" y="3387598"/>
                  </a:lnTo>
                  <a:cubicBezTo>
                    <a:pt x="2633853" y="3387598"/>
                    <a:pt x="2646553" y="3387725"/>
                    <a:pt x="2659126" y="3387725"/>
                  </a:cubicBezTo>
                  <a:close/>
                  <a:moveTo>
                    <a:pt x="2582799" y="3425444"/>
                  </a:moveTo>
                  <a:lnTo>
                    <a:pt x="2544699" y="3425063"/>
                  </a:lnTo>
                  <a:lnTo>
                    <a:pt x="2545207" y="3386963"/>
                  </a:lnTo>
                  <a:cubicBezTo>
                    <a:pt x="2557907" y="3387090"/>
                    <a:pt x="2570607" y="3387217"/>
                    <a:pt x="2583180" y="3387344"/>
                  </a:cubicBezTo>
                  <a:close/>
                  <a:moveTo>
                    <a:pt x="2506472" y="3424555"/>
                  </a:moveTo>
                  <a:lnTo>
                    <a:pt x="2468372" y="3423920"/>
                  </a:lnTo>
                  <a:lnTo>
                    <a:pt x="2469007" y="3385820"/>
                  </a:lnTo>
                  <a:cubicBezTo>
                    <a:pt x="2481707" y="3386074"/>
                    <a:pt x="2494407" y="3386201"/>
                    <a:pt x="2507107" y="3386455"/>
                  </a:cubicBezTo>
                  <a:close/>
                  <a:moveTo>
                    <a:pt x="2430145" y="3423285"/>
                  </a:moveTo>
                  <a:lnTo>
                    <a:pt x="2392045" y="3422523"/>
                  </a:lnTo>
                  <a:lnTo>
                    <a:pt x="2392807" y="3384423"/>
                  </a:lnTo>
                  <a:cubicBezTo>
                    <a:pt x="2405507" y="3384677"/>
                    <a:pt x="2418207" y="3384931"/>
                    <a:pt x="2430907" y="3385185"/>
                  </a:cubicBezTo>
                  <a:close/>
                  <a:moveTo>
                    <a:pt x="2353945" y="3421761"/>
                  </a:moveTo>
                  <a:lnTo>
                    <a:pt x="2337816" y="3421380"/>
                  </a:lnTo>
                  <a:cubicBezTo>
                    <a:pt x="2330450" y="3421253"/>
                    <a:pt x="2323084" y="3421126"/>
                    <a:pt x="2315718" y="3420872"/>
                  </a:cubicBezTo>
                  <a:lnTo>
                    <a:pt x="2316480" y="3382772"/>
                  </a:lnTo>
                  <a:cubicBezTo>
                    <a:pt x="2323846" y="3382899"/>
                    <a:pt x="2331212" y="3383026"/>
                    <a:pt x="2338451" y="3383280"/>
                  </a:cubicBezTo>
                  <a:lnTo>
                    <a:pt x="2338070" y="3402330"/>
                  </a:lnTo>
                  <a:lnTo>
                    <a:pt x="2338451" y="3383280"/>
                  </a:lnTo>
                  <a:lnTo>
                    <a:pt x="2349246" y="3383534"/>
                  </a:lnTo>
                  <a:close/>
                  <a:moveTo>
                    <a:pt x="2277745" y="3420237"/>
                  </a:moveTo>
                  <a:lnTo>
                    <a:pt x="2239645" y="3419475"/>
                  </a:lnTo>
                  <a:lnTo>
                    <a:pt x="2240407" y="3381375"/>
                  </a:lnTo>
                  <a:cubicBezTo>
                    <a:pt x="2253107" y="3381629"/>
                    <a:pt x="2265807" y="3381883"/>
                    <a:pt x="2278507" y="3382137"/>
                  </a:cubicBezTo>
                  <a:close/>
                  <a:moveTo>
                    <a:pt x="2201545" y="3418840"/>
                  </a:moveTo>
                  <a:lnTo>
                    <a:pt x="2163445" y="3418205"/>
                  </a:lnTo>
                  <a:lnTo>
                    <a:pt x="2163953" y="3380105"/>
                  </a:lnTo>
                  <a:cubicBezTo>
                    <a:pt x="2176653" y="3380232"/>
                    <a:pt x="2189353" y="3380486"/>
                    <a:pt x="2202053" y="3380740"/>
                  </a:cubicBezTo>
                  <a:close/>
                  <a:moveTo>
                    <a:pt x="2125345" y="3417697"/>
                  </a:moveTo>
                  <a:lnTo>
                    <a:pt x="2087372" y="3417316"/>
                  </a:lnTo>
                  <a:lnTo>
                    <a:pt x="2087626" y="3379216"/>
                  </a:lnTo>
                  <a:cubicBezTo>
                    <a:pt x="2100326" y="3379343"/>
                    <a:pt x="2113026" y="3379470"/>
                    <a:pt x="2125726" y="3379597"/>
                  </a:cubicBezTo>
                  <a:close/>
                  <a:moveTo>
                    <a:pt x="2049272" y="3417062"/>
                  </a:moveTo>
                  <a:lnTo>
                    <a:pt x="2011299" y="3416935"/>
                  </a:lnTo>
                  <a:lnTo>
                    <a:pt x="2011299" y="3378835"/>
                  </a:lnTo>
                  <a:cubicBezTo>
                    <a:pt x="2023999" y="3378835"/>
                    <a:pt x="2036699" y="3378835"/>
                    <a:pt x="2049399" y="3378962"/>
                  </a:cubicBezTo>
                  <a:close/>
                  <a:moveTo>
                    <a:pt x="1973326" y="3417062"/>
                  </a:moveTo>
                  <a:lnTo>
                    <a:pt x="1935353" y="3417443"/>
                  </a:lnTo>
                  <a:lnTo>
                    <a:pt x="1934845" y="3379343"/>
                  </a:lnTo>
                  <a:cubicBezTo>
                    <a:pt x="1947545" y="3379216"/>
                    <a:pt x="1960245" y="3379089"/>
                    <a:pt x="1972945" y="3378962"/>
                  </a:cubicBezTo>
                  <a:close/>
                  <a:moveTo>
                    <a:pt x="1897380" y="3417951"/>
                  </a:moveTo>
                  <a:lnTo>
                    <a:pt x="1859407" y="3418841"/>
                  </a:lnTo>
                  <a:lnTo>
                    <a:pt x="1858391" y="3380741"/>
                  </a:lnTo>
                  <a:cubicBezTo>
                    <a:pt x="1871091" y="3380360"/>
                    <a:pt x="1883918" y="3380106"/>
                    <a:pt x="1896618" y="3379851"/>
                  </a:cubicBezTo>
                  <a:close/>
                  <a:moveTo>
                    <a:pt x="1821434" y="3419856"/>
                  </a:moveTo>
                  <a:lnTo>
                    <a:pt x="1783461" y="3421253"/>
                  </a:lnTo>
                  <a:lnTo>
                    <a:pt x="1781937" y="3383153"/>
                  </a:lnTo>
                  <a:cubicBezTo>
                    <a:pt x="1794637" y="3382645"/>
                    <a:pt x="1807464" y="3382137"/>
                    <a:pt x="1820164" y="3381756"/>
                  </a:cubicBezTo>
                  <a:close/>
                  <a:moveTo>
                    <a:pt x="1745615" y="3423031"/>
                  </a:moveTo>
                  <a:lnTo>
                    <a:pt x="1707769" y="3425063"/>
                  </a:lnTo>
                  <a:lnTo>
                    <a:pt x="1705483" y="3387091"/>
                  </a:lnTo>
                  <a:cubicBezTo>
                    <a:pt x="1718183" y="3386329"/>
                    <a:pt x="1730883" y="3385567"/>
                    <a:pt x="1743710" y="3384931"/>
                  </a:cubicBezTo>
                  <a:close/>
                  <a:moveTo>
                    <a:pt x="1669923" y="3427603"/>
                  </a:moveTo>
                  <a:lnTo>
                    <a:pt x="1632204" y="3430397"/>
                  </a:lnTo>
                  <a:lnTo>
                    <a:pt x="1629156" y="3392424"/>
                  </a:lnTo>
                  <a:cubicBezTo>
                    <a:pt x="1641856" y="3391408"/>
                    <a:pt x="1654556" y="3390392"/>
                    <a:pt x="1667256" y="3389503"/>
                  </a:cubicBezTo>
                  <a:close/>
                  <a:moveTo>
                    <a:pt x="1594485" y="3433699"/>
                  </a:moveTo>
                  <a:lnTo>
                    <a:pt x="1556766" y="3437382"/>
                  </a:lnTo>
                  <a:lnTo>
                    <a:pt x="1552829" y="3399536"/>
                  </a:lnTo>
                  <a:cubicBezTo>
                    <a:pt x="1565529" y="3398266"/>
                    <a:pt x="1578229" y="3396996"/>
                    <a:pt x="1590929" y="3395853"/>
                  </a:cubicBezTo>
                  <a:close/>
                  <a:moveTo>
                    <a:pt x="1519174" y="3441573"/>
                  </a:moveTo>
                  <a:lnTo>
                    <a:pt x="1481582" y="3446272"/>
                  </a:lnTo>
                  <a:lnTo>
                    <a:pt x="1476629" y="3408553"/>
                  </a:lnTo>
                  <a:cubicBezTo>
                    <a:pt x="1489329" y="3406902"/>
                    <a:pt x="1502029" y="3405378"/>
                    <a:pt x="1514729" y="3403854"/>
                  </a:cubicBezTo>
                  <a:close/>
                  <a:moveTo>
                    <a:pt x="1444117" y="3451352"/>
                  </a:moveTo>
                  <a:lnTo>
                    <a:pt x="1406779" y="3456940"/>
                  </a:lnTo>
                  <a:lnTo>
                    <a:pt x="1400810" y="3419348"/>
                  </a:lnTo>
                  <a:cubicBezTo>
                    <a:pt x="1413510" y="3417316"/>
                    <a:pt x="1426083" y="3415411"/>
                    <a:pt x="1438783" y="3413633"/>
                  </a:cubicBezTo>
                  <a:close/>
                  <a:moveTo>
                    <a:pt x="1369441" y="3463163"/>
                  </a:moveTo>
                  <a:lnTo>
                    <a:pt x="1341374" y="3468116"/>
                  </a:lnTo>
                  <a:cubicBezTo>
                    <a:pt x="1338326" y="3468751"/>
                    <a:pt x="1335278" y="3469259"/>
                    <a:pt x="1332230" y="3469894"/>
                  </a:cubicBezTo>
                  <a:lnTo>
                    <a:pt x="1325118" y="3432429"/>
                  </a:lnTo>
                  <a:cubicBezTo>
                    <a:pt x="1328293" y="3431794"/>
                    <a:pt x="1331341" y="3431286"/>
                    <a:pt x="1334516" y="3430651"/>
                  </a:cubicBezTo>
                  <a:lnTo>
                    <a:pt x="1337945" y="3449447"/>
                  </a:lnTo>
                  <a:lnTo>
                    <a:pt x="1334516" y="3430651"/>
                  </a:lnTo>
                  <a:cubicBezTo>
                    <a:pt x="1344041" y="3428873"/>
                    <a:pt x="1353566" y="3427222"/>
                    <a:pt x="1363091" y="3425571"/>
                  </a:cubicBezTo>
                  <a:close/>
                  <a:moveTo>
                    <a:pt x="1295019" y="3477260"/>
                  </a:moveTo>
                  <a:lnTo>
                    <a:pt x="1258062" y="3485134"/>
                  </a:lnTo>
                  <a:lnTo>
                    <a:pt x="1249807" y="3447923"/>
                  </a:lnTo>
                  <a:cubicBezTo>
                    <a:pt x="1262253" y="3445129"/>
                    <a:pt x="1274826" y="3442462"/>
                    <a:pt x="1287399" y="3439922"/>
                  </a:cubicBezTo>
                  <a:close/>
                  <a:moveTo>
                    <a:pt x="1221232" y="3493516"/>
                  </a:moveTo>
                  <a:lnTo>
                    <a:pt x="1184529" y="3502533"/>
                  </a:lnTo>
                  <a:lnTo>
                    <a:pt x="1175258" y="3465576"/>
                  </a:lnTo>
                  <a:cubicBezTo>
                    <a:pt x="1187577" y="3462401"/>
                    <a:pt x="1200023" y="3459480"/>
                    <a:pt x="1212469" y="3456432"/>
                  </a:cubicBezTo>
                  <a:close/>
                  <a:moveTo>
                    <a:pt x="1147953" y="3512058"/>
                  </a:moveTo>
                  <a:lnTo>
                    <a:pt x="1111504" y="3522218"/>
                  </a:lnTo>
                  <a:lnTo>
                    <a:pt x="1101090" y="3485642"/>
                  </a:lnTo>
                  <a:cubicBezTo>
                    <a:pt x="1113409" y="3482086"/>
                    <a:pt x="1125728" y="3478657"/>
                    <a:pt x="1138174" y="3475355"/>
                  </a:cubicBezTo>
                  <a:close/>
                  <a:moveTo>
                    <a:pt x="1075182" y="3532886"/>
                  </a:moveTo>
                  <a:lnTo>
                    <a:pt x="1039114" y="3544062"/>
                  </a:lnTo>
                  <a:lnTo>
                    <a:pt x="1027557" y="3507740"/>
                  </a:lnTo>
                  <a:cubicBezTo>
                    <a:pt x="1039749" y="3503803"/>
                    <a:pt x="1051941" y="3500120"/>
                    <a:pt x="1064260" y="3496310"/>
                  </a:cubicBezTo>
                  <a:close/>
                  <a:moveTo>
                    <a:pt x="1003173" y="3555873"/>
                  </a:moveTo>
                  <a:lnTo>
                    <a:pt x="967486" y="3568192"/>
                  </a:lnTo>
                  <a:lnTo>
                    <a:pt x="954786" y="3532251"/>
                  </a:lnTo>
                  <a:cubicBezTo>
                    <a:pt x="966851" y="3528060"/>
                    <a:pt x="978916" y="3523869"/>
                    <a:pt x="991108" y="3519805"/>
                  </a:cubicBezTo>
                  <a:close/>
                  <a:moveTo>
                    <a:pt x="931926" y="3581019"/>
                  </a:moveTo>
                  <a:lnTo>
                    <a:pt x="896493" y="3594354"/>
                  </a:lnTo>
                  <a:lnTo>
                    <a:pt x="882777" y="3558794"/>
                  </a:lnTo>
                  <a:cubicBezTo>
                    <a:pt x="894715" y="3554222"/>
                    <a:pt x="906653" y="3549650"/>
                    <a:pt x="918718" y="3545205"/>
                  </a:cubicBezTo>
                  <a:close/>
                  <a:moveTo>
                    <a:pt x="861441" y="3608324"/>
                  </a:moveTo>
                  <a:lnTo>
                    <a:pt x="826516" y="3622802"/>
                  </a:lnTo>
                  <a:lnTo>
                    <a:pt x="811657" y="3587750"/>
                  </a:lnTo>
                  <a:cubicBezTo>
                    <a:pt x="823468" y="3582797"/>
                    <a:pt x="835279" y="3577844"/>
                    <a:pt x="847090" y="3573018"/>
                  </a:cubicBezTo>
                  <a:close/>
                  <a:moveTo>
                    <a:pt x="791845" y="3637788"/>
                  </a:moveTo>
                  <a:lnTo>
                    <a:pt x="757301" y="3653282"/>
                  </a:lnTo>
                  <a:lnTo>
                    <a:pt x="741426" y="3618611"/>
                  </a:lnTo>
                  <a:cubicBezTo>
                    <a:pt x="753110" y="3613277"/>
                    <a:pt x="764794" y="3608070"/>
                    <a:pt x="776478" y="3602863"/>
                  </a:cubicBezTo>
                  <a:close/>
                  <a:moveTo>
                    <a:pt x="723138" y="3669284"/>
                  </a:moveTo>
                  <a:lnTo>
                    <a:pt x="689102" y="3685794"/>
                  </a:lnTo>
                  <a:lnTo>
                    <a:pt x="672211" y="3651631"/>
                  </a:lnTo>
                  <a:cubicBezTo>
                    <a:pt x="683641" y="3645916"/>
                    <a:pt x="695198" y="3640328"/>
                    <a:pt x="706755" y="3634867"/>
                  </a:cubicBezTo>
                  <a:close/>
                  <a:moveTo>
                    <a:pt x="655447" y="3702939"/>
                  </a:moveTo>
                  <a:lnTo>
                    <a:pt x="621919" y="3720465"/>
                  </a:lnTo>
                  <a:lnTo>
                    <a:pt x="604012" y="3686810"/>
                  </a:lnTo>
                  <a:cubicBezTo>
                    <a:pt x="615315" y="3680841"/>
                    <a:pt x="626618" y="3674872"/>
                    <a:pt x="638048" y="3669030"/>
                  </a:cubicBezTo>
                  <a:close/>
                  <a:moveTo>
                    <a:pt x="588772" y="3738626"/>
                  </a:moveTo>
                  <a:lnTo>
                    <a:pt x="555879" y="3757168"/>
                  </a:lnTo>
                  <a:lnTo>
                    <a:pt x="536829" y="3724148"/>
                  </a:lnTo>
                  <a:cubicBezTo>
                    <a:pt x="547878" y="3717798"/>
                    <a:pt x="559054" y="3711448"/>
                    <a:pt x="570230" y="3705225"/>
                  </a:cubicBezTo>
                  <a:close/>
                  <a:moveTo>
                    <a:pt x="523240" y="3776345"/>
                  </a:moveTo>
                  <a:lnTo>
                    <a:pt x="490855" y="3795903"/>
                  </a:lnTo>
                  <a:lnTo>
                    <a:pt x="470916" y="3763391"/>
                  </a:lnTo>
                  <a:cubicBezTo>
                    <a:pt x="481838" y="3756660"/>
                    <a:pt x="492760" y="3750056"/>
                    <a:pt x="503809" y="3743452"/>
                  </a:cubicBezTo>
                  <a:close/>
                  <a:moveTo>
                    <a:pt x="458851" y="3815969"/>
                  </a:moveTo>
                  <a:lnTo>
                    <a:pt x="427101" y="3836543"/>
                  </a:lnTo>
                  <a:lnTo>
                    <a:pt x="406146" y="3804793"/>
                  </a:lnTo>
                  <a:cubicBezTo>
                    <a:pt x="416814" y="3797808"/>
                    <a:pt x="427609" y="3790823"/>
                    <a:pt x="438404" y="3783965"/>
                  </a:cubicBezTo>
                  <a:close/>
                  <a:moveTo>
                    <a:pt x="395732" y="3857498"/>
                  </a:moveTo>
                  <a:lnTo>
                    <a:pt x="364617" y="3878961"/>
                  </a:lnTo>
                  <a:lnTo>
                    <a:pt x="342646" y="3847846"/>
                  </a:lnTo>
                  <a:cubicBezTo>
                    <a:pt x="353060" y="3840480"/>
                    <a:pt x="363601" y="3833241"/>
                    <a:pt x="374269" y="3826002"/>
                  </a:cubicBezTo>
                  <a:close/>
                  <a:moveTo>
                    <a:pt x="333883" y="3901059"/>
                  </a:moveTo>
                  <a:lnTo>
                    <a:pt x="303403" y="3923538"/>
                  </a:lnTo>
                  <a:lnTo>
                    <a:pt x="280543" y="3893058"/>
                  </a:lnTo>
                  <a:cubicBezTo>
                    <a:pt x="290830" y="3885311"/>
                    <a:pt x="301117" y="3877818"/>
                    <a:pt x="311404" y="3870198"/>
                  </a:cubicBezTo>
                  <a:close/>
                  <a:moveTo>
                    <a:pt x="273431" y="3946398"/>
                  </a:moveTo>
                  <a:lnTo>
                    <a:pt x="243713" y="3969766"/>
                  </a:lnTo>
                  <a:lnTo>
                    <a:pt x="219964" y="3940048"/>
                  </a:lnTo>
                  <a:cubicBezTo>
                    <a:pt x="229997" y="3932047"/>
                    <a:pt x="240030" y="3924173"/>
                    <a:pt x="250190" y="3916299"/>
                  </a:cubicBezTo>
                  <a:close/>
                  <a:moveTo>
                    <a:pt x="214376" y="3993515"/>
                  </a:moveTo>
                  <a:lnTo>
                    <a:pt x="185293" y="4017772"/>
                  </a:lnTo>
                  <a:lnTo>
                    <a:pt x="160655" y="3988689"/>
                  </a:lnTo>
                  <a:cubicBezTo>
                    <a:pt x="170434" y="3980434"/>
                    <a:pt x="180213" y="3972179"/>
                    <a:pt x="190119" y="3964051"/>
                  </a:cubicBezTo>
                  <a:close/>
                  <a:moveTo>
                    <a:pt x="156718" y="4042537"/>
                  </a:moveTo>
                  <a:lnTo>
                    <a:pt x="128524" y="4067683"/>
                  </a:lnTo>
                  <a:lnTo>
                    <a:pt x="102997" y="4039362"/>
                  </a:lnTo>
                  <a:cubicBezTo>
                    <a:pt x="112522" y="4030852"/>
                    <a:pt x="122047" y="4022344"/>
                    <a:pt x="131572" y="4013834"/>
                  </a:cubicBezTo>
                  <a:close/>
                  <a:moveTo>
                    <a:pt x="100711" y="4093209"/>
                  </a:moveTo>
                  <a:lnTo>
                    <a:pt x="73279" y="4119244"/>
                  </a:lnTo>
                  <a:lnTo>
                    <a:pt x="46863" y="4091812"/>
                  </a:lnTo>
                  <a:cubicBezTo>
                    <a:pt x="56134" y="4082922"/>
                    <a:pt x="65405" y="4074159"/>
                    <a:pt x="74803" y="4065396"/>
                  </a:cubicBezTo>
                  <a:close/>
                  <a:moveTo>
                    <a:pt x="46101" y="4145661"/>
                  </a:moveTo>
                  <a:lnTo>
                    <a:pt x="27051" y="4164711"/>
                  </a:lnTo>
                  <a:lnTo>
                    <a:pt x="13462" y="4151376"/>
                  </a:lnTo>
                  <a:lnTo>
                    <a:pt x="0" y="4137787"/>
                  </a:lnTo>
                  <a:lnTo>
                    <a:pt x="5461" y="4132452"/>
                  </a:lnTo>
                  <a:lnTo>
                    <a:pt x="34544" y="4157344"/>
                  </a:lnTo>
                  <a:cubicBezTo>
                    <a:pt x="32004" y="4159884"/>
                    <a:pt x="29337" y="4162297"/>
                    <a:pt x="26797" y="4164837"/>
                  </a:cubicBezTo>
                  <a:lnTo>
                    <a:pt x="254" y="4137406"/>
                  </a:lnTo>
                  <a:cubicBezTo>
                    <a:pt x="6604" y="4130929"/>
                    <a:pt x="13081" y="4124452"/>
                    <a:pt x="19558" y="4118102"/>
                  </a:cubicBezTo>
                  <a:close/>
                  <a:moveTo>
                    <a:pt x="37338" y="4103496"/>
                  </a:moveTo>
                  <a:lnTo>
                    <a:pt x="67564" y="4078858"/>
                  </a:lnTo>
                  <a:lnTo>
                    <a:pt x="90805" y="4109084"/>
                  </a:lnTo>
                  <a:cubicBezTo>
                    <a:pt x="81026" y="4116577"/>
                    <a:pt x="71501" y="4124325"/>
                    <a:pt x="62230" y="4132452"/>
                  </a:cubicBezTo>
                  <a:close/>
                  <a:moveTo>
                    <a:pt x="99314" y="4055744"/>
                  </a:moveTo>
                  <a:lnTo>
                    <a:pt x="132080" y="4034535"/>
                  </a:lnTo>
                  <a:lnTo>
                    <a:pt x="151892" y="4067047"/>
                  </a:lnTo>
                  <a:cubicBezTo>
                    <a:pt x="141351" y="4073397"/>
                    <a:pt x="131064" y="4080128"/>
                    <a:pt x="120904" y="4087113"/>
                  </a:cubicBezTo>
                  <a:close/>
                  <a:moveTo>
                    <a:pt x="166116" y="4014977"/>
                  </a:moveTo>
                  <a:lnTo>
                    <a:pt x="201041" y="3997451"/>
                  </a:lnTo>
                  <a:lnTo>
                    <a:pt x="217297" y="4031868"/>
                  </a:lnTo>
                  <a:cubicBezTo>
                    <a:pt x="206121" y="4037075"/>
                    <a:pt x="195072" y="4042663"/>
                    <a:pt x="184150" y="4048505"/>
                  </a:cubicBezTo>
                  <a:close/>
                  <a:moveTo>
                    <a:pt x="236855" y="3981703"/>
                  </a:moveTo>
                  <a:lnTo>
                    <a:pt x="273558" y="3967988"/>
                  </a:lnTo>
                  <a:lnTo>
                    <a:pt x="285877" y="4004056"/>
                  </a:lnTo>
                  <a:cubicBezTo>
                    <a:pt x="274193" y="4008120"/>
                    <a:pt x="262636" y="4012438"/>
                    <a:pt x="251206" y="4017009"/>
                  </a:cubicBezTo>
                  <a:close/>
                  <a:moveTo>
                    <a:pt x="310769" y="3956303"/>
                  </a:moveTo>
                  <a:lnTo>
                    <a:pt x="348742" y="3946651"/>
                  </a:lnTo>
                  <a:lnTo>
                    <a:pt x="357124" y="3983862"/>
                  </a:lnTo>
                  <a:cubicBezTo>
                    <a:pt x="345059" y="3986656"/>
                    <a:pt x="333121" y="3989704"/>
                    <a:pt x="321183" y="3993006"/>
                  </a:cubicBezTo>
                  <a:close/>
                  <a:moveTo>
                    <a:pt x="387096" y="3939032"/>
                  </a:moveTo>
                  <a:lnTo>
                    <a:pt x="425831" y="3933571"/>
                  </a:lnTo>
                  <a:lnTo>
                    <a:pt x="430149" y="3971417"/>
                  </a:lnTo>
                  <a:cubicBezTo>
                    <a:pt x="417830" y="3972814"/>
                    <a:pt x="405638" y="3974592"/>
                    <a:pt x="393446" y="3976624"/>
                  </a:cubicBezTo>
                  <a:close/>
                  <a:moveTo>
                    <a:pt x="464820" y="3930142"/>
                  </a:moveTo>
                  <a:lnTo>
                    <a:pt x="503809" y="3928871"/>
                  </a:lnTo>
                  <a:lnTo>
                    <a:pt x="504063" y="3966971"/>
                  </a:lnTo>
                  <a:cubicBezTo>
                    <a:pt x="491744" y="3966971"/>
                    <a:pt x="479425" y="3967480"/>
                    <a:pt x="467106" y="3968114"/>
                  </a:cubicBezTo>
                  <a:close/>
                  <a:moveTo>
                    <a:pt x="543052" y="3929761"/>
                  </a:moveTo>
                  <a:lnTo>
                    <a:pt x="582041" y="3932682"/>
                  </a:lnTo>
                  <a:lnTo>
                    <a:pt x="578104" y="3970528"/>
                  </a:lnTo>
                  <a:cubicBezTo>
                    <a:pt x="565785" y="3969258"/>
                    <a:pt x="553466" y="3968369"/>
                    <a:pt x="541274" y="3967734"/>
                  </a:cubicBezTo>
                  <a:close/>
                  <a:moveTo>
                    <a:pt x="620776" y="3937762"/>
                  </a:moveTo>
                  <a:lnTo>
                    <a:pt x="633984" y="3939921"/>
                  </a:lnTo>
                  <a:lnTo>
                    <a:pt x="637159" y="3959860"/>
                  </a:lnTo>
                  <a:lnTo>
                    <a:pt x="640715" y="3941191"/>
                  </a:lnTo>
                  <a:cubicBezTo>
                    <a:pt x="646938" y="3942334"/>
                    <a:pt x="653288" y="3943604"/>
                    <a:pt x="659511" y="3945001"/>
                  </a:cubicBezTo>
                  <a:lnTo>
                    <a:pt x="651510" y="3982212"/>
                  </a:lnTo>
                  <a:cubicBezTo>
                    <a:pt x="645668" y="3980942"/>
                    <a:pt x="639699" y="3979799"/>
                    <a:pt x="633730" y="3978656"/>
                  </a:cubicBezTo>
                  <a:lnTo>
                    <a:pt x="621157" y="3976370"/>
                  </a:lnTo>
                  <a:close/>
                  <a:moveTo>
                    <a:pt x="697484" y="3954271"/>
                  </a:moveTo>
                  <a:lnTo>
                    <a:pt x="734949" y="3965701"/>
                  </a:lnTo>
                  <a:lnTo>
                    <a:pt x="722884" y="4001769"/>
                  </a:lnTo>
                  <a:cubicBezTo>
                    <a:pt x="711200" y="3997832"/>
                    <a:pt x="699389" y="3994276"/>
                    <a:pt x="687451" y="3990974"/>
                  </a:cubicBezTo>
                  <a:close/>
                  <a:moveTo>
                    <a:pt x="771652" y="3979163"/>
                  </a:moveTo>
                  <a:lnTo>
                    <a:pt x="807593" y="3994657"/>
                  </a:lnTo>
                  <a:lnTo>
                    <a:pt x="791591" y="4029201"/>
                  </a:lnTo>
                  <a:cubicBezTo>
                    <a:pt x="780415" y="4023994"/>
                    <a:pt x="768985" y="4019168"/>
                    <a:pt x="757555" y="4014596"/>
                  </a:cubicBezTo>
                  <a:close/>
                  <a:moveTo>
                    <a:pt x="842645" y="4012056"/>
                  </a:moveTo>
                  <a:lnTo>
                    <a:pt x="876681" y="4031360"/>
                  </a:lnTo>
                  <a:lnTo>
                    <a:pt x="856869" y="4063999"/>
                  </a:lnTo>
                  <a:cubicBezTo>
                    <a:pt x="846328" y="4057649"/>
                    <a:pt x="835533" y="4051553"/>
                    <a:pt x="824738" y="4045711"/>
                  </a:cubicBezTo>
                  <a:close/>
                  <a:moveTo>
                    <a:pt x="911352" y="4053966"/>
                  </a:moveTo>
                  <a:lnTo>
                    <a:pt x="925703" y="4066539"/>
                  </a:lnTo>
                  <a:lnTo>
                    <a:pt x="900684" y="4095241"/>
                  </a:lnTo>
                  <a:lnTo>
                    <a:pt x="886333" y="4082795"/>
                  </a:lnTo>
                  <a:close/>
                  <a:moveTo>
                    <a:pt x="2725928" y="37211"/>
                  </a:moveTo>
                  <a:lnTo>
                    <a:pt x="2689479" y="46101"/>
                  </a:lnTo>
                  <a:lnTo>
                    <a:pt x="2679954" y="9144"/>
                  </a:lnTo>
                  <a:cubicBezTo>
                    <a:pt x="2692400" y="5969"/>
                    <a:pt x="2704973" y="2921"/>
                    <a:pt x="2717546" y="0"/>
                  </a:cubicBezTo>
                  <a:close/>
                </a:path>
              </a:pathLst>
            </a:custGeom>
            <a:solidFill>
              <a:srgbClr val="B51700"/>
            </a:solidFill>
          </p:spPr>
        </p:sp>
        <p:sp>
          <p:nvSpPr>
            <p:cNvPr name="Freeform 7" id="7"/>
            <p:cNvSpPr/>
            <p:nvPr/>
          </p:nvSpPr>
          <p:spPr>
            <a:xfrm flipH="false" flipV="false" rot="0">
              <a:off x="903732" y="4062603"/>
              <a:ext cx="183896" cy="180721"/>
            </a:xfrm>
            <a:custGeom>
              <a:avLst/>
              <a:gdLst/>
              <a:ahLst/>
              <a:cxnLst/>
              <a:rect r="r" b="b" t="t" l="l"/>
              <a:pathLst>
                <a:path h="180721" w="183896">
                  <a:moveTo>
                    <a:pt x="6731" y="113284"/>
                  </a:moveTo>
                  <a:lnTo>
                    <a:pt x="167132" y="141986"/>
                  </a:lnTo>
                  <a:lnTo>
                    <a:pt x="163830" y="160782"/>
                  </a:lnTo>
                  <a:lnTo>
                    <a:pt x="145669" y="166624"/>
                  </a:lnTo>
                  <a:lnTo>
                    <a:pt x="95504" y="11684"/>
                  </a:lnTo>
                  <a:lnTo>
                    <a:pt x="131699" y="0"/>
                  </a:lnTo>
                  <a:lnTo>
                    <a:pt x="181864" y="154940"/>
                  </a:lnTo>
                  <a:cubicBezTo>
                    <a:pt x="183896" y="161290"/>
                    <a:pt x="182499" y="168275"/>
                    <a:pt x="178054" y="173355"/>
                  </a:cubicBezTo>
                  <a:cubicBezTo>
                    <a:pt x="173609" y="178435"/>
                    <a:pt x="166878" y="180721"/>
                    <a:pt x="160401" y="179578"/>
                  </a:cubicBezTo>
                  <a:lnTo>
                    <a:pt x="0" y="150876"/>
                  </a:lnTo>
                  <a:close/>
                  <a:moveTo>
                    <a:pt x="70993" y="54483"/>
                  </a:moveTo>
                  <a:lnTo>
                    <a:pt x="176276" y="146304"/>
                  </a:lnTo>
                  <a:lnTo>
                    <a:pt x="151257" y="175006"/>
                  </a:lnTo>
                  <a:lnTo>
                    <a:pt x="45974" y="83185"/>
                  </a:lnTo>
                  <a:close/>
                </a:path>
              </a:pathLst>
            </a:custGeom>
            <a:solidFill>
              <a:srgbClr val="B51700"/>
            </a:solidFill>
          </p:spPr>
        </p:sp>
      </p:grpSp>
      <p:sp>
        <p:nvSpPr>
          <p:cNvPr name="TextBox 8" id="8"/>
          <p:cNvSpPr txBox="true"/>
          <p:nvPr/>
        </p:nvSpPr>
        <p:spPr>
          <a:xfrm rot="0">
            <a:off x="5001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9" id="9"/>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0" id="10"/>
          <p:cNvSpPr txBox="true"/>
          <p:nvPr/>
        </p:nvSpPr>
        <p:spPr>
          <a:xfrm rot="0">
            <a:off x="6160522"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1" id="11"/>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2" id="12"/>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3" id="13"/>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4" id="14"/>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5" id="15"/>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6" id="16"/>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789675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LevelOrder Traversal of Binary Search Tree</a:t>
            </a:r>
          </a:p>
        </p:txBody>
      </p:sp>
    </p:spTree>
  </p:cSld>
  <p:clrMapOvr>
    <a:masterClrMapping/>
  </p:clrMapOvr>
</p:sld>
</file>

<file path=ppt/slides/slide4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1296657" y="2126837"/>
            <a:ext cx="909514" cy="741455"/>
            <a:chOff x="0" y="0"/>
            <a:chExt cx="909510" cy="741451"/>
          </a:xfrm>
        </p:grpSpPr>
        <p:sp>
          <p:nvSpPr>
            <p:cNvPr name="Freeform 6" id="6"/>
            <p:cNvSpPr/>
            <p:nvPr/>
          </p:nvSpPr>
          <p:spPr>
            <a:xfrm flipH="false" flipV="false" rot="0">
              <a:off x="75057" y="77089"/>
              <a:ext cx="759460" cy="587375"/>
            </a:xfrm>
            <a:custGeom>
              <a:avLst/>
              <a:gdLst/>
              <a:ahLst/>
              <a:cxnLst/>
              <a:rect r="r" b="b" t="t" l="l"/>
              <a:pathLst>
                <a:path h="587375" w="759460">
                  <a:moveTo>
                    <a:pt x="624332" y="104521"/>
                  </a:moveTo>
                  <a:cubicBezTo>
                    <a:pt x="759460" y="209042"/>
                    <a:pt x="759460" y="378333"/>
                    <a:pt x="624332" y="482854"/>
                  </a:cubicBezTo>
                  <a:cubicBezTo>
                    <a:pt x="489204" y="587375"/>
                    <a:pt x="270129" y="587375"/>
                    <a:pt x="135128" y="482854"/>
                  </a:cubicBezTo>
                  <a:cubicBezTo>
                    <a:pt x="127" y="378333"/>
                    <a:pt x="0" y="209042"/>
                    <a:pt x="135128" y="104521"/>
                  </a:cubicBezTo>
                  <a:cubicBezTo>
                    <a:pt x="270256" y="0"/>
                    <a:pt x="489331" y="0"/>
                    <a:pt x="624332" y="104521"/>
                  </a:cubicBezTo>
                  <a:close/>
                </a:path>
              </a:pathLst>
            </a:custGeom>
            <a:solidFill>
              <a:srgbClr val="FFFFFF"/>
            </a:solidFill>
          </p:spPr>
        </p:sp>
        <p:sp>
          <p:nvSpPr>
            <p:cNvPr name="Freeform 7" id="7"/>
            <p:cNvSpPr/>
            <p:nvPr/>
          </p:nvSpPr>
          <p:spPr>
            <a:xfrm flipH="false" flipV="false" rot="0">
              <a:off x="63500" y="63627"/>
              <a:ext cx="782447" cy="614172"/>
            </a:xfrm>
            <a:custGeom>
              <a:avLst/>
              <a:gdLst/>
              <a:ahLst/>
              <a:cxnLst/>
              <a:rect r="r" b="b" t="t" l="l"/>
              <a:pathLst>
                <a:path h="614172" w="782447">
                  <a:moveTo>
                    <a:pt x="643636" y="107823"/>
                  </a:moveTo>
                  <a:cubicBezTo>
                    <a:pt x="763143" y="200279"/>
                    <a:pt x="782447" y="343281"/>
                    <a:pt x="698373" y="451993"/>
                  </a:cubicBezTo>
                  <a:cubicBezTo>
                    <a:pt x="683387" y="471424"/>
                    <a:pt x="665099" y="489712"/>
                    <a:pt x="643636" y="506222"/>
                  </a:cubicBezTo>
                  <a:lnTo>
                    <a:pt x="635889" y="496189"/>
                  </a:lnTo>
                  <a:lnTo>
                    <a:pt x="643636" y="506222"/>
                  </a:lnTo>
                  <a:cubicBezTo>
                    <a:pt x="503936" y="614172"/>
                    <a:pt x="278511" y="614172"/>
                    <a:pt x="138811" y="506222"/>
                  </a:cubicBezTo>
                  <a:lnTo>
                    <a:pt x="146558" y="496189"/>
                  </a:lnTo>
                  <a:lnTo>
                    <a:pt x="138811" y="506222"/>
                  </a:lnTo>
                  <a:cubicBezTo>
                    <a:pt x="19304" y="413893"/>
                    <a:pt x="0" y="270891"/>
                    <a:pt x="84074" y="162179"/>
                  </a:cubicBezTo>
                  <a:cubicBezTo>
                    <a:pt x="99060" y="142748"/>
                    <a:pt x="117348" y="124460"/>
                    <a:pt x="138811" y="107950"/>
                  </a:cubicBezTo>
                  <a:lnTo>
                    <a:pt x="138811" y="107950"/>
                  </a:lnTo>
                  <a:lnTo>
                    <a:pt x="138811" y="107950"/>
                  </a:lnTo>
                  <a:cubicBezTo>
                    <a:pt x="278511" y="0"/>
                    <a:pt x="503936" y="0"/>
                    <a:pt x="643636" y="107950"/>
                  </a:cubicBezTo>
                  <a:lnTo>
                    <a:pt x="643636" y="107950"/>
                  </a:lnTo>
                  <a:lnTo>
                    <a:pt x="643636" y="107950"/>
                  </a:lnTo>
                  <a:moveTo>
                    <a:pt x="628142" y="128016"/>
                  </a:moveTo>
                  <a:lnTo>
                    <a:pt x="635889" y="117983"/>
                  </a:lnTo>
                  <a:lnTo>
                    <a:pt x="628142" y="128016"/>
                  </a:lnTo>
                  <a:cubicBezTo>
                    <a:pt x="497586" y="27051"/>
                    <a:pt x="284988" y="27051"/>
                    <a:pt x="154432" y="128016"/>
                  </a:cubicBezTo>
                  <a:lnTo>
                    <a:pt x="146685" y="117983"/>
                  </a:lnTo>
                  <a:lnTo>
                    <a:pt x="154432" y="128016"/>
                  </a:lnTo>
                  <a:cubicBezTo>
                    <a:pt x="134493" y="143383"/>
                    <a:pt x="117856" y="160020"/>
                    <a:pt x="104140" y="177673"/>
                  </a:cubicBezTo>
                  <a:cubicBezTo>
                    <a:pt x="29337" y="274447"/>
                    <a:pt x="45085" y="401701"/>
                    <a:pt x="154432" y="486283"/>
                  </a:cubicBezTo>
                  <a:lnTo>
                    <a:pt x="154432" y="486283"/>
                  </a:lnTo>
                  <a:lnTo>
                    <a:pt x="154432" y="486283"/>
                  </a:lnTo>
                  <a:cubicBezTo>
                    <a:pt x="284988" y="587248"/>
                    <a:pt x="497586" y="587248"/>
                    <a:pt x="628142" y="486283"/>
                  </a:cubicBezTo>
                  <a:lnTo>
                    <a:pt x="628142" y="486283"/>
                  </a:lnTo>
                  <a:lnTo>
                    <a:pt x="628142" y="486283"/>
                  </a:lnTo>
                  <a:cubicBezTo>
                    <a:pt x="647954" y="470916"/>
                    <a:pt x="664718" y="454152"/>
                    <a:pt x="678307" y="436499"/>
                  </a:cubicBezTo>
                  <a:cubicBezTo>
                    <a:pt x="753110" y="339725"/>
                    <a:pt x="737489" y="212598"/>
                    <a:pt x="628142" y="128016"/>
                  </a:cubicBezTo>
                  <a:close/>
                </a:path>
              </a:pathLst>
            </a:custGeom>
            <a:solidFill>
              <a:srgbClr val="000000"/>
            </a:solidFill>
          </p:spPr>
        </p:sp>
      </p:grpSp>
      <p:sp>
        <p:nvSpPr>
          <p:cNvPr name="TextBox 8" id="8"/>
          <p:cNvSpPr txBox="true"/>
          <p:nvPr/>
        </p:nvSpPr>
        <p:spPr>
          <a:xfrm rot="0">
            <a:off x="1610163" y="236720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9" id="9"/>
          <p:cNvSpPr txBox="true"/>
          <p:nvPr/>
        </p:nvSpPr>
        <p:spPr>
          <a:xfrm rot="0">
            <a:off x="5001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0" id="10"/>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1" id="11"/>
          <p:cNvSpPr txBox="true"/>
          <p:nvPr/>
        </p:nvSpPr>
        <p:spPr>
          <a:xfrm rot="0">
            <a:off x="6160522"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2" id="12"/>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3" id="13"/>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4" id="14"/>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5" id="15"/>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6" id="16"/>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7" id="17"/>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8" id="1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 id="19"/>
          <p:cNvSpPr txBox="true"/>
          <p:nvPr/>
        </p:nvSpPr>
        <p:spPr>
          <a:xfrm rot="0">
            <a:off x="800510" y="884368"/>
            <a:ext cx="732082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Search for a node in Binary Search Tree</a:t>
            </a:r>
          </a:p>
        </p:txBody>
      </p:sp>
      <p:sp>
        <p:nvSpPr>
          <p:cNvPr name="TextBox 20" id="20"/>
          <p:cNvSpPr txBox="true"/>
          <p:nvPr/>
        </p:nvSpPr>
        <p:spPr>
          <a:xfrm rot="0">
            <a:off x="7731462" y="6621266"/>
            <a:ext cx="825894"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Found</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520170" y="1788271"/>
            <a:ext cx="3758708" cy="3002251"/>
          </a:xfrm>
          <a:custGeom>
            <a:avLst/>
            <a:gdLst/>
            <a:ahLst/>
            <a:cxnLst/>
            <a:rect r="r" b="b" t="t" l="l"/>
            <a:pathLst>
              <a:path h="3002251" w="3758708">
                <a:moveTo>
                  <a:pt x="0" y="0"/>
                </a:moveTo>
                <a:lnTo>
                  <a:pt x="3758708" y="0"/>
                </a:lnTo>
                <a:lnTo>
                  <a:pt x="3758708" y="3002252"/>
                </a:lnTo>
                <a:lnTo>
                  <a:pt x="0" y="3002252"/>
                </a:lnTo>
                <a:lnTo>
                  <a:pt x="0" y="0"/>
                </a:lnTo>
                <a:close/>
              </a:path>
            </a:pathLst>
          </a:custGeom>
          <a:blipFill>
            <a:blip r:embed="rId3"/>
            <a:stretch>
              <a:fillRect l="0" t="0" r="0" b="-10923"/>
            </a:stretch>
          </a:blipFill>
        </p:spPr>
      </p:sp>
      <p:sp>
        <p:nvSpPr>
          <p:cNvPr name="Freeform 6" id="6"/>
          <p:cNvSpPr/>
          <p:nvPr/>
        </p:nvSpPr>
        <p:spPr>
          <a:xfrm flipH="false" flipV="false" rot="0">
            <a:off x="4622997" y="1788271"/>
            <a:ext cx="3758708" cy="3002251"/>
          </a:xfrm>
          <a:custGeom>
            <a:avLst/>
            <a:gdLst/>
            <a:ahLst/>
            <a:cxnLst/>
            <a:rect r="r" b="b" t="t" l="l"/>
            <a:pathLst>
              <a:path h="3002251" w="3758708">
                <a:moveTo>
                  <a:pt x="0" y="0"/>
                </a:moveTo>
                <a:lnTo>
                  <a:pt x="3758708" y="0"/>
                </a:lnTo>
                <a:lnTo>
                  <a:pt x="3758708" y="3002252"/>
                </a:lnTo>
                <a:lnTo>
                  <a:pt x="0" y="3002252"/>
                </a:lnTo>
                <a:lnTo>
                  <a:pt x="0" y="0"/>
                </a:lnTo>
                <a:close/>
              </a:path>
            </a:pathLst>
          </a:custGeom>
          <a:blipFill>
            <a:blip r:embed="rId3"/>
            <a:stretch>
              <a:fillRect l="0" t="0" r="0" b="-10923"/>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675498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Dynamic programing &amp; Memoization</a:t>
            </a:r>
          </a:p>
        </p:txBody>
      </p:sp>
      <p:sp>
        <p:nvSpPr>
          <p:cNvPr name="TextBox 9" id="9"/>
          <p:cNvSpPr txBox="true"/>
          <p:nvPr/>
        </p:nvSpPr>
        <p:spPr>
          <a:xfrm rot="0">
            <a:off x="1942900" y="4798162"/>
            <a:ext cx="518579" cy="669950"/>
          </a:xfrm>
          <a:prstGeom prst="rect">
            <a:avLst/>
          </a:prstGeom>
        </p:spPr>
        <p:txBody>
          <a:bodyPr anchor="t" rtlCol="false" tIns="0" lIns="0" bIns="0" rIns="0">
            <a:spAutoFit/>
          </a:bodyPr>
          <a:lstStyle/>
          <a:p>
            <a:pPr algn="l">
              <a:lnSpc>
                <a:spcPts val="6000"/>
              </a:lnSpc>
            </a:pPr>
            <a:r>
              <a:rPr lang="en-US" b="true" sz="2400" spc="-7">
                <a:solidFill>
                  <a:srgbClr val="000000"/>
                </a:solidFill>
                <a:latin typeface="IBM Plex Sans Bold"/>
                <a:ea typeface="IBM Plex Sans Bold"/>
                <a:cs typeface="IBM Plex Sans Bold"/>
                <a:sym typeface="IBM Plex Sans Bold"/>
              </a:rPr>
              <a:t>900</a:t>
            </a:r>
          </a:p>
        </p:txBody>
      </p:sp>
      <p:sp>
        <p:nvSpPr>
          <p:cNvPr name="TextBox 10" id="10"/>
          <p:cNvSpPr txBox="true"/>
          <p:nvPr/>
        </p:nvSpPr>
        <p:spPr>
          <a:xfrm rot="0">
            <a:off x="1168251" y="5725258"/>
            <a:ext cx="3420170" cy="669950"/>
          </a:xfrm>
          <a:prstGeom prst="rect">
            <a:avLst/>
          </a:prstGeom>
        </p:spPr>
        <p:txBody>
          <a:bodyPr anchor="t" rtlCol="false" tIns="0" lIns="0" bIns="0" rIns="0">
            <a:spAutoFit/>
          </a:bodyPr>
          <a:lstStyle/>
          <a:p>
            <a:pPr algn="l">
              <a:lnSpc>
                <a:spcPts val="6000"/>
              </a:lnSpc>
            </a:pPr>
            <a:r>
              <a:rPr lang="en-US" b="true" sz="2400" spc="-7">
                <a:solidFill>
                  <a:srgbClr val="000000"/>
                </a:solidFill>
                <a:latin typeface="IBM Plex Sans Bold"/>
                <a:ea typeface="IBM Plex Sans Bold"/>
                <a:cs typeface="IBM Plex Sans Bold"/>
                <a:sym typeface="IBM Plex Sans Bold"/>
              </a:rPr>
              <a:t>Total : 900 + 850 = 1750</a:t>
            </a:r>
          </a:p>
        </p:txBody>
      </p:sp>
      <p:sp>
        <p:nvSpPr>
          <p:cNvPr name="TextBox 11" id="11"/>
          <p:cNvSpPr txBox="true"/>
          <p:nvPr/>
        </p:nvSpPr>
        <p:spPr>
          <a:xfrm rot="0">
            <a:off x="6248200" y="5055337"/>
            <a:ext cx="518579"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850</a:t>
            </a:r>
          </a:p>
        </p:txBody>
      </p:sp>
    </p:spTree>
  </p:cSld>
  <p:clrMapOvr>
    <a:masterClrMapping/>
  </p:clrMapOvr>
</p:sld>
</file>

<file path=ppt/slides/slide4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708198" y="2814237"/>
            <a:ext cx="6657546" cy="5064919"/>
          </a:xfrm>
          <a:custGeom>
            <a:avLst/>
            <a:gdLst/>
            <a:ahLst/>
            <a:cxnLst/>
            <a:rect r="r" b="b" t="t" l="l"/>
            <a:pathLst>
              <a:path h="5064919" w="6657546">
                <a:moveTo>
                  <a:pt x="0" y="0"/>
                </a:moveTo>
                <a:lnTo>
                  <a:pt x="6657546" y="0"/>
                </a:lnTo>
                <a:lnTo>
                  <a:pt x="6657546" y="5064919"/>
                </a:lnTo>
                <a:lnTo>
                  <a:pt x="0" y="506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71253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a node from Binary Search Tree</a:t>
            </a:r>
          </a:p>
        </p:txBody>
      </p:sp>
      <p:sp>
        <p:nvSpPr>
          <p:cNvPr name="TextBox 9" id="9"/>
          <p:cNvSpPr txBox="true"/>
          <p:nvPr/>
        </p:nvSpPr>
        <p:spPr>
          <a:xfrm rot="0">
            <a:off x="914400" y="1852870"/>
            <a:ext cx="6601063" cy="1258919"/>
          </a:xfrm>
          <a:prstGeom prst="rect">
            <a:avLst/>
          </a:prstGeom>
        </p:spPr>
        <p:txBody>
          <a:bodyPr anchor="t" rtlCol="false" tIns="0" lIns="0" bIns="0" rIns="0">
            <a:spAutoFit/>
          </a:bodyPr>
          <a:lstStyle/>
          <a:p>
            <a:pPr algn="l">
              <a:lnSpc>
                <a:spcPts val="3379"/>
              </a:lnSpc>
            </a:pPr>
            <a:r>
              <a:rPr lang="en-US" b="true" sz="2200" spc="-15">
                <a:solidFill>
                  <a:srgbClr val="000000"/>
                </a:solidFill>
                <a:latin typeface="Montserrat 2 Bold"/>
                <a:ea typeface="Montserrat 2 Bold"/>
                <a:cs typeface="Montserrat 2 Bold"/>
                <a:sym typeface="Montserrat 2 Bold"/>
              </a:rPr>
              <a:t>Case 1: The node to be deleted is a leaf node Case 2: The node has one child Case 3: The node has two children</a:t>
            </a:r>
          </a:p>
        </p:txBody>
      </p:sp>
      <p:sp>
        <p:nvSpPr>
          <p:cNvPr name="TextBox 10" id="10"/>
          <p:cNvSpPr txBox="true"/>
          <p:nvPr/>
        </p:nvSpPr>
        <p:spPr>
          <a:xfrm rot="0">
            <a:off x="5001520" y="7396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1" id="11"/>
          <p:cNvSpPr txBox="true"/>
          <p:nvPr/>
        </p:nvSpPr>
        <p:spPr>
          <a:xfrm rot="0">
            <a:off x="573754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2" id="12"/>
          <p:cNvSpPr txBox="true"/>
          <p:nvPr/>
        </p:nvSpPr>
        <p:spPr>
          <a:xfrm rot="0">
            <a:off x="6160522" y="7402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3" id="13"/>
          <p:cNvSpPr txBox="true"/>
          <p:nvPr/>
        </p:nvSpPr>
        <p:spPr>
          <a:xfrm rot="0">
            <a:off x="676519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4" id="14"/>
          <p:cNvSpPr txBox="true"/>
          <p:nvPr/>
        </p:nvSpPr>
        <p:spPr>
          <a:xfrm rot="0">
            <a:off x="748733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5" id="15"/>
          <p:cNvSpPr txBox="true"/>
          <p:nvPr/>
        </p:nvSpPr>
        <p:spPr>
          <a:xfrm rot="0">
            <a:off x="8150371" y="3040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6" id="16"/>
          <p:cNvSpPr txBox="true"/>
          <p:nvPr/>
        </p:nvSpPr>
        <p:spPr>
          <a:xfrm rot="0">
            <a:off x="9039539"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7" id="17"/>
          <p:cNvSpPr txBox="true"/>
          <p:nvPr/>
        </p:nvSpPr>
        <p:spPr>
          <a:xfrm rot="0">
            <a:off x="966540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8" id="18"/>
          <p:cNvSpPr txBox="true"/>
          <p:nvPr/>
        </p:nvSpPr>
        <p:spPr>
          <a:xfrm rot="0">
            <a:off x="10750344" y="5891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5538130" y="4416009"/>
            <a:ext cx="1052779" cy="1291219"/>
            <a:chOff x="0" y="0"/>
            <a:chExt cx="1052779" cy="1291222"/>
          </a:xfrm>
        </p:grpSpPr>
        <p:sp>
          <p:nvSpPr>
            <p:cNvPr name="Freeform 6" id="6"/>
            <p:cNvSpPr/>
            <p:nvPr/>
          </p:nvSpPr>
          <p:spPr>
            <a:xfrm flipH="false" flipV="false" rot="0">
              <a:off x="135636" y="63500"/>
              <a:ext cx="853694" cy="1029716"/>
            </a:xfrm>
            <a:custGeom>
              <a:avLst/>
              <a:gdLst/>
              <a:ahLst/>
              <a:cxnLst/>
              <a:rect r="r" b="b" t="t" l="l"/>
              <a:pathLst>
                <a:path h="1029716" w="853694">
                  <a:moveTo>
                    <a:pt x="779399" y="46355"/>
                  </a:moveTo>
                  <a:cubicBezTo>
                    <a:pt x="767080" y="48260"/>
                    <a:pt x="754888" y="50419"/>
                    <a:pt x="742823" y="52832"/>
                  </a:cubicBezTo>
                  <a:lnTo>
                    <a:pt x="735330" y="15494"/>
                  </a:lnTo>
                  <a:cubicBezTo>
                    <a:pt x="748030" y="12954"/>
                    <a:pt x="760730" y="10668"/>
                    <a:pt x="773557" y="8763"/>
                  </a:cubicBezTo>
                  <a:close/>
                  <a:moveTo>
                    <a:pt x="706374" y="60960"/>
                  </a:moveTo>
                  <a:cubicBezTo>
                    <a:pt x="694309" y="63881"/>
                    <a:pt x="682244" y="67056"/>
                    <a:pt x="670433" y="70612"/>
                  </a:cubicBezTo>
                  <a:lnTo>
                    <a:pt x="659765" y="34036"/>
                  </a:lnTo>
                  <a:cubicBezTo>
                    <a:pt x="672211" y="30480"/>
                    <a:pt x="684657" y="27051"/>
                    <a:pt x="697357" y="24003"/>
                  </a:cubicBezTo>
                  <a:close/>
                  <a:moveTo>
                    <a:pt x="634873" y="81661"/>
                  </a:moveTo>
                  <a:cubicBezTo>
                    <a:pt x="623062" y="85598"/>
                    <a:pt x="611378" y="89789"/>
                    <a:pt x="599821" y="94361"/>
                  </a:cubicBezTo>
                  <a:lnTo>
                    <a:pt x="586105" y="58801"/>
                  </a:lnTo>
                  <a:cubicBezTo>
                    <a:pt x="598170" y="54102"/>
                    <a:pt x="610362" y="49784"/>
                    <a:pt x="622681" y="45593"/>
                  </a:cubicBezTo>
                  <a:close/>
                  <a:moveTo>
                    <a:pt x="565277" y="108458"/>
                  </a:moveTo>
                  <a:cubicBezTo>
                    <a:pt x="553847" y="113411"/>
                    <a:pt x="542544" y="118618"/>
                    <a:pt x="531368" y="124079"/>
                  </a:cubicBezTo>
                  <a:lnTo>
                    <a:pt x="514731" y="89789"/>
                  </a:lnTo>
                  <a:cubicBezTo>
                    <a:pt x="526415" y="84074"/>
                    <a:pt x="538226" y="78740"/>
                    <a:pt x="550037" y="73533"/>
                  </a:cubicBezTo>
                  <a:close/>
                  <a:moveTo>
                    <a:pt x="498094" y="141097"/>
                  </a:moveTo>
                  <a:cubicBezTo>
                    <a:pt x="487172" y="146939"/>
                    <a:pt x="476377" y="153162"/>
                    <a:pt x="465709" y="159512"/>
                  </a:cubicBezTo>
                  <a:lnTo>
                    <a:pt x="446278" y="126746"/>
                  </a:lnTo>
                  <a:cubicBezTo>
                    <a:pt x="457454" y="120142"/>
                    <a:pt x="468757" y="113665"/>
                    <a:pt x="480060" y="107569"/>
                  </a:cubicBezTo>
                  <a:close/>
                  <a:moveTo>
                    <a:pt x="434086" y="179197"/>
                  </a:moveTo>
                  <a:cubicBezTo>
                    <a:pt x="423672" y="186055"/>
                    <a:pt x="413385" y="193040"/>
                    <a:pt x="403352" y="200279"/>
                  </a:cubicBezTo>
                  <a:lnTo>
                    <a:pt x="381127" y="169291"/>
                  </a:lnTo>
                  <a:cubicBezTo>
                    <a:pt x="391668" y="161671"/>
                    <a:pt x="402336" y="154432"/>
                    <a:pt x="413258" y="147320"/>
                  </a:cubicBezTo>
                  <a:close/>
                  <a:moveTo>
                    <a:pt x="373507" y="222631"/>
                  </a:moveTo>
                  <a:cubicBezTo>
                    <a:pt x="363728" y="230251"/>
                    <a:pt x="354076" y="238125"/>
                    <a:pt x="344678" y="246253"/>
                  </a:cubicBezTo>
                  <a:lnTo>
                    <a:pt x="319913" y="217170"/>
                  </a:lnTo>
                  <a:cubicBezTo>
                    <a:pt x="329819" y="208788"/>
                    <a:pt x="339852" y="200533"/>
                    <a:pt x="350012" y="192532"/>
                  </a:cubicBezTo>
                  <a:close/>
                  <a:moveTo>
                    <a:pt x="316865" y="271018"/>
                  </a:moveTo>
                  <a:cubicBezTo>
                    <a:pt x="307721" y="279527"/>
                    <a:pt x="298831" y="288163"/>
                    <a:pt x="290068" y="296926"/>
                  </a:cubicBezTo>
                  <a:lnTo>
                    <a:pt x="263017" y="270129"/>
                  </a:lnTo>
                  <a:cubicBezTo>
                    <a:pt x="272161" y="260858"/>
                    <a:pt x="281432" y="251841"/>
                    <a:pt x="290957" y="243078"/>
                  </a:cubicBezTo>
                  <a:close/>
                  <a:moveTo>
                    <a:pt x="264541" y="323977"/>
                  </a:moveTo>
                  <a:cubicBezTo>
                    <a:pt x="256159" y="333248"/>
                    <a:pt x="248031" y="342646"/>
                    <a:pt x="240030" y="352171"/>
                  </a:cubicBezTo>
                  <a:lnTo>
                    <a:pt x="210693" y="327787"/>
                  </a:lnTo>
                  <a:cubicBezTo>
                    <a:pt x="219075" y="317754"/>
                    <a:pt x="227584" y="307975"/>
                    <a:pt x="236220" y="298323"/>
                  </a:cubicBezTo>
                  <a:close/>
                  <a:moveTo>
                    <a:pt x="216916" y="381254"/>
                  </a:moveTo>
                  <a:cubicBezTo>
                    <a:pt x="209423" y="391160"/>
                    <a:pt x="202057" y="401193"/>
                    <a:pt x="194945" y="411353"/>
                  </a:cubicBezTo>
                  <a:lnTo>
                    <a:pt x="163703" y="389509"/>
                  </a:lnTo>
                  <a:cubicBezTo>
                    <a:pt x="171069" y="378841"/>
                    <a:pt x="178816" y="368427"/>
                    <a:pt x="186563" y="358140"/>
                  </a:cubicBezTo>
                  <a:close/>
                  <a:moveTo>
                    <a:pt x="174244" y="442468"/>
                  </a:moveTo>
                  <a:cubicBezTo>
                    <a:pt x="173736" y="443230"/>
                    <a:pt x="173228" y="444119"/>
                    <a:pt x="172720" y="444881"/>
                  </a:cubicBezTo>
                  <a:lnTo>
                    <a:pt x="172720" y="444881"/>
                  </a:lnTo>
                  <a:lnTo>
                    <a:pt x="172720" y="444881"/>
                  </a:lnTo>
                  <a:cubicBezTo>
                    <a:pt x="166624" y="454660"/>
                    <a:pt x="160655" y="464439"/>
                    <a:pt x="154940" y="474345"/>
                  </a:cubicBezTo>
                  <a:lnTo>
                    <a:pt x="121920" y="455295"/>
                  </a:lnTo>
                  <a:cubicBezTo>
                    <a:pt x="127889" y="444881"/>
                    <a:pt x="134112" y="434721"/>
                    <a:pt x="140462" y="424561"/>
                  </a:cubicBezTo>
                  <a:lnTo>
                    <a:pt x="156591" y="434721"/>
                  </a:lnTo>
                  <a:lnTo>
                    <a:pt x="140462" y="424561"/>
                  </a:lnTo>
                  <a:cubicBezTo>
                    <a:pt x="140970" y="423672"/>
                    <a:pt x="141605" y="422783"/>
                    <a:pt x="142113" y="422021"/>
                  </a:cubicBezTo>
                  <a:close/>
                  <a:moveTo>
                    <a:pt x="136906" y="507111"/>
                  </a:moveTo>
                  <a:cubicBezTo>
                    <a:pt x="131191" y="518160"/>
                    <a:pt x="125603" y="529336"/>
                    <a:pt x="120396" y="540512"/>
                  </a:cubicBezTo>
                  <a:lnTo>
                    <a:pt x="85852" y="524383"/>
                  </a:lnTo>
                  <a:cubicBezTo>
                    <a:pt x="91313" y="512699"/>
                    <a:pt x="97155" y="501015"/>
                    <a:pt x="103124" y="489458"/>
                  </a:cubicBezTo>
                  <a:close/>
                  <a:moveTo>
                    <a:pt x="105283" y="574548"/>
                  </a:moveTo>
                  <a:cubicBezTo>
                    <a:pt x="100457" y="586105"/>
                    <a:pt x="95885" y="597662"/>
                    <a:pt x="91694" y="609346"/>
                  </a:cubicBezTo>
                  <a:lnTo>
                    <a:pt x="55880" y="596138"/>
                  </a:lnTo>
                  <a:cubicBezTo>
                    <a:pt x="60325" y="583946"/>
                    <a:pt x="65151" y="571881"/>
                    <a:pt x="70104" y="559943"/>
                  </a:cubicBezTo>
                  <a:close/>
                  <a:moveTo>
                    <a:pt x="79502" y="644525"/>
                  </a:moveTo>
                  <a:cubicBezTo>
                    <a:pt x="75692" y="656336"/>
                    <a:pt x="72136" y="668274"/>
                    <a:pt x="68834" y="680339"/>
                  </a:cubicBezTo>
                  <a:lnTo>
                    <a:pt x="32131" y="670306"/>
                  </a:lnTo>
                  <a:cubicBezTo>
                    <a:pt x="35560" y="657733"/>
                    <a:pt x="39243" y="645414"/>
                    <a:pt x="43180" y="632968"/>
                  </a:cubicBezTo>
                  <a:close/>
                  <a:moveTo>
                    <a:pt x="59817" y="716407"/>
                  </a:moveTo>
                  <a:cubicBezTo>
                    <a:pt x="57023" y="728472"/>
                    <a:pt x="54483" y="740664"/>
                    <a:pt x="52324" y="752983"/>
                  </a:cubicBezTo>
                  <a:lnTo>
                    <a:pt x="14859" y="746125"/>
                  </a:lnTo>
                  <a:cubicBezTo>
                    <a:pt x="17145" y="733425"/>
                    <a:pt x="19812" y="720598"/>
                    <a:pt x="22733" y="708025"/>
                  </a:cubicBezTo>
                  <a:close/>
                  <a:moveTo>
                    <a:pt x="46355" y="789686"/>
                  </a:moveTo>
                  <a:cubicBezTo>
                    <a:pt x="44577" y="802005"/>
                    <a:pt x="43180" y="814324"/>
                    <a:pt x="42037" y="826643"/>
                  </a:cubicBezTo>
                  <a:lnTo>
                    <a:pt x="4064" y="822960"/>
                  </a:lnTo>
                  <a:cubicBezTo>
                    <a:pt x="5334" y="810006"/>
                    <a:pt x="6858" y="797179"/>
                    <a:pt x="8636" y="784352"/>
                  </a:cubicBezTo>
                  <a:close/>
                  <a:moveTo>
                    <a:pt x="39243" y="863854"/>
                  </a:moveTo>
                  <a:cubicBezTo>
                    <a:pt x="38608" y="876300"/>
                    <a:pt x="38227" y="888619"/>
                    <a:pt x="38100" y="901065"/>
                  </a:cubicBezTo>
                  <a:lnTo>
                    <a:pt x="0" y="900684"/>
                  </a:lnTo>
                  <a:cubicBezTo>
                    <a:pt x="127" y="887730"/>
                    <a:pt x="508" y="874776"/>
                    <a:pt x="1270" y="861822"/>
                  </a:cubicBezTo>
                  <a:close/>
                  <a:moveTo>
                    <a:pt x="38354" y="938530"/>
                  </a:moveTo>
                  <a:cubicBezTo>
                    <a:pt x="38735" y="950976"/>
                    <a:pt x="39370" y="963295"/>
                    <a:pt x="40386" y="975741"/>
                  </a:cubicBezTo>
                  <a:lnTo>
                    <a:pt x="2413" y="978535"/>
                  </a:lnTo>
                  <a:cubicBezTo>
                    <a:pt x="1397" y="965581"/>
                    <a:pt x="762" y="952627"/>
                    <a:pt x="381" y="939673"/>
                  </a:cubicBezTo>
                  <a:close/>
                  <a:moveTo>
                    <a:pt x="44323" y="1011301"/>
                  </a:moveTo>
                  <a:lnTo>
                    <a:pt x="46482" y="1022223"/>
                  </a:lnTo>
                  <a:lnTo>
                    <a:pt x="9144" y="1029716"/>
                  </a:lnTo>
                  <a:lnTo>
                    <a:pt x="6985" y="1018794"/>
                  </a:lnTo>
                  <a:close/>
                  <a:moveTo>
                    <a:pt x="853694" y="37973"/>
                  </a:moveTo>
                  <a:cubicBezTo>
                    <a:pt x="841248" y="38862"/>
                    <a:pt x="828802" y="40005"/>
                    <a:pt x="816356" y="41402"/>
                  </a:cubicBezTo>
                  <a:lnTo>
                    <a:pt x="812038" y="3556"/>
                  </a:lnTo>
                  <a:cubicBezTo>
                    <a:pt x="824992" y="2159"/>
                    <a:pt x="837946" y="889"/>
                    <a:pt x="850900" y="0"/>
                  </a:cubicBezTo>
                  <a:close/>
                </a:path>
              </a:pathLst>
            </a:custGeom>
            <a:solidFill>
              <a:srgbClr val="B51700"/>
            </a:solidFill>
          </p:spPr>
        </p:sp>
        <p:sp>
          <p:nvSpPr>
            <p:cNvPr name="Freeform 7" id="7"/>
            <p:cNvSpPr/>
            <p:nvPr/>
          </p:nvSpPr>
          <p:spPr>
            <a:xfrm flipH="false" flipV="false" rot="0">
              <a:off x="63500" y="1047877"/>
              <a:ext cx="196469" cy="179959"/>
            </a:xfrm>
            <a:custGeom>
              <a:avLst/>
              <a:gdLst/>
              <a:ahLst/>
              <a:cxnLst/>
              <a:rect r="r" b="b" t="t" l="l"/>
              <a:pathLst>
                <a:path h="179959" w="196469">
                  <a:moveTo>
                    <a:pt x="28194" y="26670"/>
                  </a:moveTo>
                  <a:lnTo>
                    <a:pt x="138049" y="147066"/>
                  </a:lnTo>
                  <a:lnTo>
                    <a:pt x="123952" y="159893"/>
                  </a:lnTo>
                  <a:lnTo>
                    <a:pt x="106045" y="153543"/>
                  </a:lnTo>
                  <a:lnTo>
                    <a:pt x="160528" y="0"/>
                  </a:lnTo>
                  <a:lnTo>
                    <a:pt x="196469" y="12700"/>
                  </a:lnTo>
                  <a:lnTo>
                    <a:pt x="141859" y="166243"/>
                  </a:lnTo>
                  <a:cubicBezTo>
                    <a:pt x="139573" y="172593"/>
                    <a:pt x="134239" y="177165"/>
                    <a:pt x="127635" y="178562"/>
                  </a:cubicBezTo>
                  <a:cubicBezTo>
                    <a:pt x="121031" y="179959"/>
                    <a:pt x="114300" y="177673"/>
                    <a:pt x="109855" y="172720"/>
                  </a:cubicBezTo>
                  <a:lnTo>
                    <a:pt x="0" y="52324"/>
                  </a:lnTo>
                  <a:close/>
                  <a:moveTo>
                    <a:pt x="114935" y="19177"/>
                  </a:moveTo>
                  <a:lnTo>
                    <a:pt x="142494" y="156083"/>
                  </a:lnTo>
                  <a:lnTo>
                    <a:pt x="105156" y="163576"/>
                  </a:lnTo>
                  <a:lnTo>
                    <a:pt x="77470" y="26670"/>
                  </a:lnTo>
                  <a:close/>
                </a:path>
              </a:pathLst>
            </a:custGeom>
            <a:solidFill>
              <a:srgbClr val="B51700"/>
            </a:solidFill>
          </p:spPr>
        </p:sp>
      </p:grpSp>
      <p:sp>
        <p:nvSpPr>
          <p:cNvPr name="Freeform 8" id="8"/>
          <p:cNvSpPr/>
          <p:nvPr/>
        </p:nvSpPr>
        <p:spPr>
          <a:xfrm flipH="false" flipV="false" rot="0">
            <a:off x="5713333" y="5907329"/>
            <a:ext cx="1193454" cy="2096948"/>
          </a:xfrm>
          <a:custGeom>
            <a:avLst/>
            <a:gdLst/>
            <a:ahLst/>
            <a:cxnLst/>
            <a:rect r="r" b="b" t="t" l="l"/>
            <a:pathLst>
              <a:path h="2096948" w="1193454">
                <a:moveTo>
                  <a:pt x="0" y="0"/>
                </a:moveTo>
                <a:lnTo>
                  <a:pt x="1193454" y="0"/>
                </a:lnTo>
                <a:lnTo>
                  <a:pt x="1193454" y="2096948"/>
                </a:lnTo>
                <a:lnTo>
                  <a:pt x="0" y="20969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6751196" y="3041552"/>
            <a:ext cx="1216123" cy="1139371"/>
            <a:chOff x="0" y="0"/>
            <a:chExt cx="1216127" cy="1139368"/>
          </a:xfrm>
        </p:grpSpPr>
        <p:sp>
          <p:nvSpPr>
            <p:cNvPr name="Freeform 10" id="10"/>
            <p:cNvSpPr/>
            <p:nvPr/>
          </p:nvSpPr>
          <p:spPr>
            <a:xfrm flipH="false" flipV="false" rot="0">
              <a:off x="144526" y="63500"/>
              <a:ext cx="1008126" cy="872998"/>
            </a:xfrm>
            <a:custGeom>
              <a:avLst/>
              <a:gdLst/>
              <a:ahLst/>
              <a:cxnLst/>
              <a:rect r="r" b="b" t="t" l="l"/>
              <a:pathLst>
                <a:path h="872998" w="1008126">
                  <a:moveTo>
                    <a:pt x="929513" y="38354"/>
                  </a:moveTo>
                  <a:cubicBezTo>
                    <a:pt x="917067" y="38100"/>
                    <a:pt x="904748" y="38100"/>
                    <a:pt x="892302" y="38354"/>
                  </a:cubicBezTo>
                  <a:lnTo>
                    <a:pt x="891413" y="254"/>
                  </a:lnTo>
                  <a:cubicBezTo>
                    <a:pt x="904367" y="0"/>
                    <a:pt x="917321" y="0"/>
                    <a:pt x="930275" y="254"/>
                  </a:cubicBezTo>
                  <a:close/>
                  <a:moveTo>
                    <a:pt x="854964" y="40005"/>
                  </a:moveTo>
                  <a:cubicBezTo>
                    <a:pt x="842518" y="40767"/>
                    <a:pt x="830199" y="41910"/>
                    <a:pt x="817880" y="43180"/>
                  </a:cubicBezTo>
                  <a:lnTo>
                    <a:pt x="813816" y="5334"/>
                  </a:lnTo>
                  <a:cubicBezTo>
                    <a:pt x="826643" y="3937"/>
                    <a:pt x="839597" y="2794"/>
                    <a:pt x="852551" y="2032"/>
                  </a:cubicBezTo>
                  <a:close/>
                  <a:moveTo>
                    <a:pt x="780923" y="48006"/>
                  </a:moveTo>
                  <a:cubicBezTo>
                    <a:pt x="768604" y="49911"/>
                    <a:pt x="756412" y="51943"/>
                    <a:pt x="744220" y="54356"/>
                  </a:cubicBezTo>
                  <a:lnTo>
                    <a:pt x="736981" y="17018"/>
                  </a:lnTo>
                  <a:cubicBezTo>
                    <a:pt x="749681" y="14478"/>
                    <a:pt x="762508" y="12319"/>
                    <a:pt x="775335" y="10414"/>
                  </a:cubicBezTo>
                  <a:close/>
                  <a:moveTo>
                    <a:pt x="707771" y="62357"/>
                  </a:moveTo>
                  <a:cubicBezTo>
                    <a:pt x="695706" y="65278"/>
                    <a:pt x="683641" y="68453"/>
                    <a:pt x="671703" y="71755"/>
                  </a:cubicBezTo>
                  <a:lnTo>
                    <a:pt x="661289" y="35052"/>
                  </a:lnTo>
                  <a:cubicBezTo>
                    <a:pt x="673735" y="31496"/>
                    <a:pt x="686308" y="28194"/>
                    <a:pt x="698881" y="25146"/>
                  </a:cubicBezTo>
                  <a:close/>
                  <a:moveTo>
                    <a:pt x="636016" y="82804"/>
                  </a:moveTo>
                  <a:cubicBezTo>
                    <a:pt x="624205" y="86741"/>
                    <a:pt x="612521" y="90932"/>
                    <a:pt x="600837" y="95250"/>
                  </a:cubicBezTo>
                  <a:lnTo>
                    <a:pt x="587502" y="59563"/>
                  </a:lnTo>
                  <a:cubicBezTo>
                    <a:pt x="599567" y="54991"/>
                    <a:pt x="611886" y="50673"/>
                    <a:pt x="624205" y="46609"/>
                  </a:cubicBezTo>
                  <a:close/>
                  <a:moveTo>
                    <a:pt x="566420" y="109220"/>
                  </a:moveTo>
                  <a:cubicBezTo>
                    <a:pt x="554990" y="114173"/>
                    <a:pt x="543687" y="119253"/>
                    <a:pt x="532511" y="124587"/>
                  </a:cubicBezTo>
                  <a:lnTo>
                    <a:pt x="516001" y="90297"/>
                  </a:lnTo>
                  <a:cubicBezTo>
                    <a:pt x="527685" y="84709"/>
                    <a:pt x="539496" y="79375"/>
                    <a:pt x="551434" y="74168"/>
                  </a:cubicBezTo>
                  <a:close/>
                  <a:moveTo>
                    <a:pt x="499237" y="141478"/>
                  </a:moveTo>
                  <a:cubicBezTo>
                    <a:pt x="488315" y="147320"/>
                    <a:pt x="477520" y="153416"/>
                    <a:pt x="466725" y="159639"/>
                  </a:cubicBezTo>
                  <a:lnTo>
                    <a:pt x="447421" y="126873"/>
                  </a:lnTo>
                  <a:cubicBezTo>
                    <a:pt x="458597" y="120269"/>
                    <a:pt x="469900" y="113919"/>
                    <a:pt x="481330" y="107823"/>
                  </a:cubicBezTo>
                  <a:close/>
                  <a:moveTo>
                    <a:pt x="434975" y="179324"/>
                  </a:moveTo>
                  <a:cubicBezTo>
                    <a:pt x="424561" y="186055"/>
                    <a:pt x="414274" y="193040"/>
                    <a:pt x="404114" y="200279"/>
                  </a:cubicBezTo>
                  <a:lnTo>
                    <a:pt x="382016" y="169164"/>
                  </a:lnTo>
                  <a:cubicBezTo>
                    <a:pt x="392557" y="161671"/>
                    <a:pt x="403352" y="154432"/>
                    <a:pt x="414147" y="147320"/>
                  </a:cubicBezTo>
                  <a:close/>
                  <a:moveTo>
                    <a:pt x="374269" y="222377"/>
                  </a:moveTo>
                  <a:cubicBezTo>
                    <a:pt x="364490" y="229997"/>
                    <a:pt x="354711" y="237871"/>
                    <a:pt x="345186" y="245872"/>
                  </a:cubicBezTo>
                  <a:lnTo>
                    <a:pt x="320548" y="216789"/>
                  </a:lnTo>
                  <a:cubicBezTo>
                    <a:pt x="330454" y="208407"/>
                    <a:pt x="340614" y="200152"/>
                    <a:pt x="350774" y="192278"/>
                  </a:cubicBezTo>
                  <a:close/>
                  <a:moveTo>
                    <a:pt x="317373" y="270510"/>
                  </a:moveTo>
                  <a:cubicBezTo>
                    <a:pt x="308229" y="278892"/>
                    <a:pt x="299339" y="287528"/>
                    <a:pt x="290576" y="296291"/>
                  </a:cubicBezTo>
                  <a:lnTo>
                    <a:pt x="263525" y="269367"/>
                  </a:lnTo>
                  <a:cubicBezTo>
                    <a:pt x="272669" y="260223"/>
                    <a:pt x="282067" y="251206"/>
                    <a:pt x="291592" y="242443"/>
                  </a:cubicBezTo>
                  <a:close/>
                  <a:moveTo>
                    <a:pt x="264668" y="323342"/>
                  </a:moveTo>
                  <a:cubicBezTo>
                    <a:pt x="264033" y="324104"/>
                    <a:pt x="263398" y="324739"/>
                    <a:pt x="262763" y="325501"/>
                  </a:cubicBezTo>
                  <a:lnTo>
                    <a:pt x="248666" y="312674"/>
                  </a:lnTo>
                  <a:lnTo>
                    <a:pt x="262763" y="325501"/>
                  </a:lnTo>
                  <a:cubicBezTo>
                    <a:pt x="255016" y="334010"/>
                    <a:pt x="247523" y="342646"/>
                    <a:pt x="240030" y="351409"/>
                  </a:cubicBezTo>
                  <a:lnTo>
                    <a:pt x="210820" y="326898"/>
                  </a:lnTo>
                  <a:cubicBezTo>
                    <a:pt x="218567" y="317754"/>
                    <a:pt x="226441" y="308737"/>
                    <a:pt x="234442" y="299847"/>
                  </a:cubicBezTo>
                  <a:lnTo>
                    <a:pt x="234442" y="299847"/>
                  </a:lnTo>
                  <a:lnTo>
                    <a:pt x="234442" y="299847"/>
                  </a:lnTo>
                  <a:cubicBezTo>
                    <a:pt x="235077" y="299085"/>
                    <a:pt x="235839" y="298323"/>
                    <a:pt x="236474" y="297561"/>
                  </a:cubicBezTo>
                  <a:close/>
                  <a:moveTo>
                    <a:pt x="216662" y="380492"/>
                  </a:moveTo>
                  <a:cubicBezTo>
                    <a:pt x="209042" y="390398"/>
                    <a:pt x="201676" y="400431"/>
                    <a:pt x="194564" y="410591"/>
                  </a:cubicBezTo>
                  <a:lnTo>
                    <a:pt x="163449" y="388620"/>
                  </a:lnTo>
                  <a:cubicBezTo>
                    <a:pt x="170942" y="377952"/>
                    <a:pt x="178562" y="367538"/>
                    <a:pt x="186563" y="357251"/>
                  </a:cubicBezTo>
                  <a:close/>
                  <a:moveTo>
                    <a:pt x="173736" y="441452"/>
                  </a:moveTo>
                  <a:cubicBezTo>
                    <a:pt x="167005" y="451993"/>
                    <a:pt x="160528" y="462534"/>
                    <a:pt x="154305" y="473329"/>
                  </a:cubicBezTo>
                  <a:lnTo>
                    <a:pt x="121412" y="454152"/>
                  </a:lnTo>
                  <a:cubicBezTo>
                    <a:pt x="127889" y="442976"/>
                    <a:pt x="134747" y="431800"/>
                    <a:pt x="141732" y="420878"/>
                  </a:cubicBezTo>
                  <a:close/>
                  <a:moveTo>
                    <a:pt x="136271" y="505841"/>
                  </a:moveTo>
                  <a:cubicBezTo>
                    <a:pt x="130429" y="516890"/>
                    <a:pt x="124968" y="527939"/>
                    <a:pt x="119634" y="539242"/>
                  </a:cubicBezTo>
                  <a:lnTo>
                    <a:pt x="85217" y="522986"/>
                  </a:lnTo>
                  <a:cubicBezTo>
                    <a:pt x="90805" y="511302"/>
                    <a:pt x="96520" y="499618"/>
                    <a:pt x="102616" y="488188"/>
                  </a:cubicBezTo>
                  <a:close/>
                  <a:moveTo>
                    <a:pt x="104394" y="573278"/>
                  </a:moveTo>
                  <a:cubicBezTo>
                    <a:pt x="99568" y="584708"/>
                    <a:pt x="94996" y="596265"/>
                    <a:pt x="90678" y="607949"/>
                  </a:cubicBezTo>
                  <a:lnTo>
                    <a:pt x="54991" y="594614"/>
                  </a:lnTo>
                  <a:cubicBezTo>
                    <a:pt x="59563" y="582422"/>
                    <a:pt x="64262" y="570357"/>
                    <a:pt x="69342" y="558419"/>
                  </a:cubicBezTo>
                  <a:close/>
                  <a:moveTo>
                    <a:pt x="78359" y="643128"/>
                  </a:moveTo>
                  <a:cubicBezTo>
                    <a:pt x="74549" y="654939"/>
                    <a:pt x="70993" y="666877"/>
                    <a:pt x="67564" y="678815"/>
                  </a:cubicBezTo>
                  <a:lnTo>
                    <a:pt x="30861" y="668655"/>
                  </a:lnTo>
                  <a:cubicBezTo>
                    <a:pt x="34290" y="656209"/>
                    <a:pt x="38100" y="643763"/>
                    <a:pt x="42037" y="631444"/>
                  </a:cubicBezTo>
                  <a:close/>
                  <a:moveTo>
                    <a:pt x="58547" y="715010"/>
                  </a:moveTo>
                  <a:cubicBezTo>
                    <a:pt x="55753" y="727075"/>
                    <a:pt x="53213" y="739267"/>
                    <a:pt x="50927" y="751459"/>
                  </a:cubicBezTo>
                  <a:lnTo>
                    <a:pt x="13462" y="744474"/>
                  </a:lnTo>
                  <a:cubicBezTo>
                    <a:pt x="15875" y="731774"/>
                    <a:pt x="18542" y="719074"/>
                    <a:pt x="21463" y="706374"/>
                  </a:cubicBezTo>
                  <a:close/>
                  <a:moveTo>
                    <a:pt x="44831" y="788289"/>
                  </a:moveTo>
                  <a:cubicBezTo>
                    <a:pt x="43053" y="800608"/>
                    <a:pt x="41529" y="812927"/>
                    <a:pt x="40386" y="825246"/>
                  </a:cubicBezTo>
                  <a:lnTo>
                    <a:pt x="2413" y="821436"/>
                  </a:lnTo>
                  <a:cubicBezTo>
                    <a:pt x="3683" y="808482"/>
                    <a:pt x="5334" y="795655"/>
                    <a:pt x="7112" y="782828"/>
                  </a:cubicBezTo>
                  <a:close/>
                  <a:moveTo>
                    <a:pt x="38100" y="860933"/>
                  </a:moveTo>
                  <a:lnTo>
                    <a:pt x="38354" y="872109"/>
                  </a:lnTo>
                  <a:lnTo>
                    <a:pt x="254" y="872998"/>
                  </a:lnTo>
                  <a:lnTo>
                    <a:pt x="0" y="861822"/>
                  </a:lnTo>
                  <a:close/>
                  <a:moveTo>
                    <a:pt x="1004062" y="43053"/>
                  </a:moveTo>
                  <a:cubicBezTo>
                    <a:pt x="991616" y="41783"/>
                    <a:pt x="979170" y="40640"/>
                    <a:pt x="966724" y="39878"/>
                  </a:cubicBezTo>
                  <a:lnTo>
                    <a:pt x="969137" y="1905"/>
                  </a:lnTo>
                  <a:cubicBezTo>
                    <a:pt x="982091" y="2667"/>
                    <a:pt x="995045" y="3810"/>
                    <a:pt x="1008126" y="5207"/>
                  </a:cubicBezTo>
                  <a:close/>
                </a:path>
              </a:pathLst>
            </a:custGeom>
            <a:solidFill>
              <a:srgbClr val="B51700"/>
            </a:solidFill>
          </p:spPr>
        </p:sp>
        <p:sp>
          <p:nvSpPr>
            <p:cNvPr name="Freeform 11" id="11"/>
            <p:cNvSpPr/>
            <p:nvPr/>
          </p:nvSpPr>
          <p:spPr>
            <a:xfrm flipH="false" flipV="false" rot="0">
              <a:off x="63500" y="905510"/>
              <a:ext cx="200279" cy="170307"/>
            </a:xfrm>
            <a:custGeom>
              <a:avLst/>
              <a:gdLst/>
              <a:ahLst/>
              <a:cxnLst/>
              <a:rect r="r" b="b" t="t" l="l"/>
              <a:pathLst>
                <a:path h="170307" w="200279">
                  <a:moveTo>
                    <a:pt x="32131" y="3302"/>
                  </a:moveTo>
                  <a:lnTo>
                    <a:pt x="119380" y="140970"/>
                  </a:lnTo>
                  <a:lnTo>
                    <a:pt x="103251" y="151130"/>
                  </a:lnTo>
                  <a:lnTo>
                    <a:pt x="86741" y="141732"/>
                  </a:lnTo>
                  <a:lnTo>
                    <a:pt x="167132" y="0"/>
                  </a:lnTo>
                  <a:lnTo>
                    <a:pt x="200279" y="18796"/>
                  </a:lnTo>
                  <a:lnTo>
                    <a:pt x="119888" y="160528"/>
                  </a:lnTo>
                  <a:cubicBezTo>
                    <a:pt x="116586" y="166370"/>
                    <a:pt x="110490" y="170053"/>
                    <a:pt x="103759" y="170180"/>
                  </a:cubicBezTo>
                  <a:cubicBezTo>
                    <a:pt x="97028" y="170307"/>
                    <a:pt x="90805" y="167005"/>
                    <a:pt x="87249" y="161290"/>
                  </a:cubicBezTo>
                  <a:lnTo>
                    <a:pt x="0" y="23749"/>
                  </a:lnTo>
                  <a:close/>
                  <a:moveTo>
                    <a:pt x="118872" y="10922"/>
                  </a:moveTo>
                  <a:lnTo>
                    <a:pt x="122301" y="150622"/>
                  </a:lnTo>
                  <a:lnTo>
                    <a:pt x="84201" y="151511"/>
                  </a:lnTo>
                  <a:lnTo>
                    <a:pt x="80772" y="11811"/>
                  </a:lnTo>
                  <a:close/>
                </a:path>
              </a:pathLst>
            </a:custGeom>
            <a:solidFill>
              <a:srgbClr val="B51700"/>
            </a:solidFill>
          </p:spPr>
        </p:sp>
      </p:grpSp>
      <p:sp>
        <p:nvSpPr>
          <p:cNvPr name="TextBox 12" id="12"/>
          <p:cNvSpPr txBox="true"/>
          <p:nvPr/>
        </p:nvSpPr>
        <p:spPr>
          <a:xfrm rot="0">
            <a:off x="5001520" y="7396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3" id="13"/>
          <p:cNvSpPr txBox="true"/>
          <p:nvPr/>
        </p:nvSpPr>
        <p:spPr>
          <a:xfrm rot="0">
            <a:off x="573754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4" id="14"/>
          <p:cNvSpPr txBox="true"/>
          <p:nvPr/>
        </p:nvSpPr>
        <p:spPr>
          <a:xfrm rot="0">
            <a:off x="6160522" y="7402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5" id="15"/>
          <p:cNvSpPr txBox="true"/>
          <p:nvPr/>
        </p:nvSpPr>
        <p:spPr>
          <a:xfrm rot="0">
            <a:off x="676519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6" id="16"/>
          <p:cNvSpPr txBox="true"/>
          <p:nvPr/>
        </p:nvSpPr>
        <p:spPr>
          <a:xfrm rot="0">
            <a:off x="748733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7" id="17"/>
          <p:cNvSpPr txBox="true"/>
          <p:nvPr/>
        </p:nvSpPr>
        <p:spPr>
          <a:xfrm rot="0">
            <a:off x="8150371" y="3040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8" id="18"/>
          <p:cNvSpPr txBox="true"/>
          <p:nvPr/>
        </p:nvSpPr>
        <p:spPr>
          <a:xfrm rot="0">
            <a:off x="9039539"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9" id="19"/>
          <p:cNvSpPr txBox="true"/>
          <p:nvPr/>
        </p:nvSpPr>
        <p:spPr>
          <a:xfrm rot="0">
            <a:off x="966540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0" id="20"/>
          <p:cNvSpPr txBox="true"/>
          <p:nvPr/>
        </p:nvSpPr>
        <p:spPr>
          <a:xfrm rot="0">
            <a:off x="10750344" y="5891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71253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a node from Binary Search Tree</a:t>
            </a:r>
          </a:p>
        </p:txBody>
      </p:sp>
      <p:sp>
        <p:nvSpPr>
          <p:cNvPr name="TextBox 23" id="23"/>
          <p:cNvSpPr txBox="true"/>
          <p:nvPr/>
        </p:nvSpPr>
        <p:spPr>
          <a:xfrm rot="0">
            <a:off x="787403" y="2149792"/>
            <a:ext cx="6601063" cy="371827"/>
          </a:xfrm>
          <a:prstGeom prst="rect">
            <a:avLst/>
          </a:prstGeom>
        </p:spPr>
        <p:txBody>
          <a:bodyPr anchor="t" rtlCol="false" tIns="0" lIns="0" bIns="0" rIns="0">
            <a:spAutoFit/>
          </a:bodyPr>
          <a:lstStyle/>
          <a:p>
            <a:pPr algn="l">
              <a:lnSpc>
                <a:spcPts val="3079"/>
              </a:lnSpc>
            </a:pPr>
            <a:r>
              <a:rPr lang="en-US" b="true" sz="2200" spc="-15">
                <a:solidFill>
                  <a:srgbClr val="000000"/>
                </a:solidFill>
                <a:latin typeface="Montserrat 2 Bold"/>
                <a:ea typeface="Montserrat 2 Bold"/>
                <a:cs typeface="Montserrat 2 Bold"/>
                <a:sym typeface="Montserrat 2 Bold"/>
              </a:rPr>
              <a:t>Case 1: The node to be deleted is a leaf node</a:t>
            </a:r>
          </a:p>
        </p:txBody>
      </p:sp>
    </p:spTree>
  </p:cSld>
  <p:clrMapOvr>
    <a:masterClrMapping/>
  </p:clrMapOvr>
</p:sld>
</file>

<file path=ppt/slides/slide4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5" id="5"/>
          <p:cNvSpPr/>
          <p:nvPr/>
        </p:nvSpPr>
        <p:spPr>
          <a:xfrm flipH="false" flipV="false" rot="0">
            <a:off x="5278098" y="4416009"/>
            <a:ext cx="1312812" cy="2062810"/>
          </a:xfrm>
          <a:custGeom>
            <a:avLst/>
            <a:gdLst/>
            <a:ahLst/>
            <a:cxnLst/>
            <a:rect r="r" b="b" t="t" l="l"/>
            <a:pathLst>
              <a:path h="2062810" w="1312812">
                <a:moveTo>
                  <a:pt x="0" y="0"/>
                </a:moveTo>
                <a:lnTo>
                  <a:pt x="1312811" y="0"/>
                </a:lnTo>
                <a:lnTo>
                  <a:pt x="1312811" y="2062810"/>
                </a:lnTo>
                <a:lnTo>
                  <a:pt x="0" y="2062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751196" y="3041552"/>
            <a:ext cx="1216123" cy="1139371"/>
            <a:chOff x="0" y="0"/>
            <a:chExt cx="1216127" cy="1139368"/>
          </a:xfrm>
        </p:grpSpPr>
        <p:sp>
          <p:nvSpPr>
            <p:cNvPr name="Freeform 7" id="7"/>
            <p:cNvSpPr/>
            <p:nvPr/>
          </p:nvSpPr>
          <p:spPr>
            <a:xfrm flipH="false" flipV="false" rot="0">
              <a:off x="144526" y="63500"/>
              <a:ext cx="1008126" cy="872998"/>
            </a:xfrm>
            <a:custGeom>
              <a:avLst/>
              <a:gdLst/>
              <a:ahLst/>
              <a:cxnLst/>
              <a:rect r="r" b="b" t="t" l="l"/>
              <a:pathLst>
                <a:path h="872998" w="1008126">
                  <a:moveTo>
                    <a:pt x="929513" y="38354"/>
                  </a:moveTo>
                  <a:cubicBezTo>
                    <a:pt x="917067" y="38100"/>
                    <a:pt x="904748" y="38100"/>
                    <a:pt x="892302" y="38354"/>
                  </a:cubicBezTo>
                  <a:lnTo>
                    <a:pt x="891413" y="254"/>
                  </a:lnTo>
                  <a:cubicBezTo>
                    <a:pt x="904367" y="0"/>
                    <a:pt x="917321" y="0"/>
                    <a:pt x="930275" y="254"/>
                  </a:cubicBezTo>
                  <a:close/>
                  <a:moveTo>
                    <a:pt x="854964" y="40005"/>
                  </a:moveTo>
                  <a:cubicBezTo>
                    <a:pt x="842518" y="40767"/>
                    <a:pt x="830199" y="41910"/>
                    <a:pt x="817880" y="43180"/>
                  </a:cubicBezTo>
                  <a:lnTo>
                    <a:pt x="813816" y="5334"/>
                  </a:lnTo>
                  <a:cubicBezTo>
                    <a:pt x="826643" y="3937"/>
                    <a:pt x="839597" y="2794"/>
                    <a:pt x="852551" y="2032"/>
                  </a:cubicBezTo>
                  <a:close/>
                  <a:moveTo>
                    <a:pt x="780923" y="48006"/>
                  </a:moveTo>
                  <a:cubicBezTo>
                    <a:pt x="768604" y="49911"/>
                    <a:pt x="756412" y="51943"/>
                    <a:pt x="744220" y="54356"/>
                  </a:cubicBezTo>
                  <a:lnTo>
                    <a:pt x="736981" y="17018"/>
                  </a:lnTo>
                  <a:cubicBezTo>
                    <a:pt x="749681" y="14478"/>
                    <a:pt x="762508" y="12319"/>
                    <a:pt x="775335" y="10414"/>
                  </a:cubicBezTo>
                  <a:close/>
                  <a:moveTo>
                    <a:pt x="707771" y="62357"/>
                  </a:moveTo>
                  <a:cubicBezTo>
                    <a:pt x="695706" y="65278"/>
                    <a:pt x="683641" y="68453"/>
                    <a:pt x="671703" y="71755"/>
                  </a:cubicBezTo>
                  <a:lnTo>
                    <a:pt x="661289" y="35052"/>
                  </a:lnTo>
                  <a:cubicBezTo>
                    <a:pt x="673735" y="31496"/>
                    <a:pt x="686308" y="28194"/>
                    <a:pt x="698881" y="25146"/>
                  </a:cubicBezTo>
                  <a:close/>
                  <a:moveTo>
                    <a:pt x="636016" y="82804"/>
                  </a:moveTo>
                  <a:cubicBezTo>
                    <a:pt x="624205" y="86741"/>
                    <a:pt x="612521" y="90932"/>
                    <a:pt x="600837" y="95250"/>
                  </a:cubicBezTo>
                  <a:lnTo>
                    <a:pt x="587502" y="59563"/>
                  </a:lnTo>
                  <a:cubicBezTo>
                    <a:pt x="599567" y="54991"/>
                    <a:pt x="611886" y="50673"/>
                    <a:pt x="624205" y="46609"/>
                  </a:cubicBezTo>
                  <a:close/>
                  <a:moveTo>
                    <a:pt x="566420" y="109220"/>
                  </a:moveTo>
                  <a:cubicBezTo>
                    <a:pt x="554990" y="114173"/>
                    <a:pt x="543687" y="119253"/>
                    <a:pt x="532511" y="124587"/>
                  </a:cubicBezTo>
                  <a:lnTo>
                    <a:pt x="516001" y="90297"/>
                  </a:lnTo>
                  <a:cubicBezTo>
                    <a:pt x="527685" y="84709"/>
                    <a:pt x="539496" y="79375"/>
                    <a:pt x="551434" y="74168"/>
                  </a:cubicBezTo>
                  <a:close/>
                  <a:moveTo>
                    <a:pt x="499237" y="141478"/>
                  </a:moveTo>
                  <a:cubicBezTo>
                    <a:pt x="488315" y="147320"/>
                    <a:pt x="477520" y="153416"/>
                    <a:pt x="466725" y="159639"/>
                  </a:cubicBezTo>
                  <a:lnTo>
                    <a:pt x="447421" y="126873"/>
                  </a:lnTo>
                  <a:cubicBezTo>
                    <a:pt x="458597" y="120269"/>
                    <a:pt x="469900" y="113919"/>
                    <a:pt x="481330" y="107823"/>
                  </a:cubicBezTo>
                  <a:close/>
                  <a:moveTo>
                    <a:pt x="434975" y="179324"/>
                  </a:moveTo>
                  <a:cubicBezTo>
                    <a:pt x="424561" y="186055"/>
                    <a:pt x="414274" y="193040"/>
                    <a:pt x="404114" y="200279"/>
                  </a:cubicBezTo>
                  <a:lnTo>
                    <a:pt x="382016" y="169164"/>
                  </a:lnTo>
                  <a:cubicBezTo>
                    <a:pt x="392557" y="161671"/>
                    <a:pt x="403352" y="154432"/>
                    <a:pt x="414147" y="147320"/>
                  </a:cubicBezTo>
                  <a:close/>
                  <a:moveTo>
                    <a:pt x="374269" y="222377"/>
                  </a:moveTo>
                  <a:cubicBezTo>
                    <a:pt x="364490" y="229997"/>
                    <a:pt x="354711" y="237871"/>
                    <a:pt x="345186" y="245872"/>
                  </a:cubicBezTo>
                  <a:lnTo>
                    <a:pt x="320548" y="216789"/>
                  </a:lnTo>
                  <a:cubicBezTo>
                    <a:pt x="330454" y="208407"/>
                    <a:pt x="340614" y="200152"/>
                    <a:pt x="350774" y="192278"/>
                  </a:cubicBezTo>
                  <a:close/>
                  <a:moveTo>
                    <a:pt x="317373" y="270510"/>
                  </a:moveTo>
                  <a:cubicBezTo>
                    <a:pt x="308229" y="278892"/>
                    <a:pt x="299339" y="287528"/>
                    <a:pt x="290576" y="296291"/>
                  </a:cubicBezTo>
                  <a:lnTo>
                    <a:pt x="263525" y="269367"/>
                  </a:lnTo>
                  <a:cubicBezTo>
                    <a:pt x="272669" y="260223"/>
                    <a:pt x="282067" y="251206"/>
                    <a:pt x="291592" y="242443"/>
                  </a:cubicBezTo>
                  <a:close/>
                  <a:moveTo>
                    <a:pt x="264668" y="323342"/>
                  </a:moveTo>
                  <a:cubicBezTo>
                    <a:pt x="264033" y="324104"/>
                    <a:pt x="263398" y="324739"/>
                    <a:pt x="262763" y="325501"/>
                  </a:cubicBezTo>
                  <a:lnTo>
                    <a:pt x="248666" y="312674"/>
                  </a:lnTo>
                  <a:lnTo>
                    <a:pt x="262763" y="325501"/>
                  </a:lnTo>
                  <a:cubicBezTo>
                    <a:pt x="255016" y="334010"/>
                    <a:pt x="247523" y="342646"/>
                    <a:pt x="240030" y="351409"/>
                  </a:cubicBezTo>
                  <a:lnTo>
                    <a:pt x="210820" y="326898"/>
                  </a:lnTo>
                  <a:cubicBezTo>
                    <a:pt x="218567" y="317754"/>
                    <a:pt x="226441" y="308737"/>
                    <a:pt x="234442" y="299847"/>
                  </a:cubicBezTo>
                  <a:lnTo>
                    <a:pt x="234442" y="299847"/>
                  </a:lnTo>
                  <a:lnTo>
                    <a:pt x="234442" y="299847"/>
                  </a:lnTo>
                  <a:cubicBezTo>
                    <a:pt x="235077" y="299085"/>
                    <a:pt x="235839" y="298323"/>
                    <a:pt x="236474" y="297561"/>
                  </a:cubicBezTo>
                  <a:close/>
                  <a:moveTo>
                    <a:pt x="216662" y="380492"/>
                  </a:moveTo>
                  <a:cubicBezTo>
                    <a:pt x="209042" y="390398"/>
                    <a:pt x="201676" y="400431"/>
                    <a:pt x="194564" y="410591"/>
                  </a:cubicBezTo>
                  <a:lnTo>
                    <a:pt x="163449" y="388620"/>
                  </a:lnTo>
                  <a:cubicBezTo>
                    <a:pt x="170942" y="377952"/>
                    <a:pt x="178562" y="367538"/>
                    <a:pt x="186563" y="357251"/>
                  </a:cubicBezTo>
                  <a:close/>
                  <a:moveTo>
                    <a:pt x="173736" y="441452"/>
                  </a:moveTo>
                  <a:cubicBezTo>
                    <a:pt x="167005" y="451993"/>
                    <a:pt x="160528" y="462534"/>
                    <a:pt x="154305" y="473329"/>
                  </a:cubicBezTo>
                  <a:lnTo>
                    <a:pt x="121412" y="454152"/>
                  </a:lnTo>
                  <a:cubicBezTo>
                    <a:pt x="127889" y="442976"/>
                    <a:pt x="134747" y="431800"/>
                    <a:pt x="141732" y="420878"/>
                  </a:cubicBezTo>
                  <a:close/>
                  <a:moveTo>
                    <a:pt x="136271" y="505841"/>
                  </a:moveTo>
                  <a:cubicBezTo>
                    <a:pt x="130429" y="516890"/>
                    <a:pt x="124968" y="527939"/>
                    <a:pt x="119634" y="539242"/>
                  </a:cubicBezTo>
                  <a:lnTo>
                    <a:pt x="85217" y="522986"/>
                  </a:lnTo>
                  <a:cubicBezTo>
                    <a:pt x="90805" y="511302"/>
                    <a:pt x="96520" y="499618"/>
                    <a:pt x="102616" y="488188"/>
                  </a:cubicBezTo>
                  <a:close/>
                  <a:moveTo>
                    <a:pt x="104394" y="573278"/>
                  </a:moveTo>
                  <a:cubicBezTo>
                    <a:pt x="99568" y="584708"/>
                    <a:pt x="94996" y="596265"/>
                    <a:pt x="90678" y="607949"/>
                  </a:cubicBezTo>
                  <a:lnTo>
                    <a:pt x="54991" y="594614"/>
                  </a:lnTo>
                  <a:cubicBezTo>
                    <a:pt x="59563" y="582422"/>
                    <a:pt x="64262" y="570357"/>
                    <a:pt x="69342" y="558419"/>
                  </a:cubicBezTo>
                  <a:close/>
                  <a:moveTo>
                    <a:pt x="78359" y="643128"/>
                  </a:moveTo>
                  <a:cubicBezTo>
                    <a:pt x="74549" y="654939"/>
                    <a:pt x="70993" y="666877"/>
                    <a:pt x="67564" y="678815"/>
                  </a:cubicBezTo>
                  <a:lnTo>
                    <a:pt x="30861" y="668655"/>
                  </a:lnTo>
                  <a:cubicBezTo>
                    <a:pt x="34290" y="656209"/>
                    <a:pt x="38100" y="643763"/>
                    <a:pt x="42037" y="631444"/>
                  </a:cubicBezTo>
                  <a:close/>
                  <a:moveTo>
                    <a:pt x="58547" y="715010"/>
                  </a:moveTo>
                  <a:cubicBezTo>
                    <a:pt x="55753" y="727075"/>
                    <a:pt x="53213" y="739267"/>
                    <a:pt x="50927" y="751459"/>
                  </a:cubicBezTo>
                  <a:lnTo>
                    <a:pt x="13462" y="744474"/>
                  </a:lnTo>
                  <a:cubicBezTo>
                    <a:pt x="15875" y="731774"/>
                    <a:pt x="18542" y="719074"/>
                    <a:pt x="21463" y="706374"/>
                  </a:cubicBezTo>
                  <a:close/>
                  <a:moveTo>
                    <a:pt x="44831" y="788289"/>
                  </a:moveTo>
                  <a:cubicBezTo>
                    <a:pt x="43053" y="800608"/>
                    <a:pt x="41529" y="812927"/>
                    <a:pt x="40386" y="825246"/>
                  </a:cubicBezTo>
                  <a:lnTo>
                    <a:pt x="2413" y="821436"/>
                  </a:lnTo>
                  <a:cubicBezTo>
                    <a:pt x="3683" y="808482"/>
                    <a:pt x="5334" y="795655"/>
                    <a:pt x="7112" y="782828"/>
                  </a:cubicBezTo>
                  <a:close/>
                  <a:moveTo>
                    <a:pt x="38100" y="860933"/>
                  </a:moveTo>
                  <a:lnTo>
                    <a:pt x="38354" y="872109"/>
                  </a:lnTo>
                  <a:lnTo>
                    <a:pt x="254" y="872998"/>
                  </a:lnTo>
                  <a:lnTo>
                    <a:pt x="0" y="861822"/>
                  </a:lnTo>
                  <a:close/>
                  <a:moveTo>
                    <a:pt x="1004062" y="43053"/>
                  </a:moveTo>
                  <a:cubicBezTo>
                    <a:pt x="991616" y="41783"/>
                    <a:pt x="979170" y="40640"/>
                    <a:pt x="966724" y="39878"/>
                  </a:cubicBezTo>
                  <a:lnTo>
                    <a:pt x="969137" y="1905"/>
                  </a:lnTo>
                  <a:cubicBezTo>
                    <a:pt x="982091" y="2667"/>
                    <a:pt x="995045" y="3810"/>
                    <a:pt x="1008126" y="5207"/>
                  </a:cubicBezTo>
                  <a:close/>
                </a:path>
              </a:pathLst>
            </a:custGeom>
            <a:solidFill>
              <a:srgbClr val="B51700"/>
            </a:solidFill>
          </p:spPr>
        </p:sp>
        <p:sp>
          <p:nvSpPr>
            <p:cNvPr name="Freeform 8" id="8"/>
            <p:cNvSpPr/>
            <p:nvPr/>
          </p:nvSpPr>
          <p:spPr>
            <a:xfrm flipH="false" flipV="false" rot="0">
              <a:off x="63500" y="905510"/>
              <a:ext cx="200279" cy="170307"/>
            </a:xfrm>
            <a:custGeom>
              <a:avLst/>
              <a:gdLst/>
              <a:ahLst/>
              <a:cxnLst/>
              <a:rect r="r" b="b" t="t" l="l"/>
              <a:pathLst>
                <a:path h="170307" w="200279">
                  <a:moveTo>
                    <a:pt x="32131" y="3302"/>
                  </a:moveTo>
                  <a:lnTo>
                    <a:pt x="119380" y="140970"/>
                  </a:lnTo>
                  <a:lnTo>
                    <a:pt x="103251" y="151130"/>
                  </a:lnTo>
                  <a:lnTo>
                    <a:pt x="86741" y="141732"/>
                  </a:lnTo>
                  <a:lnTo>
                    <a:pt x="167132" y="0"/>
                  </a:lnTo>
                  <a:lnTo>
                    <a:pt x="200279" y="18796"/>
                  </a:lnTo>
                  <a:lnTo>
                    <a:pt x="119888" y="160528"/>
                  </a:lnTo>
                  <a:cubicBezTo>
                    <a:pt x="116586" y="166370"/>
                    <a:pt x="110490" y="170053"/>
                    <a:pt x="103759" y="170180"/>
                  </a:cubicBezTo>
                  <a:cubicBezTo>
                    <a:pt x="97028" y="170307"/>
                    <a:pt x="90805" y="167005"/>
                    <a:pt x="87249" y="161290"/>
                  </a:cubicBezTo>
                  <a:lnTo>
                    <a:pt x="0" y="23749"/>
                  </a:lnTo>
                  <a:close/>
                  <a:moveTo>
                    <a:pt x="118872" y="10922"/>
                  </a:moveTo>
                  <a:lnTo>
                    <a:pt x="122301" y="150622"/>
                  </a:lnTo>
                  <a:lnTo>
                    <a:pt x="84201" y="151511"/>
                  </a:lnTo>
                  <a:lnTo>
                    <a:pt x="80772" y="11811"/>
                  </a:lnTo>
                  <a:close/>
                </a:path>
              </a:pathLst>
            </a:custGeom>
            <a:solidFill>
              <a:srgbClr val="B51700"/>
            </a:solidFill>
          </p:spPr>
        </p:sp>
      </p:grpSp>
      <p:sp>
        <p:nvSpPr>
          <p:cNvPr name="TextBox 9" id="9"/>
          <p:cNvSpPr txBox="true"/>
          <p:nvPr/>
        </p:nvSpPr>
        <p:spPr>
          <a:xfrm rot="0">
            <a:off x="5001520" y="7396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0" id="10"/>
          <p:cNvSpPr txBox="true"/>
          <p:nvPr/>
        </p:nvSpPr>
        <p:spPr>
          <a:xfrm rot="0">
            <a:off x="573754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1" id="11"/>
          <p:cNvSpPr txBox="true"/>
          <p:nvPr/>
        </p:nvSpPr>
        <p:spPr>
          <a:xfrm rot="0">
            <a:off x="676519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2" id="12"/>
          <p:cNvSpPr txBox="true"/>
          <p:nvPr/>
        </p:nvSpPr>
        <p:spPr>
          <a:xfrm rot="0">
            <a:off x="748733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3" id="13"/>
          <p:cNvSpPr txBox="true"/>
          <p:nvPr/>
        </p:nvSpPr>
        <p:spPr>
          <a:xfrm rot="0">
            <a:off x="8150371" y="3040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4" id="14"/>
          <p:cNvSpPr txBox="true"/>
          <p:nvPr/>
        </p:nvSpPr>
        <p:spPr>
          <a:xfrm rot="0">
            <a:off x="9039539"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5" id="15"/>
          <p:cNvSpPr txBox="true"/>
          <p:nvPr/>
        </p:nvSpPr>
        <p:spPr>
          <a:xfrm rot="0">
            <a:off x="966540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6" id="16"/>
          <p:cNvSpPr txBox="true"/>
          <p:nvPr/>
        </p:nvSpPr>
        <p:spPr>
          <a:xfrm rot="0">
            <a:off x="10750344" y="5891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71253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a node from Binary Search Tree</a:t>
            </a:r>
          </a:p>
        </p:txBody>
      </p:sp>
      <p:sp>
        <p:nvSpPr>
          <p:cNvPr name="TextBox 19" id="19"/>
          <p:cNvSpPr txBox="true"/>
          <p:nvPr/>
        </p:nvSpPr>
        <p:spPr>
          <a:xfrm rot="0">
            <a:off x="787403" y="2149792"/>
            <a:ext cx="7030764" cy="371827"/>
          </a:xfrm>
          <a:prstGeom prst="rect">
            <a:avLst/>
          </a:prstGeom>
        </p:spPr>
        <p:txBody>
          <a:bodyPr anchor="t" rtlCol="false" tIns="0" lIns="0" bIns="0" rIns="0">
            <a:spAutoFit/>
          </a:bodyPr>
          <a:lstStyle/>
          <a:p>
            <a:pPr algn="l">
              <a:lnSpc>
                <a:spcPts val="3079"/>
              </a:lnSpc>
            </a:pPr>
            <a:r>
              <a:rPr lang="en-US" b="true" sz="2200" spc="-15">
                <a:solidFill>
                  <a:srgbClr val="000000"/>
                </a:solidFill>
                <a:latin typeface="Montserrat 2 Bold"/>
                <a:ea typeface="Montserrat 2 Bold"/>
                <a:cs typeface="Montserrat 2 Bold"/>
                <a:sym typeface="Montserrat 2 Bold"/>
              </a:rPr>
              <a:t>Case 2: The node to be deleted has a child node</a:t>
            </a:r>
          </a:p>
        </p:txBody>
      </p:sp>
    </p:spTree>
  </p:cSld>
  <p:clrMapOvr>
    <a:masterClrMapping/>
  </p:clrMapOvr>
</p:sld>
</file>

<file path=ppt/slides/slide4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5847702" y="6198032"/>
            <a:ext cx="908742" cy="1694907"/>
            <a:chOff x="0" y="0"/>
            <a:chExt cx="908749" cy="1694904"/>
          </a:xfrm>
        </p:grpSpPr>
        <p:sp>
          <p:nvSpPr>
            <p:cNvPr name="Freeform 6" id="6"/>
            <p:cNvSpPr/>
            <p:nvPr/>
          </p:nvSpPr>
          <p:spPr>
            <a:xfrm flipH="false" flipV="false" rot="0">
              <a:off x="74676" y="1041908"/>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7" id="7"/>
            <p:cNvSpPr/>
            <p:nvPr/>
          </p:nvSpPr>
          <p:spPr>
            <a:xfrm flipH="false" flipV="false" rot="0">
              <a:off x="63500" y="1028319"/>
              <a:ext cx="781685" cy="603123"/>
            </a:xfrm>
            <a:custGeom>
              <a:avLst/>
              <a:gdLst/>
              <a:ahLst/>
              <a:cxnLst/>
              <a:rect r="r" b="b" t="t" l="l"/>
              <a:pathLst>
                <a:path h="603123" w="781685">
                  <a:moveTo>
                    <a:pt x="643128" y="105918"/>
                  </a:moveTo>
                  <a:cubicBezTo>
                    <a:pt x="761238" y="195453"/>
                    <a:pt x="781685" y="333502"/>
                    <a:pt x="701040" y="439928"/>
                  </a:cubicBezTo>
                  <a:cubicBezTo>
                    <a:pt x="685419" y="460502"/>
                    <a:pt x="666115" y="479806"/>
                    <a:pt x="643128" y="497205"/>
                  </a:cubicBezTo>
                  <a:lnTo>
                    <a:pt x="635508" y="487045"/>
                  </a:lnTo>
                  <a:lnTo>
                    <a:pt x="643128" y="497205"/>
                  </a:lnTo>
                  <a:cubicBezTo>
                    <a:pt x="503428" y="603123"/>
                    <a:pt x="278130" y="603123"/>
                    <a:pt x="138557" y="497205"/>
                  </a:cubicBezTo>
                  <a:lnTo>
                    <a:pt x="146177" y="48704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35508" y="116078"/>
                  </a:lnTo>
                  <a:lnTo>
                    <a:pt x="643128" y="105918"/>
                  </a:lnTo>
                  <a:moveTo>
                    <a:pt x="627888" y="126111"/>
                  </a:moveTo>
                  <a:lnTo>
                    <a:pt x="627888" y="126111"/>
                  </a:lnTo>
                  <a:lnTo>
                    <a:pt x="627888" y="126111"/>
                  </a:lnTo>
                  <a:cubicBezTo>
                    <a:pt x="497332" y="27051"/>
                    <a:pt x="284480" y="27051"/>
                    <a:pt x="153924" y="126111"/>
                  </a:cubicBezTo>
                  <a:lnTo>
                    <a:pt x="153924" y="126111"/>
                  </a:lnTo>
                  <a:lnTo>
                    <a:pt x="153924" y="126111"/>
                  </a:lnTo>
                  <a:cubicBezTo>
                    <a:pt x="132715" y="142240"/>
                    <a:pt x="115062" y="159893"/>
                    <a:pt x="100965" y="178562"/>
                  </a:cubicBezTo>
                  <a:cubicBezTo>
                    <a:pt x="29591" y="272669"/>
                    <a:pt x="45974" y="395097"/>
                    <a:pt x="153924" y="477012"/>
                  </a:cubicBezTo>
                  <a:lnTo>
                    <a:pt x="153924" y="477012"/>
                  </a:lnTo>
                  <a:lnTo>
                    <a:pt x="153924" y="477012"/>
                  </a:lnTo>
                  <a:cubicBezTo>
                    <a:pt x="284480" y="576072"/>
                    <a:pt x="497332" y="576072"/>
                    <a:pt x="627888" y="477012"/>
                  </a:cubicBezTo>
                  <a:lnTo>
                    <a:pt x="627888" y="477012"/>
                  </a:lnTo>
                  <a:lnTo>
                    <a:pt x="627888" y="477012"/>
                  </a:lnTo>
                  <a:cubicBezTo>
                    <a:pt x="649097" y="460883"/>
                    <a:pt x="666750" y="443230"/>
                    <a:pt x="680847" y="424561"/>
                  </a:cubicBezTo>
                  <a:cubicBezTo>
                    <a:pt x="752221" y="330454"/>
                    <a:pt x="735838" y="208026"/>
                    <a:pt x="627888" y="126111"/>
                  </a:cubicBezTo>
                  <a:close/>
                </a:path>
              </a:pathLst>
            </a:custGeom>
            <a:solidFill>
              <a:srgbClr val="000000"/>
            </a:solidFill>
          </p:spPr>
        </p:sp>
        <p:sp>
          <p:nvSpPr>
            <p:cNvPr name="Freeform 8" id="8"/>
            <p:cNvSpPr/>
            <p:nvPr/>
          </p:nvSpPr>
          <p:spPr>
            <a:xfrm flipH="false" flipV="false" rot="0">
              <a:off x="93472" y="63500"/>
              <a:ext cx="298831" cy="1000633"/>
            </a:xfrm>
            <a:custGeom>
              <a:avLst/>
              <a:gdLst/>
              <a:ahLst/>
              <a:cxnLst/>
              <a:rect r="r" b="b" t="t" l="l"/>
              <a:pathLst>
                <a:path h="1000633" w="298831">
                  <a:moveTo>
                    <a:pt x="274320" y="1000633"/>
                  </a:moveTo>
                  <a:lnTo>
                    <a:pt x="0" y="6731"/>
                  </a:lnTo>
                  <a:lnTo>
                    <a:pt x="24384" y="0"/>
                  </a:lnTo>
                  <a:lnTo>
                    <a:pt x="298831" y="993902"/>
                  </a:lnTo>
                  <a:close/>
                </a:path>
              </a:pathLst>
            </a:custGeom>
            <a:solidFill>
              <a:srgbClr val="000000"/>
            </a:solidFill>
          </p:spPr>
        </p:sp>
      </p:grpSp>
      <p:sp>
        <p:nvSpPr>
          <p:cNvPr name="Freeform 9" id="9"/>
          <p:cNvSpPr/>
          <p:nvPr/>
        </p:nvSpPr>
        <p:spPr>
          <a:xfrm flipH="false" flipV="false" rot="0">
            <a:off x="7690923" y="2684583"/>
            <a:ext cx="1193454" cy="963873"/>
          </a:xfrm>
          <a:custGeom>
            <a:avLst/>
            <a:gdLst/>
            <a:ahLst/>
            <a:cxnLst/>
            <a:rect r="r" b="b" t="t" l="l"/>
            <a:pathLst>
              <a:path h="963873" w="1193454">
                <a:moveTo>
                  <a:pt x="0" y="0"/>
                </a:moveTo>
                <a:lnTo>
                  <a:pt x="1193454" y="0"/>
                </a:lnTo>
                <a:lnTo>
                  <a:pt x="1193454" y="963873"/>
                </a:lnTo>
                <a:lnTo>
                  <a:pt x="0" y="963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643595" y="5578440"/>
            <a:ext cx="1066457" cy="836876"/>
          </a:xfrm>
          <a:custGeom>
            <a:avLst/>
            <a:gdLst/>
            <a:ahLst/>
            <a:cxnLst/>
            <a:rect r="r" b="b" t="t" l="l"/>
            <a:pathLst>
              <a:path h="836876" w="1066457">
                <a:moveTo>
                  <a:pt x="0" y="0"/>
                </a:moveTo>
                <a:lnTo>
                  <a:pt x="1066457" y="0"/>
                </a:lnTo>
                <a:lnTo>
                  <a:pt x="1066457" y="836876"/>
                </a:lnTo>
                <a:lnTo>
                  <a:pt x="0" y="8368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001520" y="7396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2" id="12"/>
          <p:cNvSpPr txBox="true"/>
          <p:nvPr/>
        </p:nvSpPr>
        <p:spPr>
          <a:xfrm rot="0">
            <a:off x="573754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3" id="13"/>
          <p:cNvSpPr txBox="true"/>
          <p:nvPr/>
        </p:nvSpPr>
        <p:spPr>
          <a:xfrm rot="0">
            <a:off x="6160522" y="7402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4" id="14"/>
          <p:cNvSpPr txBox="true"/>
          <p:nvPr/>
        </p:nvSpPr>
        <p:spPr>
          <a:xfrm rot="0">
            <a:off x="676519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5" id="15"/>
          <p:cNvSpPr txBox="true"/>
          <p:nvPr/>
        </p:nvSpPr>
        <p:spPr>
          <a:xfrm rot="0">
            <a:off x="748733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6" id="16"/>
          <p:cNvSpPr txBox="true"/>
          <p:nvPr/>
        </p:nvSpPr>
        <p:spPr>
          <a:xfrm rot="0">
            <a:off x="8150371" y="3040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780</a:t>
            </a:r>
          </a:p>
        </p:txBody>
      </p:sp>
      <p:sp>
        <p:nvSpPr>
          <p:cNvPr name="TextBox 17" id="17"/>
          <p:cNvSpPr txBox="true"/>
          <p:nvPr/>
        </p:nvSpPr>
        <p:spPr>
          <a:xfrm rot="0">
            <a:off x="9039539"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8" id="18"/>
          <p:cNvSpPr txBox="true"/>
          <p:nvPr/>
        </p:nvSpPr>
        <p:spPr>
          <a:xfrm rot="0">
            <a:off x="966540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9" id="19"/>
          <p:cNvSpPr txBox="true"/>
          <p:nvPr/>
        </p:nvSpPr>
        <p:spPr>
          <a:xfrm rot="0">
            <a:off x="10750344" y="5891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0" id="2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1" id="21"/>
          <p:cNvSpPr txBox="true"/>
          <p:nvPr/>
        </p:nvSpPr>
        <p:spPr>
          <a:xfrm rot="0">
            <a:off x="800510" y="884368"/>
            <a:ext cx="71253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a node from Binary Search Tree</a:t>
            </a:r>
          </a:p>
        </p:txBody>
      </p:sp>
      <p:sp>
        <p:nvSpPr>
          <p:cNvPr name="TextBox 22" id="22"/>
          <p:cNvSpPr txBox="true"/>
          <p:nvPr/>
        </p:nvSpPr>
        <p:spPr>
          <a:xfrm rot="0">
            <a:off x="787403" y="2149792"/>
            <a:ext cx="7071522" cy="371827"/>
          </a:xfrm>
          <a:prstGeom prst="rect">
            <a:avLst/>
          </a:prstGeom>
        </p:spPr>
        <p:txBody>
          <a:bodyPr anchor="t" rtlCol="false" tIns="0" lIns="0" bIns="0" rIns="0">
            <a:spAutoFit/>
          </a:bodyPr>
          <a:lstStyle/>
          <a:p>
            <a:pPr algn="l">
              <a:lnSpc>
                <a:spcPts val="3079"/>
              </a:lnSpc>
            </a:pPr>
            <a:r>
              <a:rPr lang="en-US" b="true" sz="2200" spc="-15">
                <a:solidFill>
                  <a:srgbClr val="000000"/>
                </a:solidFill>
                <a:latin typeface="Montserrat 2 Bold"/>
                <a:ea typeface="Montserrat 2 Bold"/>
                <a:cs typeface="Montserrat 2 Bold"/>
                <a:sym typeface="Montserrat 2 Bold"/>
              </a:rPr>
              <a:t>Case 3: The node to be deleted has two children</a:t>
            </a:r>
          </a:p>
        </p:txBody>
      </p:sp>
    </p:spTree>
  </p:cSld>
  <p:clrMapOvr>
    <a:masterClrMapping/>
  </p:clrMapOvr>
</p:sld>
</file>

<file path=ppt/slides/slide4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5847702" y="6198032"/>
            <a:ext cx="908742" cy="1694907"/>
            <a:chOff x="0" y="0"/>
            <a:chExt cx="908749" cy="1694904"/>
          </a:xfrm>
        </p:grpSpPr>
        <p:sp>
          <p:nvSpPr>
            <p:cNvPr name="Freeform 6" id="6"/>
            <p:cNvSpPr/>
            <p:nvPr/>
          </p:nvSpPr>
          <p:spPr>
            <a:xfrm flipH="false" flipV="false" rot="0">
              <a:off x="74676" y="1041908"/>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7" id="7"/>
            <p:cNvSpPr/>
            <p:nvPr/>
          </p:nvSpPr>
          <p:spPr>
            <a:xfrm flipH="false" flipV="false" rot="0">
              <a:off x="63500" y="1028319"/>
              <a:ext cx="781685" cy="603123"/>
            </a:xfrm>
            <a:custGeom>
              <a:avLst/>
              <a:gdLst/>
              <a:ahLst/>
              <a:cxnLst/>
              <a:rect r="r" b="b" t="t" l="l"/>
              <a:pathLst>
                <a:path h="603123" w="781685">
                  <a:moveTo>
                    <a:pt x="643128" y="105918"/>
                  </a:moveTo>
                  <a:cubicBezTo>
                    <a:pt x="761238" y="195453"/>
                    <a:pt x="781685" y="333502"/>
                    <a:pt x="701040" y="439928"/>
                  </a:cubicBezTo>
                  <a:cubicBezTo>
                    <a:pt x="685419" y="460502"/>
                    <a:pt x="666115" y="479806"/>
                    <a:pt x="643128" y="497205"/>
                  </a:cubicBezTo>
                  <a:lnTo>
                    <a:pt x="635508" y="487045"/>
                  </a:lnTo>
                  <a:lnTo>
                    <a:pt x="643128" y="497205"/>
                  </a:lnTo>
                  <a:cubicBezTo>
                    <a:pt x="503428" y="603123"/>
                    <a:pt x="278130" y="603123"/>
                    <a:pt x="138557" y="497205"/>
                  </a:cubicBezTo>
                  <a:lnTo>
                    <a:pt x="146177" y="48704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35508" y="116078"/>
                  </a:lnTo>
                  <a:lnTo>
                    <a:pt x="643128" y="105918"/>
                  </a:lnTo>
                  <a:moveTo>
                    <a:pt x="627888" y="126111"/>
                  </a:moveTo>
                  <a:lnTo>
                    <a:pt x="627888" y="126111"/>
                  </a:lnTo>
                  <a:lnTo>
                    <a:pt x="627888" y="126111"/>
                  </a:lnTo>
                  <a:cubicBezTo>
                    <a:pt x="497332" y="27051"/>
                    <a:pt x="284480" y="27051"/>
                    <a:pt x="153924" y="126111"/>
                  </a:cubicBezTo>
                  <a:lnTo>
                    <a:pt x="153924" y="126111"/>
                  </a:lnTo>
                  <a:lnTo>
                    <a:pt x="153924" y="126111"/>
                  </a:lnTo>
                  <a:cubicBezTo>
                    <a:pt x="132715" y="142240"/>
                    <a:pt x="115062" y="159893"/>
                    <a:pt x="100965" y="178562"/>
                  </a:cubicBezTo>
                  <a:cubicBezTo>
                    <a:pt x="29591" y="272669"/>
                    <a:pt x="45974" y="395097"/>
                    <a:pt x="153924" y="477012"/>
                  </a:cubicBezTo>
                  <a:lnTo>
                    <a:pt x="153924" y="477012"/>
                  </a:lnTo>
                  <a:lnTo>
                    <a:pt x="153924" y="477012"/>
                  </a:lnTo>
                  <a:cubicBezTo>
                    <a:pt x="284480" y="576072"/>
                    <a:pt x="497332" y="576072"/>
                    <a:pt x="627888" y="477012"/>
                  </a:cubicBezTo>
                  <a:lnTo>
                    <a:pt x="627888" y="477012"/>
                  </a:lnTo>
                  <a:lnTo>
                    <a:pt x="627888" y="477012"/>
                  </a:lnTo>
                  <a:cubicBezTo>
                    <a:pt x="649097" y="460883"/>
                    <a:pt x="666750" y="443230"/>
                    <a:pt x="680847" y="424561"/>
                  </a:cubicBezTo>
                  <a:cubicBezTo>
                    <a:pt x="752221" y="330454"/>
                    <a:pt x="735838" y="208026"/>
                    <a:pt x="627888" y="126111"/>
                  </a:cubicBezTo>
                  <a:close/>
                </a:path>
              </a:pathLst>
            </a:custGeom>
            <a:solidFill>
              <a:srgbClr val="000000"/>
            </a:solidFill>
          </p:spPr>
        </p:sp>
        <p:sp>
          <p:nvSpPr>
            <p:cNvPr name="Freeform 8" id="8"/>
            <p:cNvSpPr/>
            <p:nvPr/>
          </p:nvSpPr>
          <p:spPr>
            <a:xfrm flipH="false" flipV="false" rot="0">
              <a:off x="93472" y="63500"/>
              <a:ext cx="298831" cy="1000633"/>
            </a:xfrm>
            <a:custGeom>
              <a:avLst/>
              <a:gdLst/>
              <a:ahLst/>
              <a:cxnLst/>
              <a:rect r="r" b="b" t="t" l="l"/>
              <a:pathLst>
                <a:path h="1000633" w="298831">
                  <a:moveTo>
                    <a:pt x="274320" y="1000633"/>
                  </a:moveTo>
                  <a:lnTo>
                    <a:pt x="0" y="6731"/>
                  </a:lnTo>
                  <a:lnTo>
                    <a:pt x="24384" y="0"/>
                  </a:lnTo>
                  <a:lnTo>
                    <a:pt x="298831" y="993902"/>
                  </a:lnTo>
                  <a:close/>
                </a:path>
              </a:pathLst>
            </a:custGeom>
            <a:solidFill>
              <a:srgbClr val="000000"/>
            </a:solidFill>
          </p:spPr>
        </p:sp>
      </p:grpSp>
      <p:sp>
        <p:nvSpPr>
          <p:cNvPr name="Freeform 9" id="9"/>
          <p:cNvSpPr/>
          <p:nvPr/>
        </p:nvSpPr>
        <p:spPr>
          <a:xfrm flipH="false" flipV="false" rot="0">
            <a:off x="7690923" y="2684583"/>
            <a:ext cx="1193454" cy="963873"/>
          </a:xfrm>
          <a:custGeom>
            <a:avLst/>
            <a:gdLst/>
            <a:ahLst/>
            <a:cxnLst/>
            <a:rect r="r" b="b" t="t" l="l"/>
            <a:pathLst>
              <a:path h="963873" w="1193454">
                <a:moveTo>
                  <a:pt x="0" y="0"/>
                </a:moveTo>
                <a:lnTo>
                  <a:pt x="1193454" y="0"/>
                </a:lnTo>
                <a:lnTo>
                  <a:pt x="1193454" y="963873"/>
                </a:lnTo>
                <a:lnTo>
                  <a:pt x="0" y="963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567395" y="5514946"/>
            <a:ext cx="1745047" cy="2377992"/>
          </a:xfrm>
          <a:custGeom>
            <a:avLst/>
            <a:gdLst/>
            <a:ahLst/>
            <a:cxnLst/>
            <a:rect r="r" b="b" t="t" l="l"/>
            <a:pathLst>
              <a:path h="2377992" w="1745047">
                <a:moveTo>
                  <a:pt x="0" y="0"/>
                </a:moveTo>
                <a:lnTo>
                  <a:pt x="1745046" y="0"/>
                </a:lnTo>
                <a:lnTo>
                  <a:pt x="1745046" y="2377993"/>
                </a:lnTo>
                <a:lnTo>
                  <a:pt x="0" y="23779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001520" y="7396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2" id="12"/>
          <p:cNvSpPr txBox="true"/>
          <p:nvPr/>
        </p:nvSpPr>
        <p:spPr>
          <a:xfrm rot="0">
            <a:off x="573754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3" id="13"/>
          <p:cNvSpPr txBox="true"/>
          <p:nvPr/>
        </p:nvSpPr>
        <p:spPr>
          <a:xfrm rot="0">
            <a:off x="6160522" y="7402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4" id="14"/>
          <p:cNvSpPr txBox="true"/>
          <p:nvPr/>
        </p:nvSpPr>
        <p:spPr>
          <a:xfrm rot="0">
            <a:off x="676519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5" id="15"/>
          <p:cNvSpPr txBox="true"/>
          <p:nvPr/>
        </p:nvSpPr>
        <p:spPr>
          <a:xfrm rot="0">
            <a:off x="748733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6" id="16"/>
          <p:cNvSpPr txBox="true"/>
          <p:nvPr/>
        </p:nvSpPr>
        <p:spPr>
          <a:xfrm rot="0">
            <a:off x="8150371" y="3040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780</a:t>
            </a:r>
          </a:p>
        </p:txBody>
      </p:sp>
      <p:sp>
        <p:nvSpPr>
          <p:cNvPr name="TextBox 17" id="17"/>
          <p:cNvSpPr txBox="true"/>
          <p:nvPr/>
        </p:nvSpPr>
        <p:spPr>
          <a:xfrm rot="0">
            <a:off x="9026843"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8" id="18"/>
          <p:cNvSpPr txBox="true"/>
          <p:nvPr/>
        </p:nvSpPr>
        <p:spPr>
          <a:xfrm rot="0">
            <a:off x="9665408" y="4334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9" id="19"/>
          <p:cNvSpPr txBox="true"/>
          <p:nvPr/>
        </p:nvSpPr>
        <p:spPr>
          <a:xfrm rot="0">
            <a:off x="9716529" y="7402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85</a:t>
            </a:r>
          </a:p>
        </p:txBody>
      </p:sp>
      <p:sp>
        <p:nvSpPr>
          <p:cNvPr name="TextBox 20" id="20"/>
          <p:cNvSpPr txBox="true"/>
          <p:nvPr/>
        </p:nvSpPr>
        <p:spPr>
          <a:xfrm rot="0">
            <a:off x="10750344" y="5891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712534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a node from Binary Search Tree</a:t>
            </a:r>
          </a:p>
        </p:txBody>
      </p:sp>
      <p:sp>
        <p:nvSpPr>
          <p:cNvPr name="TextBox 23" id="23"/>
          <p:cNvSpPr txBox="true"/>
          <p:nvPr/>
        </p:nvSpPr>
        <p:spPr>
          <a:xfrm rot="0">
            <a:off x="787403" y="2149792"/>
            <a:ext cx="7071522" cy="371827"/>
          </a:xfrm>
          <a:prstGeom prst="rect">
            <a:avLst/>
          </a:prstGeom>
        </p:spPr>
        <p:txBody>
          <a:bodyPr anchor="t" rtlCol="false" tIns="0" lIns="0" bIns="0" rIns="0">
            <a:spAutoFit/>
          </a:bodyPr>
          <a:lstStyle/>
          <a:p>
            <a:pPr algn="l">
              <a:lnSpc>
                <a:spcPts val="3079"/>
              </a:lnSpc>
            </a:pPr>
            <a:r>
              <a:rPr lang="en-US" b="true" sz="2200" spc="-15">
                <a:solidFill>
                  <a:srgbClr val="000000"/>
                </a:solidFill>
                <a:latin typeface="Montserrat 2 Bold"/>
                <a:ea typeface="Montserrat 2 Bold"/>
                <a:cs typeface="Montserrat 2 Bold"/>
                <a:sym typeface="Montserrat 2 Bold"/>
              </a:rPr>
              <a:t>Case 3: The node to be deleted has two children</a:t>
            </a:r>
          </a:p>
        </p:txBody>
      </p:sp>
    </p:spTree>
  </p:cSld>
  <p:clrMapOvr>
    <a:masterClrMapping/>
  </p:clrMapOvr>
</p:sld>
</file>

<file path=ppt/slides/slide4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688691" y="2038464"/>
            <a:ext cx="6696570" cy="5092465"/>
          </a:xfrm>
          <a:custGeom>
            <a:avLst/>
            <a:gdLst/>
            <a:ahLst/>
            <a:cxnLst/>
            <a:rect r="r" b="b" t="t" l="l"/>
            <a:pathLst>
              <a:path h="5092465" w="6696570">
                <a:moveTo>
                  <a:pt x="0" y="0"/>
                </a:moveTo>
                <a:lnTo>
                  <a:pt x="6696570" y="0"/>
                </a:lnTo>
                <a:lnTo>
                  <a:pt x="6696570" y="5092465"/>
                </a:lnTo>
                <a:lnTo>
                  <a:pt x="0" y="5092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95249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Delete entire Binary Search Tree</a:t>
            </a:r>
          </a:p>
        </p:txBody>
      </p:sp>
      <p:sp>
        <p:nvSpPr>
          <p:cNvPr name="TextBox 9" id="9"/>
          <p:cNvSpPr txBox="true"/>
          <p:nvPr/>
        </p:nvSpPr>
        <p:spPr>
          <a:xfrm rot="0">
            <a:off x="5044097" y="6633467"/>
            <a:ext cx="20166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20</a:t>
            </a:r>
          </a:p>
        </p:txBody>
      </p:sp>
      <p:sp>
        <p:nvSpPr>
          <p:cNvPr name="TextBox 10" id="10"/>
          <p:cNvSpPr txBox="true"/>
          <p:nvPr/>
        </p:nvSpPr>
        <p:spPr>
          <a:xfrm rot="0">
            <a:off x="5780122" y="5108019"/>
            <a:ext cx="20166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30</a:t>
            </a:r>
          </a:p>
        </p:txBody>
      </p:sp>
      <p:sp>
        <p:nvSpPr>
          <p:cNvPr name="TextBox 11" id="11"/>
          <p:cNvSpPr txBox="true"/>
          <p:nvPr/>
        </p:nvSpPr>
        <p:spPr>
          <a:xfrm rot="0">
            <a:off x="6203109" y="6640087"/>
            <a:ext cx="20166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40</a:t>
            </a:r>
          </a:p>
        </p:txBody>
      </p:sp>
      <p:sp>
        <p:nvSpPr>
          <p:cNvPr name="TextBox 12" id="12"/>
          <p:cNvSpPr txBox="true"/>
          <p:nvPr/>
        </p:nvSpPr>
        <p:spPr>
          <a:xfrm rot="0">
            <a:off x="6807784" y="3571656"/>
            <a:ext cx="20166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50</a:t>
            </a:r>
          </a:p>
        </p:txBody>
      </p:sp>
      <p:sp>
        <p:nvSpPr>
          <p:cNvPr name="TextBox 13" id="13"/>
          <p:cNvSpPr txBox="true"/>
          <p:nvPr/>
        </p:nvSpPr>
        <p:spPr>
          <a:xfrm rot="0">
            <a:off x="7529922" y="5108019"/>
            <a:ext cx="20166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60</a:t>
            </a:r>
          </a:p>
        </p:txBody>
      </p:sp>
      <p:sp>
        <p:nvSpPr>
          <p:cNvPr name="TextBox 14" id="14"/>
          <p:cNvSpPr txBox="true"/>
          <p:nvPr/>
        </p:nvSpPr>
        <p:spPr>
          <a:xfrm rot="0">
            <a:off x="8192948" y="2312165"/>
            <a:ext cx="201663" cy="241583"/>
          </a:xfrm>
          <a:prstGeom prst="rect">
            <a:avLst/>
          </a:prstGeom>
        </p:spPr>
        <p:txBody>
          <a:bodyPr anchor="t" rtlCol="false" tIns="0" lIns="0" bIns="0" rIns="0">
            <a:spAutoFit/>
          </a:bodyPr>
          <a:lstStyle/>
          <a:p>
            <a:pPr algn="l">
              <a:lnSpc>
                <a:spcPts val="1959"/>
              </a:lnSpc>
            </a:pPr>
            <a:r>
              <a:rPr lang="en-US" b="true" sz="1399" spc="-4">
                <a:solidFill>
                  <a:srgbClr val="000000"/>
                </a:solidFill>
                <a:latin typeface="IBM Plex Sans Bold"/>
                <a:ea typeface="IBM Plex Sans Bold"/>
                <a:cs typeface="IBM Plex Sans Bold"/>
                <a:sym typeface="IBM Plex Sans Bold"/>
              </a:rPr>
              <a:t>70</a:t>
            </a:r>
          </a:p>
        </p:txBody>
      </p:sp>
      <p:sp>
        <p:nvSpPr>
          <p:cNvPr name="TextBox 15" id="15"/>
          <p:cNvSpPr txBox="true"/>
          <p:nvPr/>
        </p:nvSpPr>
        <p:spPr>
          <a:xfrm rot="0">
            <a:off x="9082126" y="5108019"/>
            <a:ext cx="20166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80</a:t>
            </a:r>
          </a:p>
        </p:txBody>
      </p:sp>
      <p:sp>
        <p:nvSpPr>
          <p:cNvPr name="TextBox 16" id="16"/>
          <p:cNvSpPr txBox="true"/>
          <p:nvPr/>
        </p:nvSpPr>
        <p:spPr>
          <a:xfrm rot="0">
            <a:off x="9707985" y="3571656"/>
            <a:ext cx="201663"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90</a:t>
            </a:r>
          </a:p>
        </p:txBody>
      </p:sp>
      <p:sp>
        <p:nvSpPr>
          <p:cNvPr name="TextBox 17" id="17"/>
          <p:cNvSpPr txBox="true"/>
          <p:nvPr/>
        </p:nvSpPr>
        <p:spPr>
          <a:xfrm rot="0">
            <a:off x="10782510" y="5102076"/>
            <a:ext cx="302504"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100</a:t>
            </a:r>
          </a:p>
        </p:txBody>
      </p:sp>
      <p:sp>
        <p:nvSpPr>
          <p:cNvPr name="TextBox 18" id="18"/>
          <p:cNvSpPr txBox="true"/>
          <p:nvPr/>
        </p:nvSpPr>
        <p:spPr>
          <a:xfrm rot="0">
            <a:off x="850897" y="1935347"/>
            <a:ext cx="3716722" cy="1407576"/>
          </a:xfrm>
          <a:prstGeom prst="rect">
            <a:avLst/>
          </a:prstGeom>
        </p:spPr>
        <p:txBody>
          <a:bodyPr anchor="t" rtlCol="false" tIns="0" lIns="0" bIns="0" rIns="0">
            <a:spAutoFit/>
          </a:bodyPr>
          <a:lstStyle/>
          <a:p>
            <a:pPr algn="l">
              <a:lnSpc>
                <a:spcPts val="3801"/>
              </a:lnSpc>
            </a:pPr>
            <a:r>
              <a:rPr lang="en-US" sz="2100" spc="-14">
                <a:solidFill>
                  <a:srgbClr val="000000"/>
                </a:solidFill>
                <a:latin typeface="Montserrat 2"/>
                <a:ea typeface="Montserrat 2"/>
                <a:cs typeface="Montserrat 2"/>
                <a:sym typeface="Montserrat 2"/>
              </a:rPr>
              <a:t>rootNode = None rootNode.leftChild = None rootNode.rightChild = None</a:t>
            </a:r>
          </a:p>
        </p:txBody>
      </p:sp>
    </p:spTree>
  </p:cSld>
  <p:clrMapOvr>
    <a:masterClrMapping/>
  </p:clrMapOvr>
</p:sld>
</file>

<file path=ppt/slides/slide4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812797" y="2336797"/>
            <a:ext cx="10429532" cy="3780082"/>
            <a:chOff x="0" y="0"/>
            <a:chExt cx="10429532" cy="3780092"/>
          </a:xfrm>
        </p:grpSpPr>
        <p:sp>
          <p:nvSpPr>
            <p:cNvPr name="Freeform 7" id="7"/>
            <p:cNvSpPr/>
            <p:nvPr/>
          </p:nvSpPr>
          <p:spPr>
            <a:xfrm flipH="false" flipV="false" rot="0">
              <a:off x="63500" y="63500"/>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8" id="8"/>
            <p:cNvSpPr/>
            <p:nvPr/>
          </p:nvSpPr>
          <p:spPr>
            <a:xfrm flipH="false" flipV="false" rot="0">
              <a:off x="5417058" y="63500"/>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9" id="9"/>
            <p:cNvSpPr/>
            <p:nvPr/>
          </p:nvSpPr>
          <p:spPr>
            <a:xfrm flipH="false" flipV="false" rot="0">
              <a:off x="7871968" y="63500"/>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0" id="10"/>
            <p:cNvSpPr/>
            <p:nvPr/>
          </p:nvSpPr>
          <p:spPr>
            <a:xfrm flipH="false" flipV="false" rot="0">
              <a:off x="63500" y="585343"/>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1" id="11"/>
            <p:cNvSpPr/>
            <p:nvPr/>
          </p:nvSpPr>
          <p:spPr>
            <a:xfrm flipH="false" flipV="false" rot="0">
              <a:off x="5417058" y="585343"/>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2" id="12"/>
            <p:cNvSpPr/>
            <p:nvPr/>
          </p:nvSpPr>
          <p:spPr>
            <a:xfrm flipH="false" flipV="false" rot="0">
              <a:off x="7871968" y="585343"/>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3" id="13"/>
            <p:cNvSpPr/>
            <p:nvPr/>
          </p:nvSpPr>
          <p:spPr>
            <a:xfrm flipH="false" flipV="false" rot="0">
              <a:off x="63500" y="110718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14" id="14"/>
            <p:cNvSpPr/>
            <p:nvPr/>
          </p:nvSpPr>
          <p:spPr>
            <a:xfrm flipH="false" flipV="false" rot="0">
              <a:off x="5417058" y="110718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15" id="15"/>
            <p:cNvSpPr/>
            <p:nvPr/>
          </p:nvSpPr>
          <p:spPr>
            <a:xfrm flipH="false" flipV="false" rot="0">
              <a:off x="7871968" y="110718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16" id="16"/>
            <p:cNvSpPr/>
            <p:nvPr/>
          </p:nvSpPr>
          <p:spPr>
            <a:xfrm flipH="false" flipV="false" rot="0">
              <a:off x="63500" y="1629156"/>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17" id="17"/>
            <p:cNvSpPr/>
            <p:nvPr/>
          </p:nvSpPr>
          <p:spPr>
            <a:xfrm flipH="false" flipV="false" rot="0">
              <a:off x="5417058" y="1629156"/>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18" id="18"/>
            <p:cNvSpPr/>
            <p:nvPr/>
          </p:nvSpPr>
          <p:spPr>
            <a:xfrm flipH="false" flipV="false" rot="0">
              <a:off x="7871968" y="1629156"/>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19" id="19"/>
            <p:cNvSpPr/>
            <p:nvPr/>
          </p:nvSpPr>
          <p:spPr>
            <a:xfrm flipH="false" flipV="false" rot="0">
              <a:off x="63500" y="2150999"/>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0" id="20"/>
            <p:cNvSpPr/>
            <p:nvPr/>
          </p:nvSpPr>
          <p:spPr>
            <a:xfrm flipH="false" flipV="false" rot="0">
              <a:off x="5417058" y="2150999"/>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1" id="21"/>
            <p:cNvSpPr/>
            <p:nvPr/>
          </p:nvSpPr>
          <p:spPr>
            <a:xfrm flipH="false" flipV="false" rot="0">
              <a:off x="7871968" y="2150999"/>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sp>
          <p:nvSpPr>
            <p:cNvPr name="Freeform 22" id="22"/>
            <p:cNvSpPr/>
            <p:nvPr/>
          </p:nvSpPr>
          <p:spPr>
            <a:xfrm flipH="false" flipV="false" rot="0">
              <a:off x="63500" y="2672842"/>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E3E5E8"/>
            </a:solidFill>
          </p:spPr>
        </p:sp>
        <p:sp>
          <p:nvSpPr>
            <p:cNvPr name="Freeform 23" id="23"/>
            <p:cNvSpPr/>
            <p:nvPr/>
          </p:nvSpPr>
          <p:spPr>
            <a:xfrm flipH="false" flipV="false" rot="0">
              <a:off x="5417058" y="2672842"/>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E3E5E8"/>
            </a:solidFill>
          </p:spPr>
        </p:sp>
        <p:sp>
          <p:nvSpPr>
            <p:cNvPr name="Freeform 24" id="24"/>
            <p:cNvSpPr/>
            <p:nvPr/>
          </p:nvSpPr>
          <p:spPr>
            <a:xfrm flipH="false" flipV="false" rot="0">
              <a:off x="7871968" y="2672842"/>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E3E5E8"/>
            </a:solidFill>
          </p:spPr>
        </p:sp>
        <p:sp>
          <p:nvSpPr>
            <p:cNvPr name="Freeform 25" id="25"/>
            <p:cNvSpPr/>
            <p:nvPr/>
          </p:nvSpPr>
          <p:spPr>
            <a:xfrm flipH="false" flipV="false" rot="0">
              <a:off x="63500" y="3194685"/>
              <a:ext cx="5353558" cy="521843"/>
            </a:xfrm>
            <a:custGeom>
              <a:avLst/>
              <a:gdLst/>
              <a:ahLst/>
              <a:cxnLst/>
              <a:rect r="r" b="b" t="t" l="l"/>
              <a:pathLst>
                <a:path h="521843" w="5353558">
                  <a:moveTo>
                    <a:pt x="0" y="0"/>
                  </a:moveTo>
                  <a:lnTo>
                    <a:pt x="5353558" y="0"/>
                  </a:lnTo>
                  <a:lnTo>
                    <a:pt x="5353558" y="521843"/>
                  </a:lnTo>
                  <a:lnTo>
                    <a:pt x="0" y="521843"/>
                  </a:lnTo>
                  <a:close/>
                </a:path>
              </a:pathLst>
            </a:custGeom>
            <a:solidFill>
              <a:srgbClr val="FFFFFF"/>
            </a:solidFill>
          </p:spPr>
        </p:sp>
        <p:sp>
          <p:nvSpPr>
            <p:cNvPr name="Freeform 26" id="26"/>
            <p:cNvSpPr/>
            <p:nvPr/>
          </p:nvSpPr>
          <p:spPr>
            <a:xfrm flipH="false" flipV="false" rot="0">
              <a:off x="5417058" y="3194685"/>
              <a:ext cx="2454910" cy="521843"/>
            </a:xfrm>
            <a:custGeom>
              <a:avLst/>
              <a:gdLst/>
              <a:ahLst/>
              <a:cxnLst/>
              <a:rect r="r" b="b" t="t" l="l"/>
              <a:pathLst>
                <a:path h="521843" w="2454910">
                  <a:moveTo>
                    <a:pt x="0" y="0"/>
                  </a:moveTo>
                  <a:lnTo>
                    <a:pt x="2454910" y="0"/>
                  </a:lnTo>
                  <a:lnTo>
                    <a:pt x="2454910" y="521843"/>
                  </a:lnTo>
                  <a:lnTo>
                    <a:pt x="0" y="521843"/>
                  </a:lnTo>
                  <a:close/>
                </a:path>
              </a:pathLst>
            </a:custGeom>
            <a:solidFill>
              <a:srgbClr val="FFFFFF"/>
            </a:solidFill>
          </p:spPr>
        </p:sp>
        <p:sp>
          <p:nvSpPr>
            <p:cNvPr name="Freeform 27" id="27"/>
            <p:cNvSpPr/>
            <p:nvPr/>
          </p:nvSpPr>
          <p:spPr>
            <a:xfrm flipH="false" flipV="false" rot="0">
              <a:off x="7871968" y="3194685"/>
              <a:ext cx="2494025" cy="521843"/>
            </a:xfrm>
            <a:custGeom>
              <a:avLst/>
              <a:gdLst/>
              <a:ahLst/>
              <a:cxnLst/>
              <a:rect r="r" b="b" t="t" l="l"/>
              <a:pathLst>
                <a:path h="521843" w="2494025">
                  <a:moveTo>
                    <a:pt x="0" y="0"/>
                  </a:moveTo>
                  <a:lnTo>
                    <a:pt x="2494026" y="0"/>
                  </a:lnTo>
                  <a:lnTo>
                    <a:pt x="2494026" y="521843"/>
                  </a:lnTo>
                  <a:lnTo>
                    <a:pt x="0" y="521843"/>
                  </a:lnTo>
                  <a:close/>
                </a:path>
              </a:pathLst>
            </a:custGeom>
            <a:solidFill>
              <a:srgbClr val="FFFFFF"/>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800510" y="884368"/>
            <a:ext cx="917492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Time and Space complexity of Binary Search Tree</a:t>
            </a:r>
          </a:p>
        </p:txBody>
      </p:sp>
      <p:sp>
        <p:nvSpPr>
          <p:cNvPr name="TextBox 30" id="30"/>
          <p:cNvSpPr txBox="true"/>
          <p:nvPr/>
        </p:nvSpPr>
        <p:spPr>
          <a:xfrm rot="0">
            <a:off x="927097" y="2948978"/>
            <a:ext cx="2892342" cy="3085062"/>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Create BST Insert a node BST Traverse BST Search for a node BST Delete node from BST Delete Entire BST</a:t>
            </a:r>
          </a:p>
        </p:txBody>
      </p:sp>
      <p:sp>
        <p:nvSpPr>
          <p:cNvPr name="TextBox 31" id="31"/>
          <p:cNvSpPr txBox="true"/>
          <p:nvPr/>
        </p:nvSpPr>
        <p:spPr>
          <a:xfrm rot="0">
            <a:off x="6432604" y="2427113"/>
            <a:ext cx="2090385" cy="997582"/>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Time complexity O(1)</a:t>
            </a:r>
          </a:p>
        </p:txBody>
      </p:sp>
      <p:sp>
        <p:nvSpPr>
          <p:cNvPr name="TextBox 32" id="32"/>
          <p:cNvSpPr txBox="true"/>
          <p:nvPr/>
        </p:nvSpPr>
        <p:spPr>
          <a:xfrm rot="0">
            <a:off x="6986521" y="3470853"/>
            <a:ext cx="1039635" cy="475707"/>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O(logN) </a:t>
            </a:r>
          </a:p>
        </p:txBody>
      </p:sp>
      <p:sp>
        <p:nvSpPr>
          <p:cNvPr name="TextBox 33" id="33"/>
          <p:cNvSpPr txBox="true"/>
          <p:nvPr/>
        </p:nvSpPr>
        <p:spPr>
          <a:xfrm rot="0">
            <a:off x="7177907" y="3992718"/>
            <a:ext cx="569976" cy="475707"/>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O(N)</a:t>
            </a:r>
          </a:p>
        </p:txBody>
      </p:sp>
      <p:sp>
        <p:nvSpPr>
          <p:cNvPr name="TextBox 34" id="34"/>
          <p:cNvSpPr txBox="true"/>
          <p:nvPr/>
        </p:nvSpPr>
        <p:spPr>
          <a:xfrm rot="0">
            <a:off x="6986521" y="4514593"/>
            <a:ext cx="1039635" cy="997582"/>
          </a:xfrm>
          <a:prstGeom prst="rect">
            <a:avLst/>
          </a:prstGeom>
        </p:spPr>
        <p:txBody>
          <a:bodyPr anchor="t" rtlCol="false" tIns="0" lIns="0" bIns="0" rIns="0">
            <a:spAutoFit/>
          </a:bodyPr>
          <a:lstStyle/>
          <a:p>
            <a:pPr algn="just">
              <a:lnSpc>
                <a:spcPts val="4109"/>
              </a:lnSpc>
            </a:pPr>
            <a:r>
              <a:rPr lang="en-US" sz="2200" spc="-6">
                <a:solidFill>
                  <a:srgbClr val="000000"/>
                </a:solidFill>
                <a:latin typeface="IBM Plex Sans"/>
                <a:ea typeface="IBM Plex Sans"/>
                <a:cs typeface="IBM Plex Sans"/>
                <a:sym typeface="IBM Plex Sans"/>
              </a:rPr>
              <a:t>O(logN) O(logN) </a:t>
            </a:r>
          </a:p>
        </p:txBody>
      </p:sp>
      <p:sp>
        <p:nvSpPr>
          <p:cNvPr name="TextBox 35" id="35"/>
          <p:cNvSpPr txBox="true"/>
          <p:nvPr/>
        </p:nvSpPr>
        <p:spPr>
          <a:xfrm rot="0">
            <a:off x="7201100" y="5558333"/>
            <a:ext cx="522665" cy="475707"/>
          </a:xfrm>
          <a:prstGeom prst="rect">
            <a:avLst/>
          </a:prstGeom>
        </p:spPr>
        <p:txBody>
          <a:bodyPr anchor="t" rtlCol="false" tIns="0" lIns="0" bIns="0" rIns="0">
            <a:spAutoFit/>
          </a:bodyPr>
          <a:lstStyle/>
          <a:p>
            <a:pPr algn="l">
              <a:lnSpc>
                <a:spcPts val="4109"/>
              </a:lnSpc>
            </a:pPr>
            <a:r>
              <a:rPr lang="en-US" sz="2200" spc="-6">
                <a:solidFill>
                  <a:srgbClr val="000000"/>
                </a:solidFill>
                <a:latin typeface="IBM Plex Sans"/>
                <a:ea typeface="IBM Plex Sans"/>
                <a:cs typeface="IBM Plex Sans"/>
                <a:sym typeface="IBM Plex Sans"/>
              </a:rPr>
              <a:t>O(1)</a:t>
            </a:r>
          </a:p>
        </p:txBody>
      </p:sp>
      <p:sp>
        <p:nvSpPr>
          <p:cNvPr name="TextBox 36" id="36"/>
          <p:cNvSpPr txBox="true"/>
          <p:nvPr/>
        </p:nvSpPr>
        <p:spPr>
          <a:xfrm rot="0">
            <a:off x="8814073" y="2427113"/>
            <a:ext cx="2280190" cy="3606927"/>
          </a:xfrm>
          <a:prstGeom prst="rect">
            <a:avLst/>
          </a:prstGeom>
        </p:spPr>
        <p:txBody>
          <a:bodyPr anchor="t" rtlCol="false" tIns="0" lIns="0" bIns="0" rIns="0">
            <a:spAutoFit/>
          </a:bodyPr>
          <a:lstStyle/>
          <a:p>
            <a:pPr algn="ctr">
              <a:lnSpc>
                <a:spcPts val="4109"/>
              </a:lnSpc>
            </a:pPr>
            <a:r>
              <a:rPr lang="en-US" sz="2200" spc="-6">
                <a:solidFill>
                  <a:srgbClr val="000000"/>
                </a:solidFill>
                <a:latin typeface="IBM Plex Sans"/>
                <a:ea typeface="IBM Plex Sans"/>
                <a:cs typeface="IBM Plex Sans"/>
                <a:sym typeface="IBM Plex Sans"/>
              </a:rPr>
              <a:t>Space complexity O(1) O(logN) O(N) O(logN) O(logN) O(1)</a:t>
            </a:r>
          </a:p>
        </p:txBody>
      </p:sp>
    </p:spTree>
  </p:cSld>
  <p:clrMapOvr>
    <a:masterClrMapping/>
  </p:clrMapOvr>
</p:sld>
</file>

<file path=ppt/slides/slide4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708198" y="2522144"/>
            <a:ext cx="6657546" cy="5064919"/>
          </a:xfrm>
          <a:custGeom>
            <a:avLst/>
            <a:gdLst/>
            <a:ahLst/>
            <a:cxnLst/>
            <a:rect r="r" b="b" t="t" l="l"/>
            <a:pathLst>
              <a:path h="5064919" w="6657546">
                <a:moveTo>
                  <a:pt x="0" y="0"/>
                </a:moveTo>
                <a:lnTo>
                  <a:pt x="6657546" y="0"/>
                </a:lnTo>
                <a:lnTo>
                  <a:pt x="6657546" y="5064919"/>
                </a:lnTo>
                <a:lnTo>
                  <a:pt x="0" y="506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88347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an AVL Tree?</a:t>
            </a:r>
          </a:p>
        </p:txBody>
      </p:sp>
      <p:sp>
        <p:nvSpPr>
          <p:cNvPr name="TextBox 9" id="9"/>
          <p:cNvSpPr txBox="true"/>
          <p:nvPr/>
        </p:nvSpPr>
        <p:spPr>
          <a:xfrm rot="0">
            <a:off x="757838" y="1868414"/>
            <a:ext cx="9778279" cy="539744"/>
          </a:xfrm>
          <a:prstGeom prst="rect">
            <a:avLst/>
          </a:prstGeom>
        </p:spPr>
        <p:txBody>
          <a:bodyPr anchor="t" rtlCol="false" tIns="0" lIns="0" bIns="0" rIns="0">
            <a:spAutoFit/>
          </a:bodyPr>
          <a:lstStyle/>
          <a:p>
            <a:pPr algn="l">
              <a:lnSpc>
                <a:spcPts val="2100"/>
              </a:lnSpc>
            </a:pPr>
            <a:r>
              <a:rPr lang="en-US" sz="1800" spc="-12">
                <a:solidFill>
                  <a:srgbClr val="000000"/>
                </a:solidFill>
                <a:latin typeface="Montserrat 2"/>
                <a:ea typeface="Montserrat 2"/>
                <a:cs typeface="Montserrat 2"/>
                <a:sym typeface="Montserrat 2"/>
              </a:rPr>
              <a:t>An AVL tree is a self-balancing Binary Search Tree (BST) where the difference between heights of left and right subtrees cannot be more than one for all nodes.</a:t>
            </a:r>
          </a:p>
        </p:txBody>
      </p:sp>
      <p:sp>
        <p:nvSpPr>
          <p:cNvPr name="TextBox 10" id="10"/>
          <p:cNvSpPr txBox="true"/>
          <p:nvPr/>
        </p:nvSpPr>
        <p:spPr>
          <a:xfrm rot="0">
            <a:off x="5001520" y="7103993"/>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1" id="11"/>
          <p:cNvSpPr txBox="true"/>
          <p:nvPr/>
        </p:nvSpPr>
        <p:spPr>
          <a:xfrm rot="0">
            <a:off x="5737546" y="55785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2" id="12"/>
          <p:cNvSpPr txBox="true"/>
          <p:nvPr/>
        </p:nvSpPr>
        <p:spPr>
          <a:xfrm rot="0">
            <a:off x="6160522" y="7110622"/>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3" id="13"/>
          <p:cNvSpPr txBox="true"/>
          <p:nvPr/>
        </p:nvSpPr>
        <p:spPr>
          <a:xfrm rot="0">
            <a:off x="6765198" y="40421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4" id="14"/>
          <p:cNvSpPr txBox="true"/>
          <p:nvPr/>
        </p:nvSpPr>
        <p:spPr>
          <a:xfrm rot="0">
            <a:off x="7487336" y="55785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5" id="15"/>
          <p:cNvSpPr txBox="true"/>
          <p:nvPr/>
        </p:nvSpPr>
        <p:spPr>
          <a:xfrm rot="0">
            <a:off x="8150371" y="274820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6" id="16"/>
          <p:cNvSpPr txBox="true"/>
          <p:nvPr/>
        </p:nvSpPr>
        <p:spPr>
          <a:xfrm rot="0">
            <a:off x="9039539" y="55785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7" id="17"/>
          <p:cNvSpPr txBox="true"/>
          <p:nvPr/>
        </p:nvSpPr>
        <p:spPr>
          <a:xfrm rot="0">
            <a:off x="9665408" y="40421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8" id="18"/>
          <p:cNvSpPr txBox="true"/>
          <p:nvPr/>
        </p:nvSpPr>
        <p:spPr>
          <a:xfrm rot="0">
            <a:off x="10750344" y="5599262"/>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708198" y="2392490"/>
            <a:ext cx="6657546" cy="5194573"/>
          </a:xfrm>
          <a:custGeom>
            <a:avLst/>
            <a:gdLst/>
            <a:ahLst/>
            <a:cxnLst/>
            <a:rect r="r" b="b" t="t" l="l"/>
            <a:pathLst>
              <a:path h="5194573" w="6657546">
                <a:moveTo>
                  <a:pt x="0" y="0"/>
                </a:moveTo>
                <a:lnTo>
                  <a:pt x="6657546" y="0"/>
                </a:lnTo>
                <a:lnTo>
                  <a:pt x="6657546" y="5194573"/>
                </a:lnTo>
                <a:lnTo>
                  <a:pt x="0" y="51945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88347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an AVL Tree?</a:t>
            </a:r>
          </a:p>
        </p:txBody>
      </p:sp>
      <p:sp>
        <p:nvSpPr>
          <p:cNvPr name="TextBox 9" id="9"/>
          <p:cNvSpPr txBox="true"/>
          <p:nvPr/>
        </p:nvSpPr>
        <p:spPr>
          <a:xfrm rot="0">
            <a:off x="478431" y="4856121"/>
            <a:ext cx="3002347" cy="841372"/>
          </a:xfrm>
          <a:prstGeom prst="rect">
            <a:avLst/>
          </a:prstGeom>
        </p:spPr>
        <p:txBody>
          <a:bodyPr anchor="t" rtlCol="false" tIns="0" lIns="0" bIns="0" rIns="0">
            <a:spAutoFit/>
          </a:bodyPr>
          <a:lstStyle/>
          <a:p>
            <a:pPr algn="l">
              <a:lnSpc>
                <a:spcPts val="3499"/>
              </a:lnSpc>
            </a:pPr>
            <a:r>
              <a:rPr lang="en-US" sz="1800" spc="-12">
                <a:solidFill>
                  <a:srgbClr val="000000"/>
                </a:solidFill>
                <a:latin typeface="Montserrat 2"/>
                <a:ea typeface="Montserrat 2"/>
                <a:cs typeface="Montserrat 2"/>
                <a:sym typeface="Montserrat 2"/>
              </a:rPr>
              <a:t>Height of leftSubtree = 1 Height of rightSubtree = 1</a:t>
            </a:r>
          </a:p>
        </p:txBody>
      </p:sp>
      <p:sp>
        <p:nvSpPr>
          <p:cNvPr name="TextBox 10" id="10"/>
          <p:cNvSpPr txBox="true"/>
          <p:nvPr/>
        </p:nvSpPr>
        <p:spPr>
          <a:xfrm rot="0">
            <a:off x="478431" y="5894346"/>
            <a:ext cx="3002347" cy="946147"/>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Height of leftSubtree = 2</a:t>
            </a:r>
          </a:p>
          <a:p>
            <a:pPr algn="l">
              <a:lnSpc>
                <a:spcPts val="2500"/>
              </a:lnSpc>
            </a:pPr>
            <a:r>
              <a:rPr lang="en-US" sz="1800" spc="-12">
                <a:solidFill>
                  <a:srgbClr val="000000"/>
                </a:solidFill>
                <a:latin typeface="Montserrat 2"/>
                <a:ea typeface="Montserrat 2"/>
                <a:cs typeface="Montserrat 2"/>
                <a:sym typeface="Montserrat 2"/>
              </a:rPr>
              <a:t>Height of rightSubtree = 0</a:t>
            </a:r>
          </a:p>
        </p:txBody>
      </p:sp>
      <p:sp>
        <p:nvSpPr>
          <p:cNvPr name="TextBox 11" id="11"/>
          <p:cNvSpPr txBox="true"/>
          <p:nvPr/>
        </p:nvSpPr>
        <p:spPr>
          <a:xfrm rot="0">
            <a:off x="503834" y="3586124"/>
            <a:ext cx="3002347" cy="841372"/>
          </a:xfrm>
          <a:prstGeom prst="rect">
            <a:avLst/>
          </a:prstGeom>
        </p:spPr>
        <p:txBody>
          <a:bodyPr anchor="t" rtlCol="false" tIns="0" lIns="0" bIns="0" rIns="0">
            <a:spAutoFit/>
          </a:bodyPr>
          <a:lstStyle/>
          <a:p>
            <a:pPr algn="l">
              <a:lnSpc>
                <a:spcPts val="3499"/>
              </a:lnSpc>
            </a:pPr>
            <a:r>
              <a:rPr lang="en-US" sz="1800" spc="-12">
                <a:solidFill>
                  <a:srgbClr val="000000"/>
                </a:solidFill>
                <a:latin typeface="Montserrat 2"/>
                <a:ea typeface="Montserrat 2"/>
                <a:cs typeface="Montserrat 2"/>
                <a:sym typeface="Montserrat 2"/>
              </a:rPr>
              <a:t>Height of leftSubtree = 3 Height of rightSubtree = 2</a:t>
            </a:r>
          </a:p>
        </p:txBody>
      </p:sp>
      <p:sp>
        <p:nvSpPr>
          <p:cNvPr name="TextBox 12" id="12"/>
          <p:cNvSpPr txBox="true"/>
          <p:nvPr/>
        </p:nvSpPr>
        <p:spPr>
          <a:xfrm rot="0">
            <a:off x="3907431" y="5094246"/>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0</a:t>
            </a:r>
          </a:p>
        </p:txBody>
      </p:sp>
      <p:sp>
        <p:nvSpPr>
          <p:cNvPr name="TextBox 13" id="13"/>
          <p:cNvSpPr txBox="true"/>
          <p:nvPr/>
        </p:nvSpPr>
        <p:spPr>
          <a:xfrm rot="0">
            <a:off x="3907431" y="6237246"/>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2</a:t>
            </a:r>
          </a:p>
        </p:txBody>
      </p:sp>
      <p:sp>
        <p:nvSpPr>
          <p:cNvPr name="TextBox 14" id="14"/>
          <p:cNvSpPr txBox="true"/>
          <p:nvPr/>
        </p:nvSpPr>
        <p:spPr>
          <a:xfrm rot="0">
            <a:off x="3932834" y="3824249"/>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1</a:t>
            </a:r>
          </a:p>
        </p:txBody>
      </p:sp>
      <p:sp>
        <p:nvSpPr>
          <p:cNvPr name="TextBox 15" id="15"/>
          <p:cNvSpPr txBox="true"/>
          <p:nvPr/>
        </p:nvSpPr>
        <p:spPr>
          <a:xfrm rot="0">
            <a:off x="757838" y="1868414"/>
            <a:ext cx="9778279" cy="539744"/>
          </a:xfrm>
          <a:prstGeom prst="rect">
            <a:avLst/>
          </a:prstGeom>
        </p:spPr>
        <p:txBody>
          <a:bodyPr anchor="t" rtlCol="false" tIns="0" lIns="0" bIns="0" rIns="0">
            <a:spAutoFit/>
          </a:bodyPr>
          <a:lstStyle/>
          <a:p>
            <a:pPr algn="l">
              <a:lnSpc>
                <a:spcPts val="2100"/>
              </a:lnSpc>
            </a:pPr>
            <a:r>
              <a:rPr lang="en-US" sz="1800" spc="-12">
                <a:solidFill>
                  <a:srgbClr val="000000"/>
                </a:solidFill>
                <a:latin typeface="Montserrat 2"/>
                <a:ea typeface="Montserrat 2"/>
                <a:cs typeface="Montserrat 2"/>
                <a:sym typeface="Montserrat 2"/>
              </a:rPr>
              <a:t>An AVL tree is a self-balancing Binary Search Tree (BST) where the difference between heights of left and right subtrees cannot be more than one for all nodes.</a:t>
            </a:r>
          </a:p>
        </p:txBody>
      </p:sp>
      <p:sp>
        <p:nvSpPr>
          <p:cNvPr name="TextBox 16" id="16"/>
          <p:cNvSpPr txBox="true"/>
          <p:nvPr/>
        </p:nvSpPr>
        <p:spPr>
          <a:xfrm rot="0">
            <a:off x="5001520" y="7103993"/>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7" id="17"/>
          <p:cNvSpPr txBox="true"/>
          <p:nvPr/>
        </p:nvSpPr>
        <p:spPr>
          <a:xfrm rot="0">
            <a:off x="5737546" y="55785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8" id="18"/>
          <p:cNvSpPr txBox="true"/>
          <p:nvPr/>
        </p:nvSpPr>
        <p:spPr>
          <a:xfrm rot="0">
            <a:off x="6160522" y="7110622"/>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9" id="19"/>
          <p:cNvSpPr txBox="true"/>
          <p:nvPr/>
        </p:nvSpPr>
        <p:spPr>
          <a:xfrm rot="0">
            <a:off x="6765198" y="40421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0" id="20"/>
          <p:cNvSpPr txBox="true"/>
          <p:nvPr/>
        </p:nvSpPr>
        <p:spPr>
          <a:xfrm rot="0">
            <a:off x="8150371" y="274820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1" id="21"/>
          <p:cNvSpPr txBox="true"/>
          <p:nvPr/>
        </p:nvSpPr>
        <p:spPr>
          <a:xfrm rot="0">
            <a:off x="9039539" y="55785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2" id="22"/>
          <p:cNvSpPr txBox="true"/>
          <p:nvPr/>
        </p:nvSpPr>
        <p:spPr>
          <a:xfrm rot="0">
            <a:off x="9665408" y="40421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3" id="23"/>
          <p:cNvSpPr txBox="true"/>
          <p:nvPr/>
        </p:nvSpPr>
        <p:spPr>
          <a:xfrm rot="0">
            <a:off x="10750344" y="5599262"/>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708198" y="3538137"/>
            <a:ext cx="6657546" cy="5064919"/>
          </a:xfrm>
          <a:custGeom>
            <a:avLst/>
            <a:gdLst/>
            <a:ahLst/>
            <a:cxnLst/>
            <a:rect r="r" b="b" t="t" l="l"/>
            <a:pathLst>
              <a:path h="5064919" w="6657546">
                <a:moveTo>
                  <a:pt x="0" y="0"/>
                </a:moveTo>
                <a:lnTo>
                  <a:pt x="6657546" y="0"/>
                </a:lnTo>
                <a:lnTo>
                  <a:pt x="6657546" y="5064919"/>
                </a:lnTo>
                <a:lnTo>
                  <a:pt x="0" y="506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88347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an AVL Tree?</a:t>
            </a:r>
          </a:p>
        </p:txBody>
      </p:sp>
      <p:sp>
        <p:nvSpPr>
          <p:cNvPr name="TextBox 9" id="9"/>
          <p:cNvSpPr txBox="true"/>
          <p:nvPr/>
        </p:nvSpPr>
        <p:spPr>
          <a:xfrm rot="0">
            <a:off x="757838" y="1868414"/>
            <a:ext cx="9778279" cy="539744"/>
          </a:xfrm>
          <a:prstGeom prst="rect">
            <a:avLst/>
          </a:prstGeom>
        </p:spPr>
        <p:txBody>
          <a:bodyPr anchor="t" rtlCol="false" tIns="0" lIns="0" bIns="0" rIns="0">
            <a:spAutoFit/>
          </a:bodyPr>
          <a:lstStyle/>
          <a:p>
            <a:pPr algn="l">
              <a:lnSpc>
                <a:spcPts val="2100"/>
              </a:lnSpc>
            </a:pPr>
            <a:r>
              <a:rPr lang="en-US" sz="1800" spc="-12">
                <a:solidFill>
                  <a:srgbClr val="000000"/>
                </a:solidFill>
                <a:latin typeface="Montserrat 2"/>
                <a:ea typeface="Montserrat 2"/>
                <a:cs typeface="Montserrat 2"/>
                <a:sym typeface="Montserrat 2"/>
              </a:rPr>
              <a:t>An AVL tree is a self-balancing Binary Search Tree (BST) where the difference between heights of left and right subtrees cannot be more than one for all nodes.</a:t>
            </a:r>
          </a:p>
        </p:txBody>
      </p:sp>
      <p:sp>
        <p:nvSpPr>
          <p:cNvPr name="TextBox 10" id="10"/>
          <p:cNvSpPr txBox="true"/>
          <p:nvPr/>
        </p:nvSpPr>
        <p:spPr>
          <a:xfrm rot="0">
            <a:off x="745131" y="2602440"/>
            <a:ext cx="10430675" cy="7683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If at any time heights of left and right subtrees differ by more than one, then rebalancing is </a:t>
            </a:r>
          </a:p>
          <a:p>
            <a:pPr algn="l">
              <a:lnSpc>
                <a:spcPts val="900"/>
              </a:lnSpc>
            </a:pPr>
            <a:r>
              <a:rPr lang="en-US" sz="1800" spc="-12">
                <a:solidFill>
                  <a:srgbClr val="000000"/>
                </a:solidFill>
                <a:latin typeface="Montserrat 2"/>
                <a:ea typeface="Montserrat 2"/>
                <a:cs typeface="Montserrat 2"/>
                <a:sym typeface="Montserrat 2"/>
              </a:rPr>
              <a:t>done to restore AVL property, this process is called </a:t>
            </a:r>
            <a:r>
              <a:rPr lang="en-US" b="true" sz="1800" spc="-12">
                <a:solidFill>
                  <a:srgbClr val="000000"/>
                </a:solidFill>
                <a:latin typeface="Montserrat 2 Bold"/>
                <a:ea typeface="Montserrat 2 Bold"/>
                <a:cs typeface="Montserrat 2 Bold"/>
                <a:sym typeface="Montserrat 2 Bold"/>
              </a:rPr>
              <a:t>rotation</a:t>
            </a:r>
          </a:p>
        </p:txBody>
      </p:sp>
      <p:sp>
        <p:nvSpPr>
          <p:cNvPr name="TextBox 11" id="11"/>
          <p:cNvSpPr txBox="true"/>
          <p:nvPr/>
        </p:nvSpPr>
        <p:spPr>
          <a:xfrm rot="0">
            <a:off x="5001520" y="81199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2" id="12"/>
          <p:cNvSpPr txBox="true"/>
          <p:nvPr/>
        </p:nvSpPr>
        <p:spPr>
          <a:xfrm rot="0">
            <a:off x="5737546" y="65945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3" id="13"/>
          <p:cNvSpPr txBox="true"/>
          <p:nvPr/>
        </p:nvSpPr>
        <p:spPr>
          <a:xfrm rot="0">
            <a:off x="6160522" y="81266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4" id="14"/>
          <p:cNvSpPr txBox="true"/>
          <p:nvPr/>
        </p:nvSpPr>
        <p:spPr>
          <a:xfrm rot="0">
            <a:off x="6765198" y="50581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5" id="15"/>
          <p:cNvSpPr txBox="true"/>
          <p:nvPr/>
        </p:nvSpPr>
        <p:spPr>
          <a:xfrm rot="0">
            <a:off x="8150371" y="37641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6" id="16"/>
          <p:cNvSpPr txBox="true"/>
          <p:nvPr/>
        </p:nvSpPr>
        <p:spPr>
          <a:xfrm rot="0">
            <a:off x="9039539" y="65945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7" id="17"/>
          <p:cNvSpPr txBox="true"/>
          <p:nvPr/>
        </p:nvSpPr>
        <p:spPr>
          <a:xfrm rot="0">
            <a:off x="9665408" y="50581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8" id="18"/>
          <p:cNvSpPr txBox="true"/>
          <p:nvPr/>
        </p:nvSpPr>
        <p:spPr>
          <a:xfrm rot="0">
            <a:off x="10750344" y="66152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638769" y="5260000"/>
            <a:ext cx="518255" cy="404289"/>
            <a:chOff x="0" y="0"/>
            <a:chExt cx="518262" cy="404292"/>
          </a:xfrm>
        </p:grpSpPr>
        <p:sp>
          <p:nvSpPr>
            <p:cNvPr name="Freeform 6" id="6"/>
            <p:cNvSpPr/>
            <p:nvPr/>
          </p:nvSpPr>
          <p:spPr>
            <a:xfrm flipH="false" flipV="false" rot="0">
              <a:off x="0" y="0"/>
              <a:ext cx="518160" cy="404241"/>
            </a:xfrm>
            <a:custGeom>
              <a:avLst/>
              <a:gdLst/>
              <a:ahLst/>
              <a:cxnLst/>
              <a:rect r="r" b="b" t="t" l="l"/>
              <a:pathLst>
                <a:path h="404241" w="518160">
                  <a:moveTo>
                    <a:pt x="0" y="384048"/>
                  </a:moveTo>
                  <a:lnTo>
                    <a:pt x="502793" y="0"/>
                  </a:lnTo>
                  <a:lnTo>
                    <a:pt x="518160" y="20193"/>
                  </a:lnTo>
                  <a:lnTo>
                    <a:pt x="15367" y="404241"/>
                  </a:lnTo>
                  <a:close/>
                </a:path>
              </a:pathLst>
            </a:custGeom>
            <a:solidFill>
              <a:srgbClr val="000000"/>
            </a:solidFill>
          </p:spPr>
        </p:sp>
      </p:grpSp>
      <p:grpSp>
        <p:nvGrpSpPr>
          <p:cNvPr name="Group 7" id="7"/>
          <p:cNvGrpSpPr>
            <a:grpSpLocks noChangeAspect="true"/>
          </p:cNvGrpSpPr>
          <p:nvPr/>
        </p:nvGrpSpPr>
        <p:grpSpPr>
          <a:xfrm rot="0">
            <a:off x="4681347" y="5265544"/>
            <a:ext cx="171307" cy="393221"/>
            <a:chOff x="0" y="0"/>
            <a:chExt cx="171310" cy="393217"/>
          </a:xfrm>
        </p:grpSpPr>
        <p:sp>
          <p:nvSpPr>
            <p:cNvPr name="Freeform 8" id="8"/>
            <p:cNvSpPr/>
            <p:nvPr/>
          </p:nvSpPr>
          <p:spPr>
            <a:xfrm flipH="false" flipV="false" rot="0">
              <a:off x="0" y="0"/>
              <a:ext cx="171323" cy="393192"/>
            </a:xfrm>
            <a:custGeom>
              <a:avLst/>
              <a:gdLst/>
              <a:ahLst/>
              <a:cxnLst/>
              <a:rect r="r" b="b" t="t" l="l"/>
              <a:pathLst>
                <a:path h="393192" w="171323">
                  <a:moveTo>
                    <a:pt x="147574" y="393192"/>
                  </a:moveTo>
                  <a:lnTo>
                    <a:pt x="0" y="9144"/>
                  </a:lnTo>
                  <a:lnTo>
                    <a:pt x="23749" y="0"/>
                  </a:lnTo>
                  <a:lnTo>
                    <a:pt x="171323" y="384048"/>
                  </a:lnTo>
                  <a:close/>
                </a:path>
              </a:pathLst>
            </a:custGeom>
            <a:solidFill>
              <a:srgbClr val="000000"/>
            </a:solidFill>
          </p:spPr>
        </p:sp>
      </p:grpSp>
      <p:grpSp>
        <p:nvGrpSpPr>
          <p:cNvPr name="Group 9" id="9"/>
          <p:cNvGrpSpPr>
            <a:grpSpLocks noChangeAspect="true"/>
          </p:cNvGrpSpPr>
          <p:nvPr/>
        </p:nvGrpSpPr>
        <p:grpSpPr>
          <a:xfrm rot="0">
            <a:off x="4681261" y="4390187"/>
            <a:ext cx="543477" cy="410632"/>
            <a:chOff x="0" y="0"/>
            <a:chExt cx="543484" cy="410629"/>
          </a:xfrm>
        </p:grpSpPr>
        <p:sp>
          <p:nvSpPr>
            <p:cNvPr name="Freeform 10" id="10"/>
            <p:cNvSpPr/>
            <p:nvPr/>
          </p:nvSpPr>
          <p:spPr>
            <a:xfrm flipH="false" flipV="false" rot="0">
              <a:off x="0" y="0"/>
              <a:ext cx="543560" cy="410591"/>
            </a:xfrm>
            <a:custGeom>
              <a:avLst/>
              <a:gdLst/>
              <a:ahLst/>
              <a:cxnLst/>
              <a:rect r="r" b="b" t="t" l="l"/>
              <a:pathLst>
                <a:path h="410591" w="543560">
                  <a:moveTo>
                    <a:pt x="0" y="390144"/>
                  </a:moveTo>
                  <a:lnTo>
                    <a:pt x="528447" y="0"/>
                  </a:lnTo>
                  <a:lnTo>
                    <a:pt x="543560" y="20447"/>
                  </a:lnTo>
                  <a:lnTo>
                    <a:pt x="15113" y="410591"/>
                  </a:lnTo>
                  <a:close/>
                </a:path>
              </a:pathLst>
            </a:custGeom>
            <a:solidFill>
              <a:srgbClr val="000000"/>
            </a:solidFill>
          </p:spPr>
        </p:sp>
      </p:grpSp>
      <p:grpSp>
        <p:nvGrpSpPr>
          <p:cNvPr name="Group 11" id="11"/>
          <p:cNvGrpSpPr>
            <a:grpSpLocks noChangeAspect="true"/>
          </p:cNvGrpSpPr>
          <p:nvPr/>
        </p:nvGrpSpPr>
        <p:grpSpPr>
          <a:xfrm rot="0">
            <a:off x="962025" y="1482728"/>
            <a:ext cx="4196667" cy="1588141"/>
            <a:chOff x="0" y="0"/>
            <a:chExt cx="4196677" cy="1588148"/>
          </a:xfrm>
        </p:grpSpPr>
        <p:sp>
          <p:nvSpPr>
            <p:cNvPr name="Freeform 12" id="12"/>
            <p:cNvSpPr/>
            <p:nvPr/>
          </p:nvSpPr>
          <p:spPr>
            <a:xfrm flipH="false" flipV="false" rot="0">
              <a:off x="66675" y="66675"/>
              <a:ext cx="4063365" cy="1454785"/>
            </a:xfrm>
            <a:custGeom>
              <a:avLst/>
              <a:gdLst/>
              <a:ahLst/>
              <a:cxnLst/>
              <a:rect r="r" b="b" t="t" l="l"/>
              <a:pathLst>
                <a:path h="1454785" w="4063365">
                  <a:moveTo>
                    <a:pt x="0" y="0"/>
                  </a:moveTo>
                  <a:lnTo>
                    <a:pt x="4063365" y="0"/>
                  </a:lnTo>
                  <a:lnTo>
                    <a:pt x="4063365" y="1454785"/>
                  </a:lnTo>
                  <a:lnTo>
                    <a:pt x="0" y="1454785"/>
                  </a:lnTo>
                  <a:close/>
                </a:path>
              </a:pathLst>
            </a:custGeom>
            <a:solidFill>
              <a:srgbClr val="FFFFFF"/>
            </a:solidFill>
          </p:spPr>
        </p:sp>
        <p:sp>
          <p:nvSpPr>
            <p:cNvPr name="Freeform 13" id="13"/>
            <p:cNvSpPr/>
            <p:nvPr/>
          </p:nvSpPr>
          <p:spPr>
            <a:xfrm flipH="false" flipV="false" rot="0">
              <a:off x="63500" y="63500"/>
              <a:ext cx="6350" cy="1461135"/>
            </a:xfrm>
            <a:custGeom>
              <a:avLst/>
              <a:gdLst/>
              <a:ahLst/>
              <a:cxnLst/>
              <a:rect r="r" b="b" t="t" l="l"/>
              <a:pathLst>
                <a:path h="1461135" w="6350">
                  <a:moveTo>
                    <a:pt x="0" y="0"/>
                  </a:moveTo>
                  <a:lnTo>
                    <a:pt x="0" y="1461135"/>
                  </a:lnTo>
                  <a:lnTo>
                    <a:pt x="6350" y="1461135"/>
                  </a:lnTo>
                  <a:lnTo>
                    <a:pt x="6350" y="0"/>
                  </a:lnTo>
                  <a:close/>
                </a:path>
              </a:pathLst>
            </a:custGeom>
            <a:solidFill>
              <a:srgbClr val="808080"/>
            </a:solidFill>
          </p:spPr>
        </p:sp>
        <p:sp>
          <p:nvSpPr>
            <p:cNvPr name="Freeform 14" id="14"/>
            <p:cNvSpPr/>
            <p:nvPr/>
          </p:nvSpPr>
          <p:spPr>
            <a:xfrm flipH="false" flipV="false" rot="0">
              <a:off x="4126865" y="63500"/>
              <a:ext cx="6350" cy="1461135"/>
            </a:xfrm>
            <a:custGeom>
              <a:avLst/>
              <a:gdLst/>
              <a:ahLst/>
              <a:cxnLst/>
              <a:rect r="r" b="b" t="t" l="l"/>
              <a:pathLst>
                <a:path h="1461135" w="6350">
                  <a:moveTo>
                    <a:pt x="0" y="0"/>
                  </a:moveTo>
                  <a:lnTo>
                    <a:pt x="0" y="1461135"/>
                  </a:lnTo>
                  <a:lnTo>
                    <a:pt x="6350" y="1461135"/>
                  </a:lnTo>
                  <a:lnTo>
                    <a:pt x="6350" y="0"/>
                  </a:lnTo>
                  <a:close/>
                </a:path>
              </a:pathLst>
            </a:custGeom>
            <a:solidFill>
              <a:srgbClr val="808080"/>
            </a:solidFill>
          </p:spPr>
        </p:sp>
        <p:sp>
          <p:nvSpPr>
            <p:cNvPr name="Freeform 15" id="15"/>
            <p:cNvSpPr/>
            <p:nvPr/>
          </p:nvSpPr>
          <p:spPr>
            <a:xfrm flipH="false" flipV="false" rot="0">
              <a:off x="63500" y="63500"/>
              <a:ext cx="4069715" cy="6350"/>
            </a:xfrm>
            <a:custGeom>
              <a:avLst/>
              <a:gdLst/>
              <a:ahLst/>
              <a:cxnLst/>
              <a:rect r="r" b="b" t="t" l="l"/>
              <a:pathLst>
                <a:path h="6350" w="4069715">
                  <a:moveTo>
                    <a:pt x="0" y="0"/>
                  </a:moveTo>
                  <a:lnTo>
                    <a:pt x="0" y="6350"/>
                  </a:lnTo>
                  <a:lnTo>
                    <a:pt x="4069715" y="6350"/>
                  </a:lnTo>
                  <a:lnTo>
                    <a:pt x="4069715" y="0"/>
                  </a:lnTo>
                  <a:close/>
                </a:path>
              </a:pathLst>
            </a:custGeom>
            <a:solidFill>
              <a:srgbClr val="808080"/>
            </a:solidFill>
          </p:spPr>
        </p:sp>
        <p:sp>
          <p:nvSpPr>
            <p:cNvPr name="Freeform 16" id="16"/>
            <p:cNvSpPr/>
            <p:nvPr/>
          </p:nvSpPr>
          <p:spPr>
            <a:xfrm flipH="false" flipV="false" rot="0">
              <a:off x="63500" y="1518285"/>
              <a:ext cx="4069715" cy="6350"/>
            </a:xfrm>
            <a:custGeom>
              <a:avLst/>
              <a:gdLst/>
              <a:ahLst/>
              <a:cxnLst/>
              <a:rect r="r" b="b" t="t" l="l"/>
              <a:pathLst>
                <a:path h="6350" w="4069715">
                  <a:moveTo>
                    <a:pt x="0" y="0"/>
                  </a:moveTo>
                  <a:lnTo>
                    <a:pt x="0" y="6350"/>
                  </a:lnTo>
                  <a:lnTo>
                    <a:pt x="4069715" y="6350"/>
                  </a:lnTo>
                  <a:lnTo>
                    <a:pt x="4069715" y="0"/>
                  </a:lnTo>
                  <a:close/>
                </a:path>
              </a:pathLst>
            </a:custGeom>
            <a:solidFill>
              <a:srgbClr val="808080"/>
            </a:solidFill>
          </p:spPr>
        </p:sp>
      </p:grpSp>
      <p:grpSp>
        <p:nvGrpSpPr>
          <p:cNvPr name="Group 17" id="17"/>
          <p:cNvGrpSpPr>
            <a:grpSpLocks noChangeAspect="true"/>
          </p:cNvGrpSpPr>
          <p:nvPr/>
        </p:nvGrpSpPr>
        <p:grpSpPr>
          <a:xfrm rot="0">
            <a:off x="5557647" y="4448061"/>
            <a:ext cx="171307" cy="393221"/>
            <a:chOff x="0" y="0"/>
            <a:chExt cx="171310" cy="393217"/>
          </a:xfrm>
        </p:grpSpPr>
        <p:sp>
          <p:nvSpPr>
            <p:cNvPr name="Freeform 18" id="18"/>
            <p:cNvSpPr/>
            <p:nvPr/>
          </p:nvSpPr>
          <p:spPr>
            <a:xfrm flipH="false" flipV="false" rot="0">
              <a:off x="0" y="0"/>
              <a:ext cx="171323" cy="393192"/>
            </a:xfrm>
            <a:custGeom>
              <a:avLst/>
              <a:gdLst/>
              <a:ahLst/>
              <a:cxnLst/>
              <a:rect r="r" b="b" t="t" l="l"/>
              <a:pathLst>
                <a:path h="393192" w="171323">
                  <a:moveTo>
                    <a:pt x="147574" y="393192"/>
                  </a:moveTo>
                  <a:lnTo>
                    <a:pt x="0" y="9144"/>
                  </a:lnTo>
                  <a:lnTo>
                    <a:pt x="23749" y="0"/>
                  </a:lnTo>
                  <a:lnTo>
                    <a:pt x="171323" y="384048"/>
                  </a:lnTo>
                  <a:close/>
                </a:path>
              </a:pathLst>
            </a:custGeom>
            <a:solidFill>
              <a:srgbClr val="000000"/>
            </a:solidFill>
          </p:spPr>
        </p:sp>
      </p:grpSp>
      <p:grpSp>
        <p:nvGrpSpPr>
          <p:cNvPr name="Group 19" id="19"/>
          <p:cNvGrpSpPr>
            <a:grpSpLocks noChangeAspect="true"/>
          </p:cNvGrpSpPr>
          <p:nvPr/>
        </p:nvGrpSpPr>
        <p:grpSpPr>
          <a:xfrm rot="0">
            <a:off x="5900909" y="3749021"/>
            <a:ext cx="540734" cy="316078"/>
            <a:chOff x="0" y="0"/>
            <a:chExt cx="540741" cy="316078"/>
          </a:xfrm>
        </p:grpSpPr>
        <p:sp>
          <p:nvSpPr>
            <p:cNvPr name="Freeform 20" id="20"/>
            <p:cNvSpPr/>
            <p:nvPr/>
          </p:nvSpPr>
          <p:spPr>
            <a:xfrm flipH="false" flipV="false" rot="0">
              <a:off x="0" y="0"/>
              <a:ext cx="540766" cy="316103"/>
            </a:xfrm>
            <a:custGeom>
              <a:avLst/>
              <a:gdLst/>
              <a:ahLst/>
              <a:cxnLst/>
              <a:rect r="r" b="b" t="t" l="l"/>
              <a:pathLst>
                <a:path h="316103" w="540766">
                  <a:moveTo>
                    <a:pt x="0" y="293878"/>
                  </a:moveTo>
                  <a:lnTo>
                    <a:pt x="528447" y="0"/>
                  </a:lnTo>
                  <a:lnTo>
                    <a:pt x="540766" y="22225"/>
                  </a:lnTo>
                  <a:lnTo>
                    <a:pt x="12319" y="316103"/>
                  </a:lnTo>
                  <a:close/>
                </a:path>
              </a:pathLst>
            </a:custGeom>
            <a:solidFill>
              <a:srgbClr val="000000"/>
            </a:solidFill>
          </p:spPr>
        </p:sp>
      </p:grpSp>
      <p:grpSp>
        <p:nvGrpSpPr>
          <p:cNvPr name="Group 21" id="21"/>
          <p:cNvGrpSpPr>
            <a:grpSpLocks noChangeAspect="true"/>
          </p:cNvGrpSpPr>
          <p:nvPr/>
        </p:nvGrpSpPr>
        <p:grpSpPr>
          <a:xfrm rot="0">
            <a:off x="6752587" y="4393844"/>
            <a:ext cx="501653" cy="501653"/>
            <a:chOff x="0" y="0"/>
            <a:chExt cx="501650" cy="501650"/>
          </a:xfrm>
        </p:grpSpPr>
        <p:sp>
          <p:nvSpPr>
            <p:cNvPr name="Freeform 22" id="22"/>
            <p:cNvSpPr/>
            <p:nvPr/>
          </p:nvSpPr>
          <p:spPr>
            <a:xfrm flipH="false" flipV="false" rot="0">
              <a:off x="0" y="0"/>
              <a:ext cx="501650" cy="501650"/>
            </a:xfrm>
            <a:custGeom>
              <a:avLst/>
              <a:gdLst/>
              <a:ahLst/>
              <a:cxnLst/>
              <a:rect r="r" b="b" t="t" l="l"/>
              <a:pathLst>
                <a:path h="501650" w="501650">
                  <a:moveTo>
                    <a:pt x="0" y="483743"/>
                  </a:moveTo>
                  <a:lnTo>
                    <a:pt x="483743" y="0"/>
                  </a:lnTo>
                  <a:lnTo>
                    <a:pt x="501650" y="17907"/>
                  </a:lnTo>
                  <a:lnTo>
                    <a:pt x="17907" y="501650"/>
                  </a:lnTo>
                  <a:close/>
                </a:path>
              </a:pathLst>
            </a:custGeom>
            <a:solidFill>
              <a:srgbClr val="000000"/>
            </a:solidFill>
          </p:spPr>
        </p:sp>
      </p:grpSp>
      <p:grpSp>
        <p:nvGrpSpPr>
          <p:cNvPr name="Group 23" id="23"/>
          <p:cNvGrpSpPr>
            <a:grpSpLocks noChangeAspect="true"/>
          </p:cNvGrpSpPr>
          <p:nvPr/>
        </p:nvGrpSpPr>
        <p:grpSpPr>
          <a:xfrm rot="0">
            <a:off x="7068950" y="3710454"/>
            <a:ext cx="171307" cy="393221"/>
            <a:chOff x="0" y="0"/>
            <a:chExt cx="171310" cy="393217"/>
          </a:xfrm>
        </p:grpSpPr>
        <p:sp>
          <p:nvSpPr>
            <p:cNvPr name="Freeform 24" id="24"/>
            <p:cNvSpPr/>
            <p:nvPr/>
          </p:nvSpPr>
          <p:spPr>
            <a:xfrm flipH="false" flipV="false" rot="0">
              <a:off x="0" y="0"/>
              <a:ext cx="171323" cy="393192"/>
            </a:xfrm>
            <a:custGeom>
              <a:avLst/>
              <a:gdLst/>
              <a:ahLst/>
              <a:cxnLst/>
              <a:rect r="r" b="b" t="t" l="l"/>
              <a:pathLst>
                <a:path h="393192" w="171323">
                  <a:moveTo>
                    <a:pt x="147574" y="393192"/>
                  </a:moveTo>
                  <a:lnTo>
                    <a:pt x="0" y="9144"/>
                  </a:lnTo>
                  <a:lnTo>
                    <a:pt x="23749" y="0"/>
                  </a:lnTo>
                  <a:lnTo>
                    <a:pt x="171323" y="384048"/>
                  </a:lnTo>
                  <a:close/>
                </a:path>
              </a:pathLst>
            </a:custGeom>
            <a:solidFill>
              <a:srgbClr val="000000"/>
            </a:solidFill>
          </p:spPr>
        </p:sp>
      </p:grpSp>
      <p:grpSp>
        <p:nvGrpSpPr>
          <p:cNvPr name="Group 25" id="25"/>
          <p:cNvGrpSpPr>
            <a:grpSpLocks noChangeAspect="true"/>
          </p:cNvGrpSpPr>
          <p:nvPr/>
        </p:nvGrpSpPr>
        <p:grpSpPr>
          <a:xfrm rot="0">
            <a:off x="7257536" y="2808189"/>
            <a:ext cx="1009783" cy="553974"/>
            <a:chOff x="0" y="0"/>
            <a:chExt cx="1009790" cy="553974"/>
          </a:xfrm>
        </p:grpSpPr>
        <p:sp>
          <p:nvSpPr>
            <p:cNvPr name="Freeform 26" id="26"/>
            <p:cNvSpPr/>
            <p:nvPr/>
          </p:nvSpPr>
          <p:spPr>
            <a:xfrm flipH="false" flipV="false" rot="0">
              <a:off x="0" y="0"/>
              <a:ext cx="1009777" cy="553974"/>
            </a:xfrm>
            <a:custGeom>
              <a:avLst/>
              <a:gdLst/>
              <a:ahLst/>
              <a:cxnLst/>
              <a:rect r="r" b="b" t="t" l="l"/>
              <a:pathLst>
                <a:path h="553974" w="1009777">
                  <a:moveTo>
                    <a:pt x="0" y="531495"/>
                  </a:moveTo>
                  <a:lnTo>
                    <a:pt x="997839" y="0"/>
                  </a:lnTo>
                  <a:lnTo>
                    <a:pt x="1009777" y="22479"/>
                  </a:lnTo>
                  <a:lnTo>
                    <a:pt x="11938" y="553974"/>
                  </a:lnTo>
                  <a:close/>
                </a:path>
              </a:pathLst>
            </a:custGeom>
            <a:solidFill>
              <a:srgbClr val="000000"/>
            </a:solidFill>
          </p:spPr>
        </p:sp>
      </p:grpSp>
      <p:grpSp>
        <p:nvGrpSpPr>
          <p:cNvPr name="Group 27" id="27"/>
          <p:cNvGrpSpPr>
            <a:grpSpLocks noChangeAspect="true"/>
          </p:cNvGrpSpPr>
          <p:nvPr/>
        </p:nvGrpSpPr>
        <p:grpSpPr>
          <a:xfrm rot="0">
            <a:off x="7730614" y="4443603"/>
            <a:ext cx="25403" cy="411728"/>
            <a:chOff x="0" y="0"/>
            <a:chExt cx="25400" cy="411734"/>
          </a:xfrm>
        </p:grpSpPr>
        <p:sp>
          <p:nvSpPr>
            <p:cNvPr name="Freeform 28" id="28"/>
            <p:cNvSpPr/>
            <p:nvPr/>
          </p:nvSpPr>
          <p:spPr>
            <a:xfrm flipH="false" flipV="false" rot="0">
              <a:off x="0" y="0"/>
              <a:ext cx="25400" cy="411734"/>
            </a:xfrm>
            <a:custGeom>
              <a:avLst/>
              <a:gdLst/>
              <a:ahLst/>
              <a:cxnLst/>
              <a:rect r="r" b="b" t="t" l="l"/>
              <a:pathLst>
                <a:path h="411734" w="25400">
                  <a:moveTo>
                    <a:pt x="0" y="411734"/>
                  </a:moveTo>
                  <a:lnTo>
                    <a:pt x="0" y="0"/>
                  </a:lnTo>
                  <a:lnTo>
                    <a:pt x="25400" y="0"/>
                  </a:lnTo>
                  <a:lnTo>
                    <a:pt x="25400" y="411734"/>
                  </a:lnTo>
                  <a:close/>
                </a:path>
              </a:pathLst>
            </a:custGeom>
            <a:solidFill>
              <a:srgbClr val="000000"/>
            </a:solidFill>
          </p:spPr>
        </p:sp>
      </p:grpSp>
      <p:grpSp>
        <p:nvGrpSpPr>
          <p:cNvPr name="Group 29" id="29"/>
          <p:cNvGrpSpPr>
            <a:grpSpLocks noChangeAspect="true"/>
          </p:cNvGrpSpPr>
          <p:nvPr/>
        </p:nvGrpSpPr>
        <p:grpSpPr>
          <a:xfrm rot="0">
            <a:off x="9167031" y="4397483"/>
            <a:ext cx="226905" cy="396040"/>
            <a:chOff x="0" y="0"/>
            <a:chExt cx="226898" cy="396037"/>
          </a:xfrm>
        </p:grpSpPr>
        <p:sp>
          <p:nvSpPr>
            <p:cNvPr name="Freeform 30" id="30"/>
            <p:cNvSpPr/>
            <p:nvPr/>
          </p:nvSpPr>
          <p:spPr>
            <a:xfrm flipH="false" flipV="false" rot="0">
              <a:off x="0" y="0"/>
              <a:ext cx="226949" cy="395986"/>
            </a:xfrm>
            <a:custGeom>
              <a:avLst/>
              <a:gdLst/>
              <a:ahLst/>
              <a:cxnLst/>
              <a:rect r="r" b="b" t="t" l="l"/>
              <a:pathLst>
                <a:path h="395986" w="226949">
                  <a:moveTo>
                    <a:pt x="0" y="384048"/>
                  </a:moveTo>
                  <a:lnTo>
                    <a:pt x="204470" y="0"/>
                  </a:lnTo>
                  <a:lnTo>
                    <a:pt x="226949" y="11938"/>
                  </a:lnTo>
                  <a:lnTo>
                    <a:pt x="22479" y="395986"/>
                  </a:lnTo>
                  <a:close/>
                </a:path>
              </a:pathLst>
            </a:custGeom>
            <a:solidFill>
              <a:srgbClr val="000000"/>
            </a:solidFill>
          </p:spPr>
        </p:sp>
      </p:grpSp>
      <p:grpSp>
        <p:nvGrpSpPr>
          <p:cNvPr name="Group 31" id="31"/>
          <p:cNvGrpSpPr>
            <a:grpSpLocks noChangeAspect="true"/>
          </p:cNvGrpSpPr>
          <p:nvPr/>
        </p:nvGrpSpPr>
        <p:grpSpPr>
          <a:xfrm rot="0">
            <a:off x="8812101" y="2807865"/>
            <a:ext cx="1117321" cy="533314"/>
            <a:chOff x="0" y="0"/>
            <a:chExt cx="1117321" cy="533311"/>
          </a:xfrm>
        </p:grpSpPr>
        <p:sp>
          <p:nvSpPr>
            <p:cNvPr name="Freeform 32" id="32"/>
            <p:cNvSpPr/>
            <p:nvPr/>
          </p:nvSpPr>
          <p:spPr>
            <a:xfrm flipH="false" flipV="false" rot="0">
              <a:off x="0" y="0"/>
              <a:ext cx="1117346" cy="533273"/>
            </a:xfrm>
            <a:custGeom>
              <a:avLst/>
              <a:gdLst/>
              <a:ahLst/>
              <a:cxnLst/>
              <a:rect r="r" b="b" t="t" l="l"/>
              <a:pathLst>
                <a:path h="533273" w="1117346">
                  <a:moveTo>
                    <a:pt x="1106678" y="533273"/>
                  </a:moveTo>
                  <a:lnTo>
                    <a:pt x="0" y="23114"/>
                  </a:lnTo>
                  <a:lnTo>
                    <a:pt x="10668" y="0"/>
                  </a:lnTo>
                  <a:lnTo>
                    <a:pt x="1117346" y="510286"/>
                  </a:lnTo>
                  <a:close/>
                </a:path>
              </a:pathLst>
            </a:custGeom>
            <a:solidFill>
              <a:srgbClr val="000000"/>
            </a:solidFill>
          </p:spPr>
        </p:sp>
      </p:grpSp>
      <p:grpSp>
        <p:nvGrpSpPr>
          <p:cNvPr name="Group 33" id="33"/>
          <p:cNvGrpSpPr>
            <a:grpSpLocks noChangeAspect="true"/>
          </p:cNvGrpSpPr>
          <p:nvPr/>
        </p:nvGrpSpPr>
        <p:grpSpPr>
          <a:xfrm rot="0">
            <a:off x="9722072" y="3704920"/>
            <a:ext cx="518255" cy="404289"/>
            <a:chOff x="0" y="0"/>
            <a:chExt cx="518262" cy="404292"/>
          </a:xfrm>
        </p:grpSpPr>
        <p:sp>
          <p:nvSpPr>
            <p:cNvPr name="Freeform 34" id="34"/>
            <p:cNvSpPr/>
            <p:nvPr/>
          </p:nvSpPr>
          <p:spPr>
            <a:xfrm flipH="false" flipV="false" rot="0">
              <a:off x="0" y="0"/>
              <a:ext cx="518160" cy="404241"/>
            </a:xfrm>
            <a:custGeom>
              <a:avLst/>
              <a:gdLst/>
              <a:ahLst/>
              <a:cxnLst/>
              <a:rect r="r" b="b" t="t" l="l"/>
              <a:pathLst>
                <a:path h="404241" w="518160">
                  <a:moveTo>
                    <a:pt x="0" y="384048"/>
                  </a:moveTo>
                  <a:lnTo>
                    <a:pt x="502793" y="0"/>
                  </a:lnTo>
                  <a:lnTo>
                    <a:pt x="518160" y="20193"/>
                  </a:lnTo>
                  <a:lnTo>
                    <a:pt x="15367" y="404241"/>
                  </a:lnTo>
                  <a:close/>
                </a:path>
              </a:pathLst>
            </a:custGeom>
            <a:solidFill>
              <a:srgbClr val="000000"/>
            </a:solidFill>
          </p:spPr>
        </p:sp>
      </p:grpSp>
      <p:grpSp>
        <p:nvGrpSpPr>
          <p:cNvPr name="Group 35" id="35"/>
          <p:cNvGrpSpPr>
            <a:grpSpLocks noChangeAspect="true"/>
          </p:cNvGrpSpPr>
          <p:nvPr/>
        </p:nvGrpSpPr>
        <p:grpSpPr>
          <a:xfrm rot="0">
            <a:off x="9758020" y="4393978"/>
            <a:ext cx="446351" cy="403041"/>
            <a:chOff x="0" y="0"/>
            <a:chExt cx="446354" cy="403034"/>
          </a:xfrm>
        </p:grpSpPr>
        <p:sp>
          <p:nvSpPr>
            <p:cNvPr name="Freeform 36" id="36"/>
            <p:cNvSpPr/>
            <p:nvPr/>
          </p:nvSpPr>
          <p:spPr>
            <a:xfrm flipH="false" flipV="false" rot="0">
              <a:off x="0" y="0"/>
              <a:ext cx="446405" cy="403098"/>
            </a:xfrm>
            <a:custGeom>
              <a:avLst/>
              <a:gdLst/>
              <a:ahLst/>
              <a:cxnLst/>
              <a:rect r="r" b="b" t="t" l="l"/>
              <a:pathLst>
                <a:path h="403098" w="446405">
                  <a:moveTo>
                    <a:pt x="429387" y="403098"/>
                  </a:moveTo>
                  <a:lnTo>
                    <a:pt x="0" y="18923"/>
                  </a:lnTo>
                  <a:lnTo>
                    <a:pt x="16891" y="0"/>
                  </a:lnTo>
                  <a:lnTo>
                    <a:pt x="446405" y="384048"/>
                  </a:lnTo>
                  <a:close/>
                </a:path>
              </a:pathLst>
            </a:custGeom>
            <a:solidFill>
              <a:srgbClr val="000000"/>
            </a:solidFill>
          </p:spPr>
        </p:sp>
      </p:grpSp>
      <p:grpSp>
        <p:nvGrpSpPr>
          <p:cNvPr name="Group 37" id="37"/>
          <p:cNvGrpSpPr>
            <a:grpSpLocks noChangeAspect="true"/>
          </p:cNvGrpSpPr>
          <p:nvPr/>
        </p:nvGrpSpPr>
        <p:grpSpPr>
          <a:xfrm rot="0">
            <a:off x="10726807" y="3705539"/>
            <a:ext cx="446351" cy="403041"/>
            <a:chOff x="0" y="0"/>
            <a:chExt cx="446354" cy="403034"/>
          </a:xfrm>
        </p:grpSpPr>
        <p:sp>
          <p:nvSpPr>
            <p:cNvPr name="Freeform 38" id="38"/>
            <p:cNvSpPr/>
            <p:nvPr/>
          </p:nvSpPr>
          <p:spPr>
            <a:xfrm flipH="false" flipV="false" rot="0">
              <a:off x="0" y="0"/>
              <a:ext cx="446405" cy="403098"/>
            </a:xfrm>
            <a:custGeom>
              <a:avLst/>
              <a:gdLst/>
              <a:ahLst/>
              <a:cxnLst/>
              <a:rect r="r" b="b" t="t" l="l"/>
              <a:pathLst>
                <a:path h="403098" w="446405">
                  <a:moveTo>
                    <a:pt x="429387" y="403098"/>
                  </a:moveTo>
                  <a:lnTo>
                    <a:pt x="0" y="18923"/>
                  </a:lnTo>
                  <a:lnTo>
                    <a:pt x="16891" y="0"/>
                  </a:lnTo>
                  <a:lnTo>
                    <a:pt x="446405" y="384048"/>
                  </a:lnTo>
                  <a:close/>
                </a:path>
              </a:pathLst>
            </a:custGeom>
            <a:solidFill>
              <a:srgbClr val="000000"/>
            </a:solidFill>
          </p:spPr>
        </p:sp>
      </p:grpSp>
      <p:sp>
        <p:nvSpPr>
          <p:cNvPr name="TextBox 39" id="3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0" id="40"/>
          <p:cNvSpPr txBox="true"/>
          <p:nvPr/>
        </p:nvSpPr>
        <p:spPr>
          <a:xfrm rot="0">
            <a:off x="800510" y="884368"/>
            <a:ext cx="675498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Dynamic programing &amp; Memoization</a:t>
            </a:r>
          </a:p>
        </p:txBody>
      </p:sp>
      <p:sp>
        <p:nvSpPr>
          <p:cNvPr name="TextBox 41" id="41"/>
          <p:cNvSpPr txBox="true"/>
          <p:nvPr/>
        </p:nvSpPr>
        <p:spPr>
          <a:xfrm rot="0">
            <a:off x="1116540" y="1661560"/>
            <a:ext cx="3362830" cy="1268311"/>
          </a:xfrm>
          <a:prstGeom prst="rect">
            <a:avLst/>
          </a:prstGeom>
        </p:spPr>
        <p:txBody>
          <a:bodyPr anchor="t" rtlCol="false" tIns="0" lIns="0" bIns="0" rIns="0">
            <a:spAutoFit/>
          </a:bodyPr>
          <a:lstStyle/>
          <a:p>
            <a:pPr algn="just">
              <a:lnSpc>
                <a:spcPts val="2000"/>
              </a:lnSpc>
            </a:pPr>
            <a:r>
              <a:rPr lang="en-US" b="true" sz="1466">
                <a:solidFill>
                  <a:srgbClr val="333333"/>
                </a:solidFill>
                <a:latin typeface="Helvetica World Bold"/>
                <a:ea typeface="Helvetica World Bold"/>
                <a:cs typeface="Helvetica World Bold"/>
                <a:sym typeface="Helvetica World Bold"/>
              </a:rPr>
              <a:t>static</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int</a:t>
            </a:r>
            <a:r>
              <a:rPr lang="en-US" sz="1466">
                <a:solidFill>
                  <a:srgbClr val="333333"/>
                </a:solidFill>
                <a:latin typeface="Helvetica World"/>
                <a:ea typeface="Helvetica World"/>
                <a:cs typeface="Helvetica World"/>
                <a:sym typeface="Helvetica World"/>
              </a:rPr>
              <a:t> </a:t>
            </a:r>
            <a:r>
              <a:rPr lang="en-US" b="true" sz="1466">
                <a:solidFill>
                  <a:srgbClr val="990000"/>
                </a:solidFill>
                <a:latin typeface="Helvetica World Bold"/>
                <a:ea typeface="Helvetica World Bold"/>
                <a:cs typeface="Helvetica World Bold"/>
                <a:sym typeface="Helvetica World Bold"/>
              </a:rPr>
              <a:t>ﬁbonacci</a:t>
            </a:r>
            <a:r>
              <a:rPr lang="en-US" sz="1466">
                <a:solidFill>
                  <a:srgbClr val="333333"/>
                </a:solidFill>
                <a:latin typeface="Helvetica World"/>
                <a:ea typeface="Helvetica World"/>
                <a:cs typeface="Helvetica World"/>
                <a:sym typeface="Helvetica World"/>
              </a:rPr>
              <a:t>(</a:t>
            </a:r>
            <a:r>
              <a:rPr lang="en-US" b="true" sz="1466">
                <a:solidFill>
                  <a:srgbClr val="333333"/>
                </a:solidFill>
                <a:latin typeface="Helvetica World Bold"/>
                <a:ea typeface="Helvetica World Bold"/>
                <a:cs typeface="Helvetica World Bold"/>
                <a:sym typeface="Helvetica World Bold"/>
              </a:rPr>
              <a:t>int</a:t>
            </a:r>
            <a:r>
              <a:rPr lang="en-US" sz="1466">
                <a:solidFill>
                  <a:srgbClr val="333333"/>
                </a:solidFill>
                <a:latin typeface="Helvetica World"/>
                <a:ea typeface="Helvetica World"/>
                <a:cs typeface="Helvetica World"/>
                <a:sym typeface="Helvetica World"/>
              </a:rPr>
              <a:t> i) {         </a:t>
            </a:r>
            <a:r>
              <a:rPr lang="en-US" b="true" sz="1466">
                <a:solidFill>
                  <a:srgbClr val="333333"/>
                </a:solidFill>
                <a:latin typeface="Helvetica World Bold"/>
                <a:ea typeface="Helvetica World Bold"/>
                <a:cs typeface="Helvetica World Bold"/>
                <a:sym typeface="Helvetica World Bold"/>
              </a:rPr>
              <a:t>if</a:t>
            </a:r>
            <a:r>
              <a:rPr lang="en-US" sz="1466">
                <a:solidFill>
                  <a:srgbClr val="333333"/>
                </a:solidFill>
                <a:latin typeface="Helvetica World"/>
                <a:ea typeface="Helvetica World"/>
                <a:cs typeface="Helvetica World"/>
                <a:sym typeface="Helvetica World"/>
              </a:rPr>
              <a:t> (i == </a:t>
            </a:r>
            <a:r>
              <a:rPr lang="en-US" sz="1466">
                <a:solidFill>
                  <a:srgbClr val="008080"/>
                </a:solidFill>
                <a:latin typeface="Helvetica World"/>
                <a:ea typeface="Helvetica World"/>
                <a:cs typeface="Helvetica World"/>
                <a:sym typeface="Helvetica World"/>
              </a:rPr>
              <a:t>0</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return</a:t>
            </a:r>
            <a:r>
              <a:rPr lang="en-US" sz="1466">
                <a:solidFill>
                  <a:srgbClr val="333333"/>
                </a:solidFill>
                <a:latin typeface="Helvetica World"/>
                <a:ea typeface="Helvetica World"/>
                <a:cs typeface="Helvetica World"/>
                <a:sym typeface="Helvetica World"/>
              </a:rPr>
              <a:t> </a:t>
            </a:r>
            <a:r>
              <a:rPr lang="en-US" sz="1466">
                <a:solidFill>
                  <a:srgbClr val="008080"/>
                </a:solidFill>
                <a:latin typeface="Helvetica World"/>
                <a:ea typeface="Helvetica World"/>
                <a:cs typeface="Helvetica World"/>
                <a:sym typeface="Helvetica World"/>
              </a:rPr>
              <a:t>0</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if</a:t>
            </a:r>
            <a:r>
              <a:rPr lang="en-US" sz="1466">
                <a:solidFill>
                  <a:srgbClr val="333333"/>
                </a:solidFill>
                <a:latin typeface="Helvetica World"/>
                <a:ea typeface="Helvetica World"/>
                <a:cs typeface="Helvetica World"/>
                <a:sym typeface="Helvetica World"/>
              </a:rPr>
              <a:t> (i == </a:t>
            </a:r>
            <a:r>
              <a:rPr lang="en-US" sz="1466">
                <a:solidFill>
                  <a:srgbClr val="008080"/>
                </a:solidFill>
                <a:latin typeface="Helvetica World"/>
                <a:ea typeface="Helvetica World"/>
                <a:cs typeface="Helvetica World"/>
                <a:sym typeface="Helvetica World"/>
              </a:rPr>
              <a:t>1</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return</a:t>
            </a:r>
            <a:r>
              <a:rPr lang="en-US" sz="1466">
                <a:solidFill>
                  <a:srgbClr val="333333"/>
                </a:solidFill>
                <a:latin typeface="Helvetica World"/>
                <a:ea typeface="Helvetica World"/>
                <a:cs typeface="Helvetica World"/>
                <a:sym typeface="Helvetica World"/>
              </a:rPr>
              <a:t> </a:t>
            </a:r>
            <a:r>
              <a:rPr lang="en-US" sz="1466">
                <a:solidFill>
                  <a:srgbClr val="008080"/>
                </a:solidFill>
                <a:latin typeface="Helvetica World"/>
                <a:ea typeface="Helvetica World"/>
                <a:cs typeface="Helvetica World"/>
                <a:sym typeface="Helvetica World"/>
              </a:rPr>
              <a:t>0</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return</a:t>
            </a:r>
            <a:r>
              <a:rPr lang="en-US" sz="1466">
                <a:solidFill>
                  <a:srgbClr val="333333"/>
                </a:solidFill>
                <a:latin typeface="Helvetica World"/>
                <a:ea typeface="Helvetica World"/>
                <a:cs typeface="Helvetica World"/>
                <a:sym typeface="Helvetica World"/>
              </a:rPr>
              <a:t> ﬁbonacci(i-</a:t>
            </a:r>
            <a:r>
              <a:rPr lang="en-US" sz="1466">
                <a:solidFill>
                  <a:srgbClr val="008080"/>
                </a:solidFill>
                <a:latin typeface="Helvetica World"/>
                <a:ea typeface="Helvetica World"/>
                <a:cs typeface="Helvetica World"/>
                <a:sym typeface="Helvetica World"/>
              </a:rPr>
              <a:t>1</a:t>
            </a:r>
            <a:r>
              <a:rPr lang="en-US" sz="1466">
                <a:solidFill>
                  <a:srgbClr val="333333"/>
                </a:solidFill>
                <a:latin typeface="Helvetica World"/>
                <a:ea typeface="Helvetica World"/>
                <a:cs typeface="Helvetica World"/>
                <a:sym typeface="Helvetica World"/>
              </a:rPr>
              <a:t>)+ﬁbonacci(i-</a:t>
            </a:r>
            <a:r>
              <a:rPr lang="en-US" sz="1466">
                <a:solidFill>
                  <a:srgbClr val="008080"/>
                </a:solidFill>
                <a:latin typeface="Helvetica World"/>
                <a:ea typeface="Helvetica World"/>
                <a:cs typeface="Helvetica World"/>
                <a:sym typeface="Helvetica World"/>
              </a:rPr>
              <a:t>2</a:t>
            </a:r>
            <a:r>
              <a:rPr lang="en-US" sz="1466">
                <a:solidFill>
                  <a:srgbClr val="333333"/>
                </a:solidFill>
                <a:latin typeface="Helvetica World"/>
                <a:ea typeface="Helvetica World"/>
                <a:cs typeface="Helvetica World"/>
                <a:sym typeface="Helvetica World"/>
              </a:rPr>
              <a:t>);     }</a:t>
            </a:r>
          </a:p>
        </p:txBody>
      </p:sp>
      <p:sp>
        <p:nvSpPr>
          <p:cNvPr name="TextBox 42" id="42"/>
          <p:cNvSpPr txBox="true"/>
          <p:nvPr/>
        </p:nvSpPr>
        <p:spPr>
          <a:xfrm rot="0">
            <a:off x="3089910" y="57478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ﬁb(1)</a:t>
            </a:r>
          </a:p>
        </p:txBody>
      </p:sp>
      <p:sp>
        <p:nvSpPr>
          <p:cNvPr name="TextBox 43" id="43"/>
          <p:cNvSpPr txBox="true"/>
          <p:nvPr/>
        </p:nvSpPr>
        <p:spPr>
          <a:xfrm rot="0">
            <a:off x="4156710" y="49096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ﬁb(2)</a:t>
            </a:r>
          </a:p>
        </p:txBody>
      </p:sp>
      <p:sp>
        <p:nvSpPr>
          <p:cNvPr name="TextBox 44" id="44"/>
          <p:cNvSpPr txBox="true"/>
          <p:nvPr/>
        </p:nvSpPr>
        <p:spPr>
          <a:xfrm rot="0">
            <a:off x="4652010" y="57478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ﬁb(0)</a:t>
            </a:r>
          </a:p>
        </p:txBody>
      </p:sp>
      <p:sp>
        <p:nvSpPr>
          <p:cNvPr name="TextBox 45" id="45"/>
          <p:cNvSpPr txBox="true"/>
          <p:nvPr/>
        </p:nvSpPr>
        <p:spPr>
          <a:xfrm rot="0">
            <a:off x="5210813" y="4096893"/>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ﬁb(3)</a:t>
            </a:r>
          </a:p>
        </p:txBody>
      </p:sp>
      <p:sp>
        <p:nvSpPr>
          <p:cNvPr name="TextBox 46" id="46"/>
          <p:cNvSpPr txBox="true"/>
          <p:nvPr/>
        </p:nvSpPr>
        <p:spPr>
          <a:xfrm rot="0">
            <a:off x="5483857" y="49096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ﬁb(1)</a:t>
            </a:r>
          </a:p>
        </p:txBody>
      </p:sp>
      <p:sp>
        <p:nvSpPr>
          <p:cNvPr name="TextBox 47" id="47"/>
          <p:cNvSpPr txBox="true"/>
          <p:nvPr/>
        </p:nvSpPr>
        <p:spPr>
          <a:xfrm rot="0">
            <a:off x="6493507" y="49096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ﬁb(1)</a:t>
            </a:r>
          </a:p>
        </p:txBody>
      </p:sp>
      <p:sp>
        <p:nvSpPr>
          <p:cNvPr name="TextBox 48" id="48"/>
          <p:cNvSpPr txBox="true"/>
          <p:nvPr/>
        </p:nvSpPr>
        <p:spPr>
          <a:xfrm rot="0">
            <a:off x="6493507" y="3219669"/>
            <a:ext cx="614020" cy="551945"/>
          </a:xfrm>
          <a:prstGeom prst="rect">
            <a:avLst/>
          </a:prstGeom>
        </p:spPr>
        <p:txBody>
          <a:bodyPr anchor="t" rtlCol="false" tIns="0" lIns="0" bIns="0" rIns="0">
            <a:spAutoFit/>
          </a:bodyPr>
          <a:lstStyle/>
          <a:p>
            <a:pPr algn="l">
              <a:lnSpc>
                <a:spcPts val="5000"/>
              </a:lnSpc>
            </a:pPr>
            <a:r>
              <a:rPr lang="en-US" b="true" sz="2000" spc="-6">
                <a:solidFill>
                  <a:srgbClr val="000000"/>
                </a:solidFill>
                <a:latin typeface="IBM Plex Sans Bold"/>
                <a:ea typeface="IBM Plex Sans Bold"/>
                <a:cs typeface="IBM Plex Sans Bold"/>
                <a:sym typeface="IBM Plex Sans Bold"/>
              </a:rPr>
              <a:t>ﬁb(4)</a:t>
            </a:r>
          </a:p>
        </p:txBody>
      </p:sp>
      <p:sp>
        <p:nvSpPr>
          <p:cNvPr name="TextBox 49" id="49"/>
          <p:cNvSpPr txBox="true"/>
          <p:nvPr/>
        </p:nvSpPr>
        <p:spPr>
          <a:xfrm rot="0">
            <a:off x="7217407" y="3887343"/>
            <a:ext cx="614020" cy="551945"/>
          </a:xfrm>
          <a:prstGeom prst="rect">
            <a:avLst/>
          </a:prstGeom>
        </p:spPr>
        <p:txBody>
          <a:bodyPr anchor="t" rtlCol="false" tIns="0" lIns="0" bIns="0" rIns="0">
            <a:spAutoFit/>
          </a:bodyPr>
          <a:lstStyle/>
          <a:p>
            <a:pPr algn="l">
              <a:lnSpc>
                <a:spcPts val="5000"/>
              </a:lnSpc>
            </a:pPr>
            <a:r>
              <a:rPr lang="en-US" b="true" sz="2000" spc="-6">
                <a:solidFill>
                  <a:srgbClr val="000000"/>
                </a:solidFill>
                <a:latin typeface="IBM Plex Sans Bold"/>
                <a:ea typeface="IBM Plex Sans Bold"/>
                <a:cs typeface="IBM Plex Sans Bold"/>
                <a:sym typeface="IBM Plex Sans Bold"/>
              </a:rPr>
              <a:t>ﬁb(2)</a:t>
            </a:r>
          </a:p>
        </p:txBody>
      </p:sp>
      <p:sp>
        <p:nvSpPr>
          <p:cNvPr name="TextBox 50" id="50"/>
          <p:cNvSpPr txBox="true"/>
          <p:nvPr/>
        </p:nvSpPr>
        <p:spPr>
          <a:xfrm rot="0">
            <a:off x="7503157" y="49096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ﬁb(0)</a:t>
            </a:r>
          </a:p>
        </p:txBody>
      </p:sp>
      <p:sp>
        <p:nvSpPr>
          <p:cNvPr name="TextBox 51" id="51"/>
          <p:cNvSpPr txBox="true"/>
          <p:nvPr/>
        </p:nvSpPr>
        <p:spPr>
          <a:xfrm rot="0">
            <a:off x="8233410" y="2458593"/>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ﬁb(5)</a:t>
            </a:r>
          </a:p>
        </p:txBody>
      </p:sp>
      <p:sp>
        <p:nvSpPr>
          <p:cNvPr name="TextBox 52" id="52"/>
          <p:cNvSpPr txBox="true"/>
          <p:nvPr/>
        </p:nvSpPr>
        <p:spPr>
          <a:xfrm rot="0">
            <a:off x="8830313" y="49096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ﬁb(1)</a:t>
            </a:r>
          </a:p>
        </p:txBody>
      </p:sp>
      <p:sp>
        <p:nvSpPr>
          <p:cNvPr name="TextBox 53" id="53"/>
          <p:cNvSpPr txBox="true"/>
          <p:nvPr/>
        </p:nvSpPr>
        <p:spPr>
          <a:xfrm rot="0">
            <a:off x="9224010" y="4096893"/>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ﬁb(2)</a:t>
            </a:r>
          </a:p>
        </p:txBody>
      </p:sp>
      <p:sp>
        <p:nvSpPr>
          <p:cNvPr name="TextBox 54" id="54"/>
          <p:cNvSpPr txBox="true"/>
          <p:nvPr/>
        </p:nvSpPr>
        <p:spPr>
          <a:xfrm rot="0">
            <a:off x="10062210" y="3429219"/>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ﬁb(3)</a:t>
            </a:r>
          </a:p>
        </p:txBody>
      </p:sp>
      <p:sp>
        <p:nvSpPr>
          <p:cNvPr name="TextBox 55" id="55"/>
          <p:cNvSpPr txBox="true"/>
          <p:nvPr/>
        </p:nvSpPr>
        <p:spPr>
          <a:xfrm rot="0">
            <a:off x="10062210" y="49096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ﬁb(0)</a:t>
            </a:r>
          </a:p>
        </p:txBody>
      </p:sp>
      <p:sp>
        <p:nvSpPr>
          <p:cNvPr name="TextBox 56" id="56"/>
          <p:cNvSpPr txBox="true"/>
          <p:nvPr/>
        </p:nvSpPr>
        <p:spPr>
          <a:xfrm rot="0">
            <a:off x="11141707" y="4096893"/>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ﬁb(1)</a:t>
            </a:r>
          </a:p>
        </p:txBody>
      </p:sp>
    </p:spTree>
  </p:cSld>
  <p:clrMapOvr>
    <a:masterClrMapping/>
  </p:clrMapOvr>
</p:sld>
</file>

<file path=ppt/slides/slide4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482333" y="2001974"/>
            <a:ext cx="5921521" cy="3644332"/>
          </a:xfrm>
          <a:custGeom>
            <a:avLst/>
            <a:gdLst/>
            <a:ahLst/>
            <a:cxnLst/>
            <a:rect r="r" b="b" t="t" l="l"/>
            <a:pathLst>
              <a:path h="3644332" w="5921521">
                <a:moveTo>
                  <a:pt x="0" y="0"/>
                </a:moveTo>
                <a:lnTo>
                  <a:pt x="5921521" y="0"/>
                </a:lnTo>
                <a:lnTo>
                  <a:pt x="5921521" y="3644332"/>
                </a:lnTo>
                <a:lnTo>
                  <a:pt x="0" y="3644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191317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Examples </a:t>
            </a:r>
          </a:p>
        </p:txBody>
      </p:sp>
      <p:sp>
        <p:nvSpPr>
          <p:cNvPr name="TextBox 9" id="9"/>
          <p:cNvSpPr txBox="true"/>
          <p:nvPr/>
        </p:nvSpPr>
        <p:spPr>
          <a:xfrm rot="0">
            <a:off x="5775646" y="516986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0" id="10"/>
          <p:cNvSpPr txBox="true"/>
          <p:nvPr/>
        </p:nvSpPr>
        <p:spPr>
          <a:xfrm rot="0">
            <a:off x="6803298" y="3633502"/>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1" id="11"/>
          <p:cNvSpPr txBox="true"/>
          <p:nvPr/>
        </p:nvSpPr>
        <p:spPr>
          <a:xfrm rot="0">
            <a:off x="7327849" y="516986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2" id="12"/>
          <p:cNvSpPr txBox="true"/>
          <p:nvPr/>
        </p:nvSpPr>
        <p:spPr>
          <a:xfrm rot="0">
            <a:off x="8188471" y="233951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3" id="13"/>
          <p:cNvSpPr txBox="true"/>
          <p:nvPr/>
        </p:nvSpPr>
        <p:spPr>
          <a:xfrm rot="0">
            <a:off x="9077639" y="516986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4" id="14"/>
          <p:cNvSpPr txBox="true"/>
          <p:nvPr/>
        </p:nvSpPr>
        <p:spPr>
          <a:xfrm rot="0">
            <a:off x="9703508" y="3633502"/>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5" id="15"/>
          <p:cNvSpPr txBox="true"/>
          <p:nvPr/>
        </p:nvSpPr>
        <p:spPr>
          <a:xfrm rot="0">
            <a:off x="10788444" y="5190563"/>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6" id="16"/>
          <p:cNvSpPr txBox="true"/>
          <p:nvPr/>
        </p:nvSpPr>
        <p:spPr>
          <a:xfrm rot="0">
            <a:off x="453038" y="4310024"/>
            <a:ext cx="3002347" cy="841372"/>
          </a:xfrm>
          <a:prstGeom prst="rect">
            <a:avLst/>
          </a:prstGeom>
        </p:spPr>
        <p:txBody>
          <a:bodyPr anchor="t" rtlCol="false" tIns="0" lIns="0" bIns="0" rIns="0">
            <a:spAutoFit/>
          </a:bodyPr>
          <a:lstStyle/>
          <a:p>
            <a:pPr algn="l">
              <a:lnSpc>
                <a:spcPts val="3499"/>
              </a:lnSpc>
            </a:pPr>
            <a:r>
              <a:rPr lang="en-US" sz="1800" spc="-12">
                <a:solidFill>
                  <a:srgbClr val="000000"/>
                </a:solidFill>
                <a:latin typeface="Montserrat 2"/>
                <a:ea typeface="Montserrat 2"/>
                <a:cs typeface="Montserrat 2"/>
                <a:sym typeface="Montserrat 2"/>
              </a:rPr>
              <a:t>Height of leftSubtree = 1 Height of rightSubtree = 1</a:t>
            </a:r>
          </a:p>
        </p:txBody>
      </p:sp>
      <p:sp>
        <p:nvSpPr>
          <p:cNvPr name="TextBox 17" id="17"/>
          <p:cNvSpPr txBox="true"/>
          <p:nvPr/>
        </p:nvSpPr>
        <p:spPr>
          <a:xfrm rot="0">
            <a:off x="541934" y="3154318"/>
            <a:ext cx="3002347" cy="841372"/>
          </a:xfrm>
          <a:prstGeom prst="rect">
            <a:avLst/>
          </a:prstGeom>
        </p:spPr>
        <p:txBody>
          <a:bodyPr anchor="t" rtlCol="false" tIns="0" lIns="0" bIns="0" rIns="0">
            <a:spAutoFit/>
          </a:bodyPr>
          <a:lstStyle/>
          <a:p>
            <a:pPr algn="l">
              <a:lnSpc>
                <a:spcPts val="3499"/>
              </a:lnSpc>
            </a:pPr>
            <a:r>
              <a:rPr lang="en-US" sz="1800" spc="-12">
                <a:solidFill>
                  <a:srgbClr val="000000"/>
                </a:solidFill>
                <a:latin typeface="Montserrat 2"/>
                <a:ea typeface="Montserrat 2"/>
                <a:cs typeface="Montserrat 2"/>
                <a:sym typeface="Montserrat 2"/>
              </a:rPr>
              <a:t>Height of leftSubtree = 1 Height of rightSubtree = 1</a:t>
            </a:r>
          </a:p>
        </p:txBody>
      </p:sp>
      <p:sp>
        <p:nvSpPr>
          <p:cNvPr name="TextBox 18" id="18"/>
          <p:cNvSpPr txBox="true"/>
          <p:nvPr/>
        </p:nvSpPr>
        <p:spPr>
          <a:xfrm rot="0">
            <a:off x="618134" y="1757324"/>
            <a:ext cx="3002347" cy="841372"/>
          </a:xfrm>
          <a:prstGeom prst="rect">
            <a:avLst/>
          </a:prstGeom>
        </p:spPr>
        <p:txBody>
          <a:bodyPr anchor="t" rtlCol="false" tIns="0" lIns="0" bIns="0" rIns="0">
            <a:spAutoFit/>
          </a:bodyPr>
          <a:lstStyle/>
          <a:p>
            <a:pPr algn="l">
              <a:lnSpc>
                <a:spcPts val="3499"/>
              </a:lnSpc>
            </a:pPr>
            <a:r>
              <a:rPr lang="en-US" sz="1800" spc="-12">
                <a:solidFill>
                  <a:srgbClr val="000000"/>
                </a:solidFill>
                <a:latin typeface="Montserrat 2"/>
                <a:ea typeface="Montserrat 2"/>
                <a:cs typeface="Montserrat 2"/>
                <a:sym typeface="Montserrat 2"/>
              </a:rPr>
              <a:t>Height of leftSubtree = 2 Height of rightSubtree = 2</a:t>
            </a:r>
          </a:p>
        </p:txBody>
      </p:sp>
      <p:sp>
        <p:nvSpPr>
          <p:cNvPr name="TextBox 19" id="19"/>
          <p:cNvSpPr txBox="true"/>
          <p:nvPr/>
        </p:nvSpPr>
        <p:spPr>
          <a:xfrm rot="0">
            <a:off x="3882038" y="4548149"/>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0</a:t>
            </a:r>
          </a:p>
        </p:txBody>
      </p:sp>
      <p:sp>
        <p:nvSpPr>
          <p:cNvPr name="TextBox 20" id="20"/>
          <p:cNvSpPr txBox="true"/>
          <p:nvPr/>
        </p:nvSpPr>
        <p:spPr>
          <a:xfrm rot="0">
            <a:off x="3970934" y="3392443"/>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0</a:t>
            </a:r>
          </a:p>
        </p:txBody>
      </p:sp>
      <p:sp>
        <p:nvSpPr>
          <p:cNvPr name="TextBox 21" id="21"/>
          <p:cNvSpPr txBox="true"/>
          <p:nvPr/>
        </p:nvSpPr>
        <p:spPr>
          <a:xfrm rot="0">
            <a:off x="4047134" y="1995449"/>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0</a:t>
            </a:r>
          </a:p>
        </p:txBody>
      </p:sp>
    </p:spTree>
  </p:cSld>
  <p:clrMapOvr>
    <a:masterClrMapping/>
  </p:clrMapOvr>
</p:sld>
</file>

<file path=ppt/slides/slide4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4850130" y="2027377"/>
            <a:ext cx="6909321" cy="5119821"/>
          </a:xfrm>
          <a:custGeom>
            <a:avLst/>
            <a:gdLst/>
            <a:ahLst/>
            <a:cxnLst/>
            <a:rect r="r" b="b" t="t" l="l"/>
            <a:pathLst>
              <a:path h="5119821" w="6909321">
                <a:moveTo>
                  <a:pt x="0" y="0"/>
                </a:moveTo>
                <a:lnTo>
                  <a:pt x="6909321" y="0"/>
                </a:lnTo>
                <a:lnTo>
                  <a:pt x="6909321" y="5119821"/>
                </a:lnTo>
                <a:lnTo>
                  <a:pt x="0" y="5119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191317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Examples </a:t>
            </a:r>
          </a:p>
        </p:txBody>
      </p:sp>
      <p:sp>
        <p:nvSpPr>
          <p:cNvPr name="TextBox 9" id="9"/>
          <p:cNvSpPr txBox="true"/>
          <p:nvPr/>
        </p:nvSpPr>
        <p:spPr>
          <a:xfrm rot="0">
            <a:off x="5143443" y="66707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0" id="10"/>
          <p:cNvSpPr txBox="true"/>
          <p:nvPr/>
        </p:nvSpPr>
        <p:spPr>
          <a:xfrm rot="0">
            <a:off x="6131242" y="52483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1" id="11"/>
          <p:cNvSpPr txBox="true"/>
          <p:nvPr/>
        </p:nvSpPr>
        <p:spPr>
          <a:xfrm rot="0">
            <a:off x="7158904" y="36992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2" id="12"/>
          <p:cNvSpPr txBox="true"/>
          <p:nvPr/>
        </p:nvSpPr>
        <p:spPr>
          <a:xfrm rot="0">
            <a:off x="7683446" y="52356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3" id="13"/>
          <p:cNvSpPr txBox="true"/>
          <p:nvPr/>
        </p:nvSpPr>
        <p:spPr>
          <a:xfrm rot="0">
            <a:off x="8544068" y="240530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4" id="14"/>
          <p:cNvSpPr txBox="true"/>
          <p:nvPr/>
        </p:nvSpPr>
        <p:spPr>
          <a:xfrm rot="0">
            <a:off x="9433246" y="52356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5" id="15"/>
          <p:cNvSpPr txBox="true"/>
          <p:nvPr/>
        </p:nvSpPr>
        <p:spPr>
          <a:xfrm rot="0">
            <a:off x="10059105" y="36992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6" id="16"/>
          <p:cNvSpPr txBox="true"/>
          <p:nvPr/>
        </p:nvSpPr>
        <p:spPr>
          <a:xfrm rot="0">
            <a:off x="11144050" y="5256362"/>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7" id="17"/>
          <p:cNvSpPr txBox="true"/>
          <p:nvPr/>
        </p:nvSpPr>
        <p:spPr>
          <a:xfrm rot="0">
            <a:off x="630831" y="2144668"/>
            <a:ext cx="3002347" cy="841372"/>
          </a:xfrm>
          <a:prstGeom prst="rect">
            <a:avLst/>
          </a:prstGeom>
        </p:spPr>
        <p:txBody>
          <a:bodyPr anchor="t" rtlCol="false" tIns="0" lIns="0" bIns="0" rIns="0">
            <a:spAutoFit/>
          </a:bodyPr>
          <a:lstStyle/>
          <a:p>
            <a:pPr algn="l">
              <a:lnSpc>
                <a:spcPts val="3499"/>
              </a:lnSpc>
            </a:pPr>
            <a:r>
              <a:rPr lang="en-US" sz="1800" spc="-12">
                <a:solidFill>
                  <a:srgbClr val="000000"/>
                </a:solidFill>
                <a:latin typeface="Montserrat 2"/>
                <a:ea typeface="Montserrat 2"/>
                <a:cs typeface="Montserrat 2"/>
                <a:sym typeface="Montserrat 2"/>
              </a:rPr>
              <a:t>Height of leftSubtree =3 Height of rightSubtree = 2</a:t>
            </a:r>
          </a:p>
        </p:txBody>
      </p:sp>
      <p:sp>
        <p:nvSpPr>
          <p:cNvPr name="TextBox 18" id="18"/>
          <p:cNvSpPr txBox="true"/>
          <p:nvPr/>
        </p:nvSpPr>
        <p:spPr>
          <a:xfrm rot="0">
            <a:off x="541934" y="3049543"/>
            <a:ext cx="3002347" cy="946147"/>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Height of leftSubtree =2</a:t>
            </a:r>
          </a:p>
          <a:p>
            <a:pPr algn="l">
              <a:lnSpc>
                <a:spcPts val="2500"/>
              </a:lnSpc>
            </a:pPr>
            <a:r>
              <a:rPr lang="en-US" sz="1800" spc="-12">
                <a:solidFill>
                  <a:srgbClr val="000000"/>
                </a:solidFill>
                <a:latin typeface="Montserrat 2"/>
                <a:ea typeface="Montserrat 2"/>
                <a:cs typeface="Montserrat 2"/>
                <a:sym typeface="Montserrat 2"/>
              </a:rPr>
              <a:t>Height of rightSubtree = 1</a:t>
            </a:r>
          </a:p>
        </p:txBody>
      </p:sp>
      <p:sp>
        <p:nvSpPr>
          <p:cNvPr name="TextBox 19" id="19"/>
          <p:cNvSpPr txBox="true"/>
          <p:nvPr/>
        </p:nvSpPr>
        <p:spPr>
          <a:xfrm rot="0">
            <a:off x="478431" y="4194839"/>
            <a:ext cx="3002347" cy="946147"/>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Height of leftSubtree = 1</a:t>
            </a:r>
          </a:p>
          <a:p>
            <a:pPr algn="l">
              <a:lnSpc>
                <a:spcPts val="2500"/>
              </a:lnSpc>
            </a:pPr>
            <a:r>
              <a:rPr lang="en-US" sz="1800" spc="-12">
                <a:solidFill>
                  <a:srgbClr val="000000"/>
                </a:solidFill>
                <a:latin typeface="Montserrat 2"/>
                <a:ea typeface="Montserrat 2"/>
                <a:cs typeface="Montserrat 2"/>
                <a:sym typeface="Montserrat 2"/>
              </a:rPr>
              <a:t>Height of rightSubtree = 1</a:t>
            </a:r>
          </a:p>
        </p:txBody>
      </p:sp>
      <p:sp>
        <p:nvSpPr>
          <p:cNvPr name="TextBox 20" id="20"/>
          <p:cNvSpPr txBox="true"/>
          <p:nvPr/>
        </p:nvSpPr>
        <p:spPr>
          <a:xfrm rot="0">
            <a:off x="465734" y="5340125"/>
            <a:ext cx="3002347" cy="946147"/>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Height of leftSubtree = 1</a:t>
            </a:r>
          </a:p>
          <a:p>
            <a:pPr algn="l">
              <a:lnSpc>
                <a:spcPts val="2500"/>
              </a:lnSpc>
            </a:pPr>
            <a:r>
              <a:rPr lang="en-US" sz="1800" spc="-12">
                <a:solidFill>
                  <a:srgbClr val="000000"/>
                </a:solidFill>
                <a:latin typeface="Montserrat 2"/>
                <a:ea typeface="Montserrat 2"/>
                <a:cs typeface="Montserrat 2"/>
                <a:sym typeface="Montserrat 2"/>
              </a:rPr>
              <a:t>Height of rightSubtree = 0</a:t>
            </a:r>
          </a:p>
        </p:txBody>
      </p:sp>
      <p:sp>
        <p:nvSpPr>
          <p:cNvPr name="TextBox 21" id="21"/>
          <p:cNvSpPr txBox="true"/>
          <p:nvPr/>
        </p:nvSpPr>
        <p:spPr>
          <a:xfrm rot="0">
            <a:off x="3894734" y="5683025"/>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1</a:t>
            </a:r>
          </a:p>
        </p:txBody>
      </p:sp>
      <p:sp>
        <p:nvSpPr>
          <p:cNvPr name="TextBox 22" id="22"/>
          <p:cNvSpPr txBox="true"/>
          <p:nvPr/>
        </p:nvSpPr>
        <p:spPr>
          <a:xfrm rot="0">
            <a:off x="3907431" y="4537739"/>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0</a:t>
            </a:r>
          </a:p>
        </p:txBody>
      </p:sp>
      <p:sp>
        <p:nvSpPr>
          <p:cNvPr name="TextBox 23" id="23"/>
          <p:cNvSpPr txBox="true"/>
          <p:nvPr/>
        </p:nvSpPr>
        <p:spPr>
          <a:xfrm rot="0">
            <a:off x="3970934" y="3392443"/>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1</a:t>
            </a:r>
          </a:p>
        </p:txBody>
      </p:sp>
      <p:sp>
        <p:nvSpPr>
          <p:cNvPr name="TextBox 24" id="24"/>
          <p:cNvSpPr txBox="true"/>
          <p:nvPr/>
        </p:nvSpPr>
        <p:spPr>
          <a:xfrm rot="0">
            <a:off x="4059831" y="2382793"/>
            <a:ext cx="153400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=1</a:t>
            </a:r>
          </a:p>
        </p:txBody>
      </p:sp>
    </p:spTree>
  </p:cSld>
  <p:clrMapOvr>
    <a:masterClrMapping/>
  </p:clrMapOvr>
</p:sld>
</file>

<file path=ppt/slides/slide4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3313433" y="1265377"/>
            <a:ext cx="7671321" cy="6605721"/>
          </a:xfrm>
          <a:custGeom>
            <a:avLst/>
            <a:gdLst/>
            <a:ahLst/>
            <a:cxnLst/>
            <a:rect r="r" b="b" t="t" l="l"/>
            <a:pathLst>
              <a:path h="6605721" w="7671321">
                <a:moveTo>
                  <a:pt x="0" y="0"/>
                </a:moveTo>
                <a:lnTo>
                  <a:pt x="7671321" y="0"/>
                </a:lnTo>
                <a:lnTo>
                  <a:pt x="7671321" y="6605721"/>
                </a:lnTo>
                <a:lnTo>
                  <a:pt x="0" y="66057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191317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Examples </a:t>
            </a:r>
          </a:p>
        </p:txBody>
      </p:sp>
      <p:sp>
        <p:nvSpPr>
          <p:cNvPr name="TextBox 9" id="9"/>
          <p:cNvSpPr txBox="true"/>
          <p:nvPr/>
        </p:nvSpPr>
        <p:spPr>
          <a:xfrm rot="0">
            <a:off x="3606746" y="7394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10" id="10"/>
          <p:cNvSpPr txBox="true"/>
          <p:nvPr/>
        </p:nvSpPr>
        <p:spPr>
          <a:xfrm rot="0">
            <a:off x="4368746" y="5870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1" id="11"/>
          <p:cNvSpPr txBox="true"/>
          <p:nvPr/>
        </p:nvSpPr>
        <p:spPr>
          <a:xfrm rot="0">
            <a:off x="5356546" y="4448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2" id="12"/>
          <p:cNvSpPr txBox="true"/>
          <p:nvPr/>
        </p:nvSpPr>
        <p:spPr>
          <a:xfrm rot="0">
            <a:off x="6384198" y="28991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3" id="13"/>
          <p:cNvSpPr txBox="true"/>
          <p:nvPr/>
        </p:nvSpPr>
        <p:spPr>
          <a:xfrm rot="0">
            <a:off x="6908749" y="44355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4" id="14"/>
          <p:cNvSpPr txBox="true"/>
          <p:nvPr/>
        </p:nvSpPr>
        <p:spPr>
          <a:xfrm rot="0">
            <a:off x="7769371" y="160520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5" id="15"/>
          <p:cNvSpPr txBox="true"/>
          <p:nvPr/>
        </p:nvSpPr>
        <p:spPr>
          <a:xfrm rot="0">
            <a:off x="8658539" y="44355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6" id="16"/>
          <p:cNvSpPr txBox="true"/>
          <p:nvPr/>
        </p:nvSpPr>
        <p:spPr>
          <a:xfrm rot="0">
            <a:off x="9284408" y="28991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7" id="17"/>
          <p:cNvSpPr txBox="true"/>
          <p:nvPr/>
        </p:nvSpPr>
        <p:spPr>
          <a:xfrm rot="0">
            <a:off x="10369344" y="4456262"/>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8" id="18"/>
          <p:cNvSpPr txBox="true"/>
          <p:nvPr/>
        </p:nvSpPr>
        <p:spPr>
          <a:xfrm rot="0">
            <a:off x="503834" y="2316118"/>
            <a:ext cx="3002347" cy="841372"/>
          </a:xfrm>
          <a:prstGeom prst="rect">
            <a:avLst/>
          </a:prstGeom>
        </p:spPr>
        <p:txBody>
          <a:bodyPr anchor="t" rtlCol="false" tIns="0" lIns="0" bIns="0" rIns="0">
            <a:spAutoFit/>
          </a:bodyPr>
          <a:lstStyle/>
          <a:p>
            <a:pPr algn="l">
              <a:lnSpc>
                <a:spcPts val="3499"/>
              </a:lnSpc>
            </a:pPr>
            <a:r>
              <a:rPr lang="en-US" sz="1800" spc="-12">
                <a:solidFill>
                  <a:srgbClr val="000000"/>
                </a:solidFill>
                <a:latin typeface="Montserrat 2"/>
                <a:ea typeface="Montserrat 2"/>
                <a:cs typeface="Montserrat 2"/>
                <a:sym typeface="Montserrat 2"/>
              </a:rPr>
              <a:t>Height of leftSubtree = 4 Height of rightSubtree = 2</a:t>
            </a:r>
          </a:p>
        </p:txBody>
      </p:sp>
      <p:sp>
        <p:nvSpPr>
          <p:cNvPr name="TextBox 19" id="19"/>
          <p:cNvSpPr txBox="true"/>
          <p:nvPr/>
        </p:nvSpPr>
        <p:spPr>
          <a:xfrm rot="0">
            <a:off x="3932834" y="2554243"/>
            <a:ext cx="1607706"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difference = 2</a:t>
            </a:r>
          </a:p>
        </p:txBody>
      </p:sp>
    </p:spTree>
  </p:cSld>
  <p:clrMapOvr>
    <a:masterClrMapping/>
  </p:clrMapOvr>
</p:sld>
</file>

<file path=ppt/slides/slide4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5170541" y="1873367"/>
            <a:ext cx="6790030" cy="5871801"/>
          </a:xfrm>
          <a:custGeom>
            <a:avLst/>
            <a:gdLst/>
            <a:ahLst/>
            <a:cxnLst/>
            <a:rect r="r" b="b" t="t" l="l"/>
            <a:pathLst>
              <a:path h="5871801" w="6790030">
                <a:moveTo>
                  <a:pt x="0" y="0"/>
                </a:moveTo>
                <a:lnTo>
                  <a:pt x="6790030" y="0"/>
                </a:lnTo>
                <a:lnTo>
                  <a:pt x="6790030" y="5871801"/>
                </a:lnTo>
                <a:lnTo>
                  <a:pt x="0" y="58718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499920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do we need AVL Tree?</a:t>
            </a:r>
          </a:p>
        </p:txBody>
      </p:sp>
      <p:sp>
        <p:nvSpPr>
          <p:cNvPr name="TextBox 9" id="9"/>
          <p:cNvSpPr txBox="true"/>
          <p:nvPr/>
        </p:nvSpPr>
        <p:spPr>
          <a:xfrm rot="0">
            <a:off x="876300" y="2626357"/>
            <a:ext cx="1761173" cy="551040"/>
          </a:xfrm>
          <a:prstGeom prst="rect">
            <a:avLst/>
          </a:prstGeom>
        </p:spPr>
        <p:txBody>
          <a:bodyPr anchor="t" rtlCol="false" tIns="0" lIns="0" bIns="0" rIns="0">
            <a:spAutoFit/>
          </a:bodyPr>
          <a:lstStyle/>
          <a:p>
            <a:pPr algn="l">
              <a:lnSpc>
                <a:spcPts val="5000"/>
              </a:lnSpc>
            </a:pPr>
            <a:r>
              <a:rPr lang="en-US" sz="2000" spc="-14">
                <a:solidFill>
                  <a:srgbClr val="000000"/>
                </a:solidFill>
                <a:latin typeface="Montserrat 2"/>
                <a:ea typeface="Montserrat 2"/>
                <a:cs typeface="Montserrat 2"/>
                <a:sym typeface="Montserrat 2"/>
              </a:rPr>
              <a:t>Search for 60 </a:t>
            </a:r>
          </a:p>
        </p:txBody>
      </p:sp>
      <p:sp>
        <p:nvSpPr>
          <p:cNvPr name="TextBox 10" id="10"/>
          <p:cNvSpPr txBox="true"/>
          <p:nvPr/>
        </p:nvSpPr>
        <p:spPr>
          <a:xfrm rot="0">
            <a:off x="876300" y="3299450"/>
            <a:ext cx="3021054" cy="551040"/>
          </a:xfrm>
          <a:prstGeom prst="rect">
            <a:avLst/>
          </a:prstGeom>
        </p:spPr>
        <p:txBody>
          <a:bodyPr anchor="t" rtlCol="false" tIns="0" lIns="0" bIns="0" rIns="0">
            <a:spAutoFit/>
          </a:bodyPr>
          <a:lstStyle/>
          <a:p>
            <a:pPr algn="l">
              <a:lnSpc>
                <a:spcPts val="5000"/>
              </a:lnSpc>
            </a:pPr>
            <a:r>
              <a:rPr lang="en-US" sz="2000" spc="-14">
                <a:solidFill>
                  <a:srgbClr val="000000"/>
                </a:solidFill>
                <a:latin typeface="Montserrat 2"/>
                <a:ea typeface="Montserrat 2"/>
                <a:cs typeface="Montserrat 2"/>
                <a:sym typeface="Montserrat 2"/>
              </a:rPr>
              <a:t>Time complexity is O(N)</a:t>
            </a:r>
          </a:p>
        </p:txBody>
      </p:sp>
      <p:sp>
        <p:nvSpPr>
          <p:cNvPr name="TextBox 11" id="11"/>
          <p:cNvSpPr txBox="true"/>
          <p:nvPr/>
        </p:nvSpPr>
        <p:spPr>
          <a:xfrm rot="0">
            <a:off x="876300" y="1960369"/>
            <a:ext cx="3288887"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10, 20, 30, 40, 50, 60, 70</a:t>
            </a:r>
          </a:p>
        </p:txBody>
      </p:sp>
      <p:sp>
        <p:nvSpPr>
          <p:cNvPr name="TextBox 12" id="12"/>
          <p:cNvSpPr txBox="true"/>
          <p:nvPr/>
        </p:nvSpPr>
        <p:spPr>
          <a:xfrm rot="0">
            <a:off x="5483371" y="21131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13" id="13"/>
          <p:cNvSpPr txBox="true"/>
          <p:nvPr/>
        </p:nvSpPr>
        <p:spPr>
          <a:xfrm rot="0">
            <a:off x="6388808" y="29372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4" id="14"/>
          <p:cNvSpPr txBox="true"/>
          <p:nvPr/>
        </p:nvSpPr>
        <p:spPr>
          <a:xfrm rot="0">
            <a:off x="8204149" y="46387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5" id="15"/>
          <p:cNvSpPr txBox="true"/>
          <p:nvPr/>
        </p:nvSpPr>
        <p:spPr>
          <a:xfrm rot="0">
            <a:off x="9114701" y="55026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6" id="16"/>
          <p:cNvSpPr txBox="true"/>
          <p:nvPr/>
        </p:nvSpPr>
        <p:spPr>
          <a:xfrm rot="0">
            <a:off x="10221649" y="63659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7" id="17"/>
          <p:cNvSpPr txBox="true"/>
          <p:nvPr/>
        </p:nvSpPr>
        <p:spPr>
          <a:xfrm rot="0">
            <a:off x="11364649" y="72549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8" id="18"/>
          <p:cNvSpPr txBox="true"/>
          <p:nvPr/>
        </p:nvSpPr>
        <p:spPr>
          <a:xfrm rot="0">
            <a:off x="7331002" y="3824830"/>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30</a:t>
            </a:r>
          </a:p>
        </p:txBody>
      </p:sp>
    </p:spTree>
  </p:cSld>
  <p:clrMapOvr>
    <a:masterClrMapping/>
  </p:clrMapOvr>
</p:sld>
</file>

<file path=ppt/slides/slide4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237058" y="1887141"/>
            <a:ext cx="6751006" cy="5844254"/>
          </a:xfrm>
          <a:custGeom>
            <a:avLst/>
            <a:gdLst/>
            <a:ahLst/>
            <a:cxnLst/>
            <a:rect r="r" b="b" t="t" l="l"/>
            <a:pathLst>
              <a:path h="5844254" w="6751006">
                <a:moveTo>
                  <a:pt x="0" y="0"/>
                </a:moveTo>
                <a:lnTo>
                  <a:pt x="6751006" y="0"/>
                </a:lnTo>
                <a:lnTo>
                  <a:pt x="6751006" y="5844254"/>
                </a:lnTo>
                <a:lnTo>
                  <a:pt x="0" y="5844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265784" y="2685498"/>
            <a:ext cx="4637180" cy="2633062"/>
          </a:xfrm>
          <a:custGeom>
            <a:avLst/>
            <a:gdLst/>
            <a:ahLst/>
            <a:cxnLst/>
            <a:rect r="r" b="b" t="t" l="l"/>
            <a:pathLst>
              <a:path h="2633062" w="4637180">
                <a:moveTo>
                  <a:pt x="0" y="0"/>
                </a:moveTo>
                <a:lnTo>
                  <a:pt x="4637180" y="0"/>
                </a:lnTo>
                <a:lnTo>
                  <a:pt x="4637180" y="2633062"/>
                </a:lnTo>
                <a:lnTo>
                  <a:pt x="0" y="2633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530371" y="21131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10" id="10"/>
          <p:cNvSpPr txBox="true"/>
          <p:nvPr/>
        </p:nvSpPr>
        <p:spPr>
          <a:xfrm rot="0">
            <a:off x="1435808" y="293729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1" id="11"/>
          <p:cNvSpPr txBox="true"/>
          <p:nvPr/>
        </p:nvSpPr>
        <p:spPr>
          <a:xfrm rot="0">
            <a:off x="3251149" y="46387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2" id="12"/>
          <p:cNvSpPr txBox="true"/>
          <p:nvPr/>
        </p:nvSpPr>
        <p:spPr>
          <a:xfrm rot="0">
            <a:off x="4161701" y="55026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3" id="13"/>
          <p:cNvSpPr txBox="true"/>
          <p:nvPr/>
        </p:nvSpPr>
        <p:spPr>
          <a:xfrm rot="0">
            <a:off x="5268649" y="63659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4" id="14"/>
          <p:cNvSpPr txBox="true"/>
          <p:nvPr/>
        </p:nvSpPr>
        <p:spPr>
          <a:xfrm rot="0">
            <a:off x="6411649" y="72549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5" id="15"/>
          <p:cNvSpPr txBox="true"/>
          <p:nvPr/>
        </p:nvSpPr>
        <p:spPr>
          <a:xfrm rot="0">
            <a:off x="7559097" y="484211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16" id="16"/>
          <p:cNvSpPr txBox="true"/>
          <p:nvPr/>
        </p:nvSpPr>
        <p:spPr>
          <a:xfrm rot="0">
            <a:off x="8230305" y="38643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7" id="17"/>
          <p:cNvSpPr txBox="true"/>
          <p:nvPr/>
        </p:nvSpPr>
        <p:spPr>
          <a:xfrm rot="0">
            <a:off x="9368704" y="291155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8" id="18"/>
          <p:cNvSpPr txBox="true"/>
          <p:nvPr/>
        </p:nvSpPr>
        <p:spPr>
          <a:xfrm rot="0">
            <a:off x="10092604" y="484211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9" id="19"/>
          <p:cNvSpPr txBox="true"/>
          <p:nvPr/>
        </p:nvSpPr>
        <p:spPr>
          <a:xfrm rot="0">
            <a:off x="10595067" y="38643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0" id="20"/>
          <p:cNvSpPr txBox="true"/>
          <p:nvPr/>
        </p:nvSpPr>
        <p:spPr>
          <a:xfrm rot="0">
            <a:off x="11326549" y="484211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1" id="21"/>
          <p:cNvSpPr txBox="true"/>
          <p:nvPr/>
        </p:nvSpPr>
        <p:spPr>
          <a:xfrm rot="0">
            <a:off x="2378002" y="3824830"/>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30</a:t>
            </a:r>
          </a:p>
        </p:txBody>
      </p:sp>
      <p:sp>
        <p:nvSpPr>
          <p:cNvPr name="TextBox 22" id="22"/>
          <p:cNvSpPr txBox="true"/>
          <p:nvPr/>
        </p:nvSpPr>
        <p:spPr>
          <a:xfrm rot="0">
            <a:off x="8880396" y="4866399"/>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30</a:t>
            </a:r>
          </a:p>
        </p:txBody>
      </p:sp>
      <p:sp>
        <p:nvSpPr>
          <p:cNvPr name="TextBox 23" id="23"/>
          <p:cNvSpPr txBox="true"/>
          <p:nvPr/>
        </p:nvSpPr>
        <p:spPr>
          <a:xfrm rot="0">
            <a:off x="4559303" y="2626357"/>
            <a:ext cx="1761173" cy="551040"/>
          </a:xfrm>
          <a:prstGeom prst="rect">
            <a:avLst/>
          </a:prstGeom>
        </p:spPr>
        <p:txBody>
          <a:bodyPr anchor="t" rtlCol="false" tIns="0" lIns="0" bIns="0" rIns="0">
            <a:spAutoFit/>
          </a:bodyPr>
          <a:lstStyle/>
          <a:p>
            <a:pPr algn="l">
              <a:lnSpc>
                <a:spcPts val="5000"/>
              </a:lnSpc>
            </a:pPr>
            <a:r>
              <a:rPr lang="en-US" sz="2000" spc="-14">
                <a:solidFill>
                  <a:srgbClr val="000000"/>
                </a:solidFill>
                <a:latin typeface="Montserrat 2"/>
                <a:ea typeface="Montserrat 2"/>
                <a:cs typeface="Montserrat 2"/>
                <a:sym typeface="Montserrat 2"/>
              </a:rPr>
              <a:t>Search for 60 </a:t>
            </a:r>
          </a:p>
        </p:txBody>
      </p:sp>
      <p:sp>
        <p:nvSpPr>
          <p:cNvPr name="TextBox 24" id="24"/>
          <p:cNvSpPr txBox="true"/>
          <p:nvPr/>
        </p:nvSpPr>
        <p:spPr>
          <a:xfrm rot="0">
            <a:off x="4559303" y="3299450"/>
            <a:ext cx="3479883" cy="551040"/>
          </a:xfrm>
          <a:prstGeom prst="rect">
            <a:avLst/>
          </a:prstGeom>
        </p:spPr>
        <p:txBody>
          <a:bodyPr anchor="t" rtlCol="false" tIns="0" lIns="0" bIns="0" rIns="0">
            <a:spAutoFit/>
          </a:bodyPr>
          <a:lstStyle/>
          <a:p>
            <a:pPr algn="l">
              <a:lnSpc>
                <a:spcPts val="5000"/>
              </a:lnSpc>
            </a:pPr>
            <a:r>
              <a:rPr lang="en-US" sz="2000" spc="-14">
                <a:solidFill>
                  <a:srgbClr val="000000"/>
                </a:solidFill>
                <a:latin typeface="Montserrat 2"/>
                <a:ea typeface="Montserrat 2"/>
                <a:cs typeface="Montserrat 2"/>
                <a:sym typeface="Montserrat 2"/>
              </a:rPr>
              <a:t>Time complexity is O(LogN)</a:t>
            </a:r>
          </a:p>
        </p:txBody>
      </p:sp>
      <p:sp>
        <p:nvSpPr>
          <p:cNvPr name="TextBox 25" id="25"/>
          <p:cNvSpPr txBox="true"/>
          <p:nvPr/>
        </p:nvSpPr>
        <p:spPr>
          <a:xfrm rot="0">
            <a:off x="800510" y="884368"/>
            <a:ext cx="4999206"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do we need AVL Tree?</a:t>
            </a:r>
          </a:p>
        </p:txBody>
      </p:sp>
    </p:spTree>
  </p:cSld>
  <p:clrMapOvr>
    <a:masterClrMapping/>
  </p:clrMapOvr>
</p:sld>
</file>

<file path=ppt/slides/slide4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6" id="6"/>
          <p:cNvSpPr/>
          <p:nvPr/>
        </p:nvSpPr>
        <p:spPr>
          <a:xfrm flipH="false" flipV="false" rot="0">
            <a:off x="6487163" y="2486463"/>
            <a:ext cx="5415801" cy="2832097"/>
          </a:xfrm>
          <a:custGeom>
            <a:avLst/>
            <a:gdLst/>
            <a:ahLst/>
            <a:cxnLst/>
            <a:rect r="r" b="b" t="t" l="l"/>
            <a:pathLst>
              <a:path h="2832097" w="5415801">
                <a:moveTo>
                  <a:pt x="0" y="0"/>
                </a:moveTo>
                <a:lnTo>
                  <a:pt x="5415801" y="0"/>
                </a:lnTo>
                <a:lnTo>
                  <a:pt x="5415801" y="2832097"/>
                </a:lnTo>
                <a:lnTo>
                  <a:pt x="0" y="2832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6840826" y="4818840"/>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9" id="9"/>
          <p:cNvSpPr txBox="true"/>
          <p:nvPr/>
        </p:nvSpPr>
        <p:spPr>
          <a:xfrm rot="0">
            <a:off x="7629239" y="376185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0" id="10"/>
          <p:cNvSpPr txBox="true"/>
          <p:nvPr/>
        </p:nvSpPr>
        <p:spPr>
          <a:xfrm rot="0">
            <a:off x="8966397" y="2731770"/>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1" id="11"/>
          <p:cNvSpPr txBox="true"/>
          <p:nvPr/>
        </p:nvSpPr>
        <p:spPr>
          <a:xfrm rot="0">
            <a:off x="9816694" y="4818840"/>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2" id="12"/>
          <p:cNvSpPr txBox="true"/>
          <p:nvPr/>
        </p:nvSpPr>
        <p:spPr>
          <a:xfrm rot="0">
            <a:off x="10406882" y="376185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3" id="13"/>
          <p:cNvSpPr txBox="true"/>
          <p:nvPr/>
        </p:nvSpPr>
        <p:spPr>
          <a:xfrm rot="0">
            <a:off x="11266094" y="4818840"/>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4" id="14"/>
          <p:cNvSpPr txBox="true"/>
          <p:nvPr/>
        </p:nvSpPr>
        <p:spPr>
          <a:xfrm rot="0">
            <a:off x="8389039" y="4850854"/>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30</a:t>
            </a:r>
          </a:p>
        </p:txBody>
      </p:sp>
      <p:sp>
        <p:nvSpPr>
          <p:cNvPr name="TextBox 15" id="15"/>
          <p:cNvSpPr txBox="true"/>
          <p:nvPr/>
        </p:nvSpPr>
        <p:spPr>
          <a:xfrm rot="0">
            <a:off x="876300" y="2182949"/>
            <a:ext cx="203006" cy="1931403"/>
          </a:xfrm>
          <a:prstGeom prst="rect">
            <a:avLst/>
          </a:prstGeom>
        </p:spPr>
        <p:txBody>
          <a:bodyPr anchor="t" rtlCol="false" tIns="0" lIns="0" bIns="0" rIns="0">
            <a:spAutoFit/>
          </a:bodyPr>
          <a:lstStyle/>
          <a:p>
            <a:pPr algn="just">
              <a:lnSpc>
                <a:spcPts val="2500"/>
              </a:lnSpc>
            </a:pPr>
            <a:r>
              <a:rPr lang="en-US" sz="2706" spc="-18">
                <a:solidFill>
                  <a:srgbClr val="000000"/>
                </a:solidFill>
                <a:latin typeface="Montserrat 2"/>
                <a:ea typeface="Montserrat 2"/>
                <a:cs typeface="Montserrat 2"/>
                <a:sym typeface="Montserrat 2"/>
              </a:rPr>
              <a:t>- - - - - -</a:t>
            </a:r>
          </a:p>
        </p:txBody>
      </p:sp>
      <p:sp>
        <p:nvSpPr>
          <p:cNvPr name="TextBox 16" id="16"/>
          <p:cNvSpPr txBox="true"/>
          <p:nvPr/>
        </p:nvSpPr>
        <p:spPr>
          <a:xfrm rot="0">
            <a:off x="1135590" y="2104130"/>
            <a:ext cx="3622796" cy="1889712"/>
          </a:xfrm>
          <a:prstGeom prst="rect">
            <a:avLst/>
          </a:prstGeom>
        </p:spPr>
        <p:txBody>
          <a:bodyPr anchor="t" rtlCol="false" tIns="0" lIns="0" bIns="0" rIns="0">
            <a:spAutoFit/>
          </a:bodyPr>
          <a:lstStyle/>
          <a:p>
            <a:pPr algn="l">
              <a:lnSpc>
                <a:spcPts val="2499"/>
              </a:lnSpc>
            </a:pPr>
            <a:r>
              <a:rPr lang="en-US" sz="1866" spc="-13">
                <a:solidFill>
                  <a:srgbClr val="000000"/>
                </a:solidFill>
                <a:latin typeface="Montserrat 2"/>
                <a:ea typeface="Montserrat 2"/>
                <a:cs typeface="Montserrat 2"/>
                <a:sym typeface="Montserrat 2"/>
              </a:rPr>
              <a:t>Creation of AVL trees, Search for a node in AVL trees Traverse all nodes in AVL trees Insert a node in AVL trees Delete a node from AVL trees Delete the entire AVL trees</a:t>
            </a:r>
          </a:p>
        </p:txBody>
      </p:sp>
      <p:sp>
        <p:nvSpPr>
          <p:cNvPr name="TextBox 17" id="17"/>
          <p:cNvSpPr txBox="true"/>
          <p:nvPr/>
        </p:nvSpPr>
        <p:spPr>
          <a:xfrm rot="0">
            <a:off x="800510" y="884368"/>
            <a:ext cx="630769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Common operations on AVL Trees</a:t>
            </a:r>
          </a:p>
        </p:txBody>
      </p:sp>
    </p:spTree>
  </p:cSld>
  <p:clrMapOvr>
    <a:masterClrMapping/>
  </p:clrMapOvr>
</p:sld>
</file>

<file path=ppt/slides/slide4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62000" y="7396477"/>
            <a:ext cx="3313214" cy="828037"/>
            <a:chOff x="0" y="0"/>
            <a:chExt cx="3313214" cy="828040"/>
          </a:xfrm>
        </p:grpSpPr>
        <p:sp>
          <p:nvSpPr>
            <p:cNvPr name="Freeform 7" id="7"/>
            <p:cNvSpPr/>
            <p:nvPr/>
          </p:nvSpPr>
          <p:spPr>
            <a:xfrm flipH="false" flipV="false" rot="0">
              <a:off x="0" y="0"/>
              <a:ext cx="3313176" cy="828040"/>
            </a:xfrm>
            <a:custGeom>
              <a:avLst/>
              <a:gdLst/>
              <a:ahLst/>
              <a:cxnLst/>
              <a:rect r="r" b="b" t="t" l="l"/>
              <a:pathLst>
                <a:path h="828040" w="3313176">
                  <a:moveTo>
                    <a:pt x="0" y="828040"/>
                  </a:moveTo>
                  <a:lnTo>
                    <a:pt x="3313176" y="828040"/>
                  </a:lnTo>
                  <a:lnTo>
                    <a:pt x="3313176" y="0"/>
                  </a:lnTo>
                  <a:lnTo>
                    <a:pt x="0" y="0"/>
                  </a:lnTo>
                  <a:close/>
                </a:path>
              </a:pathLst>
            </a:custGeom>
            <a:solidFill>
              <a:srgbClr val="FFFFFF"/>
            </a:solidFill>
          </p:spPr>
        </p:sp>
      </p:grpSp>
      <p:sp>
        <p:nvSpPr>
          <p:cNvPr name="Freeform 8" id="8"/>
          <p:cNvSpPr/>
          <p:nvPr/>
        </p:nvSpPr>
        <p:spPr>
          <a:xfrm flipH="false" flipV="false" rot="0">
            <a:off x="5114601" y="1772841"/>
            <a:ext cx="6657546" cy="5064919"/>
          </a:xfrm>
          <a:custGeom>
            <a:avLst/>
            <a:gdLst/>
            <a:ahLst/>
            <a:cxnLst/>
            <a:rect r="r" b="b" t="t" l="l"/>
            <a:pathLst>
              <a:path h="5064919" w="6657546">
                <a:moveTo>
                  <a:pt x="0" y="0"/>
                </a:moveTo>
                <a:lnTo>
                  <a:pt x="6657547" y="0"/>
                </a:lnTo>
                <a:lnTo>
                  <a:pt x="6657547" y="5064918"/>
                </a:lnTo>
                <a:lnTo>
                  <a:pt x="0" y="506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296983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Create AVL Tree</a:t>
            </a:r>
          </a:p>
        </p:txBody>
      </p:sp>
      <p:sp>
        <p:nvSpPr>
          <p:cNvPr name="TextBox 11" id="11"/>
          <p:cNvSpPr txBox="true"/>
          <p:nvPr/>
        </p:nvSpPr>
        <p:spPr>
          <a:xfrm rot="0">
            <a:off x="1033558" y="1957673"/>
            <a:ext cx="2067782" cy="333127"/>
          </a:xfrm>
          <a:prstGeom prst="rect">
            <a:avLst/>
          </a:prstGeom>
        </p:spPr>
        <p:txBody>
          <a:bodyPr anchor="t" rtlCol="false" tIns="0" lIns="0" bIns="0" rIns="0">
            <a:spAutoFit/>
          </a:bodyPr>
          <a:lstStyle/>
          <a:p>
            <a:pPr algn="l">
              <a:lnSpc>
                <a:spcPts val="2660"/>
              </a:lnSpc>
            </a:pPr>
            <a:r>
              <a:rPr lang="en-US" sz="1900">
                <a:solidFill>
                  <a:srgbClr val="000000"/>
                </a:solidFill>
                <a:latin typeface="Courier New OS"/>
                <a:ea typeface="Courier New OS"/>
                <a:cs typeface="Courier New OS"/>
                <a:sym typeface="Courier New OS"/>
              </a:rPr>
              <a:t>newAVL = AVL()</a:t>
            </a:r>
          </a:p>
        </p:txBody>
      </p:sp>
      <p:sp>
        <p:nvSpPr>
          <p:cNvPr name="TextBox 12" id="12"/>
          <p:cNvSpPr txBox="true"/>
          <p:nvPr/>
        </p:nvSpPr>
        <p:spPr>
          <a:xfrm rot="0">
            <a:off x="1025481" y="2629500"/>
            <a:ext cx="2510876" cy="1078621"/>
          </a:xfrm>
          <a:prstGeom prst="rect">
            <a:avLst/>
          </a:prstGeom>
        </p:spPr>
        <p:txBody>
          <a:bodyPr anchor="t" rtlCol="false" tIns="0" lIns="0" bIns="0" rIns="0">
            <a:spAutoFit/>
          </a:bodyPr>
          <a:lstStyle/>
          <a:p>
            <a:pPr algn="just">
              <a:lnSpc>
                <a:spcPts val="2859"/>
              </a:lnSpc>
            </a:pPr>
            <a:r>
              <a:rPr lang="en-US" sz="1900">
                <a:solidFill>
                  <a:srgbClr val="000000"/>
                </a:solidFill>
                <a:latin typeface="Courier New OS"/>
                <a:ea typeface="Courier New OS"/>
                <a:cs typeface="Courier New OS"/>
                <a:sym typeface="Courier New OS"/>
              </a:rPr>
              <a:t>rooNode = None leftChild = None rightChild = None</a:t>
            </a:r>
          </a:p>
        </p:txBody>
      </p:sp>
      <p:sp>
        <p:nvSpPr>
          <p:cNvPr name="TextBox 13" id="13"/>
          <p:cNvSpPr txBox="true"/>
          <p:nvPr/>
        </p:nvSpPr>
        <p:spPr>
          <a:xfrm rot="0">
            <a:off x="5407914" y="635469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4" id="14"/>
          <p:cNvSpPr txBox="true"/>
          <p:nvPr/>
        </p:nvSpPr>
        <p:spPr>
          <a:xfrm rot="0">
            <a:off x="6143939" y="4829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5" id="15"/>
          <p:cNvSpPr txBox="true"/>
          <p:nvPr/>
        </p:nvSpPr>
        <p:spPr>
          <a:xfrm rot="0">
            <a:off x="6566926" y="636131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6" id="16"/>
          <p:cNvSpPr txBox="true"/>
          <p:nvPr/>
        </p:nvSpPr>
        <p:spPr>
          <a:xfrm rot="0">
            <a:off x="7171601" y="32928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7" id="17"/>
          <p:cNvSpPr txBox="true"/>
          <p:nvPr/>
        </p:nvSpPr>
        <p:spPr>
          <a:xfrm rot="0">
            <a:off x="7893739" y="4829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8" id="18"/>
          <p:cNvSpPr txBox="true"/>
          <p:nvPr/>
        </p:nvSpPr>
        <p:spPr>
          <a:xfrm rot="0">
            <a:off x="8556774" y="19988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9" id="19"/>
          <p:cNvSpPr txBox="true"/>
          <p:nvPr/>
        </p:nvSpPr>
        <p:spPr>
          <a:xfrm rot="0">
            <a:off x="9445943" y="48292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0" id="20"/>
          <p:cNvSpPr txBox="true"/>
          <p:nvPr/>
        </p:nvSpPr>
        <p:spPr>
          <a:xfrm rot="0">
            <a:off x="10071811" y="32928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1" id="21"/>
          <p:cNvSpPr txBox="true"/>
          <p:nvPr/>
        </p:nvSpPr>
        <p:spPr>
          <a:xfrm rot="0">
            <a:off x="11156747" y="4849959"/>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2" id="22"/>
          <p:cNvSpPr txBox="true"/>
          <p:nvPr/>
        </p:nvSpPr>
        <p:spPr>
          <a:xfrm rot="0">
            <a:off x="812797" y="7545448"/>
            <a:ext cx="3262855" cy="777592"/>
          </a:xfrm>
          <a:prstGeom prst="rect">
            <a:avLst/>
          </a:prstGeom>
        </p:spPr>
        <p:txBody>
          <a:bodyPr anchor="t" rtlCol="false" tIns="0" lIns="0" bIns="0" rIns="0">
            <a:spAutoFit/>
          </a:bodyPr>
          <a:lstStyle/>
          <a:p>
            <a:pPr algn="l">
              <a:lnSpc>
                <a:spcPts val="3119"/>
              </a:lnSpc>
            </a:pPr>
            <a:r>
              <a:rPr lang="en-US" sz="2200" spc="-15">
                <a:solidFill>
                  <a:srgbClr val="000000"/>
                </a:solidFill>
                <a:latin typeface="Montserrat 2"/>
                <a:ea typeface="Montserrat 2"/>
                <a:cs typeface="Montserrat 2"/>
                <a:sym typeface="Montserrat 2"/>
              </a:rPr>
              <a:t>Time complexity : O(1) Space complexity : O(1)</a:t>
            </a:r>
          </a:p>
        </p:txBody>
      </p:sp>
    </p:spTree>
  </p:cSld>
  <p:clrMapOvr>
    <a:masterClrMapping/>
  </p:clrMapOvr>
</p:sld>
</file>

<file path=ppt/slides/slide4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62000" y="7396477"/>
            <a:ext cx="3309938" cy="828037"/>
            <a:chOff x="0" y="0"/>
            <a:chExt cx="3309938" cy="828040"/>
          </a:xfrm>
        </p:grpSpPr>
        <p:sp>
          <p:nvSpPr>
            <p:cNvPr name="Freeform 7" id="7"/>
            <p:cNvSpPr/>
            <p:nvPr/>
          </p:nvSpPr>
          <p:spPr>
            <a:xfrm flipH="false" flipV="false" rot="0">
              <a:off x="0" y="0"/>
              <a:ext cx="3309874" cy="828040"/>
            </a:xfrm>
            <a:custGeom>
              <a:avLst/>
              <a:gdLst/>
              <a:ahLst/>
              <a:cxnLst/>
              <a:rect r="r" b="b" t="t" l="l"/>
              <a:pathLst>
                <a:path h="828040" w="3309874">
                  <a:moveTo>
                    <a:pt x="0" y="828040"/>
                  </a:moveTo>
                  <a:lnTo>
                    <a:pt x="3309874" y="828040"/>
                  </a:lnTo>
                  <a:lnTo>
                    <a:pt x="3309874" y="0"/>
                  </a:lnTo>
                  <a:lnTo>
                    <a:pt x="0" y="0"/>
                  </a:lnTo>
                  <a:close/>
                </a:path>
              </a:pathLst>
            </a:custGeom>
            <a:solidFill>
              <a:srgbClr val="FFFFFF"/>
            </a:solidFill>
          </p:spPr>
        </p:sp>
      </p:grpSp>
      <p:grpSp>
        <p:nvGrpSpPr>
          <p:cNvPr name="Group 8" id="8"/>
          <p:cNvGrpSpPr>
            <a:grpSpLocks noChangeAspect="true"/>
          </p:cNvGrpSpPr>
          <p:nvPr/>
        </p:nvGrpSpPr>
        <p:grpSpPr>
          <a:xfrm rot="0">
            <a:off x="510226" y="2613450"/>
            <a:ext cx="4262923" cy="3942502"/>
            <a:chOff x="0" y="0"/>
            <a:chExt cx="4262933" cy="3942499"/>
          </a:xfrm>
        </p:grpSpPr>
        <p:sp>
          <p:nvSpPr>
            <p:cNvPr name="Freeform 9" id="9"/>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00A2FF"/>
            </a:solidFill>
          </p:spPr>
        </p:sp>
        <p:sp>
          <p:nvSpPr>
            <p:cNvPr name="Freeform 10" id="10"/>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F8BA00"/>
            </a:solidFill>
          </p:spPr>
        </p:sp>
        <p:sp>
          <p:nvSpPr>
            <p:cNvPr name="Freeform 11" id="11"/>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2" id="12"/>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3" id="13"/>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sp>
          <p:nvSpPr>
            <p:cNvPr name="Freeform 14" id="14"/>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5" id="15"/>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grpSp>
      <p:sp>
        <p:nvSpPr>
          <p:cNvPr name="Freeform 16" id="16"/>
          <p:cNvSpPr/>
          <p:nvPr/>
        </p:nvSpPr>
        <p:spPr>
          <a:xfrm flipH="false" flipV="false" rot="0">
            <a:off x="5247865" y="2052237"/>
            <a:ext cx="6752882" cy="5382235"/>
          </a:xfrm>
          <a:custGeom>
            <a:avLst/>
            <a:gdLst/>
            <a:ahLst/>
            <a:cxnLst/>
            <a:rect r="r" b="b" t="t" l="l"/>
            <a:pathLst>
              <a:path h="5382235" w="6752882">
                <a:moveTo>
                  <a:pt x="0" y="0"/>
                </a:moveTo>
                <a:lnTo>
                  <a:pt x="6752883" y="0"/>
                </a:lnTo>
                <a:lnTo>
                  <a:pt x="6752883" y="5382235"/>
                </a:lnTo>
                <a:lnTo>
                  <a:pt x="0" y="5382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568356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PreOrder Traversal of AVL Tree</a:t>
            </a:r>
          </a:p>
        </p:txBody>
      </p:sp>
      <p:sp>
        <p:nvSpPr>
          <p:cNvPr name="TextBox 19" id="19"/>
          <p:cNvSpPr txBox="true"/>
          <p:nvPr/>
        </p:nvSpPr>
        <p:spPr>
          <a:xfrm rot="0">
            <a:off x="1946748" y="2792673"/>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0" id="20"/>
          <p:cNvSpPr txBox="true"/>
          <p:nvPr/>
        </p:nvSpPr>
        <p:spPr>
          <a:xfrm rot="0">
            <a:off x="1851050" y="4392854"/>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1" id="21"/>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22" id="22"/>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23" id="23"/>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24" id="24"/>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25" id="25"/>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6" id="26"/>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7" id="27"/>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8" id="28"/>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9" id="29"/>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30" id="30"/>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31" id="31"/>
          <p:cNvSpPr txBox="true"/>
          <p:nvPr/>
        </p:nvSpPr>
        <p:spPr>
          <a:xfrm rot="0">
            <a:off x="812797" y="7545448"/>
            <a:ext cx="3259522" cy="777592"/>
          </a:xfrm>
          <a:prstGeom prst="rect">
            <a:avLst/>
          </a:prstGeom>
        </p:spPr>
        <p:txBody>
          <a:bodyPr anchor="t" rtlCol="false" tIns="0" lIns="0" bIns="0" rIns="0">
            <a:spAutoFit/>
          </a:bodyPr>
          <a:lstStyle/>
          <a:p>
            <a:pPr algn="l">
              <a:lnSpc>
                <a:spcPts val="3119"/>
              </a:lnSpc>
            </a:pPr>
            <a:r>
              <a:rPr lang="en-US" sz="2200" spc="-15">
                <a:solidFill>
                  <a:srgbClr val="000000"/>
                </a:solidFill>
                <a:latin typeface="Montserrat 2"/>
                <a:ea typeface="Montserrat 2"/>
                <a:cs typeface="Montserrat 2"/>
                <a:sym typeface="Montserrat 2"/>
              </a:rPr>
              <a:t>Time complexity : O(n) Space complexity : O(n)</a:t>
            </a:r>
          </a:p>
        </p:txBody>
      </p:sp>
    </p:spTree>
  </p:cSld>
  <p:clrMapOvr>
    <a:masterClrMapping/>
  </p:clrMapOvr>
</p:sld>
</file>

<file path=ppt/slides/slide4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62000" y="7396477"/>
            <a:ext cx="3309938" cy="828037"/>
            <a:chOff x="0" y="0"/>
            <a:chExt cx="3309938" cy="828040"/>
          </a:xfrm>
        </p:grpSpPr>
        <p:sp>
          <p:nvSpPr>
            <p:cNvPr name="Freeform 7" id="7"/>
            <p:cNvSpPr/>
            <p:nvPr/>
          </p:nvSpPr>
          <p:spPr>
            <a:xfrm flipH="false" flipV="false" rot="0">
              <a:off x="0" y="0"/>
              <a:ext cx="3309874" cy="828040"/>
            </a:xfrm>
            <a:custGeom>
              <a:avLst/>
              <a:gdLst/>
              <a:ahLst/>
              <a:cxnLst/>
              <a:rect r="r" b="b" t="t" l="l"/>
              <a:pathLst>
                <a:path h="828040" w="3309874">
                  <a:moveTo>
                    <a:pt x="0" y="828040"/>
                  </a:moveTo>
                  <a:lnTo>
                    <a:pt x="3309874" y="828040"/>
                  </a:lnTo>
                  <a:lnTo>
                    <a:pt x="3309874" y="0"/>
                  </a:lnTo>
                  <a:lnTo>
                    <a:pt x="0" y="0"/>
                  </a:lnTo>
                  <a:close/>
                </a:path>
              </a:pathLst>
            </a:custGeom>
            <a:solidFill>
              <a:srgbClr val="FFFFFF"/>
            </a:solidFill>
          </p:spPr>
        </p:sp>
      </p:grpSp>
      <p:grpSp>
        <p:nvGrpSpPr>
          <p:cNvPr name="Group 8" id="8"/>
          <p:cNvGrpSpPr>
            <a:grpSpLocks noChangeAspect="true"/>
          </p:cNvGrpSpPr>
          <p:nvPr/>
        </p:nvGrpSpPr>
        <p:grpSpPr>
          <a:xfrm rot="0">
            <a:off x="510226" y="2613450"/>
            <a:ext cx="4262923" cy="3942502"/>
            <a:chOff x="0" y="0"/>
            <a:chExt cx="4262933" cy="3942499"/>
          </a:xfrm>
        </p:grpSpPr>
        <p:sp>
          <p:nvSpPr>
            <p:cNvPr name="Freeform 9" id="9"/>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10" id="10"/>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1" id="11"/>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2" id="12"/>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3" id="13"/>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4" id="14"/>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00A2FF"/>
            </a:solidFill>
          </p:spPr>
        </p:sp>
        <p:sp>
          <p:nvSpPr>
            <p:cNvPr name="Freeform 15" id="15"/>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00A2FF"/>
            </a:solidFill>
          </p:spPr>
        </p:sp>
      </p:grpSp>
      <p:sp>
        <p:nvSpPr>
          <p:cNvPr name="Freeform 16" id="16"/>
          <p:cNvSpPr/>
          <p:nvPr/>
        </p:nvSpPr>
        <p:spPr>
          <a:xfrm flipH="false" flipV="false" rot="0">
            <a:off x="5343201" y="2052237"/>
            <a:ext cx="6657546" cy="5100256"/>
          </a:xfrm>
          <a:custGeom>
            <a:avLst/>
            <a:gdLst/>
            <a:ahLst/>
            <a:cxnLst/>
            <a:rect r="r" b="b" t="t" l="l"/>
            <a:pathLst>
              <a:path h="5100256" w="6657546">
                <a:moveTo>
                  <a:pt x="0" y="0"/>
                </a:moveTo>
                <a:lnTo>
                  <a:pt x="6657547" y="0"/>
                </a:lnTo>
                <a:lnTo>
                  <a:pt x="6657547" y="5100257"/>
                </a:lnTo>
                <a:lnTo>
                  <a:pt x="0" y="5100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551024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InOrder Traversal of AVL Tree </a:t>
            </a:r>
          </a:p>
        </p:txBody>
      </p:sp>
      <p:sp>
        <p:nvSpPr>
          <p:cNvPr name="TextBox 19" id="19"/>
          <p:cNvSpPr txBox="true"/>
          <p:nvPr/>
        </p:nvSpPr>
        <p:spPr>
          <a:xfrm rot="0">
            <a:off x="1946748" y="439285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0" id="20"/>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1" id="21"/>
          <p:cNvSpPr txBox="true"/>
          <p:nvPr/>
        </p:nvSpPr>
        <p:spPr>
          <a:xfrm rot="0">
            <a:off x="1757877" y="599304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22" id="22"/>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23" id="23"/>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24" id="24"/>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25" id="25"/>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6" id="26"/>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7" id="27"/>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8" id="28"/>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9" id="29"/>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30" id="30"/>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31" id="31"/>
          <p:cNvSpPr txBox="true"/>
          <p:nvPr/>
        </p:nvSpPr>
        <p:spPr>
          <a:xfrm rot="0">
            <a:off x="812797" y="7545448"/>
            <a:ext cx="3259522" cy="777592"/>
          </a:xfrm>
          <a:prstGeom prst="rect">
            <a:avLst/>
          </a:prstGeom>
        </p:spPr>
        <p:txBody>
          <a:bodyPr anchor="t" rtlCol="false" tIns="0" lIns="0" bIns="0" rIns="0">
            <a:spAutoFit/>
          </a:bodyPr>
          <a:lstStyle/>
          <a:p>
            <a:pPr algn="l">
              <a:lnSpc>
                <a:spcPts val="3119"/>
              </a:lnSpc>
            </a:pPr>
            <a:r>
              <a:rPr lang="en-US" sz="2200" spc="-15">
                <a:solidFill>
                  <a:srgbClr val="000000"/>
                </a:solidFill>
                <a:latin typeface="Montserrat 2"/>
                <a:ea typeface="Montserrat 2"/>
                <a:cs typeface="Montserrat 2"/>
                <a:sym typeface="Montserrat 2"/>
              </a:rPr>
              <a:t>Time complexity : O(n) Space complexity : O(n)</a:t>
            </a:r>
          </a:p>
        </p:txBody>
      </p:sp>
    </p:spTree>
  </p:cSld>
  <p:clrMapOvr>
    <a:masterClrMapping/>
  </p:clrMapOvr>
</p:sld>
</file>

<file path=ppt/slides/slide4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62000" y="7396477"/>
            <a:ext cx="3309938" cy="828037"/>
            <a:chOff x="0" y="0"/>
            <a:chExt cx="3309938" cy="828040"/>
          </a:xfrm>
        </p:grpSpPr>
        <p:sp>
          <p:nvSpPr>
            <p:cNvPr name="Freeform 7" id="7"/>
            <p:cNvSpPr/>
            <p:nvPr/>
          </p:nvSpPr>
          <p:spPr>
            <a:xfrm flipH="false" flipV="false" rot="0">
              <a:off x="0" y="0"/>
              <a:ext cx="3309874" cy="828040"/>
            </a:xfrm>
            <a:custGeom>
              <a:avLst/>
              <a:gdLst/>
              <a:ahLst/>
              <a:cxnLst/>
              <a:rect r="r" b="b" t="t" l="l"/>
              <a:pathLst>
                <a:path h="828040" w="3309874">
                  <a:moveTo>
                    <a:pt x="0" y="828040"/>
                  </a:moveTo>
                  <a:lnTo>
                    <a:pt x="3309874" y="828040"/>
                  </a:lnTo>
                  <a:lnTo>
                    <a:pt x="3309874" y="0"/>
                  </a:lnTo>
                  <a:lnTo>
                    <a:pt x="0" y="0"/>
                  </a:lnTo>
                  <a:close/>
                </a:path>
              </a:pathLst>
            </a:custGeom>
            <a:solidFill>
              <a:srgbClr val="FFFFFF"/>
            </a:solidFill>
          </p:spPr>
        </p:sp>
      </p:grpSp>
      <p:grpSp>
        <p:nvGrpSpPr>
          <p:cNvPr name="Group 8" id="8"/>
          <p:cNvGrpSpPr>
            <a:grpSpLocks noChangeAspect="true"/>
          </p:cNvGrpSpPr>
          <p:nvPr/>
        </p:nvGrpSpPr>
        <p:grpSpPr>
          <a:xfrm rot="0">
            <a:off x="510226" y="2613450"/>
            <a:ext cx="4262923" cy="3942502"/>
            <a:chOff x="0" y="0"/>
            <a:chExt cx="4262933" cy="3942499"/>
          </a:xfrm>
        </p:grpSpPr>
        <p:sp>
          <p:nvSpPr>
            <p:cNvPr name="Freeform 9" id="9"/>
            <p:cNvSpPr/>
            <p:nvPr/>
          </p:nvSpPr>
          <p:spPr>
            <a:xfrm flipH="false" flipV="false" rot="0">
              <a:off x="63500" y="63500"/>
              <a:ext cx="4136009" cy="615188"/>
            </a:xfrm>
            <a:custGeom>
              <a:avLst/>
              <a:gdLst/>
              <a:ahLst/>
              <a:cxnLst/>
              <a:rect r="r" b="b" t="t" l="l"/>
              <a:pathLst>
                <a:path h="615188" w="4136009">
                  <a:moveTo>
                    <a:pt x="211963" y="0"/>
                  </a:moveTo>
                  <a:lnTo>
                    <a:pt x="3924046" y="0"/>
                  </a:lnTo>
                  <a:cubicBezTo>
                    <a:pt x="3986276" y="0"/>
                    <a:pt x="4023487" y="0"/>
                    <a:pt x="4048379" y="10414"/>
                  </a:cubicBezTo>
                  <a:cubicBezTo>
                    <a:pt x="4084193" y="23495"/>
                    <a:pt x="4112514" y="51689"/>
                    <a:pt x="4125595" y="87630"/>
                  </a:cubicBezTo>
                  <a:cubicBezTo>
                    <a:pt x="4136009" y="112522"/>
                    <a:pt x="4136009" y="149860"/>
                    <a:pt x="4136009" y="211963"/>
                  </a:cubicBezTo>
                  <a:lnTo>
                    <a:pt x="4136009" y="403225"/>
                  </a:lnTo>
                  <a:cubicBezTo>
                    <a:pt x="4136009" y="465455"/>
                    <a:pt x="4136009" y="502666"/>
                    <a:pt x="4125595" y="527558"/>
                  </a:cubicBezTo>
                  <a:cubicBezTo>
                    <a:pt x="4112514" y="563372"/>
                    <a:pt x="4084320" y="591693"/>
                    <a:pt x="4048379" y="604774"/>
                  </a:cubicBezTo>
                  <a:cubicBezTo>
                    <a:pt x="4023487" y="615188"/>
                    <a:pt x="3986149" y="615188"/>
                    <a:pt x="3924046" y="615188"/>
                  </a:cubicBezTo>
                  <a:lnTo>
                    <a:pt x="211963" y="615188"/>
                  </a:lnTo>
                  <a:cubicBezTo>
                    <a:pt x="149733" y="615188"/>
                    <a:pt x="112522" y="615188"/>
                    <a:pt x="87630" y="604774"/>
                  </a:cubicBezTo>
                  <a:cubicBezTo>
                    <a:pt x="51816" y="591693"/>
                    <a:pt x="23495" y="563499"/>
                    <a:pt x="10414" y="527558"/>
                  </a:cubicBezTo>
                  <a:cubicBezTo>
                    <a:pt x="0" y="502666"/>
                    <a:pt x="0" y="465455"/>
                    <a:pt x="0" y="403225"/>
                  </a:cubicBezTo>
                  <a:lnTo>
                    <a:pt x="0" y="211963"/>
                  </a:lnTo>
                  <a:cubicBezTo>
                    <a:pt x="0" y="149733"/>
                    <a:pt x="0" y="112522"/>
                    <a:pt x="10414" y="87630"/>
                  </a:cubicBezTo>
                  <a:cubicBezTo>
                    <a:pt x="23495" y="51816"/>
                    <a:pt x="51689" y="23495"/>
                    <a:pt x="87630" y="10414"/>
                  </a:cubicBezTo>
                  <a:cubicBezTo>
                    <a:pt x="112395" y="0"/>
                    <a:pt x="149733" y="0"/>
                    <a:pt x="211963" y="0"/>
                  </a:cubicBezTo>
                  <a:close/>
                </a:path>
              </a:pathLst>
            </a:custGeom>
            <a:solidFill>
              <a:srgbClr val="F8BA00"/>
            </a:solidFill>
          </p:spPr>
        </p:sp>
        <p:sp>
          <p:nvSpPr>
            <p:cNvPr name="Freeform 10" id="10"/>
            <p:cNvSpPr/>
            <p:nvPr/>
          </p:nvSpPr>
          <p:spPr>
            <a:xfrm flipH="false" flipV="false" rot="0">
              <a:off x="63500" y="16635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61D836"/>
            </a:solidFill>
          </p:spPr>
        </p:sp>
        <p:sp>
          <p:nvSpPr>
            <p:cNvPr name="Freeform 11" id="11"/>
            <p:cNvSpPr/>
            <p:nvPr/>
          </p:nvSpPr>
          <p:spPr>
            <a:xfrm flipH="false" flipV="false" rot="0">
              <a:off x="63500" y="3263773"/>
              <a:ext cx="4136009" cy="615315"/>
            </a:xfrm>
            <a:custGeom>
              <a:avLst/>
              <a:gdLst/>
              <a:ahLst/>
              <a:cxnLst/>
              <a:rect r="r" b="b" t="t" l="l"/>
              <a:pathLst>
                <a:path h="615315" w="4136009">
                  <a:moveTo>
                    <a:pt x="211963" y="127"/>
                  </a:moveTo>
                  <a:lnTo>
                    <a:pt x="3924046" y="127"/>
                  </a:lnTo>
                  <a:cubicBezTo>
                    <a:pt x="3986276" y="127"/>
                    <a:pt x="4023487" y="127"/>
                    <a:pt x="4048379" y="10541"/>
                  </a:cubicBezTo>
                  <a:cubicBezTo>
                    <a:pt x="4084193" y="23622"/>
                    <a:pt x="4112514" y="51816"/>
                    <a:pt x="4125595" y="87757"/>
                  </a:cubicBezTo>
                  <a:cubicBezTo>
                    <a:pt x="4136009" y="112649"/>
                    <a:pt x="4136009" y="149987"/>
                    <a:pt x="4136009" y="212090"/>
                  </a:cubicBezTo>
                  <a:lnTo>
                    <a:pt x="4136009" y="403352"/>
                  </a:lnTo>
                  <a:cubicBezTo>
                    <a:pt x="4136009" y="465582"/>
                    <a:pt x="4136009" y="502793"/>
                    <a:pt x="4125595" y="527685"/>
                  </a:cubicBezTo>
                  <a:cubicBezTo>
                    <a:pt x="4112514" y="563499"/>
                    <a:pt x="4084320" y="591820"/>
                    <a:pt x="4048379" y="604901"/>
                  </a:cubicBezTo>
                  <a:cubicBezTo>
                    <a:pt x="4023487" y="615315"/>
                    <a:pt x="3986149" y="615315"/>
                    <a:pt x="3924046" y="615315"/>
                  </a:cubicBezTo>
                  <a:lnTo>
                    <a:pt x="211963" y="615315"/>
                  </a:lnTo>
                  <a:cubicBezTo>
                    <a:pt x="149733" y="615315"/>
                    <a:pt x="112522" y="615315"/>
                    <a:pt x="87630" y="604901"/>
                  </a:cubicBezTo>
                  <a:cubicBezTo>
                    <a:pt x="51816" y="591820"/>
                    <a:pt x="23495" y="563626"/>
                    <a:pt x="10414" y="527685"/>
                  </a:cubicBezTo>
                  <a:cubicBezTo>
                    <a:pt x="0" y="502793"/>
                    <a:pt x="0" y="465455"/>
                    <a:pt x="0" y="403352"/>
                  </a:cubicBezTo>
                  <a:lnTo>
                    <a:pt x="0" y="211963"/>
                  </a:lnTo>
                  <a:cubicBezTo>
                    <a:pt x="0" y="149733"/>
                    <a:pt x="0" y="112522"/>
                    <a:pt x="10414" y="87630"/>
                  </a:cubicBezTo>
                  <a:cubicBezTo>
                    <a:pt x="23495" y="51816"/>
                    <a:pt x="51689" y="23495"/>
                    <a:pt x="87630" y="10414"/>
                  </a:cubicBezTo>
                  <a:cubicBezTo>
                    <a:pt x="112522" y="0"/>
                    <a:pt x="149860" y="0"/>
                    <a:pt x="211963" y="0"/>
                  </a:cubicBezTo>
                  <a:close/>
                </a:path>
              </a:pathLst>
            </a:custGeom>
            <a:solidFill>
              <a:srgbClr val="00A2FF"/>
            </a:solidFill>
          </p:spPr>
        </p:sp>
        <p:sp>
          <p:nvSpPr>
            <p:cNvPr name="Freeform 12" id="12"/>
            <p:cNvSpPr/>
            <p:nvPr/>
          </p:nvSpPr>
          <p:spPr>
            <a:xfrm flipH="false" flipV="false" rot="0">
              <a:off x="2080641" y="7964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F8BA00"/>
            </a:solidFill>
          </p:spPr>
        </p:sp>
        <p:sp>
          <p:nvSpPr>
            <p:cNvPr name="Freeform 13" id="13"/>
            <p:cNvSpPr/>
            <p:nvPr/>
          </p:nvSpPr>
          <p:spPr>
            <a:xfrm flipH="false" flipV="false" rot="0">
              <a:off x="1933321" y="1149731"/>
              <a:ext cx="396240" cy="396240"/>
            </a:xfrm>
            <a:custGeom>
              <a:avLst/>
              <a:gdLst/>
              <a:ahLst/>
              <a:cxnLst/>
              <a:rect r="r" b="b" t="t" l="l"/>
              <a:pathLst>
                <a:path h="396240" w="396240">
                  <a:moveTo>
                    <a:pt x="0" y="0"/>
                  </a:moveTo>
                  <a:lnTo>
                    <a:pt x="198120" y="396240"/>
                  </a:lnTo>
                  <a:lnTo>
                    <a:pt x="396240" y="0"/>
                  </a:lnTo>
                  <a:close/>
                </a:path>
              </a:pathLst>
            </a:custGeom>
            <a:solidFill>
              <a:srgbClr val="F8BA00"/>
            </a:solidFill>
          </p:spPr>
        </p:sp>
        <p:sp>
          <p:nvSpPr>
            <p:cNvPr name="Freeform 14" id="14"/>
            <p:cNvSpPr/>
            <p:nvPr/>
          </p:nvSpPr>
          <p:spPr>
            <a:xfrm flipH="false" flipV="false" rot="0">
              <a:off x="2080641" y="2396617"/>
              <a:ext cx="101600" cy="404114"/>
            </a:xfrm>
            <a:custGeom>
              <a:avLst/>
              <a:gdLst/>
              <a:ahLst/>
              <a:cxnLst/>
              <a:rect r="r" b="b" t="t" l="l"/>
              <a:pathLst>
                <a:path h="404114" w="101600">
                  <a:moveTo>
                    <a:pt x="101600" y="0"/>
                  </a:moveTo>
                  <a:lnTo>
                    <a:pt x="101600" y="353314"/>
                  </a:lnTo>
                  <a:lnTo>
                    <a:pt x="50800" y="353314"/>
                  </a:lnTo>
                  <a:lnTo>
                    <a:pt x="101600" y="353314"/>
                  </a:lnTo>
                  <a:lnTo>
                    <a:pt x="101600" y="404114"/>
                  </a:lnTo>
                  <a:lnTo>
                    <a:pt x="0" y="404114"/>
                  </a:lnTo>
                  <a:lnTo>
                    <a:pt x="0" y="353314"/>
                  </a:lnTo>
                  <a:lnTo>
                    <a:pt x="0" y="0"/>
                  </a:lnTo>
                  <a:close/>
                </a:path>
              </a:pathLst>
            </a:custGeom>
            <a:solidFill>
              <a:srgbClr val="61D836"/>
            </a:solidFill>
          </p:spPr>
        </p:sp>
        <p:sp>
          <p:nvSpPr>
            <p:cNvPr name="Freeform 15" id="15"/>
            <p:cNvSpPr/>
            <p:nvPr/>
          </p:nvSpPr>
          <p:spPr>
            <a:xfrm flipH="false" flipV="false" rot="0">
              <a:off x="1933321" y="2749931"/>
              <a:ext cx="396240" cy="396240"/>
            </a:xfrm>
            <a:custGeom>
              <a:avLst/>
              <a:gdLst/>
              <a:ahLst/>
              <a:cxnLst/>
              <a:rect r="r" b="b" t="t" l="l"/>
              <a:pathLst>
                <a:path h="396240" w="396240">
                  <a:moveTo>
                    <a:pt x="0" y="0"/>
                  </a:moveTo>
                  <a:lnTo>
                    <a:pt x="198120" y="396240"/>
                  </a:lnTo>
                  <a:lnTo>
                    <a:pt x="396240" y="0"/>
                  </a:lnTo>
                  <a:close/>
                </a:path>
              </a:pathLst>
            </a:custGeom>
            <a:solidFill>
              <a:srgbClr val="61D836"/>
            </a:solidFill>
          </p:spPr>
        </p:sp>
      </p:grpSp>
      <p:sp>
        <p:nvSpPr>
          <p:cNvPr name="Freeform 16" id="16"/>
          <p:cNvSpPr/>
          <p:nvPr/>
        </p:nvSpPr>
        <p:spPr>
          <a:xfrm flipH="false" flipV="false" rot="0">
            <a:off x="5343201" y="2052237"/>
            <a:ext cx="6832397" cy="5258400"/>
          </a:xfrm>
          <a:custGeom>
            <a:avLst/>
            <a:gdLst/>
            <a:ahLst/>
            <a:cxnLst/>
            <a:rect r="r" b="b" t="t" l="l"/>
            <a:pathLst>
              <a:path h="5258400" w="6832397">
                <a:moveTo>
                  <a:pt x="0" y="0"/>
                </a:moveTo>
                <a:lnTo>
                  <a:pt x="6832397" y="0"/>
                </a:lnTo>
                <a:lnTo>
                  <a:pt x="6832397" y="5258401"/>
                </a:lnTo>
                <a:lnTo>
                  <a:pt x="0" y="52584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589925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PostOrder Traversal of AVL Tree</a:t>
            </a:r>
          </a:p>
        </p:txBody>
      </p:sp>
      <p:sp>
        <p:nvSpPr>
          <p:cNvPr name="TextBox 19" id="19"/>
          <p:cNvSpPr txBox="true"/>
          <p:nvPr/>
        </p:nvSpPr>
        <p:spPr>
          <a:xfrm rot="0">
            <a:off x="1946748" y="5993044"/>
            <a:ext cx="1420092"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Root Node</a:t>
            </a:r>
          </a:p>
        </p:txBody>
      </p:sp>
      <p:sp>
        <p:nvSpPr>
          <p:cNvPr name="TextBox 20" id="20"/>
          <p:cNvSpPr txBox="true"/>
          <p:nvPr/>
        </p:nvSpPr>
        <p:spPr>
          <a:xfrm rot="0">
            <a:off x="1851050" y="2792673"/>
            <a:ext cx="1615316"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Left Subtree</a:t>
            </a:r>
          </a:p>
        </p:txBody>
      </p:sp>
      <p:sp>
        <p:nvSpPr>
          <p:cNvPr name="TextBox 21" id="21"/>
          <p:cNvSpPr txBox="true"/>
          <p:nvPr/>
        </p:nvSpPr>
        <p:spPr>
          <a:xfrm rot="0">
            <a:off x="1757877" y="4392854"/>
            <a:ext cx="1805397" cy="372818"/>
          </a:xfrm>
          <a:prstGeom prst="rect">
            <a:avLst/>
          </a:prstGeom>
        </p:spPr>
        <p:txBody>
          <a:bodyPr anchor="t" rtlCol="false" tIns="0" lIns="0" bIns="0" rIns="0">
            <a:spAutoFit/>
          </a:bodyPr>
          <a:lstStyle/>
          <a:p>
            <a:pPr algn="l">
              <a:lnSpc>
                <a:spcPts val="3079"/>
              </a:lnSpc>
            </a:pPr>
            <a:r>
              <a:rPr lang="en-US" sz="2200" spc="-6">
                <a:solidFill>
                  <a:srgbClr val="FFFFFF"/>
                </a:solidFill>
                <a:latin typeface="IBM Plex Sans"/>
                <a:ea typeface="IBM Plex Sans"/>
                <a:cs typeface="IBM Plex Sans"/>
                <a:sym typeface="IBM Plex Sans"/>
              </a:rPr>
              <a:t>Right Subtree</a:t>
            </a:r>
          </a:p>
        </p:txBody>
      </p:sp>
      <p:sp>
        <p:nvSpPr>
          <p:cNvPr name="TextBox 22" id="22"/>
          <p:cNvSpPr txBox="true"/>
          <p:nvPr/>
        </p:nvSpPr>
        <p:spPr>
          <a:xfrm rot="0">
            <a:off x="5636514"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23" id="23"/>
          <p:cNvSpPr txBox="true"/>
          <p:nvPr/>
        </p:nvSpPr>
        <p:spPr>
          <a:xfrm rot="0">
            <a:off x="6372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24" id="24"/>
          <p:cNvSpPr txBox="true"/>
          <p:nvPr/>
        </p:nvSpPr>
        <p:spPr>
          <a:xfrm rot="0">
            <a:off x="6795526"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25" id="25"/>
          <p:cNvSpPr txBox="true"/>
          <p:nvPr/>
        </p:nvSpPr>
        <p:spPr>
          <a:xfrm rot="0">
            <a:off x="740020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6" id="26"/>
          <p:cNvSpPr txBox="true"/>
          <p:nvPr/>
        </p:nvSpPr>
        <p:spPr>
          <a:xfrm rot="0">
            <a:off x="81223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7" id="27"/>
          <p:cNvSpPr txBox="true"/>
          <p:nvPr/>
        </p:nvSpPr>
        <p:spPr>
          <a:xfrm rot="0">
            <a:off x="8785374"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8" id="28"/>
          <p:cNvSpPr txBox="true"/>
          <p:nvPr/>
        </p:nvSpPr>
        <p:spPr>
          <a:xfrm rot="0">
            <a:off x="9674543"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29" id="29"/>
          <p:cNvSpPr txBox="true"/>
          <p:nvPr/>
        </p:nvSpPr>
        <p:spPr>
          <a:xfrm rot="0">
            <a:off x="10300411"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30" id="30"/>
          <p:cNvSpPr txBox="true"/>
          <p:nvPr/>
        </p:nvSpPr>
        <p:spPr>
          <a:xfrm rot="0">
            <a:off x="11385347"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31" id="31"/>
          <p:cNvSpPr txBox="true"/>
          <p:nvPr/>
        </p:nvSpPr>
        <p:spPr>
          <a:xfrm rot="0">
            <a:off x="812797" y="7545448"/>
            <a:ext cx="3259522" cy="777592"/>
          </a:xfrm>
          <a:prstGeom prst="rect">
            <a:avLst/>
          </a:prstGeom>
        </p:spPr>
        <p:txBody>
          <a:bodyPr anchor="t" rtlCol="false" tIns="0" lIns="0" bIns="0" rIns="0">
            <a:spAutoFit/>
          </a:bodyPr>
          <a:lstStyle/>
          <a:p>
            <a:pPr algn="l">
              <a:lnSpc>
                <a:spcPts val="3119"/>
              </a:lnSpc>
            </a:pPr>
            <a:r>
              <a:rPr lang="en-US" sz="2200" spc="-15">
                <a:solidFill>
                  <a:srgbClr val="000000"/>
                </a:solidFill>
                <a:latin typeface="Montserrat 2"/>
                <a:ea typeface="Montserrat 2"/>
                <a:cs typeface="Montserrat 2"/>
                <a:sym typeface="Montserrat 2"/>
              </a:rPr>
              <a:t>Time complexity : O(n) Space complexity : O(n)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517522" y="1635128"/>
            <a:ext cx="3703006" cy="6800850"/>
            <a:chOff x="0" y="0"/>
            <a:chExt cx="3703002" cy="6800850"/>
          </a:xfrm>
        </p:grpSpPr>
        <p:sp>
          <p:nvSpPr>
            <p:cNvPr name="Freeform 6" id="6"/>
            <p:cNvSpPr/>
            <p:nvPr/>
          </p:nvSpPr>
          <p:spPr>
            <a:xfrm flipH="false" flipV="false" rot="0">
              <a:off x="66675" y="66675"/>
              <a:ext cx="3094482" cy="6667500"/>
            </a:xfrm>
            <a:custGeom>
              <a:avLst/>
              <a:gdLst/>
              <a:ahLst/>
              <a:cxnLst/>
              <a:rect r="r" b="b" t="t" l="l"/>
              <a:pathLst>
                <a:path h="6667500" w="3094482">
                  <a:moveTo>
                    <a:pt x="0" y="0"/>
                  </a:moveTo>
                  <a:lnTo>
                    <a:pt x="3094482" y="0"/>
                  </a:lnTo>
                  <a:lnTo>
                    <a:pt x="3094482" y="6667500"/>
                  </a:lnTo>
                  <a:lnTo>
                    <a:pt x="0" y="6667500"/>
                  </a:lnTo>
                  <a:close/>
                </a:path>
              </a:pathLst>
            </a:custGeom>
            <a:solidFill>
              <a:srgbClr val="FFFFFF"/>
            </a:solidFill>
          </p:spPr>
        </p:sp>
        <p:sp>
          <p:nvSpPr>
            <p:cNvPr name="Freeform 7" id="7"/>
            <p:cNvSpPr/>
            <p:nvPr/>
          </p:nvSpPr>
          <p:spPr>
            <a:xfrm flipH="false" flipV="false" rot="0">
              <a:off x="63500" y="63500"/>
              <a:ext cx="6350" cy="6673850"/>
            </a:xfrm>
            <a:custGeom>
              <a:avLst/>
              <a:gdLst/>
              <a:ahLst/>
              <a:cxnLst/>
              <a:rect r="r" b="b" t="t" l="l"/>
              <a:pathLst>
                <a:path h="6673850" w="6350">
                  <a:moveTo>
                    <a:pt x="0" y="0"/>
                  </a:moveTo>
                  <a:lnTo>
                    <a:pt x="0" y="6673850"/>
                  </a:lnTo>
                  <a:lnTo>
                    <a:pt x="6350" y="6673850"/>
                  </a:lnTo>
                  <a:lnTo>
                    <a:pt x="6350" y="0"/>
                  </a:lnTo>
                  <a:close/>
                </a:path>
              </a:pathLst>
            </a:custGeom>
            <a:solidFill>
              <a:srgbClr val="808080"/>
            </a:solidFill>
          </p:spPr>
        </p:sp>
        <p:sp>
          <p:nvSpPr>
            <p:cNvPr name="Freeform 8" id="8"/>
            <p:cNvSpPr/>
            <p:nvPr/>
          </p:nvSpPr>
          <p:spPr>
            <a:xfrm flipH="false" flipV="false" rot="0">
              <a:off x="3157982" y="63500"/>
              <a:ext cx="6350" cy="6673850"/>
            </a:xfrm>
            <a:custGeom>
              <a:avLst/>
              <a:gdLst/>
              <a:ahLst/>
              <a:cxnLst/>
              <a:rect r="r" b="b" t="t" l="l"/>
              <a:pathLst>
                <a:path h="6673850" w="6350">
                  <a:moveTo>
                    <a:pt x="0" y="0"/>
                  </a:moveTo>
                  <a:lnTo>
                    <a:pt x="0" y="6673850"/>
                  </a:lnTo>
                  <a:lnTo>
                    <a:pt x="6350" y="6673850"/>
                  </a:lnTo>
                  <a:lnTo>
                    <a:pt x="6350" y="0"/>
                  </a:lnTo>
                  <a:close/>
                </a:path>
              </a:pathLst>
            </a:custGeom>
            <a:solidFill>
              <a:srgbClr val="808080"/>
            </a:solidFill>
          </p:spPr>
        </p:sp>
        <p:sp>
          <p:nvSpPr>
            <p:cNvPr name="Freeform 9" id="9"/>
            <p:cNvSpPr/>
            <p:nvPr/>
          </p:nvSpPr>
          <p:spPr>
            <a:xfrm flipH="false" flipV="false" rot="0">
              <a:off x="63500" y="63500"/>
              <a:ext cx="3100832" cy="6350"/>
            </a:xfrm>
            <a:custGeom>
              <a:avLst/>
              <a:gdLst/>
              <a:ahLst/>
              <a:cxnLst/>
              <a:rect r="r" b="b" t="t" l="l"/>
              <a:pathLst>
                <a:path h="6350" w="3100832">
                  <a:moveTo>
                    <a:pt x="0" y="0"/>
                  </a:moveTo>
                  <a:lnTo>
                    <a:pt x="0" y="6350"/>
                  </a:lnTo>
                  <a:lnTo>
                    <a:pt x="3100832" y="6350"/>
                  </a:lnTo>
                  <a:lnTo>
                    <a:pt x="3100832" y="0"/>
                  </a:lnTo>
                  <a:close/>
                </a:path>
              </a:pathLst>
            </a:custGeom>
            <a:solidFill>
              <a:srgbClr val="808080"/>
            </a:solidFill>
          </p:spPr>
        </p:sp>
        <p:sp>
          <p:nvSpPr>
            <p:cNvPr name="Freeform 10" id="10"/>
            <p:cNvSpPr/>
            <p:nvPr/>
          </p:nvSpPr>
          <p:spPr>
            <a:xfrm flipH="false" flipV="false" rot="0">
              <a:off x="63500" y="6731000"/>
              <a:ext cx="3100832" cy="6350"/>
            </a:xfrm>
            <a:custGeom>
              <a:avLst/>
              <a:gdLst/>
              <a:ahLst/>
              <a:cxnLst/>
              <a:rect r="r" b="b" t="t" l="l"/>
              <a:pathLst>
                <a:path h="6350" w="3100832">
                  <a:moveTo>
                    <a:pt x="0" y="0"/>
                  </a:moveTo>
                  <a:lnTo>
                    <a:pt x="0" y="6350"/>
                  </a:lnTo>
                  <a:lnTo>
                    <a:pt x="3100832" y="6350"/>
                  </a:lnTo>
                  <a:lnTo>
                    <a:pt x="3100832" y="0"/>
                  </a:lnTo>
                  <a:close/>
                </a:path>
              </a:pathLst>
            </a:custGeom>
            <a:solidFill>
              <a:srgbClr val="808080"/>
            </a:solidFill>
          </p:spPr>
        </p:sp>
        <p:sp>
          <p:nvSpPr>
            <p:cNvPr name="Freeform 11" id="11"/>
            <p:cNvSpPr/>
            <p:nvPr/>
          </p:nvSpPr>
          <p:spPr>
            <a:xfrm flipH="false" flipV="false" rot="0">
              <a:off x="3121279" y="3624961"/>
              <a:ext cx="518160" cy="404241"/>
            </a:xfrm>
            <a:custGeom>
              <a:avLst/>
              <a:gdLst/>
              <a:ahLst/>
              <a:cxnLst/>
              <a:rect r="r" b="b" t="t" l="l"/>
              <a:pathLst>
                <a:path h="404241" w="518160">
                  <a:moveTo>
                    <a:pt x="0" y="384048"/>
                  </a:moveTo>
                  <a:lnTo>
                    <a:pt x="502793" y="0"/>
                  </a:lnTo>
                  <a:lnTo>
                    <a:pt x="518160" y="20193"/>
                  </a:lnTo>
                  <a:lnTo>
                    <a:pt x="15367" y="404241"/>
                  </a:lnTo>
                  <a:close/>
                </a:path>
              </a:pathLst>
            </a:custGeom>
            <a:solidFill>
              <a:srgbClr val="000000"/>
            </a:solidFill>
          </p:spPr>
        </p:sp>
      </p:grpSp>
      <p:grpSp>
        <p:nvGrpSpPr>
          <p:cNvPr name="Group 12" id="12"/>
          <p:cNvGrpSpPr>
            <a:grpSpLocks noChangeAspect="true"/>
          </p:cNvGrpSpPr>
          <p:nvPr/>
        </p:nvGrpSpPr>
        <p:grpSpPr>
          <a:xfrm rot="0">
            <a:off x="4681261" y="4390187"/>
            <a:ext cx="543477" cy="410632"/>
            <a:chOff x="0" y="0"/>
            <a:chExt cx="543484" cy="410629"/>
          </a:xfrm>
        </p:grpSpPr>
        <p:sp>
          <p:nvSpPr>
            <p:cNvPr name="Freeform 13" id="13"/>
            <p:cNvSpPr/>
            <p:nvPr/>
          </p:nvSpPr>
          <p:spPr>
            <a:xfrm flipH="false" flipV="false" rot="0">
              <a:off x="0" y="0"/>
              <a:ext cx="543560" cy="410591"/>
            </a:xfrm>
            <a:custGeom>
              <a:avLst/>
              <a:gdLst/>
              <a:ahLst/>
              <a:cxnLst/>
              <a:rect r="r" b="b" t="t" l="l"/>
              <a:pathLst>
                <a:path h="410591" w="543560">
                  <a:moveTo>
                    <a:pt x="0" y="390144"/>
                  </a:moveTo>
                  <a:lnTo>
                    <a:pt x="528447" y="0"/>
                  </a:lnTo>
                  <a:lnTo>
                    <a:pt x="543560" y="20447"/>
                  </a:lnTo>
                  <a:lnTo>
                    <a:pt x="15113" y="410591"/>
                  </a:lnTo>
                  <a:close/>
                </a:path>
              </a:pathLst>
            </a:custGeom>
            <a:solidFill>
              <a:srgbClr val="000000"/>
            </a:solidFill>
          </p:spPr>
        </p:sp>
      </p:grpSp>
      <p:grpSp>
        <p:nvGrpSpPr>
          <p:cNvPr name="Group 14" id="14"/>
          <p:cNvGrpSpPr>
            <a:grpSpLocks noChangeAspect="true"/>
          </p:cNvGrpSpPr>
          <p:nvPr/>
        </p:nvGrpSpPr>
        <p:grpSpPr>
          <a:xfrm rot="0">
            <a:off x="4681347" y="5265544"/>
            <a:ext cx="171307" cy="393221"/>
            <a:chOff x="0" y="0"/>
            <a:chExt cx="171310" cy="393217"/>
          </a:xfrm>
        </p:grpSpPr>
        <p:sp>
          <p:nvSpPr>
            <p:cNvPr name="Freeform 15" id="15"/>
            <p:cNvSpPr/>
            <p:nvPr/>
          </p:nvSpPr>
          <p:spPr>
            <a:xfrm flipH="false" flipV="false" rot="0">
              <a:off x="0" y="0"/>
              <a:ext cx="171323" cy="393192"/>
            </a:xfrm>
            <a:custGeom>
              <a:avLst/>
              <a:gdLst/>
              <a:ahLst/>
              <a:cxnLst/>
              <a:rect r="r" b="b" t="t" l="l"/>
              <a:pathLst>
                <a:path h="393192" w="171323">
                  <a:moveTo>
                    <a:pt x="147574" y="393192"/>
                  </a:moveTo>
                  <a:lnTo>
                    <a:pt x="0" y="9144"/>
                  </a:lnTo>
                  <a:lnTo>
                    <a:pt x="23749" y="0"/>
                  </a:lnTo>
                  <a:lnTo>
                    <a:pt x="171323" y="384048"/>
                  </a:lnTo>
                  <a:close/>
                </a:path>
              </a:pathLst>
            </a:custGeom>
            <a:solidFill>
              <a:srgbClr val="000000"/>
            </a:solidFill>
          </p:spPr>
        </p:sp>
      </p:grpSp>
      <p:grpSp>
        <p:nvGrpSpPr>
          <p:cNvPr name="Group 16" id="16"/>
          <p:cNvGrpSpPr>
            <a:grpSpLocks noChangeAspect="true"/>
          </p:cNvGrpSpPr>
          <p:nvPr/>
        </p:nvGrpSpPr>
        <p:grpSpPr>
          <a:xfrm rot="0">
            <a:off x="5557647" y="4448061"/>
            <a:ext cx="171307" cy="393221"/>
            <a:chOff x="0" y="0"/>
            <a:chExt cx="171310" cy="393217"/>
          </a:xfrm>
        </p:grpSpPr>
        <p:sp>
          <p:nvSpPr>
            <p:cNvPr name="Freeform 17" id="17"/>
            <p:cNvSpPr/>
            <p:nvPr/>
          </p:nvSpPr>
          <p:spPr>
            <a:xfrm flipH="false" flipV="false" rot="0">
              <a:off x="0" y="0"/>
              <a:ext cx="171323" cy="393192"/>
            </a:xfrm>
            <a:custGeom>
              <a:avLst/>
              <a:gdLst/>
              <a:ahLst/>
              <a:cxnLst/>
              <a:rect r="r" b="b" t="t" l="l"/>
              <a:pathLst>
                <a:path h="393192" w="171323">
                  <a:moveTo>
                    <a:pt x="147574" y="393192"/>
                  </a:moveTo>
                  <a:lnTo>
                    <a:pt x="0" y="9144"/>
                  </a:lnTo>
                  <a:lnTo>
                    <a:pt x="23749" y="0"/>
                  </a:lnTo>
                  <a:lnTo>
                    <a:pt x="171323" y="384048"/>
                  </a:lnTo>
                  <a:close/>
                </a:path>
              </a:pathLst>
            </a:custGeom>
            <a:solidFill>
              <a:srgbClr val="000000"/>
            </a:solidFill>
          </p:spPr>
        </p:sp>
      </p:grpSp>
      <p:grpSp>
        <p:nvGrpSpPr>
          <p:cNvPr name="Group 18" id="18"/>
          <p:cNvGrpSpPr>
            <a:grpSpLocks noChangeAspect="true"/>
          </p:cNvGrpSpPr>
          <p:nvPr/>
        </p:nvGrpSpPr>
        <p:grpSpPr>
          <a:xfrm rot="0">
            <a:off x="5900909" y="3749021"/>
            <a:ext cx="540734" cy="316078"/>
            <a:chOff x="0" y="0"/>
            <a:chExt cx="540741" cy="316078"/>
          </a:xfrm>
        </p:grpSpPr>
        <p:sp>
          <p:nvSpPr>
            <p:cNvPr name="Freeform 19" id="19"/>
            <p:cNvSpPr/>
            <p:nvPr/>
          </p:nvSpPr>
          <p:spPr>
            <a:xfrm flipH="false" flipV="false" rot="0">
              <a:off x="0" y="0"/>
              <a:ext cx="540766" cy="316103"/>
            </a:xfrm>
            <a:custGeom>
              <a:avLst/>
              <a:gdLst/>
              <a:ahLst/>
              <a:cxnLst/>
              <a:rect r="r" b="b" t="t" l="l"/>
              <a:pathLst>
                <a:path h="316103" w="540766">
                  <a:moveTo>
                    <a:pt x="0" y="293878"/>
                  </a:moveTo>
                  <a:lnTo>
                    <a:pt x="528447" y="0"/>
                  </a:lnTo>
                  <a:lnTo>
                    <a:pt x="540766" y="22225"/>
                  </a:lnTo>
                  <a:lnTo>
                    <a:pt x="12319" y="316103"/>
                  </a:lnTo>
                  <a:close/>
                </a:path>
              </a:pathLst>
            </a:custGeom>
            <a:solidFill>
              <a:srgbClr val="000000"/>
            </a:solidFill>
          </p:spPr>
        </p:sp>
      </p:grpSp>
      <p:grpSp>
        <p:nvGrpSpPr>
          <p:cNvPr name="Group 20" id="20"/>
          <p:cNvGrpSpPr>
            <a:grpSpLocks noChangeAspect="true"/>
          </p:cNvGrpSpPr>
          <p:nvPr/>
        </p:nvGrpSpPr>
        <p:grpSpPr>
          <a:xfrm rot="0">
            <a:off x="6905225" y="3618205"/>
            <a:ext cx="1489481" cy="953795"/>
            <a:chOff x="0" y="0"/>
            <a:chExt cx="1489481" cy="953795"/>
          </a:xfrm>
        </p:grpSpPr>
        <p:sp>
          <p:nvSpPr>
            <p:cNvPr name="Freeform 21" id="21"/>
            <p:cNvSpPr/>
            <p:nvPr/>
          </p:nvSpPr>
          <p:spPr>
            <a:xfrm flipH="false" flipV="false" rot="0">
              <a:off x="63500" y="63500"/>
              <a:ext cx="130937" cy="198120"/>
            </a:xfrm>
            <a:custGeom>
              <a:avLst/>
              <a:gdLst/>
              <a:ahLst/>
              <a:cxnLst/>
              <a:rect r="r" b="b" t="t" l="l"/>
              <a:pathLst>
                <a:path h="198120" w="130937">
                  <a:moveTo>
                    <a:pt x="109093" y="198120"/>
                  </a:moveTo>
                  <a:lnTo>
                    <a:pt x="0" y="12827"/>
                  </a:lnTo>
                  <a:lnTo>
                    <a:pt x="21844" y="0"/>
                  </a:lnTo>
                  <a:lnTo>
                    <a:pt x="130937" y="185293"/>
                  </a:lnTo>
                  <a:close/>
                </a:path>
              </a:pathLst>
            </a:custGeom>
            <a:solidFill>
              <a:srgbClr val="000000"/>
            </a:solidFill>
          </p:spPr>
        </p:sp>
        <p:sp>
          <p:nvSpPr>
            <p:cNvPr name="Freeform 22" id="22"/>
            <p:cNvSpPr/>
            <p:nvPr/>
          </p:nvSpPr>
          <p:spPr>
            <a:xfrm flipH="false" flipV="false" rot="0">
              <a:off x="105156" y="306070"/>
              <a:ext cx="1320800" cy="584200"/>
            </a:xfrm>
            <a:custGeom>
              <a:avLst/>
              <a:gdLst/>
              <a:ahLst/>
              <a:cxnLst/>
              <a:rect r="r" b="b" t="t" l="l"/>
              <a:pathLst>
                <a:path h="584200" w="1320800">
                  <a:moveTo>
                    <a:pt x="25400" y="0"/>
                  </a:moveTo>
                  <a:lnTo>
                    <a:pt x="1295400" y="0"/>
                  </a:lnTo>
                  <a:lnTo>
                    <a:pt x="1320800" y="0"/>
                  </a:lnTo>
                  <a:lnTo>
                    <a:pt x="1320800" y="25400"/>
                  </a:lnTo>
                  <a:lnTo>
                    <a:pt x="1320800" y="558800"/>
                  </a:lnTo>
                  <a:lnTo>
                    <a:pt x="1320800" y="584200"/>
                  </a:lnTo>
                  <a:lnTo>
                    <a:pt x="1295400" y="584200"/>
                  </a:lnTo>
                  <a:lnTo>
                    <a:pt x="25400" y="584200"/>
                  </a:lnTo>
                  <a:lnTo>
                    <a:pt x="0" y="584200"/>
                  </a:lnTo>
                  <a:lnTo>
                    <a:pt x="0" y="558800"/>
                  </a:lnTo>
                  <a:lnTo>
                    <a:pt x="0" y="25400"/>
                  </a:lnTo>
                  <a:lnTo>
                    <a:pt x="0" y="0"/>
                  </a:lnTo>
                  <a:lnTo>
                    <a:pt x="25400" y="0"/>
                  </a:lnTo>
                  <a:moveTo>
                    <a:pt x="25400" y="50800"/>
                  </a:moveTo>
                  <a:lnTo>
                    <a:pt x="25400" y="25400"/>
                  </a:lnTo>
                  <a:lnTo>
                    <a:pt x="50800" y="25400"/>
                  </a:lnTo>
                  <a:lnTo>
                    <a:pt x="50800" y="558800"/>
                  </a:lnTo>
                  <a:lnTo>
                    <a:pt x="25400" y="558800"/>
                  </a:lnTo>
                  <a:lnTo>
                    <a:pt x="25400" y="533400"/>
                  </a:lnTo>
                  <a:lnTo>
                    <a:pt x="1295400" y="533400"/>
                  </a:lnTo>
                  <a:lnTo>
                    <a:pt x="1295400" y="558800"/>
                  </a:lnTo>
                  <a:lnTo>
                    <a:pt x="1270000" y="558800"/>
                  </a:lnTo>
                  <a:lnTo>
                    <a:pt x="1270000" y="25400"/>
                  </a:lnTo>
                  <a:lnTo>
                    <a:pt x="1295400" y="25400"/>
                  </a:lnTo>
                  <a:lnTo>
                    <a:pt x="1295400" y="50800"/>
                  </a:lnTo>
                  <a:lnTo>
                    <a:pt x="25400" y="50800"/>
                  </a:lnTo>
                  <a:close/>
                </a:path>
              </a:pathLst>
            </a:custGeom>
            <a:solidFill>
              <a:srgbClr val="000000"/>
            </a:solidFill>
          </p:spPr>
        </p:sp>
      </p:grpSp>
      <p:grpSp>
        <p:nvGrpSpPr>
          <p:cNvPr name="Group 23" id="23"/>
          <p:cNvGrpSpPr>
            <a:grpSpLocks noChangeAspect="true"/>
          </p:cNvGrpSpPr>
          <p:nvPr/>
        </p:nvGrpSpPr>
        <p:grpSpPr>
          <a:xfrm rot="0">
            <a:off x="7257536" y="2808189"/>
            <a:ext cx="1009783" cy="553974"/>
            <a:chOff x="0" y="0"/>
            <a:chExt cx="1009790" cy="553974"/>
          </a:xfrm>
        </p:grpSpPr>
        <p:sp>
          <p:nvSpPr>
            <p:cNvPr name="Freeform 24" id="24"/>
            <p:cNvSpPr/>
            <p:nvPr/>
          </p:nvSpPr>
          <p:spPr>
            <a:xfrm flipH="false" flipV="false" rot="0">
              <a:off x="0" y="0"/>
              <a:ext cx="1009777" cy="553974"/>
            </a:xfrm>
            <a:custGeom>
              <a:avLst/>
              <a:gdLst/>
              <a:ahLst/>
              <a:cxnLst/>
              <a:rect r="r" b="b" t="t" l="l"/>
              <a:pathLst>
                <a:path h="553974" w="1009777">
                  <a:moveTo>
                    <a:pt x="0" y="531495"/>
                  </a:moveTo>
                  <a:lnTo>
                    <a:pt x="997839" y="0"/>
                  </a:lnTo>
                  <a:lnTo>
                    <a:pt x="1009777" y="22479"/>
                  </a:lnTo>
                  <a:lnTo>
                    <a:pt x="11938" y="553974"/>
                  </a:lnTo>
                  <a:close/>
                </a:path>
              </a:pathLst>
            </a:custGeom>
            <a:solidFill>
              <a:srgbClr val="000000"/>
            </a:solidFill>
          </p:spPr>
        </p:sp>
      </p:grpSp>
      <p:grpSp>
        <p:nvGrpSpPr>
          <p:cNvPr name="Group 25" id="25"/>
          <p:cNvGrpSpPr>
            <a:grpSpLocks noChangeAspect="true"/>
          </p:cNvGrpSpPr>
          <p:nvPr/>
        </p:nvGrpSpPr>
        <p:grpSpPr>
          <a:xfrm rot="0">
            <a:off x="8748903" y="2744238"/>
            <a:ext cx="2338197" cy="1160097"/>
            <a:chOff x="0" y="0"/>
            <a:chExt cx="2338197" cy="1160094"/>
          </a:xfrm>
        </p:grpSpPr>
        <p:sp>
          <p:nvSpPr>
            <p:cNvPr name="Freeform 26" id="26"/>
            <p:cNvSpPr/>
            <p:nvPr/>
          </p:nvSpPr>
          <p:spPr>
            <a:xfrm flipH="false" flipV="false" rot="0">
              <a:off x="63500" y="63500"/>
              <a:ext cx="912876" cy="411988"/>
            </a:xfrm>
            <a:custGeom>
              <a:avLst/>
              <a:gdLst/>
              <a:ahLst/>
              <a:cxnLst/>
              <a:rect r="r" b="b" t="t" l="l"/>
              <a:pathLst>
                <a:path h="411988" w="912876">
                  <a:moveTo>
                    <a:pt x="902843" y="411988"/>
                  </a:moveTo>
                  <a:lnTo>
                    <a:pt x="0" y="23368"/>
                  </a:lnTo>
                  <a:lnTo>
                    <a:pt x="10033" y="0"/>
                  </a:lnTo>
                  <a:lnTo>
                    <a:pt x="912876" y="388620"/>
                  </a:lnTo>
                  <a:close/>
                </a:path>
              </a:pathLst>
            </a:custGeom>
            <a:solidFill>
              <a:srgbClr val="000000"/>
            </a:solidFill>
          </p:spPr>
        </p:sp>
        <p:sp>
          <p:nvSpPr>
            <p:cNvPr name="Freeform 27" id="27"/>
            <p:cNvSpPr/>
            <p:nvPr/>
          </p:nvSpPr>
          <p:spPr>
            <a:xfrm flipH="false" flipV="false" rot="0">
              <a:off x="953897" y="512445"/>
              <a:ext cx="1320800" cy="584200"/>
            </a:xfrm>
            <a:custGeom>
              <a:avLst/>
              <a:gdLst/>
              <a:ahLst/>
              <a:cxnLst/>
              <a:rect r="r" b="b" t="t" l="l"/>
              <a:pathLst>
                <a:path h="584200" w="1320800">
                  <a:moveTo>
                    <a:pt x="25400" y="0"/>
                  </a:moveTo>
                  <a:lnTo>
                    <a:pt x="1295400" y="0"/>
                  </a:lnTo>
                  <a:lnTo>
                    <a:pt x="1320800" y="0"/>
                  </a:lnTo>
                  <a:lnTo>
                    <a:pt x="1320800" y="25400"/>
                  </a:lnTo>
                  <a:lnTo>
                    <a:pt x="1320800" y="558800"/>
                  </a:lnTo>
                  <a:lnTo>
                    <a:pt x="1320800" y="584200"/>
                  </a:lnTo>
                  <a:lnTo>
                    <a:pt x="1295400" y="584200"/>
                  </a:lnTo>
                  <a:lnTo>
                    <a:pt x="25400" y="584200"/>
                  </a:lnTo>
                  <a:lnTo>
                    <a:pt x="0" y="584200"/>
                  </a:lnTo>
                  <a:lnTo>
                    <a:pt x="0" y="558800"/>
                  </a:lnTo>
                  <a:lnTo>
                    <a:pt x="0" y="25400"/>
                  </a:lnTo>
                  <a:lnTo>
                    <a:pt x="0" y="0"/>
                  </a:lnTo>
                  <a:lnTo>
                    <a:pt x="25400" y="0"/>
                  </a:lnTo>
                  <a:moveTo>
                    <a:pt x="25400" y="50800"/>
                  </a:moveTo>
                  <a:lnTo>
                    <a:pt x="25400" y="25400"/>
                  </a:lnTo>
                  <a:lnTo>
                    <a:pt x="50800" y="25400"/>
                  </a:lnTo>
                  <a:lnTo>
                    <a:pt x="50800" y="558800"/>
                  </a:lnTo>
                  <a:lnTo>
                    <a:pt x="25400" y="558800"/>
                  </a:lnTo>
                  <a:lnTo>
                    <a:pt x="25400" y="533400"/>
                  </a:lnTo>
                  <a:lnTo>
                    <a:pt x="1295400" y="533400"/>
                  </a:lnTo>
                  <a:lnTo>
                    <a:pt x="1295400" y="558800"/>
                  </a:lnTo>
                  <a:lnTo>
                    <a:pt x="1270000" y="558800"/>
                  </a:lnTo>
                  <a:lnTo>
                    <a:pt x="1270000" y="25400"/>
                  </a:lnTo>
                  <a:lnTo>
                    <a:pt x="1295400" y="25400"/>
                  </a:lnTo>
                  <a:lnTo>
                    <a:pt x="1295400" y="50800"/>
                  </a:lnTo>
                  <a:lnTo>
                    <a:pt x="25400" y="50800"/>
                  </a:lnTo>
                  <a:close/>
                </a:path>
              </a:pathLst>
            </a:custGeom>
            <a:solidFill>
              <a:srgbClr val="000000"/>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800510" y="884368"/>
            <a:ext cx="675498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Dynamic programing &amp; Memoization</a:t>
            </a:r>
          </a:p>
        </p:txBody>
      </p:sp>
      <p:sp>
        <p:nvSpPr>
          <p:cNvPr name="TextBox 30" id="30"/>
          <p:cNvSpPr txBox="true"/>
          <p:nvPr/>
        </p:nvSpPr>
        <p:spPr>
          <a:xfrm rot="0">
            <a:off x="672046" y="1852060"/>
            <a:ext cx="2850747" cy="1509608"/>
          </a:xfrm>
          <a:prstGeom prst="rect">
            <a:avLst/>
          </a:prstGeom>
        </p:spPr>
        <p:txBody>
          <a:bodyPr anchor="t" rtlCol="false" tIns="0" lIns="0" bIns="0" rIns="0">
            <a:spAutoFit/>
          </a:bodyPr>
          <a:lstStyle/>
          <a:p>
            <a:pPr algn="l">
              <a:lnSpc>
                <a:spcPts val="1699"/>
              </a:lnSpc>
            </a:pPr>
            <a:r>
              <a:rPr lang="en-US" b="true" sz="1466">
                <a:solidFill>
                  <a:srgbClr val="333333"/>
                </a:solidFill>
                <a:latin typeface="Helvetica World Bold"/>
                <a:ea typeface="Helvetica World Bold"/>
                <a:cs typeface="Helvetica World Bold"/>
                <a:sym typeface="Helvetica World Bold"/>
              </a:rPr>
              <a:t>static</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int</a:t>
            </a:r>
            <a:r>
              <a:rPr lang="en-US" sz="1466">
                <a:solidFill>
                  <a:srgbClr val="333333"/>
                </a:solidFill>
                <a:latin typeface="Helvetica World"/>
                <a:ea typeface="Helvetica World"/>
                <a:cs typeface="Helvetica World"/>
                <a:sym typeface="Helvetica World"/>
              </a:rPr>
              <a:t> </a:t>
            </a:r>
            <a:r>
              <a:rPr lang="en-US" b="true" sz="1466">
                <a:solidFill>
                  <a:srgbClr val="990000"/>
                </a:solidFill>
                <a:latin typeface="Helvetica World Bold"/>
                <a:ea typeface="Helvetica World Bold"/>
                <a:cs typeface="Helvetica World Bold"/>
                <a:sym typeface="Helvetica World Bold"/>
              </a:rPr>
              <a:t>ﬁb</a:t>
            </a:r>
            <a:r>
              <a:rPr lang="en-US" sz="1466">
                <a:solidFill>
                  <a:srgbClr val="333333"/>
                </a:solidFill>
                <a:latin typeface="Helvetica World"/>
                <a:ea typeface="Helvetica World"/>
                <a:cs typeface="Helvetica World"/>
                <a:sym typeface="Helvetica World"/>
              </a:rPr>
              <a:t>(</a:t>
            </a:r>
            <a:r>
              <a:rPr lang="en-US" b="true" sz="1466">
                <a:solidFill>
                  <a:srgbClr val="333333"/>
                </a:solidFill>
                <a:latin typeface="Helvetica World Bold"/>
                <a:ea typeface="Helvetica World Bold"/>
                <a:cs typeface="Helvetica World Bold"/>
                <a:sym typeface="Helvetica World Bold"/>
              </a:rPr>
              <a:t>int</a:t>
            </a:r>
            <a:r>
              <a:rPr lang="en-US" sz="1466">
                <a:solidFill>
                  <a:srgbClr val="333333"/>
                </a:solidFill>
                <a:latin typeface="Helvetica World"/>
                <a:ea typeface="Helvetica World"/>
                <a:cs typeface="Helvetica World"/>
                <a:sym typeface="Helvetica World"/>
              </a:rPr>
              <a:t> n)     {     </a:t>
            </a:r>
            <a:r>
              <a:rPr lang="en-US" sz="1466">
                <a:solidFill>
                  <a:srgbClr val="999988"/>
                </a:solidFill>
                <a:latin typeface="Helvetica World"/>
                <a:ea typeface="Helvetica World"/>
                <a:cs typeface="Helvetica World"/>
                <a:sym typeface="Helvetica World"/>
              </a:rPr>
              <a:t>/* Declare an array to store Fibonacci numbers. */ </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int</a:t>
            </a:r>
            <a:r>
              <a:rPr lang="en-US" sz="1466">
                <a:solidFill>
                  <a:srgbClr val="333333"/>
                </a:solidFill>
                <a:latin typeface="Helvetica World"/>
                <a:ea typeface="Helvetica World"/>
                <a:cs typeface="Helvetica World"/>
                <a:sym typeface="Helvetica World"/>
              </a:rPr>
              <a:t> f[] = </a:t>
            </a:r>
            <a:r>
              <a:rPr lang="en-US" b="true" sz="1466">
                <a:solidFill>
                  <a:srgbClr val="333333"/>
                </a:solidFill>
                <a:latin typeface="Helvetica World Bold"/>
                <a:ea typeface="Helvetica World Bold"/>
                <a:cs typeface="Helvetica World Bold"/>
                <a:sym typeface="Helvetica World Bold"/>
              </a:rPr>
              <a:t>new</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int</a:t>
            </a:r>
            <a:r>
              <a:rPr lang="en-US" sz="1466">
                <a:solidFill>
                  <a:srgbClr val="333333"/>
                </a:solidFill>
                <a:latin typeface="Helvetica World"/>
                <a:ea typeface="Helvetica World"/>
                <a:cs typeface="Helvetica World"/>
                <a:sym typeface="Helvetica World"/>
              </a:rPr>
              <a:t>[n+</a:t>
            </a:r>
            <a:r>
              <a:rPr lang="en-US" sz="1466">
                <a:solidFill>
                  <a:srgbClr val="008080"/>
                </a:solidFill>
                <a:latin typeface="Helvetica World"/>
                <a:ea typeface="Helvetica World"/>
                <a:cs typeface="Helvetica World"/>
                <a:sym typeface="Helvetica World"/>
              </a:rPr>
              <a:t>2</a:t>
            </a:r>
            <a:r>
              <a:rPr lang="en-US" sz="1466">
                <a:solidFill>
                  <a:srgbClr val="333333"/>
                </a:solidFill>
                <a:latin typeface="Helvetica World"/>
                <a:ea typeface="Helvetica World"/>
                <a:cs typeface="Helvetica World"/>
                <a:sym typeface="Helvetica World"/>
              </a:rPr>
              <a:t>]; </a:t>
            </a:r>
            <a:r>
              <a:rPr lang="en-US" sz="1466">
                <a:solidFill>
                  <a:srgbClr val="999988"/>
                </a:solidFill>
                <a:latin typeface="Helvetica World"/>
                <a:ea typeface="Helvetica World"/>
                <a:cs typeface="Helvetica World"/>
                <a:sym typeface="Helvetica World"/>
              </a:rPr>
              <a:t>// 1 extra to handle case, n = 0 </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int</a:t>
            </a:r>
            <a:r>
              <a:rPr lang="en-US" sz="1466">
                <a:solidFill>
                  <a:srgbClr val="333333"/>
                </a:solidFill>
                <a:latin typeface="Helvetica World"/>
                <a:ea typeface="Helvetica World"/>
                <a:cs typeface="Helvetica World"/>
                <a:sym typeface="Helvetica World"/>
              </a:rPr>
              <a:t> i; </a:t>
            </a:r>
          </a:p>
        </p:txBody>
      </p:sp>
      <p:sp>
        <p:nvSpPr>
          <p:cNvPr name="TextBox 31" id="31"/>
          <p:cNvSpPr txBox="true"/>
          <p:nvPr/>
        </p:nvSpPr>
        <p:spPr>
          <a:xfrm rot="0">
            <a:off x="723786" y="3363363"/>
            <a:ext cx="316716" cy="214208"/>
          </a:xfrm>
          <a:prstGeom prst="rect">
            <a:avLst/>
          </a:prstGeom>
        </p:spPr>
        <p:txBody>
          <a:bodyPr anchor="t" rtlCol="false" tIns="0" lIns="0" bIns="0" rIns="0">
            <a:spAutoFit/>
          </a:bodyPr>
          <a:lstStyle/>
          <a:p>
            <a:pPr algn="l">
              <a:lnSpc>
                <a:spcPts val="1699"/>
              </a:lnSpc>
            </a:pPr>
            <a:r>
              <a:rPr lang="en-US" sz="1466">
                <a:solidFill>
                  <a:srgbClr val="333333"/>
                </a:solidFill>
                <a:latin typeface="Helvetica World"/>
                <a:ea typeface="Helvetica World"/>
                <a:cs typeface="Helvetica World"/>
                <a:sym typeface="Helvetica World"/>
              </a:rPr>
              <a:t>      </a:t>
            </a:r>
          </a:p>
        </p:txBody>
      </p:sp>
      <p:sp>
        <p:nvSpPr>
          <p:cNvPr name="TextBox 32" id="32"/>
          <p:cNvSpPr txBox="true"/>
          <p:nvPr/>
        </p:nvSpPr>
        <p:spPr>
          <a:xfrm rot="0">
            <a:off x="672046" y="3579257"/>
            <a:ext cx="2608764" cy="1509608"/>
          </a:xfrm>
          <a:prstGeom prst="rect">
            <a:avLst/>
          </a:prstGeom>
        </p:spPr>
        <p:txBody>
          <a:bodyPr anchor="t" rtlCol="false" tIns="0" lIns="0" bIns="0" rIns="0">
            <a:spAutoFit/>
          </a:bodyPr>
          <a:lstStyle/>
          <a:p>
            <a:pPr algn="just">
              <a:lnSpc>
                <a:spcPts val="1699"/>
              </a:lnSpc>
            </a:pPr>
            <a:r>
              <a:rPr lang="en-US" sz="1466">
                <a:solidFill>
                  <a:srgbClr val="333333"/>
                </a:solidFill>
                <a:latin typeface="Helvetica World"/>
                <a:ea typeface="Helvetica World"/>
                <a:cs typeface="Helvetica World"/>
                <a:sym typeface="Helvetica World"/>
              </a:rPr>
              <a:t>    </a:t>
            </a:r>
            <a:r>
              <a:rPr lang="en-US" sz="1466">
                <a:solidFill>
                  <a:srgbClr val="999988"/>
                </a:solidFill>
                <a:latin typeface="Helvetica World"/>
                <a:ea typeface="Helvetica World"/>
                <a:cs typeface="Helvetica World"/>
                <a:sym typeface="Helvetica World"/>
              </a:rPr>
              <a:t>/* 0th and 1st number of the series are 0 and 1*/ </a:t>
            </a:r>
            <a:r>
              <a:rPr lang="en-US" sz="1466">
                <a:solidFill>
                  <a:srgbClr val="333333"/>
                </a:solidFill>
                <a:latin typeface="Helvetica World"/>
                <a:ea typeface="Helvetica World"/>
                <a:cs typeface="Helvetica World"/>
                <a:sym typeface="Helvetica World"/>
              </a:rPr>
              <a:t>    f[</a:t>
            </a:r>
            <a:r>
              <a:rPr lang="en-US" sz="1466">
                <a:solidFill>
                  <a:srgbClr val="008080"/>
                </a:solidFill>
                <a:latin typeface="Helvetica World"/>
                <a:ea typeface="Helvetica World"/>
                <a:cs typeface="Helvetica World"/>
                <a:sym typeface="Helvetica World"/>
              </a:rPr>
              <a:t>0</a:t>
            </a:r>
            <a:r>
              <a:rPr lang="en-US" sz="1466">
                <a:solidFill>
                  <a:srgbClr val="333333"/>
                </a:solidFill>
                <a:latin typeface="Helvetica World"/>
                <a:ea typeface="Helvetica World"/>
                <a:cs typeface="Helvetica World"/>
                <a:sym typeface="Helvetica World"/>
              </a:rPr>
              <a:t>] = </a:t>
            </a:r>
            <a:r>
              <a:rPr lang="en-US" sz="1466">
                <a:solidFill>
                  <a:srgbClr val="008080"/>
                </a:solidFill>
                <a:latin typeface="Helvetica World"/>
                <a:ea typeface="Helvetica World"/>
                <a:cs typeface="Helvetica World"/>
                <a:sym typeface="Helvetica World"/>
              </a:rPr>
              <a:t>0</a:t>
            </a:r>
            <a:r>
              <a:rPr lang="en-US" sz="1466">
                <a:solidFill>
                  <a:srgbClr val="333333"/>
                </a:solidFill>
                <a:latin typeface="Helvetica World"/>
                <a:ea typeface="Helvetica World"/>
                <a:cs typeface="Helvetica World"/>
                <a:sym typeface="Helvetica World"/>
              </a:rPr>
              <a:t>;     f[</a:t>
            </a:r>
            <a:r>
              <a:rPr lang="en-US" sz="1466">
                <a:solidFill>
                  <a:srgbClr val="008080"/>
                </a:solidFill>
                <a:latin typeface="Helvetica World"/>
                <a:ea typeface="Helvetica World"/>
                <a:cs typeface="Helvetica World"/>
                <a:sym typeface="Helvetica World"/>
              </a:rPr>
              <a:t>1</a:t>
            </a:r>
            <a:r>
              <a:rPr lang="en-US" sz="1466">
                <a:solidFill>
                  <a:srgbClr val="333333"/>
                </a:solidFill>
                <a:latin typeface="Helvetica World"/>
                <a:ea typeface="Helvetica World"/>
                <a:cs typeface="Helvetica World"/>
                <a:sym typeface="Helvetica World"/>
              </a:rPr>
              <a:t>] = </a:t>
            </a:r>
            <a:r>
              <a:rPr lang="en-US" sz="1466">
                <a:solidFill>
                  <a:srgbClr val="008080"/>
                </a:solidFill>
                <a:latin typeface="Helvetica World"/>
                <a:ea typeface="Helvetica World"/>
                <a:cs typeface="Helvetica World"/>
                <a:sym typeface="Helvetica World"/>
              </a:rPr>
              <a:t>1</a:t>
            </a: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for</a:t>
            </a:r>
            <a:r>
              <a:rPr lang="en-US" sz="1466">
                <a:solidFill>
                  <a:srgbClr val="333333"/>
                </a:solidFill>
                <a:latin typeface="Helvetica World"/>
                <a:ea typeface="Helvetica World"/>
                <a:cs typeface="Helvetica World"/>
                <a:sym typeface="Helvetica World"/>
              </a:rPr>
              <a:t> (i = </a:t>
            </a:r>
            <a:r>
              <a:rPr lang="en-US" sz="1466">
                <a:solidFill>
                  <a:srgbClr val="008080"/>
                </a:solidFill>
                <a:latin typeface="Helvetica World"/>
                <a:ea typeface="Helvetica World"/>
                <a:cs typeface="Helvetica World"/>
                <a:sym typeface="Helvetica World"/>
              </a:rPr>
              <a:t>2</a:t>
            </a:r>
            <a:r>
              <a:rPr lang="en-US" sz="1466">
                <a:solidFill>
                  <a:srgbClr val="333333"/>
                </a:solidFill>
                <a:latin typeface="Helvetica World"/>
                <a:ea typeface="Helvetica World"/>
                <a:cs typeface="Helvetica World"/>
                <a:sym typeface="Helvetica World"/>
              </a:rPr>
              <a:t>; i &lt;= n; i++)     { </a:t>
            </a:r>
          </a:p>
        </p:txBody>
      </p:sp>
      <p:sp>
        <p:nvSpPr>
          <p:cNvPr name="TextBox 33" id="33"/>
          <p:cNvSpPr txBox="true"/>
          <p:nvPr/>
        </p:nvSpPr>
        <p:spPr>
          <a:xfrm rot="0">
            <a:off x="723786" y="5090560"/>
            <a:ext cx="2915031" cy="214208"/>
          </a:xfrm>
          <a:prstGeom prst="rect">
            <a:avLst/>
          </a:prstGeom>
        </p:spPr>
        <p:txBody>
          <a:bodyPr anchor="t" rtlCol="false" tIns="0" lIns="0" bIns="0" rIns="0">
            <a:spAutoFit/>
          </a:bodyPr>
          <a:lstStyle/>
          <a:p>
            <a:pPr algn="l">
              <a:lnSpc>
                <a:spcPts val="1699"/>
              </a:lnSpc>
            </a:pPr>
            <a:r>
              <a:rPr lang="en-US" sz="1466">
                <a:solidFill>
                  <a:srgbClr val="333333"/>
                </a:solidFill>
                <a:latin typeface="Helvetica World"/>
                <a:ea typeface="Helvetica World"/>
                <a:cs typeface="Helvetica World"/>
                <a:sym typeface="Helvetica World"/>
              </a:rPr>
              <a:t>      </a:t>
            </a:r>
            <a:r>
              <a:rPr lang="en-US" sz="1466">
                <a:solidFill>
                  <a:srgbClr val="999988"/>
                </a:solidFill>
                <a:latin typeface="Helvetica World"/>
                <a:ea typeface="Helvetica World"/>
                <a:cs typeface="Helvetica World"/>
                <a:sym typeface="Helvetica World"/>
              </a:rPr>
              <a:t>/* Add the previous 2 numbers </a:t>
            </a:r>
          </a:p>
        </p:txBody>
      </p:sp>
      <p:sp>
        <p:nvSpPr>
          <p:cNvPr name="TextBox 34" id="34"/>
          <p:cNvSpPr txBox="true"/>
          <p:nvPr/>
        </p:nvSpPr>
        <p:spPr>
          <a:xfrm rot="0">
            <a:off x="672046" y="5306463"/>
            <a:ext cx="1077220" cy="214208"/>
          </a:xfrm>
          <a:prstGeom prst="rect">
            <a:avLst/>
          </a:prstGeom>
        </p:spPr>
        <p:txBody>
          <a:bodyPr anchor="t" rtlCol="false" tIns="0" lIns="0" bIns="0" rIns="0">
            <a:spAutoFit/>
          </a:bodyPr>
          <a:lstStyle/>
          <a:p>
            <a:pPr algn="l">
              <a:lnSpc>
                <a:spcPts val="1699"/>
              </a:lnSpc>
            </a:pPr>
            <a:r>
              <a:rPr lang="en-US" sz="1466">
                <a:solidFill>
                  <a:srgbClr val="999988"/>
                </a:solidFill>
                <a:latin typeface="Helvetica World"/>
                <a:ea typeface="Helvetica World"/>
                <a:cs typeface="Helvetica World"/>
                <a:sym typeface="Helvetica World"/>
              </a:rPr>
              <a:t>in the series </a:t>
            </a:r>
          </a:p>
        </p:txBody>
      </p:sp>
      <p:sp>
        <p:nvSpPr>
          <p:cNvPr name="TextBox 35" id="35"/>
          <p:cNvSpPr txBox="true"/>
          <p:nvPr/>
        </p:nvSpPr>
        <p:spPr>
          <a:xfrm rot="0">
            <a:off x="723786" y="5522357"/>
            <a:ext cx="1541745" cy="214208"/>
          </a:xfrm>
          <a:prstGeom prst="rect">
            <a:avLst/>
          </a:prstGeom>
        </p:spPr>
        <p:txBody>
          <a:bodyPr anchor="t" rtlCol="false" tIns="0" lIns="0" bIns="0" rIns="0">
            <a:spAutoFit/>
          </a:bodyPr>
          <a:lstStyle/>
          <a:p>
            <a:pPr algn="l">
              <a:lnSpc>
                <a:spcPts val="1699"/>
              </a:lnSpc>
            </a:pPr>
            <a:r>
              <a:rPr lang="en-US" sz="1466">
                <a:solidFill>
                  <a:srgbClr val="999988"/>
                </a:solidFill>
                <a:latin typeface="Helvetica World"/>
                <a:ea typeface="Helvetica World"/>
                <a:cs typeface="Helvetica World"/>
                <a:sym typeface="Helvetica World"/>
              </a:rPr>
              <a:t>        and store it */</a:t>
            </a:r>
          </a:p>
        </p:txBody>
      </p:sp>
      <p:sp>
        <p:nvSpPr>
          <p:cNvPr name="TextBox 36" id="36"/>
          <p:cNvSpPr txBox="true"/>
          <p:nvPr/>
        </p:nvSpPr>
        <p:spPr>
          <a:xfrm rot="0">
            <a:off x="672046" y="5738260"/>
            <a:ext cx="1900495" cy="430111"/>
          </a:xfrm>
          <a:prstGeom prst="rect">
            <a:avLst/>
          </a:prstGeom>
        </p:spPr>
        <p:txBody>
          <a:bodyPr anchor="t" rtlCol="false" tIns="0" lIns="0" bIns="0" rIns="0">
            <a:spAutoFit/>
          </a:bodyPr>
          <a:lstStyle/>
          <a:p>
            <a:pPr algn="l">
              <a:lnSpc>
                <a:spcPts val="1699"/>
              </a:lnSpc>
            </a:pPr>
            <a:r>
              <a:rPr lang="en-US" sz="1466">
                <a:solidFill>
                  <a:srgbClr val="333333"/>
                </a:solidFill>
                <a:latin typeface="Helvetica World"/>
                <a:ea typeface="Helvetica World"/>
                <a:cs typeface="Helvetica World"/>
                <a:sym typeface="Helvetica World"/>
              </a:rPr>
              <a:t>        f[i] = f[i-</a:t>
            </a:r>
            <a:r>
              <a:rPr lang="en-US" sz="1466">
                <a:solidFill>
                  <a:srgbClr val="008080"/>
                </a:solidFill>
                <a:latin typeface="Helvetica World"/>
                <a:ea typeface="Helvetica World"/>
                <a:cs typeface="Helvetica World"/>
                <a:sym typeface="Helvetica World"/>
              </a:rPr>
              <a:t>1</a:t>
            </a:r>
            <a:r>
              <a:rPr lang="en-US" sz="1466">
                <a:solidFill>
                  <a:srgbClr val="333333"/>
                </a:solidFill>
                <a:latin typeface="Helvetica World"/>
                <a:ea typeface="Helvetica World"/>
                <a:cs typeface="Helvetica World"/>
                <a:sym typeface="Helvetica World"/>
              </a:rPr>
              <a:t>] + f[i-</a:t>
            </a:r>
            <a:r>
              <a:rPr lang="en-US" sz="1466">
                <a:solidFill>
                  <a:srgbClr val="008080"/>
                </a:solidFill>
                <a:latin typeface="Helvetica World"/>
                <a:ea typeface="Helvetica World"/>
                <a:cs typeface="Helvetica World"/>
                <a:sym typeface="Helvetica World"/>
              </a:rPr>
              <a:t>2</a:t>
            </a:r>
            <a:r>
              <a:rPr lang="en-US" sz="1466">
                <a:solidFill>
                  <a:srgbClr val="333333"/>
                </a:solidFill>
                <a:latin typeface="Helvetica World"/>
                <a:ea typeface="Helvetica World"/>
                <a:cs typeface="Helvetica World"/>
                <a:sym typeface="Helvetica World"/>
              </a:rPr>
              <a:t>];     } </a:t>
            </a:r>
          </a:p>
        </p:txBody>
      </p:sp>
      <p:sp>
        <p:nvSpPr>
          <p:cNvPr name="TextBox 37" id="37"/>
          <p:cNvSpPr txBox="true"/>
          <p:nvPr/>
        </p:nvSpPr>
        <p:spPr>
          <a:xfrm rot="0">
            <a:off x="723786" y="6170057"/>
            <a:ext cx="316716" cy="214208"/>
          </a:xfrm>
          <a:prstGeom prst="rect">
            <a:avLst/>
          </a:prstGeom>
        </p:spPr>
        <p:txBody>
          <a:bodyPr anchor="t" rtlCol="false" tIns="0" lIns="0" bIns="0" rIns="0">
            <a:spAutoFit/>
          </a:bodyPr>
          <a:lstStyle/>
          <a:p>
            <a:pPr algn="l">
              <a:lnSpc>
                <a:spcPts val="1699"/>
              </a:lnSpc>
            </a:pPr>
            <a:r>
              <a:rPr lang="en-US" sz="1466">
                <a:solidFill>
                  <a:srgbClr val="333333"/>
                </a:solidFill>
                <a:latin typeface="Helvetica World"/>
                <a:ea typeface="Helvetica World"/>
                <a:cs typeface="Helvetica World"/>
                <a:sym typeface="Helvetica World"/>
              </a:rPr>
              <a:t>      </a:t>
            </a:r>
          </a:p>
        </p:txBody>
      </p:sp>
      <p:sp>
        <p:nvSpPr>
          <p:cNvPr name="TextBox 38" id="38"/>
          <p:cNvSpPr txBox="true"/>
          <p:nvPr/>
        </p:nvSpPr>
        <p:spPr>
          <a:xfrm rot="0">
            <a:off x="672046" y="6385960"/>
            <a:ext cx="1182376" cy="430111"/>
          </a:xfrm>
          <a:prstGeom prst="rect">
            <a:avLst/>
          </a:prstGeom>
        </p:spPr>
        <p:txBody>
          <a:bodyPr anchor="t" rtlCol="false" tIns="0" lIns="0" bIns="0" rIns="0">
            <a:spAutoFit/>
          </a:bodyPr>
          <a:lstStyle/>
          <a:p>
            <a:pPr algn="l">
              <a:lnSpc>
                <a:spcPts val="1699"/>
              </a:lnSpc>
            </a:pPr>
            <a:r>
              <a:rPr lang="en-US" sz="1466">
                <a:solidFill>
                  <a:srgbClr val="333333"/>
                </a:solidFill>
                <a:latin typeface="Helvetica World"/>
                <a:ea typeface="Helvetica World"/>
                <a:cs typeface="Helvetica World"/>
                <a:sym typeface="Helvetica World"/>
              </a:rPr>
              <a:t>    </a:t>
            </a:r>
            <a:r>
              <a:rPr lang="en-US" b="true" sz="1466">
                <a:solidFill>
                  <a:srgbClr val="333333"/>
                </a:solidFill>
                <a:latin typeface="Helvetica World Bold"/>
                <a:ea typeface="Helvetica World Bold"/>
                <a:cs typeface="Helvetica World Bold"/>
                <a:sym typeface="Helvetica World Bold"/>
              </a:rPr>
              <a:t>return</a:t>
            </a:r>
            <a:r>
              <a:rPr lang="en-US" sz="1466">
                <a:solidFill>
                  <a:srgbClr val="333333"/>
                </a:solidFill>
                <a:latin typeface="Helvetica World"/>
                <a:ea typeface="Helvetica World"/>
                <a:cs typeface="Helvetica World"/>
                <a:sym typeface="Helvetica World"/>
              </a:rPr>
              <a:t> f[n];     }</a:t>
            </a:r>
          </a:p>
        </p:txBody>
      </p:sp>
      <p:sp>
        <p:nvSpPr>
          <p:cNvPr name="TextBox 39" id="39"/>
          <p:cNvSpPr txBox="true"/>
          <p:nvPr/>
        </p:nvSpPr>
        <p:spPr>
          <a:xfrm rot="0">
            <a:off x="3089910" y="57478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ﬁb(1)</a:t>
            </a:r>
          </a:p>
        </p:txBody>
      </p:sp>
      <p:sp>
        <p:nvSpPr>
          <p:cNvPr name="TextBox 40" id="40"/>
          <p:cNvSpPr txBox="true"/>
          <p:nvPr/>
        </p:nvSpPr>
        <p:spPr>
          <a:xfrm rot="0">
            <a:off x="4156710" y="49096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ﬁb(2)</a:t>
            </a:r>
          </a:p>
        </p:txBody>
      </p:sp>
      <p:sp>
        <p:nvSpPr>
          <p:cNvPr name="TextBox 41" id="41"/>
          <p:cNvSpPr txBox="true"/>
          <p:nvPr/>
        </p:nvSpPr>
        <p:spPr>
          <a:xfrm rot="0">
            <a:off x="4652010" y="57478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ﬁb(0)</a:t>
            </a:r>
          </a:p>
        </p:txBody>
      </p:sp>
      <p:sp>
        <p:nvSpPr>
          <p:cNvPr name="TextBox 42" id="42"/>
          <p:cNvSpPr txBox="true"/>
          <p:nvPr/>
        </p:nvSpPr>
        <p:spPr>
          <a:xfrm rot="0">
            <a:off x="5210813" y="4096893"/>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ﬁb(3)</a:t>
            </a:r>
          </a:p>
        </p:txBody>
      </p:sp>
      <p:sp>
        <p:nvSpPr>
          <p:cNvPr name="TextBox 43" id="43"/>
          <p:cNvSpPr txBox="true"/>
          <p:nvPr/>
        </p:nvSpPr>
        <p:spPr>
          <a:xfrm rot="0">
            <a:off x="5483857" y="4909690"/>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ﬁb(1)</a:t>
            </a:r>
          </a:p>
        </p:txBody>
      </p:sp>
      <p:sp>
        <p:nvSpPr>
          <p:cNvPr name="TextBox 44" id="44"/>
          <p:cNvSpPr txBox="true"/>
          <p:nvPr/>
        </p:nvSpPr>
        <p:spPr>
          <a:xfrm rot="0">
            <a:off x="6493507" y="3219669"/>
            <a:ext cx="614020" cy="551945"/>
          </a:xfrm>
          <a:prstGeom prst="rect">
            <a:avLst/>
          </a:prstGeom>
        </p:spPr>
        <p:txBody>
          <a:bodyPr anchor="t" rtlCol="false" tIns="0" lIns="0" bIns="0" rIns="0">
            <a:spAutoFit/>
          </a:bodyPr>
          <a:lstStyle/>
          <a:p>
            <a:pPr algn="l">
              <a:lnSpc>
                <a:spcPts val="5000"/>
              </a:lnSpc>
            </a:pPr>
            <a:r>
              <a:rPr lang="en-US" b="true" sz="2000" spc="-6">
                <a:solidFill>
                  <a:srgbClr val="000000"/>
                </a:solidFill>
                <a:latin typeface="IBM Plex Sans Bold"/>
                <a:ea typeface="IBM Plex Sans Bold"/>
                <a:cs typeface="IBM Plex Sans Bold"/>
                <a:sym typeface="IBM Plex Sans Bold"/>
              </a:rPr>
              <a:t>ﬁb(4)</a:t>
            </a:r>
          </a:p>
        </p:txBody>
      </p:sp>
      <p:sp>
        <p:nvSpPr>
          <p:cNvPr name="TextBox 45" id="45"/>
          <p:cNvSpPr txBox="true"/>
          <p:nvPr/>
        </p:nvSpPr>
        <p:spPr>
          <a:xfrm rot="0">
            <a:off x="7217407" y="3887343"/>
            <a:ext cx="614020" cy="551945"/>
          </a:xfrm>
          <a:prstGeom prst="rect">
            <a:avLst/>
          </a:prstGeom>
        </p:spPr>
        <p:txBody>
          <a:bodyPr anchor="t" rtlCol="false" tIns="0" lIns="0" bIns="0" rIns="0">
            <a:spAutoFit/>
          </a:bodyPr>
          <a:lstStyle/>
          <a:p>
            <a:pPr algn="l">
              <a:lnSpc>
                <a:spcPts val="5000"/>
              </a:lnSpc>
            </a:pPr>
            <a:r>
              <a:rPr lang="en-US" b="true" sz="2000" spc="-6">
                <a:solidFill>
                  <a:srgbClr val="000000"/>
                </a:solidFill>
                <a:latin typeface="IBM Plex Sans Bold"/>
                <a:ea typeface="IBM Plex Sans Bold"/>
                <a:cs typeface="IBM Plex Sans Bold"/>
                <a:sym typeface="IBM Plex Sans Bold"/>
              </a:rPr>
              <a:t>ﬁb(2)</a:t>
            </a:r>
          </a:p>
        </p:txBody>
      </p:sp>
      <p:sp>
        <p:nvSpPr>
          <p:cNvPr name="TextBox 46" id="46"/>
          <p:cNvSpPr txBox="true"/>
          <p:nvPr/>
        </p:nvSpPr>
        <p:spPr>
          <a:xfrm rot="0">
            <a:off x="8233410" y="2458593"/>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ﬁb(5)</a:t>
            </a:r>
          </a:p>
        </p:txBody>
      </p:sp>
      <p:sp>
        <p:nvSpPr>
          <p:cNvPr name="TextBox 47" id="47"/>
          <p:cNvSpPr txBox="true"/>
          <p:nvPr/>
        </p:nvSpPr>
        <p:spPr>
          <a:xfrm rot="0">
            <a:off x="10062210" y="3429219"/>
            <a:ext cx="61402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ﬁb(3)</a:t>
            </a:r>
          </a:p>
        </p:txBody>
      </p:sp>
    </p:spTree>
  </p:cSld>
  <p:clrMapOvr>
    <a:masterClrMapping/>
  </p:clrMapOvr>
</p:sld>
</file>

<file path=ppt/slides/slide4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762000" y="7396477"/>
            <a:ext cx="3309938" cy="828037"/>
            <a:chOff x="0" y="0"/>
            <a:chExt cx="3309938" cy="828040"/>
          </a:xfrm>
        </p:grpSpPr>
        <p:sp>
          <p:nvSpPr>
            <p:cNvPr name="Freeform 6" id="6"/>
            <p:cNvSpPr/>
            <p:nvPr/>
          </p:nvSpPr>
          <p:spPr>
            <a:xfrm flipH="false" flipV="false" rot="0">
              <a:off x="0" y="0"/>
              <a:ext cx="3309874" cy="828040"/>
            </a:xfrm>
            <a:custGeom>
              <a:avLst/>
              <a:gdLst/>
              <a:ahLst/>
              <a:cxnLst/>
              <a:rect r="r" b="b" t="t" l="l"/>
              <a:pathLst>
                <a:path h="828040" w="3309874">
                  <a:moveTo>
                    <a:pt x="0" y="828040"/>
                  </a:moveTo>
                  <a:lnTo>
                    <a:pt x="3309874" y="828040"/>
                  </a:lnTo>
                  <a:lnTo>
                    <a:pt x="3309874" y="0"/>
                  </a:lnTo>
                  <a:lnTo>
                    <a:pt x="0" y="0"/>
                  </a:lnTo>
                  <a:close/>
                </a:path>
              </a:pathLst>
            </a:custGeom>
            <a:solidFill>
              <a:srgbClr val="FFFFFF"/>
            </a:solidFill>
          </p:spPr>
        </p:sp>
      </p:grpSp>
      <p:grpSp>
        <p:nvGrpSpPr>
          <p:cNvPr name="Group 7" id="7"/>
          <p:cNvGrpSpPr>
            <a:grpSpLocks noChangeAspect="true"/>
          </p:cNvGrpSpPr>
          <p:nvPr/>
        </p:nvGrpSpPr>
        <p:grpSpPr>
          <a:xfrm rot="0">
            <a:off x="5121535" y="2286324"/>
            <a:ext cx="5807278" cy="4306672"/>
            <a:chOff x="0" y="0"/>
            <a:chExt cx="5807278" cy="4306672"/>
          </a:xfrm>
        </p:grpSpPr>
        <p:sp>
          <p:nvSpPr>
            <p:cNvPr name="Freeform 8" id="8"/>
            <p:cNvSpPr/>
            <p:nvPr/>
          </p:nvSpPr>
          <p:spPr>
            <a:xfrm flipH="false" flipV="false" rot="0">
              <a:off x="63246" y="63500"/>
              <a:ext cx="5680075" cy="4164837"/>
            </a:xfrm>
            <a:custGeom>
              <a:avLst/>
              <a:gdLst/>
              <a:ahLst/>
              <a:cxnLst/>
              <a:rect r="r" b="b" t="t" l="l"/>
              <a:pathLst>
                <a:path h="4164837" w="5680075">
                  <a:moveTo>
                    <a:pt x="2653284" y="56007"/>
                  </a:moveTo>
                  <a:lnTo>
                    <a:pt x="2617470" y="67056"/>
                  </a:lnTo>
                  <a:lnTo>
                    <a:pt x="2605659" y="30861"/>
                  </a:lnTo>
                  <a:cubicBezTo>
                    <a:pt x="2617851" y="26797"/>
                    <a:pt x="2630170" y="22987"/>
                    <a:pt x="2642616" y="19431"/>
                  </a:cubicBezTo>
                  <a:close/>
                  <a:moveTo>
                    <a:pt x="2582037" y="79248"/>
                  </a:moveTo>
                  <a:lnTo>
                    <a:pt x="2546985" y="92583"/>
                  </a:lnTo>
                  <a:lnTo>
                    <a:pt x="2532888" y="57150"/>
                  </a:lnTo>
                  <a:cubicBezTo>
                    <a:pt x="2544826" y="52451"/>
                    <a:pt x="2556891" y="47879"/>
                    <a:pt x="2569083" y="43434"/>
                  </a:cubicBezTo>
                  <a:close/>
                  <a:moveTo>
                    <a:pt x="2512314" y="106934"/>
                  </a:moveTo>
                  <a:lnTo>
                    <a:pt x="2478151" y="122428"/>
                  </a:lnTo>
                  <a:lnTo>
                    <a:pt x="2461895" y="88011"/>
                  </a:lnTo>
                  <a:cubicBezTo>
                    <a:pt x="2473579" y="82550"/>
                    <a:pt x="2485263" y="77216"/>
                    <a:pt x="2497074" y="72136"/>
                  </a:cubicBezTo>
                  <a:close/>
                  <a:moveTo>
                    <a:pt x="2444496" y="138811"/>
                  </a:moveTo>
                  <a:lnTo>
                    <a:pt x="2411349" y="156337"/>
                  </a:lnTo>
                  <a:lnTo>
                    <a:pt x="2393061" y="122936"/>
                  </a:lnTo>
                  <a:cubicBezTo>
                    <a:pt x="2404364" y="116713"/>
                    <a:pt x="2415794" y="110744"/>
                    <a:pt x="2427224" y="104902"/>
                  </a:cubicBezTo>
                  <a:close/>
                  <a:moveTo>
                    <a:pt x="2378710" y="174879"/>
                  </a:moveTo>
                  <a:lnTo>
                    <a:pt x="2346706" y="194437"/>
                  </a:lnTo>
                  <a:lnTo>
                    <a:pt x="2326386" y="162306"/>
                  </a:lnTo>
                  <a:cubicBezTo>
                    <a:pt x="2337308" y="155448"/>
                    <a:pt x="2348230" y="148717"/>
                    <a:pt x="2359406" y="142113"/>
                  </a:cubicBezTo>
                  <a:close/>
                  <a:moveTo>
                    <a:pt x="2315337" y="215011"/>
                  </a:moveTo>
                  <a:lnTo>
                    <a:pt x="2284603" y="236474"/>
                  </a:lnTo>
                  <a:lnTo>
                    <a:pt x="2262251" y="205613"/>
                  </a:lnTo>
                  <a:cubicBezTo>
                    <a:pt x="2272665" y="198120"/>
                    <a:pt x="2283206" y="190627"/>
                    <a:pt x="2294001" y="183388"/>
                  </a:cubicBezTo>
                  <a:close/>
                  <a:moveTo>
                    <a:pt x="2254504" y="258953"/>
                  </a:moveTo>
                  <a:lnTo>
                    <a:pt x="2225167" y="282321"/>
                  </a:lnTo>
                  <a:lnTo>
                    <a:pt x="2200910" y="252857"/>
                  </a:lnTo>
                  <a:cubicBezTo>
                    <a:pt x="2210816" y="244602"/>
                    <a:pt x="2220976" y="236601"/>
                    <a:pt x="2231136" y="228727"/>
                  </a:cubicBezTo>
                  <a:close/>
                  <a:moveTo>
                    <a:pt x="2196592" y="306578"/>
                  </a:moveTo>
                  <a:lnTo>
                    <a:pt x="2168779" y="331724"/>
                  </a:lnTo>
                  <a:lnTo>
                    <a:pt x="2142744" y="303911"/>
                  </a:lnTo>
                  <a:cubicBezTo>
                    <a:pt x="2152142" y="295148"/>
                    <a:pt x="2161794" y="286512"/>
                    <a:pt x="2171446" y="278003"/>
                  </a:cubicBezTo>
                  <a:close/>
                  <a:moveTo>
                    <a:pt x="2141728" y="357759"/>
                  </a:moveTo>
                  <a:lnTo>
                    <a:pt x="2121408" y="378460"/>
                  </a:lnTo>
                  <a:lnTo>
                    <a:pt x="2107692" y="365252"/>
                  </a:lnTo>
                  <a:lnTo>
                    <a:pt x="2121408" y="378460"/>
                  </a:lnTo>
                  <a:lnTo>
                    <a:pt x="2117471" y="382651"/>
                  </a:lnTo>
                  <a:lnTo>
                    <a:pt x="2087880" y="358521"/>
                  </a:lnTo>
                  <a:cubicBezTo>
                    <a:pt x="2089912" y="356362"/>
                    <a:pt x="2091944" y="354203"/>
                    <a:pt x="2093976" y="352171"/>
                  </a:cubicBezTo>
                  <a:lnTo>
                    <a:pt x="2114931" y="330835"/>
                  </a:lnTo>
                  <a:close/>
                  <a:moveTo>
                    <a:pt x="2090039" y="412242"/>
                  </a:moveTo>
                  <a:lnTo>
                    <a:pt x="2065528" y="440563"/>
                  </a:lnTo>
                  <a:lnTo>
                    <a:pt x="2036318" y="416179"/>
                  </a:lnTo>
                  <a:cubicBezTo>
                    <a:pt x="2044573" y="406273"/>
                    <a:pt x="2052955" y="396494"/>
                    <a:pt x="2061591" y="386842"/>
                  </a:cubicBezTo>
                  <a:close/>
                  <a:moveTo>
                    <a:pt x="2042033" y="469900"/>
                  </a:moveTo>
                  <a:lnTo>
                    <a:pt x="2019300" y="499745"/>
                  </a:lnTo>
                  <a:lnTo>
                    <a:pt x="1988566" y="477139"/>
                  </a:lnTo>
                  <a:cubicBezTo>
                    <a:pt x="1996186" y="466725"/>
                    <a:pt x="2004060" y="456438"/>
                    <a:pt x="2011934" y="446278"/>
                  </a:cubicBezTo>
                  <a:close/>
                  <a:moveTo>
                    <a:pt x="1997583" y="530225"/>
                  </a:moveTo>
                  <a:lnTo>
                    <a:pt x="1976755" y="561467"/>
                  </a:lnTo>
                  <a:lnTo>
                    <a:pt x="1944751" y="540893"/>
                  </a:lnTo>
                  <a:cubicBezTo>
                    <a:pt x="1951736" y="530098"/>
                    <a:pt x="1958848" y="519303"/>
                    <a:pt x="1966214" y="508635"/>
                  </a:cubicBezTo>
                  <a:close/>
                  <a:moveTo>
                    <a:pt x="1956943" y="593344"/>
                  </a:moveTo>
                  <a:lnTo>
                    <a:pt x="1938147" y="625729"/>
                  </a:lnTo>
                  <a:lnTo>
                    <a:pt x="1904873" y="607060"/>
                  </a:lnTo>
                  <a:cubicBezTo>
                    <a:pt x="1911223" y="595757"/>
                    <a:pt x="1917700" y="584708"/>
                    <a:pt x="1924304" y="573659"/>
                  </a:cubicBezTo>
                  <a:close/>
                  <a:moveTo>
                    <a:pt x="1920367" y="658749"/>
                  </a:moveTo>
                  <a:lnTo>
                    <a:pt x="1903603" y="692277"/>
                  </a:lnTo>
                  <a:lnTo>
                    <a:pt x="1869313" y="675767"/>
                  </a:lnTo>
                  <a:cubicBezTo>
                    <a:pt x="1874901" y="664210"/>
                    <a:pt x="1880616" y="652653"/>
                    <a:pt x="1886585" y="641223"/>
                  </a:cubicBezTo>
                  <a:close/>
                  <a:moveTo>
                    <a:pt x="1887855" y="726313"/>
                  </a:moveTo>
                  <a:lnTo>
                    <a:pt x="1873123" y="760857"/>
                  </a:lnTo>
                  <a:lnTo>
                    <a:pt x="1837817" y="746506"/>
                  </a:lnTo>
                  <a:cubicBezTo>
                    <a:pt x="1842643" y="734568"/>
                    <a:pt x="1847723" y="722630"/>
                    <a:pt x="1852930" y="710946"/>
                  </a:cubicBezTo>
                  <a:close/>
                  <a:moveTo>
                    <a:pt x="1859534" y="795782"/>
                  </a:moveTo>
                  <a:lnTo>
                    <a:pt x="1846961" y="831088"/>
                  </a:lnTo>
                  <a:lnTo>
                    <a:pt x="1810893" y="818896"/>
                  </a:lnTo>
                  <a:cubicBezTo>
                    <a:pt x="1814957" y="806704"/>
                    <a:pt x="1819275" y="794512"/>
                    <a:pt x="1823847" y="782447"/>
                  </a:cubicBezTo>
                  <a:close/>
                  <a:moveTo>
                    <a:pt x="1835658" y="866902"/>
                  </a:moveTo>
                  <a:lnTo>
                    <a:pt x="1825371" y="902970"/>
                  </a:lnTo>
                  <a:lnTo>
                    <a:pt x="1788541" y="893064"/>
                  </a:lnTo>
                  <a:cubicBezTo>
                    <a:pt x="1791843" y="880618"/>
                    <a:pt x="1795399" y="868172"/>
                    <a:pt x="1799209" y="855853"/>
                  </a:cubicBezTo>
                  <a:close/>
                  <a:moveTo>
                    <a:pt x="1816227" y="939292"/>
                  </a:moveTo>
                  <a:lnTo>
                    <a:pt x="1808226" y="975995"/>
                  </a:lnTo>
                  <a:lnTo>
                    <a:pt x="1770888" y="968375"/>
                  </a:lnTo>
                  <a:cubicBezTo>
                    <a:pt x="1773428" y="955675"/>
                    <a:pt x="1776222" y="943102"/>
                    <a:pt x="1779143" y="930529"/>
                  </a:cubicBezTo>
                  <a:close/>
                  <a:moveTo>
                    <a:pt x="1801241" y="1012825"/>
                  </a:moveTo>
                  <a:lnTo>
                    <a:pt x="1795526" y="1049909"/>
                  </a:lnTo>
                  <a:lnTo>
                    <a:pt x="1757807" y="1044575"/>
                  </a:lnTo>
                  <a:cubicBezTo>
                    <a:pt x="1759585" y="1031748"/>
                    <a:pt x="1761617" y="1019048"/>
                    <a:pt x="1763776" y="1006348"/>
                  </a:cubicBezTo>
                  <a:close/>
                  <a:moveTo>
                    <a:pt x="1776730" y="1049401"/>
                  </a:moveTo>
                  <a:lnTo>
                    <a:pt x="1811401" y="1032891"/>
                  </a:lnTo>
                  <a:lnTo>
                    <a:pt x="1827530" y="1067435"/>
                  </a:lnTo>
                  <a:cubicBezTo>
                    <a:pt x="1816100" y="1072769"/>
                    <a:pt x="1804670" y="1078230"/>
                    <a:pt x="1793367" y="1083691"/>
                  </a:cubicBezTo>
                  <a:close/>
                  <a:moveTo>
                    <a:pt x="1846199" y="1016889"/>
                  </a:moveTo>
                  <a:lnTo>
                    <a:pt x="1881251" y="1001268"/>
                  </a:lnTo>
                  <a:lnTo>
                    <a:pt x="1896491" y="1036193"/>
                  </a:lnTo>
                  <a:cubicBezTo>
                    <a:pt x="1884934" y="1041273"/>
                    <a:pt x="1873377" y="1046353"/>
                    <a:pt x="1861947" y="1051560"/>
                  </a:cubicBezTo>
                  <a:close/>
                  <a:moveTo>
                    <a:pt x="1916430" y="986155"/>
                  </a:moveTo>
                  <a:lnTo>
                    <a:pt x="1951863" y="971423"/>
                  </a:lnTo>
                  <a:lnTo>
                    <a:pt x="1966214" y="1006729"/>
                  </a:lnTo>
                  <a:cubicBezTo>
                    <a:pt x="1954530" y="1011428"/>
                    <a:pt x="1942846" y="1016254"/>
                    <a:pt x="1931289" y="1021207"/>
                  </a:cubicBezTo>
                  <a:close/>
                  <a:moveTo>
                    <a:pt x="1987550" y="957199"/>
                  </a:moveTo>
                  <a:lnTo>
                    <a:pt x="2023364" y="943483"/>
                  </a:lnTo>
                  <a:lnTo>
                    <a:pt x="2036826" y="979170"/>
                  </a:lnTo>
                  <a:cubicBezTo>
                    <a:pt x="2025015" y="983615"/>
                    <a:pt x="2013204" y="988187"/>
                    <a:pt x="2001520" y="992759"/>
                  </a:cubicBezTo>
                  <a:close/>
                  <a:moveTo>
                    <a:pt x="2059305" y="930148"/>
                  </a:moveTo>
                  <a:lnTo>
                    <a:pt x="2095373" y="917321"/>
                  </a:lnTo>
                  <a:lnTo>
                    <a:pt x="2107819" y="953262"/>
                  </a:lnTo>
                  <a:cubicBezTo>
                    <a:pt x="2095881" y="957453"/>
                    <a:pt x="2084070" y="961644"/>
                    <a:pt x="2072132" y="965835"/>
                  </a:cubicBezTo>
                  <a:close/>
                  <a:moveTo>
                    <a:pt x="2131695" y="905002"/>
                  </a:moveTo>
                  <a:lnTo>
                    <a:pt x="2168144" y="893191"/>
                  </a:lnTo>
                  <a:lnTo>
                    <a:pt x="2179701" y="929513"/>
                  </a:lnTo>
                  <a:cubicBezTo>
                    <a:pt x="2167636" y="933323"/>
                    <a:pt x="2155698" y="937260"/>
                    <a:pt x="2143760" y="941197"/>
                  </a:cubicBezTo>
                  <a:close/>
                  <a:moveTo>
                    <a:pt x="2204847" y="881761"/>
                  </a:moveTo>
                  <a:lnTo>
                    <a:pt x="2241550" y="870839"/>
                  </a:lnTo>
                  <a:lnTo>
                    <a:pt x="2252218" y="907415"/>
                  </a:lnTo>
                  <a:cubicBezTo>
                    <a:pt x="2240153" y="910971"/>
                    <a:pt x="2227961" y="914527"/>
                    <a:pt x="2215896" y="918210"/>
                  </a:cubicBezTo>
                  <a:close/>
                  <a:moveTo>
                    <a:pt x="2278507" y="860425"/>
                  </a:moveTo>
                  <a:lnTo>
                    <a:pt x="2315591" y="850519"/>
                  </a:lnTo>
                  <a:lnTo>
                    <a:pt x="2325243" y="887349"/>
                  </a:lnTo>
                  <a:cubicBezTo>
                    <a:pt x="2313051" y="890524"/>
                    <a:pt x="2300859" y="893826"/>
                    <a:pt x="2288667" y="897128"/>
                  </a:cubicBezTo>
                  <a:close/>
                  <a:moveTo>
                    <a:pt x="2352675" y="840994"/>
                  </a:moveTo>
                  <a:lnTo>
                    <a:pt x="2389886" y="831977"/>
                  </a:lnTo>
                  <a:lnTo>
                    <a:pt x="2398522" y="869061"/>
                  </a:lnTo>
                  <a:cubicBezTo>
                    <a:pt x="2386203" y="871982"/>
                    <a:pt x="2374011" y="874903"/>
                    <a:pt x="2361692" y="877951"/>
                  </a:cubicBezTo>
                  <a:close/>
                  <a:moveTo>
                    <a:pt x="2427351" y="823468"/>
                  </a:moveTo>
                  <a:lnTo>
                    <a:pt x="2464816" y="815467"/>
                  </a:lnTo>
                  <a:lnTo>
                    <a:pt x="2472563" y="852805"/>
                  </a:lnTo>
                  <a:cubicBezTo>
                    <a:pt x="2460244" y="855345"/>
                    <a:pt x="2447925" y="858012"/>
                    <a:pt x="2435606" y="860679"/>
                  </a:cubicBezTo>
                  <a:close/>
                  <a:moveTo>
                    <a:pt x="2502408" y="807974"/>
                  </a:moveTo>
                  <a:lnTo>
                    <a:pt x="2540127" y="800989"/>
                  </a:lnTo>
                  <a:lnTo>
                    <a:pt x="2546858" y="838454"/>
                  </a:lnTo>
                  <a:cubicBezTo>
                    <a:pt x="2534412" y="840740"/>
                    <a:pt x="2522093" y="843026"/>
                    <a:pt x="2509647" y="845439"/>
                  </a:cubicBezTo>
                  <a:close/>
                  <a:moveTo>
                    <a:pt x="2577846" y="794385"/>
                  </a:moveTo>
                  <a:lnTo>
                    <a:pt x="2615692" y="788416"/>
                  </a:lnTo>
                  <a:lnTo>
                    <a:pt x="2621407" y="826135"/>
                  </a:lnTo>
                  <a:cubicBezTo>
                    <a:pt x="2608961" y="828040"/>
                    <a:pt x="2596515" y="830072"/>
                    <a:pt x="2584069" y="832104"/>
                  </a:cubicBezTo>
                  <a:close/>
                  <a:moveTo>
                    <a:pt x="2653665" y="782828"/>
                  </a:moveTo>
                  <a:lnTo>
                    <a:pt x="2691638" y="777748"/>
                  </a:lnTo>
                  <a:lnTo>
                    <a:pt x="2696464" y="815594"/>
                  </a:lnTo>
                  <a:cubicBezTo>
                    <a:pt x="2683891" y="817118"/>
                    <a:pt x="2671445" y="818769"/>
                    <a:pt x="2658999" y="820547"/>
                  </a:cubicBezTo>
                  <a:close/>
                  <a:moveTo>
                    <a:pt x="2729738" y="773303"/>
                  </a:moveTo>
                  <a:lnTo>
                    <a:pt x="2767838" y="769239"/>
                  </a:lnTo>
                  <a:lnTo>
                    <a:pt x="2771648" y="807212"/>
                  </a:lnTo>
                  <a:cubicBezTo>
                    <a:pt x="2759075" y="808482"/>
                    <a:pt x="2746502" y="809752"/>
                    <a:pt x="2733929" y="811149"/>
                  </a:cubicBezTo>
                  <a:close/>
                  <a:moveTo>
                    <a:pt x="2806065" y="765683"/>
                  </a:moveTo>
                  <a:lnTo>
                    <a:pt x="2844292" y="762635"/>
                  </a:lnTo>
                  <a:lnTo>
                    <a:pt x="2847086" y="800608"/>
                  </a:lnTo>
                  <a:cubicBezTo>
                    <a:pt x="2834513" y="801497"/>
                    <a:pt x="2821940" y="802513"/>
                    <a:pt x="2809367" y="803656"/>
                  </a:cubicBezTo>
                  <a:close/>
                  <a:moveTo>
                    <a:pt x="2882519" y="760095"/>
                  </a:moveTo>
                  <a:lnTo>
                    <a:pt x="2920746" y="758063"/>
                  </a:lnTo>
                  <a:lnTo>
                    <a:pt x="2922524" y="796163"/>
                  </a:lnTo>
                  <a:cubicBezTo>
                    <a:pt x="2909951" y="796798"/>
                    <a:pt x="2897378" y="797433"/>
                    <a:pt x="2884678" y="798195"/>
                  </a:cubicBezTo>
                  <a:close/>
                  <a:moveTo>
                    <a:pt x="2959100" y="756539"/>
                  </a:moveTo>
                  <a:lnTo>
                    <a:pt x="2997454" y="755523"/>
                  </a:lnTo>
                  <a:lnTo>
                    <a:pt x="2998216" y="793623"/>
                  </a:lnTo>
                  <a:cubicBezTo>
                    <a:pt x="2985516" y="793877"/>
                    <a:pt x="2972943" y="794258"/>
                    <a:pt x="2960370" y="794639"/>
                  </a:cubicBezTo>
                  <a:close/>
                  <a:moveTo>
                    <a:pt x="3035808" y="754888"/>
                  </a:moveTo>
                  <a:lnTo>
                    <a:pt x="3074162" y="754888"/>
                  </a:lnTo>
                  <a:lnTo>
                    <a:pt x="3074035" y="792988"/>
                  </a:lnTo>
                  <a:cubicBezTo>
                    <a:pt x="3061462" y="792861"/>
                    <a:pt x="3048762" y="792988"/>
                    <a:pt x="3036189" y="792988"/>
                  </a:cubicBezTo>
                  <a:close/>
                  <a:moveTo>
                    <a:pt x="3112516" y="755269"/>
                  </a:moveTo>
                  <a:lnTo>
                    <a:pt x="3150870" y="756158"/>
                  </a:lnTo>
                  <a:lnTo>
                    <a:pt x="3149727" y="794258"/>
                  </a:lnTo>
                  <a:cubicBezTo>
                    <a:pt x="3137154" y="793877"/>
                    <a:pt x="3124454" y="793496"/>
                    <a:pt x="3111881" y="793369"/>
                  </a:cubicBezTo>
                  <a:close/>
                  <a:moveTo>
                    <a:pt x="3189224" y="757682"/>
                  </a:moveTo>
                  <a:lnTo>
                    <a:pt x="3227578" y="759587"/>
                  </a:lnTo>
                  <a:lnTo>
                    <a:pt x="3225419" y="797687"/>
                  </a:lnTo>
                  <a:cubicBezTo>
                    <a:pt x="3212846" y="796925"/>
                    <a:pt x="3200146" y="796290"/>
                    <a:pt x="3187573" y="795782"/>
                  </a:cubicBezTo>
                  <a:close/>
                  <a:moveTo>
                    <a:pt x="3265805" y="762000"/>
                  </a:moveTo>
                  <a:lnTo>
                    <a:pt x="3304032" y="764921"/>
                  </a:lnTo>
                  <a:lnTo>
                    <a:pt x="3300857" y="802894"/>
                  </a:lnTo>
                  <a:cubicBezTo>
                    <a:pt x="3288284" y="801878"/>
                    <a:pt x="3275711" y="800862"/>
                    <a:pt x="3263138" y="799973"/>
                  </a:cubicBezTo>
                  <a:close/>
                  <a:moveTo>
                    <a:pt x="3342259" y="768350"/>
                  </a:moveTo>
                  <a:lnTo>
                    <a:pt x="3380359" y="772287"/>
                  </a:lnTo>
                  <a:lnTo>
                    <a:pt x="3376168" y="810133"/>
                  </a:lnTo>
                  <a:cubicBezTo>
                    <a:pt x="3363595" y="808736"/>
                    <a:pt x="3351022" y="807466"/>
                    <a:pt x="3338449" y="806196"/>
                  </a:cubicBezTo>
                  <a:close/>
                  <a:moveTo>
                    <a:pt x="3418459" y="776732"/>
                  </a:moveTo>
                  <a:lnTo>
                    <a:pt x="3456432" y="781685"/>
                  </a:lnTo>
                  <a:lnTo>
                    <a:pt x="3451352" y="819404"/>
                  </a:lnTo>
                  <a:cubicBezTo>
                    <a:pt x="3438906" y="817753"/>
                    <a:pt x="3426333" y="816102"/>
                    <a:pt x="3413760" y="814578"/>
                  </a:cubicBezTo>
                  <a:close/>
                  <a:moveTo>
                    <a:pt x="3494405" y="787019"/>
                  </a:moveTo>
                  <a:lnTo>
                    <a:pt x="3532251" y="792988"/>
                  </a:lnTo>
                  <a:lnTo>
                    <a:pt x="3526155" y="830580"/>
                  </a:lnTo>
                  <a:cubicBezTo>
                    <a:pt x="3513709" y="828548"/>
                    <a:pt x="3501263" y="826643"/>
                    <a:pt x="3488817" y="824738"/>
                  </a:cubicBezTo>
                  <a:close/>
                  <a:moveTo>
                    <a:pt x="3570097" y="799338"/>
                  </a:moveTo>
                  <a:lnTo>
                    <a:pt x="3607816" y="806196"/>
                  </a:lnTo>
                  <a:lnTo>
                    <a:pt x="3600704" y="843661"/>
                  </a:lnTo>
                  <a:cubicBezTo>
                    <a:pt x="3588258" y="841248"/>
                    <a:pt x="3575939" y="839089"/>
                    <a:pt x="3563493" y="836803"/>
                  </a:cubicBezTo>
                  <a:close/>
                  <a:moveTo>
                    <a:pt x="3645408" y="813689"/>
                  </a:moveTo>
                  <a:lnTo>
                    <a:pt x="3682873" y="821563"/>
                  </a:lnTo>
                  <a:lnTo>
                    <a:pt x="3674745" y="858774"/>
                  </a:lnTo>
                  <a:cubicBezTo>
                    <a:pt x="3662426" y="856107"/>
                    <a:pt x="3650107" y="853567"/>
                    <a:pt x="3637661" y="851027"/>
                  </a:cubicBezTo>
                  <a:close/>
                  <a:moveTo>
                    <a:pt x="3720338" y="829945"/>
                  </a:moveTo>
                  <a:lnTo>
                    <a:pt x="3757676" y="838835"/>
                  </a:lnTo>
                  <a:lnTo>
                    <a:pt x="3748659" y="875792"/>
                  </a:lnTo>
                  <a:cubicBezTo>
                    <a:pt x="3736340" y="872744"/>
                    <a:pt x="3724148" y="869823"/>
                    <a:pt x="3711829" y="867029"/>
                  </a:cubicBezTo>
                  <a:close/>
                  <a:moveTo>
                    <a:pt x="3794887" y="848106"/>
                  </a:moveTo>
                  <a:lnTo>
                    <a:pt x="3831971" y="857885"/>
                  </a:lnTo>
                  <a:lnTo>
                    <a:pt x="3821938" y="894715"/>
                  </a:lnTo>
                  <a:cubicBezTo>
                    <a:pt x="3809746" y="891413"/>
                    <a:pt x="3797554" y="888111"/>
                    <a:pt x="3785362" y="885063"/>
                  </a:cubicBezTo>
                  <a:close/>
                  <a:moveTo>
                    <a:pt x="3868928" y="868299"/>
                  </a:moveTo>
                  <a:lnTo>
                    <a:pt x="3905757" y="879094"/>
                  </a:lnTo>
                  <a:lnTo>
                    <a:pt x="3894836" y="915543"/>
                  </a:lnTo>
                  <a:cubicBezTo>
                    <a:pt x="3882771" y="911860"/>
                    <a:pt x="3870706" y="908304"/>
                    <a:pt x="3858514" y="904875"/>
                  </a:cubicBezTo>
                  <a:close/>
                  <a:moveTo>
                    <a:pt x="3942334" y="890397"/>
                  </a:moveTo>
                  <a:lnTo>
                    <a:pt x="3978910" y="902208"/>
                  </a:lnTo>
                  <a:lnTo>
                    <a:pt x="3966972" y="938403"/>
                  </a:lnTo>
                  <a:cubicBezTo>
                    <a:pt x="3955034" y="934466"/>
                    <a:pt x="3942968" y="930529"/>
                    <a:pt x="3930904" y="926846"/>
                  </a:cubicBezTo>
                  <a:close/>
                  <a:moveTo>
                    <a:pt x="4015231" y="914400"/>
                  </a:moveTo>
                  <a:lnTo>
                    <a:pt x="4051426" y="927100"/>
                  </a:lnTo>
                  <a:lnTo>
                    <a:pt x="4038599" y="962914"/>
                  </a:lnTo>
                  <a:cubicBezTo>
                    <a:pt x="4026788" y="958723"/>
                    <a:pt x="4014850" y="954532"/>
                    <a:pt x="4002912" y="950341"/>
                  </a:cubicBezTo>
                  <a:close/>
                  <a:moveTo>
                    <a:pt x="4087367" y="940308"/>
                  </a:moveTo>
                  <a:lnTo>
                    <a:pt x="4123181" y="954024"/>
                  </a:lnTo>
                  <a:lnTo>
                    <a:pt x="4109338" y="989584"/>
                  </a:lnTo>
                  <a:cubicBezTo>
                    <a:pt x="4097528" y="985012"/>
                    <a:pt x="4085717" y="980567"/>
                    <a:pt x="4073905" y="976122"/>
                  </a:cubicBezTo>
                  <a:close/>
                  <a:moveTo>
                    <a:pt x="4158868" y="968121"/>
                  </a:moveTo>
                  <a:lnTo>
                    <a:pt x="4194301" y="982726"/>
                  </a:lnTo>
                  <a:lnTo>
                    <a:pt x="4179569" y="1017905"/>
                  </a:lnTo>
                  <a:cubicBezTo>
                    <a:pt x="4167885" y="1013079"/>
                    <a:pt x="4156329" y="1008253"/>
                    <a:pt x="4144644" y="1003554"/>
                  </a:cubicBezTo>
                  <a:close/>
                  <a:moveTo>
                    <a:pt x="4229607" y="997712"/>
                  </a:moveTo>
                  <a:lnTo>
                    <a:pt x="4264660" y="1013206"/>
                  </a:lnTo>
                  <a:lnTo>
                    <a:pt x="4249038" y="1048004"/>
                  </a:lnTo>
                  <a:cubicBezTo>
                    <a:pt x="4237481" y="1042797"/>
                    <a:pt x="4225924" y="1037717"/>
                    <a:pt x="4214367" y="1032637"/>
                  </a:cubicBezTo>
                  <a:close/>
                  <a:moveTo>
                    <a:pt x="4299585" y="1029208"/>
                  </a:moveTo>
                  <a:lnTo>
                    <a:pt x="4334256" y="1045591"/>
                  </a:lnTo>
                  <a:lnTo>
                    <a:pt x="4317746" y="1079881"/>
                  </a:lnTo>
                  <a:cubicBezTo>
                    <a:pt x="4306443" y="1074420"/>
                    <a:pt x="4295013" y="1068959"/>
                    <a:pt x="4283583" y="1063752"/>
                  </a:cubicBezTo>
                  <a:close/>
                  <a:moveTo>
                    <a:pt x="4368673" y="1062482"/>
                  </a:moveTo>
                  <a:lnTo>
                    <a:pt x="4402963" y="1079754"/>
                  </a:lnTo>
                  <a:lnTo>
                    <a:pt x="4385564" y="1113663"/>
                  </a:lnTo>
                  <a:cubicBezTo>
                    <a:pt x="4374261" y="1107948"/>
                    <a:pt x="4363085" y="1102233"/>
                    <a:pt x="4351782" y="1096518"/>
                  </a:cubicBezTo>
                  <a:close/>
                  <a:moveTo>
                    <a:pt x="4418330" y="1131189"/>
                  </a:moveTo>
                  <a:lnTo>
                    <a:pt x="4381246" y="1139825"/>
                  </a:lnTo>
                  <a:lnTo>
                    <a:pt x="4372482" y="1102741"/>
                  </a:lnTo>
                  <a:cubicBezTo>
                    <a:pt x="4384801" y="1099820"/>
                    <a:pt x="4397248" y="1096899"/>
                    <a:pt x="4409693" y="1093978"/>
                  </a:cubicBezTo>
                  <a:close/>
                  <a:moveTo>
                    <a:pt x="4344289" y="1148715"/>
                  </a:moveTo>
                  <a:lnTo>
                    <a:pt x="4307332" y="1157605"/>
                  </a:lnTo>
                  <a:lnTo>
                    <a:pt x="4298315" y="1120521"/>
                  </a:lnTo>
                  <a:cubicBezTo>
                    <a:pt x="4310634" y="1117473"/>
                    <a:pt x="4323080" y="1114552"/>
                    <a:pt x="4335399" y="1111631"/>
                  </a:cubicBezTo>
                  <a:close/>
                  <a:moveTo>
                    <a:pt x="4270375" y="1166622"/>
                  </a:moveTo>
                  <a:lnTo>
                    <a:pt x="4233418" y="1175766"/>
                  </a:lnTo>
                  <a:lnTo>
                    <a:pt x="4224274" y="1138809"/>
                  </a:lnTo>
                  <a:cubicBezTo>
                    <a:pt x="4236593" y="1135761"/>
                    <a:pt x="4248912" y="1132713"/>
                    <a:pt x="4261358" y="1129665"/>
                  </a:cubicBezTo>
                  <a:close/>
                  <a:moveTo>
                    <a:pt x="4196588" y="1184910"/>
                  </a:moveTo>
                  <a:lnTo>
                    <a:pt x="4159758" y="1194308"/>
                  </a:lnTo>
                  <a:lnTo>
                    <a:pt x="4150360" y="1157351"/>
                  </a:lnTo>
                  <a:cubicBezTo>
                    <a:pt x="4162679" y="1154176"/>
                    <a:pt x="4174998" y="1151128"/>
                    <a:pt x="4187317" y="1147953"/>
                  </a:cubicBezTo>
                  <a:close/>
                  <a:moveTo>
                    <a:pt x="4122801" y="1203706"/>
                  </a:moveTo>
                  <a:lnTo>
                    <a:pt x="4085971" y="1213231"/>
                  </a:lnTo>
                  <a:lnTo>
                    <a:pt x="4076319" y="1176401"/>
                  </a:lnTo>
                  <a:cubicBezTo>
                    <a:pt x="4088638" y="1173226"/>
                    <a:pt x="4100957" y="1170051"/>
                    <a:pt x="4113276" y="1166876"/>
                  </a:cubicBezTo>
                  <a:close/>
                  <a:moveTo>
                    <a:pt x="4049141" y="1222883"/>
                  </a:moveTo>
                  <a:lnTo>
                    <a:pt x="4012438" y="1232662"/>
                  </a:lnTo>
                  <a:lnTo>
                    <a:pt x="4002659" y="1195832"/>
                  </a:lnTo>
                  <a:cubicBezTo>
                    <a:pt x="4014978" y="1192530"/>
                    <a:pt x="4027170" y="1189228"/>
                    <a:pt x="4039489" y="1186053"/>
                  </a:cubicBezTo>
                  <a:close/>
                  <a:moveTo>
                    <a:pt x="3975608" y="1242568"/>
                  </a:moveTo>
                  <a:lnTo>
                    <a:pt x="3938905" y="1252601"/>
                  </a:lnTo>
                  <a:lnTo>
                    <a:pt x="3928872" y="1215898"/>
                  </a:lnTo>
                  <a:cubicBezTo>
                    <a:pt x="3941191" y="1212596"/>
                    <a:pt x="3953382" y="1209167"/>
                    <a:pt x="3965701" y="1205865"/>
                  </a:cubicBezTo>
                  <a:close/>
                  <a:moveTo>
                    <a:pt x="3902202" y="1262634"/>
                  </a:moveTo>
                  <a:lnTo>
                    <a:pt x="3865499" y="1272794"/>
                  </a:lnTo>
                  <a:lnTo>
                    <a:pt x="3855212" y="1236091"/>
                  </a:lnTo>
                  <a:cubicBezTo>
                    <a:pt x="3867404" y="1232662"/>
                    <a:pt x="3879723" y="1229233"/>
                    <a:pt x="3891915" y="1225804"/>
                  </a:cubicBezTo>
                  <a:close/>
                  <a:moveTo>
                    <a:pt x="3828923" y="1283208"/>
                  </a:moveTo>
                  <a:lnTo>
                    <a:pt x="3792347" y="1293622"/>
                  </a:lnTo>
                  <a:lnTo>
                    <a:pt x="3781806" y="1257046"/>
                  </a:lnTo>
                  <a:cubicBezTo>
                    <a:pt x="3793998" y="1253490"/>
                    <a:pt x="3806317" y="1250061"/>
                    <a:pt x="3818509" y="1246632"/>
                  </a:cubicBezTo>
                  <a:close/>
                  <a:moveTo>
                    <a:pt x="3755771" y="1304163"/>
                  </a:moveTo>
                  <a:lnTo>
                    <a:pt x="3719195" y="1314831"/>
                  </a:lnTo>
                  <a:lnTo>
                    <a:pt x="3708527" y="1278255"/>
                  </a:lnTo>
                  <a:cubicBezTo>
                    <a:pt x="3720719" y="1274699"/>
                    <a:pt x="3732911" y="1271143"/>
                    <a:pt x="3745103" y="1267587"/>
                  </a:cubicBezTo>
                  <a:close/>
                  <a:moveTo>
                    <a:pt x="3682746" y="1325499"/>
                  </a:moveTo>
                  <a:lnTo>
                    <a:pt x="3646297" y="1336294"/>
                  </a:lnTo>
                  <a:lnTo>
                    <a:pt x="3635375" y="1299845"/>
                  </a:lnTo>
                  <a:cubicBezTo>
                    <a:pt x="3647567" y="1296162"/>
                    <a:pt x="3659759" y="1292606"/>
                    <a:pt x="3671951" y="1288923"/>
                  </a:cubicBezTo>
                  <a:close/>
                  <a:moveTo>
                    <a:pt x="3609848" y="1347343"/>
                  </a:moveTo>
                  <a:lnTo>
                    <a:pt x="3573399" y="1358392"/>
                  </a:lnTo>
                  <a:lnTo>
                    <a:pt x="3562223" y="1321943"/>
                  </a:lnTo>
                  <a:cubicBezTo>
                    <a:pt x="3574415" y="1318260"/>
                    <a:pt x="3586607" y="1314450"/>
                    <a:pt x="3598799" y="1310767"/>
                  </a:cubicBezTo>
                  <a:close/>
                  <a:moveTo>
                    <a:pt x="3537077" y="1369568"/>
                  </a:moveTo>
                  <a:lnTo>
                    <a:pt x="3500755" y="1380871"/>
                  </a:lnTo>
                  <a:lnTo>
                    <a:pt x="3489452" y="1344549"/>
                  </a:lnTo>
                  <a:cubicBezTo>
                    <a:pt x="3501644" y="1340739"/>
                    <a:pt x="3513709" y="1337056"/>
                    <a:pt x="3525901" y="1333246"/>
                  </a:cubicBezTo>
                  <a:close/>
                  <a:moveTo>
                    <a:pt x="3464433" y="1392301"/>
                  </a:moveTo>
                  <a:lnTo>
                    <a:pt x="3428111" y="1403731"/>
                  </a:lnTo>
                  <a:lnTo>
                    <a:pt x="3416554" y="1367409"/>
                  </a:lnTo>
                  <a:cubicBezTo>
                    <a:pt x="3428619" y="1363599"/>
                    <a:pt x="3440811" y="1359662"/>
                    <a:pt x="3452876" y="1355852"/>
                  </a:cubicBezTo>
                  <a:close/>
                  <a:moveTo>
                    <a:pt x="3391916" y="1415415"/>
                  </a:moveTo>
                  <a:lnTo>
                    <a:pt x="3355721" y="1427099"/>
                  </a:lnTo>
                  <a:lnTo>
                    <a:pt x="3343910" y="1390904"/>
                  </a:lnTo>
                  <a:cubicBezTo>
                    <a:pt x="3355975" y="1386967"/>
                    <a:pt x="3368167" y="1383030"/>
                    <a:pt x="3380232" y="1379093"/>
                  </a:cubicBezTo>
                  <a:close/>
                  <a:moveTo>
                    <a:pt x="3319526" y="1438910"/>
                  </a:moveTo>
                  <a:lnTo>
                    <a:pt x="3283331" y="1450848"/>
                  </a:lnTo>
                  <a:lnTo>
                    <a:pt x="3271393" y="1414653"/>
                  </a:lnTo>
                  <a:cubicBezTo>
                    <a:pt x="3283458" y="1410589"/>
                    <a:pt x="3295523" y="1406652"/>
                    <a:pt x="3307588" y="1402715"/>
                  </a:cubicBezTo>
                  <a:close/>
                  <a:moveTo>
                    <a:pt x="3247263" y="1462913"/>
                  </a:moveTo>
                  <a:lnTo>
                    <a:pt x="3211195" y="1475105"/>
                  </a:lnTo>
                  <a:lnTo>
                    <a:pt x="3199003" y="1439037"/>
                  </a:lnTo>
                  <a:cubicBezTo>
                    <a:pt x="3211068" y="1434973"/>
                    <a:pt x="3223133" y="1430909"/>
                    <a:pt x="3235198" y="1426845"/>
                  </a:cubicBezTo>
                  <a:close/>
                  <a:moveTo>
                    <a:pt x="3175254" y="1487297"/>
                  </a:moveTo>
                  <a:lnTo>
                    <a:pt x="3139313" y="1499616"/>
                  </a:lnTo>
                  <a:lnTo>
                    <a:pt x="3126867" y="1463548"/>
                  </a:lnTo>
                  <a:cubicBezTo>
                    <a:pt x="3138932" y="1459357"/>
                    <a:pt x="3150870" y="1455293"/>
                    <a:pt x="3162935" y="1451102"/>
                  </a:cubicBezTo>
                  <a:close/>
                  <a:moveTo>
                    <a:pt x="3103372" y="1512062"/>
                  </a:moveTo>
                  <a:lnTo>
                    <a:pt x="3067431" y="1524635"/>
                  </a:lnTo>
                  <a:lnTo>
                    <a:pt x="3054731" y="1488694"/>
                  </a:lnTo>
                  <a:cubicBezTo>
                    <a:pt x="3066669" y="1484503"/>
                    <a:pt x="3078734" y="1480312"/>
                    <a:pt x="3090799" y="1476121"/>
                  </a:cubicBezTo>
                  <a:close/>
                  <a:moveTo>
                    <a:pt x="3031617" y="1537335"/>
                  </a:moveTo>
                  <a:lnTo>
                    <a:pt x="2995803" y="1550162"/>
                  </a:lnTo>
                  <a:lnTo>
                    <a:pt x="2982976" y="1514348"/>
                  </a:lnTo>
                  <a:cubicBezTo>
                    <a:pt x="2994914" y="1510030"/>
                    <a:pt x="3006979" y="1505839"/>
                    <a:pt x="3018917" y="1501521"/>
                  </a:cubicBezTo>
                  <a:close/>
                  <a:moveTo>
                    <a:pt x="2959989" y="1562989"/>
                  </a:moveTo>
                  <a:lnTo>
                    <a:pt x="2924302" y="1575943"/>
                  </a:lnTo>
                  <a:lnTo>
                    <a:pt x="2911221" y="1540129"/>
                  </a:lnTo>
                  <a:cubicBezTo>
                    <a:pt x="2923159" y="1535811"/>
                    <a:pt x="2935097" y="1531366"/>
                    <a:pt x="2947035" y="1527048"/>
                  </a:cubicBezTo>
                  <a:close/>
                  <a:moveTo>
                    <a:pt x="2888488" y="1589024"/>
                  </a:moveTo>
                  <a:lnTo>
                    <a:pt x="2852801" y="1602232"/>
                  </a:lnTo>
                  <a:lnTo>
                    <a:pt x="2839593" y="1566545"/>
                  </a:lnTo>
                  <a:cubicBezTo>
                    <a:pt x="2851531" y="1562100"/>
                    <a:pt x="2863469" y="1557655"/>
                    <a:pt x="2875407" y="1553337"/>
                  </a:cubicBezTo>
                  <a:close/>
                  <a:moveTo>
                    <a:pt x="2817114" y="1615567"/>
                  </a:moveTo>
                  <a:lnTo>
                    <a:pt x="2781554" y="1629029"/>
                  </a:lnTo>
                  <a:lnTo>
                    <a:pt x="2768092" y="1593342"/>
                  </a:lnTo>
                  <a:cubicBezTo>
                    <a:pt x="2780030" y="1588770"/>
                    <a:pt x="2791841" y="1584325"/>
                    <a:pt x="2803779" y="1579880"/>
                  </a:cubicBezTo>
                  <a:close/>
                  <a:moveTo>
                    <a:pt x="2745994" y="1642491"/>
                  </a:moveTo>
                  <a:lnTo>
                    <a:pt x="2710434" y="1656080"/>
                  </a:lnTo>
                  <a:lnTo>
                    <a:pt x="2696718" y="1620520"/>
                  </a:lnTo>
                  <a:cubicBezTo>
                    <a:pt x="2708656" y="1615948"/>
                    <a:pt x="2720467" y="1611376"/>
                    <a:pt x="2732405" y="1606931"/>
                  </a:cubicBezTo>
                  <a:close/>
                  <a:moveTo>
                    <a:pt x="2675001" y="1669796"/>
                  </a:moveTo>
                  <a:lnTo>
                    <a:pt x="2639568" y="1683639"/>
                  </a:lnTo>
                  <a:lnTo>
                    <a:pt x="2625725" y="1648206"/>
                  </a:lnTo>
                  <a:cubicBezTo>
                    <a:pt x="2637536" y="1643507"/>
                    <a:pt x="2649474" y="1638935"/>
                    <a:pt x="2661285" y="1634363"/>
                  </a:cubicBezTo>
                  <a:close/>
                  <a:moveTo>
                    <a:pt x="2604135" y="1697609"/>
                  </a:moveTo>
                  <a:lnTo>
                    <a:pt x="2568829" y="1711706"/>
                  </a:lnTo>
                  <a:lnTo>
                    <a:pt x="2554732" y="1676273"/>
                  </a:lnTo>
                  <a:cubicBezTo>
                    <a:pt x="2566543" y="1671574"/>
                    <a:pt x="2578354" y="1666875"/>
                    <a:pt x="2590165" y="1662176"/>
                  </a:cubicBezTo>
                  <a:close/>
                  <a:moveTo>
                    <a:pt x="2533396" y="1725803"/>
                  </a:moveTo>
                  <a:lnTo>
                    <a:pt x="2498090" y="1740027"/>
                  </a:lnTo>
                  <a:lnTo>
                    <a:pt x="2483739" y="1704721"/>
                  </a:lnTo>
                  <a:cubicBezTo>
                    <a:pt x="2495550" y="1699895"/>
                    <a:pt x="2507361" y="1695196"/>
                    <a:pt x="2519172" y="1690370"/>
                  </a:cubicBezTo>
                  <a:close/>
                  <a:moveTo>
                    <a:pt x="2462911" y="1754378"/>
                  </a:moveTo>
                  <a:lnTo>
                    <a:pt x="2427732" y="1768856"/>
                  </a:lnTo>
                  <a:lnTo>
                    <a:pt x="2413254" y="1733677"/>
                  </a:lnTo>
                  <a:cubicBezTo>
                    <a:pt x="2425065" y="1728851"/>
                    <a:pt x="2436749" y="1724025"/>
                    <a:pt x="2448560" y="1719199"/>
                  </a:cubicBezTo>
                  <a:close/>
                  <a:moveTo>
                    <a:pt x="2392553" y="1783461"/>
                  </a:moveTo>
                  <a:lnTo>
                    <a:pt x="2357501" y="1798066"/>
                  </a:lnTo>
                  <a:lnTo>
                    <a:pt x="2342769" y="1762887"/>
                  </a:lnTo>
                  <a:cubicBezTo>
                    <a:pt x="2354453" y="1757934"/>
                    <a:pt x="2366264" y="1753108"/>
                    <a:pt x="2377948" y="1748155"/>
                  </a:cubicBezTo>
                  <a:close/>
                  <a:moveTo>
                    <a:pt x="2322322" y="1812925"/>
                  </a:moveTo>
                  <a:lnTo>
                    <a:pt x="2287270" y="1827784"/>
                  </a:lnTo>
                  <a:lnTo>
                    <a:pt x="2272284" y="1792732"/>
                  </a:lnTo>
                  <a:cubicBezTo>
                    <a:pt x="2283968" y="1787779"/>
                    <a:pt x="2295652" y="1782826"/>
                    <a:pt x="2307463" y="1777873"/>
                  </a:cubicBezTo>
                  <a:close/>
                  <a:moveTo>
                    <a:pt x="2252345" y="1842770"/>
                  </a:moveTo>
                  <a:lnTo>
                    <a:pt x="2217420" y="1857883"/>
                  </a:lnTo>
                  <a:lnTo>
                    <a:pt x="2202307" y="1822958"/>
                  </a:lnTo>
                  <a:cubicBezTo>
                    <a:pt x="2213991" y="1817878"/>
                    <a:pt x="2225675" y="1812925"/>
                    <a:pt x="2237359" y="1807845"/>
                  </a:cubicBezTo>
                  <a:close/>
                  <a:moveTo>
                    <a:pt x="2182495" y="1872996"/>
                  </a:moveTo>
                  <a:lnTo>
                    <a:pt x="2147697" y="1888236"/>
                  </a:lnTo>
                  <a:lnTo>
                    <a:pt x="2132330" y="1853311"/>
                  </a:lnTo>
                  <a:cubicBezTo>
                    <a:pt x="2144014" y="1848231"/>
                    <a:pt x="2155571" y="1843024"/>
                    <a:pt x="2167255" y="1837944"/>
                  </a:cubicBezTo>
                  <a:close/>
                  <a:moveTo>
                    <a:pt x="2112899" y="1903603"/>
                  </a:moveTo>
                  <a:lnTo>
                    <a:pt x="2078101" y="1919097"/>
                  </a:lnTo>
                  <a:lnTo>
                    <a:pt x="2062480" y="1884299"/>
                  </a:lnTo>
                  <a:cubicBezTo>
                    <a:pt x="2074037" y="1879092"/>
                    <a:pt x="2085721" y="1873885"/>
                    <a:pt x="2097278" y="1868805"/>
                  </a:cubicBezTo>
                  <a:close/>
                  <a:moveTo>
                    <a:pt x="2043430" y="1934718"/>
                  </a:moveTo>
                  <a:lnTo>
                    <a:pt x="2008759" y="1950466"/>
                  </a:lnTo>
                  <a:lnTo>
                    <a:pt x="1993011" y="1915795"/>
                  </a:lnTo>
                  <a:cubicBezTo>
                    <a:pt x="2004568" y="1910461"/>
                    <a:pt x="2016125" y="1905254"/>
                    <a:pt x="2027809" y="1900047"/>
                  </a:cubicBezTo>
                  <a:close/>
                  <a:moveTo>
                    <a:pt x="1974215" y="1966214"/>
                  </a:moveTo>
                  <a:lnTo>
                    <a:pt x="1939671" y="1982089"/>
                  </a:lnTo>
                  <a:lnTo>
                    <a:pt x="1923669" y="1947545"/>
                  </a:lnTo>
                  <a:cubicBezTo>
                    <a:pt x="1935226" y="1942211"/>
                    <a:pt x="1946783" y="1936877"/>
                    <a:pt x="1958340" y="1931543"/>
                  </a:cubicBezTo>
                  <a:close/>
                  <a:moveTo>
                    <a:pt x="1905127" y="1998091"/>
                  </a:moveTo>
                  <a:lnTo>
                    <a:pt x="1870710" y="2014220"/>
                  </a:lnTo>
                  <a:lnTo>
                    <a:pt x="1854581" y="1979676"/>
                  </a:lnTo>
                  <a:cubicBezTo>
                    <a:pt x="1866138" y="1974215"/>
                    <a:pt x="1877568" y="1968881"/>
                    <a:pt x="1889125" y="1963547"/>
                  </a:cubicBezTo>
                  <a:close/>
                  <a:moveTo>
                    <a:pt x="1836293" y="2030349"/>
                  </a:moveTo>
                  <a:lnTo>
                    <a:pt x="1801876" y="2046605"/>
                  </a:lnTo>
                  <a:lnTo>
                    <a:pt x="1785493" y="2012188"/>
                  </a:lnTo>
                  <a:cubicBezTo>
                    <a:pt x="1796923" y="2006727"/>
                    <a:pt x="1808480" y="2001266"/>
                    <a:pt x="1819910" y="1995805"/>
                  </a:cubicBezTo>
                  <a:close/>
                  <a:moveTo>
                    <a:pt x="1767586" y="2063115"/>
                  </a:moveTo>
                  <a:lnTo>
                    <a:pt x="1733296" y="2079625"/>
                  </a:lnTo>
                  <a:lnTo>
                    <a:pt x="1716659" y="2045335"/>
                  </a:lnTo>
                  <a:cubicBezTo>
                    <a:pt x="1728089" y="2039747"/>
                    <a:pt x="1739519" y="2034286"/>
                    <a:pt x="1751076" y="2028825"/>
                  </a:cubicBezTo>
                  <a:close/>
                  <a:moveTo>
                    <a:pt x="1699133" y="2096262"/>
                  </a:moveTo>
                  <a:lnTo>
                    <a:pt x="1664970" y="2113026"/>
                  </a:lnTo>
                  <a:lnTo>
                    <a:pt x="1648206" y="2078863"/>
                  </a:lnTo>
                  <a:cubicBezTo>
                    <a:pt x="1659636" y="2073275"/>
                    <a:pt x="1671066" y="2067687"/>
                    <a:pt x="1682496" y="2062099"/>
                  </a:cubicBezTo>
                  <a:close/>
                  <a:moveTo>
                    <a:pt x="1630807" y="2129790"/>
                  </a:moveTo>
                  <a:lnTo>
                    <a:pt x="1596898" y="2146300"/>
                  </a:lnTo>
                  <a:lnTo>
                    <a:pt x="1579880" y="2112137"/>
                  </a:lnTo>
                  <a:cubicBezTo>
                    <a:pt x="1591310" y="2106422"/>
                    <a:pt x="1602613" y="2100834"/>
                    <a:pt x="1614043" y="2095119"/>
                  </a:cubicBezTo>
                  <a:close/>
                  <a:moveTo>
                    <a:pt x="1562735" y="2163699"/>
                  </a:moveTo>
                  <a:lnTo>
                    <a:pt x="1528826" y="2180844"/>
                  </a:lnTo>
                  <a:lnTo>
                    <a:pt x="1511681" y="2146808"/>
                  </a:lnTo>
                  <a:cubicBezTo>
                    <a:pt x="1522984" y="2141093"/>
                    <a:pt x="1534414" y="2135378"/>
                    <a:pt x="1545717" y="2129663"/>
                  </a:cubicBezTo>
                  <a:close/>
                  <a:moveTo>
                    <a:pt x="1494790" y="2197989"/>
                  </a:moveTo>
                  <a:lnTo>
                    <a:pt x="1460881" y="2215261"/>
                  </a:lnTo>
                  <a:lnTo>
                    <a:pt x="1443482" y="2181352"/>
                  </a:lnTo>
                  <a:cubicBezTo>
                    <a:pt x="1454785" y="2175510"/>
                    <a:pt x="1466088" y="2169795"/>
                    <a:pt x="1477391" y="2163953"/>
                  </a:cubicBezTo>
                  <a:close/>
                  <a:moveTo>
                    <a:pt x="1427099" y="2232660"/>
                  </a:moveTo>
                  <a:lnTo>
                    <a:pt x="1393317" y="2250186"/>
                  </a:lnTo>
                  <a:lnTo>
                    <a:pt x="1375791" y="2216404"/>
                  </a:lnTo>
                  <a:cubicBezTo>
                    <a:pt x="1387094" y="2210562"/>
                    <a:pt x="1398397" y="2204720"/>
                    <a:pt x="1409700" y="2198878"/>
                  </a:cubicBezTo>
                  <a:close/>
                  <a:moveTo>
                    <a:pt x="1359662" y="2267839"/>
                  </a:moveTo>
                  <a:lnTo>
                    <a:pt x="1326007" y="2285492"/>
                  </a:lnTo>
                  <a:lnTo>
                    <a:pt x="1308227" y="2251837"/>
                  </a:lnTo>
                  <a:cubicBezTo>
                    <a:pt x="1319530" y="2245868"/>
                    <a:pt x="1330706" y="2240026"/>
                    <a:pt x="1342009" y="2234057"/>
                  </a:cubicBezTo>
                  <a:close/>
                  <a:moveTo>
                    <a:pt x="1292352" y="2303399"/>
                  </a:moveTo>
                  <a:lnTo>
                    <a:pt x="1258824" y="2321306"/>
                  </a:lnTo>
                  <a:lnTo>
                    <a:pt x="1240790" y="2287778"/>
                  </a:lnTo>
                  <a:cubicBezTo>
                    <a:pt x="1251966" y="2281809"/>
                    <a:pt x="1263269" y="2275840"/>
                    <a:pt x="1274445" y="2269871"/>
                  </a:cubicBezTo>
                  <a:close/>
                  <a:moveTo>
                    <a:pt x="1225296" y="2339340"/>
                  </a:moveTo>
                  <a:lnTo>
                    <a:pt x="1191895" y="2357501"/>
                  </a:lnTo>
                  <a:lnTo>
                    <a:pt x="1173734" y="2323973"/>
                  </a:lnTo>
                  <a:cubicBezTo>
                    <a:pt x="1184910" y="2317877"/>
                    <a:pt x="1196086" y="2311908"/>
                    <a:pt x="1207262" y="2305812"/>
                  </a:cubicBezTo>
                  <a:close/>
                  <a:moveTo>
                    <a:pt x="1158494" y="2375662"/>
                  </a:moveTo>
                  <a:lnTo>
                    <a:pt x="1125093" y="2393950"/>
                  </a:lnTo>
                  <a:lnTo>
                    <a:pt x="1106678" y="2360549"/>
                  </a:lnTo>
                  <a:cubicBezTo>
                    <a:pt x="1117854" y="2354453"/>
                    <a:pt x="1129030" y="2348357"/>
                    <a:pt x="1140079" y="2342261"/>
                  </a:cubicBezTo>
                  <a:close/>
                  <a:moveTo>
                    <a:pt x="1091819" y="2412365"/>
                  </a:moveTo>
                  <a:lnTo>
                    <a:pt x="1058545" y="2430907"/>
                  </a:lnTo>
                  <a:lnTo>
                    <a:pt x="1040003" y="2397633"/>
                  </a:lnTo>
                  <a:cubicBezTo>
                    <a:pt x="1051179" y="2391410"/>
                    <a:pt x="1062228" y="2385314"/>
                    <a:pt x="1073277" y="2379091"/>
                  </a:cubicBezTo>
                  <a:close/>
                  <a:moveTo>
                    <a:pt x="1025398" y="2449449"/>
                  </a:moveTo>
                  <a:lnTo>
                    <a:pt x="992251" y="2468118"/>
                  </a:lnTo>
                  <a:lnTo>
                    <a:pt x="973455" y="2434971"/>
                  </a:lnTo>
                  <a:cubicBezTo>
                    <a:pt x="984504" y="2428748"/>
                    <a:pt x="995553" y="2422398"/>
                    <a:pt x="1006729" y="2416175"/>
                  </a:cubicBezTo>
                  <a:close/>
                  <a:moveTo>
                    <a:pt x="959231" y="2486914"/>
                  </a:moveTo>
                  <a:lnTo>
                    <a:pt x="926211" y="2505837"/>
                  </a:lnTo>
                  <a:lnTo>
                    <a:pt x="907288" y="2472817"/>
                  </a:lnTo>
                  <a:cubicBezTo>
                    <a:pt x="918337" y="2466467"/>
                    <a:pt x="929386" y="2460117"/>
                    <a:pt x="940435" y="2453894"/>
                  </a:cubicBezTo>
                  <a:close/>
                  <a:moveTo>
                    <a:pt x="893191" y="2524760"/>
                  </a:moveTo>
                  <a:lnTo>
                    <a:pt x="860298" y="2543810"/>
                  </a:lnTo>
                  <a:lnTo>
                    <a:pt x="841121" y="2510917"/>
                  </a:lnTo>
                  <a:cubicBezTo>
                    <a:pt x="852170" y="2504567"/>
                    <a:pt x="863092" y="2498090"/>
                    <a:pt x="874141" y="2491740"/>
                  </a:cubicBezTo>
                  <a:close/>
                  <a:moveTo>
                    <a:pt x="827405" y="2562987"/>
                  </a:moveTo>
                  <a:lnTo>
                    <a:pt x="794639" y="2582291"/>
                  </a:lnTo>
                  <a:lnTo>
                    <a:pt x="775335" y="2549525"/>
                  </a:lnTo>
                  <a:cubicBezTo>
                    <a:pt x="786257" y="2543048"/>
                    <a:pt x="797306" y="2536571"/>
                    <a:pt x="808228" y="2530221"/>
                  </a:cubicBezTo>
                  <a:close/>
                  <a:moveTo>
                    <a:pt x="761873" y="2601722"/>
                  </a:moveTo>
                  <a:lnTo>
                    <a:pt x="729234" y="2621153"/>
                  </a:lnTo>
                  <a:lnTo>
                    <a:pt x="709676" y="2588514"/>
                  </a:lnTo>
                  <a:cubicBezTo>
                    <a:pt x="720598" y="2582037"/>
                    <a:pt x="731520" y="2575433"/>
                    <a:pt x="742442" y="2568956"/>
                  </a:cubicBezTo>
                  <a:close/>
                  <a:moveTo>
                    <a:pt x="716407" y="2588768"/>
                  </a:moveTo>
                  <a:lnTo>
                    <a:pt x="752348" y="2575179"/>
                  </a:lnTo>
                  <a:lnTo>
                    <a:pt x="765556" y="2610866"/>
                  </a:lnTo>
                  <a:cubicBezTo>
                    <a:pt x="753745" y="2615184"/>
                    <a:pt x="741934" y="2619629"/>
                    <a:pt x="730123" y="2624201"/>
                  </a:cubicBezTo>
                  <a:close/>
                  <a:moveTo>
                    <a:pt x="788416" y="2562225"/>
                  </a:moveTo>
                  <a:lnTo>
                    <a:pt x="824738" y="2549779"/>
                  </a:lnTo>
                  <a:lnTo>
                    <a:pt x="836803" y="2585974"/>
                  </a:lnTo>
                  <a:cubicBezTo>
                    <a:pt x="824865" y="2589911"/>
                    <a:pt x="812927" y="2593975"/>
                    <a:pt x="800989" y="2598166"/>
                  </a:cubicBezTo>
                  <a:close/>
                  <a:moveTo>
                    <a:pt x="861314" y="2537968"/>
                  </a:moveTo>
                  <a:lnTo>
                    <a:pt x="898017" y="2526665"/>
                  </a:lnTo>
                  <a:lnTo>
                    <a:pt x="908939" y="2563241"/>
                  </a:lnTo>
                  <a:cubicBezTo>
                    <a:pt x="896874" y="2566797"/>
                    <a:pt x="884809" y="2570480"/>
                    <a:pt x="872871" y="2574290"/>
                  </a:cubicBezTo>
                  <a:close/>
                  <a:moveTo>
                    <a:pt x="934847" y="2515997"/>
                  </a:moveTo>
                  <a:lnTo>
                    <a:pt x="971931" y="2505964"/>
                  </a:lnTo>
                  <a:lnTo>
                    <a:pt x="981583" y="2542794"/>
                  </a:lnTo>
                  <a:cubicBezTo>
                    <a:pt x="969391" y="2545969"/>
                    <a:pt x="957199" y="2549271"/>
                    <a:pt x="945134" y="2552700"/>
                  </a:cubicBezTo>
                  <a:close/>
                  <a:moveTo>
                    <a:pt x="1009142" y="2496439"/>
                  </a:moveTo>
                  <a:lnTo>
                    <a:pt x="1046480" y="2487549"/>
                  </a:lnTo>
                  <a:lnTo>
                    <a:pt x="1054989" y="2524633"/>
                  </a:lnTo>
                  <a:cubicBezTo>
                    <a:pt x="1042670" y="2527427"/>
                    <a:pt x="1030478" y="2530348"/>
                    <a:pt x="1018286" y="2533396"/>
                  </a:cubicBezTo>
                  <a:close/>
                  <a:moveTo>
                    <a:pt x="1083945" y="2479294"/>
                  </a:moveTo>
                  <a:lnTo>
                    <a:pt x="1121537" y="2471547"/>
                  </a:lnTo>
                  <a:lnTo>
                    <a:pt x="1128903" y="2508885"/>
                  </a:lnTo>
                  <a:cubicBezTo>
                    <a:pt x="1116584" y="2511298"/>
                    <a:pt x="1104138" y="2513838"/>
                    <a:pt x="1091819" y="2516505"/>
                  </a:cubicBezTo>
                  <a:close/>
                  <a:moveTo>
                    <a:pt x="1159256" y="2464562"/>
                  </a:moveTo>
                  <a:lnTo>
                    <a:pt x="1197102" y="2458085"/>
                  </a:lnTo>
                  <a:lnTo>
                    <a:pt x="1203198" y="2495677"/>
                  </a:lnTo>
                  <a:cubicBezTo>
                    <a:pt x="1190752" y="2497709"/>
                    <a:pt x="1178306" y="2499868"/>
                    <a:pt x="1165987" y="2502027"/>
                  </a:cubicBezTo>
                  <a:close/>
                  <a:moveTo>
                    <a:pt x="1235075" y="2452243"/>
                  </a:moveTo>
                  <a:lnTo>
                    <a:pt x="1273175" y="2446909"/>
                  </a:lnTo>
                  <a:lnTo>
                    <a:pt x="1278128" y="2484755"/>
                  </a:lnTo>
                  <a:cubicBezTo>
                    <a:pt x="1265682" y="2486406"/>
                    <a:pt x="1253109" y="2488057"/>
                    <a:pt x="1240663" y="2489962"/>
                  </a:cubicBezTo>
                  <a:close/>
                  <a:moveTo>
                    <a:pt x="1311275" y="2442337"/>
                  </a:moveTo>
                  <a:lnTo>
                    <a:pt x="1349502" y="2438273"/>
                  </a:lnTo>
                  <a:lnTo>
                    <a:pt x="1353185" y="2476246"/>
                  </a:lnTo>
                  <a:cubicBezTo>
                    <a:pt x="1340612" y="2477516"/>
                    <a:pt x="1328166" y="2478786"/>
                    <a:pt x="1315593" y="2480183"/>
                  </a:cubicBezTo>
                  <a:close/>
                  <a:moveTo>
                    <a:pt x="1387729" y="2434844"/>
                  </a:moveTo>
                  <a:lnTo>
                    <a:pt x="1425956" y="2432050"/>
                  </a:lnTo>
                  <a:lnTo>
                    <a:pt x="1428496" y="2470023"/>
                  </a:lnTo>
                  <a:cubicBezTo>
                    <a:pt x="1415923" y="2470912"/>
                    <a:pt x="1403350" y="2471801"/>
                    <a:pt x="1390777" y="2472817"/>
                  </a:cubicBezTo>
                  <a:close/>
                  <a:moveTo>
                    <a:pt x="1464310" y="2429764"/>
                  </a:moveTo>
                  <a:lnTo>
                    <a:pt x="1502664" y="2428113"/>
                  </a:lnTo>
                  <a:lnTo>
                    <a:pt x="1503934" y="2466213"/>
                  </a:lnTo>
                  <a:cubicBezTo>
                    <a:pt x="1491361" y="2466594"/>
                    <a:pt x="1478788" y="2467229"/>
                    <a:pt x="1466215" y="2467737"/>
                  </a:cubicBezTo>
                  <a:close/>
                  <a:moveTo>
                    <a:pt x="1541018" y="2427097"/>
                  </a:moveTo>
                  <a:lnTo>
                    <a:pt x="1579372" y="2426716"/>
                  </a:lnTo>
                  <a:lnTo>
                    <a:pt x="1579499" y="2464816"/>
                  </a:lnTo>
                  <a:cubicBezTo>
                    <a:pt x="1566926" y="2464816"/>
                    <a:pt x="1554353" y="2464943"/>
                    <a:pt x="1541653" y="2465197"/>
                  </a:cubicBezTo>
                  <a:close/>
                  <a:moveTo>
                    <a:pt x="1617853" y="2426970"/>
                  </a:moveTo>
                  <a:lnTo>
                    <a:pt x="1628902" y="2427097"/>
                  </a:lnTo>
                  <a:lnTo>
                    <a:pt x="1634490" y="2427224"/>
                  </a:lnTo>
                  <a:cubicBezTo>
                    <a:pt x="1641729" y="2427351"/>
                    <a:pt x="1648968" y="2427605"/>
                    <a:pt x="1656334" y="2427732"/>
                  </a:cubicBezTo>
                  <a:lnTo>
                    <a:pt x="1655191" y="2465832"/>
                  </a:lnTo>
                  <a:cubicBezTo>
                    <a:pt x="1648079" y="2465578"/>
                    <a:pt x="1640840" y="2465451"/>
                    <a:pt x="1633728" y="2465324"/>
                  </a:cubicBezTo>
                  <a:lnTo>
                    <a:pt x="1634109" y="2446274"/>
                  </a:lnTo>
                  <a:lnTo>
                    <a:pt x="1633728" y="2465324"/>
                  </a:lnTo>
                  <a:lnTo>
                    <a:pt x="1622806" y="2465070"/>
                  </a:lnTo>
                  <a:close/>
                  <a:moveTo>
                    <a:pt x="1694688" y="2429256"/>
                  </a:moveTo>
                  <a:lnTo>
                    <a:pt x="1733042" y="2431288"/>
                  </a:lnTo>
                  <a:lnTo>
                    <a:pt x="1730629" y="2469388"/>
                  </a:lnTo>
                  <a:cubicBezTo>
                    <a:pt x="1718056" y="2468626"/>
                    <a:pt x="1705483" y="2467864"/>
                    <a:pt x="1692910" y="2467356"/>
                  </a:cubicBezTo>
                  <a:close/>
                  <a:moveTo>
                    <a:pt x="1771396" y="2433955"/>
                  </a:moveTo>
                  <a:lnTo>
                    <a:pt x="1809623" y="2437257"/>
                  </a:lnTo>
                  <a:lnTo>
                    <a:pt x="1806067" y="2475230"/>
                  </a:lnTo>
                  <a:cubicBezTo>
                    <a:pt x="1793494" y="2474087"/>
                    <a:pt x="1781048" y="2472944"/>
                    <a:pt x="1768475" y="2472055"/>
                  </a:cubicBezTo>
                  <a:close/>
                  <a:moveTo>
                    <a:pt x="1847850" y="2441067"/>
                  </a:moveTo>
                  <a:lnTo>
                    <a:pt x="1885950" y="2445639"/>
                  </a:lnTo>
                  <a:lnTo>
                    <a:pt x="1881124" y="2483485"/>
                  </a:lnTo>
                  <a:cubicBezTo>
                    <a:pt x="1868678" y="2481961"/>
                    <a:pt x="1856105" y="2480437"/>
                    <a:pt x="1843532" y="2479040"/>
                  </a:cubicBezTo>
                  <a:close/>
                  <a:moveTo>
                    <a:pt x="1924050" y="2450719"/>
                  </a:moveTo>
                  <a:lnTo>
                    <a:pt x="1962023" y="2456434"/>
                  </a:lnTo>
                  <a:lnTo>
                    <a:pt x="1956054" y="2494026"/>
                  </a:lnTo>
                  <a:cubicBezTo>
                    <a:pt x="1943608" y="2491994"/>
                    <a:pt x="1931162" y="2490216"/>
                    <a:pt x="1918716" y="2488438"/>
                  </a:cubicBezTo>
                  <a:close/>
                  <a:moveTo>
                    <a:pt x="1999869" y="2462784"/>
                  </a:moveTo>
                  <a:lnTo>
                    <a:pt x="2037588" y="2469769"/>
                  </a:lnTo>
                  <a:lnTo>
                    <a:pt x="2030476" y="2507234"/>
                  </a:lnTo>
                  <a:cubicBezTo>
                    <a:pt x="2018157" y="2504821"/>
                    <a:pt x="2005711" y="2502535"/>
                    <a:pt x="1993265" y="2500376"/>
                  </a:cubicBezTo>
                  <a:close/>
                  <a:moveTo>
                    <a:pt x="2075307" y="2477262"/>
                  </a:moveTo>
                  <a:lnTo>
                    <a:pt x="2112899" y="2485390"/>
                  </a:lnTo>
                  <a:lnTo>
                    <a:pt x="2104517" y="2522601"/>
                  </a:lnTo>
                  <a:cubicBezTo>
                    <a:pt x="2092198" y="2519807"/>
                    <a:pt x="2079879" y="2517140"/>
                    <a:pt x="2067560" y="2514600"/>
                  </a:cubicBezTo>
                  <a:close/>
                  <a:moveTo>
                    <a:pt x="2150237" y="2494153"/>
                  </a:moveTo>
                  <a:lnTo>
                    <a:pt x="2187448" y="2503424"/>
                  </a:lnTo>
                  <a:lnTo>
                    <a:pt x="2177923" y="2540254"/>
                  </a:lnTo>
                  <a:cubicBezTo>
                    <a:pt x="2165731" y="2537079"/>
                    <a:pt x="2153539" y="2534031"/>
                    <a:pt x="2141220" y="2531110"/>
                  </a:cubicBezTo>
                  <a:close/>
                  <a:moveTo>
                    <a:pt x="2224532" y="2513457"/>
                  </a:moveTo>
                  <a:lnTo>
                    <a:pt x="2261489" y="2523998"/>
                  </a:lnTo>
                  <a:lnTo>
                    <a:pt x="2250694" y="2560574"/>
                  </a:lnTo>
                  <a:cubicBezTo>
                    <a:pt x="2238629" y="2557018"/>
                    <a:pt x="2226437" y="2553589"/>
                    <a:pt x="2214372" y="2550287"/>
                  </a:cubicBezTo>
                  <a:close/>
                  <a:moveTo>
                    <a:pt x="2298192" y="2535047"/>
                  </a:moveTo>
                  <a:lnTo>
                    <a:pt x="2334768" y="2546731"/>
                  </a:lnTo>
                  <a:lnTo>
                    <a:pt x="2322830" y="2582926"/>
                  </a:lnTo>
                  <a:cubicBezTo>
                    <a:pt x="2310892" y="2578989"/>
                    <a:pt x="2298827" y="2575179"/>
                    <a:pt x="2286889" y="2571369"/>
                  </a:cubicBezTo>
                  <a:close/>
                  <a:moveTo>
                    <a:pt x="2371217" y="2559050"/>
                  </a:moveTo>
                  <a:lnTo>
                    <a:pt x="2407412" y="2571877"/>
                  </a:lnTo>
                  <a:lnTo>
                    <a:pt x="2394331" y="2607691"/>
                  </a:lnTo>
                  <a:cubicBezTo>
                    <a:pt x="2382520" y="2603373"/>
                    <a:pt x="2370582" y="2599182"/>
                    <a:pt x="2358771" y="2594991"/>
                  </a:cubicBezTo>
                  <a:close/>
                  <a:moveTo>
                    <a:pt x="2443353" y="2585339"/>
                  </a:moveTo>
                  <a:lnTo>
                    <a:pt x="2447163" y="2586863"/>
                  </a:lnTo>
                  <a:lnTo>
                    <a:pt x="2442210" y="2605405"/>
                  </a:lnTo>
                  <a:lnTo>
                    <a:pt x="2430780" y="2590165"/>
                  </a:lnTo>
                  <a:cubicBezTo>
                    <a:pt x="2439543" y="2583688"/>
                    <a:pt x="2448306" y="2577211"/>
                    <a:pt x="2457196" y="2570988"/>
                  </a:cubicBezTo>
                  <a:lnTo>
                    <a:pt x="2479167" y="2602103"/>
                  </a:lnTo>
                  <a:cubicBezTo>
                    <a:pt x="2470531" y="2608199"/>
                    <a:pt x="2462022" y="2614422"/>
                    <a:pt x="2453513" y="2620772"/>
                  </a:cubicBezTo>
                  <a:lnTo>
                    <a:pt x="2445131" y="2626995"/>
                  </a:lnTo>
                  <a:lnTo>
                    <a:pt x="2431669" y="2621788"/>
                  </a:lnTo>
                  <a:close/>
                  <a:moveTo>
                    <a:pt x="2489073" y="2549017"/>
                  </a:moveTo>
                  <a:lnTo>
                    <a:pt x="2521458" y="2528189"/>
                  </a:lnTo>
                  <a:lnTo>
                    <a:pt x="2541651" y="2560574"/>
                  </a:lnTo>
                  <a:cubicBezTo>
                    <a:pt x="2531110" y="2567178"/>
                    <a:pt x="2520569" y="2573909"/>
                    <a:pt x="2510155" y="2580894"/>
                  </a:cubicBezTo>
                  <a:close/>
                  <a:moveTo>
                    <a:pt x="2554605" y="2508123"/>
                  </a:moveTo>
                  <a:lnTo>
                    <a:pt x="2588260" y="2489073"/>
                  </a:lnTo>
                  <a:lnTo>
                    <a:pt x="2606548" y="2522474"/>
                  </a:lnTo>
                  <a:cubicBezTo>
                    <a:pt x="2595626" y="2528443"/>
                    <a:pt x="2584704" y="2534539"/>
                    <a:pt x="2573909" y="2540889"/>
                  </a:cubicBezTo>
                  <a:close/>
                  <a:moveTo>
                    <a:pt x="2622423" y="2471166"/>
                  </a:moveTo>
                  <a:lnTo>
                    <a:pt x="2657221" y="2454148"/>
                  </a:lnTo>
                  <a:lnTo>
                    <a:pt x="2673477" y="2488565"/>
                  </a:lnTo>
                  <a:cubicBezTo>
                    <a:pt x="2662174" y="2493899"/>
                    <a:pt x="2650871" y="2499360"/>
                    <a:pt x="2639695" y="2505075"/>
                  </a:cubicBezTo>
                  <a:close/>
                  <a:moveTo>
                    <a:pt x="2692273" y="2438146"/>
                  </a:moveTo>
                  <a:lnTo>
                    <a:pt x="2727833" y="2423160"/>
                  </a:lnTo>
                  <a:lnTo>
                    <a:pt x="2742057" y="2458466"/>
                  </a:lnTo>
                  <a:cubicBezTo>
                    <a:pt x="2730500" y="2463165"/>
                    <a:pt x="2718943" y="2467991"/>
                    <a:pt x="2707386" y="2472944"/>
                  </a:cubicBezTo>
                  <a:close/>
                  <a:moveTo>
                    <a:pt x="2764028" y="2409317"/>
                  </a:moveTo>
                  <a:lnTo>
                    <a:pt x="2800477" y="2396490"/>
                  </a:lnTo>
                  <a:lnTo>
                    <a:pt x="2812669" y="2432558"/>
                  </a:lnTo>
                  <a:cubicBezTo>
                    <a:pt x="2800858" y="2436495"/>
                    <a:pt x="2789047" y="2440686"/>
                    <a:pt x="2777236" y="2445004"/>
                  </a:cubicBezTo>
                  <a:close/>
                  <a:moveTo>
                    <a:pt x="2837307" y="2384679"/>
                  </a:moveTo>
                  <a:lnTo>
                    <a:pt x="2874391" y="2374011"/>
                  </a:lnTo>
                  <a:lnTo>
                    <a:pt x="2884424" y="2410714"/>
                  </a:lnTo>
                  <a:cubicBezTo>
                    <a:pt x="2872359" y="2414016"/>
                    <a:pt x="2860294" y="2417445"/>
                    <a:pt x="2848356" y="2421128"/>
                  </a:cubicBezTo>
                  <a:close/>
                  <a:moveTo>
                    <a:pt x="2911856" y="2364359"/>
                  </a:moveTo>
                  <a:lnTo>
                    <a:pt x="2949575" y="2355850"/>
                  </a:lnTo>
                  <a:lnTo>
                    <a:pt x="2957449" y="2393188"/>
                  </a:lnTo>
                  <a:cubicBezTo>
                    <a:pt x="2945257" y="2395728"/>
                    <a:pt x="2933065" y="2398522"/>
                    <a:pt x="2920873" y="2401443"/>
                  </a:cubicBezTo>
                  <a:close/>
                  <a:moveTo>
                    <a:pt x="2987421" y="2348357"/>
                  </a:moveTo>
                  <a:lnTo>
                    <a:pt x="3025521" y="2342007"/>
                  </a:lnTo>
                  <a:lnTo>
                    <a:pt x="3031236" y="2379726"/>
                  </a:lnTo>
                  <a:cubicBezTo>
                    <a:pt x="3018790" y="2381631"/>
                    <a:pt x="3006471" y="2383663"/>
                    <a:pt x="2994152" y="2385822"/>
                  </a:cubicBezTo>
                  <a:close/>
                  <a:moveTo>
                    <a:pt x="3063875" y="2336800"/>
                  </a:moveTo>
                  <a:lnTo>
                    <a:pt x="3102356" y="2332736"/>
                  </a:lnTo>
                  <a:lnTo>
                    <a:pt x="3105785" y="2370709"/>
                  </a:lnTo>
                  <a:cubicBezTo>
                    <a:pt x="3093339" y="2371852"/>
                    <a:pt x="3080893" y="2373122"/>
                    <a:pt x="3068447" y="2374646"/>
                  </a:cubicBezTo>
                  <a:close/>
                  <a:moveTo>
                    <a:pt x="3140837" y="2329688"/>
                  </a:moveTo>
                  <a:lnTo>
                    <a:pt x="3179318" y="2327783"/>
                  </a:lnTo>
                  <a:lnTo>
                    <a:pt x="3180588" y="2365883"/>
                  </a:lnTo>
                  <a:cubicBezTo>
                    <a:pt x="3168142" y="2366264"/>
                    <a:pt x="3155569" y="2366899"/>
                    <a:pt x="3143123" y="2367661"/>
                  </a:cubicBezTo>
                  <a:close/>
                  <a:moveTo>
                    <a:pt x="3218053" y="2327148"/>
                  </a:moveTo>
                  <a:lnTo>
                    <a:pt x="3250311" y="2327402"/>
                  </a:lnTo>
                  <a:lnTo>
                    <a:pt x="3249930" y="2346452"/>
                  </a:lnTo>
                  <a:lnTo>
                    <a:pt x="3250311" y="2327402"/>
                  </a:lnTo>
                  <a:lnTo>
                    <a:pt x="3254629" y="2327529"/>
                  </a:lnTo>
                  <a:lnTo>
                    <a:pt x="3255772" y="2365629"/>
                  </a:lnTo>
                  <a:cubicBezTo>
                    <a:pt x="3253740" y="2365629"/>
                    <a:pt x="3251581" y="2365502"/>
                    <a:pt x="3249549" y="2365502"/>
                  </a:cubicBezTo>
                  <a:lnTo>
                    <a:pt x="3218180" y="2365248"/>
                  </a:lnTo>
                  <a:close/>
                  <a:moveTo>
                    <a:pt x="3295523" y="2329053"/>
                  </a:moveTo>
                  <a:lnTo>
                    <a:pt x="3334004" y="2331720"/>
                  </a:lnTo>
                  <a:lnTo>
                    <a:pt x="3330829" y="2369693"/>
                  </a:lnTo>
                  <a:cubicBezTo>
                    <a:pt x="3318382" y="2368677"/>
                    <a:pt x="3305937" y="2367788"/>
                    <a:pt x="3293363" y="2367153"/>
                  </a:cubicBezTo>
                  <a:close/>
                  <a:moveTo>
                    <a:pt x="3372485" y="2335530"/>
                  </a:moveTo>
                  <a:lnTo>
                    <a:pt x="3410838" y="2340483"/>
                  </a:lnTo>
                  <a:lnTo>
                    <a:pt x="3405504" y="2378202"/>
                  </a:lnTo>
                  <a:cubicBezTo>
                    <a:pt x="3393058" y="2376424"/>
                    <a:pt x="3380739" y="2374900"/>
                    <a:pt x="3368293" y="2373375"/>
                  </a:cubicBezTo>
                  <a:close/>
                  <a:moveTo>
                    <a:pt x="3448938" y="2346452"/>
                  </a:moveTo>
                  <a:lnTo>
                    <a:pt x="3486911" y="2353564"/>
                  </a:lnTo>
                  <a:lnTo>
                    <a:pt x="3479291" y="2390902"/>
                  </a:lnTo>
                  <a:cubicBezTo>
                    <a:pt x="3466972" y="2388362"/>
                    <a:pt x="3454780" y="2386075"/>
                    <a:pt x="3442334" y="2383917"/>
                  </a:cubicBezTo>
                  <a:close/>
                  <a:moveTo>
                    <a:pt x="3524757" y="2361819"/>
                  </a:moveTo>
                  <a:lnTo>
                    <a:pt x="3562223" y="2371090"/>
                  </a:lnTo>
                  <a:lnTo>
                    <a:pt x="3552444" y="2407919"/>
                  </a:lnTo>
                  <a:cubicBezTo>
                    <a:pt x="3540379" y="2404744"/>
                    <a:pt x="3528187" y="2401696"/>
                    <a:pt x="3515995" y="2398902"/>
                  </a:cubicBezTo>
                  <a:close/>
                  <a:moveTo>
                    <a:pt x="3599434" y="2381631"/>
                  </a:moveTo>
                  <a:lnTo>
                    <a:pt x="3636391" y="2393061"/>
                  </a:lnTo>
                  <a:lnTo>
                    <a:pt x="3624453" y="2429256"/>
                  </a:lnTo>
                  <a:cubicBezTo>
                    <a:pt x="3612515" y="2425319"/>
                    <a:pt x="3600576" y="2421636"/>
                    <a:pt x="3588638" y="2418080"/>
                  </a:cubicBezTo>
                  <a:close/>
                  <a:moveTo>
                    <a:pt x="3672840" y="2405634"/>
                  </a:moveTo>
                  <a:lnTo>
                    <a:pt x="3709035" y="2419223"/>
                  </a:lnTo>
                  <a:lnTo>
                    <a:pt x="3695065" y="2454656"/>
                  </a:lnTo>
                  <a:cubicBezTo>
                    <a:pt x="3683380" y="2450084"/>
                    <a:pt x="3671697" y="2445639"/>
                    <a:pt x="3659886" y="2441448"/>
                  </a:cubicBezTo>
                  <a:close/>
                  <a:moveTo>
                    <a:pt x="3744722" y="2433955"/>
                  </a:moveTo>
                  <a:lnTo>
                    <a:pt x="3780028" y="2449703"/>
                  </a:lnTo>
                  <a:lnTo>
                    <a:pt x="3764025" y="2484247"/>
                  </a:lnTo>
                  <a:cubicBezTo>
                    <a:pt x="3752722" y="2479040"/>
                    <a:pt x="3741292" y="2473960"/>
                    <a:pt x="3729735" y="2469007"/>
                  </a:cubicBezTo>
                  <a:close/>
                  <a:moveTo>
                    <a:pt x="3814825" y="2466467"/>
                  </a:moveTo>
                  <a:lnTo>
                    <a:pt x="3849242" y="2484246"/>
                  </a:lnTo>
                  <a:lnTo>
                    <a:pt x="3831208" y="2517774"/>
                  </a:lnTo>
                  <a:cubicBezTo>
                    <a:pt x="3820159" y="2511805"/>
                    <a:pt x="3808983" y="2506090"/>
                    <a:pt x="3797807" y="2500502"/>
                  </a:cubicBezTo>
                  <a:close/>
                  <a:moveTo>
                    <a:pt x="3883024" y="2502915"/>
                  </a:moveTo>
                  <a:lnTo>
                    <a:pt x="3916298" y="2522600"/>
                  </a:lnTo>
                  <a:lnTo>
                    <a:pt x="3896359" y="2555112"/>
                  </a:lnTo>
                  <a:cubicBezTo>
                    <a:pt x="3885691" y="2548508"/>
                    <a:pt x="3874896" y="2542158"/>
                    <a:pt x="3864101" y="2535936"/>
                  </a:cubicBezTo>
                  <a:close/>
                  <a:moveTo>
                    <a:pt x="3948937" y="2543301"/>
                  </a:moveTo>
                  <a:lnTo>
                    <a:pt x="3980941" y="2564891"/>
                  </a:lnTo>
                  <a:lnTo>
                    <a:pt x="3959224" y="2596133"/>
                  </a:lnTo>
                  <a:cubicBezTo>
                    <a:pt x="3948937" y="2589021"/>
                    <a:pt x="3938650" y="2582036"/>
                    <a:pt x="3928109" y="2575178"/>
                  </a:cubicBezTo>
                  <a:close/>
                  <a:moveTo>
                    <a:pt x="4012310" y="2587497"/>
                  </a:moveTo>
                  <a:lnTo>
                    <a:pt x="4021454" y="2594355"/>
                  </a:lnTo>
                  <a:lnTo>
                    <a:pt x="4014469" y="2613024"/>
                  </a:lnTo>
                  <a:lnTo>
                    <a:pt x="4007104" y="2595498"/>
                  </a:lnTo>
                  <a:cubicBezTo>
                    <a:pt x="4013707" y="2592704"/>
                    <a:pt x="4020312" y="2590037"/>
                    <a:pt x="4026916" y="2587370"/>
                  </a:cubicBezTo>
                  <a:lnTo>
                    <a:pt x="4041267" y="2622676"/>
                  </a:lnTo>
                  <a:cubicBezTo>
                    <a:pt x="4034790" y="2625343"/>
                    <a:pt x="4028313" y="2628010"/>
                    <a:pt x="4021836" y="2630677"/>
                  </a:cubicBezTo>
                  <a:lnTo>
                    <a:pt x="4011676" y="2634868"/>
                  </a:lnTo>
                  <a:lnTo>
                    <a:pt x="4002913" y="2628264"/>
                  </a:lnTo>
                  <a:cubicBezTo>
                    <a:pt x="3998468" y="2624835"/>
                    <a:pt x="3994023" y="2621533"/>
                    <a:pt x="3989578" y="2618231"/>
                  </a:cubicBezTo>
                  <a:close/>
                  <a:moveTo>
                    <a:pt x="4062729" y="2573019"/>
                  </a:moveTo>
                  <a:lnTo>
                    <a:pt x="4098670" y="2559557"/>
                  </a:lnTo>
                  <a:lnTo>
                    <a:pt x="4111751" y="2595371"/>
                  </a:lnTo>
                  <a:cubicBezTo>
                    <a:pt x="4099940" y="2599689"/>
                    <a:pt x="4088129" y="2604134"/>
                    <a:pt x="4076445" y="2608579"/>
                  </a:cubicBezTo>
                  <a:close/>
                  <a:moveTo>
                    <a:pt x="4134992" y="2546603"/>
                  </a:moveTo>
                  <a:lnTo>
                    <a:pt x="4171441" y="2534411"/>
                  </a:lnTo>
                  <a:lnTo>
                    <a:pt x="4183252" y="2570606"/>
                  </a:lnTo>
                  <a:cubicBezTo>
                    <a:pt x="4171314" y="2574543"/>
                    <a:pt x="4159376" y="2578480"/>
                    <a:pt x="4147438" y="2582544"/>
                  </a:cubicBezTo>
                  <a:close/>
                  <a:moveTo>
                    <a:pt x="4208144" y="2522854"/>
                  </a:moveTo>
                  <a:lnTo>
                    <a:pt x="4244974" y="2511932"/>
                  </a:lnTo>
                  <a:lnTo>
                    <a:pt x="4255388" y="2548508"/>
                  </a:lnTo>
                  <a:cubicBezTo>
                    <a:pt x="4243323" y="2551937"/>
                    <a:pt x="4231259" y="2555493"/>
                    <a:pt x="4219193" y="2559176"/>
                  </a:cubicBezTo>
                  <a:close/>
                  <a:moveTo>
                    <a:pt x="4282059" y="2501772"/>
                  </a:moveTo>
                  <a:lnTo>
                    <a:pt x="4319269" y="2492247"/>
                  </a:lnTo>
                  <a:lnTo>
                    <a:pt x="4328413" y="2529204"/>
                  </a:lnTo>
                  <a:cubicBezTo>
                    <a:pt x="4316222" y="2532252"/>
                    <a:pt x="4304029" y="2535300"/>
                    <a:pt x="4291837" y="2538602"/>
                  </a:cubicBezTo>
                  <a:close/>
                  <a:moveTo>
                    <a:pt x="4356735" y="2483357"/>
                  </a:moveTo>
                  <a:lnTo>
                    <a:pt x="4394326" y="2475229"/>
                  </a:lnTo>
                  <a:lnTo>
                    <a:pt x="4402073" y="2512567"/>
                  </a:lnTo>
                  <a:cubicBezTo>
                    <a:pt x="4389754" y="2515107"/>
                    <a:pt x="4377435" y="2517774"/>
                    <a:pt x="4365243" y="2520568"/>
                  </a:cubicBezTo>
                  <a:close/>
                  <a:moveTo>
                    <a:pt x="4432046" y="2467736"/>
                  </a:moveTo>
                  <a:lnTo>
                    <a:pt x="4469892" y="2461005"/>
                  </a:lnTo>
                  <a:lnTo>
                    <a:pt x="4476242" y="2498597"/>
                  </a:lnTo>
                  <a:cubicBezTo>
                    <a:pt x="4463796" y="2500756"/>
                    <a:pt x="4451476" y="2502915"/>
                    <a:pt x="4439157" y="2505328"/>
                  </a:cubicBezTo>
                  <a:close/>
                  <a:moveTo>
                    <a:pt x="4507865" y="2454909"/>
                  </a:moveTo>
                  <a:lnTo>
                    <a:pt x="4545965" y="2449449"/>
                  </a:lnTo>
                  <a:lnTo>
                    <a:pt x="4551044" y="2487168"/>
                  </a:lnTo>
                  <a:cubicBezTo>
                    <a:pt x="4538598" y="2488819"/>
                    <a:pt x="4526153" y="2490597"/>
                    <a:pt x="4513706" y="2492502"/>
                  </a:cubicBezTo>
                  <a:close/>
                  <a:moveTo>
                    <a:pt x="4584065" y="2444749"/>
                  </a:moveTo>
                  <a:lnTo>
                    <a:pt x="4622292" y="2440685"/>
                  </a:lnTo>
                  <a:lnTo>
                    <a:pt x="4625975" y="2478658"/>
                  </a:lnTo>
                  <a:cubicBezTo>
                    <a:pt x="4613402" y="2479801"/>
                    <a:pt x="4600956" y="2481198"/>
                    <a:pt x="4588383" y="2482595"/>
                  </a:cubicBezTo>
                  <a:close/>
                  <a:moveTo>
                    <a:pt x="4660646" y="2437383"/>
                  </a:moveTo>
                  <a:lnTo>
                    <a:pt x="4698999" y="2434716"/>
                  </a:lnTo>
                  <a:lnTo>
                    <a:pt x="4701285" y="2472816"/>
                  </a:lnTo>
                  <a:cubicBezTo>
                    <a:pt x="4688712" y="2473578"/>
                    <a:pt x="4676139" y="2474467"/>
                    <a:pt x="4663566" y="2475356"/>
                  </a:cubicBezTo>
                  <a:close/>
                  <a:moveTo>
                    <a:pt x="4737354" y="2432811"/>
                  </a:moveTo>
                  <a:lnTo>
                    <a:pt x="4775707" y="2431541"/>
                  </a:lnTo>
                  <a:lnTo>
                    <a:pt x="4776597" y="2469641"/>
                  </a:lnTo>
                  <a:cubicBezTo>
                    <a:pt x="4764024" y="2469895"/>
                    <a:pt x="4751450" y="2470403"/>
                    <a:pt x="4738878" y="2470911"/>
                  </a:cubicBezTo>
                  <a:close/>
                  <a:moveTo>
                    <a:pt x="4814188" y="2431033"/>
                  </a:moveTo>
                  <a:lnTo>
                    <a:pt x="4852669" y="2431160"/>
                  </a:lnTo>
                  <a:lnTo>
                    <a:pt x="4852161" y="2469260"/>
                  </a:lnTo>
                  <a:cubicBezTo>
                    <a:pt x="4839588" y="2469133"/>
                    <a:pt x="4827015" y="2469006"/>
                    <a:pt x="4814315" y="2469133"/>
                  </a:cubicBezTo>
                  <a:close/>
                  <a:moveTo>
                    <a:pt x="4891150" y="2432049"/>
                  </a:moveTo>
                  <a:lnTo>
                    <a:pt x="4929504" y="2433573"/>
                  </a:lnTo>
                  <a:lnTo>
                    <a:pt x="4927599" y="2471673"/>
                  </a:lnTo>
                  <a:cubicBezTo>
                    <a:pt x="4915026" y="2471038"/>
                    <a:pt x="4902453" y="2470530"/>
                    <a:pt x="4889880" y="2470149"/>
                  </a:cubicBezTo>
                  <a:close/>
                  <a:moveTo>
                    <a:pt x="4967859" y="2435859"/>
                  </a:moveTo>
                  <a:lnTo>
                    <a:pt x="5006212" y="2438780"/>
                  </a:lnTo>
                  <a:lnTo>
                    <a:pt x="5002910" y="2476753"/>
                  </a:lnTo>
                  <a:cubicBezTo>
                    <a:pt x="4990337" y="2475737"/>
                    <a:pt x="4977764" y="2474721"/>
                    <a:pt x="4965191" y="2473833"/>
                  </a:cubicBezTo>
                  <a:close/>
                  <a:moveTo>
                    <a:pt x="5044440" y="2442464"/>
                  </a:moveTo>
                  <a:lnTo>
                    <a:pt x="5082667" y="2446781"/>
                  </a:lnTo>
                  <a:lnTo>
                    <a:pt x="5077968" y="2484627"/>
                  </a:lnTo>
                  <a:cubicBezTo>
                    <a:pt x="5065522" y="2483103"/>
                    <a:pt x="5052949" y="2481706"/>
                    <a:pt x="5040503" y="2480309"/>
                  </a:cubicBezTo>
                  <a:close/>
                  <a:moveTo>
                    <a:pt x="5120767" y="2451862"/>
                  </a:moveTo>
                  <a:lnTo>
                    <a:pt x="5158740" y="2457577"/>
                  </a:lnTo>
                  <a:lnTo>
                    <a:pt x="5152643" y="2495169"/>
                  </a:lnTo>
                  <a:cubicBezTo>
                    <a:pt x="5140197" y="2493137"/>
                    <a:pt x="5127751" y="2491232"/>
                    <a:pt x="5115305" y="2489581"/>
                  </a:cubicBezTo>
                  <a:close/>
                  <a:moveTo>
                    <a:pt x="5196713" y="2464054"/>
                  </a:moveTo>
                  <a:lnTo>
                    <a:pt x="5234432" y="2471166"/>
                  </a:lnTo>
                  <a:lnTo>
                    <a:pt x="5227066" y="2508504"/>
                  </a:lnTo>
                  <a:cubicBezTo>
                    <a:pt x="5214747" y="2506091"/>
                    <a:pt x="5202301" y="2503678"/>
                    <a:pt x="5189982" y="2501519"/>
                  </a:cubicBezTo>
                  <a:close/>
                  <a:moveTo>
                    <a:pt x="5272151" y="2479040"/>
                  </a:moveTo>
                  <a:lnTo>
                    <a:pt x="5309616" y="2487549"/>
                  </a:lnTo>
                  <a:lnTo>
                    <a:pt x="5300853" y="2524633"/>
                  </a:lnTo>
                  <a:cubicBezTo>
                    <a:pt x="5288534" y="2521712"/>
                    <a:pt x="5276342" y="2518918"/>
                    <a:pt x="5264023" y="2516250"/>
                  </a:cubicBezTo>
                  <a:close/>
                  <a:moveTo>
                    <a:pt x="5346954" y="2496693"/>
                  </a:moveTo>
                  <a:lnTo>
                    <a:pt x="5384165" y="2506599"/>
                  </a:lnTo>
                  <a:lnTo>
                    <a:pt x="5374005" y="2543302"/>
                  </a:lnTo>
                  <a:cubicBezTo>
                    <a:pt x="5361813" y="2540000"/>
                    <a:pt x="5349748" y="2536697"/>
                    <a:pt x="5337556" y="2533650"/>
                  </a:cubicBezTo>
                  <a:close/>
                  <a:moveTo>
                    <a:pt x="5421122" y="2517140"/>
                  </a:moveTo>
                  <a:lnTo>
                    <a:pt x="5457952" y="2528316"/>
                  </a:lnTo>
                  <a:lnTo>
                    <a:pt x="5446522" y="2564638"/>
                  </a:lnTo>
                  <a:cubicBezTo>
                    <a:pt x="5434457" y="2560828"/>
                    <a:pt x="5422519" y="2557145"/>
                    <a:pt x="5410454" y="2553589"/>
                  </a:cubicBezTo>
                  <a:close/>
                  <a:moveTo>
                    <a:pt x="5494401" y="2540254"/>
                  </a:moveTo>
                  <a:lnTo>
                    <a:pt x="5530723" y="2552827"/>
                  </a:lnTo>
                  <a:lnTo>
                    <a:pt x="5517896" y="2588768"/>
                  </a:lnTo>
                  <a:cubicBezTo>
                    <a:pt x="5506085" y="2584577"/>
                    <a:pt x="5494147" y="2580386"/>
                    <a:pt x="5482209" y="2576449"/>
                  </a:cubicBezTo>
                  <a:close/>
                  <a:moveTo>
                    <a:pt x="5566791" y="2566035"/>
                  </a:moveTo>
                  <a:lnTo>
                    <a:pt x="5602605" y="2579878"/>
                  </a:lnTo>
                  <a:lnTo>
                    <a:pt x="5588508" y="2615311"/>
                  </a:lnTo>
                  <a:cubicBezTo>
                    <a:pt x="5576824" y="2610612"/>
                    <a:pt x="5565013" y="2606167"/>
                    <a:pt x="5553329" y="2601721"/>
                  </a:cubicBezTo>
                  <a:close/>
                  <a:moveTo>
                    <a:pt x="5638292" y="2594483"/>
                  </a:moveTo>
                  <a:lnTo>
                    <a:pt x="5642610" y="2596261"/>
                  </a:lnTo>
                  <a:lnTo>
                    <a:pt x="5680075" y="2612136"/>
                  </a:lnTo>
                  <a:lnTo>
                    <a:pt x="5646801" y="2631313"/>
                  </a:lnTo>
                  <a:cubicBezTo>
                    <a:pt x="5637784" y="2636520"/>
                    <a:pt x="5628767" y="2641600"/>
                    <a:pt x="5619750" y="2646807"/>
                  </a:cubicBezTo>
                  <a:lnTo>
                    <a:pt x="5600954" y="2613660"/>
                  </a:lnTo>
                  <a:cubicBezTo>
                    <a:pt x="5609971" y="2608580"/>
                    <a:pt x="5618988" y="2603373"/>
                    <a:pt x="5627878" y="2598293"/>
                  </a:cubicBezTo>
                  <a:lnTo>
                    <a:pt x="5637403" y="2614803"/>
                  </a:lnTo>
                  <a:lnTo>
                    <a:pt x="5630037" y="2632329"/>
                  </a:lnTo>
                  <a:lnTo>
                    <a:pt x="5625719" y="2630551"/>
                  </a:lnTo>
                  <a:close/>
                  <a:moveTo>
                    <a:pt x="5586476" y="2665603"/>
                  </a:moveTo>
                  <a:lnTo>
                    <a:pt x="5553075" y="2684145"/>
                  </a:lnTo>
                  <a:lnTo>
                    <a:pt x="5534660" y="2650744"/>
                  </a:lnTo>
                  <a:cubicBezTo>
                    <a:pt x="5545709" y="2644648"/>
                    <a:pt x="5556885" y="2638552"/>
                    <a:pt x="5567934" y="2632329"/>
                  </a:cubicBezTo>
                  <a:close/>
                  <a:moveTo>
                    <a:pt x="5519547" y="2702433"/>
                  </a:moveTo>
                  <a:lnTo>
                    <a:pt x="5485892" y="2720594"/>
                  </a:lnTo>
                  <a:lnTo>
                    <a:pt x="5467985" y="2686939"/>
                  </a:lnTo>
                  <a:cubicBezTo>
                    <a:pt x="5479161" y="2680970"/>
                    <a:pt x="5490210" y="2675001"/>
                    <a:pt x="5501386" y="2668905"/>
                  </a:cubicBezTo>
                  <a:close/>
                  <a:moveTo>
                    <a:pt x="5452110" y="2738501"/>
                  </a:moveTo>
                  <a:lnTo>
                    <a:pt x="5418201" y="2756154"/>
                  </a:lnTo>
                  <a:lnTo>
                    <a:pt x="5400675" y="2722372"/>
                  </a:lnTo>
                  <a:cubicBezTo>
                    <a:pt x="5411978" y="2716530"/>
                    <a:pt x="5423154" y="2710688"/>
                    <a:pt x="5434330" y="2704846"/>
                  </a:cubicBezTo>
                  <a:close/>
                  <a:moveTo>
                    <a:pt x="5384165" y="2773680"/>
                  </a:moveTo>
                  <a:lnTo>
                    <a:pt x="5350129" y="2790952"/>
                  </a:lnTo>
                  <a:lnTo>
                    <a:pt x="5332984" y="2756916"/>
                  </a:lnTo>
                  <a:cubicBezTo>
                    <a:pt x="5344287" y="2751201"/>
                    <a:pt x="5355590" y="2745486"/>
                    <a:pt x="5366893" y="2739771"/>
                  </a:cubicBezTo>
                  <a:close/>
                  <a:moveTo>
                    <a:pt x="5315839" y="2807970"/>
                  </a:moveTo>
                  <a:lnTo>
                    <a:pt x="5281422" y="2824734"/>
                  </a:lnTo>
                  <a:lnTo>
                    <a:pt x="5264785" y="2790444"/>
                  </a:lnTo>
                  <a:cubicBezTo>
                    <a:pt x="5276215" y="2784856"/>
                    <a:pt x="5287518" y="2779268"/>
                    <a:pt x="5298948" y="2773680"/>
                  </a:cubicBezTo>
                  <a:close/>
                  <a:moveTo>
                    <a:pt x="5247005" y="2841371"/>
                  </a:moveTo>
                  <a:lnTo>
                    <a:pt x="5212461" y="2857754"/>
                  </a:lnTo>
                  <a:lnTo>
                    <a:pt x="5196205" y="2823337"/>
                  </a:lnTo>
                  <a:cubicBezTo>
                    <a:pt x="5207635" y="2818003"/>
                    <a:pt x="5219065" y="2812542"/>
                    <a:pt x="5230495" y="2807081"/>
                  </a:cubicBezTo>
                  <a:close/>
                  <a:moveTo>
                    <a:pt x="5177790" y="2873883"/>
                  </a:moveTo>
                  <a:lnTo>
                    <a:pt x="5142992" y="2889758"/>
                  </a:lnTo>
                  <a:lnTo>
                    <a:pt x="5127244" y="2855087"/>
                  </a:lnTo>
                  <a:cubicBezTo>
                    <a:pt x="5138801" y="2849880"/>
                    <a:pt x="5150231" y="2844546"/>
                    <a:pt x="5161788" y="2839212"/>
                  </a:cubicBezTo>
                  <a:close/>
                  <a:moveTo>
                    <a:pt x="5108194" y="2905506"/>
                  </a:moveTo>
                  <a:lnTo>
                    <a:pt x="5073269" y="2921000"/>
                  </a:lnTo>
                  <a:lnTo>
                    <a:pt x="5057902" y="2886075"/>
                  </a:lnTo>
                  <a:cubicBezTo>
                    <a:pt x="5069459" y="2880995"/>
                    <a:pt x="5081016" y="2875915"/>
                    <a:pt x="5092573" y="2870708"/>
                  </a:cubicBezTo>
                  <a:close/>
                  <a:moveTo>
                    <a:pt x="5038217" y="2936240"/>
                  </a:moveTo>
                  <a:lnTo>
                    <a:pt x="5003165" y="2951226"/>
                  </a:lnTo>
                  <a:lnTo>
                    <a:pt x="4988305" y="2916174"/>
                  </a:lnTo>
                  <a:cubicBezTo>
                    <a:pt x="4999990" y="2911221"/>
                    <a:pt x="5011546" y="2906268"/>
                    <a:pt x="5023230" y="2901188"/>
                  </a:cubicBezTo>
                  <a:close/>
                  <a:moveTo>
                    <a:pt x="4967859" y="2966085"/>
                  </a:moveTo>
                  <a:lnTo>
                    <a:pt x="4932553" y="2980690"/>
                  </a:lnTo>
                  <a:lnTo>
                    <a:pt x="4918074" y="2945384"/>
                  </a:lnTo>
                  <a:cubicBezTo>
                    <a:pt x="4929759" y="2940558"/>
                    <a:pt x="4941569" y="2935732"/>
                    <a:pt x="4953253" y="2930906"/>
                  </a:cubicBezTo>
                  <a:close/>
                  <a:moveTo>
                    <a:pt x="4897119" y="2995041"/>
                  </a:moveTo>
                  <a:lnTo>
                    <a:pt x="4861560" y="3009138"/>
                  </a:lnTo>
                  <a:lnTo>
                    <a:pt x="4847590" y="2973705"/>
                  </a:lnTo>
                  <a:cubicBezTo>
                    <a:pt x="4859400" y="2969006"/>
                    <a:pt x="4871085" y="2964434"/>
                    <a:pt x="4882896" y="2959608"/>
                  </a:cubicBezTo>
                  <a:close/>
                  <a:moveTo>
                    <a:pt x="4825999" y="3023108"/>
                  </a:moveTo>
                  <a:lnTo>
                    <a:pt x="4790312" y="3036824"/>
                  </a:lnTo>
                  <a:lnTo>
                    <a:pt x="4776850" y="3001137"/>
                  </a:lnTo>
                  <a:cubicBezTo>
                    <a:pt x="4788661" y="2996692"/>
                    <a:pt x="4800472" y="2992120"/>
                    <a:pt x="4812284" y="2987548"/>
                  </a:cubicBezTo>
                  <a:close/>
                  <a:moveTo>
                    <a:pt x="4754498" y="3050286"/>
                  </a:moveTo>
                  <a:lnTo>
                    <a:pt x="4718684" y="3063494"/>
                  </a:lnTo>
                  <a:lnTo>
                    <a:pt x="4705603" y="3027680"/>
                  </a:lnTo>
                  <a:cubicBezTo>
                    <a:pt x="4717541" y="3023362"/>
                    <a:pt x="4729352" y="3018917"/>
                    <a:pt x="4741290" y="3014599"/>
                  </a:cubicBezTo>
                  <a:close/>
                  <a:moveTo>
                    <a:pt x="4682743" y="3076448"/>
                  </a:moveTo>
                  <a:lnTo>
                    <a:pt x="4646675" y="3089148"/>
                  </a:lnTo>
                  <a:lnTo>
                    <a:pt x="4634103" y="3053207"/>
                  </a:lnTo>
                  <a:cubicBezTo>
                    <a:pt x="4646041" y="3049016"/>
                    <a:pt x="4657979" y="3044825"/>
                    <a:pt x="4669917" y="3040507"/>
                  </a:cubicBezTo>
                  <a:close/>
                  <a:moveTo>
                    <a:pt x="4610607" y="3101721"/>
                  </a:moveTo>
                  <a:lnTo>
                    <a:pt x="4574412" y="3114040"/>
                  </a:lnTo>
                  <a:lnTo>
                    <a:pt x="4562221" y="3077972"/>
                  </a:lnTo>
                  <a:cubicBezTo>
                    <a:pt x="4574286" y="3073908"/>
                    <a:pt x="4586224" y="3069844"/>
                    <a:pt x="4598161" y="3065780"/>
                  </a:cubicBezTo>
                  <a:close/>
                  <a:moveTo>
                    <a:pt x="4538091" y="3126105"/>
                  </a:moveTo>
                  <a:lnTo>
                    <a:pt x="4501769" y="3137916"/>
                  </a:lnTo>
                  <a:lnTo>
                    <a:pt x="4490085" y="3101594"/>
                  </a:lnTo>
                  <a:cubicBezTo>
                    <a:pt x="4502150" y="3097657"/>
                    <a:pt x="4514215" y="3093720"/>
                    <a:pt x="4526153" y="3089783"/>
                  </a:cubicBezTo>
                  <a:close/>
                  <a:moveTo>
                    <a:pt x="4465319" y="3149600"/>
                  </a:moveTo>
                  <a:lnTo>
                    <a:pt x="4428871" y="3160903"/>
                  </a:lnTo>
                  <a:lnTo>
                    <a:pt x="4417694" y="3124454"/>
                  </a:lnTo>
                  <a:cubicBezTo>
                    <a:pt x="4429760" y="3120771"/>
                    <a:pt x="4441824" y="3116961"/>
                    <a:pt x="4454016" y="3113151"/>
                  </a:cubicBezTo>
                  <a:close/>
                  <a:moveTo>
                    <a:pt x="4392294" y="3172079"/>
                  </a:moveTo>
                  <a:lnTo>
                    <a:pt x="4355718" y="3183001"/>
                  </a:lnTo>
                  <a:lnTo>
                    <a:pt x="4344923" y="3146425"/>
                  </a:lnTo>
                  <a:cubicBezTo>
                    <a:pt x="4357115" y="3142869"/>
                    <a:pt x="4369180" y="3139313"/>
                    <a:pt x="4381372" y="3135630"/>
                  </a:cubicBezTo>
                  <a:close/>
                  <a:moveTo>
                    <a:pt x="4319016" y="3193669"/>
                  </a:moveTo>
                  <a:lnTo>
                    <a:pt x="4282312" y="3204083"/>
                  </a:lnTo>
                  <a:lnTo>
                    <a:pt x="4272025" y="3167380"/>
                  </a:lnTo>
                  <a:cubicBezTo>
                    <a:pt x="4284217" y="3163951"/>
                    <a:pt x="4296410" y="3160522"/>
                    <a:pt x="4308601" y="3156966"/>
                  </a:cubicBezTo>
                  <a:close/>
                  <a:moveTo>
                    <a:pt x="4245356" y="3214243"/>
                  </a:moveTo>
                  <a:lnTo>
                    <a:pt x="4208526" y="3224149"/>
                  </a:lnTo>
                  <a:lnTo>
                    <a:pt x="4198747" y="3187319"/>
                  </a:lnTo>
                  <a:cubicBezTo>
                    <a:pt x="4210939" y="3184017"/>
                    <a:pt x="4223258" y="3180715"/>
                    <a:pt x="4235450" y="3177413"/>
                  </a:cubicBezTo>
                  <a:close/>
                  <a:moveTo>
                    <a:pt x="4171569" y="3233928"/>
                  </a:moveTo>
                  <a:lnTo>
                    <a:pt x="4134612" y="3243453"/>
                  </a:lnTo>
                  <a:lnTo>
                    <a:pt x="4125214" y="3206496"/>
                  </a:lnTo>
                  <a:cubicBezTo>
                    <a:pt x="4137533" y="3203448"/>
                    <a:pt x="4149725" y="3200273"/>
                    <a:pt x="4162044" y="3197098"/>
                  </a:cubicBezTo>
                  <a:close/>
                  <a:moveTo>
                    <a:pt x="4097401" y="3252724"/>
                  </a:moveTo>
                  <a:lnTo>
                    <a:pt x="4060317" y="3261741"/>
                  </a:lnTo>
                  <a:lnTo>
                    <a:pt x="4051426" y="3224657"/>
                  </a:lnTo>
                  <a:cubicBezTo>
                    <a:pt x="4063746" y="3221736"/>
                    <a:pt x="4076065" y="3218688"/>
                    <a:pt x="4088384" y="3215767"/>
                  </a:cubicBezTo>
                  <a:close/>
                  <a:moveTo>
                    <a:pt x="4023106" y="3270504"/>
                  </a:moveTo>
                  <a:lnTo>
                    <a:pt x="3985895" y="3279013"/>
                  </a:lnTo>
                  <a:lnTo>
                    <a:pt x="3977513" y="3241802"/>
                  </a:lnTo>
                  <a:cubicBezTo>
                    <a:pt x="3989832" y="3239008"/>
                    <a:pt x="4002151" y="3236214"/>
                    <a:pt x="4014597" y="3233293"/>
                  </a:cubicBezTo>
                  <a:close/>
                  <a:moveTo>
                    <a:pt x="3948557" y="3287395"/>
                  </a:moveTo>
                  <a:lnTo>
                    <a:pt x="3911219" y="3295396"/>
                  </a:lnTo>
                  <a:lnTo>
                    <a:pt x="3903345" y="3258185"/>
                  </a:lnTo>
                  <a:cubicBezTo>
                    <a:pt x="3915791" y="3255518"/>
                    <a:pt x="3928110" y="3252851"/>
                    <a:pt x="3940429" y="3250184"/>
                  </a:cubicBezTo>
                  <a:close/>
                  <a:moveTo>
                    <a:pt x="3873754" y="3303270"/>
                  </a:moveTo>
                  <a:lnTo>
                    <a:pt x="3836288" y="3310890"/>
                  </a:lnTo>
                  <a:lnTo>
                    <a:pt x="3828796" y="3273552"/>
                  </a:lnTo>
                  <a:cubicBezTo>
                    <a:pt x="3841242" y="3271012"/>
                    <a:pt x="3853561" y="3268599"/>
                    <a:pt x="3866006" y="3266059"/>
                  </a:cubicBezTo>
                  <a:close/>
                  <a:moveTo>
                    <a:pt x="3798824" y="3318256"/>
                  </a:moveTo>
                  <a:lnTo>
                    <a:pt x="3761232" y="3325368"/>
                  </a:lnTo>
                  <a:lnTo>
                    <a:pt x="3754247" y="3287902"/>
                  </a:lnTo>
                  <a:cubicBezTo>
                    <a:pt x="3766693" y="3285617"/>
                    <a:pt x="3779139" y="3283203"/>
                    <a:pt x="3791585" y="3280790"/>
                  </a:cubicBezTo>
                  <a:close/>
                  <a:moveTo>
                    <a:pt x="3723640" y="3332226"/>
                  </a:moveTo>
                  <a:lnTo>
                    <a:pt x="3686048" y="3338830"/>
                  </a:lnTo>
                  <a:lnTo>
                    <a:pt x="3679571" y="3301238"/>
                  </a:lnTo>
                  <a:cubicBezTo>
                    <a:pt x="3692017" y="3299078"/>
                    <a:pt x="3704462" y="3296920"/>
                    <a:pt x="3717036" y="3294634"/>
                  </a:cubicBezTo>
                  <a:close/>
                  <a:moveTo>
                    <a:pt x="3648329" y="3345180"/>
                  </a:moveTo>
                  <a:lnTo>
                    <a:pt x="3610610" y="3351276"/>
                  </a:lnTo>
                  <a:lnTo>
                    <a:pt x="3604641" y="3313684"/>
                  </a:lnTo>
                  <a:cubicBezTo>
                    <a:pt x="3617087" y="3311652"/>
                    <a:pt x="3629660" y="3309620"/>
                    <a:pt x="3642106" y="3307588"/>
                  </a:cubicBezTo>
                  <a:close/>
                  <a:moveTo>
                    <a:pt x="3572763" y="3357245"/>
                  </a:moveTo>
                  <a:lnTo>
                    <a:pt x="3534917" y="3362960"/>
                  </a:lnTo>
                  <a:lnTo>
                    <a:pt x="3529456" y="3325241"/>
                  </a:lnTo>
                  <a:cubicBezTo>
                    <a:pt x="3542029" y="3323463"/>
                    <a:pt x="3554475" y="3321558"/>
                    <a:pt x="3567048" y="3319653"/>
                  </a:cubicBezTo>
                  <a:close/>
                  <a:moveTo>
                    <a:pt x="3497072" y="3368294"/>
                  </a:moveTo>
                  <a:lnTo>
                    <a:pt x="3459225" y="3373501"/>
                  </a:lnTo>
                  <a:lnTo>
                    <a:pt x="3454146" y="3335782"/>
                  </a:lnTo>
                  <a:cubicBezTo>
                    <a:pt x="3466718" y="3334131"/>
                    <a:pt x="3479165" y="3332353"/>
                    <a:pt x="3491737" y="3330702"/>
                  </a:cubicBezTo>
                  <a:close/>
                  <a:moveTo>
                    <a:pt x="3421380" y="3378327"/>
                  </a:moveTo>
                  <a:lnTo>
                    <a:pt x="3383407" y="3383026"/>
                  </a:lnTo>
                  <a:lnTo>
                    <a:pt x="3378835" y="3345180"/>
                  </a:lnTo>
                  <a:cubicBezTo>
                    <a:pt x="3391408" y="3343656"/>
                    <a:pt x="3403981" y="3342132"/>
                    <a:pt x="3416554" y="3340481"/>
                  </a:cubicBezTo>
                  <a:close/>
                  <a:moveTo>
                    <a:pt x="3345561" y="3387471"/>
                  </a:moveTo>
                  <a:lnTo>
                    <a:pt x="3307588" y="3391662"/>
                  </a:lnTo>
                  <a:lnTo>
                    <a:pt x="3303524" y="3353815"/>
                  </a:lnTo>
                  <a:cubicBezTo>
                    <a:pt x="3316097" y="3352419"/>
                    <a:pt x="3328670" y="3351021"/>
                    <a:pt x="3341243" y="3349625"/>
                  </a:cubicBezTo>
                  <a:close/>
                  <a:moveTo>
                    <a:pt x="3269615" y="3395599"/>
                  </a:moveTo>
                  <a:lnTo>
                    <a:pt x="3231515" y="3399282"/>
                  </a:lnTo>
                  <a:lnTo>
                    <a:pt x="3227959" y="3361309"/>
                  </a:lnTo>
                  <a:cubicBezTo>
                    <a:pt x="3240531" y="3360166"/>
                    <a:pt x="3253231" y="3358896"/>
                    <a:pt x="3265805" y="3357626"/>
                  </a:cubicBezTo>
                  <a:close/>
                  <a:moveTo>
                    <a:pt x="3193415" y="3402838"/>
                  </a:moveTo>
                  <a:lnTo>
                    <a:pt x="3155315" y="3406013"/>
                  </a:lnTo>
                  <a:lnTo>
                    <a:pt x="3152266" y="3368040"/>
                  </a:lnTo>
                  <a:cubicBezTo>
                    <a:pt x="3164966" y="3367024"/>
                    <a:pt x="3177540" y="3365881"/>
                    <a:pt x="3190112" y="3364865"/>
                  </a:cubicBezTo>
                  <a:close/>
                  <a:moveTo>
                    <a:pt x="3117215" y="3409061"/>
                  </a:moveTo>
                  <a:lnTo>
                    <a:pt x="3079115" y="3411728"/>
                  </a:lnTo>
                  <a:lnTo>
                    <a:pt x="3076447" y="3373755"/>
                  </a:lnTo>
                  <a:cubicBezTo>
                    <a:pt x="3089021" y="3372866"/>
                    <a:pt x="3101721" y="3371977"/>
                    <a:pt x="3114293" y="3371088"/>
                  </a:cubicBezTo>
                  <a:close/>
                  <a:moveTo>
                    <a:pt x="3041015" y="3414268"/>
                  </a:moveTo>
                  <a:lnTo>
                    <a:pt x="3002915" y="3416554"/>
                  </a:lnTo>
                  <a:lnTo>
                    <a:pt x="3000756" y="3378454"/>
                  </a:lnTo>
                  <a:cubicBezTo>
                    <a:pt x="3013456" y="3377692"/>
                    <a:pt x="3026029" y="3377057"/>
                    <a:pt x="3038729" y="3376168"/>
                  </a:cubicBezTo>
                  <a:close/>
                  <a:moveTo>
                    <a:pt x="2964688" y="3418586"/>
                  </a:moveTo>
                  <a:lnTo>
                    <a:pt x="2926588" y="3420364"/>
                  </a:lnTo>
                  <a:lnTo>
                    <a:pt x="2924937" y="3382264"/>
                  </a:lnTo>
                  <a:cubicBezTo>
                    <a:pt x="2937637" y="3381756"/>
                    <a:pt x="2950210" y="3381121"/>
                    <a:pt x="2962910" y="3380486"/>
                  </a:cubicBezTo>
                  <a:close/>
                  <a:moveTo>
                    <a:pt x="2888361" y="3421888"/>
                  </a:moveTo>
                  <a:lnTo>
                    <a:pt x="2850134" y="3423158"/>
                  </a:lnTo>
                  <a:lnTo>
                    <a:pt x="2848991" y="3385058"/>
                  </a:lnTo>
                  <a:cubicBezTo>
                    <a:pt x="2861691" y="3384677"/>
                    <a:pt x="2874264" y="3384296"/>
                    <a:pt x="2886964" y="3383788"/>
                  </a:cubicBezTo>
                  <a:close/>
                  <a:moveTo>
                    <a:pt x="2811907" y="3424174"/>
                  </a:moveTo>
                  <a:lnTo>
                    <a:pt x="2773680" y="3424936"/>
                  </a:lnTo>
                  <a:lnTo>
                    <a:pt x="2773045" y="3386836"/>
                  </a:lnTo>
                  <a:cubicBezTo>
                    <a:pt x="2785745" y="3386582"/>
                    <a:pt x="2798318" y="3386328"/>
                    <a:pt x="2811018" y="3386074"/>
                  </a:cubicBezTo>
                  <a:close/>
                  <a:moveTo>
                    <a:pt x="2735453" y="3425444"/>
                  </a:moveTo>
                  <a:lnTo>
                    <a:pt x="2697226" y="3425698"/>
                  </a:lnTo>
                  <a:lnTo>
                    <a:pt x="2696972" y="3387598"/>
                  </a:lnTo>
                  <a:cubicBezTo>
                    <a:pt x="2709672" y="3387598"/>
                    <a:pt x="2722245" y="3387471"/>
                    <a:pt x="2734945" y="3387344"/>
                  </a:cubicBezTo>
                  <a:close/>
                  <a:moveTo>
                    <a:pt x="2659126" y="3425825"/>
                  </a:moveTo>
                  <a:lnTo>
                    <a:pt x="2621026" y="3425698"/>
                  </a:lnTo>
                  <a:lnTo>
                    <a:pt x="2621153" y="3387598"/>
                  </a:lnTo>
                  <a:cubicBezTo>
                    <a:pt x="2633853" y="3387598"/>
                    <a:pt x="2646553" y="3387725"/>
                    <a:pt x="2659126" y="3387725"/>
                  </a:cubicBezTo>
                  <a:close/>
                  <a:moveTo>
                    <a:pt x="2582799" y="3425444"/>
                  </a:moveTo>
                  <a:lnTo>
                    <a:pt x="2544699" y="3425063"/>
                  </a:lnTo>
                  <a:lnTo>
                    <a:pt x="2545207" y="3386963"/>
                  </a:lnTo>
                  <a:cubicBezTo>
                    <a:pt x="2557907" y="3387090"/>
                    <a:pt x="2570607" y="3387217"/>
                    <a:pt x="2583180" y="3387344"/>
                  </a:cubicBezTo>
                  <a:close/>
                  <a:moveTo>
                    <a:pt x="2506472" y="3424555"/>
                  </a:moveTo>
                  <a:lnTo>
                    <a:pt x="2468372" y="3423920"/>
                  </a:lnTo>
                  <a:lnTo>
                    <a:pt x="2469007" y="3385820"/>
                  </a:lnTo>
                  <a:cubicBezTo>
                    <a:pt x="2481707" y="3386074"/>
                    <a:pt x="2494407" y="3386201"/>
                    <a:pt x="2507107" y="3386455"/>
                  </a:cubicBezTo>
                  <a:close/>
                  <a:moveTo>
                    <a:pt x="2430145" y="3423285"/>
                  </a:moveTo>
                  <a:lnTo>
                    <a:pt x="2392045" y="3422523"/>
                  </a:lnTo>
                  <a:lnTo>
                    <a:pt x="2392807" y="3384423"/>
                  </a:lnTo>
                  <a:cubicBezTo>
                    <a:pt x="2405507" y="3384677"/>
                    <a:pt x="2418207" y="3384931"/>
                    <a:pt x="2430907" y="3385185"/>
                  </a:cubicBezTo>
                  <a:close/>
                  <a:moveTo>
                    <a:pt x="2353945" y="3421761"/>
                  </a:moveTo>
                  <a:lnTo>
                    <a:pt x="2337816" y="3421380"/>
                  </a:lnTo>
                  <a:cubicBezTo>
                    <a:pt x="2330450" y="3421253"/>
                    <a:pt x="2323084" y="3421126"/>
                    <a:pt x="2315718" y="3420872"/>
                  </a:cubicBezTo>
                  <a:lnTo>
                    <a:pt x="2316480" y="3382772"/>
                  </a:lnTo>
                  <a:cubicBezTo>
                    <a:pt x="2323846" y="3382899"/>
                    <a:pt x="2331212" y="3383026"/>
                    <a:pt x="2338451" y="3383280"/>
                  </a:cubicBezTo>
                  <a:lnTo>
                    <a:pt x="2338070" y="3402330"/>
                  </a:lnTo>
                  <a:lnTo>
                    <a:pt x="2338451" y="3383280"/>
                  </a:lnTo>
                  <a:lnTo>
                    <a:pt x="2349246" y="3383534"/>
                  </a:lnTo>
                  <a:close/>
                  <a:moveTo>
                    <a:pt x="2277745" y="3420237"/>
                  </a:moveTo>
                  <a:lnTo>
                    <a:pt x="2239645" y="3419475"/>
                  </a:lnTo>
                  <a:lnTo>
                    <a:pt x="2240407" y="3381375"/>
                  </a:lnTo>
                  <a:cubicBezTo>
                    <a:pt x="2253107" y="3381629"/>
                    <a:pt x="2265807" y="3381883"/>
                    <a:pt x="2278507" y="3382137"/>
                  </a:cubicBezTo>
                  <a:close/>
                  <a:moveTo>
                    <a:pt x="2201545" y="3418840"/>
                  </a:moveTo>
                  <a:lnTo>
                    <a:pt x="2163445" y="3418205"/>
                  </a:lnTo>
                  <a:lnTo>
                    <a:pt x="2163953" y="3380105"/>
                  </a:lnTo>
                  <a:cubicBezTo>
                    <a:pt x="2176653" y="3380232"/>
                    <a:pt x="2189353" y="3380486"/>
                    <a:pt x="2202053" y="3380740"/>
                  </a:cubicBezTo>
                  <a:close/>
                  <a:moveTo>
                    <a:pt x="2125345" y="3417697"/>
                  </a:moveTo>
                  <a:lnTo>
                    <a:pt x="2087372" y="3417316"/>
                  </a:lnTo>
                  <a:lnTo>
                    <a:pt x="2087626" y="3379216"/>
                  </a:lnTo>
                  <a:cubicBezTo>
                    <a:pt x="2100326" y="3379343"/>
                    <a:pt x="2113026" y="3379470"/>
                    <a:pt x="2125726" y="3379597"/>
                  </a:cubicBezTo>
                  <a:close/>
                  <a:moveTo>
                    <a:pt x="2049272" y="3417062"/>
                  </a:moveTo>
                  <a:lnTo>
                    <a:pt x="2011299" y="3416935"/>
                  </a:lnTo>
                  <a:lnTo>
                    <a:pt x="2011299" y="3378835"/>
                  </a:lnTo>
                  <a:cubicBezTo>
                    <a:pt x="2023999" y="3378835"/>
                    <a:pt x="2036699" y="3378835"/>
                    <a:pt x="2049399" y="3378962"/>
                  </a:cubicBezTo>
                  <a:close/>
                  <a:moveTo>
                    <a:pt x="1973326" y="3417062"/>
                  </a:moveTo>
                  <a:lnTo>
                    <a:pt x="1935353" y="3417443"/>
                  </a:lnTo>
                  <a:lnTo>
                    <a:pt x="1934845" y="3379343"/>
                  </a:lnTo>
                  <a:cubicBezTo>
                    <a:pt x="1947545" y="3379216"/>
                    <a:pt x="1960245" y="3379089"/>
                    <a:pt x="1972945" y="3378962"/>
                  </a:cubicBezTo>
                  <a:close/>
                  <a:moveTo>
                    <a:pt x="1897380" y="3417951"/>
                  </a:moveTo>
                  <a:lnTo>
                    <a:pt x="1859407" y="3418841"/>
                  </a:lnTo>
                  <a:lnTo>
                    <a:pt x="1858391" y="3380741"/>
                  </a:lnTo>
                  <a:cubicBezTo>
                    <a:pt x="1871091" y="3380360"/>
                    <a:pt x="1883918" y="3380106"/>
                    <a:pt x="1896618" y="3379851"/>
                  </a:cubicBezTo>
                  <a:close/>
                  <a:moveTo>
                    <a:pt x="1821434" y="3419856"/>
                  </a:moveTo>
                  <a:lnTo>
                    <a:pt x="1783461" y="3421253"/>
                  </a:lnTo>
                  <a:lnTo>
                    <a:pt x="1781937" y="3383153"/>
                  </a:lnTo>
                  <a:cubicBezTo>
                    <a:pt x="1794637" y="3382645"/>
                    <a:pt x="1807464" y="3382137"/>
                    <a:pt x="1820164" y="3381756"/>
                  </a:cubicBezTo>
                  <a:close/>
                  <a:moveTo>
                    <a:pt x="1745615" y="3423031"/>
                  </a:moveTo>
                  <a:lnTo>
                    <a:pt x="1707769" y="3425063"/>
                  </a:lnTo>
                  <a:lnTo>
                    <a:pt x="1705483" y="3387091"/>
                  </a:lnTo>
                  <a:cubicBezTo>
                    <a:pt x="1718183" y="3386329"/>
                    <a:pt x="1730883" y="3385567"/>
                    <a:pt x="1743710" y="3384931"/>
                  </a:cubicBezTo>
                  <a:close/>
                  <a:moveTo>
                    <a:pt x="1669923" y="3427603"/>
                  </a:moveTo>
                  <a:lnTo>
                    <a:pt x="1632204" y="3430397"/>
                  </a:lnTo>
                  <a:lnTo>
                    <a:pt x="1629156" y="3392424"/>
                  </a:lnTo>
                  <a:cubicBezTo>
                    <a:pt x="1641856" y="3391408"/>
                    <a:pt x="1654556" y="3390392"/>
                    <a:pt x="1667256" y="3389503"/>
                  </a:cubicBezTo>
                  <a:close/>
                  <a:moveTo>
                    <a:pt x="1594485" y="3433699"/>
                  </a:moveTo>
                  <a:lnTo>
                    <a:pt x="1556766" y="3437382"/>
                  </a:lnTo>
                  <a:lnTo>
                    <a:pt x="1552829" y="3399536"/>
                  </a:lnTo>
                  <a:cubicBezTo>
                    <a:pt x="1565529" y="3398266"/>
                    <a:pt x="1578229" y="3396996"/>
                    <a:pt x="1590929" y="3395853"/>
                  </a:cubicBezTo>
                  <a:close/>
                  <a:moveTo>
                    <a:pt x="1519174" y="3441573"/>
                  </a:moveTo>
                  <a:lnTo>
                    <a:pt x="1481582" y="3446272"/>
                  </a:lnTo>
                  <a:lnTo>
                    <a:pt x="1476629" y="3408553"/>
                  </a:lnTo>
                  <a:cubicBezTo>
                    <a:pt x="1489329" y="3406902"/>
                    <a:pt x="1502029" y="3405378"/>
                    <a:pt x="1514729" y="3403854"/>
                  </a:cubicBezTo>
                  <a:close/>
                  <a:moveTo>
                    <a:pt x="1444117" y="3451352"/>
                  </a:moveTo>
                  <a:lnTo>
                    <a:pt x="1406779" y="3456940"/>
                  </a:lnTo>
                  <a:lnTo>
                    <a:pt x="1400810" y="3419348"/>
                  </a:lnTo>
                  <a:cubicBezTo>
                    <a:pt x="1413510" y="3417316"/>
                    <a:pt x="1426083" y="3415411"/>
                    <a:pt x="1438783" y="3413633"/>
                  </a:cubicBezTo>
                  <a:close/>
                  <a:moveTo>
                    <a:pt x="1369441" y="3463163"/>
                  </a:moveTo>
                  <a:lnTo>
                    <a:pt x="1341374" y="3468116"/>
                  </a:lnTo>
                  <a:cubicBezTo>
                    <a:pt x="1338326" y="3468751"/>
                    <a:pt x="1335278" y="3469259"/>
                    <a:pt x="1332230" y="3469894"/>
                  </a:cubicBezTo>
                  <a:lnTo>
                    <a:pt x="1325118" y="3432429"/>
                  </a:lnTo>
                  <a:cubicBezTo>
                    <a:pt x="1328293" y="3431794"/>
                    <a:pt x="1331341" y="3431286"/>
                    <a:pt x="1334516" y="3430651"/>
                  </a:cubicBezTo>
                  <a:lnTo>
                    <a:pt x="1337945" y="3449447"/>
                  </a:lnTo>
                  <a:lnTo>
                    <a:pt x="1334516" y="3430651"/>
                  </a:lnTo>
                  <a:cubicBezTo>
                    <a:pt x="1344041" y="3428873"/>
                    <a:pt x="1353566" y="3427222"/>
                    <a:pt x="1363091" y="3425571"/>
                  </a:cubicBezTo>
                  <a:close/>
                  <a:moveTo>
                    <a:pt x="1295019" y="3477260"/>
                  </a:moveTo>
                  <a:lnTo>
                    <a:pt x="1258062" y="3485134"/>
                  </a:lnTo>
                  <a:lnTo>
                    <a:pt x="1249807" y="3447923"/>
                  </a:lnTo>
                  <a:cubicBezTo>
                    <a:pt x="1262253" y="3445129"/>
                    <a:pt x="1274826" y="3442462"/>
                    <a:pt x="1287399" y="3439922"/>
                  </a:cubicBezTo>
                  <a:close/>
                  <a:moveTo>
                    <a:pt x="1221232" y="3493516"/>
                  </a:moveTo>
                  <a:lnTo>
                    <a:pt x="1184529" y="3502533"/>
                  </a:lnTo>
                  <a:lnTo>
                    <a:pt x="1175258" y="3465576"/>
                  </a:lnTo>
                  <a:cubicBezTo>
                    <a:pt x="1187577" y="3462401"/>
                    <a:pt x="1200023" y="3459480"/>
                    <a:pt x="1212469" y="3456432"/>
                  </a:cubicBezTo>
                  <a:close/>
                  <a:moveTo>
                    <a:pt x="1147953" y="3512058"/>
                  </a:moveTo>
                  <a:lnTo>
                    <a:pt x="1111504" y="3522218"/>
                  </a:lnTo>
                  <a:lnTo>
                    <a:pt x="1101090" y="3485642"/>
                  </a:lnTo>
                  <a:cubicBezTo>
                    <a:pt x="1113409" y="3482086"/>
                    <a:pt x="1125728" y="3478657"/>
                    <a:pt x="1138174" y="3475355"/>
                  </a:cubicBezTo>
                  <a:close/>
                  <a:moveTo>
                    <a:pt x="1075182" y="3532886"/>
                  </a:moveTo>
                  <a:lnTo>
                    <a:pt x="1039114" y="3544062"/>
                  </a:lnTo>
                  <a:lnTo>
                    <a:pt x="1027557" y="3507740"/>
                  </a:lnTo>
                  <a:cubicBezTo>
                    <a:pt x="1039749" y="3503803"/>
                    <a:pt x="1051941" y="3500120"/>
                    <a:pt x="1064260" y="3496310"/>
                  </a:cubicBezTo>
                  <a:close/>
                  <a:moveTo>
                    <a:pt x="1003173" y="3555873"/>
                  </a:moveTo>
                  <a:lnTo>
                    <a:pt x="967486" y="3568192"/>
                  </a:lnTo>
                  <a:lnTo>
                    <a:pt x="954786" y="3532251"/>
                  </a:lnTo>
                  <a:cubicBezTo>
                    <a:pt x="966851" y="3528060"/>
                    <a:pt x="978916" y="3523869"/>
                    <a:pt x="991108" y="3519805"/>
                  </a:cubicBezTo>
                  <a:close/>
                  <a:moveTo>
                    <a:pt x="931926" y="3581019"/>
                  </a:moveTo>
                  <a:lnTo>
                    <a:pt x="896493" y="3594354"/>
                  </a:lnTo>
                  <a:lnTo>
                    <a:pt x="882777" y="3558794"/>
                  </a:lnTo>
                  <a:cubicBezTo>
                    <a:pt x="894715" y="3554222"/>
                    <a:pt x="906653" y="3549650"/>
                    <a:pt x="918718" y="3545205"/>
                  </a:cubicBezTo>
                  <a:close/>
                  <a:moveTo>
                    <a:pt x="861441" y="3608324"/>
                  </a:moveTo>
                  <a:lnTo>
                    <a:pt x="826516" y="3622802"/>
                  </a:lnTo>
                  <a:lnTo>
                    <a:pt x="811657" y="3587750"/>
                  </a:lnTo>
                  <a:cubicBezTo>
                    <a:pt x="823468" y="3582797"/>
                    <a:pt x="835279" y="3577844"/>
                    <a:pt x="847090" y="3573018"/>
                  </a:cubicBezTo>
                  <a:close/>
                  <a:moveTo>
                    <a:pt x="791845" y="3637788"/>
                  </a:moveTo>
                  <a:lnTo>
                    <a:pt x="757301" y="3653282"/>
                  </a:lnTo>
                  <a:lnTo>
                    <a:pt x="741426" y="3618611"/>
                  </a:lnTo>
                  <a:cubicBezTo>
                    <a:pt x="753110" y="3613277"/>
                    <a:pt x="764794" y="3608070"/>
                    <a:pt x="776478" y="3602863"/>
                  </a:cubicBezTo>
                  <a:close/>
                  <a:moveTo>
                    <a:pt x="723138" y="3669284"/>
                  </a:moveTo>
                  <a:lnTo>
                    <a:pt x="689102" y="3685794"/>
                  </a:lnTo>
                  <a:lnTo>
                    <a:pt x="672211" y="3651631"/>
                  </a:lnTo>
                  <a:cubicBezTo>
                    <a:pt x="683641" y="3645916"/>
                    <a:pt x="695198" y="3640328"/>
                    <a:pt x="706755" y="3634867"/>
                  </a:cubicBezTo>
                  <a:close/>
                  <a:moveTo>
                    <a:pt x="655447" y="3702939"/>
                  </a:moveTo>
                  <a:lnTo>
                    <a:pt x="621919" y="3720465"/>
                  </a:lnTo>
                  <a:lnTo>
                    <a:pt x="604012" y="3686810"/>
                  </a:lnTo>
                  <a:cubicBezTo>
                    <a:pt x="615315" y="3680841"/>
                    <a:pt x="626618" y="3674872"/>
                    <a:pt x="638048" y="3669030"/>
                  </a:cubicBezTo>
                  <a:close/>
                  <a:moveTo>
                    <a:pt x="588772" y="3738626"/>
                  </a:moveTo>
                  <a:lnTo>
                    <a:pt x="555879" y="3757168"/>
                  </a:lnTo>
                  <a:lnTo>
                    <a:pt x="536829" y="3724148"/>
                  </a:lnTo>
                  <a:cubicBezTo>
                    <a:pt x="547878" y="3717798"/>
                    <a:pt x="559054" y="3711448"/>
                    <a:pt x="570230" y="3705225"/>
                  </a:cubicBezTo>
                  <a:close/>
                  <a:moveTo>
                    <a:pt x="523240" y="3776345"/>
                  </a:moveTo>
                  <a:lnTo>
                    <a:pt x="490855" y="3795903"/>
                  </a:lnTo>
                  <a:lnTo>
                    <a:pt x="470916" y="3763391"/>
                  </a:lnTo>
                  <a:cubicBezTo>
                    <a:pt x="481838" y="3756660"/>
                    <a:pt x="492760" y="3750056"/>
                    <a:pt x="503809" y="3743452"/>
                  </a:cubicBezTo>
                  <a:close/>
                  <a:moveTo>
                    <a:pt x="458851" y="3815969"/>
                  </a:moveTo>
                  <a:lnTo>
                    <a:pt x="427101" y="3836543"/>
                  </a:lnTo>
                  <a:lnTo>
                    <a:pt x="406146" y="3804793"/>
                  </a:lnTo>
                  <a:cubicBezTo>
                    <a:pt x="416814" y="3797808"/>
                    <a:pt x="427609" y="3790823"/>
                    <a:pt x="438404" y="3783965"/>
                  </a:cubicBezTo>
                  <a:close/>
                  <a:moveTo>
                    <a:pt x="395732" y="3857498"/>
                  </a:moveTo>
                  <a:lnTo>
                    <a:pt x="364617" y="3878961"/>
                  </a:lnTo>
                  <a:lnTo>
                    <a:pt x="342646" y="3847846"/>
                  </a:lnTo>
                  <a:cubicBezTo>
                    <a:pt x="353060" y="3840480"/>
                    <a:pt x="363601" y="3833241"/>
                    <a:pt x="374269" y="3826002"/>
                  </a:cubicBezTo>
                  <a:close/>
                  <a:moveTo>
                    <a:pt x="333883" y="3901059"/>
                  </a:moveTo>
                  <a:lnTo>
                    <a:pt x="303403" y="3923538"/>
                  </a:lnTo>
                  <a:lnTo>
                    <a:pt x="280543" y="3893058"/>
                  </a:lnTo>
                  <a:cubicBezTo>
                    <a:pt x="290830" y="3885311"/>
                    <a:pt x="301117" y="3877818"/>
                    <a:pt x="311404" y="3870198"/>
                  </a:cubicBezTo>
                  <a:close/>
                  <a:moveTo>
                    <a:pt x="273431" y="3946398"/>
                  </a:moveTo>
                  <a:lnTo>
                    <a:pt x="243713" y="3969766"/>
                  </a:lnTo>
                  <a:lnTo>
                    <a:pt x="219964" y="3940048"/>
                  </a:lnTo>
                  <a:cubicBezTo>
                    <a:pt x="229997" y="3932047"/>
                    <a:pt x="240030" y="3924173"/>
                    <a:pt x="250190" y="3916299"/>
                  </a:cubicBezTo>
                  <a:close/>
                  <a:moveTo>
                    <a:pt x="214376" y="3993515"/>
                  </a:moveTo>
                  <a:lnTo>
                    <a:pt x="185293" y="4017772"/>
                  </a:lnTo>
                  <a:lnTo>
                    <a:pt x="160655" y="3988689"/>
                  </a:lnTo>
                  <a:cubicBezTo>
                    <a:pt x="170434" y="3980434"/>
                    <a:pt x="180213" y="3972179"/>
                    <a:pt x="190119" y="3964051"/>
                  </a:cubicBezTo>
                  <a:close/>
                  <a:moveTo>
                    <a:pt x="156718" y="4042537"/>
                  </a:moveTo>
                  <a:lnTo>
                    <a:pt x="128524" y="4067683"/>
                  </a:lnTo>
                  <a:lnTo>
                    <a:pt x="102997" y="4039362"/>
                  </a:lnTo>
                  <a:cubicBezTo>
                    <a:pt x="112522" y="4030852"/>
                    <a:pt x="122047" y="4022344"/>
                    <a:pt x="131572" y="4013834"/>
                  </a:cubicBezTo>
                  <a:close/>
                  <a:moveTo>
                    <a:pt x="100711" y="4093209"/>
                  </a:moveTo>
                  <a:lnTo>
                    <a:pt x="73279" y="4119244"/>
                  </a:lnTo>
                  <a:lnTo>
                    <a:pt x="46863" y="4091812"/>
                  </a:lnTo>
                  <a:cubicBezTo>
                    <a:pt x="56134" y="4082922"/>
                    <a:pt x="65405" y="4074159"/>
                    <a:pt x="74803" y="4065396"/>
                  </a:cubicBezTo>
                  <a:close/>
                  <a:moveTo>
                    <a:pt x="46101" y="4145661"/>
                  </a:moveTo>
                  <a:lnTo>
                    <a:pt x="27051" y="4164711"/>
                  </a:lnTo>
                  <a:lnTo>
                    <a:pt x="13462" y="4151376"/>
                  </a:lnTo>
                  <a:lnTo>
                    <a:pt x="0" y="4137787"/>
                  </a:lnTo>
                  <a:lnTo>
                    <a:pt x="5461" y="4132452"/>
                  </a:lnTo>
                  <a:lnTo>
                    <a:pt x="34544" y="4157344"/>
                  </a:lnTo>
                  <a:cubicBezTo>
                    <a:pt x="32004" y="4159884"/>
                    <a:pt x="29337" y="4162297"/>
                    <a:pt x="26797" y="4164837"/>
                  </a:cubicBezTo>
                  <a:lnTo>
                    <a:pt x="254" y="4137406"/>
                  </a:lnTo>
                  <a:cubicBezTo>
                    <a:pt x="6604" y="4130929"/>
                    <a:pt x="13081" y="4124452"/>
                    <a:pt x="19558" y="4118102"/>
                  </a:cubicBezTo>
                  <a:close/>
                  <a:moveTo>
                    <a:pt x="37338" y="4103496"/>
                  </a:moveTo>
                  <a:lnTo>
                    <a:pt x="67564" y="4078858"/>
                  </a:lnTo>
                  <a:lnTo>
                    <a:pt x="90805" y="4109084"/>
                  </a:lnTo>
                  <a:cubicBezTo>
                    <a:pt x="81026" y="4116577"/>
                    <a:pt x="71501" y="4124325"/>
                    <a:pt x="62230" y="4132452"/>
                  </a:cubicBezTo>
                  <a:close/>
                  <a:moveTo>
                    <a:pt x="99314" y="4055744"/>
                  </a:moveTo>
                  <a:lnTo>
                    <a:pt x="132080" y="4034535"/>
                  </a:lnTo>
                  <a:lnTo>
                    <a:pt x="151892" y="4067047"/>
                  </a:lnTo>
                  <a:cubicBezTo>
                    <a:pt x="141351" y="4073397"/>
                    <a:pt x="131064" y="4080128"/>
                    <a:pt x="120904" y="4087113"/>
                  </a:cubicBezTo>
                  <a:close/>
                  <a:moveTo>
                    <a:pt x="166116" y="4014977"/>
                  </a:moveTo>
                  <a:lnTo>
                    <a:pt x="201041" y="3997451"/>
                  </a:lnTo>
                  <a:lnTo>
                    <a:pt x="217297" y="4031868"/>
                  </a:lnTo>
                  <a:cubicBezTo>
                    <a:pt x="206121" y="4037075"/>
                    <a:pt x="195072" y="4042663"/>
                    <a:pt x="184150" y="4048505"/>
                  </a:cubicBezTo>
                  <a:close/>
                  <a:moveTo>
                    <a:pt x="236855" y="3981703"/>
                  </a:moveTo>
                  <a:lnTo>
                    <a:pt x="273558" y="3967988"/>
                  </a:lnTo>
                  <a:lnTo>
                    <a:pt x="285877" y="4004056"/>
                  </a:lnTo>
                  <a:cubicBezTo>
                    <a:pt x="274193" y="4008120"/>
                    <a:pt x="262636" y="4012438"/>
                    <a:pt x="251206" y="4017009"/>
                  </a:cubicBezTo>
                  <a:close/>
                  <a:moveTo>
                    <a:pt x="310769" y="3956303"/>
                  </a:moveTo>
                  <a:lnTo>
                    <a:pt x="348742" y="3946651"/>
                  </a:lnTo>
                  <a:lnTo>
                    <a:pt x="357124" y="3983862"/>
                  </a:lnTo>
                  <a:cubicBezTo>
                    <a:pt x="345059" y="3986656"/>
                    <a:pt x="333121" y="3989704"/>
                    <a:pt x="321183" y="3993006"/>
                  </a:cubicBezTo>
                  <a:close/>
                  <a:moveTo>
                    <a:pt x="387096" y="3939032"/>
                  </a:moveTo>
                  <a:lnTo>
                    <a:pt x="425831" y="3933571"/>
                  </a:lnTo>
                  <a:lnTo>
                    <a:pt x="430149" y="3971417"/>
                  </a:lnTo>
                  <a:cubicBezTo>
                    <a:pt x="417830" y="3972814"/>
                    <a:pt x="405638" y="3974592"/>
                    <a:pt x="393446" y="3976624"/>
                  </a:cubicBezTo>
                  <a:close/>
                  <a:moveTo>
                    <a:pt x="464820" y="3930142"/>
                  </a:moveTo>
                  <a:lnTo>
                    <a:pt x="503809" y="3928871"/>
                  </a:lnTo>
                  <a:lnTo>
                    <a:pt x="504063" y="3966971"/>
                  </a:lnTo>
                  <a:cubicBezTo>
                    <a:pt x="491744" y="3966971"/>
                    <a:pt x="479425" y="3967480"/>
                    <a:pt x="467106" y="3968114"/>
                  </a:cubicBezTo>
                  <a:close/>
                  <a:moveTo>
                    <a:pt x="543052" y="3929761"/>
                  </a:moveTo>
                  <a:lnTo>
                    <a:pt x="582041" y="3932682"/>
                  </a:lnTo>
                  <a:lnTo>
                    <a:pt x="578104" y="3970528"/>
                  </a:lnTo>
                  <a:cubicBezTo>
                    <a:pt x="565785" y="3969258"/>
                    <a:pt x="553466" y="3968369"/>
                    <a:pt x="541274" y="3967734"/>
                  </a:cubicBezTo>
                  <a:close/>
                  <a:moveTo>
                    <a:pt x="620776" y="3937762"/>
                  </a:moveTo>
                  <a:lnTo>
                    <a:pt x="633984" y="3939921"/>
                  </a:lnTo>
                  <a:lnTo>
                    <a:pt x="637159" y="3959860"/>
                  </a:lnTo>
                  <a:lnTo>
                    <a:pt x="640715" y="3941191"/>
                  </a:lnTo>
                  <a:cubicBezTo>
                    <a:pt x="646938" y="3942334"/>
                    <a:pt x="653288" y="3943604"/>
                    <a:pt x="659511" y="3945001"/>
                  </a:cubicBezTo>
                  <a:lnTo>
                    <a:pt x="651510" y="3982212"/>
                  </a:lnTo>
                  <a:cubicBezTo>
                    <a:pt x="645668" y="3980942"/>
                    <a:pt x="639699" y="3979799"/>
                    <a:pt x="633730" y="3978656"/>
                  </a:cubicBezTo>
                  <a:lnTo>
                    <a:pt x="621157" y="3976370"/>
                  </a:lnTo>
                  <a:close/>
                  <a:moveTo>
                    <a:pt x="697484" y="3954271"/>
                  </a:moveTo>
                  <a:lnTo>
                    <a:pt x="734949" y="3965701"/>
                  </a:lnTo>
                  <a:lnTo>
                    <a:pt x="722884" y="4001769"/>
                  </a:lnTo>
                  <a:cubicBezTo>
                    <a:pt x="711200" y="3997832"/>
                    <a:pt x="699389" y="3994276"/>
                    <a:pt x="687451" y="3990974"/>
                  </a:cubicBezTo>
                  <a:close/>
                  <a:moveTo>
                    <a:pt x="771652" y="3979163"/>
                  </a:moveTo>
                  <a:lnTo>
                    <a:pt x="807593" y="3994657"/>
                  </a:lnTo>
                  <a:lnTo>
                    <a:pt x="791591" y="4029201"/>
                  </a:lnTo>
                  <a:cubicBezTo>
                    <a:pt x="780415" y="4023994"/>
                    <a:pt x="768985" y="4019168"/>
                    <a:pt x="757555" y="4014596"/>
                  </a:cubicBezTo>
                  <a:close/>
                  <a:moveTo>
                    <a:pt x="842645" y="4012056"/>
                  </a:moveTo>
                  <a:lnTo>
                    <a:pt x="876681" y="4031360"/>
                  </a:lnTo>
                  <a:lnTo>
                    <a:pt x="856869" y="4063999"/>
                  </a:lnTo>
                  <a:cubicBezTo>
                    <a:pt x="846328" y="4057649"/>
                    <a:pt x="835533" y="4051553"/>
                    <a:pt x="824738" y="4045711"/>
                  </a:cubicBezTo>
                  <a:close/>
                  <a:moveTo>
                    <a:pt x="911352" y="4053966"/>
                  </a:moveTo>
                  <a:lnTo>
                    <a:pt x="925703" y="4066539"/>
                  </a:lnTo>
                  <a:lnTo>
                    <a:pt x="900684" y="4095241"/>
                  </a:lnTo>
                  <a:lnTo>
                    <a:pt x="886333" y="4082795"/>
                  </a:lnTo>
                  <a:close/>
                  <a:moveTo>
                    <a:pt x="2725928" y="37211"/>
                  </a:moveTo>
                  <a:lnTo>
                    <a:pt x="2689479" y="46101"/>
                  </a:lnTo>
                  <a:lnTo>
                    <a:pt x="2679954" y="9144"/>
                  </a:lnTo>
                  <a:cubicBezTo>
                    <a:pt x="2692400" y="5969"/>
                    <a:pt x="2704973" y="2921"/>
                    <a:pt x="2717546" y="0"/>
                  </a:cubicBezTo>
                  <a:close/>
                </a:path>
              </a:pathLst>
            </a:custGeom>
            <a:solidFill>
              <a:srgbClr val="B51700"/>
            </a:solidFill>
          </p:spPr>
        </p:sp>
        <p:sp>
          <p:nvSpPr>
            <p:cNvPr name="Freeform 9" id="9"/>
            <p:cNvSpPr/>
            <p:nvPr/>
          </p:nvSpPr>
          <p:spPr>
            <a:xfrm flipH="false" flipV="false" rot="0">
              <a:off x="903732" y="4062603"/>
              <a:ext cx="183896" cy="180721"/>
            </a:xfrm>
            <a:custGeom>
              <a:avLst/>
              <a:gdLst/>
              <a:ahLst/>
              <a:cxnLst/>
              <a:rect r="r" b="b" t="t" l="l"/>
              <a:pathLst>
                <a:path h="180721" w="183896">
                  <a:moveTo>
                    <a:pt x="6731" y="113284"/>
                  </a:moveTo>
                  <a:lnTo>
                    <a:pt x="167132" y="141986"/>
                  </a:lnTo>
                  <a:lnTo>
                    <a:pt x="163830" y="160782"/>
                  </a:lnTo>
                  <a:lnTo>
                    <a:pt x="145669" y="166624"/>
                  </a:lnTo>
                  <a:lnTo>
                    <a:pt x="95504" y="11684"/>
                  </a:lnTo>
                  <a:lnTo>
                    <a:pt x="131699" y="0"/>
                  </a:lnTo>
                  <a:lnTo>
                    <a:pt x="181864" y="154940"/>
                  </a:lnTo>
                  <a:cubicBezTo>
                    <a:pt x="183896" y="161290"/>
                    <a:pt x="182499" y="168275"/>
                    <a:pt x="178054" y="173355"/>
                  </a:cubicBezTo>
                  <a:cubicBezTo>
                    <a:pt x="173609" y="178435"/>
                    <a:pt x="166878" y="180721"/>
                    <a:pt x="160401" y="179578"/>
                  </a:cubicBezTo>
                  <a:lnTo>
                    <a:pt x="0" y="150876"/>
                  </a:lnTo>
                  <a:close/>
                  <a:moveTo>
                    <a:pt x="70993" y="54483"/>
                  </a:moveTo>
                  <a:lnTo>
                    <a:pt x="176276" y="146304"/>
                  </a:lnTo>
                  <a:lnTo>
                    <a:pt x="151257" y="175006"/>
                  </a:lnTo>
                  <a:lnTo>
                    <a:pt x="45974" y="83185"/>
                  </a:lnTo>
                  <a:close/>
                </a:path>
              </a:pathLst>
            </a:custGeom>
            <a:solidFill>
              <a:srgbClr val="B51700"/>
            </a:solidFill>
          </p:spPr>
        </p:sp>
      </p:grpSp>
      <p:sp>
        <p:nvSpPr>
          <p:cNvPr name="TextBox 10" id="10"/>
          <p:cNvSpPr txBox="true"/>
          <p:nvPr/>
        </p:nvSpPr>
        <p:spPr>
          <a:xfrm rot="0">
            <a:off x="5001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1" id="11"/>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2" id="12"/>
          <p:cNvSpPr txBox="true"/>
          <p:nvPr/>
        </p:nvSpPr>
        <p:spPr>
          <a:xfrm rot="0">
            <a:off x="6160522"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3" id="13"/>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4" id="14"/>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5" id="15"/>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6" id="16"/>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7" id="17"/>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8" id="18"/>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9" id="1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0" id="20"/>
          <p:cNvSpPr txBox="true"/>
          <p:nvPr/>
        </p:nvSpPr>
        <p:spPr>
          <a:xfrm rot="0">
            <a:off x="800510" y="884368"/>
            <a:ext cx="603604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LevelOrder Traversal of AVL Tree</a:t>
            </a:r>
          </a:p>
        </p:txBody>
      </p:sp>
      <p:sp>
        <p:nvSpPr>
          <p:cNvPr name="TextBox 21" id="21"/>
          <p:cNvSpPr txBox="true"/>
          <p:nvPr/>
        </p:nvSpPr>
        <p:spPr>
          <a:xfrm rot="0">
            <a:off x="812797" y="7545448"/>
            <a:ext cx="3259522" cy="777592"/>
          </a:xfrm>
          <a:prstGeom prst="rect">
            <a:avLst/>
          </a:prstGeom>
        </p:spPr>
        <p:txBody>
          <a:bodyPr anchor="t" rtlCol="false" tIns="0" lIns="0" bIns="0" rIns="0">
            <a:spAutoFit/>
          </a:bodyPr>
          <a:lstStyle/>
          <a:p>
            <a:pPr algn="l">
              <a:lnSpc>
                <a:spcPts val="3119"/>
              </a:lnSpc>
            </a:pPr>
            <a:r>
              <a:rPr lang="en-US" sz="2200" spc="-15">
                <a:solidFill>
                  <a:srgbClr val="000000"/>
                </a:solidFill>
                <a:latin typeface="Montserrat 2"/>
                <a:ea typeface="Montserrat 2"/>
                <a:cs typeface="Montserrat 2"/>
                <a:sym typeface="Montserrat 2"/>
              </a:rPr>
              <a:t>Time complexity : O(n) Space complexity : O(n)</a:t>
            </a:r>
          </a:p>
        </p:txBody>
      </p:sp>
    </p:spTree>
  </p:cSld>
  <p:clrMapOvr>
    <a:masterClrMapping/>
  </p:clrMapOvr>
</p:sld>
</file>

<file path=ppt/slides/slide4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762000" y="7396477"/>
            <a:ext cx="3837765" cy="828037"/>
            <a:chOff x="0" y="0"/>
            <a:chExt cx="3837762" cy="828040"/>
          </a:xfrm>
        </p:grpSpPr>
        <p:sp>
          <p:nvSpPr>
            <p:cNvPr name="Freeform 6" id="6"/>
            <p:cNvSpPr/>
            <p:nvPr/>
          </p:nvSpPr>
          <p:spPr>
            <a:xfrm flipH="false" flipV="false" rot="0">
              <a:off x="0" y="0"/>
              <a:ext cx="3837813" cy="828040"/>
            </a:xfrm>
            <a:custGeom>
              <a:avLst/>
              <a:gdLst/>
              <a:ahLst/>
              <a:cxnLst/>
              <a:rect r="r" b="b" t="t" l="l"/>
              <a:pathLst>
                <a:path h="828040" w="3837813">
                  <a:moveTo>
                    <a:pt x="0" y="828040"/>
                  </a:moveTo>
                  <a:lnTo>
                    <a:pt x="3837813" y="828040"/>
                  </a:lnTo>
                  <a:lnTo>
                    <a:pt x="3837813" y="0"/>
                  </a:lnTo>
                  <a:lnTo>
                    <a:pt x="0" y="0"/>
                  </a:lnTo>
                  <a:close/>
                </a:path>
              </a:pathLst>
            </a:custGeom>
            <a:solidFill>
              <a:srgbClr val="FFFFFF"/>
            </a:solidFill>
          </p:spPr>
        </p:sp>
      </p:grpSp>
      <p:grpSp>
        <p:nvGrpSpPr>
          <p:cNvPr name="Group 7" id="7"/>
          <p:cNvGrpSpPr>
            <a:grpSpLocks noChangeAspect="true"/>
          </p:cNvGrpSpPr>
          <p:nvPr/>
        </p:nvGrpSpPr>
        <p:grpSpPr>
          <a:xfrm rot="0">
            <a:off x="1296657" y="2126837"/>
            <a:ext cx="909514" cy="741455"/>
            <a:chOff x="0" y="0"/>
            <a:chExt cx="909510" cy="741451"/>
          </a:xfrm>
        </p:grpSpPr>
        <p:sp>
          <p:nvSpPr>
            <p:cNvPr name="Freeform 8" id="8"/>
            <p:cNvSpPr/>
            <p:nvPr/>
          </p:nvSpPr>
          <p:spPr>
            <a:xfrm flipH="false" flipV="false" rot="0">
              <a:off x="75057" y="77089"/>
              <a:ext cx="759460" cy="587375"/>
            </a:xfrm>
            <a:custGeom>
              <a:avLst/>
              <a:gdLst/>
              <a:ahLst/>
              <a:cxnLst/>
              <a:rect r="r" b="b" t="t" l="l"/>
              <a:pathLst>
                <a:path h="587375" w="759460">
                  <a:moveTo>
                    <a:pt x="624332" y="104521"/>
                  </a:moveTo>
                  <a:cubicBezTo>
                    <a:pt x="759460" y="209042"/>
                    <a:pt x="759460" y="378333"/>
                    <a:pt x="624332" y="482854"/>
                  </a:cubicBezTo>
                  <a:cubicBezTo>
                    <a:pt x="489204" y="587375"/>
                    <a:pt x="270129" y="587375"/>
                    <a:pt x="135128" y="482854"/>
                  </a:cubicBezTo>
                  <a:cubicBezTo>
                    <a:pt x="127" y="378333"/>
                    <a:pt x="0" y="209042"/>
                    <a:pt x="135128" y="104521"/>
                  </a:cubicBezTo>
                  <a:cubicBezTo>
                    <a:pt x="270256" y="0"/>
                    <a:pt x="489331" y="0"/>
                    <a:pt x="624332" y="104521"/>
                  </a:cubicBezTo>
                  <a:close/>
                </a:path>
              </a:pathLst>
            </a:custGeom>
            <a:solidFill>
              <a:srgbClr val="FFFFFF"/>
            </a:solidFill>
          </p:spPr>
        </p:sp>
        <p:sp>
          <p:nvSpPr>
            <p:cNvPr name="Freeform 9" id="9"/>
            <p:cNvSpPr/>
            <p:nvPr/>
          </p:nvSpPr>
          <p:spPr>
            <a:xfrm flipH="false" flipV="false" rot="0">
              <a:off x="63500" y="63627"/>
              <a:ext cx="782447" cy="614172"/>
            </a:xfrm>
            <a:custGeom>
              <a:avLst/>
              <a:gdLst/>
              <a:ahLst/>
              <a:cxnLst/>
              <a:rect r="r" b="b" t="t" l="l"/>
              <a:pathLst>
                <a:path h="614172" w="782447">
                  <a:moveTo>
                    <a:pt x="643636" y="107823"/>
                  </a:moveTo>
                  <a:cubicBezTo>
                    <a:pt x="763143" y="200279"/>
                    <a:pt x="782447" y="343281"/>
                    <a:pt x="698373" y="451993"/>
                  </a:cubicBezTo>
                  <a:cubicBezTo>
                    <a:pt x="683387" y="471424"/>
                    <a:pt x="665099" y="489712"/>
                    <a:pt x="643636" y="506222"/>
                  </a:cubicBezTo>
                  <a:lnTo>
                    <a:pt x="635889" y="496189"/>
                  </a:lnTo>
                  <a:lnTo>
                    <a:pt x="643636" y="506222"/>
                  </a:lnTo>
                  <a:cubicBezTo>
                    <a:pt x="503936" y="614172"/>
                    <a:pt x="278511" y="614172"/>
                    <a:pt x="138811" y="506222"/>
                  </a:cubicBezTo>
                  <a:lnTo>
                    <a:pt x="146558" y="496189"/>
                  </a:lnTo>
                  <a:lnTo>
                    <a:pt x="138811" y="506222"/>
                  </a:lnTo>
                  <a:cubicBezTo>
                    <a:pt x="19304" y="413893"/>
                    <a:pt x="0" y="270891"/>
                    <a:pt x="84074" y="162179"/>
                  </a:cubicBezTo>
                  <a:cubicBezTo>
                    <a:pt x="99060" y="142748"/>
                    <a:pt x="117348" y="124460"/>
                    <a:pt x="138811" y="107950"/>
                  </a:cubicBezTo>
                  <a:lnTo>
                    <a:pt x="138811" y="107950"/>
                  </a:lnTo>
                  <a:lnTo>
                    <a:pt x="138811" y="107950"/>
                  </a:lnTo>
                  <a:cubicBezTo>
                    <a:pt x="278511" y="0"/>
                    <a:pt x="503936" y="0"/>
                    <a:pt x="643636" y="107950"/>
                  </a:cubicBezTo>
                  <a:lnTo>
                    <a:pt x="643636" y="107950"/>
                  </a:lnTo>
                  <a:lnTo>
                    <a:pt x="643636" y="107950"/>
                  </a:lnTo>
                  <a:moveTo>
                    <a:pt x="628142" y="128016"/>
                  </a:moveTo>
                  <a:lnTo>
                    <a:pt x="635889" y="117983"/>
                  </a:lnTo>
                  <a:lnTo>
                    <a:pt x="628142" y="128016"/>
                  </a:lnTo>
                  <a:cubicBezTo>
                    <a:pt x="497586" y="27051"/>
                    <a:pt x="284988" y="27051"/>
                    <a:pt x="154432" y="128016"/>
                  </a:cubicBezTo>
                  <a:lnTo>
                    <a:pt x="146685" y="117983"/>
                  </a:lnTo>
                  <a:lnTo>
                    <a:pt x="154432" y="128016"/>
                  </a:lnTo>
                  <a:cubicBezTo>
                    <a:pt x="134493" y="143383"/>
                    <a:pt x="117856" y="160020"/>
                    <a:pt x="104140" y="177673"/>
                  </a:cubicBezTo>
                  <a:cubicBezTo>
                    <a:pt x="29337" y="274447"/>
                    <a:pt x="45085" y="401701"/>
                    <a:pt x="154432" y="486283"/>
                  </a:cubicBezTo>
                  <a:lnTo>
                    <a:pt x="154432" y="486283"/>
                  </a:lnTo>
                  <a:lnTo>
                    <a:pt x="154432" y="486283"/>
                  </a:lnTo>
                  <a:cubicBezTo>
                    <a:pt x="284988" y="587248"/>
                    <a:pt x="497586" y="587248"/>
                    <a:pt x="628142" y="486283"/>
                  </a:cubicBezTo>
                  <a:lnTo>
                    <a:pt x="628142" y="486283"/>
                  </a:lnTo>
                  <a:lnTo>
                    <a:pt x="628142" y="486283"/>
                  </a:lnTo>
                  <a:cubicBezTo>
                    <a:pt x="647954" y="470916"/>
                    <a:pt x="664718" y="454152"/>
                    <a:pt x="678307" y="436499"/>
                  </a:cubicBezTo>
                  <a:cubicBezTo>
                    <a:pt x="753110" y="339725"/>
                    <a:pt x="737489" y="212598"/>
                    <a:pt x="628142" y="128016"/>
                  </a:cubicBezTo>
                  <a:close/>
                </a:path>
              </a:pathLst>
            </a:custGeom>
            <a:solidFill>
              <a:srgbClr val="000000"/>
            </a:solidFill>
          </p:spPr>
        </p:sp>
      </p:grpSp>
      <p:sp>
        <p:nvSpPr>
          <p:cNvPr name="TextBox 10" id="10"/>
          <p:cNvSpPr txBox="true"/>
          <p:nvPr/>
        </p:nvSpPr>
        <p:spPr>
          <a:xfrm rot="0">
            <a:off x="1610163" y="236720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1" id="11"/>
          <p:cNvSpPr txBox="true"/>
          <p:nvPr/>
        </p:nvSpPr>
        <p:spPr>
          <a:xfrm rot="0">
            <a:off x="5001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2" id="12"/>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3" id="13"/>
          <p:cNvSpPr txBox="true"/>
          <p:nvPr/>
        </p:nvSpPr>
        <p:spPr>
          <a:xfrm rot="0">
            <a:off x="6160522"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4" id="14"/>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5" id="15"/>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6" id="16"/>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7" id="17"/>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8" id="18"/>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9" id="19"/>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0" id="2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1" id="21"/>
          <p:cNvSpPr txBox="true"/>
          <p:nvPr/>
        </p:nvSpPr>
        <p:spPr>
          <a:xfrm rot="0">
            <a:off x="800510" y="884368"/>
            <a:ext cx="546011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Search for a node in AVL Tree</a:t>
            </a:r>
          </a:p>
        </p:txBody>
      </p:sp>
      <p:sp>
        <p:nvSpPr>
          <p:cNvPr name="TextBox 22" id="22"/>
          <p:cNvSpPr txBox="true"/>
          <p:nvPr/>
        </p:nvSpPr>
        <p:spPr>
          <a:xfrm rot="0">
            <a:off x="9014165" y="5694169"/>
            <a:ext cx="825894"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Found</a:t>
            </a:r>
          </a:p>
        </p:txBody>
      </p:sp>
      <p:sp>
        <p:nvSpPr>
          <p:cNvPr name="TextBox 23" id="23"/>
          <p:cNvSpPr txBox="true"/>
          <p:nvPr/>
        </p:nvSpPr>
        <p:spPr>
          <a:xfrm rot="0">
            <a:off x="812797" y="7545448"/>
            <a:ext cx="3797922" cy="777592"/>
          </a:xfrm>
          <a:prstGeom prst="rect">
            <a:avLst/>
          </a:prstGeom>
        </p:spPr>
        <p:txBody>
          <a:bodyPr anchor="t" rtlCol="false" tIns="0" lIns="0" bIns="0" rIns="0">
            <a:spAutoFit/>
          </a:bodyPr>
          <a:lstStyle/>
          <a:p>
            <a:pPr algn="l">
              <a:lnSpc>
                <a:spcPts val="3119"/>
              </a:lnSpc>
            </a:pPr>
            <a:r>
              <a:rPr lang="en-US" sz="2200" spc="-15">
                <a:solidFill>
                  <a:srgbClr val="000000"/>
                </a:solidFill>
                <a:latin typeface="Montserrat 2"/>
                <a:ea typeface="Montserrat 2"/>
                <a:cs typeface="Montserrat 2"/>
                <a:sym typeface="Montserrat 2"/>
              </a:rPr>
              <a:t>Time complexity : O(LogN) Space complexity : O(LogN)</a:t>
            </a:r>
          </a:p>
        </p:txBody>
      </p:sp>
    </p:spTree>
  </p:cSld>
  <p:clrMapOvr>
    <a:masterClrMapping/>
  </p:clrMapOvr>
</p:sld>
</file>

<file path=ppt/slides/slide4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TextBox 5" id="5"/>
          <p:cNvSpPr txBox="true"/>
          <p:nvPr/>
        </p:nvSpPr>
        <p:spPr>
          <a:xfrm rot="0">
            <a:off x="4204726" y="7847219"/>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6" id="6"/>
          <p:cNvSpPr txBox="true"/>
          <p:nvPr/>
        </p:nvSpPr>
        <p:spPr>
          <a:xfrm rot="0">
            <a:off x="5001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7" id="7"/>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8" id="8"/>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9" id="9"/>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0" id="10"/>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1" id="11"/>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2" id="12"/>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3" id="13"/>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4" id="1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5" id="15"/>
          <p:cNvSpPr txBox="true"/>
          <p:nvPr/>
        </p:nvSpPr>
        <p:spPr>
          <a:xfrm rot="0">
            <a:off x="800510" y="884368"/>
            <a:ext cx="46028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AVL Tree</a:t>
            </a:r>
          </a:p>
        </p:txBody>
      </p:sp>
      <p:sp>
        <p:nvSpPr>
          <p:cNvPr name="TextBox 16" id="16"/>
          <p:cNvSpPr txBox="true"/>
          <p:nvPr/>
        </p:nvSpPr>
        <p:spPr>
          <a:xfrm rot="0">
            <a:off x="787403" y="1967351"/>
            <a:ext cx="4892697" cy="710136"/>
          </a:xfrm>
          <a:prstGeom prst="rect">
            <a:avLst/>
          </a:prstGeom>
        </p:spPr>
        <p:txBody>
          <a:bodyPr anchor="t" rtlCol="false" tIns="0" lIns="0" bIns="0" rIns="0">
            <a:spAutoFit/>
          </a:bodyPr>
          <a:lstStyle/>
          <a:p>
            <a:pPr algn="l">
              <a:lnSpc>
                <a:spcPts val="2800"/>
              </a:lnSpc>
            </a:pPr>
            <a:r>
              <a:rPr lang="en-US" sz="2400" spc="-16">
                <a:solidFill>
                  <a:srgbClr val="000000"/>
                </a:solidFill>
                <a:latin typeface="Montserrat 2"/>
                <a:ea typeface="Montserrat 2"/>
                <a:cs typeface="Montserrat 2"/>
                <a:sym typeface="Montserrat 2"/>
              </a:rPr>
              <a:t>Case 1 : Rotation is not required Case 2 : Rotation is required</a:t>
            </a:r>
          </a:p>
        </p:txBody>
      </p:sp>
    </p:spTree>
  </p:cSld>
  <p:clrMapOvr>
    <a:masterClrMapping/>
  </p:clrMapOvr>
</p:sld>
</file>

<file path=ppt/slides/slide4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4916157" y="2609440"/>
            <a:ext cx="909514" cy="741455"/>
            <a:chOff x="0" y="0"/>
            <a:chExt cx="909510" cy="741451"/>
          </a:xfrm>
        </p:grpSpPr>
        <p:sp>
          <p:nvSpPr>
            <p:cNvPr name="Freeform 6" id="6"/>
            <p:cNvSpPr/>
            <p:nvPr/>
          </p:nvSpPr>
          <p:spPr>
            <a:xfrm flipH="false" flipV="false" rot="0">
              <a:off x="75057" y="77089"/>
              <a:ext cx="759460" cy="587375"/>
            </a:xfrm>
            <a:custGeom>
              <a:avLst/>
              <a:gdLst/>
              <a:ahLst/>
              <a:cxnLst/>
              <a:rect r="r" b="b" t="t" l="l"/>
              <a:pathLst>
                <a:path h="587375" w="759460">
                  <a:moveTo>
                    <a:pt x="624332" y="104521"/>
                  </a:moveTo>
                  <a:cubicBezTo>
                    <a:pt x="759460" y="209042"/>
                    <a:pt x="759460" y="378333"/>
                    <a:pt x="624332" y="482854"/>
                  </a:cubicBezTo>
                  <a:cubicBezTo>
                    <a:pt x="489204" y="587375"/>
                    <a:pt x="270129" y="587375"/>
                    <a:pt x="135128" y="482854"/>
                  </a:cubicBezTo>
                  <a:cubicBezTo>
                    <a:pt x="127" y="378333"/>
                    <a:pt x="0" y="209042"/>
                    <a:pt x="135128" y="104521"/>
                  </a:cubicBezTo>
                  <a:cubicBezTo>
                    <a:pt x="270256" y="0"/>
                    <a:pt x="489331" y="0"/>
                    <a:pt x="624332" y="104521"/>
                  </a:cubicBezTo>
                  <a:close/>
                </a:path>
              </a:pathLst>
            </a:custGeom>
            <a:solidFill>
              <a:srgbClr val="FFFFFF"/>
            </a:solidFill>
          </p:spPr>
        </p:sp>
        <p:sp>
          <p:nvSpPr>
            <p:cNvPr name="Freeform 7" id="7"/>
            <p:cNvSpPr/>
            <p:nvPr/>
          </p:nvSpPr>
          <p:spPr>
            <a:xfrm flipH="false" flipV="false" rot="0">
              <a:off x="63500" y="63627"/>
              <a:ext cx="782447" cy="614172"/>
            </a:xfrm>
            <a:custGeom>
              <a:avLst/>
              <a:gdLst/>
              <a:ahLst/>
              <a:cxnLst/>
              <a:rect r="r" b="b" t="t" l="l"/>
              <a:pathLst>
                <a:path h="614172" w="782447">
                  <a:moveTo>
                    <a:pt x="643636" y="107823"/>
                  </a:moveTo>
                  <a:cubicBezTo>
                    <a:pt x="763143" y="200279"/>
                    <a:pt x="782447" y="343281"/>
                    <a:pt x="698373" y="451993"/>
                  </a:cubicBezTo>
                  <a:cubicBezTo>
                    <a:pt x="683387" y="471424"/>
                    <a:pt x="665099" y="489712"/>
                    <a:pt x="643636" y="506222"/>
                  </a:cubicBezTo>
                  <a:lnTo>
                    <a:pt x="635889" y="496189"/>
                  </a:lnTo>
                  <a:lnTo>
                    <a:pt x="643636" y="506222"/>
                  </a:lnTo>
                  <a:cubicBezTo>
                    <a:pt x="503936" y="614172"/>
                    <a:pt x="278511" y="614172"/>
                    <a:pt x="138811" y="506222"/>
                  </a:cubicBezTo>
                  <a:lnTo>
                    <a:pt x="146558" y="496189"/>
                  </a:lnTo>
                  <a:lnTo>
                    <a:pt x="138811" y="506222"/>
                  </a:lnTo>
                  <a:cubicBezTo>
                    <a:pt x="19304" y="413893"/>
                    <a:pt x="0" y="270891"/>
                    <a:pt x="84074" y="162179"/>
                  </a:cubicBezTo>
                  <a:cubicBezTo>
                    <a:pt x="99060" y="142748"/>
                    <a:pt x="117348" y="124460"/>
                    <a:pt x="138811" y="107950"/>
                  </a:cubicBezTo>
                  <a:lnTo>
                    <a:pt x="138811" y="107950"/>
                  </a:lnTo>
                  <a:lnTo>
                    <a:pt x="138811" y="107950"/>
                  </a:lnTo>
                  <a:cubicBezTo>
                    <a:pt x="278511" y="0"/>
                    <a:pt x="503936" y="0"/>
                    <a:pt x="643636" y="107950"/>
                  </a:cubicBezTo>
                  <a:lnTo>
                    <a:pt x="643636" y="107950"/>
                  </a:lnTo>
                  <a:lnTo>
                    <a:pt x="643636" y="107950"/>
                  </a:lnTo>
                  <a:moveTo>
                    <a:pt x="628142" y="128016"/>
                  </a:moveTo>
                  <a:lnTo>
                    <a:pt x="635889" y="117983"/>
                  </a:lnTo>
                  <a:lnTo>
                    <a:pt x="628142" y="128016"/>
                  </a:lnTo>
                  <a:cubicBezTo>
                    <a:pt x="497586" y="27051"/>
                    <a:pt x="284988" y="27051"/>
                    <a:pt x="154432" y="128016"/>
                  </a:cubicBezTo>
                  <a:lnTo>
                    <a:pt x="146685" y="117983"/>
                  </a:lnTo>
                  <a:lnTo>
                    <a:pt x="154432" y="128016"/>
                  </a:lnTo>
                  <a:cubicBezTo>
                    <a:pt x="134493" y="143383"/>
                    <a:pt x="117856" y="160020"/>
                    <a:pt x="104140" y="177673"/>
                  </a:cubicBezTo>
                  <a:cubicBezTo>
                    <a:pt x="29337" y="274447"/>
                    <a:pt x="45085" y="401701"/>
                    <a:pt x="154432" y="486283"/>
                  </a:cubicBezTo>
                  <a:lnTo>
                    <a:pt x="154432" y="486283"/>
                  </a:lnTo>
                  <a:lnTo>
                    <a:pt x="154432" y="486283"/>
                  </a:lnTo>
                  <a:cubicBezTo>
                    <a:pt x="284988" y="587248"/>
                    <a:pt x="497586" y="587248"/>
                    <a:pt x="628142" y="486283"/>
                  </a:cubicBezTo>
                  <a:lnTo>
                    <a:pt x="628142" y="486283"/>
                  </a:lnTo>
                  <a:lnTo>
                    <a:pt x="628142" y="486283"/>
                  </a:lnTo>
                  <a:cubicBezTo>
                    <a:pt x="647954" y="470916"/>
                    <a:pt x="664718" y="454152"/>
                    <a:pt x="678307" y="436499"/>
                  </a:cubicBezTo>
                  <a:cubicBezTo>
                    <a:pt x="753110" y="339725"/>
                    <a:pt x="737489" y="212598"/>
                    <a:pt x="628142" y="128016"/>
                  </a:cubicBezTo>
                  <a:close/>
                </a:path>
              </a:pathLst>
            </a:custGeom>
            <a:solidFill>
              <a:srgbClr val="000000"/>
            </a:solidFill>
          </p:spPr>
        </p:sp>
      </p:grpSp>
      <p:sp>
        <p:nvSpPr>
          <p:cNvPr name="TextBox 8" id="8"/>
          <p:cNvSpPr txBox="true"/>
          <p:nvPr/>
        </p:nvSpPr>
        <p:spPr>
          <a:xfrm rot="0">
            <a:off x="5001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9" id="9"/>
          <p:cNvSpPr txBox="true"/>
          <p:nvPr/>
        </p:nvSpPr>
        <p:spPr>
          <a:xfrm rot="0">
            <a:off x="5229663" y="28497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75</a:t>
            </a:r>
          </a:p>
        </p:txBody>
      </p:sp>
      <p:sp>
        <p:nvSpPr>
          <p:cNvPr name="TextBox 10" id="10"/>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1" id="11"/>
          <p:cNvSpPr txBox="true"/>
          <p:nvPr/>
        </p:nvSpPr>
        <p:spPr>
          <a:xfrm rot="0">
            <a:off x="6160522" y="6640725"/>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40</a:t>
            </a:r>
          </a:p>
        </p:txBody>
      </p:sp>
      <p:sp>
        <p:nvSpPr>
          <p:cNvPr name="TextBox 12" id="12"/>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3" id="13"/>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4" id="14"/>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5" id="15"/>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6" id="16"/>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7" id="17"/>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8" id="1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9" id="19"/>
          <p:cNvSpPr txBox="true"/>
          <p:nvPr/>
        </p:nvSpPr>
        <p:spPr>
          <a:xfrm rot="0">
            <a:off x="800510" y="884368"/>
            <a:ext cx="46028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AVL Tree</a:t>
            </a:r>
          </a:p>
        </p:txBody>
      </p:sp>
      <p:sp>
        <p:nvSpPr>
          <p:cNvPr name="TextBox 20" id="20"/>
          <p:cNvSpPr txBox="true"/>
          <p:nvPr/>
        </p:nvSpPr>
        <p:spPr>
          <a:xfrm rot="0">
            <a:off x="787403" y="2097529"/>
            <a:ext cx="4892697" cy="40216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Case 1 : Rotation is not required</a:t>
            </a:r>
          </a:p>
        </p:txBody>
      </p:sp>
    </p:spTree>
  </p:cSld>
  <p:clrMapOvr>
    <a:masterClrMapping/>
  </p:clrMapOvr>
</p:sld>
</file>

<file path=ppt/slides/slide4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TextBox 5" id="5"/>
          <p:cNvSpPr txBox="true"/>
          <p:nvPr/>
        </p:nvSpPr>
        <p:spPr>
          <a:xfrm rot="0">
            <a:off x="5001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6" id="6"/>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7" id="7"/>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8" id="8"/>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9" id="9"/>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0" id="10"/>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1" id="11"/>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2" id="12"/>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3" id="1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4" id="14"/>
          <p:cNvSpPr txBox="true"/>
          <p:nvPr/>
        </p:nvSpPr>
        <p:spPr>
          <a:xfrm rot="0">
            <a:off x="800510" y="884368"/>
            <a:ext cx="46028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AVL Tree</a:t>
            </a:r>
          </a:p>
        </p:txBody>
      </p:sp>
      <p:sp>
        <p:nvSpPr>
          <p:cNvPr name="TextBox 15" id="15"/>
          <p:cNvSpPr txBox="true"/>
          <p:nvPr/>
        </p:nvSpPr>
        <p:spPr>
          <a:xfrm rot="0">
            <a:off x="787403" y="2097529"/>
            <a:ext cx="4294127" cy="193498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Case 2 : Rotation is required</a:t>
            </a:r>
          </a:p>
          <a:p>
            <a:pPr algn="l">
              <a:lnSpc>
                <a:spcPts val="2499"/>
              </a:lnSpc>
            </a:pPr>
            <a:r>
              <a:rPr lang="en-US" sz="1866" spc="-13">
                <a:solidFill>
                  <a:srgbClr val="000000"/>
                </a:solidFill>
                <a:latin typeface="Montserrat 2"/>
                <a:ea typeface="Montserrat 2"/>
                <a:cs typeface="Montserrat 2"/>
                <a:sym typeface="Montserrat 2"/>
              </a:rPr>
              <a:t>LL - left left condition LR - left right condition RR - right right condition RL - right left condition</a:t>
            </a:r>
          </a:p>
        </p:txBody>
      </p:sp>
    </p:spTree>
  </p:cSld>
  <p:clrMapOvr>
    <a:masterClrMapping/>
  </p:clrMapOvr>
</p:sld>
</file>

<file path=ppt/slides/slide4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4425134" y="6998437"/>
            <a:ext cx="568119" cy="852573"/>
            <a:chOff x="0" y="0"/>
            <a:chExt cx="568122" cy="852576"/>
          </a:xfrm>
        </p:grpSpPr>
        <p:sp>
          <p:nvSpPr>
            <p:cNvPr name="Freeform 6" id="6"/>
            <p:cNvSpPr/>
            <p:nvPr/>
          </p:nvSpPr>
          <p:spPr>
            <a:xfrm flipH="false" flipV="false" rot="0">
              <a:off x="0" y="0"/>
              <a:ext cx="568198" cy="852551"/>
            </a:xfrm>
            <a:custGeom>
              <a:avLst/>
              <a:gdLst/>
              <a:ahLst/>
              <a:cxnLst/>
              <a:rect r="r" b="b" t="t" l="l"/>
              <a:pathLst>
                <a:path h="852551" w="568198">
                  <a:moveTo>
                    <a:pt x="0" y="838708"/>
                  </a:moveTo>
                  <a:lnTo>
                    <a:pt x="546862" y="0"/>
                  </a:lnTo>
                  <a:lnTo>
                    <a:pt x="568198" y="13843"/>
                  </a:lnTo>
                  <a:lnTo>
                    <a:pt x="21336" y="852551"/>
                  </a:lnTo>
                  <a:close/>
                </a:path>
              </a:pathLst>
            </a:custGeom>
            <a:solidFill>
              <a:srgbClr val="000000"/>
            </a:solidFill>
          </p:spPr>
        </p:sp>
      </p:grpSp>
      <p:grpSp>
        <p:nvGrpSpPr>
          <p:cNvPr name="Group 7" id="7"/>
          <p:cNvGrpSpPr>
            <a:grpSpLocks noChangeAspect="true"/>
          </p:cNvGrpSpPr>
          <p:nvPr/>
        </p:nvGrpSpPr>
        <p:grpSpPr>
          <a:xfrm rot="0">
            <a:off x="6047642" y="2032759"/>
            <a:ext cx="909514" cy="741455"/>
            <a:chOff x="0" y="0"/>
            <a:chExt cx="909510" cy="741451"/>
          </a:xfrm>
        </p:grpSpPr>
        <p:sp>
          <p:nvSpPr>
            <p:cNvPr name="Freeform 8" id="8"/>
            <p:cNvSpPr/>
            <p:nvPr/>
          </p:nvSpPr>
          <p:spPr>
            <a:xfrm flipH="false" flipV="false" rot="0">
              <a:off x="75057" y="77089"/>
              <a:ext cx="759460" cy="587375"/>
            </a:xfrm>
            <a:custGeom>
              <a:avLst/>
              <a:gdLst/>
              <a:ahLst/>
              <a:cxnLst/>
              <a:rect r="r" b="b" t="t" l="l"/>
              <a:pathLst>
                <a:path h="587375" w="759460">
                  <a:moveTo>
                    <a:pt x="624332" y="104521"/>
                  </a:moveTo>
                  <a:cubicBezTo>
                    <a:pt x="759460" y="209042"/>
                    <a:pt x="759460" y="378333"/>
                    <a:pt x="624332" y="482854"/>
                  </a:cubicBezTo>
                  <a:cubicBezTo>
                    <a:pt x="489204" y="587375"/>
                    <a:pt x="270129" y="587375"/>
                    <a:pt x="135128" y="482854"/>
                  </a:cubicBezTo>
                  <a:cubicBezTo>
                    <a:pt x="127" y="378333"/>
                    <a:pt x="0" y="209042"/>
                    <a:pt x="135128" y="104521"/>
                  </a:cubicBezTo>
                  <a:cubicBezTo>
                    <a:pt x="270256" y="0"/>
                    <a:pt x="489331" y="0"/>
                    <a:pt x="624332" y="104521"/>
                  </a:cubicBezTo>
                  <a:close/>
                </a:path>
              </a:pathLst>
            </a:custGeom>
            <a:solidFill>
              <a:srgbClr val="FFFFFF"/>
            </a:solidFill>
          </p:spPr>
        </p:sp>
        <p:sp>
          <p:nvSpPr>
            <p:cNvPr name="Freeform 9" id="9"/>
            <p:cNvSpPr/>
            <p:nvPr/>
          </p:nvSpPr>
          <p:spPr>
            <a:xfrm flipH="false" flipV="false" rot="0">
              <a:off x="63500" y="63627"/>
              <a:ext cx="782447" cy="614172"/>
            </a:xfrm>
            <a:custGeom>
              <a:avLst/>
              <a:gdLst/>
              <a:ahLst/>
              <a:cxnLst/>
              <a:rect r="r" b="b" t="t" l="l"/>
              <a:pathLst>
                <a:path h="614172" w="782447">
                  <a:moveTo>
                    <a:pt x="643636" y="107823"/>
                  </a:moveTo>
                  <a:cubicBezTo>
                    <a:pt x="763143" y="200279"/>
                    <a:pt x="782447" y="343281"/>
                    <a:pt x="698373" y="451993"/>
                  </a:cubicBezTo>
                  <a:cubicBezTo>
                    <a:pt x="683387" y="471424"/>
                    <a:pt x="665099" y="489712"/>
                    <a:pt x="643636" y="506222"/>
                  </a:cubicBezTo>
                  <a:lnTo>
                    <a:pt x="635889" y="496189"/>
                  </a:lnTo>
                  <a:lnTo>
                    <a:pt x="643636" y="506222"/>
                  </a:lnTo>
                  <a:cubicBezTo>
                    <a:pt x="503936" y="614172"/>
                    <a:pt x="278511" y="614172"/>
                    <a:pt x="138811" y="506222"/>
                  </a:cubicBezTo>
                  <a:lnTo>
                    <a:pt x="146558" y="496189"/>
                  </a:lnTo>
                  <a:lnTo>
                    <a:pt x="138811" y="506222"/>
                  </a:lnTo>
                  <a:cubicBezTo>
                    <a:pt x="19304" y="413893"/>
                    <a:pt x="0" y="270891"/>
                    <a:pt x="84074" y="162179"/>
                  </a:cubicBezTo>
                  <a:cubicBezTo>
                    <a:pt x="99060" y="142748"/>
                    <a:pt x="117348" y="124460"/>
                    <a:pt x="138811" y="107950"/>
                  </a:cubicBezTo>
                  <a:lnTo>
                    <a:pt x="138811" y="107950"/>
                  </a:lnTo>
                  <a:lnTo>
                    <a:pt x="138811" y="107950"/>
                  </a:lnTo>
                  <a:cubicBezTo>
                    <a:pt x="278511" y="0"/>
                    <a:pt x="503936" y="0"/>
                    <a:pt x="643636" y="107950"/>
                  </a:cubicBezTo>
                  <a:lnTo>
                    <a:pt x="643636" y="107950"/>
                  </a:lnTo>
                  <a:lnTo>
                    <a:pt x="643636" y="107950"/>
                  </a:lnTo>
                  <a:moveTo>
                    <a:pt x="628142" y="128016"/>
                  </a:moveTo>
                  <a:lnTo>
                    <a:pt x="635889" y="117983"/>
                  </a:lnTo>
                  <a:lnTo>
                    <a:pt x="628142" y="128016"/>
                  </a:lnTo>
                  <a:cubicBezTo>
                    <a:pt x="497586" y="27051"/>
                    <a:pt x="284988" y="27051"/>
                    <a:pt x="154432" y="128016"/>
                  </a:cubicBezTo>
                  <a:lnTo>
                    <a:pt x="146685" y="117983"/>
                  </a:lnTo>
                  <a:lnTo>
                    <a:pt x="154432" y="128016"/>
                  </a:lnTo>
                  <a:cubicBezTo>
                    <a:pt x="134493" y="143383"/>
                    <a:pt x="117856" y="160020"/>
                    <a:pt x="104140" y="177673"/>
                  </a:cubicBezTo>
                  <a:cubicBezTo>
                    <a:pt x="29337" y="274447"/>
                    <a:pt x="45085" y="401701"/>
                    <a:pt x="154432" y="486283"/>
                  </a:cubicBezTo>
                  <a:lnTo>
                    <a:pt x="154432" y="486283"/>
                  </a:lnTo>
                  <a:lnTo>
                    <a:pt x="154432" y="486283"/>
                  </a:lnTo>
                  <a:cubicBezTo>
                    <a:pt x="284988" y="587248"/>
                    <a:pt x="497586" y="587248"/>
                    <a:pt x="628142" y="486283"/>
                  </a:cubicBezTo>
                  <a:lnTo>
                    <a:pt x="628142" y="486283"/>
                  </a:lnTo>
                  <a:lnTo>
                    <a:pt x="628142" y="486283"/>
                  </a:lnTo>
                  <a:cubicBezTo>
                    <a:pt x="647954" y="470916"/>
                    <a:pt x="664718" y="454152"/>
                    <a:pt x="678307" y="436499"/>
                  </a:cubicBezTo>
                  <a:cubicBezTo>
                    <a:pt x="753110" y="339725"/>
                    <a:pt x="737489" y="212598"/>
                    <a:pt x="628142" y="128016"/>
                  </a:cubicBezTo>
                  <a:close/>
                </a:path>
              </a:pathLst>
            </a:custGeom>
            <a:solidFill>
              <a:srgbClr val="000000"/>
            </a:solidFill>
          </p:spPr>
        </p:sp>
      </p:grpSp>
      <p:sp>
        <p:nvSpPr>
          <p:cNvPr name="TextBox 10" id="10"/>
          <p:cNvSpPr txBox="true"/>
          <p:nvPr/>
        </p:nvSpPr>
        <p:spPr>
          <a:xfrm rot="0">
            <a:off x="5001520"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1" id="11"/>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2" id="12"/>
          <p:cNvSpPr txBox="true"/>
          <p:nvPr/>
        </p:nvSpPr>
        <p:spPr>
          <a:xfrm rot="0">
            <a:off x="6361147" y="2273122"/>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13" id="13"/>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4" id="14"/>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5" id="15"/>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6" id="16"/>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7" id="17"/>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8" id="18"/>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9" id="1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0" id="20"/>
          <p:cNvSpPr txBox="true"/>
          <p:nvPr/>
        </p:nvSpPr>
        <p:spPr>
          <a:xfrm rot="0">
            <a:off x="800510" y="884368"/>
            <a:ext cx="46028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AVL Tree</a:t>
            </a:r>
          </a:p>
        </p:txBody>
      </p:sp>
      <p:sp>
        <p:nvSpPr>
          <p:cNvPr name="TextBox 21" id="21"/>
          <p:cNvSpPr txBox="true"/>
          <p:nvPr/>
        </p:nvSpPr>
        <p:spPr>
          <a:xfrm rot="0">
            <a:off x="787403" y="2097529"/>
            <a:ext cx="4294127" cy="40216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Case 2 : Rotation is required</a:t>
            </a:r>
          </a:p>
        </p:txBody>
      </p:sp>
      <p:sp>
        <p:nvSpPr>
          <p:cNvPr name="TextBox 22" id="22"/>
          <p:cNvSpPr txBox="true"/>
          <p:nvPr/>
        </p:nvSpPr>
        <p:spPr>
          <a:xfrm rot="0">
            <a:off x="800100" y="3037018"/>
            <a:ext cx="2762298"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LL - left left condition</a:t>
            </a:r>
          </a:p>
        </p:txBody>
      </p:sp>
    </p:spTree>
  </p:cSld>
  <p:clrMapOvr>
    <a:masterClrMapping/>
  </p:clrMapOvr>
</p:sld>
</file>

<file path=ppt/slides/slide4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3910660" y="6669929"/>
            <a:ext cx="1169880" cy="1780880"/>
            <a:chOff x="0" y="0"/>
            <a:chExt cx="1169873" cy="1780883"/>
          </a:xfrm>
        </p:grpSpPr>
        <p:sp>
          <p:nvSpPr>
            <p:cNvPr name="Freeform 6" id="6"/>
            <p:cNvSpPr/>
            <p:nvPr/>
          </p:nvSpPr>
          <p:spPr>
            <a:xfrm flipH="false" flipV="false" rot="0">
              <a:off x="75057" y="1116457"/>
              <a:ext cx="759460" cy="587375"/>
            </a:xfrm>
            <a:custGeom>
              <a:avLst/>
              <a:gdLst/>
              <a:ahLst/>
              <a:cxnLst/>
              <a:rect r="r" b="b" t="t" l="l"/>
              <a:pathLst>
                <a:path h="587375" w="759460">
                  <a:moveTo>
                    <a:pt x="624332" y="104521"/>
                  </a:moveTo>
                  <a:cubicBezTo>
                    <a:pt x="759460" y="209042"/>
                    <a:pt x="759460" y="378333"/>
                    <a:pt x="624332" y="482854"/>
                  </a:cubicBezTo>
                  <a:cubicBezTo>
                    <a:pt x="489204" y="587375"/>
                    <a:pt x="270129" y="587375"/>
                    <a:pt x="135128" y="482854"/>
                  </a:cubicBezTo>
                  <a:cubicBezTo>
                    <a:pt x="127" y="378333"/>
                    <a:pt x="0" y="209042"/>
                    <a:pt x="135128" y="104521"/>
                  </a:cubicBezTo>
                  <a:cubicBezTo>
                    <a:pt x="270256" y="0"/>
                    <a:pt x="489331" y="0"/>
                    <a:pt x="624332" y="104521"/>
                  </a:cubicBezTo>
                  <a:close/>
                </a:path>
              </a:pathLst>
            </a:custGeom>
            <a:solidFill>
              <a:srgbClr val="FFFFFF"/>
            </a:solidFill>
          </p:spPr>
        </p:sp>
        <p:sp>
          <p:nvSpPr>
            <p:cNvPr name="Freeform 7" id="7"/>
            <p:cNvSpPr/>
            <p:nvPr/>
          </p:nvSpPr>
          <p:spPr>
            <a:xfrm flipH="false" flipV="false" rot="0">
              <a:off x="63500" y="1102995"/>
              <a:ext cx="782447" cy="614299"/>
            </a:xfrm>
            <a:custGeom>
              <a:avLst/>
              <a:gdLst/>
              <a:ahLst/>
              <a:cxnLst/>
              <a:rect r="r" b="b" t="t" l="l"/>
              <a:pathLst>
                <a:path h="614299" w="782447">
                  <a:moveTo>
                    <a:pt x="643636" y="107950"/>
                  </a:moveTo>
                  <a:cubicBezTo>
                    <a:pt x="763143" y="200406"/>
                    <a:pt x="782447" y="343408"/>
                    <a:pt x="698373" y="452120"/>
                  </a:cubicBezTo>
                  <a:cubicBezTo>
                    <a:pt x="683387" y="471551"/>
                    <a:pt x="665099" y="489839"/>
                    <a:pt x="643636" y="506349"/>
                  </a:cubicBezTo>
                  <a:lnTo>
                    <a:pt x="635889" y="496316"/>
                  </a:lnTo>
                  <a:lnTo>
                    <a:pt x="643636" y="506349"/>
                  </a:lnTo>
                  <a:cubicBezTo>
                    <a:pt x="503936" y="614299"/>
                    <a:pt x="278511" y="614299"/>
                    <a:pt x="138811" y="506349"/>
                  </a:cubicBezTo>
                  <a:lnTo>
                    <a:pt x="146558" y="496316"/>
                  </a:lnTo>
                  <a:lnTo>
                    <a:pt x="138811" y="506349"/>
                  </a:lnTo>
                  <a:cubicBezTo>
                    <a:pt x="19304" y="413893"/>
                    <a:pt x="0" y="271018"/>
                    <a:pt x="84074" y="162179"/>
                  </a:cubicBezTo>
                  <a:cubicBezTo>
                    <a:pt x="99060" y="142748"/>
                    <a:pt x="117348" y="124460"/>
                    <a:pt x="138811" y="107950"/>
                  </a:cubicBezTo>
                  <a:lnTo>
                    <a:pt x="146558" y="117983"/>
                  </a:lnTo>
                  <a:lnTo>
                    <a:pt x="138811" y="107950"/>
                  </a:lnTo>
                  <a:cubicBezTo>
                    <a:pt x="278511" y="0"/>
                    <a:pt x="503936" y="0"/>
                    <a:pt x="643636" y="107950"/>
                  </a:cubicBezTo>
                  <a:lnTo>
                    <a:pt x="635889" y="117983"/>
                  </a:lnTo>
                  <a:lnTo>
                    <a:pt x="643636" y="107950"/>
                  </a:lnTo>
                  <a:moveTo>
                    <a:pt x="628142" y="128016"/>
                  </a:moveTo>
                  <a:lnTo>
                    <a:pt x="628142" y="128016"/>
                  </a:lnTo>
                  <a:lnTo>
                    <a:pt x="628142" y="128016"/>
                  </a:lnTo>
                  <a:cubicBezTo>
                    <a:pt x="497586" y="27051"/>
                    <a:pt x="284988" y="27051"/>
                    <a:pt x="154432" y="128016"/>
                  </a:cubicBezTo>
                  <a:lnTo>
                    <a:pt x="154432" y="128016"/>
                  </a:lnTo>
                  <a:lnTo>
                    <a:pt x="154432" y="128016"/>
                  </a:lnTo>
                  <a:cubicBezTo>
                    <a:pt x="134620" y="143383"/>
                    <a:pt x="117856" y="160147"/>
                    <a:pt x="104267" y="177800"/>
                  </a:cubicBezTo>
                  <a:cubicBezTo>
                    <a:pt x="29464" y="274574"/>
                    <a:pt x="45085" y="401701"/>
                    <a:pt x="154432" y="486283"/>
                  </a:cubicBezTo>
                  <a:lnTo>
                    <a:pt x="154432" y="486283"/>
                  </a:lnTo>
                  <a:lnTo>
                    <a:pt x="154432" y="486283"/>
                  </a:lnTo>
                  <a:cubicBezTo>
                    <a:pt x="284988" y="587248"/>
                    <a:pt x="497586" y="587248"/>
                    <a:pt x="628142" y="486283"/>
                  </a:cubicBezTo>
                  <a:cubicBezTo>
                    <a:pt x="647954" y="470916"/>
                    <a:pt x="664718" y="454152"/>
                    <a:pt x="678307" y="436499"/>
                  </a:cubicBezTo>
                  <a:cubicBezTo>
                    <a:pt x="753110" y="339725"/>
                    <a:pt x="737489" y="212598"/>
                    <a:pt x="628142" y="128016"/>
                  </a:cubicBezTo>
                  <a:close/>
                </a:path>
              </a:pathLst>
            </a:custGeom>
            <a:solidFill>
              <a:srgbClr val="000000"/>
            </a:solidFill>
          </p:spPr>
        </p:sp>
        <p:sp>
          <p:nvSpPr>
            <p:cNvPr name="Freeform 8" id="8"/>
            <p:cNvSpPr/>
            <p:nvPr/>
          </p:nvSpPr>
          <p:spPr>
            <a:xfrm flipH="false" flipV="false" rot="0">
              <a:off x="595757" y="332867"/>
              <a:ext cx="510667" cy="829945"/>
            </a:xfrm>
            <a:custGeom>
              <a:avLst/>
              <a:gdLst/>
              <a:ahLst/>
              <a:cxnLst/>
              <a:rect r="r" b="b" t="t" l="l"/>
              <a:pathLst>
                <a:path h="829945" w="510667">
                  <a:moveTo>
                    <a:pt x="0" y="816864"/>
                  </a:moveTo>
                  <a:lnTo>
                    <a:pt x="488823" y="0"/>
                  </a:lnTo>
                  <a:lnTo>
                    <a:pt x="510667" y="13081"/>
                  </a:lnTo>
                  <a:lnTo>
                    <a:pt x="21844" y="829945"/>
                  </a:lnTo>
                  <a:close/>
                </a:path>
              </a:pathLst>
            </a:custGeom>
            <a:solidFill>
              <a:srgbClr val="000000"/>
            </a:solidFill>
          </p:spPr>
        </p:sp>
        <p:sp>
          <p:nvSpPr>
            <p:cNvPr name="Freeform 9" id="9"/>
            <p:cNvSpPr/>
            <p:nvPr/>
          </p:nvSpPr>
          <p:spPr>
            <a:xfrm flipH="false" flipV="false" rot="0">
              <a:off x="259715" y="63500"/>
              <a:ext cx="602869" cy="879856"/>
            </a:xfrm>
            <a:custGeom>
              <a:avLst/>
              <a:gdLst/>
              <a:ahLst/>
              <a:cxnLst/>
              <a:rect r="r" b="b" t="t" l="l"/>
              <a:pathLst>
                <a:path h="879856" w="602869">
                  <a:moveTo>
                    <a:pt x="534416" y="65278"/>
                  </a:moveTo>
                  <a:cubicBezTo>
                    <a:pt x="523240" y="70739"/>
                    <a:pt x="512191" y="76327"/>
                    <a:pt x="501269" y="82296"/>
                  </a:cubicBezTo>
                  <a:lnTo>
                    <a:pt x="483108" y="48768"/>
                  </a:lnTo>
                  <a:cubicBezTo>
                    <a:pt x="494538" y="42672"/>
                    <a:pt x="506095" y="36703"/>
                    <a:pt x="517779" y="30988"/>
                  </a:cubicBezTo>
                  <a:close/>
                  <a:moveTo>
                    <a:pt x="468757" y="100711"/>
                  </a:moveTo>
                  <a:cubicBezTo>
                    <a:pt x="458089" y="107061"/>
                    <a:pt x="447548" y="113665"/>
                    <a:pt x="437134" y="120396"/>
                  </a:cubicBezTo>
                  <a:lnTo>
                    <a:pt x="416306" y="88519"/>
                  </a:lnTo>
                  <a:cubicBezTo>
                    <a:pt x="427101" y="81407"/>
                    <a:pt x="438150" y="74549"/>
                    <a:pt x="449326" y="67945"/>
                  </a:cubicBezTo>
                  <a:close/>
                  <a:moveTo>
                    <a:pt x="406400" y="141478"/>
                  </a:moveTo>
                  <a:cubicBezTo>
                    <a:pt x="396240" y="148717"/>
                    <a:pt x="386334" y="156210"/>
                    <a:pt x="376555" y="163830"/>
                  </a:cubicBezTo>
                  <a:lnTo>
                    <a:pt x="353060" y="133858"/>
                  </a:lnTo>
                  <a:cubicBezTo>
                    <a:pt x="363220" y="125857"/>
                    <a:pt x="373634" y="118110"/>
                    <a:pt x="384175" y="110617"/>
                  </a:cubicBezTo>
                  <a:close/>
                  <a:moveTo>
                    <a:pt x="347726" y="187325"/>
                  </a:moveTo>
                  <a:cubicBezTo>
                    <a:pt x="338201" y="195326"/>
                    <a:pt x="328930" y="203708"/>
                    <a:pt x="319913" y="212090"/>
                  </a:cubicBezTo>
                  <a:lnTo>
                    <a:pt x="294005" y="184150"/>
                  </a:lnTo>
                  <a:cubicBezTo>
                    <a:pt x="303530" y="175387"/>
                    <a:pt x="313182" y="166751"/>
                    <a:pt x="323088" y="158369"/>
                  </a:cubicBezTo>
                  <a:close/>
                  <a:moveTo>
                    <a:pt x="293116" y="237998"/>
                  </a:moveTo>
                  <a:cubicBezTo>
                    <a:pt x="284353" y="246888"/>
                    <a:pt x="275844" y="255905"/>
                    <a:pt x="267462" y="265049"/>
                  </a:cubicBezTo>
                  <a:lnTo>
                    <a:pt x="239268" y="239395"/>
                  </a:lnTo>
                  <a:cubicBezTo>
                    <a:pt x="248031" y="229743"/>
                    <a:pt x="256921" y="220345"/>
                    <a:pt x="266065" y="211201"/>
                  </a:cubicBezTo>
                  <a:close/>
                  <a:moveTo>
                    <a:pt x="242951" y="293116"/>
                  </a:moveTo>
                  <a:cubicBezTo>
                    <a:pt x="234950" y="302641"/>
                    <a:pt x="227203" y="312293"/>
                    <a:pt x="219710" y="322199"/>
                  </a:cubicBezTo>
                  <a:lnTo>
                    <a:pt x="189484" y="299085"/>
                  </a:lnTo>
                  <a:cubicBezTo>
                    <a:pt x="197358" y="288798"/>
                    <a:pt x="205486" y="278638"/>
                    <a:pt x="213741" y="268732"/>
                  </a:cubicBezTo>
                  <a:close/>
                  <a:moveTo>
                    <a:pt x="197485" y="352425"/>
                  </a:moveTo>
                  <a:cubicBezTo>
                    <a:pt x="190373" y="362585"/>
                    <a:pt x="183515" y="372872"/>
                    <a:pt x="176784" y="383413"/>
                  </a:cubicBezTo>
                  <a:lnTo>
                    <a:pt x="144653" y="362839"/>
                  </a:lnTo>
                  <a:cubicBezTo>
                    <a:pt x="151638" y="351917"/>
                    <a:pt x="158877" y="341122"/>
                    <a:pt x="166243" y="330581"/>
                  </a:cubicBezTo>
                  <a:close/>
                  <a:moveTo>
                    <a:pt x="157353" y="415163"/>
                  </a:moveTo>
                  <a:cubicBezTo>
                    <a:pt x="151130" y="425831"/>
                    <a:pt x="145161" y="436753"/>
                    <a:pt x="139319" y="447802"/>
                  </a:cubicBezTo>
                  <a:lnTo>
                    <a:pt x="105664" y="430022"/>
                  </a:lnTo>
                  <a:cubicBezTo>
                    <a:pt x="111760" y="418592"/>
                    <a:pt x="117983" y="407162"/>
                    <a:pt x="124460" y="395986"/>
                  </a:cubicBezTo>
                  <a:close/>
                  <a:moveTo>
                    <a:pt x="122555" y="481076"/>
                  </a:moveTo>
                  <a:cubicBezTo>
                    <a:pt x="118999" y="488696"/>
                    <a:pt x="115443" y="496316"/>
                    <a:pt x="112141" y="504063"/>
                  </a:cubicBezTo>
                  <a:lnTo>
                    <a:pt x="112141" y="504063"/>
                  </a:lnTo>
                  <a:lnTo>
                    <a:pt x="112141" y="504063"/>
                  </a:lnTo>
                  <a:cubicBezTo>
                    <a:pt x="110490" y="507746"/>
                    <a:pt x="108839" y="511556"/>
                    <a:pt x="107315" y="515239"/>
                  </a:cubicBezTo>
                  <a:lnTo>
                    <a:pt x="72136" y="500380"/>
                  </a:lnTo>
                  <a:cubicBezTo>
                    <a:pt x="73787" y="496443"/>
                    <a:pt x="75438" y="492506"/>
                    <a:pt x="77216" y="488696"/>
                  </a:cubicBezTo>
                  <a:lnTo>
                    <a:pt x="94615" y="496316"/>
                  </a:lnTo>
                  <a:lnTo>
                    <a:pt x="77216" y="488696"/>
                  </a:lnTo>
                  <a:cubicBezTo>
                    <a:pt x="80772" y="480695"/>
                    <a:pt x="84328" y="472694"/>
                    <a:pt x="88138" y="464820"/>
                  </a:cubicBezTo>
                  <a:close/>
                  <a:moveTo>
                    <a:pt x="93472" y="549910"/>
                  </a:moveTo>
                  <a:cubicBezTo>
                    <a:pt x="89154" y="561594"/>
                    <a:pt x="85090" y="573278"/>
                    <a:pt x="81153" y="585089"/>
                  </a:cubicBezTo>
                  <a:lnTo>
                    <a:pt x="44958" y="573278"/>
                  </a:lnTo>
                  <a:cubicBezTo>
                    <a:pt x="49022" y="560959"/>
                    <a:pt x="53213" y="548767"/>
                    <a:pt x="57785" y="536575"/>
                  </a:cubicBezTo>
                  <a:close/>
                  <a:moveTo>
                    <a:pt x="70358" y="620776"/>
                  </a:moveTo>
                  <a:cubicBezTo>
                    <a:pt x="67056" y="632714"/>
                    <a:pt x="63881" y="644779"/>
                    <a:pt x="61087" y="656844"/>
                  </a:cubicBezTo>
                  <a:lnTo>
                    <a:pt x="24003" y="648208"/>
                  </a:lnTo>
                  <a:cubicBezTo>
                    <a:pt x="26924" y="635635"/>
                    <a:pt x="30226" y="623062"/>
                    <a:pt x="33655" y="610489"/>
                  </a:cubicBezTo>
                  <a:close/>
                  <a:moveTo>
                    <a:pt x="53467" y="693293"/>
                  </a:moveTo>
                  <a:cubicBezTo>
                    <a:pt x="51181" y="705485"/>
                    <a:pt x="49149" y="717804"/>
                    <a:pt x="47371" y="730123"/>
                  </a:cubicBezTo>
                  <a:lnTo>
                    <a:pt x="9652" y="724662"/>
                  </a:lnTo>
                  <a:cubicBezTo>
                    <a:pt x="11557" y="711835"/>
                    <a:pt x="13716" y="699008"/>
                    <a:pt x="16002" y="686308"/>
                  </a:cubicBezTo>
                  <a:close/>
                  <a:moveTo>
                    <a:pt x="42799" y="767080"/>
                  </a:moveTo>
                  <a:cubicBezTo>
                    <a:pt x="41529" y="779399"/>
                    <a:pt x="40513" y="791845"/>
                    <a:pt x="39751" y="804291"/>
                  </a:cubicBezTo>
                  <a:lnTo>
                    <a:pt x="1778" y="802005"/>
                  </a:lnTo>
                  <a:cubicBezTo>
                    <a:pt x="2540" y="789051"/>
                    <a:pt x="3556" y="776097"/>
                    <a:pt x="4953" y="763270"/>
                  </a:cubicBezTo>
                  <a:close/>
                  <a:moveTo>
                    <a:pt x="38354" y="841502"/>
                  </a:moveTo>
                  <a:cubicBezTo>
                    <a:pt x="38100" y="853948"/>
                    <a:pt x="38227" y="866394"/>
                    <a:pt x="38481" y="878840"/>
                  </a:cubicBezTo>
                  <a:lnTo>
                    <a:pt x="381" y="879856"/>
                  </a:lnTo>
                  <a:cubicBezTo>
                    <a:pt x="0" y="866902"/>
                    <a:pt x="0" y="853948"/>
                    <a:pt x="127" y="840994"/>
                  </a:cubicBezTo>
                  <a:close/>
                  <a:moveTo>
                    <a:pt x="602869" y="35560"/>
                  </a:moveTo>
                  <a:cubicBezTo>
                    <a:pt x="591185" y="40005"/>
                    <a:pt x="579628" y="44831"/>
                    <a:pt x="568325" y="49784"/>
                  </a:cubicBezTo>
                  <a:lnTo>
                    <a:pt x="553085" y="14732"/>
                  </a:lnTo>
                  <a:cubicBezTo>
                    <a:pt x="565023" y="9525"/>
                    <a:pt x="576961" y="4572"/>
                    <a:pt x="589153" y="0"/>
                  </a:cubicBezTo>
                  <a:close/>
                </a:path>
              </a:pathLst>
            </a:custGeom>
            <a:solidFill>
              <a:srgbClr val="004D80"/>
            </a:solidFill>
          </p:spPr>
        </p:sp>
        <p:sp>
          <p:nvSpPr>
            <p:cNvPr name="Freeform 10" id="10"/>
            <p:cNvSpPr/>
            <p:nvPr/>
          </p:nvSpPr>
          <p:spPr>
            <a:xfrm flipH="false" flipV="false" rot="0">
              <a:off x="181864" y="940308"/>
              <a:ext cx="198501" cy="176911"/>
            </a:xfrm>
            <a:custGeom>
              <a:avLst/>
              <a:gdLst/>
              <a:ahLst/>
              <a:cxnLst/>
              <a:rect r="r" b="b" t="t" l="l"/>
              <a:pathLst>
                <a:path h="176911" w="198501">
                  <a:moveTo>
                    <a:pt x="29718" y="18034"/>
                  </a:moveTo>
                  <a:lnTo>
                    <a:pt x="131572" y="145288"/>
                  </a:lnTo>
                  <a:lnTo>
                    <a:pt x="116713" y="157226"/>
                  </a:lnTo>
                  <a:lnTo>
                    <a:pt x="99187" y="149733"/>
                  </a:lnTo>
                  <a:lnTo>
                    <a:pt x="163449" y="0"/>
                  </a:lnTo>
                  <a:lnTo>
                    <a:pt x="198501" y="14986"/>
                  </a:lnTo>
                  <a:lnTo>
                    <a:pt x="134239" y="164719"/>
                  </a:lnTo>
                  <a:cubicBezTo>
                    <a:pt x="131572" y="170815"/>
                    <a:pt x="125984" y="175133"/>
                    <a:pt x="119253" y="176022"/>
                  </a:cubicBezTo>
                  <a:cubicBezTo>
                    <a:pt x="112522" y="176911"/>
                    <a:pt x="106045" y="174244"/>
                    <a:pt x="101854" y="169037"/>
                  </a:cubicBezTo>
                  <a:lnTo>
                    <a:pt x="0" y="41910"/>
                  </a:lnTo>
                  <a:close/>
                  <a:moveTo>
                    <a:pt x="116840" y="16129"/>
                  </a:moveTo>
                  <a:lnTo>
                    <a:pt x="135636" y="154559"/>
                  </a:lnTo>
                  <a:lnTo>
                    <a:pt x="97917" y="159639"/>
                  </a:lnTo>
                  <a:lnTo>
                    <a:pt x="79121" y="21209"/>
                  </a:lnTo>
                  <a:close/>
                </a:path>
              </a:pathLst>
            </a:custGeom>
            <a:solidFill>
              <a:srgbClr val="004D80"/>
            </a:solidFill>
          </p:spPr>
        </p:sp>
      </p:grpSp>
      <p:sp>
        <p:nvSpPr>
          <p:cNvPr name="Freeform 11" id="11"/>
          <p:cNvSpPr/>
          <p:nvPr/>
        </p:nvSpPr>
        <p:spPr>
          <a:xfrm flipH="false" flipV="false" rot="0">
            <a:off x="4844853" y="4752946"/>
            <a:ext cx="1626699" cy="1781442"/>
          </a:xfrm>
          <a:custGeom>
            <a:avLst/>
            <a:gdLst/>
            <a:ahLst/>
            <a:cxnLst/>
            <a:rect r="r" b="b" t="t" l="l"/>
            <a:pathLst>
              <a:path h="1781442" w="1626699">
                <a:moveTo>
                  <a:pt x="0" y="0"/>
                </a:moveTo>
                <a:lnTo>
                  <a:pt x="1626699" y="0"/>
                </a:lnTo>
                <a:lnTo>
                  <a:pt x="1626699" y="1781442"/>
                </a:lnTo>
                <a:lnTo>
                  <a:pt x="0" y="17814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4224166" y="794971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13" id="13"/>
          <p:cNvSpPr txBox="true"/>
          <p:nvPr/>
        </p:nvSpPr>
        <p:spPr>
          <a:xfrm rot="0">
            <a:off x="5014217"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14" id="14"/>
          <p:cNvSpPr txBox="true"/>
          <p:nvPr/>
        </p:nvSpPr>
        <p:spPr>
          <a:xfrm rot="0">
            <a:off x="573754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15" id="15"/>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6" id="16"/>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7" id="17"/>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8" id="18"/>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9" id="19"/>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20" id="20"/>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46028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AVL Tree</a:t>
            </a:r>
          </a:p>
        </p:txBody>
      </p:sp>
      <p:sp>
        <p:nvSpPr>
          <p:cNvPr name="TextBox 23" id="23"/>
          <p:cNvSpPr txBox="true"/>
          <p:nvPr/>
        </p:nvSpPr>
        <p:spPr>
          <a:xfrm rot="0">
            <a:off x="787403" y="2097529"/>
            <a:ext cx="4294127" cy="40216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Case 2 : Rotation is required</a:t>
            </a:r>
          </a:p>
        </p:txBody>
      </p:sp>
      <p:sp>
        <p:nvSpPr>
          <p:cNvPr name="TextBox 24" id="24"/>
          <p:cNvSpPr txBox="true"/>
          <p:nvPr/>
        </p:nvSpPr>
        <p:spPr>
          <a:xfrm rot="0">
            <a:off x="800100" y="3037018"/>
            <a:ext cx="2762298"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LL - left left condition</a:t>
            </a:r>
          </a:p>
        </p:txBody>
      </p:sp>
      <p:sp>
        <p:nvSpPr>
          <p:cNvPr name="TextBox 25" id="25"/>
          <p:cNvSpPr txBox="true"/>
          <p:nvPr/>
        </p:nvSpPr>
        <p:spPr>
          <a:xfrm rot="0">
            <a:off x="3708397" y="6944573"/>
            <a:ext cx="488928"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Left</a:t>
            </a:r>
          </a:p>
        </p:txBody>
      </p:sp>
      <p:sp>
        <p:nvSpPr>
          <p:cNvPr name="TextBox 26" id="26"/>
          <p:cNvSpPr txBox="true"/>
          <p:nvPr/>
        </p:nvSpPr>
        <p:spPr>
          <a:xfrm rot="0">
            <a:off x="4343400" y="5623770"/>
            <a:ext cx="488928"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Left</a:t>
            </a:r>
          </a:p>
        </p:txBody>
      </p:sp>
    </p:spTree>
  </p:cSld>
  <p:clrMapOvr>
    <a:masterClrMapping/>
  </p:clrMapOvr>
</p:sld>
</file>

<file path=ppt/slides/slide4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3131803" cy="9880597"/>
          </a:xfrm>
          <a:custGeom>
            <a:avLst/>
            <a:gdLst/>
            <a:ahLst/>
            <a:cxnLst/>
            <a:rect r="r" b="b" t="t" l="l"/>
            <a:pathLst>
              <a:path h="9880597" w="13131803">
                <a:moveTo>
                  <a:pt x="0" y="0"/>
                </a:moveTo>
                <a:lnTo>
                  <a:pt x="13131803" y="0"/>
                </a:lnTo>
                <a:lnTo>
                  <a:pt x="13131803" y="9880597"/>
                </a:lnTo>
                <a:lnTo>
                  <a:pt x="0" y="98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4"/>
            <a:stretch>
              <a:fillRect l="0" t="0" r="0" b="0"/>
            </a:stretch>
          </a:blipFill>
        </p:spPr>
      </p:sp>
      <p:sp>
        <p:nvSpPr>
          <p:cNvPr name="Freeform 5" id="5"/>
          <p:cNvSpPr/>
          <p:nvPr/>
        </p:nvSpPr>
        <p:spPr>
          <a:xfrm flipH="false" flipV="false" rot="0">
            <a:off x="3333512" y="4764948"/>
            <a:ext cx="3764299" cy="3989051"/>
          </a:xfrm>
          <a:custGeom>
            <a:avLst/>
            <a:gdLst/>
            <a:ahLst/>
            <a:cxnLst/>
            <a:rect r="r" b="b" t="t" l="l"/>
            <a:pathLst>
              <a:path h="3989051" w="3764299">
                <a:moveTo>
                  <a:pt x="0" y="0"/>
                </a:moveTo>
                <a:lnTo>
                  <a:pt x="3764299" y="0"/>
                </a:lnTo>
                <a:lnTo>
                  <a:pt x="3764299" y="3989051"/>
                </a:lnTo>
                <a:lnTo>
                  <a:pt x="0" y="39890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224166" y="794971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10</a:t>
            </a:r>
          </a:p>
        </p:txBody>
      </p:sp>
      <p:sp>
        <p:nvSpPr>
          <p:cNvPr name="TextBox 7" id="7"/>
          <p:cNvSpPr txBox="true"/>
          <p:nvPr/>
        </p:nvSpPr>
        <p:spPr>
          <a:xfrm rot="0">
            <a:off x="5014217" y="663409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8" id="8"/>
          <p:cNvSpPr txBox="true"/>
          <p:nvPr/>
        </p:nvSpPr>
        <p:spPr>
          <a:xfrm rot="0">
            <a:off x="5750242"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9" id="9"/>
          <p:cNvSpPr txBox="true"/>
          <p:nvPr/>
        </p:nvSpPr>
        <p:spPr>
          <a:xfrm rot="0">
            <a:off x="676519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10" id="10"/>
          <p:cNvSpPr txBox="true"/>
          <p:nvPr/>
        </p:nvSpPr>
        <p:spPr>
          <a:xfrm rot="0">
            <a:off x="7487336"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11" id="11"/>
          <p:cNvSpPr txBox="true"/>
          <p:nvPr/>
        </p:nvSpPr>
        <p:spPr>
          <a:xfrm rot="0">
            <a:off x="8150371" y="2278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12" id="12"/>
          <p:cNvSpPr txBox="true"/>
          <p:nvPr/>
        </p:nvSpPr>
        <p:spPr>
          <a:xfrm rot="0">
            <a:off x="9039539" y="5108658"/>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80</a:t>
            </a:r>
          </a:p>
        </p:txBody>
      </p:sp>
      <p:sp>
        <p:nvSpPr>
          <p:cNvPr name="TextBox 13" id="13"/>
          <p:cNvSpPr txBox="true"/>
          <p:nvPr/>
        </p:nvSpPr>
        <p:spPr>
          <a:xfrm rot="0">
            <a:off x="9665408" y="3572294"/>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14" id="14"/>
          <p:cNvSpPr txBox="true"/>
          <p:nvPr/>
        </p:nvSpPr>
        <p:spPr>
          <a:xfrm rot="0">
            <a:off x="10750344" y="5129355"/>
            <a:ext cx="367322"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100</a:t>
            </a:r>
          </a:p>
        </p:txBody>
      </p:sp>
      <p:sp>
        <p:nvSpPr>
          <p:cNvPr name="TextBox 15" id="1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6" id="16"/>
          <p:cNvSpPr txBox="true"/>
          <p:nvPr/>
        </p:nvSpPr>
        <p:spPr>
          <a:xfrm rot="0">
            <a:off x="800510" y="884368"/>
            <a:ext cx="46028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AVL Tree</a:t>
            </a:r>
          </a:p>
        </p:txBody>
      </p:sp>
      <p:sp>
        <p:nvSpPr>
          <p:cNvPr name="TextBox 17" id="17"/>
          <p:cNvSpPr txBox="true"/>
          <p:nvPr/>
        </p:nvSpPr>
        <p:spPr>
          <a:xfrm rot="0">
            <a:off x="787403" y="2097529"/>
            <a:ext cx="4294127" cy="40216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Case 2 : Rotation is required</a:t>
            </a:r>
          </a:p>
        </p:txBody>
      </p:sp>
      <p:sp>
        <p:nvSpPr>
          <p:cNvPr name="TextBox 18" id="18"/>
          <p:cNvSpPr txBox="true"/>
          <p:nvPr/>
        </p:nvSpPr>
        <p:spPr>
          <a:xfrm rot="0">
            <a:off x="800100" y="2846518"/>
            <a:ext cx="2762298" cy="511759"/>
          </a:xfrm>
          <a:prstGeom prst="rect">
            <a:avLst/>
          </a:prstGeom>
        </p:spPr>
        <p:txBody>
          <a:bodyPr anchor="t" rtlCol="false" tIns="0" lIns="0" bIns="0" rIns="0">
            <a:spAutoFit/>
          </a:bodyPr>
          <a:lstStyle/>
          <a:p>
            <a:pPr algn="l">
              <a:lnSpc>
                <a:spcPts val="4666"/>
              </a:lnSpc>
            </a:pPr>
            <a:r>
              <a:rPr lang="en-US" b="true" sz="1866" spc="-13">
                <a:solidFill>
                  <a:srgbClr val="000000"/>
                </a:solidFill>
                <a:latin typeface="Montserrat 2 Bold"/>
                <a:ea typeface="Montserrat 2 Bold"/>
                <a:cs typeface="Montserrat 2 Bold"/>
                <a:sym typeface="Montserrat 2 Bold"/>
              </a:rPr>
              <a:t>LL - left left condition</a:t>
            </a:r>
          </a:p>
        </p:txBody>
      </p:sp>
      <p:sp>
        <p:nvSpPr>
          <p:cNvPr name="TextBox 19" id="19"/>
          <p:cNvSpPr txBox="true"/>
          <p:nvPr/>
        </p:nvSpPr>
        <p:spPr>
          <a:xfrm rot="0">
            <a:off x="800100" y="3494218"/>
            <a:ext cx="1735865" cy="511759"/>
          </a:xfrm>
          <a:prstGeom prst="rect">
            <a:avLst/>
          </a:prstGeom>
        </p:spPr>
        <p:txBody>
          <a:bodyPr anchor="t" rtlCol="false" tIns="0" lIns="0" bIns="0" rIns="0">
            <a:spAutoFit/>
          </a:bodyPr>
          <a:lstStyle/>
          <a:p>
            <a:pPr algn="l">
              <a:lnSpc>
                <a:spcPts val="4666"/>
              </a:lnSpc>
            </a:pPr>
            <a:r>
              <a:rPr lang="en-US" b="true" sz="1866" spc="-13">
                <a:solidFill>
                  <a:srgbClr val="000000"/>
                </a:solidFill>
                <a:latin typeface="Montserrat 2 Bold"/>
                <a:ea typeface="Montserrat 2 Bold"/>
                <a:cs typeface="Montserrat 2 Bold"/>
                <a:sym typeface="Montserrat 2 Bold"/>
              </a:rPr>
              <a:t>Right rotation</a:t>
            </a:r>
          </a:p>
        </p:txBody>
      </p:sp>
    </p:spTree>
  </p:cSld>
  <p:clrMapOvr>
    <a:masterClrMapping/>
  </p:clrMapOvr>
</p:sld>
</file>

<file path=ppt/slides/slide4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8864726" y="2813939"/>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9" y="473456"/>
                  </a:cubicBezTo>
                  <a:cubicBezTo>
                    <a:pt x="127" y="370967"/>
                    <a:pt x="0" y="204851"/>
                    <a:pt x="135129" y="102489"/>
                  </a:cubicBezTo>
                  <a:cubicBezTo>
                    <a:pt x="270257" y="127"/>
                    <a:pt x="489332" y="0"/>
                    <a:pt x="624333" y="102489"/>
                  </a:cubicBezTo>
                  <a:close/>
                </a:path>
              </a:pathLst>
            </a:custGeom>
            <a:solidFill>
              <a:srgbClr val="FFFFFF"/>
            </a:solidFill>
          </p:spPr>
        </p:sp>
        <p:sp>
          <p:nvSpPr>
            <p:cNvPr name="Freeform 5" id="5"/>
            <p:cNvSpPr/>
            <p:nvPr/>
          </p:nvSpPr>
          <p:spPr>
            <a:xfrm flipH="false" flipV="false" rot="0">
              <a:off x="8853552" y="2800477"/>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8" y="487045"/>
                  </a:lnTo>
                  <a:lnTo>
                    <a:pt x="643127" y="497205"/>
                  </a:lnTo>
                  <a:cubicBezTo>
                    <a:pt x="503427" y="603123"/>
                    <a:pt x="278129" y="603123"/>
                    <a:pt x="138556" y="497205"/>
                  </a:cubicBezTo>
                  <a:lnTo>
                    <a:pt x="146176" y="487045"/>
                  </a:lnTo>
                  <a:lnTo>
                    <a:pt x="138556" y="497205"/>
                  </a:lnTo>
                  <a:cubicBezTo>
                    <a:pt x="20447" y="407670"/>
                    <a:pt x="0" y="269621"/>
                    <a:pt x="80645" y="163195"/>
                  </a:cubicBezTo>
                  <a:cubicBezTo>
                    <a:pt x="96265" y="142621"/>
                    <a:pt x="115570" y="123317"/>
                    <a:pt x="138556" y="105918"/>
                  </a:cubicBezTo>
                  <a:lnTo>
                    <a:pt x="138556" y="105918"/>
                  </a:lnTo>
                  <a:lnTo>
                    <a:pt x="138556" y="105918"/>
                  </a:lnTo>
                  <a:cubicBezTo>
                    <a:pt x="278256" y="0"/>
                    <a:pt x="503554" y="0"/>
                    <a:pt x="643127" y="105918"/>
                  </a:cubicBezTo>
                  <a:lnTo>
                    <a:pt x="643127" y="105918"/>
                  </a:lnTo>
                  <a:lnTo>
                    <a:pt x="643127" y="105918"/>
                  </a:lnTo>
                  <a:moveTo>
                    <a:pt x="627760" y="126111"/>
                  </a:moveTo>
                  <a:lnTo>
                    <a:pt x="635380" y="115951"/>
                  </a:lnTo>
                  <a:lnTo>
                    <a:pt x="627760" y="126111"/>
                  </a:lnTo>
                  <a:cubicBezTo>
                    <a:pt x="497204" y="27051"/>
                    <a:pt x="284352" y="27051"/>
                    <a:pt x="153796" y="126111"/>
                  </a:cubicBezTo>
                  <a:lnTo>
                    <a:pt x="146176" y="115951"/>
                  </a:lnTo>
                  <a:lnTo>
                    <a:pt x="153796" y="126111"/>
                  </a:lnTo>
                  <a:cubicBezTo>
                    <a:pt x="132587" y="142240"/>
                    <a:pt x="114934" y="159893"/>
                    <a:pt x="100837" y="178562"/>
                  </a:cubicBezTo>
                  <a:cubicBezTo>
                    <a:pt x="29463" y="272669"/>
                    <a:pt x="45846" y="395097"/>
                    <a:pt x="153796" y="477012"/>
                  </a:cubicBezTo>
                  <a:lnTo>
                    <a:pt x="153796" y="477012"/>
                  </a:lnTo>
                  <a:lnTo>
                    <a:pt x="153796" y="477012"/>
                  </a:lnTo>
                  <a:cubicBezTo>
                    <a:pt x="284352" y="576072"/>
                    <a:pt x="497204" y="576072"/>
                    <a:pt x="627760" y="477012"/>
                  </a:cubicBezTo>
                  <a:lnTo>
                    <a:pt x="627760" y="477012"/>
                  </a:lnTo>
                  <a:lnTo>
                    <a:pt x="627760" y="477012"/>
                  </a:lnTo>
                  <a:cubicBezTo>
                    <a:pt x="648969" y="460883"/>
                    <a:pt x="666622" y="443230"/>
                    <a:pt x="680719" y="424561"/>
                  </a:cubicBezTo>
                  <a:cubicBezTo>
                    <a:pt x="752093" y="330454"/>
                    <a:pt x="735710" y="208026"/>
                    <a:pt x="627760" y="126111"/>
                  </a:cubicBezTo>
                  <a:close/>
                </a:path>
              </a:pathLst>
            </a:custGeom>
            <a:solidFill>
              <a:srgbClr val="000000"/>
            </a:solidFill>
          </p:spPr>
        </p:sp>
        <p:sp>
          <p:nvSpPr>
            <p:cNvPr name="Freeform 6" id="6"/>
            <p:cNvSpPr/>
            <p:nvPr/>
          </p:nvSpPr>
          <p:spPr>
            <a:xfrm flipH="false" flipV="false" rot="0">
              <a:off x="7479537" y="4107942"/>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8" y="473456"/>
                  </a:cubicBezTo>
                  <a:cubicBezTo>
                    <a:pt x="127" y="370967"/>
                    <a:pt x="0" y="204851"/>
                    <a:pt x="135128" y="102489"/>
                  </a:cubicBezTo>
                  <a:cubicBezTo>
                    <a:pt x="270257" y="127"/>
                    <a:pt x="489332" y="0"/>
                    <a:pt x="624333" y="102489"/>
                  </a:cubicBezTo>
                  <a:close/>
                </a:path>
              </a:pathLst>
            </a:custGeom>
            <a:solidFill>
              <a:srgbClr val="FFFFFF"/>
            </a:solidFill>
          </p:spPr>
        </p:sp>
        <p:sp>
          <p:nvSpPr>
            <p:cNvPr name="Freeform 7" id="7"/>
            <p:cNvSpPr/>
            <p:nvPr/>
          </p:nvSpPr>
          <p:spPr>
            <a:xfrm flipH="false" flipV="false" rot="0">
              <a:off x="7468490" y="4094480"/>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8" y="487045"/>
                  </a:lnTo>
                  <a:lnTo>
                    <a:pt x="643127" y="497205"/>
                  </a:lnTo>
                  <a:cubicBezTo>
                    <a:pt x="503427" y="603123"/>
                    <a:pt x="278129" y="603123"/>
                    <a:pt x="138557" y="497205"/>
                  </a:cubicBezTo>
                  <a:lnTo>
                    <a:pt x="138557" y="497205"/>
                  </a:lnTo>
                  <a:lnTo>
                    <a:pt x="138557" y="497205"/>
                  </a:lnTo>
                  <a:cubicBezTo>
                    <a:pt x="20447" y="407670"/>
                    <a:pt x="0" y="269621"/>
                    <a:pt x="80645" y="163195"/>
                  </a:cubicBezTo>
                  <a:cubicBezTo>
                    <a:pt x="96265" y="142621"/>
                    <a:pt x="115570" y="123317"/>
                    <a:pt x="138557" y="105918"/>
                  </a:cubicBezTo>
                  <a:lnTo>
                    <a:pt x="138557" y="105918"/>
                  </a:lnTo>
                  <a:lnTo>
                    <a:pt x="138557" y="105918"/>
                  </a:lnTo>
                  <a:cubicBezTo>
                    <a:pt x="278257" y="0"/>
                    <a:pt x="503554" y="0"/>
                    <a:pt x="643127" y="105918"/>
                  </a:cubicBezTo>
                  <a:lnTo>
                    <a:pt x="635508" y="116078"/>
                  </a:lnTo>
                  <a:lnTo>
                    <a:pt x="643127" y="105918"/>
                  </a:lnTo>
                  <a:moveTo>
                    <a:pt x="627760" y="126111"/>
                  </a:moveTo>
                  <a:lnTo>
                    <a:pt x="627760" y="126111"/>
                  </a:lnTo>
                  <a:lnTo>
                    <a:pt x="627760" y="126111"/>
                  </a:lnTo>
                  <a:cubicBezTo>
                    <a:pt x="497204" y="27051"/>
                    <a:pt x="284352" y="27051"/>
                    <a:pt x="153796" y="126111"/>
                  </a:cubicBezTo>
                  <a:lnTo>
                    <a:pt x="146176" y="115951"/>
                  </a:lnTo>
                  <a:lnTo>
                    <a:pt x="153796" y="126111"/>
                  </a:lnTo>
                  <a:cubicBezTo>
                    <a:pt x="132587" y="142240"/>
                    <a:pt x="114934" y="159893"/>
                    <a:pt x="100837" y="178435"/>
                  </a:cubicBezTo>
                  <a:cubicBezTo>
                    <a:pt x="29463" y="272542"/>
                    <a:pt x="45846" y="394970"/>
                    <a:pt x="153796" y="476885"/>
                  </a:cubicBezTo>
                  <a:lnTo>
                    <a:pt x="146176" y="487045"/>
                  </a:lnTo>
                  <a:lnTo>
                    <a:pt x="153796" y="476885"/>
                  </a:lnTo>
                  <a:cubicBezTo>
                    <a:pt x="284352" y="575945"/>
                    <a:pt x="497204" y="575945"/>
                    <a:pt x="627760" y="476885"/>
                  </a:cubicBezTo>
                  <a:lnTo>
                    <a:pt x="627760" y="476885"/>
                  </a:lnTo>
                  <a:lnTo>
                    <a:pt x="627760" y="476885"/>
                  </a:lnTo>
                  <a:cubicBezTo>
                    <a:pt x="648969" y="460756"/>
                    <a:pt x="666622" y="443103"/>
                    <a:pt x="680719" y="424434"/>
                  </a:cubicBezTo>
                  <a:cubicBezTo>
                    <a:pt x="752093" y="330327"/>
                    <a:pt x="735710" y="207899"/>
                    <a:pt x="627760" y="125984"/>
                  </a:cubicBezTo>
                  <a:close/>
                </a:path>
              </a:pathLst>
            </a:custGeom>
            <a:solidFill>
              <a:srgbClr val="000000"/>
            </a:solidFill>
          </p:spPr>
        </p:sp>
        <p:sp>
          <p:nvSpPr>
            <p:cNvPr name="Freeform 8" id="8"/>
            <p:cNvSpPr/>
            <p:nvPr/>
          </p:nvSpPr>
          <p:spPr>
            <a:xfrm flipH="false" flipV="false" rot="0">
              <a:off x="10379710" y="4107942"/>
              <a:ext cx="759461" cy="575945"/>
            </a:xfrm>
            <a:custGeom>
              <a:avLst/>
              <a:gdLst/>
              <a:ahLst/>
              <a:cxnLst/>
              <a:rect r="r" b="b" t="t" l="l"/>
              <a:pathLst>
                <a:path h="575945" w="759461">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9" id="9"/>
            <p:cNvSpPr/>
            <p:nvPr/>
          </p:nvSpPr>
          <p:spPr>
            <a:xfrm flipH="false" flipV="false" rot="0">
              <a:off x="10368662" y="4094480"/>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7" y="487045"/>
                  </a:lnTo>
                  <a:lnTo>
                    <a:pt x="643127" y="497205"/>
                  </a:lnTo>
                  <a:cubicBezTo>
                    <a:pt x="503427" y="603123"/>
                    <a:pt x="278129" y="603123"/>
                    <a:pt x="138556" y="497205"/>
                  </a:cubicBezTo>
                  <a:lnTo>
                    <a:pt x="138556" y="497205"/>
                  </a:lnTo>
                  <a:lnTo>
                    <a:pt x="138556" y="497205"/>
                  </a:lnTo>
                  <a:cubicBezTo>
                    <a:pt x="20446" y="407670"/>
                    <a:pt x="0" y="269621"/>
                    <a:pt x="80644" y="163195"/>
                  </a:cubicBezTo>
                  <a:cubicBezTo>
                    <a:pt x="96265" y="142621"/>
                    <a:pt x="115569" y="123317"/>
                    <a:pt x="138556" y="105918"/>
                  </a:cubicBezTo>
                  <a:lnTo>
                    <a:pt x="138556" y="105918"/>
                  </a:lnTo>
                  <a:lnTo>
                    <a:pt x="138556" y="105918"/>
                  </a:lnTo>
                  <a:cubicBezTo>
                    <a:pt x="278256" y="0"/>
                    <a:pt x="503554" y="0"/>
                    <a:pt x="643127" y="105918"/>
                  </a:cubicBezTo>
                  <a:lnTo>
                    <a:pt x="635507" y="116078"/>
                  </a:lnTo>
                  <a:lnTo>
                    <a:pt x="643127" y="105918"/>
                  </a:lnTo>
                  <a:moveTo>
                    <a:pt x="627760" y="126111"/>
                  </a:moveTo>
                  <a:lnTo>
                    <a:pt x="627760" y="126111"/>
                  </a:lnTo>
                  <a:lnTo>
                    <a:pt x="627760" y="126111"/>
                  </a:lnTo>
                  <a:cubicBezTo>
                    <a:pt x="497203" y="27051"/>
                    <a:pt x="284352" y="27051"/>
                    <a:pt x="153796" y="126111"/>
                  </a:cubicBezTo>
                  <a:lnTo>
                    <a:pt x="146176" y="115951"/>
                  </a:lnTo>
                  <a:lnTo>
                    <a:pt x="153796" y="126111"/>
                  </a:lnTo>
                  <a:cubicBezTo>
                    <a:pt x="132587" y="142240"/>
                    <a:pt x="114934" y="159893"/>
                    <a:pt x="100837" y="178435"/>
                  </a:cubicBezTo>
                  <a:cubicBezTo>
                    <a:pt x="29463" y="272542"/>
                    <a:pt x="45846" y="394970"/>
                    <a:pt x="153796" y="476885"/>
                  </a:cubicBezTo>
                  <a:lnTo>
                    <a:pt x="146176" y="487045"/>
                  </a:lnTo>
                  <a:lnTo>
                    <a:pt x="153796" y="476885"/>
                  </a:lnTo>
                  <a:cubicBezTo>
                    <a:pt x="284352" y="575945"/>
                    <a:pt x="497203" y="575945"/>
                    <a:pt x="627760" y="476885"/>
                  </a:cubicBezTo>
                  <a:lnTo>
                    <a:pt x="627760" y="476885"/>
                  </a:lnTo>
                  <a:lnTo>
                    <a:pt x="627760" y="476885"/>
                  </a:lnTo>
                  <a:cubicBezTo>
                    <a:pt x="648969" y="460756"/>
                    <a:pt x="666622" y="443103"/>
                    <a:pt x="680719" y="424434"/>
                  </a:cubicBezTo>
                  <a:cubicBezTo>
                    <a:pt x="752093" y="330327"/>
                    <a:pt x="735710" y="207899"/>
                    <a:pt x="627760" y="125984"/>
                  </a:cubicBezTo>
                  <a:close/>
                </a:path>
              </a:pathLst>
            </a:custGeom>
            <a:solidFill>
              <a:srgbClr val="000000"/>
            </a:solidFill>
          </p:spPr>
        </p:sp>
        <p:sp>
          <p:nvSpPr>
            <p:cNvPr name="Freeform 10" id="10"/>
            <p:cNvSpPr/>
            <p:nvPr/>
          </p:nvSpPr>
          <p:spPr>
            <a:xfrm flipH="false" flipV="false" rot="0">
              <a:off x="6464553" y="5644388"/>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9" y="473456"/>
                  </a:cubicBezTo>
                  <a:cubicBezTo>
                    <a:pt x="128" y="370967"/>
                    <a:pt x="0" y="204851"/>
                    <a:pt x="135129" y="102489"/>
                  </a:cubicBezTo>
                  <a:cubicBezTo>
                    <a:pt x="270257" y="127"/>
                    <a:pt x="489332" y="0"/>
                    <a:pt x="624333" y="102489"/>
                  </a:cubicBezTo>
                  <a:close/>
                </a:path>
              </a:pathLst>
            </a:custGeom>
            <a:solidFill>
              <a:srgbClr val="FFFFFF"/>
            </a:solidFill>
          </p:spPr>
        </p:sp>
        <p:sp>
          <p:nvSpPr>
            <p:cNvPr name="Freeform 11" id="11"/>
            <p:cNvSpPr/>
            <p:nvPr/>
          </p:nvSpPr>
          <p:spPr>
            <a:xfrm flipH="false" flipV="false" rot="0">
              <a:off x="6453505" y="5630799"/>
              <a:ext cx="781684" cy="603123"/>
            </a:xfrm>
            <a:custGeom>
              <a:avLst/>
              <a:gdLst/>
              <a:ahLst/>
              <a:cxnLst/>
              <a:rect r="r" b="b" t="t" l="l"/>
              <a:pathLst>
                <a:path h="603123" w="781684">
                  <a:moveTo>
                    <a:pt x="643128" y="105918"/>
                  </a:moveTo>
                  <a:cubicBezTo>
                    <a:pt x="761238" y="195453"/>
                    <a:pt x="781684" y="333502"/>
                    <a:pt x="701040" y="439928"/>
                  </a:cubicBezTo>
                  <a:cubicBezTo>
                    <a:pt x="685419" y="460502"/>
                    <a:pt x="666115" y="479806"/>
                    <a:pt x="643128" y="497205"/>
                  </a:cubicBezTo>
                  <a:lnTo>
                    <a:pt x="643128" y="497205"/>
                  </a:lnTo>
                  <a:lnTo>
                    <a:pt x="643128" y="497205"/>
                  </a:lnTo>
                  <a:cubicBezTo>
                    <a:pt x="503428" y="603123"/>
                    <a:pt x="278130" y="603123"/>
                    <a:pt x="138557" y="497205"/>
                  </a:cubicBezTo>
                  <a:lnTo>
                    <a:pt x="138557" y="49720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35508" y="116078"/>
                  </a:lnTo>
                  <a:lnTo>
                    <a:pt x="643128" y="105918"/>
                  </a:lnTo>
                  <a:moveTo>
                    <a:pt x="627760" y="126111"/>
                  </a:moveTo>
                  <a:cubicBezTo>
                    <a:pt x="497204" y="27051"/>
                    <a:pt x="284353" y="27051"/>
                    <a:pt x="153796" y="126111"/>
                  </a:cubicBezTo>
                  <a:cubicBezTo>
                    <a:pt x="132588" y="142240"/>
                    <a:pt x="114934" y="159893"/>
                    <a:pt x="100838" y="178562"/>
                  </a:cubicBezTo>
                  <a:cubicBezTo>
                    <a:pt x="29464" y="272669"/>
                    <a:pt x="45847" y="395097"/>
                    <a:pt x="153796" y="477012"/>
                  </a:cubicBezTo>
                  <a:lnTo>
                    <a:pt x="146177" y="487172"/>
                  </a:lnTo>
                  <a:lnTo>
                    <a:pt x="153796" y="477012"/>
                  </a:lnTo>
                  <a:cubicBezTo>
                    <a:pt x="284353" y="576072"/>
                    <a:pt x="497204" y="576072"/>
                    <a:pt x="627760" y="477012"/>
                  </a:cubicBezTo>
                  <a:lnTo>
                    <a:pt x="635380" y="487172"/>
                  </a:lnTo>
                  <a:lnTo>
                    <a:pt x="627760" y="477012"/>
                  </a:lnTo>
                  <a:cubicBezTo>
                    <a:pt x="648969" y="460883"/>
                    <a:pt x="666622" y="443230"/>
                    <a:pt x="680719" y="424561"/>
                  </a:cubicBezTo>
                  <a:cubicBezTo>
                    <a:pt x="752093" y="330454"/>
                    <a:pt x="735710" y="208026"/>
                    <a:pt x="627760" y="126111"/>
                  </a:cubicBezTo>
                  <a:close/>
                </a:path>
              </a:pathLst>
            </a:custGeom>
            <a:solidFill>
              <a:srgbClr val="000000"/>
            </a:solidFill>
          </p:spPr>
        </p:sp>
        <p:sp>
          <p:nvSpPr>
            <p:cNvPr name="Freeform 12" id="12"/>
            <p:cNvSpPr/>
            <p:nvPr/>
          </p:nvSpPr>
          <p:spPr>
            <a:xfrm flipH="false" flipV="false" rot="0">
              <a:off x="8201660" y="5644388"/>
              <a:ext cx="759461" cy="575945"/>
            </a:xfrm>
            <a:custGeom>
              <a:avLst/>
              <a:gdLst/>
              <a:ahLst/>
              <a:cxnLst/>
              <a:rect r="r" b="b" t="t" l="l"/>
              <a:pathLst>
                <a:path h="575945" w="759461">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13" id="13"/>
            <p:cNvSpPr/>
            <p:nvPr/>
          </p:nvSpPr>
          <p:spPr>
            <a:xfrm flipH="false" flipV="false" rot="0">
              <a:off x="8190612" y="5630799"/>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7" y="487045"/>
                  </a:lnTo>
                  <a:lnTo>
                    <a:pt x="643127" y="497205"/>
                  </a:lnTo>
                  <a:cubicBezTo>
                    <a:pt x="503427" y="603123"/>
                    <a:pt x="278129" y="603123"/>
                    <a:pt x="138556" y="497205"/>
                  </a:cubicBezTo>
                  <a:lnTo>
                    <a:pt x="138556" y="497205"/>
                  </a:lnTo>
                  <a:lnTo>
                    <a:pt x="138556" y="497205"/>
                  </a:lnTo>
                  <a:cubicBezTo>
                    <a:pt x="20446" y="407670"/>
                    <a:pt x="0" y="269621"/>
                    <a:pt x="80644" y="163195"/>
                  </a:cubicBezTo>
                  <a:cubicBezTo>
                    <a:pt x="96265" y="142621"/>
                    <a:pt x="115569" y="123317"/>
                    <a:pt x="138556" y="105918"/>
                  </a:cubicBezTo>
                  <a:lnTo>
                    <a:pt x="138556" y="105918"/>
                  </a:lnTo>
                  <a:lnTo>
                    <a:pt x="138556" y="105918"/>
                  </a:lnTo>
                  <a:cubicBezTo>
                    <a:pt x="278256" y="0"/>
                    <a:pt x="503554" y="0"/>
                    <a:pt x="643127" y="105918"/>
                  </a:cubicBezTo>
                  <a:lnTo>
                    <a:pt x="635507" y="116078"/>
                  </a:lnTo>
                  <a:lnTo>
                    <a:pt x="643127" y="105918"/>
                  </a:lnTo>
                  <a:moveTo>
                    <a:pt x="627760" y="126111"/>
                  </a:moveTo>
                  <a:lnTo>
                    <a:pt x="627760" y="126111"/>
                  </a:lnTo>
                  <a:lnTo>
                    <a:pt x="627760" y="126111"/>
                  </a:lnTo>
                  <a:cubicBezTo>
                    <a:pt x="497203" y="27051"/>
                    <a:pt x="284352" y="27051"/>
                    <a:pt x="153796" y="126111"/>
                  </a:cubicBezTo>
                  <a:lnTo>
                    <a:pt x="146176" y="115951"/>
                  </a:lnTo>
                  <a:lnTo>
                    <a:pt x="153796" y="126111"/>
                  </a:lnTo>
                  <a:cubicBezTo>
                    <a:pt x="132587" y="142240"/>
                    <a:pt x="114934" y="159893"/>
                    <a:pt x="100837" y="178435"/>
                  </a:cubicBezTo>
                  <a:cubicBezTo>
                    <a:pt x="29463" y="272542"/>
                    <a:pt x="45846" y="394970"/>
                    <a:pt x="153796" y="476885"/>
                  </a:cubicBezTo>
                  <a:lnTo>
                    <a:pt x="146176" y="487045"/>
                  </a:lnTo>
                  <a:lnTo>
                    <a:pt x="153796" y="476885"/>
                  </a:lnTo>
                  <a:cubicBezTo>
                    <a:pt x="284352" y="575945"/>
                    <a:pt x="497203" y="575945"/>
                    <a:pt x="627760" y="476885"/>
                  </a:cubicBezTo>
                  <a:lnTo>
                    <a:pt x="627760" y="476885"/>
                  </a:lnTo>
                  <a:lnTo>
                    <a:pt x="627760" y="476885"/>
                  </a:lnTo>
                  <a:cubicBezTo>
                    <a:pt x="648969" y="460756"/>
                    <a:pt x="666622" y="443103"/>
                    <a:pt x="680719" y="424434"/>
                  </a:cubicBezTo>
                  <a:cubicBezTo>
                    <a:pt x="752093" y="330327"/>
                    <a:pt x="735710" y="207899"/>
                    <a:pt x="627760" y="125984"/>
                  </a:cubicBezTo>
                  <a:close/>
                </a:path>
              </a:pathLst>
            </a:custGeom>
            <a:solidFill>
              <a:srgbClr val="000000"/>
            </a:solidFill>
          </p:spPr>
        </p:sp>
        <p:sp>
          <p:nvSpPr>
            <p:cNvPr name="Freeform 14" id="14"/>
            <p:cNvSpPr/>
            <p:nvPr/>
          </p:nvSpPr>
          <p:spPr>
            <a:xfrm flipH="false" flipV="false" rot="0">
              <a:off x="8078216" y="3305429"/>
              <a:ext cx="947293" cy="887222"/>
            </a:xfrm>
            <a:custGeom>
              <a:avLst/>
              <a:gdLst/>
              <a:ahLst/>
              <a:cxnLst/>
              <a:rect r="r" b="b" t="t" l="l"/>
              <a:pathLst>
                <a:path h="887222" w="947293">
                  <a:moveTo>
                    <a:pt x="0" y="868680"/>
                  </a:moveTo>
                  <a:lnTo>
                    <a:pt x="929895" y="0"/>
                  </a:lnTo>
                  <a:lnTo>
                    <a:pt x="947294" y="18542"/>
                  </a:lnTo>
                  <a:lnTo>
                    <a:pt x="17400" y="887222"/>
                  </a:lnTo>
                  <a:close/>
                </a:path>
              </a:pathLst>
            </a:custGeom>
            <a:solidFill>
              <a:srgbClr val="000000"/>
            </a:solidFill>
          </p:spPr>
        </p:sp>
        <p:sp>
          <p:nvSpPr>
            <p:cNvPr name="Freeform 15" id="15"/>
            <p:cNvSpPr/>
            <p:nvPr/>
          </p:nvSpPr>
          <p:spPr>
            <a:xfrm flipH="false" flipV="false" rot="0">
              <a:off x="9475724" y="3297047"/>
              <a:ext cx="1052195" cy="903859"/>
            </a:xfrm>
            <a:custGeom>
              <a:avLst/>
              <a:gdLst/>
              <a:ahLst/>
              <a:cxnLst/>
              <a:rect r="r" b="b" t="t" l="l"/>
              <a:pathLst>
                <a:path h="903859" w="1052195">
                  <a:moveTo>
                    <a:pt x="1035685" y="903859"/>
                  </a:moveTo>
                  <a:lnTo>
                    <a:pt x="0" y="19304"/>
                  </a:lnTo>
                  <a:lnTo>
                    <a:pt x="16510" y="0"/>
                  </a:lnTo>
                  <a:lnTo>
                    <a:pt x="1052195" y="884555"/>
                  </a:lnTo>
                  <a:close/>
                </a:path>
              </a:pathLst>
            </a:custGeom>
            <a:solidFill>
              <a:srgbClr val="000000"/>
            </a:solidFill>
          </p:spPr>
        </p:sp>
        <p:sp>
          <p:nvSpPr>
            <p:cNvPr name="Freeform 16" id="16"/>
            <p:cNvSpPr/>
            <p:nvPr/>
          </p:nvSpPr>
          <p:spPr>
            <a:xfrm flipH="false" flipV="false" rot="0">
              <a:off x="6995795" y="4634484"/>
              <a:ext cx="711962" cy="1059434"/>
            </a:xfrm>
            <a:custGeom>
              <a:avLst/>
              <a:gdLst/>
              <a:ahLst/>
              <a:cxnLst/>
              <a:rect r="r" b="b" t="t" l="l"/>
              <a:pathLst>
                <a:path h="1059434" w="711962">
                  <a:moveTo>
                    <a:pt x="0" y="1045464"/>
                  </a:moveTo>
                  <a:lnTo>
                    <a:pt x="690753" y="0"/>
                  </a:lnTo>
                  <a:lnTo>
                    <a:pt x="711962" y="13970"/>
                  </a:lnTo>
                  <a:lnTo>
                    <a:pt x="21208" y="1059434"/>
                  </a:lnTo>
                  <a:close/>
                </a:path>
              </a:pathLst>
            </a:custGeom>
            <a:solidFill>
              <a:srgbClr val="000000"/>
            </a:solidFill>
          </p:spPr>
        </p:sp>
        <p:sp>
          <p:nvSpPr>
            <p:cNvPr name="Freeform 17" id="17"/>
            <p:cNvSpPr/>
            <p:nvPr/>
          </p:nvSpPr>
          <p:spPr>
            <a:xfrm flipH="false" flipV="false" rot="0">
              <a:off x="7969376" y="4649343"/>
              <a:ext cx="501904" cy="1029589"/>
            </a:xfrm>
            <a:custGeom>
              <a:avLst/>
              <a:gdLst/>
              <a:ahLst/>
              <a:cxnLst/>
              <a:rect r="r" b="b" t="t" l="l"/>
              <a:pathLst>
                <a:path h="1029589" w="501904">
                  <a:moveTo>
                    <a:pt x="478918" y="1029589"/>
                  </a:moveTo>
                  <a:lnTo>
                    <a:pt x="0" y="10795"/>
                  </a:lnTo>
                  <a:lnTo>
                    <a:pt x="22987" y="0"/>
                  </a:lnTo>
                  <a:lnTo>
                    <a:pt x="501905" y="1018794"/>
                  </a:lnTo>
                  <a:close/>
                </a:path>
              </a:pathLst>
            </a:custGeom>
            <a:solidFill>
              <a:srgbClr val="000000"/>
            </a:solidFill>
          </p:spPr>
        </p:sp>
        <p:sp>
          <p:nvSpPr>
            <p:cNvPr name="Freeform 18" id="18"/>
            <p:cNvSpPr/>
            <p:nvPr/>
          </p:nvSpPr>
          <p:spPr>
            <a:xfrm flipH="false" flipV="false" rot="0">
              <a:off x="6896988" y="2813939"/>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9" y="473456"/>
                  </a:cubicBezTo>
                  <a:cubicBezTo>
                    <a:pt x="127" y="370967"/>
                    <a:pt x="0" y="204851"/>
                    <a:pt x="135129" y="102489"/>
                  </a:cubicBezTo>
                  <a:cubicBezTo>
                    <a:pt x="270257" y="127"/>
                    <a:pt x="489332" y="0"/>
                    <a:pt x="624333" y="102489"/>
                  </a:cubicBezTo>
                  <a:close/>
                </a:path>
              </a:pathLst>
            </a:custGeom>
            <a:solidFill>
              <a:srgbClr val="FFFFFF"/>
            </a:solidFill>
          </p:spPr>
        </p:sp>
        <p:sp>
          <p:nvSpPr>
            <p:cNvPr name="Freeform 19" id="19"/>
            <p:cNvSpPr/>
            <p:nvPr/>
          </p:nvSpPr>
          <p:spPr>
            <a:xfrm flipH="false" flipV="false" rot="0">
              <a:off x="6885814" y="2800477"/>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8" y="487045"/>
                  </a:lnTo>
                  <a:lnTo>
                    <a:pt x="643127" y="497205"/>
                  </a:lnTo>
                  <a:cubicBezTo>
                    <a:pt x="503427" y="603123"/>
                    <a:pt x="278129" y="603123"/>
                    <a:pt x="138556" y="497205"/>
                  </a:cubicBezTo>
                  <a:lnTo>
                    <a:pt x="146176" y="487045"/>
                  </a:lnTo>
                  <a:lnTo>
                    <a:pt x="138556" y="497205"/>
                  </a:lnTo>
                  <a:cubicBezTo>
                    <a:pt x="20447" y="407670"/>
                    <a:pt x="0" y="269621"/>
                    <a:pt x="80644" y="163195"/>
                  </a:cubicBezTo>
                  <a:cubicBezTo>
                    <a:pt x="96265" y="142621"/>
                    <a:pt x="115569" y="123317"/>
                    <a:pt x="138556" y="105918"/>
                  </a:cubicBezTo>
                  <a:lnTo>
                    <a:pt x="138556" y="105918"/>
                  </a:lnTo>
                  <a:lnTo>
                    <a:pt x="138556" y="105918"/>
                  </a:lnTo>
                  <a:cubicBezTo>
                    <a:pt x="278256" y="0"/>
                    <a:pt x="503554" y="0"/>
                    <a:pt x="643127" y="105918"/>
                  </a:cubicBezTo>
                  <a:lnTo>
                    <a:pt x="643127" y="105918"/>
                  </a:lnTo>
                  <a:lnTo>
                    <a:pt x="643127" y="105918"/>
                  </a:lnTo>
                  <a:moveTo>
                    <a:pt x="627760" y="126111"/>
                  </a:moveTo>
                  <a:lnTo>
                    <a:pt x="635380" y="115951"/>
                  </a:lnTo>
                  <a:lnTo>
                    <a:pt x="627760" y="126111"/>
                  </a:lnTo>
                  <a:cubicBezTo>
                    <a:pt x="497204" y="27051"/>
                    <a:pt x="284352" y="27051"/>
                    <a:pt x="153796" y="126111"/>
                  </a:cubicBezTo>
                  <a:lnTo>
                    <a:pt x="146176" y="115951"/>
                  </a:lnTo>
                  <a:lnTo>
                    <a:pt x="153796" y="126111"/>
                  </a:lnTo>
                  <a:cubicBezTo>
                    <a:pt x="132587" y="142240"/>
                    <a:pt x="114934" y="159893"/>
                    <a:pt x="100837" y="178562"/>
                  </a:cubicBezTo>
                  <a:cubicBezTo>
                    <a:pt x="29463" y="272669"/>
                    <a:pt x="45846" y="395097"/>
                    <a:pt x="153796" y="477012"/>
                  </a:cubicBezTo>
                  <a:lnTo>
                    <a:pt x="153796" y="477012"/>
                  </a:lnTo>
                  <a:lnTo>
                    <a:pt x="153796" y="477012"/>
                  </a:lnTo>
                  <a:cubicBezTo>
                    <a:pt x="284352" y="576072"/>
                    <a:pt x="497204" y="576072"/>
                    <a:pt x="627760" y="477012"/>
                  </a:cubicBezTo>
                  <a:lnTo>
                    <a:pt x="627760" y="477012"/>
                  </a:lnTo>
                  <a:lnTo>
                    <a:pt x="627760" y="477012"/>
                  </a:lnTo>
                  <a:cubicBezTo>
                    <a:pt x="648969" y="460883"/>
                    <a:pt x="666622" y="443230"/>
                    <a:pt x="680719" y="424561"/>
                  </a:cubicBezTo>
                  <a:cubicBezTo>
                    <a:pt x="752093" y="330454"/>
                    <a:pt x="735710" y="208026"/>
                    <a:pt x="627760" y="126111"/>
                  </a:cubicBezTo>
                  <a:close/>
                </a:path>
              </a:pathLst>
            </a:custGeom>
            <a:solidFill>
              <a:srgbClr val="000000"/>
            </a:solidFill>
          </p:spPr>
        </p:sp>
      </p:grpSp>
      <p:sp>
        <p:nvSpPr>
          <p:cNvPr name="Freeform 20" id="20"/>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21" id="21"/>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22" id="22"/>
          <p:cNvGrpSpPr>
            <a:grpSpLocks noChangeAspect="true"/>
          </p:cNvGrpSpPr>
          <p:nvPr/>
        </p:nvGrpSpPr>
        <p:grpSpPr>
          <a:xfrm rot="0">
            <a:off x="6193936" y="6122918"/>
            <a:ext cx="478946" cy="1000611"/>
            <a:chOff x="0" y="0"/>
            <a:chExt cx="478955" cy="1000608"/>
          </a:xfrm>
        </p:grpSpPr>
        <p:sp>
          <p:nvSpPr>
            <p:cNvPr name="Freeform 23" id="23"/>
            <p:cNvSpPr/>
            <p:nvPr/>
          </p:nvSpPr>
          <p:spPr>
            <a:xfrm flipH="false" flipV="false" rot="0">
              <a:off x="0" y="0"/>
              <a:ext cx="479044" cy="1000633"/>
            </a:xfrm>
            <a:custGeom>
              <a:avLst/>
              <a:gdLst/>
              <a:ahLst/>
              <a:cxnLst/>
              <a:rect r="r" b="b" t="t" l="l"/>
              <a:pathLst>
                <a:path h="1000633" w="479044">
                  <a:moveTo>
                    <a:pt x="0" y="989965"/>
                  </a:moveTo>
                  <a:lnTo>
                    <a:pt x="455930" y="0"/>
                  </a:lnTo>
                  <a:lnTo>
                    <a:pt x="479044" y="10668"/>
                  </a:lnTo>
                  <a:lnTo>
                    <a:pt x="23114" y="1000633"/>
                  </a:lnTo>
                  <a:close/>
                </a:path>
              </a:pathLst>
            </a:custGeom>
            <a:solidFill>
              <a:srgbClr val="000000"/>
            </a:solidFill>
          </p:spPr>
        </p:sp>
      </p:grpSp>
      <p:sp>
        <p:nvSpPr>
          <p:cNvPr name="TextBox 24" id="24"/>
          <p:cNvSpPr txBox="true"/>
          <p:nvPr/>
        </p:nvSpPr>
        <p:spPr>
          <a:xfrm rot="0">
            <a:off x="6639239" y="57436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25" id="25"/>
          <p:cNvSpPr txBox="true"/>
          <p:nvPr/>
        </p:nvSpPr>
        <p:spPr>
          <a:xfrm rot="0">
            <a:off x="7071617" y="2913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26" id="26"/>
          <p:cNvSpPr txBox="true"/>
          <p:nvPr/>
        </p:nvSpPr>
        <p:spPr>
          <a:xfrm rot="0">
            <a:off x="7654204" y="4207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27" id="27"/>
          <p:cNvSpPr txBox="true"/>
          <p:nvPr/>
        </p:nvSpPr>
        <p:spPr>
          <a:xfrm rot="0">
            <a:off x="8376342" y="57436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28" id="28"/>
          <p:cNvSpPr txBox="true"/>
          <p:nvPr/>
        </p:nvSpPr>
        <p:spPr>
          <a:xfrm rot="0">
            <a:off x="9039368" y="2913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29" id="29"/>
          <p:cNvSpPr txBox="true"/>
          <p:nvPr/>
        </p:nvSpPr>
        <p:spPr>
          <a:xfrm rot="0">
            <a:off x="10554405" y="4207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30" id="3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1" id="31"/>
          <p:cNvSpPr txBox="true"/>
          <p:nvPr/>
        </p:nvSpPr>
        <p:spPr>
          <a:xfrm rot="0">
            <a:off x="800510" y="884368"/>
            <a:ext cx="46028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AVL Tree</a:t>
            </a:r>
          </a:p>
        </p:txBody>
      </p:sp>
      <p:sp>
        <p:nvSpPr>
          <p:cNvPr name="TextBox 32" id="32"/>
          <p:cNvSpPr txBox="true"/>
          <p:nvPr/>
        </p:nvSpPr>
        <p:spPr>
          <a:xfrm rot="0">
            <a:off x="787403" y="2097529"/>
            <a:ext cx="4294127" cy="40216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Case 2 : Rotation is required</a:t>
            </a:r>
          </a:p>
        </p:txBody>
      </p:sp>
      <p:sp>
        <p:nvSpPr>
          <p:cNvPr name="TextBox 33" id="33"/>
          <p:cNvSpPr txBox="true"/>
          <p:nvPr/>
        </p:nvSpPr>
        <p:spPr>
          <a:xfrm rot="0">
            <a:off x="800100" y="2846518"/>
            <a:ext cx="2762298" cy="511759"/>
          </a:xfrm>
          <a:prstGeom prst="rect">
            <a:avLst/>
          </a:prstGeom>
        </p:spPr>
        <p:txBody>
          <a:bodyPr anchor="t" rtlCol="false" tIns="0" lIns="0" bIns="0" rIns="0">
            <a:spAutoFit/>
          </a:bodyPr>
          <a:lstStyle/>
          <a:p>
            <a:pPr algn="l">
              <a:lnSpc>
                <a:spcPts val="4666"/>
              </a:lnSpc>
            </a:pPr>
            <a:r>
              <a:rPr lang="en-US" b="true" sz="1866" spc="-13">
                <a:solidFill>
                  <a:srgbClr val="000000"/>
                </a:solidFill>
                <a:latin typeface="Montserrat 2 Bold"/>
                <a:ea typeface="Montserrat 2 Bold"/>
                <a:cs typeface="Montserrat 2 Bold"/>
                <a:sym typeface="Montserrat 2 Bold"/>
              </a:rPr>
              <a:t>LL - left left condition</a:t>
            </a:r>
          </a:p>
        </p:txBody>
      </p:sp>
      <p:sp>
        <p:nvSpPr>
          <p:cNvPr name="TextBox 34" id="34"/>
          <p:cNvSpPr txBox="true"/>
          <p:nvPr/>
        </p:nvSpPr>
        <p:spPr>
          <a:xfrm rot="0">
            <a:off x="800100" y="3494218"/>
            <a:ext cx="3331026" cy="511759"/>
          </a:xfrm>
          <a:prstGeom prst="rect">
            <a:avLst/>
          </a:prstGeom>
        </p:spPr>
        <p:txBody>
          <a:bodyPr anchor="t" rtlCol="false" tIns="0" lIns="0" bIns="0" rIns="0">
            <a:spAutoFit/>
          </a:bodyPr>
          <a:lstStyle/>
          <a:p>
            <a:pPr algn="l">
              <a:lnSpc>
                <a:spcPts val="4666"/>
              </a:lnSpc>
            </a:pPr>
            <a:r>
              <a:rPr lang="en-US" b="true" sz="1866" spc="-13">
                <a:solidFill>
                  <a:srgbClr val="000000"/>
                </a:solidFill>
                <a:latin typeface="Montserrat 2 Bold"/>
                <a:ea typeface="Montserrat 2 Bold"/>
                <a:cs typeface="Montserrat 2 Bold"/>
                <a:sym typeface="Montserrat 2 Bold"/>
              </a:rPr>
              <a:t>Right rotation - example 2</a:t>
            </a:r>
          </a:p>
        </p:txBody>
      </p:sp>
    </p:spTree>
  </p:cSld>
  <p:clrMapOvr>
    <a:masterClrMapping/>
  </p:clrMapOvr>
</p:sld>
</file>

<file path=ppt/slides/slide4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8864726" y="2813939"/>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9" y="473456"/>
                  </a:cubicBezTo>
                  <a:cubicBezTo>
                    <a:pt x="127" y="370967"/>
                    <a:pt x="0" y="204851"/>
                    <a:pt x="135129" y="102489"/>
                  </a:cubicBezTo>
                  <a:cubicBezTo>
                    <a:pt x="270257" y="127"/>
                    <a:pt x="489332" y="0"/>
                    <a:pt x="624333" y="102489"/>
                  </a:cubicBezTo>
                  <a:close/>
                </a:path>
              </a:pathLst>
            </a:custGeom>
            <a:solidFill>
              <a:srgbClr val="FFFFFF"/>
            </a:solidFill>
          </p:spPr>
        </p:sp>
        <p:sp>
          <p:nvSpPr>
            <p:cNvPr name="Freeform 5" id="5"/>
            <p:cNvSpPr/>
            <p:nvPr/>
          </p:nvSpPr>
          <p:spPr>
            <a:xfrm flipH="false" flipV="false" rot="0">
              <a:off x="8853552" y="2800477"/>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8" y="487045"/>
                  </a:lnTo>
                  <a:lnTo>
                    <a:pt x="643127" y="497205"/>
                  </a:lnTo>
                  <a:cubicBezTo>
                    <a:pt x="503427" y="603123"/>
                    <a:pt x="278129" y="603123"/>
                    <a:pt x="138556" y="497205"/>
                  </a:cubicBezTo>
                  <a:lnTo>
                    <a:pt x="146176" y="487045"/>
                  </a:lnTo>
                  <a:lnTo>
                    <a:pt x="138556" y="497205"/>
                  </a:lnTo>
                  <a:cubicBezTo>
                    <a:pt x="20447" y="407670"/>
                    <a:pt x="0" y="269621"/>
                    <a:pt x="80645" y="163195"/>
                  </a:cubicBezTo>
                  <a:cubicBezTo>
                    <a:pt x="96265" y="142621"/>
                    <a:pt x="115570" y="123317"/>
                    <a:pt x="138556" y="105918"/>
                  </a:cubicBezTo>
                  <a:lnTo>
                    <a:pt x="138556" y="105918"/>
                  </a:lnTo>
                  <a:lnTo>
                    <a:pt x="138556" y="105918"/>
                  </a:lnTo>
                  <a:cubicBezTo>
                    <a:pt x="278256" y="0"/>
                    <a:pt x="503554" y="0"/>
                    <a:pt x="643127" y="105918"/>
                  </a:cubicBezTo>
                  <a:lnTo>
                    <a:pt x="643127" y="105918"/>
                  </a:lnTo>
                  <a:lnTo>
                    <a:pt x="643127" y="105918"/>
                  </a:lnTo>
                  <a:moveTo>
                    <a:pt x="627760" y="126111"/>
                  </a:moveTo>
                  <a:lnTo>
                    <a:pt x="635380" y="115951"/>
                  </a:lnTo>
                  <a:lnTo>
                    <a:pt x="627760" y="126111"/>
                  </a:lnTo>
                  <a:cubicBezTo>
                    <a:pt x="497204" y="27051"/>
                    <a:pt x="284352" y="27051"/>
                    <a:pt x="153796" y="126111"/>
                  </a:cubicBezTo>
                  <a:lnTo>
                    <a:pt x="146176" y="115951"/>
                  </a:lnTo>
                  <a:lnTo>
                    <a:pt x="153796" y="126111"/>
                  </a:lnTo>
                  <a:cubicBezTo>
                    <a:pt x="132587" y="142240"/>
                    <a:pt x="114934" y="159893"/>
                    <a:pt x="100837" y="178562"/>
                  </a:cubicBezTo>
                  <a:cubicBezTo>
                    <a:pt x="29463" y="272669"/>
                    <a:pt x="45846" y="395097"/>
                    <a:pt x="153796" y="477012"/>
                  </a:cubicBezTo>
                  <a:lnTo>
                    <a:pt x="153796" y="477012"/>
                  </a:lnTo>
                  <a:lnTo>
                    <a:pt x="153796" y="477012"/>
                  </a:lnTo>
                  <a:cubicBezTo>
                    <a:pt x="284352" y="576072"/>
                    <a:pt x="497204" y="576072"/>
                    <a:pt x="627760" y="477012"/>
                  </a:cubicBezTo>
                  <a:lnTo>
                    <a:pt x="627760" y="477012"/>
                  </a:lnTo>
                  <a:lnTo>
                    <a:pt x="627760" y="477012"/>
                  </a:lnTo>
                  <a:cubicBezTo>
                    <a:pt x="648969" y="460883"/>
                    <a:pt x="666622" y="443230"/>
                    <a:pt x="680719" y="424561"/>
                  </a:cubicBezTo>
                  <a:cubicBezTo>
                    <a:pt x="752093" y="330454"/>
                    <a:pt x="735710" y="208026"/>
                    <a:pt x="627760" y="126111"/>
                  </a:cubicBezTo>
                  <a:close/>
                </a:path>
              </a:pathLst>
            </a:custGeom>
            <a:solidFill>
              <a:srgbClr val="000000"/>
            </a:solidFill>
          </p:spPr>
        </p:sp>
        <p:sp>
          <p:nvSpPr>
            <p:cNvPr name="Freeform 6" id="6"/>
            <p:cNvSpPr/>
            <p:nvPr/>
          </p:nvSpPr>
          <p:spPr>
            <a:xfrm flipH="false" flipV="false" rot="0">
              <a:off x="7479537" y="4107942"/>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8" y="473456"/>
                  </a:cubicBezTo>
                  <a:cubicBezTo>
                    <a:pt x="127" y="370967"/>
                    <a:pt x="0" y="204851"/>
                    <a:pt x="135128" y="102489"/>
                  </a:cubicBezTo>
                  <a:cubicBezTo>
                    <a:pt x="270257" y="127"/>
                    <a:pt x="489332" y="0"/>
                    <a:pt x="624333" y="102489"/>
                  </a:cubicBezTo>
                  <a:close/>
                </a:path>
              </a:pathLst>
            </a:custGeom>
            <a:solidFill>
              <a:srgbClr val="FFFFFF"/>
            </a:solidFill>
          </p:spPr>
        </p:sp>
        <p:sp>
          <p:nvSpPr>
            <p:cNvPr name="Freeform 7" id="7"/>
            <p:cNvSpPr/>
            <p:nvPr/>
          </p:nvSpPr>
          <p:spPr>
            <a:xfrm flipH="false" flipV="false" rot="0">
              <a:off x="7468490" y="4094480"/>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8" y="487045"/>
                  </a:lnTo>
                  <a:lnTo>
                    <a:pt x="643127" y="497205"/>
                  </a:lnTo>
                  <a:cubicBezTo>
                    <a:pt x="503427" y="603123"/>
                    <a:pt x="278129" y="603123"/>
                    <a:pt x="138557" y="497205"/>
                  </a:cubicBezTo>
                  <a:lnTo>
                    <a:pt x="138557" y="497205"/>
                  </a:lnTo>
                  <a:lnTo>
                    <a:pt x="138557" y="497205"/>
                  </a:lnTo>
                  <a:cubicBezTo>
                    <a:pt x="20447" y="407670"/>
                    <a:pt x="0" y="269621"/>
                    <a:pt x="80645" y="163195"/>
                  </a:cubicBezTo>
                  <a:cubicBezTo>
                    <a:pt x="96265" y="142621"/>
                    <a:pt x="115570" y="123317"/>
                    <a:pt x="138557" y="105918"/>
                  </a:cubicBezTo>
                  <a:lnTo>
                    <a:pt x="138557" y="105918"/>
                  </a:lnTo>
                  <a:lnTo>
                    <a:pt x="138557" y="105918"/>
                  </a:lnTo>
                  <a:cubicBezTo>
                    <a:pt x="278257" y="0"/>
                    <a:pt x="503554" y="0"/>
                    <a:pt x="643127" y="105918"/>
                  </a:cubicBezTo>
                  <a:lnTo>
                    <a:pt x="635508" y="116078"/>
                  </a:lnTo>
                  <a:lnTo>
                    <a:pt x="643127" y="105918"/>
                  </a:lnTo>
                  <a:moveTo>
                    <a:pt x="627760" y="126111"/>
                  </a:moveTo>
                  <a:lnTo>
                    <a:pt x="627760" y="126111"/>
                  </a:lnTo>
                  <a:lnTo>
                    <a:pt x="627760" y="126111"/>
                  </a:lnTo>
                  <a:cubicBezTo>
                    <a:pt x="497204" y="27051"/>
                    <a:pt x="284352" y="27051"/>
                    <a:pt x="153796" y="126111"/>
                  </a:cubicBezTo>
                  <a:lnTo>
                    <a:pt x="146176" y="115951"/>
                  </a:lnTo>
                  <a:lnTo>
                    <a:pt x="153796" y="126111"/>
                  </a:lnTo>
                  <a:cubicBezTo>
                    <a:pt x="132587" y="142240"/>
                    <a:pt x="114934" y="159893"/>
                    <a:pt x="100837" y="178435"/>
                  </a:cubicBezTo>
                  <a:cubicBezTo>
                    <a:pt x="29463" y="272542"/>
                    <a:pt x="45846" y="394970"/>
                    <a:pt x="153796" y="476885"/>
                  </a:cubicBezTo>
                  <a:lnTo>
                    <a:pt x="146176" y="487045"/>
                  </a:lnTo>
                  <a:lnTo>
                    <a:pt x="153796" y="476885"/>
                  </a:lnTo>
                  <a:cubicBezTo>
                    <a:pt x="284352" y="575945"/>
                    <a:pt x="497204" y="575945"/>
                    <a:pt x="627760" y="476885"/>
                  </a:cubicBezTo>
                  <a:lnTo>
                    <a:pt x="627760" y="476885"/>
                  </a:lnTo>
                  <a:lnTo>
                    <a:pt x="627760" y="476885"/>
                  </a:lnTo>
                  <a:cubicBezTo>
                    <a:pt x="648969" y="460756"/>
                    <a:pt x="666622" y="443103"/>
                    <a:pt x="680719" y="424434"/>
                  </a:cubicBezTo>
                  <a:cubicBezTo>
                    <a:pt x="752093" y="330327"/>
                    <a:pt x="735710" y="207899"/>
                    <a:pt x="627760" y="125984"/>
                  </a:cubicBezTo>
                  <a:close/>
                </a:path>
              </a:pathLst>
            </a:custGeom>
            <a:solidFill>
              <a:srgbClr val="000000"/>
            </a:solidFill>
          </p:spPr>
        </p:sp>
        <p:sp>
          <p:nvSpPr>
            <p:cNvPr name="Freeform 8" id="8"/>
            <p:cNvSpPr/>
            <p:nvPr/>
          </p:nvSpPr>
          <p:spPr>
            <a:xfrm flipH="false" flipV="false" rot="0">
              <a:off x="10379710" y="4107942"/>
              <a:ext cx="759461" cy="575945"/>
            </a:xfrm>
            <a:custGeom>
              <a:avLst/>
              <a:gdLst/>
              <a:ahLst/>
              <a:cxnLst/>
              <a:rect r="r" b="b" t="t" l="l"/>
              <a:pathLst>
                <a:path h="575945" w="759461">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9" id="9"/>
            <p:cNvSpPr/>
            <p:nvPr/>
          </p:nvSpPr>
          <p:spPr>
            <a:xfrm flipH="false" flipV="false" rot="0">
              <a:off x="10368662" y="4094480"/>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7" y="487045"/>
                  </a:lnTo>
                  <a:lnTo>
                    <a:pt x="643127" y="497205"/>
                  </a:lnTo>
                  <a:cubicBezTo>
                    <a:pt x="503427" y="603123"/>
                    <a:pt x="278129" y="603123"/>
                    <a:pt x="138556" y="497205"/>
                  </a:cubicBezTo>
                  <a:lnTo>
                    <a:pt x="138556" y="497205"/>
                  </a:lnTo>
                  <a:lnTo>
                    <a:pt x="138556" y="497205"/>
                  </a:lnTo>
                  <a:cubicBezTo>
                    <a:pt x="20446" y="407670"/>
                    <a:pt x="0" y="269621"/>
                    <a:pt x="80644" y="163195"/>
                  </a:cubicBezTo>
                  <a:cubicBezTo>
                    <a:pt x="96265" y="142621"/>
                    <a:pt x="115569" y="123317"/>
                    <a:pt x="138556" y="105918"/>
                  </a:cubicBezTo>
                  <a:lnTo>
                    <a:pt x="138556" y="105918"/>
                  </a:lnTo>
                  <a:lnTo>
                    <a:pt x="138556" y="105918"/>
                  </a:lnTo>
                  <a:cubicBezTo>
                    <a:pt x="278256" y="0"/>
                    <a:pt x="503554" y="0"/>
                    <a:pt x="643127" y="105918"/>
                  </a:cubicBezTo>
                  <a:lnTo>
                    <a:pt x="635507" y="116078"/>
                  </a:lnTo>
                  <a:lnTo>
                    <a:pt x="643127" y="105918"/>
                  </a:lnTo>
                  <a:moveTo>
                    <a:pt x="627760" y="126111"/>
                  </a:moveTo>
                  <a:lnTo>
                    <a:pt x="627760" y="126111"/>
                  </a:lnTo>
                  <a:lnTo>
                    <a:pt x="627760" y="126111"/>
                  </a:lnTo>
                  <a:cubicBezTo>
                    <a:pt x="497203" y="27051"/>
                    <a:pt x="284352" y="27051"/>
                    <a:pt x="153796" y="126111"/>
                  </a:cubicBezTo>
                  <a:lnTo>
                    <a:pt x="146176" y="115951"/>
                  </a:lnTo>
                  <a:lnTo>
                    <a:pt x="153796" y="126111"/>
                  </a:lnTo>
                  <a:cubicBezTo>
                    <a:pt x="132587" y="142240"/>
                    <a:pt x="114934" y="159893"/>
                    <a:pt x="100837" y="178435"/>
                  </a:cubicBezTo>
                  <a:cubicBezTo>
                    <a:pt x="29463" y="272542"/>
                    <a:pt x="45846" y="394970"/>
                    <a:pt x="153796" y="476885"/>
                  </a:cubicBezTo>
                  <a:lnTo>
                    <a:pt x="146176" y="487045"/>
                  </a:lnTo>
                  <a:lnTo>
                    <a:pt x="153796" y="476885"/>
                  </a:lnTo>
                  <a:cubicBezTo>
                    <a:pt x="284352" y="575945"/>
                    <a:pt x="497203" y="575945"/>
                    <a:pt x="627760" y="476885"/>
                  </a:cubicBezTo>
                  <a:lnTo>
                    <a:pt x="627760" y="476885"/>
                  </a:lnTo>
                  <a:lnTo>
                    <a:pt x="627760" y="476885"/>
                  </a:lnTo>
                  <a:cubicBezTo>
                    <a:pt x="648969" y="460756"/>
                    <a:pt x="666622" y="443103"/>
                    <a:pt x="680719" y="424434"/>
                  </a:cubicBezTo>
                  <a:cubicBezTo>
                    <a:pt x="752093" y="330327"/>
                    <a:pt x="735710" y="207899"/>
                    <a:pt x="627760" y="125984"/>
                  </a:cubicBezTo>
                  <a:close/>
                </a:path>
              </a:pathLst>
            </a:custGeom>
            <a:solidFill>
              <a:srgbClr val="000000"/>
            </a:solidFill>
          </p:spPr>
        </p:sp>
        <p:sp>
          <p:nvSpPr>
            <p:cNvPr name="Freeform 10" id="10"/>
            <p:cNvSpPr/>
            <p:nvPr/>
          </p:nvSpPr>
          <p:spPr>
            <a:xfrm flipH="false" flipV="false" rot="0">
              <a:off x="6464553" y="5644388"/>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9" y="473456"/>
                  </a:cubicBezTo>
                  <a:cubicBezTo>
                    <a:pt x="128" y="370967"/>
                    <a:pt x="0" y="204851"/>
                    <a:pt x="135129" y="102489"/>
                  </a:cubicBezTo>
                  <a:cubicBezTo>
                    <a:pt x="270257" y="127"/>
                    <a:pt x="489332" y="0"/>
                    <a:pt x="624333" y="102489"/>
                  </a:cubicBezTo>
                  <a:close/>
                </a:path>
              </a:pathLst>
            </a:custGeom>
            <a:solidFill>
              <a:srgbClr val="FFFFFF"/>
            </a:solidFill>
          </p:spPr>
        </p:sp>
        <p:sp>
          <p:nvSpPr>
            <p:cNvPr name="Freeform 11" id="11"/>
            <p:cNvSpPr/>
            <p:nvPr/>
          </p:nvSpPr>
          <p:spPr>
            <a:xfrm flipH="false" flipV="false" rot="0">
              <a:off x="6453505" y="5630799"/>
              <a:ext cx="781684" cy="603123"/>
            </a:xfrm>
            <a:custGeom>
              <a:avLst/>
              <a:gdLst/>
              <a:ahLst/>
              <a:cxnLst/>
              <a:rect r="r" b="b" t="t" l="l"/>
              <a:pathLst>
                <a:path h="603123" w="781684">
                  <a:moveTo>
                    <a:pt x="643128" y="105918"/>
                  </a:moveTo>
                  <a:cubicBezTo>
                    <a:pt x="761238" y="195453"/>
                    <a:pt x="781684" y="333502"/>
                    <a:pt x="701040" y="439928"/>
                  </a:cubicBezTo>
                  <a:cubicBezTo>
                    <a:pt x="685419" y="460502"/>
                    <a:pt x="666115" y="479806"/>
                    <a:pt x="643128" y="497205"/>
                  </a:cubicBezTo>
                  <a:lnTo>
                    <a:pt x="643128" y="497205"/>
                  </a:lnTo>
                  <a:lnTo>
                    <a:pt x="643128" y="497205"/>
                  </a:lnTo>
                  <a:cubicBezTo>
                    <a:pt x="503428" y="603123"/>
                    <a:pt x="278130" y="603123"/>
                    <a:pt x="138557" y="497205"/>
                  </a:cubicBezTo>
                  <a:lnTo>
                    <a:pt x="138557" y="49720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35508" y="116078"/>
                  </a:lnTo>
                  <a:lnTo>
                    <a:pt x="643128" y="105918"/>
                  </a:lnTo>
                  <a:moveTo>
                    <a:pt x="627760" y="126111"/>
                  </a:moveTo>
                  <a:cubicBezTo>
                    <a:pt x="497204" y="27051"/>
                    <a:pt x="284353" y="27051"/>
                    <a:pt x="153796" y="126111"/>
                  </a:cubicBezTo>
                  <a:cubicBezTo>
                    <a:pt x="132588" y="142240"/>
                    <a:pt x="114934" y="159893"/>
                    <a:pt x="100838" y="178562"/>
                  </a:cubicBezTo>
                  <a:cubicBezTo>
                    <a:pt x="29464" y="272669"/>
                    <a:pt x="45847" y="395097"/>
                    <a:pt x="153796" y="477012"/>
                  </a:cubicBezTo>
                  <a:lnTo>
                    <a:pt x="146177" y="487172"/>
                  </a:lnTo>
                  <a:lnTo>
                    <a:pt x="153796" y="477012"/>
                  </a:lnTo>
                  <a:cubicBezTo>
                    <a:pt x="284353" y="576072"/>
                    <a:pt x="497204" y="576072"/>
                    <a:pt x="627760" y="477012"/>
                  </a:cubicBezTo>
                  <a:lnTo>
                    <a:pt x="635380" y="487172"/>
                  </a:lnTo>
                  <a:lnTo>
                    <a:pt x="627760" y="477012"/>
                  </a:lnTo>
                  <a:cubicBezTo>
                    <a:pt x="648969" y="460883"/>
                    <a:pt x="666622" y="443230"/>
                    <a:pt x="680719" y="424561"/>
                  </a:cubicBezTo>
                  <a:cubicBezTo>
                    <a:pt x="752093" y="330454"/>
                    <a:pt x="735710" y="208026"/>
                    <a:pt x="627760" y="126111"/>
                  </a:cubicBezTo>
                  <a:close/>
                </a:path>
              </a:pathLst>
            </a:custGeom>
            <a:solidFill>
              <a:srgbClr val="000000"/>
            </a:solidFill>
          </p:spPr>
        </p:sp>
        <p:sp>
          <p:nvSpPr>
            <p:cNvPr name="Freeform 12" id="12"/>
            <p:cNvSpPr/>
            <p:nvPr/>
          </p:nvSpPr>
          <p:spPr>
            <a:xfrm flipH="false" flipV="false" rot="0">
              <a:off x="8201660" y="5644388"/>
              <a:ext cx="759461" cy="575945"/>
            </a:xfrm>
            <a:custGeom>
              <a:avLst/>
              <a:gdLst/>
              <a:ahLst/>
              <a:cxnLst/>
              <a:rect r="r" b="b" t="t" l="l"/>
              <a:pathLst>
                <a:path h="575945" w="759461">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13" id="13"/>
            <p:cNvSpPr/>
            <p:nvPr/>
          </p:nvSpPr>
          <p:spPr>
            <a:xfrm flipH="false" flipV="false" rot="0">
              <a:off x="8190612" y="5630799"/>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7" y="487045"/>
                  </a:lnTo>
                  <a:lnTo>
                    <a:pt x="643127" y="497205"/>
                  </a:lnTo>
                  <a:cubicBezTo>
                    <a:pt x="503427" y="603123"/>
                    <a:pt x="278129" y="603123"/>
                    <a:pt x="138556" y="497205"/>
                  </a:cubicBezTo>
                  <a:lnTo>
                    <a:pt x="138556" y="497205"/>
                  </a:lnTo>
                  <a:lnTo>
                    <a:pt x="138556" y="497205"/>
                  </a:lnTo>
                  <a:cubicBezTo>
                    <a:pt x="20446" y="407670"/>
                    <a:pt x="0" y="269621"/>
                    <a:pt x="80644" y="163195"/>
                  </a:cubicBezTo>
                  <a:cubicBezTo>
                    <a:pt x="96265" y="142621"/>
                    <a:pt x="115569" y="123317"/>
                    <a:pt x="138556" y="105918"/>
                  </a:cubicBezTo>
                  <a:lnTo>
                    <a:pt x="138556" y="105918"/>
                  </a:lnTo>
                  <a:lnTo>
                    <a:pt x="138556" y="105918"/>
                  </a:lnTo>
                  <a:cubicBezTo>
                    <a:pt x="278256" y="0"/>
                    <a:pt x="503554" y="0"/>
                    <a:pt x="643127" y="105918"/>
                  </a:cubicBezTo>
                  <a:lnTo>
                    <a:pt x="635507" y="116078"/>
                  </a:lnTo>
                  <a:lnTo>
                    <a:pt x="643127" y="105918"/>
                  </a:lnTo>
                  <a:moveTo>
                    <a:pt x="627760" y="126111"/>
                  </a:moveTo>
                  <a:lnTo>
                    <a:pt x="627760" y="126111"/>
                  </a:lnTo>
                  <a:lnTo>
                    <a:pt x="627760" y="126111"/>
                  </a:lnTo>
                  <a:cubicBezTo>
                    <a:pt x="497203" y="27051"/>
                    <a:pt x="284352" y="27051"/>
                    <a:pt x="153796" y="126111"/>
                  </a:cubicBezTo>
                  <a:lnTo>
                    <a:pt x="146176" y="115951"/>
                  </a:lnTo>
                  <a:lnTo>
                    <a:pt x="153796" y="126111"/>
                  </a:lnTo>
                  <a:cubicBezTo>
                    <a:pt x="132587" y="142240"/>
                    <a:pt x="114934" y="159893"/>
                    <a:pt x="100837" y="178435"/>
                  </a:cubicBezTo>
                  <a:cubicBezTo>
                    <a:pt x="29463" y="272542"/>
                    <a:pt x="45846" y="394970"/>
                    <a:pt x="153796" y="476885"/>
                  </a:cubicBezTo>
                  <a:lnTo>
                    <a:pt x="146176" y="487045"/>
                  </a:lnTo>
                  <a:lnTo>
                    <a:pt x="153796" y="476885"/>
                  </a:lnTo>
                  <a:cubicBezTo>
                    <a:pt x="284352" y="575945"/>
                    <a:pt x="497203" y="575945"/>
                    <a:pt x="627760" y="476885"/>
                  </a:cubicBezTo>
                  <a:lnTo>
                    <a:pt x="627760" y="476885"/>
                  </a:lnTo>
                  <a:lnTo>
                    <a:pt x="627760" y="476885"/>
                  </a:lnTo>
                  <a:cubicBezTo>
                    <a:pt x="648969" y="460756"/>
                    <a:pt x="666622" y="443103"/>
                    <a:pt x="680719" y="424434"/>
                  </a:cubicBezTo>
                  <a:cubicBezTo>
                    <a:pt x="752093" y="330327"/>
                    <a:pt x="735710" y="207899"/>
                    <a:pt x="627760" y="125984"/>
                  </a:cubicBezTo>
                  <a:close/>
                </a:path>
              </a:pathLst>
            </a:custGeom>
            <a:solidFill>
              <a:srgbClr val="000000"/>
            </a:solidFill>
          </p:spPr>
        </p:sp>
        <p:sp>
          <p:nvSpPr>
            <p:cNvPr name="Freeform 14" id="14"/>
            <p:cNvSpPr/>
            <p:nvPr/>
          </p:nvSpPr>
          <p:spPr>
            <a:xfrm flipH="false" flipV="false" rot="0">
              <a:off x="8078216" y="3305429"/>
              <a:ext cx="947293" cy="887222"/>
            </a:xfrm>
            <a:custGeom>
              <a:avLst/>
              <a:gdLst/>
              <a:ahLst/>
              <a:cxnLst/>
              <a:rect r="r" b="b" t="t" l="l"/>
              <a:pathLst>
                <a:path h="887222" w="947293">
                  <a:moveTo>
                    <a:pt x="0" y="868680"/>
                  </a:moveTo>
                  <a:lnTo>
                    <a:pt x="929895" y="0"/>
                  </a:lnTo>
                  <a:lnTo>
                    <a:pt x="947294" y="18542"/>
                  </a:lnTo>
                  <a:lnTo>
                    <a:pt x="17400" y="887222"/>
                  </a:lnTo>
                  <a:close/>
                </a:path>
              </a:pathLst>
            </a:custGeom>
            <a:solidFill>
              <a:srgbClr val="000000"/>
            </a:solidFill>
          </p:spPr>
        </p:sp>
        <p:sp>
          <p:nvSpPr>
            <p:cNvPr name="Freeform 15" id="15"/>
            <p:cNvSpPr/>
            <p:nvPr/>
          </p:nvSpPr>
          <p:spPr>
            <a:xfrm flipH="false" flipV="false" rot="0">
              <a:off x="9475724" y="3297047"/>
              <a:ext cx="1052195" cy="903859"/>
            </a:xfrm>
            <a:custGeom>
              <a:avLst/>
              <a:gdLst/>
              <a:ahLst/>
              <a:cxnLst/>
              <a:rect r="r" b="b" t="t" l="l"/>
              <a:pathLst>
                <a:path h="903859" w="1052195">
                  <a:moveTo>
                    <a:pt x="1035685" y="903859"/>
                  </a:moveTo>
                  <a:lnTo>
                    <a:pt x="0" y="19304"/>
                  </a:lnTo>
                  <a:lnTo>
                    <a:pt x="16510" y="0"/>
                  </a:lnTo>
                  <a:lnTo>
                    <a:pt x="1052195" y="884555"/>
                  </a:lnTo>
                  <a:close/>
                </a:path>
              </a:pathLst>
            </a:custGeom>
            <a:solidFill>
              <a:srgbClr val="000000"/>
            </a:solidFill>
          </p:spPr>
        </p:sp>
        <p:sp>
          <p:nvSpPr>
            <p:cNvPr name="Freeform 16" id="16"/>
            <p:cNvSpPr/>
            <p:nvPr/>
          </p:nvSpPr>
          <p:spPr>
            <a:xfrm flipH="false" flipV="false" rot="0">
              <a:off x="6995795" y="4634484"/>
              <a:ext cx="711962" cy="1059434"/>
            </a:xfrm>
            <a:custGeom>
              <a:avLst/>
              <a:gdLst/>
              <a:ahLst/>
              <a:cxnLst/>
              <a:rect r="r" b="b" t="t" l="l"/>
              <a:pathLst>
                <a:path h="1059434" w="711962">
                  <a:moveTo>
                    <a:pt x="0" y="1045464"/>
                  </a:moveTo>
                  <a:lnTo>
                    <a:pt x="690753" y="0"/>
                  </a:lnTo>
                  <a:lnTo>
                    <a:pt x="711962" y="13970"/>
                  </a:lnTo>
                  <a:lnTo>
                    <a:pt x="21208" y="1059434"/>
                  </a:lnTo>
                  <a:close/>
                </a:path>
              </a:pathLst>
            </a:custGeom>
            <a:solidFill>
              <a:srgbClr val="000000"/>
            </a:solidFill>
          </p:spPr>
        </p:sp>
        <p:sp>
          <p:nvSpPr>
            <p:cNvPr name="Freeform 17" id="17"/>
            <p:cNvSpPr/>
            <p:nvPr/>
          </p:nvSpPr>
          <p:spPr>
            <a:xfrm flipH="false" flipV="false" rot="0">
              <a:off x="7969376" y="4649343"/>
              <a:ext cx="501904" cy="1029589"/>
            </a:xfrm>
            <a:custGeom>
              <a:avLst/>
              <a:gdLst/>
              <a:ahLst/>
              <a:cxnLst/>
              <a:rect r="r" b="b" t="t" l="l"/>
              <a:pathLst>
                <a:path h="1029589" w="501904">
                  <a:moveTo>
                    <a:pt x="478918" y="1029589"/>
                  </a:moveTo>
                  <a:lnTo>
                    <a:pt x="0" y="10795"/>
                  </a:lnTo>
                  <a:lnTo>
                    <a:pt x="22987" y="0"/>
                  </a:lnTo>
                  <a:lnTo>
                    <a:pt x="501905" y="1018794"/>
                  </a:lnTo>
                  <a:close/>
                </a:path>
              </a:pathLst>
            </a:custGeom>
            <a:solidFill>
              <a:srgbClr val="000000"/>
            </a:solidFill>
          </p:spPr>
        </p:sp>
        <p:sp>
          <p:nvSpPr>
            <p:cNvPr name="Freeform 18" id="18"/>
            <p:cNvSpPr/>
            <p:nvPr/>
          </p:nvSpPr>
          <p:spPr>
            <a:xfrm flipH="false" flipV="false" rot="0">
              <a:off x="5747512" y="7129526"/>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6"/>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19" id="19"/>
            <p:cNvSpPr/>
            <p:nvPr/>
          </p:nvSpPr>
          <p:spPr>
            <a:xfrm flipH="false" flipV="false" rot="0">
              <a:off x="5736336" y="7115937"/>
              <a:ext cx="781685" cy="603124"/>
            </a:xfrm>
            <a:custGeom>
              <a:avLst/>
              <a:gdLst/>
              <a:ahLst/>
              <a:cxnLst/>
              <a:rect r="r" b="b" t="t" l="l"/>
              <a:pathLst>
                <a:path h="603124" w="781685">
                  <a:moveTo>
                    <a:pt x="643128" y="105918"/>
                  </a:moveTo>
                  <a:cubicBezTo>
                    <a:pt x="761238" y="195453"/>
                    <a:pt x="781685" y="333502"/>
                    <a:pt x="701040" y="439928"/>
                  </a:cubicBezTo>
                  <a:cubicBezTo>
                    <a:pt x="685419" y="460502"/>
                    <a:pt x="666115" y="479806"/>
                    <a:pt x="643128" y="497205"/>
                  </a:cubicBezTo>
                  <a:lnTo>
                    <a:pt x="643128" y="497205"/>
                  </a:lnTo>
                  <a:lnTo>
                    <a:pt x="643128" y="497205"/>
                  </a:lnTo>
                  <a:cubicBezTo>
                    <a:pt x="503428" y="603124"/>
                    <a:pt x="278130" y="603124"/>
                    <a:pt x="138557" y="497205"/>
                  </a:cubicBezTo>
                  <a:lnTo>
                    <a:pt x="146177" y="48704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43128" y="105918"/>
                  </a:lnTo>
                  <a:lnTo>
                    <a:pt x="643128" y="105918"/>
                  </a:lnTo>
                  <a:moveTo>
                    <a:pt x="627761" y="126112"/>
                  </a:moveTo>
                  <a:lnTo>
                    <a:pt x="635381" y="115952"/>
                  </a:lnTo>
                  <a:lnTo>
                    <a:pt x="627761" y="126112"/>
                  </a:lnTo>
                  <a:cubicBezTo>
                    <a:pt x="497205" y="27052"/>
                    <a:pt x="284353" y="27052"/>
                    <a:pt x="153797" y="126112"/>
                  </a:cubicBezTo>
                  <a:lnTo>
                    <a:pt x="153797" y="126112"/>
                  </a:lnTo>
                  <a:lnTo>
                    <a:pt x="153797" y="126112"/>
                  </a:lnTo>
                  <a:cubicBezTo>
                    <a:pt x="132588" y="142241"/>
                    <a:pt x="114935" y="159893"/>
                    <a:pt x="100838" y="178563"/>
                  </a:cubicBezTo>
                  <a:cubicBezTo>
                    <a:pt x="29464" y="272669"/>
                    <a:pt x="45847" y="395098"/>
                    <a:pt x="153797" y="477013"/>
                  </a:cubicBezTo>
                  <a:lnTo>
                    <a:pt x="153797" y="477013"/>
                  </a:lnTo>
                  <a:lnTo>
                    <a:pt x="153797" y="477013"/>
                  </a:lnTo>
                  <a:cubicBezTo>
                    <a:pt x="284353" y="576073"/>
                    <a:pt x="497205" y="576073"/>
                    <a:pt x="627761" y="477013"/>
                  </a:cubicBezTo>
                  <a:lnTo>
                    <a:pt x="635381" y="487173"/>
                  </a:lnTo>
                  <a:lnTo>
                    <a:pt x="627761" y="477013"/>
                  </a:lnTo>
                  <a:cubicBezTo>
                    <a:pt x="648970" y="460883"/>
                    <a:pt x="666623" y="443231"/>
                    <a:pt x="680720" y="424562"/>
                  </a:cubicBezTo>
                  <a:cubicBezTo>
                    <a:pt x="752094" y="330455"/>
                    <a:pt x="735711" y="208027"/>
                    <a:pt x="627761" y="126112"/>
                  </a:cubicBezTo>
                  <a:close/>
                </a:path>
              </a:pathLst>
            </a:custGeom>
            <a:solidFill>
              <a:srgbClr val="000000"/>
            </a:solidFill>
          </p:spPr>
        </p:sp>
      </p:grpSp>
      <p:sp>
        <p:nvSpPr>
          <p:cNvPr name="Freeform 20" id="20"/>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21" id="21"/>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22" id="22"/>
          <p:cNvGrpSpPr>
            <a:grpSpLocks noChangeAspect="true"/>
          </p:cNvGrpSpPr>
          <p:nvPr/>
        </p:nvGrpSpPr>
        <p:grpSpPr>
          <a:xfrm rot="0">
            <a:off x="6193936" y="6122918"/>
            <a:ext cx="478946" cy="1000611"/>
            <a:chOff x="0" y="0"/>
            <a:chExt cx="478955" cy="1000608"/>
          </a:xfrm>
        </p:grpSpPr>
        <p:sp>
          <p:nvSpPr>
            <p:cNvPr name="Freeform 23" id="23"/>
            <p:cNvSpPr/>
            <p:nvPr/>
          </p:nvSpPr>
          <p:spPr>
            <a:xfrm flipH="false" flipV="false" rot="0">
              <a:off x="0" y="0"/>
              <a:ext cx="479044" cy="1000633"/>
            </a:xfrm>
            <a:custGeom>
              <a:avLst/>
              <a:gdLst/>
              <a:ahLst/>
              <a:cxnLst/>
              <a:rect r="r" b="b" t="t" l="l"/>
              <a:pathLst>
                <a:path h="1000633" w="479044">
                  <a:moveTo>
                    <a:pt x="0" y="989965"/>
                  </a:moveTo>
                  <a:lnTo>
                    <a:pt x="455930" y="0"/>
                  </a:lnTo>
                  <a:lnTo>
                    <a:pt x="479044" y="10668"/>
                  </a:lnTo>
                  <a:lnTo>
                    <a:pt x="23114" y="1000633"/>
                  </a:lnTo>
                  <a:close/>
                </a:path>
              </a:pathLst>
            </a:custGeom>
            <a:solidFill>
              <a:srgbClr val="000000"/>
            </a:solidFill>
          </p:spPr>
        </p:sp>
      </p:grpSp>
      <p:grpSp>
        <p:nvGrpSpPr>
          <p:cNvPr name="Group 24" id="24"/>
          <p:cNvGrpSpPr>
            <a:grpSpLocks noChangeAspect="true"/>
          </p:cNvGrpSpPr>
          <p:nvPr/>
        </p:nvGrpSpPr>
        <p:grpSpPr>
          <a:xfrm rot="0">
            <a:off x="6568964" y="4256932"/>
            <a:ext cx="807777" cy="1180738"/>
            <a:chOff x="0" y="0"/>
            <a:chExt cx="807784" cy="1180744"/>
          </a:xfrm>
        </p:grpSpPr>
        <p:sp>
          <p:nvSpPr>
            <p:cNvPr name="Freeform 25" id="25"/>
            <p:cNvSpPr/>
            <p:nvPr/>
          </p:nvSpPr>
          <p:spPr>
            <a:xfrm flipH="false" flipV="false" rot="0">
              <a:off x="141351" y="63627"/>
              <a:ext cx="602869" cy="879729"/>
            </a:xfrm>
            <a:custGeom>
              <a:avLst/>
              <a:gdLst/>
              <a:ahLst/>
              <a:cxnLst/>
              <a:rect r="r" b="b" t="t" l="l"/>
              <a:pathLst>
                <a:path h="879729" w="602869">
                  <a:moveTo>
                    <a:pt x="534543" y="65151"/>
                  </a:moveTo>
                  <a:cubicBezTo>
                    <a:pt x="523367" y="70612"/>
                    <a:pt x="512318" y="76200"/>
                    <a:pt x="501396" y="82169"/>
                  </a:cubicBezTo>
                  <a:lnTo>
                    <a:pt x="483235" y="48641"/>
                  </a:lnTo>
                  <a:cubicBezTo>
                    <a:pt x="494665" y="42545"/>
                    <a:pt x="506222" y="36576"/>
                    <a:pt x="517906" y="30861"/>
                  </a:cubicBezTo>
                  <a:close/>
                  <a:moveTo>
                    <a:pt x="468884" y="100584"/>
                  </a:moveTo>
                  <a:cubicBezTo>
                    <a:pt x="458216" y="106934"/>
                    <a:pt x="447675" y="113538"/>
                    <a:pt x="437261" y="120269"/>
                  </a:cubicBezTo>
                  <a:lnTo>
                    <a:pt x="416433" y="88392"/>
                  </a:lnTo>
                  <a:cubicBezTo>
                    <a:pt x="427228" y="81280"/>
                    <a:pt x="438277" y="74422"/>
                    <a:pt x="449453" y="67818"/>
                  </a:cubicBezTo>
                  <a:close/>
                  <a:moveTo>
                    <a:pt x="406527" y="141351"/>
                  </a:moveTo>
                  <a:cubicBezTo>
                    <a:pt x="396367" y="148590"/>
                    <a:pt x="386461" y="156083"/>
                    <a:pt x="376682" y="163703"/>
                  </a:cubicBezTo>
                  <a:lnTo>
                    <a:pt x="353187" y="133731"/>
                  </a:lnTo>
                  <a:cubicBezTo>
                    <a:pt x="363347" y="125730"/>
                    <a:pt x="373761" y="117983"/>
                    <a:pt x="384302" y="110490"/>
                  </a:cubicBezTo>
                  <a:close/>
                  <a:moveTo>
                    <a:pt x="347853" y="187198"/>
                  </a:moveTo>
                  <a:cubicBezTo>
                    <a:pt x="338328" y="195199"/>
                    <a:pt x="329057" y="203581"/>
                    <a:pt x="320040" y="211963"/>
                  </a:cubicBezTo>
                  <a:lnTo>
                    <a:pt x="294132" y="184023"/>
                  </a:lnTo>
                  <a:cubicBezTo>
                    <a:pt x="303657" y="175260"/>
                    <a:pt x="313309" y="166624"/>
                    <a:pt x="323215" y="158242"/>
                  </a:cubicBezTo>
                  <a:close/>
                  <a:moveTo>
                    <a:pt x="293243" y="237871"/>
                  </a:moveTo>
                  <a:cubicBezTo>
                    <a:pt x="284480" y="246761"/>
                    <a:pt x="275971" y="255778"/>
                    <a:pt x="267589" y="264922"/>
                  </a:cubicBezTo>
                  <a:lnTo>
                    <a:pt x="239395" y="239268"/>
                  </a:lnTo>
                  <a:cubicBezTo>
                    <a:pt x="248158" y="229616"/>
                    <a:pt x="257048" y="220218"/>
                    <a:pt x="266192" y="211074"/>
                  </a:cubicBezTo>
                  <a:close/>
                  <a:moveTo>
                    <a:pt x="243078" y="292989"/>
                  </a:moveTo>
                  <a:cubicBezTo>
                    <a:pt x="235077" y="302514"/>
                    <a:pt x="227330" y="312166"/>
                    <a:pt x="219837" y="322072"/>
                  </a:cubicBezTo>
                  <a:lnTo>
                    <a:pt x="189611" y="298958"/>
                  </a:lnTo>
                  <a:cubicBezTo>
                    <a:pt x="197485" y="288671"/>
                    <a:pt x="205613" y="278511"/>
                    <a:pt x="213868" y="268605"/>
                  </a:cubicBezTo>
                  <a:close/>
                  <a:moveTo>
                    <a:pt x="197739" y="352171"/>
                  </a:moveTo>
                  <a:cubicBezTo>
                    <a:pt x="190627" y="362331"/>
                    <a:pt x="183769" y="372618"/>
                    <a:pt x="177038" y="383159"/>
                  </a:cubicBezTo>
                  <a:lnTo>
                    <a:pt x="144907" y="362585"/>
                  </a:lnTo>
                  <a:cubicBezTo>
                    <a:pt x="151892" y="351663"/>
                    <a:pt x="159131" y="340868"/>
                    <a:pt x="166497" y="330327"/>
                  </a:cubicBezTo>
                  <a:close/>
                  <a:moveTo>
                    <a:pt x="157607" y="414909"/>
                  </a:moveTo>
                  <a:cubicBezTo>
                    <a:pt x="151384" y="425577"/>
                    <a:pt x="145415" y="436499"/>
                    <a:pt x="139573" y="447548"/>
                  </a:cubicBezTo>
                  <a:lnTo>
                    <a:pt x="105918" y="429768"/>
                  </a:lnTo>
                  <a:cubicBezTo>
                    <a:pt x="112014" y="418338"/>
                    <a:pt x="118237" y="406908"/>
                    <a:pt x="124714" y="395732"/>
                  </a:cubicBezTo>
                  <a:close/>
                  <a:moveTo>
                    <a:pt x="122936" y="480822"/>
                  </a:moveTo>
                  <a:cubicBezTo>
                    <a:pt x="119380" y="488442"/>
                    <a:pt x="115824" y="496062"/>
                    <a:pt x="112522" y="503809"/>
                  </a:cubicBezTo>
                  <a:lnTo>
                    <a:pt x="95123" y="496189"/>
                  </a:lnTo>
                  <a:lnTo>
                    <a:pt x="112522" y="503809"/>
                  </a:lnTo>
                  <a:cubicBezTo>
                    <a:pt x="110871" y="507492"/>
                    <a:pt x="109220" y="511302"/>
                    <a:pt x="107696" y="514985"/>
                  </a:cubicBezTo>
                  <a:lnTo>
                    <a:pt x="72136" y="500253"/>
                  </a:lnTo>
                  <a:cubicBezTo>
                    <a:pt x="73787" y="496316"/>
                    <a:pt x="75438" y="492379"/>
                    <a:pt x="77216" y="488569"/>
                  </a:cubicBezTo>
                  <a:lnTo>
                    <a:pt x="77216" y="488569"/>
                  </a:lnTo>
                  <a:lnTo>
                    <a:pt x="77216" y="488569"/>
                  </a:lnTo>
                  <a:cubicBezTo>
                    <a:pt x="80772" y="480568"/>
                    <a:pt x="84328" y="472567"/>
                    <a:pt x="88138" y="464693"/>
                  </a:cubicBezTo>
                  <a:close/>
                  <a:moveTo>
                    <a:pt x="93472" y="549783"/>
                  </a:moveTo>
                  <a:cubicBezTo>
                    <a:pt x="89154" y="561467"/>
                    <a:pt x="85090" y="573151"/>
                    <a:pt x="81153" y="584962"/>
                  </a:cubicBezTo>
                  <a:lnTo>
                    <a:pt x="44958" y="573151"/>
                  </a:lnTo>
                  <a:cubicBezTo>
                    <a:pt x="49022" y="560832"/>
                    <a:pt x="53213" y="548640"/>
                    <a:pt x="57785" y="536448"/>
                  </a:cubicBezTo>
                  <a:close/>
                  <a:moveTo>
                    <a:pt x="70358" y="620649"/>
                  </a:moveTo>
                  <a:cubicBezTo>
                    <a:pt x="67056" y="632587"/>
                    <a:pt x="63881" y="644652"/>
                    <a:pt x="61087" y="656717"/>
                  </a:cubicBezTo>
                  <a:lnTo>
                    <a:pt x="24003" y="648081"/>
                  </a:lnTo>
                  <a:cubicBezTo>
                    <a:pt x="26924" y="635508"/>
                    <a:pt x="30226" y="622935"/>
                    <a:pt x="33655" y="610362"/>
                  </a:cubicBezTo>
                  <a:close/>
                  <a:moveTo>
                    <a:pt x="53467" y="693166"/>
                  </a:moveTo>
                  <a:cubicBezTo>
                    <a:pt x="51181" y="705358"/>
                    <a:pt x="49149" y="717677"/>
                    <a:pt x="47371" y="729996"/>
                  </a:cubicBezTo>
                  <a:lnTo>
                    <a:pt x="9652" y="724535"/>
                  </a:lnTo>
                  <a:cubicBezTo>
                    <a:pt x="11557" y="711708"/>
                    <a:pt x="13716" y="698881"/>
                    <a:pt x="16002" y="686181"/>
                  </a:cubicBezTo>
                  <a:close/>
                  <a:moveTo>
                    <a:pt x="42799" y="766953"/>
                  </a:moveTo>
                  <a:cubicBezTo>
                    <a:pt x="41529" y="779272"/>
                    <a:pt x="40513" y="791718"/>
                    <a:pt x="39751" y="804164"/>
                  </a:cubicBezTo>
                  <a:lnTo>
                    <a:pt x="1778" y="801878"/>
                  </a:lnTo>
                  <a:cubicBezTo>
                    <a:pt x="2540" y="788924"/>
                    <a:pt x="3556" y="775970"/>
                    <a:pt x="4953" y="763143"/>
                  </a:cubicBezTo>
                  <a:close/>
                  <a:moveTo>
                    <a:pt x="38354" y="841375"/>
                  </a:moveTo>
                  <a:cubicBezTo>
                    <a:pt x="38100" y="853821"/>
                    <a:pt x="38227" y="866267"/>
                    <a:pt x="38481" y="878713"/>
                  </a:cubicBezTo>
                  <a:lnTo>
                    <a:pt x="381" y="879729"/>
                  </a:lnTo>
                  <a:cubicBezTo>
                    <a:pt x="0" y="866775"/>
                    <a:pt x="0" y="853821"/>
                    <a:pt x="127" y="840867"/>
                  </a:cubicBezTo>
                  <a:close/>
                  <a:moveTo>
                    <a:pt x="602869" y="35433"/>
                  </a:moveTo>
                  <a:cubicBezTo>
                    <a:pt x="591185" y="39878"/>
                    <a:pt x="579628" y="44704"/>
                    <a:pt x="568325" y="49657"/>
                  </a:cubicBezTo>
                  <a:lnTo>
                    <a:pt x="553085" y="14732"/>
                  </a:lnTo>
                  <a:cubicBezTo>
                    <a:pt x="565023" y="9525"/>
                    <a:pt x="576961" y="4572"/>
                    <a:pt x="589153" y="0"/>
                  </a:cubicBezTo>
                  <a:close/>
                </a:path>
              </a:pathLst>
            </a:custGeom>
            <a:solidFill>
              <a:srgbClr val="004D80"/>
            </a:solidFill>
          </p:spPr>
        </p:sp>
        <p:sp>
          <p:nvSpPr>
            <p:cNvPr name="Freeform 26" id="26"/>
            <p:cNvSpPr/>
            <p:nvPr/>
          </p:nvSpPr>
          <p:spPr>
            <a:xfrm flipH="false" flipV="false" rot="0">
              <a:off x="63500" y="940308"/>
              <a:ext cx="198501" cy="176911"/>
            </a:xfrm>
            <a:custGeom>
              <a:avLst/>
              <a:gdLst/>
              <a:ahLst/>
              <a:cxnLst/>
              <a:rect r="r" b="b" t="t" l="l"/>
              <a:pathLst>
                <a:path h="176911" w="198501">
                  <a:moveTo>
                    <a:pt x="29718" y="18034"/>
                  </a:moveTo>
                  <a:lnTo>
                    <a:pt x="131572" y="145288"/>
                  </a:lnTo>
                  <a:lnTo>
                    <a:pt x="116713" y="157226"/>
                  </a:lnTo>
                  <a:lnTo>
                    <a:pt x="99187" y="149733"/>
                  </a:lnTo>
                  <a:lnTo>
                    <a:pt x="163449" y="0"/>
                  </a:lnTo>
                  <a:lnTo>
                    <a:pt x="198501" y="14986"/>
                  </a:lnTo>
                  <a:lnTo>
                    <a:pt x="134239" y="164719"/>
                  </a:lnTo>
                  <a:cubicBezTo>
                    <a:pt x="131572" y="170815"/>
                    <a:pt x="125984" y="175133"/>
                    <a:pt x="119253" y="176022"/>
                  </a:cubicBezTo>
                  <a:cubicBezTo>
                    <a:pt x="112522" y="176911"/>
                    <a:pt x="106045" y="174244"/>
                    <a:pt x="101854" y="169037"/>
                  </a:cubicBezTo>
                  <a:lnTo>
                    <a:pt x="0" y="41910"/>
                  </a:lnTo>
                  <a:close/>
                  <a:moveTo>
                    <a:pt x="116840" y="16129"/>
                  </a:moveTo>
                  <a:lnTo>
                    <a:pt x="135636" y="154559"/>
                  </a:lnTo>
                  <a:lnTo>
                    <a:pt x="97917" y="159639"/>
                  </a:lnTo>
                  <a:lnTo>
                    <a:pt x="79121" y="21209"/>
                  </a:lnTo>
                  <a:close/>
                </a:path>
              </a:pathLst>
            </a:custGeom>
            <a:solidFill>
              <a:srgbClr val="004D80"/>
            </a:solidFill>
          </p:spPr>
        </p:sp>
      </p:grpSp>
      <p:sp>
        <p:nvSpPr>
          <p:cNvPr name="Freeform 27" id="27"/>
          <p:cNvSpPr/>
          <p:nvPr/>
        </p:nvSpPr>
        <p:spPr>
          <a:xfrm flipH="false" flipV="false" rot="0">
            <a:off x="7404097" y="2377545"/>
            <a:ext cx="3743287" cy="1677619"/>
          </a:xfrm>
          <a:custGeom>
            <a:avLst/>
            <a:gdLst/>
            <a:ahLst/>
            <a:cxnLst/>
            <a:rect r="r" b="b" t="t" l="l"/>
            <a:pathLst>
              <a:path h="1677619" w="3743287">
                <a:moveTo>
                  <a:pt x="0" y="0"/>
                </a:moveTo>
                <a:lnTo>
                  <a:pt x="3743287" y="0"/>
                </a:lnTo>
                <a:lnTo>
                  <a:pt x="3743287" y="1677619"/>
                </a:lnTo>
                <a:lnTo>
                  <a:pt x="0" y="16776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5922150" y="722885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29" id="29"/>
          <p:cNvSpPr txBox="true"/>
          <p:nvPr/>
        </p:nvSpPr>
        <p:spPr>
          <a:xfrm rot="0">
            <a:off x="6639239" y="57436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30" id="30"/>
          <p:cNvSpPr txBox="true"/>
          <p:nvPr/>
        </p:nvSpPr>
        <p:spPr>
          <a:xfrm rot="0">
            <a:off x="7654204" y="4207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31" id="31"/>
          <p:cNvSpPr txBox="true"/>
          <p:nvPr/>
        </p:nvSpPr>
        <p:spPr>
          <a:xfrm rot="0">
            <a:off x="8376342" y="57436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32" id="32"/>
          <p:cNvSpPr txBox="true"/>
          <p:nvPr/>
        </p:nvSpPr>
        <p:spPr>
          <a:xfrm rot="0">
            <a:off x="9039368" y="2913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33" id="33"/>
          <p:cNvSpPr txBox="true"/>
          <p:nvPr/>
        </p:nvSpPr>
        <p:spPr>
          <a:xfrm rot="0">
            <a:off x="10554405" y="4207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34" id="3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5" id="35"/>
          <p:cNvSpPr txBox="true"/>
          <p:nvPr/>
        </p:nvSpPr>
        <p:spPr>
          <a:xfrm rot="0">
            <a:off x="800510" y="884368"/>
            <a:ext cx="46028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AVL Tree</a:t>
            </a:r>
          </a:p>
        </p:txBody>
      </p:sp>
      <p:sp>
        <p:nvSpPr>
          <p:cNvPr name="TextBox 36" id="36"/>
          <p:cNvSpPr txBox="true"/>
          <p:nvPr/>
        </p:nvSpPr>
        <p:spPr>
          <a:xfrm rot="0">
            <a:off x="787403" y="2097529"/>
            <a:ext cx="4294127" cy="40216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Case 2 : Rotation is required</a:t>
            </a:r>
          </a:p>
        </p:txBody>
      </p:sp>
      <p:sp>
        <p:nvSpPr>
          <p:cNvPr name="TextBox 37" id="37"/>
          <p:cNvSpPr txBox="true"/>
          <p:nvPr/>
        </p:nvSpPr>
        <p:spPr>
          <a:xfrm rot="0">
            <a:off x="800100" y="2846518"/>
            <a:ext cx="2762298" cy="511759"/>
          </a:xfrm>
          <a:prstGeom prst="rect">
            <a:avLst/>
          </a:prstGeom>
        </p:spPr>
        <p:txBody>
          <a:bodyPr anchor="t" rtlCol="false" tIns="0" lIns="0" bIns="0" rIns="0">
            <a:spAutoFit/>
          </a:bodyPr>
          <a:lstStyle/>
          <a:p>
            <a:pPr algn="l">
              <a:lnSpc>
                <a:spcPts val="4666"/>
              </a:lnSpc>
            </a:pPr>
            <a:r>
              <a:rPr lang="en-US" b="true" sz="1866" spc="-13">
                <a:solidFill>
                  <a:srgbClr val="000000"/>
                </a:solidFill>
                <a:latin typeface="Montserrat 2 Bold"/>
                <a:ea typeface="Montserrat 2 Bold"/>
                <a:cs typeface="Montserrat 2 Bold"/>
                <a:sym typeface="Montserrat 2 Bold"/>
              </a:rPr>
              <a:t>LL - left left condition</a:t>
            </a:r>
          </a:p>
        </p:txBody>
      </p:sp>
      <p:sp>
        <p:nvSpPr>
          <p:cNvPr name="TextBox 38" id="38"/>
          <p:cNvSpPr txBox="true"/>
          <p:nvPr/>
        </p:nvSpPr>
        <p:spPr>
          <a:xfrm rot="0">
            <a:off x="800100" y="3494218"/>
            <a:ext cx="3331026" cy="511759"/>
          </a:xfrm>
          <a:prstGeom prst="rect">
            <a:avLst/>
          </a:prstGeom>
        </p:spPr>
        <p:txBody>
          <a:bodyPr anchor="t" rtlCol="false" tIns="0" lIns="0" bIns="0" rIns="0">
            <a:spAutoFit/>
          </a:bodyPr>
          <a:lstStyle/>
          <a:p>
            <a:pPr algn="l">
              <a:lnSpc>
                <a:spcPts val="4666"/>
              </a:lnSpc>
            </a:pPr>
            <a:r>
              <a:rPr lang="en-US" b="true" sz="1866" spc="-13">
                <a:solidFill>
                  <a:srgbClr val="000000"/>
                </a:solidFill>
                <a:latin typeface="Montserrat 2 Bold"/>
                <a:ea typeface="Montserrat 2 Bold"/>
                <a:cs typeface="Montserrat 2 Bold"/>
                <a:sym typeface="Montserrat 2 Bold"/>
              </a:rPr>
              <a:t>Right rotation - example 2</a:t>
            </a:r>
          </a:p>
        </p:txBody>
      </p:sp>
      <p:sp>
        <p:nvSpPr>
          <p:cNvPr name="TextBox 39" id="39"/>
          <p:cNvSpPr txBox="true"/>
          <p:nvPr/>
        </p:nvSpPr>
        <p:spPr>
          <a:xfrm rot="0">
            <a:off x="6248400" y="4531566"/>
            <a:ext cx="488928"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Left</a:t>
            </a:r>
          </a:p>
        </p:txBody>
      </p:sp>
      <p:sp>
        <p:nvSpPr>
          <p:cNvPr name="TextBox 40" id="40"/>
          <p:cNvSpPr txBox="true"/>
          <p:nvPr/>
        </p:nvSpPr>
        <p:spPr>
          <a:xfrm rot="0">
            <a:off x="6883403" y="3210773"/>
            <a:ext cx="488928" cy="326317"/>
          </a:xfrm>
          <a:prstGeom prst="rect">
            <a:avLst/>
          </a:prstGeom>
        </p:spPr>
        <p:txBody>
          <a:bodyPr anchor="t" rtlCol="false" tIns="0" lIns="0" bIns="0" rIns="0">
            <a:spAutoFit/>
          </a:bodyPr>
          <a:lstStyle/>
          <a:p>
            <a:pPr algn="l">
              <a:lnSpc>
                <a:spcPts val="2660"/>
              </a:lnSpc>
            </a:pPr>
            <a:r>
              <a:rPr lang="en-US" b="true" sz="1900" spc="-13">
                <a:solidFill>
                  <a:srgbClr val="000000"/>
                </a:solidFill>
                <a:latin typeface="Montserrat 2 Bold"/>
                <a:ea typeface="Montserrat 2 Bold"/>
                <a:cs typeface="Montserrat 2 Bold"/>
                <a:sym typeface="Montserrat 2 Bold"/>
              </a:rPr>
              <a:t>Left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560384" y="2569464"/>
            <a:ext cx="1457249" cy="1843697"/>
          </a:xfrm>
          <a:custGeom>
            <a:avLst/>
            <a:gdLst/>
            <a:ahLst/>
            <a:cxnLst/>
            <a:rect r="r" b="b" t="t" l="l"/>
            <a:pathLst>
              <a:path h="1843697" w="1457249">
                <a:moveTo>
                  <a:pt x="0" y="0"/>
                </a:moveTo>
                <a:lnTo>
                  <a:pt x="1457249" y="0"/>
                </a:lnTo>
                <a:lnTo>
                  <a:pt x="1457249" y="1843697"/>
                </a:lnTo>
                <a:lnTo>
                  <a:pt x="0" y="1843697"/>
                </a:lnTo>
                <a:lnTo>
                  <a:pt x="0" y="0"/>
                </a:lnTo>
                <a:close/>
              </a:path>
            </a:pathLst>
          </a:custGeom>
          <a:blipFill>
            <a:blip r:embed="rId3"/>
            <a:stretch>
              <a:fillRect l="0" t="0" r="0" b="0"/>
            </a:stretch>
          </a:blipFill>
        </p:spPr>
      </p:sp>
      <p:sp>
        <p:nvSpPr>
          <p:cNvPr name="Freeform 6" id="6"/>
          <p:cNvSpPr/>
          <p:nvPr/>
        </p:nvSpPr>
        <p:spPr>
          <a:xfrm flipH="false" flipV="false" rot="0">
            <a:off x="8893569" y="2659313"/>
            <a:ext cx="2667000" cy="1943100"/>
          </a:xfrm>
          <a:custGeom>
            <a:avLst/>
            <a:gdLst/>
            <a:ahLst/>
            <a:cxnLst/>
            <a:rect r="r" b="b" t="t" l="l"/>
            <a:pathLst>
              <a:path h="1943100" w="2667000">
                <a:moveTo>
                  <a:pt x="0" y="0"/>
                </a:moveTo>
                <a:lnTo>
                  <a:pt x="2667000" y="0"/>
                </a:lnTo>
                <a:lnTo>
                  <a:pt x="2667000" y="1943100"/>
                </a:lnTo>
                <a:lnTo>
                  <a:pt x="0" y="1943100"/>
                </a:lnTo>
                <a:lnTo>
                  <a:pt x="0" y="0"/>
                </a:lnTo>
                <a:close/>
              </a:path>
            </a:pathLst>
          </a:custGeom>
          <a:blipFill>
            <a:blip r:embed="rId4"/>
            <a:stretch>
              <a:fillRect l="0" t="0" r="0" b="0"/>
            </a:stretch>
          </a:blipFill>
        </p:spPr>
      </p:sp>
      <p:grpSp>
        <p:nvGrpSpPr>
          <p:cNvPr name="Group 7" id="7"/>
          <p:cNvGrpSpPr>
            <a:grpSpLocks noChangeAspect="true"/>
          </p:cNvGrpSpPr>
          <p:nvPr/>
        </p:nvGrpSpPr>
        <p:grpSpPr>
          <a:xfrm rot="0">
            <a:off x="2430466" y="3242262"/>
            <a:ext cx="6050280" cy="614677"/>
            <a:chOff x="0" y="0"/>
            <a:chExt cx="6050280" cy="614680"/>
          </a:xfrm>
        </p:grpSpPr>
        <p:sp>
          <p:nvSpPr>
            <p:cNvPr name="Freeform 8" id="8"/>
            <p:cNvSpPr/>
            <p:nvPr/>
          </p:nvSpPr>
          <p:spPr>
            <a:xfrm flipH="false" flipV="false" rot="0">
              <a:off x="63500" y="243840"/>
              <a:ext cx="5499100" cy="127000"/>
            </a:xfrm>
            <a:custGeom>
              <a:avLst/>
              <a:gdLst/>
              <a:ahLst/>
              <a:cxnLst/>
              <a:rect r="r" b="b" t="t" l="l"/>
              <a:pathLst>
                <a:path h="127000" w="5499100">
                  <a:moveTo>
                    <a:pt x="0" y="0"/>
                  </a:moveTo>
                  <a:lnTo>
                    <a:pt x="5435600" y="0"/>
                  </a:lnTo>
                  <a:lnTo>
                    <a:pt x="5435600" y="63500"/>
                  </a:lnTo>
                  <a:lnTo>
                    <a:pt x="5435600" y="0"/>
                  </a:lnTo>
                  <a:lnTo>
                    <a:pt x="5499100" y="0"/>
                  </a:lnTo>
                  <a:lnTo>
                    <a:pt x="5499100" y="127000"/>
                  </a:lnTo>
                  <a:lnTo>
                    <a:pt x="5435600" y="127000"/>
                  </a:lnTo>
                  <a:lnTo>
                    <a:pt x="0" y="127000"/>
                  </a:lnTo>
                  <a:close/>
                </a:path>
              </a:pathLst>
            </a:custGeom>
            <a:solidFill>
              <a:srgbClr val="000000"/>
            </a:solidFill>
          </p:spPr>
        </p:sp>
        <p:sp>
          <p:nvSpPr>
            <p:cNvPr name="Freeform 9" id="9"/>
            <p:cNvSpPr/>
            <p:nvPr/>
          </p:nvSpPr>
          <p:spPr>
            <a:xfrm flipH="false" flipV="false" rot="0">
              <a:off x="5499100" y="63500"/>
              <a:ext cx="487680" cy="487680"/>
            </a:xfrm>
            <a:custGeom>
              <a:avLst/>
              <a:gdLst/>
              <a:ahLst/>
              <a:cxnLst/>
              <a:rect r="r" b="b" t="t" l="l"/>
              <a:pathLst>
                <a:path h="487680" w="487680">
                  <a:moveTo>
                    <a:pt x="0" y="487680"/>
                  </a:moveTo>
                  <a:lnTo>
                    <a:pt x="487680" y="243840"/>
                  </a:lnTo>
                  <a:lnTo>
                    <a:pt x="0" y="0"/>
                  </a:lnTo>
                  <a:close/>
                </a:path>
              </a:pathLst>
            </a:custGeom>
            <a:solidFill>
              <a:srgbClr val="000000"/>
            </a:solidFill>
          </p:spPr>
        </p:sp>
      </p:grpSp>
      <p:sp>
        <p:nvSpPr>
          <p:cNvPr name="Freeform 10" id="10"/>
          <p:cNvSpPr/>
          <p:nvPr/>
        </p:nvSpPr>
        <p:spPr>
          <a:xfrm flipH="false" flipV="false" rot="0">
            <a:off x="4122106" y="2525544"/>
            <a:ext cx="2667000" cy="2210648"/>
          </a:xfrm>
          <a:custGeom>
            <a:avLst/>
            <a:gdLst/>
            <a:ahLst/>
            <a:cxnLst/>
            <a:rect r="r" b="b" t="t" l="l"/>
            <a:pathLst>
              <a:path h="2210648" w="2667000">
                <a:moveTo>
                  <a:pt x="0" y="0"/>
                </a:moveTo>
                <a:lnTo>
                  <a:pt x="2667000" y="0"/>
                </a:lnTo>
                <a:lnTo>
                  <a:pt x="2667000" y="2210648"/>
                </a:lnTo>
                <a:lnTo>
                  <a:pt x="0" y="2210648"/>
                </a:lnTo>
                <a:lnTo>
                  <a:pt x="0" y="0"/>
                </a:lnTo>
                <a:close/>
              </a:path>
            </a:pathLst>
          </a:custGeom>
          <a:blipFill>
            <a:blip r:embed="rId5"/>
            <a:stretch>
              <a:fillRect l="0" t="0" r="0" b="0"/>
            </a:stretch>
          </a:blipFill>
        </p:spPr>
      </p:sp>
      <p:sp>
        <p:nvSpPr>
          <p:cNvPr name="Freeform 11" id="11"/>
          <p:cNvSpPr/>
          <p:nvPr/>
        </p:nvSpPr>
        <p:spPr>
          <a:xfrm flipH="false" flipV="false" rot="0">
            <a:off x="4267895" y="4832156"/>
            <a:ext cx="2375421" cy="2368020"/>
          </a:xfrm>
          <a:custGeom>
            <a:avLst/>
            <a:gdLst/>
            <a:ahLst/>
            <a:cxnLst/>
            <a:rect r="r" b="b" t="t" l="l"/>
            <a:pathLst>
              <a:path h="2368020" w="2375421">
                <a:moveTo>
                  <a:pt x="0" y="0"/>
                </a:moveTo>
                <a:lnTo>
                  <a:pt x="2375421" y="0"/>
                </a:lnTo>
                <a:lnTo>
                  <a:pt x="2375421" y="2368020"/>
                </a:lnTo>
                <a:lnTo>
                  <a:pt x="0" y="2368020"/>
                </a:lnTo>
                <a:lnTo>
                  <a:pt x="0" y="0"/>
                </a:lnTo>
                <a:close/>
              </a:path>
            </a:pathLst>
          </a:custGeom>
          <a:blipFill>
            <a:blip r:embed="rId6"/>
            <a:stretch>
              <a:fillRect l="0" t="0" r="0" b="0"/>
            </a:stretch>
          </a:blipFill>
        </p:spPr>
      </p:sp>
      <p:sp>
        <p:nvSpPr>
          <p:cNvPr name="TextBox 12" id="1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3" id="13"/>
          <p:cNvSpPr txBox="true"/>
          <p:nvPr/>
        </p:nvSpPr>
        <p:spPr>
          <a:xfrm rot="0">
            <a:off x="620363" y="652872"/>
            <a:ext cx="1191958"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Big O</a:t>
            </a:r>
          </a:p>
        </p:txBody>
      </p:sp>
      <p:sp>
        <p:nvSpPr>
          <p:cNvPr name="TextBox 14" id="14"/>
          <p:cNvSpPr txBox="true"/>
          <p:nvPr/>
        </p:nvSpPr>
        <p:spPr>
          <a:xfrm rot="0">
            <a:off x="571967" y="4890240"/>
            <a:ext cx="146276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Size : 1TB</a:t>
            </a:r>
          </a:p>
        </p:txBody>
      </p:sp>
      <p:sp>
        <p:nvSpPr>
          <p:cNvPr name="TextBox 15" id="15"/>
          <p:cNvSpPr txBox="true"/>
          <p:nvPr/>
        </p:nvSpPr>
        <p:spPr>
          <a:xfrm rot="0">
            <a:off x="586083" y="1626337"/>
            <a:ext cx="1183612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Big O is the language and metric we use to describe the eﬃciency of algorithms</a:t>
            </a:r>
          </a:p>
        </p:txBody>
      </p:sp>
      <p:sp>
        <p:nvSpPr>
          <p:cNvPr name="TextBox 16" id="16"/>
          <p:cNvSpPr txBox="true"/>
          <p:nvPr/>
        </p:nvSpPr>
        <p:spPr>
          <a:xfrm rot="0">
            <a:off x="5356746" y="3086433"/>
            <a:ext cx="201663" cy="483156"/>
          </a:xfrm>
          <a:prstGeom prst="rect">
            <a:avLst/>
          </a:prstGeom>
        </p:spPr>
        <p:txBody>
          <a:bodyPr anchor="t" rtlCol="false" tIns="0" lIns="0" bIns="0" rIns="0">
            <a:spAutoFit/>
          </a:bodyPr>
          <a:lstStyle/>
          <a:p>
            <a:pPr algn="l">
              <a:lnSpc>
                <a:spcPts val="3919"/>
              </a:lnSpc>
            </a:pPr>
            <a:r>
              <a:rPr lang="en-US" b="true" sz="2799" spc="-8">
                <a:solidFill>
                  <a:srgbClr val="000000"/>
                </a:solidFill>
                <a:latin typeface="IBM Plex Sans Bold"/>
                <a:ea typeface="IBM Plex Sans Bold"/>
                <a:cs typeface="IBM Plex Sans Bold"/>
                <a:sym typeface="IBM Plex Sans Bold"/>
              </a:rPr>
              <a:t>?</a:t>
            </a:r>
          </a:p>
        </p:txBody>
      </p:sp>
    </p:spTree>
  </p:cSld>
  <p:clrMapOvr>
    <a:masterClrMapping/>
  </p:clrMapOvr>
</p:sld>
</file>

<file path=ppt/slides/slide4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8864726" y="2813939"/>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9" y="473456"/>
                  </a:cubicBezTo>
                  <a:cubicBezTo>
                    <a:pt x="127" y="370967"/>
                    <a:pt x="0" y="204851"/>
                    <a:pt x="135129" y="102489"/>
                  </a:cubicBezTo>
                  <a:cubicBezTo>
                    <a:pt x="270257" y="127"/>
                    <a:pt x="489332" y="0"/>
                    <a:pt x="624333" y="102489"/>
                  </a:cubicBezTo>
                  <a:close/>
                </a:path>
              </a:pathLst>
            </a:custGeom>
            <a:solidFill>
              <a:srgbClr val="FFFFFF"/>
            </a:solidFill>
          </p:spPr>
        </p:sp>
        <p:sp>
          <p:nvSpPr>
            <p:cNvPr name="Freeform 5" id="5"/>
            <p:cNvSpPr/>
            <p:nvPr/>
          </p:nvSpPr>
          <p:spPr>
            <a:xfrm flipH="false" flipV="false" rot="0">
              <a:off x="8853552" y="2800477"/>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8" y="487045"/>
                  </a:lnTo>
                  <a:lnTo>
                    <a:pt x="643127" y="497205"/>
                  </a:lnTo>
                  <a:cubicBezTo>
                    <a:pt x="503427" y="603123"/>
                    <a:pt x="278129" y="603123"/>
                    <a:pt x="138556" y="497205"/>
                  </a:cubicBezTo>
                  <a:lnTo>
                    <a:pt x="146176" y="487045"/>
                  </a:lnTo>
                  <a:lnTo>
                    <a:pt x="138556" y="497205"/>
                  </a:lnTo>
                  <a:cubicBezTo>
                    <a:pt x="20447" y="407670"/>
                    <a:pt x="0" y="269621"/>
                    <a:pt x="80645" y="163195"/>
                  </a:cubicBezTo>
                  <a:cubicBezTo>
                    <a:pt x="96265" y="142621"/>
                    <a:pt x="115570" y="123317"/>
                    <a:pt x="138556" y="105918"/>
                  </a:cubicBezTo>
                  <a:lnTo>
                    <a:pt x="138556" y="105918"/>
                  </a:lnTo>
                  <a:lnTo>
                    <a:pt x="138556" y="105918"/>
                  </a:lnTo>
                  <a:cubicBezTo>
                    <a:pt x="278256" y="0"/>
                    <a:pt x="503554" y="0"/>
                    <a:pt x="643127" y="105918"/>
                  </a:cubicBezTo>
                  <a:lnTo>
                    <a:pt x="643127" y="105918"/>
                  </a:lnTo>
                  <a:lnTo>
                    <a:pt x="643127" y="105918"/>
                  </a:lnTo>
                  <a:moveTo>
                    <a:pt x="627760" y="126111"/>
                  </a:moveTo>
                  <a:lnTo>
                    <a:pt x="635380" y="115951"/>
                  </a:lnTo>
                  <a:lnTo>
                    <a:pt x="627760" y="126111"/>
                  </a:lnTo>
                  <a:cubicBezTo>
                    <a:pt x="497204" y="27051"/>
                    <a:pt x="284352" y="27051"/>
                    <a:pt x="153796" y="126111"/>
                  </a:cubicBezTo>
                  <a:lnTo>
                    <a:pt x="146176" y="115951"/>
                  </a:lnTo>
                  <a:lnTo>
                    <a:pt x="153796" y="126111"/>
                  </a:lnTo>
                  <a:cubicBezTo>
                    <a:pt x="132587" y="142240"/>
                    <a:pt x="114934" y="159893"/>
                    <a:pt x="100837" y="178562"/>
                  </a:cubicBezTo>
                  <a:cubicBezTo>
                    <a:pt x="29463" y="272669"/>
                    <a:pt x="45846" y="395097"/>
                    <a:pt x="153796" y="477012"/>
                  </a:cubicBezTo>
                  <a:lnTo>
                    <a:pt x="153796" y="477012"/>
                  </a:lnTo>
                  <a:lnTo>
                    <a:pt x="153796" y="477012"/>
                  </a:lnTo>
                  <a:cubicBezTo>
                    <a:pt x="284352" y="576072"/>
                    <a:pt x="497204" y="576072"/>
                    <a:pt x="627760" y="477012"/>
                  </a:cubicBezTo>
                  <a:lnTo>
                    <a:pt x="627760" y="477012"/>
                  </a:lnTo>
                  <a:lnTo>
                    <a:pt x="627760" y="477012"/>
                  </a:lnTo>
                  <a:cubicBezTo>
                    <a:pt x="648969" y="460883"/>
                    <a:pt x="666622" y="443230"/>
                    <a:pt x="680719" y="424561"/>
                  </a:cubicBezTo>
                  <a:cubicBezTo>
                    <a:pt x="752093" y="330454"/>
                    <a:pt x="735710" y="208026"/>
                    <a:pt x="627760" y="126111"/>
                  </a:cubicBezTo>
                  <a:close/>
                </a:path>
              </a:pathLst>
            </a:custGeom>
            <a:solidFill>
              <a:srgbClr val="000000"/>
            </a:solidFill>
          </p:spPr>
        </p:sp>
        <p:sp>
          <p:nvSpPr>
            <p:cNvPr name="Freeform 6" id="6"/>
            <p:cNvSpPr/>
            <p:nvPr/>
          </p:nvSpPr>
          <p:spPr>
            <a:xfrm flipH="false" flipV="false" rot="0">
              <a:off x="7479537" y="4107942"/>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8" y="473456"/>
                  </a:cubicBezTo>
                  <a:cubicBezTo>
                    <a:pt x="127" y="370967"/>
                    <a:pt x="0" y="204851"/>
                    <a:pt x="135128" y="102489"/>
                  </a:cubicBezTo>
                  <a:cubicBezTo>
                    <a:pt x="270257" y="127"/>
                    <a:pt x="489332" y="0"/>
                    <a:pt x="624333" y="102489"/>
                  </a:cubicBezTo>
                  <a:close/>
                </a:path>
              </a:pathLst>
            </a:custGeom>
            <a:solidFill>
              <a:srgbClr val="FFFFFF"/>
            </a:solidFill>
          </p:spPr>
        </p:sp>
        <p:sp>
          <p:nvSpPr>
            <p:cNvPr name="Freeform 7" id="7"/>
            <p:cNvSpPr/>
            <p:nvPr/>
          </p:nvSpPr>
          <p:spPr>
            <a:xfrm flipH="false" flipV="false" rot="0">
              <a:off x="7468490" y="4094480"/>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8" y="487045"/>
                  </a:lnTo>
                  <a:lnTo>
                    <a:pt x="643127" y="497205"/>
                  </a:lnTo>
                  <a:cubicBezTo>
                    <a:pt x="503427" y="603123"/>
                    <a:pt x="278129" y="603123"/>
                    <a:pt x="138557" y="497205"/>
                  </a:cubicBezTo>
                  <a:lnTo>
                    <a:pt x="138557" y="497205"/>
                  </a:lnTo>
                  <a:lnTo>
                    <a:pt x="138557" y="497205"/>
                  </a:lnTo>
                  <a:cubicBezTo>
                    <a:pt x="20447" y="407670"/>
                    <a:pt x="0" y="269621"/>
                    <a:pt x="80645" y="163195"/>
                  </a:cubicBezTo>
                  <a:cubicBezTo>
                    <a:pt x="96265" y="142621"/>
                    <a:pt x="115570" y="123317"/>
                    <a:pt x="138557" y="105918"/>
                  </a:cubicBezTo>
                  <a:lnTo>
                    <a:pt x="138557" y="105918"/>
                  </a:lnTo>
                  <a:lnTo>
                    <a:pt x="138557" y="105918"/>
                  </a:lnTo>
                  <a:cubicBezTo>
                    <a:pt x="278257" y="0"/>
                    <a:pt x="503554" y="0"/>
                    <a:pt x="643127" y="105918"/>
                  </a:cubicBezTo>
                  <a:lnTo>
                    <a:pt x="635508" y="116078"/>
                  </a:lnTo>
                  <a:lnTo>
                    <a:pt x="643127" y="105918"/>
                  </a:lnTo>
                  <a:moveTo>
                    <a:pt x="627760" y="126111"/>
                  </a:moveTo>
                  <a:lnTo>
                    <a:pt x="627760" y="126111"/>
                  </a:lnTo>
                  <a:lnTo>
                    <a:pt x="627760" y="126111"/>
                  </a:lnTo>
                  <a:cubicBezTo>
                    <a:pt x="497204" y="27051"/>
                    <a:pt x="284352" y="27051"/>
                    <a:pt x="153796" y="126111"/>
                  </a:cubicBezTo>
                  <a:lnTo>
                    <a:pt x="146176" y="115951"/>
                  </a:lnTo>
                  <a:lnTo>
                    <a:pt x="153796" y="126111"/>
                  </a:lnTo>
                  <a:cubicBezTo>
                    <a:pt x="132587" y="142240"/>
                    <a:pt x="114934" y="159893"/>
                    <a:pt x="100837" y="178435"/>
                  </a:cubicBezTo>
                  <a:cubicBezTo>
                    <a:pt x="29463" y="272542"/>
                    <a:pt x="45846" y="394970"/>
                    <a:pt x="153796" y="476885"/>
                  </a:cubicBezTo>
                  <a:lnTo>
                    <a:pt x="146176" y="487045"/>
                  </a:lnTo>
                  <a:lnTo>
                    <a:pt x="153796" y="476885"/>
                  </a:lnTo>
                  <a:cubicBezTo>
                    <a:pt x="284352" y="575945"/>
                    <a:pt x="497204" y="575945"/>
                    <a:pt x="627760" y="476885"/>
                  </a:cubicBezTo>
                  <a:lnTo>
                    <a:pt x="627760" y="476885"/>
                  </a:lnTo>
                  <a:lnTo>
                    <a:pt x="627760" y="476885"/>
                  </a:lnTo>
                  <a:cubicBezTo>
                    <a:pt x="648969" y="460756"/>
                    <a:pt x="666622" y="443103"/>
                    <a:pt x="680719" y="424434"/>
                  </a:cubicBezTo>
                  <a:cubicBezTo>
                    <a:pt x="752093" y="330327"/>
                    <a:pt x="735710" y="207899"/>
                    <a:pt x="627760" y="125984"/>
                  </a:cubicBezTo>
                  <a:close/>
                </a:path>
              </a:pathLst>
            </a:custGeom>
            <a:solidFill>
              <a:srgbClr val="000000"/>
            </a:solidFill>
          </p:spPr>
        </p:sp>
        <p:sp>
          <p:nvSpPr>
            <p:cNvPr name="Freeform 8" id="8"/>
            <p:cNvSpPr/>
            <p:nvPr/>
          </p:nvSpPr>
          <p:spPr>
            <a:xfrm flipH="false" flipV="false" rot="0">
              <a:off x="10379710" y="4107942"/>
              <a:ext cx="759461" cy="575945"/>
            </a:xfrm>
            <a:custGeom>
              <a:avLst/>
              <a:gdLst/>
              <a:ahLst/>
              <a:cxnLst/>
              <a:rect r="r" b="b" t="t" l="l"/>
              <a:pathLst>
                <a:path h="575945" w="759461">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9" id="9"/>
            <p:cNvSpPr/>
            <p:nvPr/>
          </p:nvSpPr>
          <p:spPr>
            <a:xfrm flipH="false" flipV="false" rot="0">
              <a:off x="10368662" y="4094480"/>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7" y="487045"/>
                  </a:lnTo>
                  <a:lnTo>
                    <a:pt x="643127" y="497205"/>
                  </a:lnTo>
                  <a:cubicBezTo>
                    <a:pt x="503427" y="603123"/>
                    <a:pt x="278129" y="603123"/>
                    <a:pt x="138556" y="497205"/>
                  </a:cubicBezTo>
                  <a:lnTo>
                    <a:pt x="138556" y="497205"/>
                  </a:lnTo>
                  <a:lnTo>
                    <a:pt x="138556" y="497205"/>
                  </a:lnTo>
                  <a:cubicBezTo>
                    <a:pt x="20446" y="407670"/>
                    <a:pt x="0" y="269621"/>
                    <a:pt x="80644" y="163195"/>
                  </a:cubicBezTo>
                  <a:cubicBezTo>
                    <a:pt x="96265" y="142621"/>
                    <a:pt x="115569" y="123317"/>
                    <a:pt x="138556" y="105918"/>
                  </a:cubicBezTo>
                  <a:lnTo>
                    <a:pt x="138556" y="105918"/>
                  </a:lnTo>
                  <a:lnTo>
                    <a:pt x="138556" y="105918"/>
                  </a:lnTo>
                  <a:cubicBezTo>
                    <a:pt x="278256" y="0"/>
                    <a:pt x="503554" y="0"/>
                    <a:pt x="643127" y="105918"/>
                  </a:cubicBezTo>
                  <a:lnTo>
                    <a:pt x="635507" y="116078"/>
                  </a:lnTo>
                  <a:lnTo>
                    <a:pt x="643127" y="105918"/>
                  </a:lnTo>
                  <a:moveTo>
                    <a:pt x="627760" y="126111"/>
                  </a:moveTo>
                  <a:lnTo>
                    <a:pt x="627760" y="126111"/>
                  </a:lnTo>
                  <a:lnTo>
                    <a:pt x="627760" y="126111"/>
                  </a:lnTo>
                  <a:cubicBezTo>
                    <a:pt x="497203" y="27051"/>
                    <a:pt x="284352" y="27051"/>
                    <a:pt x="153796" y="126111"/>
                  </a:cubicBezTo>
                  <a:lnTo>
                    <a:pt x="146176" y="115951"/>
                  </a:lnTo>
                  <a:lnTo>
                    <a:pt x="153796" y="126111"/>
                  </a:lnTo>
                  <a:cubicBezTo>
                    <a:pt x="132587" y="142240"/>
                    <a:pt x="114934" y="159893"/>
                    <a:pt x="100837" y="178435"/>
                  </a:cubicBezTo>
                  <a:cubicBezTo>
                    <a:pt x="29463" y="272542"/>
                    <a:pt x="45846" y="394970"/>
                    <a:pt x="153796" y="476885"/>
                  </a:cubicBezTo>
                  <a:lnTo>
                    <a:pt x="146176" y="487045"/>
                  </a:lnTo>
                  <a:lnTo>
                    <a:pt x="153796" y="476885"/>
                  </a:lnTo>
                  <a:cubicBezTo>
                    <a:pt x="284352" y="575945"/>
                    <a:pt x="497203" y="575945"/>
                    <a:pt x="627760" y="476885"/>
                  </a:cubicBezTo>
                  <a:lnTo>
                    <a:pt x="627760" y="476885"/>
                  </a:lnTo>
                  <a:lnTo>
                    <a:pt x="627760" y="476885"/>
                  </a:lnTo>
                  <a:cubicBezTo>
                    <a:pt x="648969" y="460756"/>
                    <a:pt x="666622" y="443103"/>
                    <a:pt x="680719" y="424434"/>
                  </a:cubicBezTo>
                  <a:cubicBezTo>
                    <a:pt x="752093" y="330327"/>
                    <a:pt x="735710" y="207899"/>
                    <a:pt x="627760" y="125984"/>
                  </a:cubicBezTo>
                  <a:close/>
                </a:path>
              </a:pathLst>
            </a:custGeom>
            <a:solidFill>
              <a:srgbClr val="000000"/>
            </a:solidFill>
          </p:spPr>
        </p:sp>
        <p:sp>
          <p:nvSpPr>
            <p:cNvPr name="Freeform 10" id="10"/>
            <p:cNvSpPr/>
            <p:nvPr/>
          </p:nvSpPr>
          <p:spPr>
            <a:xfrm flipH="false" flipV="false" rot="0">
              <a:off x="6464553" y="5644388"/>
              <a:ext cx="759461" cy="575945"/>
            </a:xfrm>
            <a:custGeom>
              <a:avLst/>
              <a:gdLst/>
              <a:ahLst/>
              <a:cxnLst/>
              <a:rect r="r" b="b" t="t" l="l"/>
              <a:pathLst>
                <a:path h="575945" w="759461">
                  <a:moveTo>
                    <a:pt x="624333" y="102489"/>
                  </a:moveTo>
                  <a:cubicBezTo>
                    <a:pt x="759461" y="204978"/>
                    <a:pt x="759461" y="371094"/>
                    <a:pt x="624333" y="473456"/>
                  </a:cubicBezTo>
                  <a:cubicBezTo>
                    <a:pt x="489205" y="575818"/>
                    <a:pt x="270130" y="575945"/>
                    <a:pt x="135129" y="473456"/>
                  </a:cubicBezTo>
                  <a:cubicBezTo>
                    <a:pt x="128" y="370967"/>
                    <a:pt x="0" y="204851"/>
                    <a:pt x="135129" y="102489"/>
                  </a:cubicBezTo>
                  <a:cubicBezTo>
                    <a:pt x="270257" y="127"/>
                    <a:pt x="489332" y="0"/>
                    <a:pt x="624333" y="102489"/>
                  </a:cubicBezTo>
                  <a:close/>
                </a:path>
              </a:pathLst>
            </a:custGeom>
            <a:solidFill>
              <a:srgbClr val="FFFFFF"/>
            </a:solidFill>
          </p:spPr>
        </p:sp>
        <p:sp>
          <p:nvSpPr>
            <p:cNvPr name="Freeform 11" id="11"/>
            <p:cNvSpPr/>
            <p:nvPr/>
          </p:nvSpPr>
          <p:spPr>
            <a:xfrm flipH="false" flipV="false" rot="0">
              <a:off x="6453505" y="5630799"/>
              <a:ext cx="781684" cy="603123"/>
            </a:xfrm>
            <a:custGeom>
              <a:avLst/>
              <a:gdLst/>
              <a:ahLst/>
              <a:cxnLst/>
              <a:rect r="r" b="b" t="t" l="l"/>
              <a:pathLst>
                <a:path h="603123" w="781684">
                  <a:moveTo>
                    <a:pt x="643128" y="105918"/>
                  </a:moveTo>
                  <a:cubicBezTo>
                    <a:pt x="761238" y="195453"/>
                    <a:pt x="781684" y="333502"/>
                    <a:pt x="701040" y="439928"/>
                  </a:cubicBezTo>
                  <a:cubicBezTo>
                    <a:pt x="685419" y="460502"/>
                    <a:pt x="666115" y="479806"/>
                    <a:pt x="643128" y="497205"/>
                  </a:cubicBezTo>
                  <a:lnTo>
                    <a:pt x="643128" y="497205"/>
                  </a:lnTo>
                  <a:lnTo>
                    <a:pt x="643128" y="497205"/>
                  </a:lnTo>
                  <a:cubicBezTo>
                    <a:pt x="503428" y="603123"/>
                    <a:pt x="278130" y="603123"/>
                    <a:pt x="138557" y="497205"/>
                  </a:cubicBezTo>
                  <a:lnTo>
                    <a:pt x="138557" y="49720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35508" y="116078"/>
                  </a:lnTo>
                  <a:lnTo>
                    <a:pt x="643128" y="105918"/>
                  </a:lnTo>
                  <a:moveTo>
                    <a:pt x="627760" y="126111"/>
                  </a:moveTo>
                  <a:cubicBezTo>
                    <a:pt x="497204" y="27051"/>
                    <a:pt x="284353" y="27051"/>
                    <a:pt x="153796" y="126111"/>
                  </a:cubicBezTo>
                  <a:cubicBezTo>
                    <a:pt x="132588" y="142240"/>
                    <a:pt x="114934" y="159893"/>
                    <a:pt x="100838" y="178562"/>
                  </a:cubicBezTo>
                  <a:cubicBezTo>
                    <a:pt x="29464" y="272669"/>
                    <a:pt x="45847" y="395097"/>
                    <a:pt x="153796" y="477012"/>
                  </a:cubicBezTo>
                  <a:lnTo>
                    <a:pt x="146177" y="487172"/>
                  </a:lnTo>
                  <a:lnTo>
                    <a:pt x="153796" y="477012"/>
                  </a:lnTo>
                  <a:cubicBezTo>
                    <a:pt x="284353" y="576072"/>
                    <a:pt x="497204" y="576072"/>
                    <a:pt x="627760" y="477012"/>
                  </a:cubicBezTo>
                  <a:lnTo>
                    <a:pt x="635380" y="487172"/>
                  </a:lnTo>
                  <a:lnTo>
                    <a:pt x="627760" y="477012"/>
                  </a:lnTo>
                  <a:cubicBezTo>
                    <a:pt x="648969" y="460883"/>
                    <a:pt x="666622" y="443230"/>
                    <a:pt x="680719" y="424561"/>
                  </a:cubicBezTo>
                  <a:cubicBezTo>
                    <a:pt x="752093" y="330454"/>
                    <a:pt x="735710" y="208026"/>
                    <a:pt x="627760" y="126111"/>
                  </a:cubicBezTo>
                  <a:close/>
                </a:path>
              </a:pathLst>
            </a:custGeom>
            <a:solidFill>
              <a:srgbClr val="000000"/>
            </a:solidFill>
          </p:spPr>
        </p:sp>
        <p:sp>
          <p:nvSpPr>
            <p:cNvPr name="Freeform 12" id="12"/>
            <p:cNvSpPr/>
            <p:nvPr/>
          </p:nvSpPr>
          <p:spPr>
            <a:xfrm flipH="false" flipV="false" rot="0">
              <a:off x="8201660" y="5644388"/>
              <a:ext cx="759461" cy="575945"/>
            </a:xfrm>
            <a:custGeom>
              <a:avLst/>
              <a:gdLst/>
              <a:ahLst/>
              <a:cxnLst/>
              <a:rect r="r" b="b" t="t" l="l"/>
              <a:pathLst>
                <a:path h="575945" w="759461">
                  <a:moveTo>
                    <a:pt x="624332" y="102489"/>
                  </a:moveTo>
                  <a:cubicBezTo>
                    <a:pt x="759460" y="204978"/>
                    <a:pt x="759460" y="371094"/>
                    <a:pt x="624332" y="473456"/>
                  </a:cubicBezTo>
                  <a:cubicBezTo>
                    <a:pt x="489204" y="575818"/>
                    <a:pt x="270129" y="575945"/>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13" id="13"/>
            <p:cNvSpPr/>
            <p:nvPr/>
          </p:nvSpPr>
          <p:spPr>
            <a:xfrm flipH="false" flipV="false" rot="0">
              <a:off x="8190612" y="5630799"/>
              <a:ext cx="781684" cy="603123"/>
            </a:xfrm>
            <a:custGeom>
              <a:avLst/>
              <a:gdLst/>
              <a:ahLst/>
              <a:cxnLst/>
              <a:rect r="r" b="b" t="t" l="l"/>
              <a:pathLst>
                <a:path h="603123" w="781684">
                  <a:moveTo>
                    <a:pt x="643127" y="105918"/>
                  </a:moveTo>
                  <a:cubicBezTo>
                    <a:pt x="761237" y="195453"/>
                    <a:pt x="781684" y="333502"/>
                    <a:pt x="701039" y="439928"/>
                  </a:cubicBezTo>
                  <a:cubicBezTo>
                    <a:pt x="685418" y="460502"/>
                    <a:pt x="666114" y="479806"/>
                    <a:pt x="643127" y="497205"/>
                  </a:cubicBezTo>
                  <a:lnTo>
                    <a:pt x="635507" y="487045"/>
                  </a:lnTo>
                  <a:lnTo>
                    <a:pt x="643127" y="497205"/>
                  </a:lnTo>
                  <a:cubicBezTo>
                    <a:pt x="503427" y="603123"/>
                    <a:pt x="278129" y="603123"/>
                    <a:pt x="138556" y="497205"/>
                  </a:cubicBezTo>
                  <a:lnTo>
                    <a:pt x="138556" y="497205"/>
                  </a:lnTo>
                  <a:lnTo>
                    <a:pt x="138556" y="497205"/>
                  </a:lnTo>
                  <a:cubicBezTo>
                    <a:pt x="20446" y="407670"/>
                    <a:pt x="0" y="269621"/>
                    <a:pt x="80644" y="163195"/>
                  </a:cubicBezTo>
                  <a:cubicBezTo>
                    <a:pt x="96265" y="142621"/>
                    <a:pt x="115569" y="123317"/>
                    <a:pt x="138556" y="105918"/>
                  </a:cubicBezTo>
                  <a:lnTo>
                    <a:pt x="138556" y="105918"/>
                  </a:lnTo>
                  <a:lnTo>
                    <a:pt x="138556" y="105918"/>
                  </a:lnTo>
                  <a:cubicBezTo>
                    <a:pt x="278256" y="0"/>
                    <a:pt x="503554" y="0"/>
                    <a:pt x="643127" y="105918"/>
                  </a:cubicBezTo>
                  <a:lnTo>
                    <a:pt x="635507" y="116078"/>
                  </a:lnTo>
                  <a:lnTo>
                    <a:pt x="643127" y="105918"/>
                  </a:lnTo>
                  <a:moveTo>
                    <a:pt x="627760" y="126111"/>
                  </a:moveTo>
                  <a:lnTo>
                    <a:pt x="627760" y="126111"/>
                  </a:lnTo>
                  <a:lnTo>
                    <a:pt x="627760" y="126111"/>
                  </a:lnTo>
                  <a:cubicBezTo>
                    <a:pt x="497203" y="27051"/>
                    <a:pt x="284352" y="27051"/>
                    <a:pt x="153796" y="126111"/>
                  </a:cubicBezTo>
                  <a:lnTo>
                    <a:pt x="146176" y="115951"/>
                  </a:lnTo>
                  <a:lnTo>
                    <a:pt x="153796" y="126111"/>
                  </a:lnTo>
                  <a:cubicBezTo>
                    <a:pt x="132587" y="142240"/>
                    <a:pt x="114934" y="159893"/>
                    <a:pt x="100837" y="178435"/>
                  </a:cubicBezTo>
                  <a:cubicBezTo>
                    <a:pt x="29463" y="272542"/>
                    <a:pt x="45846" y="394970"/>
                    <a:pt x="153796" y="476885"/>
                  </a:cubicBezTo>
                  <a:lnTo>
                    <a:pt x="146176" y="487045"/>
                  </a:lnTo>
                  <a:lnTo>
                    <a:pt x="153796" y="476885"/>
                  </a:lnTo>
                  <a:cubicBezTo>
                    <a:pt x="284352" y="575945"/>
                    <a:pt x="497203" y="575945"/>
                    <a:pt x="627760" y="476885"/>
                  </a:cubicBezTo>
                  <a:lnTo>
                    <a:pt x="627760" y="476885"/>
                  </a:lnTo>
                  <a:lnTo>
                    <a:pt x="627760" y="476885"/>
                  </a:lnTo>
                  <a:cubicBezTo>
                    <a:pt x="648969" y="460756"/>
                    <a:pt x="666622" y="443103"/>
                    <a:pt x="680719" y="424434"/>
                  </a:cubicBezTo>
                  <a:cubicBezTo>
                    <a:pt x="752093" y="330327"/>
                    <a:pt x="735710" y="207899"/>
                    <a:pt x="627760" y="125984"/>
                  </a:cubicBezTo>
                  <a:close/>
                </a:path>
              </a:pathLst>
            </a:custGeom>
            <a:solidFill>
              <a:srgbClr val="000000"/>
            </a:solidFill>
          </p:spPr>
        </p:sp>
        <p:sp>
          <p:nvSpPr>
            <p:cNvPr name="Freeform 14" id="14"/>
            <p:cNvSpPr/>
            <p:nvPr/>
          </p:nvSpPr>
          <p:spPr>
            <a:xfrm flipH="false" flipV="false" rot="0">
              <a:off x="8078216" y="3305429"/>
              <a:ext cx="947293" cy="887222"/>
            </a:xfrm>
            <a:custGeom>
              <a:avLst/>
              <a:gdLst/>
              <a:ahLst/>
              <a:cxnLst/>
              <a:rect r="r" b="b" t="t" l="l"/>
              <a:pathLst>
                <a:path h="887222" w="947293">
                  <a:moveTo>
                    <a:pt x="0" y="868680"/>
                  </a:moveTo>
                  <a:lnTo>
                    <a:pt x="929895" y="0"/>
                  </a:lnTo>
                  <a:lnTo>
                    <a:pt x="947294" y="18542"/>
                  </a:lnTo>
                  <a:lnTo>
                    <a:pt x="17400" y="887222"/>
                  </a:lnTo>
                  <a:close/>
                </a:path>
              </a:pathLst>
            </a:custGeom>
            <a:solidFill>
              <a:srgbClr val="000000"/>
            </a:solidFill>
          </p:spPr>
        </p:sp>
        <p:sp>
          <p:nvSpPr>
            <p:cNvPr name="Freeform 15" id="15"/>
            <p:cNvSpPr/>
            <p:nvPr/>
          </p:nvSpPr>
          <p:spPr>
            <a:xfrm flipH="false" flipV="false" rot="0">
              <a:off x="9475724" y="3297047"/>
              <a:ext cx="1052195" cy="903859"/>
            </a:xfrm>
            <a:custGeom>
              <a:avLst/>
              <a:gdLst/>
              <a:ahLst/>
              <a:cxnLst/>
              <a:rect r="r" b="b" t="t" l="l"/>
              <a:pathLst>
                <a:path h="903859" w="1052195">
                  <a:moveTo>
                    <a:pt x="1035685" y="903859"/>
                  </a:moveTo>
                  <a:lnTo>
                    <a:pt x="0" y="19304"/>
                  </a:lnTo>
                  <a:lnTo>
                    <a:pt x="16510" y="0"/>
                  </a:lnTo>
                  <a:lnTo>
                    <a:pt x="1052195" y="884555"/>
                  </a:lnTo>
                  <a:close/>
                </a:path>
              </a:pathLst>
            </a:custGeom>
            <a:solidFill>
              <a:srgbClr val="000000"/>
            </a:solidFill>
          </p:spPr>
        </p:sp>
        <p:sp>
          <p:nvSpPr>
            <p:cNvPr name="Freeform 16" id="16"/>
            <p:cNvSpPr/>
            <p:nvPr/>
          </p:nvSpPr>
          <p:spPr>
            <a:xfrm flipH="false" flipV="false" rot="0">
              <a:off x="6995795" y="4634484"/>
              <a:ext cx="711962" cy="1059434"/>
            </a:xfrm>
            <a:custGeom>
              <a:avLst/>
              <a:gdLst/>
              <a:ahLst/>
              <a:cxnLst/>
              <a:rect r="r" b="b" t="t" l="l"/>
              <a:pathLst>
                <a:path h="1059434" w="711962">
                  <a:moveTo>
                    <a:pt x="0" y="1045464"/>
                  </a:moveTo>
                  <a:lnTo>
                    <a:pt x="690753" y="0"/>
                  </a:lnTo>
                  <a:lnTo>
                    <a:pt x="711962" y="13970"/>
                  </a:lnTo>
                  <a:lnTo>
                    <a:pt x="21208" y="1059434"/>
                  </a:lnTo>
                  <a:close/>
                </a:path>
              </a:pathLst>
            </a:custGeom>
            <a:solidFill>
              <a:srgbClr val="000000"/>
            </a:solidFill>
          </p:spPr>
        </p:sp>
        <p:sp>
          <p:nvSpPr>
            <p:cNvPr name="Freeform 17" id="17"/>
            <p:cNvSpPr/>
            <p:nvPr/>
          </p:nvSpPr>
          <p:spPr>
            <a:xfrm flipH="false" flipV="false" rot="0">
              <a:off x="7969376" y="4649343"/>
              <a:ext cx="501904" cy="1029589"/>
            </a:xfrm>
            <a:custGeom>
              <a:avLst/>
              <a:gdLst/>
              <a:ahLst/>
              <a:cxnLst/>
              <a:rect r="r" b="b" t="t" l="l"/>
              <a:pathLst>
                <a:path h="1029589" w="501904">
                  <a:moveTo>
                    <a:pt x="478918" y="1029589"/>
                  </a:moveTo>
                  <a:lnTo>
                    <a:pt x="0" y="10795"/>
                  </a:lnTo>
                  <a:lnTo>
                    <a:pt x="22987" y="0"/>
                  </a:lnTo>
                  <a:lnTo>
                    <a:pt x="501905" y="1018794"/>
                  </a:lnTo>
                  <a:close/>
                </a:path>
              </a:pathLst>
            </a:custGeom>
            <a:solidFill>
              <a:srgbClr val="000000"/>
            </a:solidFill>
          </p:spPr>
        </p:sp>
        <p:sp>
          <p:nvSpPr>
            <p:cNvPr name="Freeform 18" id="18"/>
            <p:cNvSpPr/>
            <p:nvPr/>
          </p:nvSpPr>
          <p:spPr>
            <a:xfrm flipH="false" flipV="false" rot="0">
              <a:off x="5747512" y="7129526"/>
              <a:ext cx="759460" cy="575945"/>
            </a:xfrm>
            <a:custGeom>
              <a:avLst/>
              <a:gdLst/>
              <a:ahLst/>
              <a:cxnLst/>
              <a:rect r="r" b="b" t="t" l="l"/>
              <a:pathLst>
                <a:path h="575945" w="759460">
                  <a:moveTo>
                    <a:pt x="624332" y="102489"/>
                  </a:moveTo>
                  <a:cubicBezTo>
                    <a:pt x="759460" y="204978"/>
                    <a:pt x="759460" y="371094"/>
                    <a:pt x="624332" y="473456"/>
                  </a:cubicBezTo>
                  <a:cubicBezTo>
                    <a:pt x="489204" y="575818"/>
                    <a:pt x="270129" y="575946"/>
                    <a:pt x="135128" y="473456"/>
                  </a:cubicBezTo>
                  <a:cubicBezTo>
                    <a:pt x="127" y="370967"/>
                    <a:pt x="0" y="204851"/>
                    <a:pt x="135128" y="102489"/>
                  </a:cubicBezTo>
                  <a:cubicBezTo>
                    <a:pt x="270256" y="127"/>
                    <a:pt x="489331" y="0"/>
                    <a:pt x="624332" y="102489"/>
                  </a:cubicBezTo>
                  <a:close/>
                </a:path>
              </a:pathLst>
            </a:custGeom>
            <a:solidFill>
              <a:srgbClr val="FFFFFF"/>
            </a:solidFill>
          </p:spPr>
        </p:sp>
        <p:sp>
          <p:nvSpPr>
            <p:cNvPr name="Freeform 19" id="19"/>
            <p:cNvSpPr/>
            <p:nvPr/>
          </p:nvSpPr>
          <p:spPr>
            <a:xfrm flipH="false" flipV="false" rot="0">
              <a:off x="5736336" y="7115937"/>
              <a:ext cx="781685" cy="603124"/>
            </a:xfrm>
            <a:custGeom>
              <a:avLst/>
              <a:gdLst/>
              <a:ahLst/>
              <a:cxnLst/>
              <a:rect r="r" b="b" t="t" l="l"/>
              <a:pathLst>
                <a:path h="603124" w="781685">
                  <a:moveTo>
                    <a:pt x="643128" y="105918"/>
                  </a:moveTo>
                  <a:cubicBezTo>
                    <a:pt x="761238" y="195453"/>
                    <a:pt x="781685" y="333502"/>
                    <a:pt x="701040" y="439928"/>
                  </a:cubicBezTo>
                  <a:cubicBezTo>
                    <a:pt x="685419" y="460502"/>
                    <a:pt x="666115" y="479806"/>
                    <a:pt x="643128" y="497205"/>
                  </a:cubicBezTo>
                  <a:lnTo>
                    <a:pt x="643128" y="497205"/>
                  </a:lnTo>
                  <a:lnTo>
                    <a:pt x="643128" y="497205"/>
                  </a:lnTo>
                  <a:cubicBezTo>
                    <a:pt x="503428" y="603124"/>
                    <a:pt x="278130" y="603124"/>
                    <a:pt x="138557" y="497205"/>
                  </a:cubicBezTo>
                  <a:lnTo>
                    <a:pt x="146177" y="487045"/>
                  </a:lnTo>
                  <a:lnTo>
                    <a:pt x="138557" y="497205"/>
                  </a:lnTo>
                  <a:cubicBezTo>
                    <a:pt x="20447" y="407670"/>
                    <a:pt x="0" y="269621"/>
                    <a:pt x="80645" y="163195"/>
                  </a:cubicBezTo>
                  <a:cubicBezTo>
                    <a:pt x="96266" y="142621"/>
                    <a:pt x="115570" y="123317"/>
                    <a:pt x="138557" y="105918"/>
                  </a:cubicBezTo>
                  <a:lnTo>
                    <a:pt x="146177" y="116078"/>
                  </a:lnTo>
                  <a:lnTo>
                    <a:pt x="138557" y="105918"/>
                  </a:lnTo>
                  <a:cubicBezTo>
                    <a:pt x="278257" y="0"/>
                    <a:pt x="503555" y="0"/>
                    <a:pt x="643128" y="105918"/>
                  </a:cubicBezTo>
                  <a:lnTo>
                    <a:pt x="643128" y="105918"/>
                  </a:lnTo>
                  <a:lnTo>
                    <a:pt x="643128" y="105918"/>
                  </a:lnTo>
                  <a:moveTo>
                    <a:pt x="627761" y="126112"/>
                  </a:moveTo>
                  <a:lnTo>
                    <a:pt x="635381" y="115952"/>
                  </a:lnTo>
                  <a:lnTo>
                    <a:pt x="627761" y="126112"/>
                  </a:lnTo>
                  <a:cubicBezTo>
                    <a:pt x="497205" y="27052"/>
                    <a:pt x="284353" y="27052"/>
                    <a:pt x="153797" y="126112"/>
                  </a:cubicBezTo>
                  <a:lnTo>
                    <a:pt x="153797" y="126112"/>
                  </a:lnTo>
                  <a:lnTo>
                    <a:pt x="153797" y="126112"/>
                  </a:lnTo>
                  <a:cubicBezTo>
                    <a:pt x="132588" y="142241"/>
                    <a:pt x="114935" y="159893"/>
                    <a:pt x="100838" y="178563"/>
                  </a:cubicBezTo>
                  <a:cubicBezTo>
                    <a:pt x="29464" y="272669"/>
                    <a:pt x="45847" y="395098"/>
                    <a:pt x="153797" y="477013"/>
                  </a:cubicBezTo>
                  <a:lnTo>
                    <a:pt x="153797" y="477013"/>
                  </a:lnTo>
                  <a:lnTo>
                    <a:pt x="153797" y="477013"/>
                  </a:lnTo>
                  <a:cubicBezTo>
                    <a:pt x="284353" y="576073"/>
                    <a:pt x="497205" y="576073"/>
                    <a:pt x="627761" y="477013"/>
                  </a:cubicBezTo>
                  <a:lnTo>
                    <a:pt x="635381" y="487173"/>
                  </a:lnTo>
                  <a:lnTo>
                    <a:pt x="627761" y="477013"/>
                  </a:lnTo>
                  <a:cubicBezTo>
                    <a:pt x="648970" y="460883"/>
                    <a:pt x="666623" y="443231"/>
                    <a:pt x="680720" y="424562"/>
                  </a:cubicBezTo>
                  <a:cubicBezTo>
                    <a:pt x="752094" y="330455"/>
                    <a:pt x="735711" y="208027"/>
                    <a:pt x="627761" y="126112"/>
                  </a:cubicBezTo>
                  <a:close/>
                </a:path>
              </a:pathLst>
            </a:custGeom>
            <a:solidFill>
              <a:srgbClr val="000000"/>
            </a:solidFill>
          </p:spPr>
        </p:sp>
      </p:grpSp>
      <p:sp>
        <p:nvSpPr>
          <p:cNvPr name="Freeform 20" id="20"/>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21" id="21"/>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22" id="22"/>
          <p:cNvGrpSpPr>
            <a:grpSpLocks noChangeAspect="true"/>
          </p:cNvGrpSpPr>
          <p:nvPr/>
        </p:nvGrpSpPr>
        <p:grpSpPr>
          <a:xfrm rot="0">
            <a:off x="6193936" y="6122918"/>
            <a:ext cx="478946" cy="1000611"/>
            <a:chOff x="0" y="0"/>
            <a:chExt cx="478955" cy="1000608"/>
          </a:xfrm>
        </p:grpSpPr>
        <p:sp>
          <p:nvSpPr>
            <p:cNvPr name="Freeform 23" id="23"/>
            <p:cNvSpPr/>
            <p:nvPr/>
          </p:nvSpPr>
          <p:spPr>
            <a:xfrm flipH="false" flipV="false" rot="0">
              <a:off x="0" y="0"/>
              <a:ext cx="479044" cy="1000633"/>
            </a:xfrm>
            <a:custGeom>
              <a:avLst/>
              <a:gdLst/>
              <a:ahLst/>
              <a:cxnLst/>
              <a:rect r="r" b="b" t="t" l="l"/>
              <a:pathLst>
                <a:path h="1000633" w="479044">
                  <a:moveTo>
                    <a:pt x="0" y="989965"/>
                  </a:moveTo>
                  <a:lnTo>
                    <a:pt x="455930" y="0"/>
                  </a:lnTo>
                  <a:lnTo>
                    <a:pt x="479044" y="10668"/>
                  </a:lnTo>
                  <a:lnTo>
                    <a:pt x="23114" y="1000633"/>
                  </a:lnTo>
                  <a:close/>
                </a:path>
              </a:pathLst>
            </a:custGeom>
            <a:solidFill>
              <a:srgbClr val="000000"/>
            </a:solidFill>
          </p:spPr>
        </p:sp>
      </p:grpSp>
      <p:grpSp>
        <p:nvGrpSpPr>
          <p:cNvPr name="Group 24" id="24"/>
          <p:cNvGrpSpPr>
            <a:grpSpLocks noChangeAspect="true"/>
          </p:cNvGrpSpPr>
          <p:nvPr/>
        </p:nvGrpSpPr>
        <p:grpSpPr>
          <a:xfrm rot="0">
            <a:off x="9348807" y="2377545"/>
            <a:ext cx="1798577" cy="1823333"/>
            <a:chOff x="0" y="0"/>
            <a:chExt cx="1798574" cy="1823339"/>
          </a:xfrm>
        </p:grpSpPr>
        <p:sp>
          <p:nvSpPr>
            <p:cNvPr name="Freeform 25" id="25"/>
            <p:cNvSpPr/>
            <p:nvPr/>
          </p:nvSpPr>
          <p:spPr>
            <a:xfrm flipH="false" flipV="false" rot="0">
              <a:off x="293751" y="63500"/>
              <a:ext cx="1368171" cy="1068832"/>
            </a:xfrm>
            <a:custGeom>
              <a:avLst/>
              <a:gdLst/>
              <a:ahLst/>
              <a:cxnLst/>
              <a:rect r="r" b="b" t="t" l="l"/>
              <a:pathLst>
                <a:path h="1068832" w="1368171">
                  <a:moveTo>
                    <a:pt x="4699" y="0"/>
                  </a:moveTo>
                  <a:cubicBezTo>
                    <a:pt x="237490" y="29464"/>
                    <a:pt x="461518" y="107061"/>
                    <a:pt x="662559" y="227965"/>
                  </a:cubicBezTo>
                  <a:lnTo>
                    <a:pt x="662559" y="227965"/>
                  </a:lnTo>
                  <a:lnTo>
                    <a:pt x="662559" y="227965"/>
                  </a:lnTo>
                  <a:cubicBezTo>
                    <a:pt x="977011" y="416941"/>
                    <a:pt x="1221232" y="701167"/>
                    <a:pt x="1361440" y="1037209"/>
                  </a:cubicBezTo>
                  <a:lnTo>
                    <a:pt x="1361567" y="1037590"/>
                  </a:lnTo>
                  <a:lnTo>
                    <a:pt x="1361694" y="1037971"/>
                  </a:lnTo>
                  <a:lnTo>
                    <a:pt x="1368171" y="1055878"/>
                  </a:lnTo>
                  <a:lnTo>
                    <a:pt x="1332357" y="1068832"/>
                  </a:lnTo>
                  <a:lnTo>
                    <a:pt x="1325880" y="1050925"/>
                  </a:lnTo>
                  <a:lnTo>
                    <a:pt x="1343787" y="1044448"/>
                  </a:lnTo>
                  <a:lnTo>
                    <a:pt x="1326261" y="1051814"/>
                  </a:lnTo>
                  <a:cubicBezTo>
                    <a:pt x="1189228" y="723265"/>
                    <a:pt x="950468" y="445389"/>
                    <a:pt x="643001" y="260604"/>
                  </a:cubicBezTo>
                  <a:lnTo>
                    <a:pt x="652780" y="244221"/>
                  </a:lnTo>
                  <a:lnTo>
                    <a:pt x="643001" y="260604"/>
                  </a:lnTo>
                  <a:cubicBezTo>
                    <a:pt x="446405" y="142494"/>
                    <a:pt x="227457" y="66548"/>
                    <a:pt x="0" y="37846"/>
                  </a:cubicBezTo>
                  <a:close/>
                </a:path>
              </a:pathLst>
            </a:custGeom>
            <a:solidFill>
              <a:srgbClr val="B51700"/>
            </a:solidFill>
          </p:spPr>
        </p:sp>
        <p:sp>
          <p:nvSpPr>
            <p:cNvPr name="Freeform 26" id="26"/>
            <p:cNvSpPr/>
            <p:nvPr/>
          </p:nvSpPr>
          <p:spPr>
            <a:xfrm flipH="false" flipV="false" rot="0">
              <a:off x="1546606" y="1075690"/>
              <a:ext cx="188341" cy="183642"/>
            </a:xfrm>
            <a:custGeom>
              <a:avLst/>
              <a:gdLst/>
              <a:ahLst/>
              <a:cxnLst/>
              <a:rect r="r" b="b" t="t" l="l"/>
              <a:pathLst>
                <a:path h="183642" w="188341">
                  <a:moveTo>
                    <a:pt x="24130" y="46101"/>
                  </a:moveTo>
                  <a:lnTo>
                    <a:pt x="150495" y="148844"/>
                  </a:lnTo>
                  <a:lnTo>
                    <a:pt x="138430" y="163576"/>
                  </a:lnTo>
                  <a:lnTo>
                    <a:pt x="119761" y="159893"/>
                  </a:lnTo>
                  <a:lnTo>
                    <a:pt x="151003" y="0"/>
                  </a:lnTo>
                  <a:lnTo>
                    <a:pt x="188341" y="7239"/>
                  </a:lnTo>
                  <a:lnTo>
                    <a:pt x="157099" y="167132"/>
                  </a:lnTo>
                  <a:cubicBezTo>
                    <a:pt x="155829" y="173736"/>
                    <a:pt x="151130" y="179070"/>
                    <a:pt x="144907" y="181356"/>
                  </a:cubicBezTo>
                  <a:cubicBezTo>
                    <a:pt x="138684" y="183642"/>
                    <a:pt x="131572" y="182499"/>
                    <a:pt x="126365" y="178181"/>
                  </a:cubicBezTo>
                  <a:lnTo>
                    <a:pt x="0" y="75438"/>
                  </a:lnTo>
                  <a:close/>
                  <a:moveTo>
                    <a:pt x="108839" y="25781"/>
                  </a:moveTo>
                  <a:lnTo>
                    <a:pt x="156464" y="157099"/>
                  </a:lnTo>
                  <a:lnTo>
                    <a:pt x="120650" y="170053"/>
                  </a:lnTo>
                  <a:lnTo>
                    <a:pt x="73025" y="38735"/>
                  </a:lnTo>
                  <a:close/>
                </a:path>
              </a:pathLst>
            </a:custGeom>
            <a:solidFill>
              <a:srgbClr val="B51700"/>
            </a:solidFill>
          </p:spPr>
        </p:sp>
        <p:sp>
          <p:nvSpPr>
            <p:cNvPr name="Freeform 27" id="27"/>
            <p:cNvSpPr/>
            <p:nvPr/>
          </p:nvSpPr>
          <p:spPr>
            <a:xfrm flipH="false" flipV="false" rot="0">
              <a:off x="63500" y="855980"/>
              <a:ext cx="1052195" cy="903859"/>
            </a:xfrm>
            <a:custGeom>
              <a:avLst/>
              <a:gdLst/>
              <a:ahLst/>
              <a:cxnLst/>
              <a:rect r="r" b="b" t="t" l="l"/>
              <a:pathLst>
                <a:path h="903859" w="1052195">
                  <a:moveTo>
                    <a:pt x="1035685" y="903859"/>
                  </a:moveTo>
                  <a:lnTo>
                    <a:pt x="0" y="19304"/>
                  </a:lnTo>
                  <a:lnTo>
                    <a:pt x="16510" y="0"/>
                  </a:lnTo>
                  <a:lnTo>
                    <a:pt x="1052195" y="884555"/>
                  </a:lnTo>
                  <a:close/>
                </a:path>
              </a:pathLst>
            </a:custGeom>
            <a:solidFill>
              <a:srgbClr val="000000"/>
            </a:solidFill>
          </p:spPr>
        </p:sp>
      </p:grpSp>
      <p:sp>
        <p:nvSpPr>
          <p:cNvPr name="TextBox 28" id="28"/>
          <p:cNvSpPr txBox="true"/>
          <p:nvPr/>
        </p:nvSpPr>
        <p:spPr>
          <a:xfrm rot="0">
            <a:off x="5922150" y="7228856"/>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20</a:t>
            </a:r>
          </a:p>
        </p:txBody>
      </p:sp>
      <p:sp>
        <p:nvSpPr>
          <p:cNvPr name="TextBox 29" id="29"/>
          <p:cNvSpPr txBox="true"/>
          <p:nvPr/>
        </p:nvSpPr>
        <p:spPr>
          <a:xfrm rot="0">
            <a:off x="6639239" y="57436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30</a:t>
            </a:r>
          </a:p>
        </p:txBody>
      </p:sp>
      <p:sp>
        <p:nvSpPr>
          <p:cNvPr name="TextBox 30" id="30"/>
          <p:cNvSpPr txBox="true"/>
          <p:nvPr/>
        </p:nvSpPr>
        <p:spPr>
          <a:xfrm rot="0">
            <a:off x="7654204" y="4207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50</a:t>
            </a:r>
          </a:p>
        </p:txBody>
      </p:sp>
      <p:sp>
        <p:nvSpPr>
          <p:cNvPr name="TextBox 31" id="31"/>
          <p:cNvSpPr txBox="true"/>
          <p:nvPr/>
        </p:nvSpPr>
        <p:spPr>
          <a:xfrm rot="0">
            <a:off x="8376342" y="5743661"/>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60</a:t>
            </a:r>
          </a:p>
        </p:txBody>
      </p:sp>
      <p:sp>
        <p:nvSpPr>
          <p:cNvPr name="TextBox 32" id="32"/>
          <p:cNvSpPr txBox="true"/>
          <p:nvPr/>
        </p:nvSpPr>
        <p:spPr>
          <a:xfrm rot="0">
            <a:off x="9039368" y="2913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70</a:t>
            </a:r>
          </a:p>
        </p:txBody>
      </p:sp>
      <p:sp>
        <p:nvSpPr>
          <p:cNvPr name="TextBox 33" id="33"/>
          <p:cNvSpPr txBox="true"/>
          <p:nvPr/>
        </p:nvSpPr>
        <p:spPr>
          <a:xfrm rot="0">
            <a:off x="10554405" y="4207297"/>
            <a:ext cx="28809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90</a:t>
            </a:r>
          </a:p>
        </p:txBody>
      </p:sp>
      <p:sp>
        <p:nvSpPr>
          <p:cNvPr name="TextBox 34" id="3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5" id="35"/>
          <p:cNvSpPr txBox="true"/>
          <p:nvPr/>
        </p:nvSpPr>
        <p:spPr>
          <a:xfrm rot="0">
            <a:off x="800510" y="884368"/>
            <a:ext cx="460281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Insert a node in AVL Tree</a:t>
            </a:r>
          </a:p>
        </p:txBody>
      </p:sp>
      <p:sp>
        <p:nvSpPr>
          <p:cNvPr name="TextBox 36" id="36"/>
          <p:cNvSpPr txBox="true"/>
          <p:nvPr/>
        </p:nvSpPr>
        <p:spPr>
          <a:xfrm rot="0">
            <a:off x="787403" y="2097529"/>
            <a:ext cx="4294127" cy="402165"/>
          </a:xfrm>
          <a:prstGeom prst="rect">
            <a:avLst/>
          </a:prstGeom>
        </p:spPr>
        <p:txBody>
          <a:bodyPr anchor="t" rtlCol="false" tIns="0" lIns="0" bIns="0" rIns="0">
            <a:spAutoFit/>
          </a:bodyPr>
          <a:lstStyle/>
          <a:p>
            <a:pPr algn="l">
              <a:lnSpc>
                <a:spcPts val="3359"/>
              </a:lnSpc>
            </a:pPr>
            <a:r>
              <a:rPr lang="en-US" sz="2400" spc="-16">
                <a:solidFill>
                  <a:srgbClr val="000000"/>
                </a:solidFill>
                <a:latin typeface="Montserrat 2"/>
                <a:ea typeface="Montserrat 2"/>
                <a:cs typeface="Montserrat 2"/>
                <a:sym typeface="Montserrat 2"/>
              </a:rPr>
              <a:t>Case 2 : Rotation is required</a:t>
            </a:r>
          </a:p>
        </p:txBody>
      </p:sp>
      <p:sp>
        <p:nvSpPr>
          <p:cNvPr name="TextBox 37" id="37"/>
          <p:cNvSpPr txBox="true"/>
          <p:nvPr/>
        </p:nvSpPr>
        <p:spPr>
          <a:xfrm rot="0">
            <a:off x="800100" y="2846518"/>
            <a:ext cx="2762298" cy="511759"/>
          </a:xfrm>
          <a:prstGeom prst="rect">
            <a:avLst/>
          </a:prstGeom>
        </p:spPr>
        <p:txBody>
          <a:bodyPr anchor="t" rtlCol="false" tIns="0" lIns="0" bIns="0" rIns="0">
            <a:spAutoFit/>
          </a:bodyPr>
          <a:lstStyle/>
          <a:p>
            <a:pPr algn="l">
              <a:lnSpc>
                <a:spcPts val="4666"/>
              </a:lnSpc>
            </a:pPr>
            <a:r>
              <a:rPr lang="en-US" b="true" sz="1866" spc="-13">
                <a:solidFill>
                  <a:srgbClr val="000000"/>
                </a:solidFill>
                <a:latin typeface="Montserrat 2 Bold"/>
                <a:ea typeface="Montserrat 2 Bold"/>
                <a:cs typeface="Montserrat 2 Bold"/>
                <a:sym typeface="Montserrat 2 Bold"/>
              </a:rPr>
              <a:t>LL - left left condition</a:t>
            </a:r>
          </a:p>
        </p:txBody>
      </p:sp>
      <p:sp>
        <p:nvSpPr>
          <p:cNvPr name="TextBox 38" id="38"/>
          <p:cNvSpPr txBox="true"/>
          <p:nvPr/>
        </p:nvSpPr>
        <p:spPr>
          <a:xfrm rot="0">
            <a:off x="800100" y="3494218"/>
            <a:ext cx="3331026" cy="511759"/>
          </a:xfrm>
          <a:prstGeom prst="rect">
            <a:avLst/>
          </a:prstGeom>
        </p:spPr>
        <p:txBody>
          <a:bodyPr anchor="t" rtlCol="false" tIns="0" lIns="0" bIns="0" rIns="0">
            <a:spAutoFit/>
          </a:bodyPr>
          <a:lstStyle/>
          <a:p>
            <a:pPr algn="l">
              <a:lnSpc>
                <a:spcPts val="4666"/>
              </a:lnSpc>
            </a:pPr>
            <a:r>
              <a:rPr lang="en-US" b="true" sz="1866" spc="-13">
                <a:solidFill>
                  <a:srgbClr val="000000"/>
                </a:solidFill>
                <a:latin typeface="Montserrat 2 Bold"/>
                <a:ea typeface="Montserrat 2 Bold"/>
                <a:cs typeface="Montserrat 2 Bold"/>
                <a:sym typeface="Montserrat 2 Bold"/>
              </a:rPr>
              <a:t>Right rotation - example 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496050" y="3693938"/>
            <a:ext cx="4940303" cy="3314252"/>
          </a:xfrm>
          <a:custGeom>
            <a:avLst/>
            <a:gdLst/>
            <a:ahLst/>
            <a:cxnLst/>
            <a:rect r="r" b="b" t="t" l="l"/>
            <a:pathLst>
              <a:path h="3314252" w="4940303">
                <a:moveTo>
                  <a:pt x="0" y="0"/>
                </a:moveTo>
                <a:lnTo>
                  <a:pt x="4940303" y="0"/>
                </a:lnTo>
                <a:lnTo>
                  <a:pt x="4940303" y="3314252"/>
                </a:lnTo>
                <a:lnTo>
                  <a:pt x="0" y="3314252"/>
                </a:lnTo>
                <a:lnTo>
                  <a:pt x="0" y="0"/>
                </a:lnTo>
                <a:close/>
              </a:path>
            </a:pathLst>
          </a:custGeom>
          <a:blipFill>
            <a:blip r:embed="rId3"/>
            <a:stretch>
              <a:fillRect l="0" t="0" r="0" b="-7294"/>
            </a:stretch>
          </a:blipFill>
        </p:spPr>
      </p:sp>
      <p:sp>
        <p:nvSpPr>
          <p:cNvPr name="Freeform 6" id="6"/>
          <p:cNvSpPr/>
          <p:nvPr/>
        </p:nvSpPr>
        <p:spPr>
          <a:xfrm flipH="false" flipV="false" rot="0">
            <a:off x="1168403" y="3693938"/>
            <a:ext cx="4063832" cy="3314490"/>
          </a:xfrm>
          <a:custGeom>
            <a:avLst/>
            <a:gdLst/>
            <a:ahLst/>
            <a:cxnLst/>
            <a:rect r="r" b="b" t="t" l="l"/>
            <a:pathLst>
              <a:path h="3314490" w="4063832">
                <a:moveTo>
                  <a:pt x="0" y="0"/>
                </a:moveTo>
                <a:lnTo>
                  <a:pt x="4063832" y="0"/>
                </a:lnTo>
                <a:lnTo>
                  <a:pt x="4063832" y="3314490"/>
                </a:lnTo>
                <a:lnTo>
                  <a:pt x="0" y="3314490"/>
                </a:lnTo>
                <a:lnTo>
                  <a:pt x="0" y="0"/>
                </a:lnTo>
                <a:close/>
              </a:path>
            </a:pathLst>
          </a:custGeom>
          <a:blipFill>
            <a:blip r:embed="rId4"/>
            <a:stretch>
              <a:fillRect l="-8888" t="-22202" r="-8888" b="-22201"/>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400717" y="894178"/>
            <a:ext cx="5711352"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What are Data Structures?</a:t>
            </a:r>
          </a:p>
        </p:txBody>
      </p:sp>
      <p:sp>
        <p:nvSpPr>
          <p:cNvPr name="TextBox 9" id="9"/>
          <p:cNvSpPr txBox="true"/>
          <p:nvPr/>
        </p:nvSpPr>
        <p:spPr>
          <a:xfrm rot="0">
            <a:off x="1016003" y="2168823"/>
            <a:ext cx="157782" cy="596141"/>
          </a:xfrm>
          <a:prstGeom prst="rect">
            <a:avLst/>
          </a:prstGeom>
        </p:spPr>
        <p:txBody>
          <a:bodyPr anchor="t" rtlCol="false" tIns="0" lIns="0" bIns="0" rIns="0">
            <a:spAutoFit/>
          </a:bodyPr>
          <a:lstStyle/>
          <a:p>
            <a:pPr algn="l">
              <a:lnSpc>
                <a:spcPts val="4871"/>
              </a:lnSpc>
            </a:pPr>
            <a:r>
              <a:rPr lang="en-US" b="true" sz="3479" spc="-10">
                <a:solidFill>
                  <a:srgbClr val="000000"/>
                </a:solidFill>
                <a:latin typeface="IBM Plex Sans Bold"/>
                <a:ea typeface="IBM Plex Sans Bold"/>
                <a:cs typeface="IBM Plex Sans Bold"/>
                <a:sym typeface="IBM Plex Sans Bold"/>
              </a:rPr>
              <a:t>•</a:t>
            </a:r>
          </a:p>
        </p:txBody>
      </p:sp>
      <p:sp>
        <p:nvSpPr>
          <p:cNvPr name="TextBox 10" id="10"/>
          <p:cNvSpPr txBox="true"/>
          <p:nvPr/>
        </p:nvSpPr>
        <p:spPr>
          <a:xfrm rot="0">
            <a:off x="1349378" y="2276284"/>
            <a:ext cx="10685802" cy="733454"/>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Data Structures are diﬀerent ways of organizing data on your computer, that can be used eﬀectively. </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891008" y="508587"/>
            <a:ext cx="5978766" cy="4793990"/>
            <a:chOff x="0" y="0"/>
            <a:chExt cx="5978766" cy="4793983"/>
          </a:xfrm>
        </p:grpSpPr>
        <p:sp>
          <p:nvSpPr>
            <p:cNvPr name="Freeform 6" id="6"/>
            <p:cNvSpPr/>
            <p:nvPr/>
          </p:nvSpPr>
          <p:spPr>
            <a:xfrm flipH="false" flipV="false" rot="0">
              <a:off x="63500" y="63500"/>
              <a:ext cx="25400" cy="4654296"/>
            </a:xfrm>
            <a:custGeom>
              <a:avLst/>
              <a:gdLst/>
              <a:ahLst/>
              <a:cxnLst/>
              <a:rect r="r" b="b" t="t" l="l"/>
              <a:pathLst>
                <a:path h="4654296" w="25400">
                  <a:moveTo>
                    <a:pt x="0" y="4654296"/>
                  </a:moveTo>
                  <a:lnTo>
                    <a:pt x="0" y="0"/>
                  </a:lnTo>
                  <a:lnTo>
                    <a:pt x="25400" y="0"/>
                  </a:lnTo>
                  <a:lnTo>
                    <a:pt x="25400" y="4654296"/>
                  </a:lnTo>
                  <a:close/>
                </a:path>
              </a:pathLst>
            </a:custGeom>
            <a:solidFill>
              <a:srgbClr val="000000"/>
            </a:solidFill>
          </p:spPr>
        </p:sp>
        <p:sp>
          <p:nvSpPr>
            <p:cNvPr name="Freeform 7" id="7"/>
            <p:cNvSpPr/>
            <p:nvPr/>
          </p:nvSpPr>
          <p:spPr>
            <a:xfrm flipH="false" flipV="false" rot="0">
              <a:off x="76200" y="4705096"/>
              <a:ext cx="5839079" cy="25400"/>
            </a:xfrm>
            <a:custGeom>
              <a:avLst/>
              <a:gdLst/>
              <a:ahLst/>
              <a:cxnLst/>
              <a:rect r="r" b="b" t="t" l="l"/>
              <a:pathLst>
                <a:path h="25400" w="5839079">
                  <a:moveTo>
                    <a:pt x="0" y="0"/>
                  </a:moveTo>
                  <a:lnTo>
                    <a:pt x="5839079" y="0"/>
                  </a:lnTo>
                  <a:lnTo>
                    <a:pt x="5839079" y="25400"/>
                  </a:lnTo>
                  <a:lnTo>
                    <a:pt x="0" y="25400"/>
                  </a:lnTo>
                  <a:close/>
                </a:path>
              </a:pathLst>
            </a:custGeom>
            <a:solidFill>
              <a:srgbClr val="000000"/>
            </a:solidFill>
          </p:spPr>
        </p:sp>
        <p:sp>
          <p:nvSpPr>
            <p:cNvPr name="Freeform 8" id="8"/>
            <p:cNvSpPr/>
            <p:nvPr/>
          </p:nvSpPr>
          <p:spPr>
            <a:xfrm flipH="false" flipV="false" rot="0">
              <a:off x="97028" y="1297305"/>
              <a:ext cx="4978400" cy="50800"/>
            </a:xfrm>
            <a:custGeom>
              <a:avLst/>
              <a:gdLst/>
              <a:ahLst/>
              <a:cxnLst/>
              <a:rect r="r" b="b" t="t" l="l"/>
              <a:pathLst>
                <a:path h="50800" w="4978400">
                  <a:moveTo>
                    <a:pt x="4775200" y="50800"/>
                  </a:moveTo>
                  <a:lnTo>
                    <a:pt x="4673600" y="50800"/>
                  </a:lnTo>
                  <a:lnTo>
                    <a:pt x="4673600" y="0"/>
                  </a:lnTo>
                  <a:lnTo>
                    <a:pt x="4775200" y="0"/>
                  </a:lnTo>
                  <a:close/>
                  <a:moveTo>
                    <a:pt x="4572000" y="50800"/>
                  </a:moveTo>
                  <a:lnTo>
                    <a:pt x="4470400" y="50800"/>
                  </a:lnTo>
                  <a:lnTo>
                    <a:pt x="4470400" y="0"/>
                  </a:lnTo>
                  <a:lnTo>
                    <a:pt x="4572000" y="0"/>
                  </a:lnTo>
                  <a:close/>
                  <a:moveTo>
                    <a:pt x="4368800" y="50800"/>
                  </a:moveTo>
                  <a:lnTo>
                    <a:pt x="4267200" y="50800"/>
                  </a:lnTo>
                  <a:lnTo>
                    <a:pt x="4267200" y="0"/>
                  </a:lnTo>
                  <a:lnTo>
                    <a:pt x="4368800" y="0"/>
                  </a:lnTo>
                  <a:close/>
                  <a:moveTo>
                    <a:pt x="4165600" y="50800"/>
                  </a:moveTo>
                  <a:lnTo>
                    <a:pt x="4064000" y="50800"/>
                  </a:lnTo>
                  <a:lnTo>
                    <a:pt x="4064000" y="0"/>
                  </a:lnTo>
                  <a:lnTo>
                    <a:pt x="4165600" y="0"/>
                  </a:lnTo>
                  <a:close/>
                  <a:moveTo>
                    <a:pt x="3962400" y="50800"/>
                  </a:moveTo>
                  <a:lnTo>
                    <a:pt x="3860800" y="50800"/>
                  </a:lnTo>
                  <a:lnTo>
                    <a:pt x="3860800" y="0"/>
                  </a:lnTo>
                  <a:lnTo>
                    <a:pt x="3962400" y="0"/>
                  </a:lnTo>
                  <a:close/>
                  <a:moveTo>
                    <a:pt x="3759200" y="50800"/>
                  </a:moveTo>
                  <a:lnTo>
                    <a:pt x="3657600" y="50800"/>
                  </a:lnTo>
                  <a:lnTo>
                    <a:pt x="3657600" y="0"/>
                  </a:lnTo>
                  <a:lnTo>
                    <a:pt x="3759200" y="0"/>
                  </a:lnTo>
                  <a:close/>
                  <a:moveTo>
                    <a:pt x="3556000" y="50800"/>
                  </a:moveTo>
                  <a:lnTo>
                    <a:pt x="3454400" y="50800"/>
                  </a:lnTo>
                  <a:lnTo>
                    <a:pt x="3454400" y="0"/>
                  </a:lnTo>
                  <a:lnTo>
                    <a:pt x="3556000" y="0"/>
                  </a:lnTo>
                  <a:close/>
                  <a:moveTo>
                    <a:pt x="3352800" y="50800"/>
                  </a:moveTo>
                  <a:lnTo>
                    <a:pt x="3251200" y="50800"/>
                  </a:lnTo>
                  <a:lnTo>
                    <a:pt x="3251200" y="0"/>
                  </a:lnTo>
                  <a:lnTo>
                    <a:pt x="3352800" y="0"/>
                  </a:lnTo>
                  <a:close/>
                  <a:moveTo>
                    <a:pt x="3149600" y="50800"/>
                  </a:moveTo>
                  <a:lnTo>
                    <a:pt x="3048000" y="50800"/>
                  </a:lnTo>
                  <a:lnTo>
                    <a:pt x="3048000" y="0"/>
                  </a:lnTo>
                  <a:lnTo>
                    <a:pt x="3149600" y="0"/>
                  </a:lnTo>
                  <a:close/>
                  <a:moveTo>
                    <a:pt x="2946400" y="50800"/>
                  </a:moveTo>
                  <a:lnTo>
                    <a:pt x="2844800" y="50800"/>
                  </a:lnTo>
                  <a:lnTo>
                    <a:pt x="2844800" y="0"/>
                  </a:lnTo>
                  <a:lnTo>
                    <a:pt x="2946400" y="0"/>
                  </a:lnTo>
                  <a:close/>
                  <a:moveTo>
                    <a:pt x="2743200" y="50800"/>
                  </a:moveTo>
                  <a:lnTo>
                    <a:pt x="2641600" y="50800"/>
                  </a:lnTo>
                  <a:lnTo>
                    <a:pt x="2641600" y="0"/>
                  </a:lnTo>
                  <a:lnTo>
                    <a:pt x="2743200" y="0"/>
                  </a:lnTo>
                  <a:close/>
                  <a:moveTo>
                    <a:pt x="2540000" y="50800"/>
                  </a:moveTo>
                  <a:lnTo>
                    <a:pt x="2438400" y="50800"/>
                  </a:lnTo>
                  <a:lnTo>
                    <a:pt x="2438400" y="0"/>
                  </a:lnTo>
                  <a:lnTo>
                    <a:pt x="2540000" y="0"/>
                  </a:lnTo>
                  <a:close/>
                  <a:moveTo>
                    <a:pt x="2336800" y="50800"/>
                  </a:moveTo>
                  <a:lnTo>
                    <a:pt x="2235200" y="50800"/>
                  </a:lnTo>
                  <a:lnTo>
                    <a:pt x="2235200" y="0"/>
                  </a:lnTo>
                  <a:lnTo>
                    <a:pt x="2336800" y="0"/>
                  </a:lnTo>
                  <a:close/>
                  <a:moveTo>
                    <a:pt x="2133600" y="50800"/>
                  </a:moveTo>
                  <a:lnTo>
                    <a:pt x="2032000" y="50800"/>
                  </a:lnTo>
                  <a:lnTo>
                    <a:pt x="2032000" y="0"/>
                  </a:lnTo>
                  <a:lnTo>
                    <a:pt x="2133600" y="0"/>
                  </a:lnTo>
                  <a:close/>
                  <a:moveTo>
                    <a:pt x="1930400" y="50800"/>
                  </a:moveTo>
                  <a:lnTo>
                    <a:pt x="1828800" y="50800"/>
                  </a:lnTo>
                  <a:lnTo>
                    <a:pt x="1828800" y="0"/>
                  </a:lnTo>
                  <a:lnTo>
                    <a:pt x="1930400" y="0"/>
                  </a:lnTo>
                  <a:close/>
                  <a:moveTo>
                    <a:pt x="1727200" y="50800"/>
                  </a:moveTo>
                  <a:lnTo>
                    <a:pt x="1625600" y="50800"/>
                  </a:lnTo>
                  <a:lnTo>
                    <a:pt x="1625600" y="0"/>
                  </a:lnTo>
                  <a:lnTo>
                    <a:pt x="1727200" y="0"/>
                  </a:lnTo>
                  <a:close/>
                  <a:moveTo>
                    <a:pt x="1524000" y="50800"/>
                  </a:moveTo>
                  <a:lnTo>
                    <a:pt x="1422400" y="50800"/>
                  </a:lnTo>
                  <a:lnTo>
                    <a:pt x="1422400" y="0"/>
                  </a:lnTo>
                  <a:lnTo>
                    <a:pt x="1524000" y="0"/>
                  </a:lnTo>
                  <a:close/>
                  <a:moveTo>
                    <a:pt x="1320800" y="50800"/>
                  </a:moveTo>
                  <a:lnTo>
                    <a:pt x="1219200" y="50800"/>
                  </a:lnTo>
                  <a:lnTo>
                    <a:pt x="1219200" y="0"/>
                  </a:lnTo>
                  <a:lnTo>
                    <a:pt x="1320800" y="0"/>
                  </a:lnTo>
                  <a:close/>
                  <a:moveTo>
                    <a:pt x="1117600" y="50800"/>
                  </a:moveTo>
                  <a:lnTo>
                    <a:pt x="1016000" y="50800"/>
                  </a:lnTo>
                  <a:lnTo>
                    <a:pt x="1016000" y="0"/>
                  </a:lnTo>
                  <a:lnTo>
                    <a:pt x="1117600" y="0"/>
                  </a:lnTo>
                  <a:close/>
                  <a:moveTo>
                    <a:pt x="914400" y="50800"/>
                  </a:moveTo>
                  <a:lnTo>
                    <a:pt x="812800" y="50800"/>
                  </a:lnTo>
                  <a:lnTo>
                    <a:pt x="812800" y="0"/>
                  </a:lnTo>
                  <a:lnTo>
                    <a:pt x="914400" y="0"/>
                  </a:lnTo>
                  <a:close/>
                  <a:moveTo>
                    <a:pt x="711200" y="50800"/>
                  </a:moveTo>
                  <a:lnTo>
                    <a:pt x="609600" y="50800"/>
                  </a:lnTo>
                  <a:lnTo>
                    <a:pt x="609600" y="0"/>
                  </a:lnTo>
                  <a:lnTo>
                    <a:pt x="711200" y="0"/>
                  </a:lnTo>
                  <a:close/>
                  <a:moveTo>
                    <a:pt x="508000" y="50800"/>
                  </a:moveTo>
                  <a:lnTo>
                    <a:pt x="406400" y="50800"/>
                  </a:lnTo>
                  <a:lnTo>
                    <a:pt x="406400" y="0"/>
                  </a:lnTo>
                  <a:lnTo>
                    <a:pt x="508000" y="0"/>
                  </a:lnTo>
                  <a:close/>
                  <a:moveTo>
                    <a:pt x="304800" y="50800"/>
                  </a:moveTo>
                  <a:lnTo>
                    <a:pt x="203200" y="50800"/>
                  </a:lnTo>
                  <a:lnTo>
                    <a:pt x="203200" y="0"/>
                  </a:lnTo>
                  <a:lnTo>
                    <a:pt x="304800" y="0"/>
                  </a:lnTo>
                  <a:close/>
                  <a:moveTo>
                    <a:pt x="101600" y="50800"/>
                  </a:moveTo>
                  <a:lnTo>
                    <a:pt x="0" y="50800"/>
                  </a:lnTo>
                  <a:lnTo>
                    <a:pt x="0" y="0"/>
                  </a:lnTo>
                  <a:lnTo>
                    <a:pt x="101600" y="0"/>
                  </a:lnTo>
                  <a:close/>
                  <a:moveTo>
                    <a:pt x="4978400" y="50800"/>
                  </a:moveTo>
                  <a:lnTo>
                    <a:pt x="4876800" y="50800"/>
                  </a:lnTo>
                  <a:lnTo>
                    <a:pt x="4876800" y="0"/>
                  </a:lnTo>
                  <a:lnTo>
                    <a:pt x="4978400" y="0"/>
                  </a:lnTo>
                  <a:close/>
                </a:path>
              </a:pathLst>
            </a:custGeom>
            <a:solidFill>
              <a:srgbClr val="000000"/>
            </a:solidFill>
          </p:spPr>
        </p:sp>
        <p:sp>
          <p:nvSpPr>
            <p:cNvPr name="Freeform 9" id="9"/>
            <p:cNvSpPr/>
            <p:nvPr/>
          </p:nvSpPr>
          <p:spPr>
            <a:xfrm flipH="false" flipV="false" rot="0">
              <a:off x="106933" y="257429"/>
              <a:ext cx="5030344" cy="3422143"/>
            </a:xfrm>
            <a:custGeom>
              <a:avLst/>
              <a:gdLst/>
              <a:ahLst/>
              <a:cxnLst/>
              <a:rect r="r" b="b" t="t" l="l"/>
              <a:pathLst>
                <a:path h="3422143" w="5030344">
                  <a:moveTo>
                    <a:pt x="4818127" y="203200"/>
                  </a:moveTo>
                  <a:lnTo>
                    <a:pt x="4817492" y="203581"/>
                  </a:lnTo>
                  <a:cubicBezTo>
                    <a:pt x="4800093" y="215392"/>
                    <a:pt x="4776344" y="210693"/>
                    <a:pt x="4764660" y="193294"/>
                  </a:cubicBezTo>
                  <a:cubicBezTo>
                    <a:pt x="4752976" y="175895"/>
                    <a:pt x="4757548" y="152146"/>
                    <a:pt x="4774947" y="140462"/>
                  </a:cubicBezTo>
                  <a:lnTo>
                    <a:pt x="4775582" y="140081"/>
                  </a:lnTo>
                  <a:cubicBezTo>
                    <a:pt x="4792981" y="128270"/>
                    <a:pt x="4816730" y="132969"/>
                    <a:pt x="4828414" y="150368"/>
                  </a:cubicBezTo>
                  <a:cubicBezTo>
                    <a:pt x="4840098" y="167767"/>
                    <a:pt x="4835526" y="191516"/>
                    <a:pt x="4818127" y="203200"/>
                  </a:cubicBezTo>
                  <a:close/>
                  <a:moveTo>
                    <a:pt x="4628008" y="331470"/>
                  </a:moveTo>
                  <a:lnTo>
                    <a:pt x="4627373" y="331851"/>
                  </a:lnTo>
                  <a:cubicBezTo>
                    <a:pt x="4609974" y="343662"/>
                    <a:pt x="4586225" y="338963"/>
                    <a:pt x="4574541" y="321564"/>
                  </a:cubicBezTo>
                  <a:cubicBezTo>
                    <a:pt x="4562857" y="304165"/>
                    <a:pt x="4567429" y="280416"/>
                    <a:pt x="4584828" y="268732"/>
                  </a:cubicBezTo>
                  <a:lnTo>
                    <a:pt x="4585463" y="268351"/>
                  </a:lnTo>
                  <a:cubicBezTo>
                    <a:pt x="4602862" y="256540"/>
                    <a:pt x="4626611" y="261239"/>
                    <a:pt x="4638295" y="278638"/>
                  </a:cubicBezTo>
                  <a:cubicBezTo>
                    <a:pt x="4649979" y="296037"/>
                    <a:pt x="4645407" y="319786"/>
                    <a:pt x="4628008" y="331470"/>
                  </a:cubicBezTo>
                  <a:close/>
                  <a:moveTo>
                    <a:pt x="4437889" y="459740"/>
                  </a:moveTo>
                  <a:lnTo>
                    <a:pt x="4437254" y="460121"/>
                  </a:lnTo>
                  <a:cubicBezTo>
                    <a:pt x="4419855" y="471932"/>
                    <a:pt x="4396106" y="467233"/>
                    <a:pt x="4384422" y="449834"/>
                  </a:cubicBezTo>
                  <a:cubicBezTo>
                    <a:pt x="4372738" y="432435"/>
                    <a:pt x="4377310" y="408686"/>
                    <a:pt x="4394709" y="397002"/>
                  </a:cubicBezTo>
                  <a:lnTo>
                    <a:pt x="4395344" y="396621"/>
                  </a:lnTo>
                  <a:cubicBezTo>
                    <a:pt x="4412743" y="384810"/>
                    <a:pt x="4436492" y="389509"/>
                    <a:pt x="4448176" y="406908"/>
                  </a:cubicBezTo>
                  <a:cubicBezTo>
                    <a:pt x="4459860" y="424307"/>
                    <a:pt x="4455288" y="448056"/>
                    <a:pt x="4437889" y="459740"/>
                  </a:cubicBezTo>
                  <a:close/>
                  <a:moveTo>
                    <a:pt x="4247770" y="588010"/>
                  </a:moveTo>
                  <a:lnTo>
                    <a:pt x="4247135" y="588391"/>
                  </a:lnTo>
                  <a:cubicBezTo>
                    <a:pt x="4229736" y="600202"/>
                    <a:pt x="4205987" y="595503"/>
                    <a:pt x="4194303" y="578104"/>
                  </a:cubicBezTo>
                  <a:cubicBezTo>
                    <a:pt x="4182619" y="560705"/>
                    <a:pt x="4187191" y="536956"/>
                    <a:pt x="4204590" y="525272"/>
                  </a:cubicBezTo>
                  <a:lnTo>
                    <a:pt x="4205225" y="524891"/>
                  </a:lnTo>
                  <a:cubicBezTo>
                    <a:pt x="4222624" y="513080"/>
                    <a:pt x="4246373" y="517779"/>
                    <a:pt x="4258057" y="535178"/>
                  </a:cubicBezTo>
                  <a:cubicBezTo>
                    <a:pt x="4269741" y="552577"/>
                    <a:pt x="4265169" y="576326"/>
                    <a:pt x="4247770" y="588010"/>
                  </a:cubicBezTo>
                  <a:close/>
                  <a:moveTo>
                    <a:pt x="4057651" y="716280"/>
                  </a:moveTo>
                  <a:lnTo>
                    <a:pt x="4057016" y="716661"/>
                  </a:lnTo>
                  <a:cubicBezTo>
                    <a:pt x="4039617" y="728472"/>
                    <a:pt x="4015868" y="723773"/>
                    <a:pt x="4004184" y="706374"/>
                  </a:cubicBezTo>
                  <a:cubicBezTo>
                    <a:pt x="3992500" y="688975"/>
                    <a:pt x="3997072" y="665226"/>
                    <a:pt x="4014471" y="653542"/>
                  </a:cubicBezTo>
                  <a:lnTo>
                    <a:pt x="4015106" y="653161"/>
                  </a:lnTo>
                  <a:cubicBezTo>
                    <a:pt x="4032505" y="641350"/>
                    <a:pt x="4056254" y="646049"/>
                    <a:pt x="4067938" y="663448"/>
                  </a:cubicBezTo>
                  <a:cubicBezTo>
                    <a:pt x="4079622" y="680847"/>
                    <a:pt x="4075050" y="704596"/>
                    <a:pt x="4057651" y="716280"/>
                  </a:cubicBezTo>
                  <a:close/>
                  <a:moveTo>
                    <a:pt x="3867532" y="844550"/>
                  </a:moveTo>
                  <a:lnTo>
                    <a:pt x="3866897" y="844931"/>
                  </a:lnTo>
                  <a:cubicBezTo>
                    <a:pt x="3849498" y="856742"/>
                    <a:pt x="3825749" y="852043"/>
                    <a:pt x="3814065" y="834644"/>
                  </a:cubicBezTo>
                  <a:cubicBezTo>
                    <a:pt x="3802381" y="817245"/>
                    <a:pt x="3806953" y="793496"/>
                    <a:pt x="3824352" y="781812"/>
                  </a:cubicBezTo>
                  <a:lnTo>
                    <a:pt x="3824987" y="781431"/>
                  </a:lnTo>
                  <a:cubicBezTo>
                    <a:pt x="3842386" y="769620"/>
                    <a:pt x="3866135" y="774319"/>
                    <a:pt x="3877819" y="791718"/>
                  </a:cubicBezTo>
                  <a:cubicBezTo>
                    <a:pt x="3889503" y="809117"/>
                    <a:pt x="3884931" y="832866"/>
                    <a:pt x="3867532" y="844550"/>
                  </a:cubicBezTo>
                  <a:close/>
                  <a:moveTo>
                    <a:pt x="3677413" y="972820"/>
                  </a:moveTo>
                  <a:lnTo>
                    <a:pt x="3676778" y="973201"/>
                  </a:lnTo>
                  <a:cubicBezTo>
                    <a:pt x="3659379" y="985012"/>
                    <a:pt x="3635630" y="980313"/>
                    <a:pt x="3623946" y="962914"/>
                  </a:cubicBezTo>
                  <a:cubicBezTo>
                    <a:pt x="3612262" y="945515"/>
                    <a:pt x="3616834" y="921766"/>
                    <a:pt x="3634233" y="910082"/>
                  </a:cubicBezTo>
                  <a:lnTo>
                    <a:pt x="3634868" y="909701"/>
                  </a:lnTo>
                  <a:cubicBezTo>
                    <a:pt x="3652267" y="897890"/>
                    <a:pt x="3676016" y="902589"/>
                    <a:pt x="3687700" y="919988"/>
                  </a:cubicBezTo>
                  <a:cubicBezTo>
                    <a:pt x="3699384" y="937387"/>
                    <a:pt x="3694812" y="961136"/>
                    <a:pt x="3677413" y="972820"/>
                  </a:cubicBezTo>
                  <a:close/>
                  <a:moveTo>
                    <a:pt x="3487294" y="1101090"/>
                  </a:moveTo>
                  <a:lnTo>
                    <a:pt x="3486659" y="1101471"/>
                  </a:lnTo>
                  <a:cubicBezTo>
                    <a:pt x="3469260" y="1113282"/>
                    <a:pt x="3445511" y="1108583"/>
                    <a:pt x="3433827" y="1091184"/>
                  </a:cubicBezTo>
                  <a:cubicBezTo>
                    <a:pt x="3422143" y="1073785"/>
                    <a:pt x="3426715" y="1050036"/>
                    <a:pt x="3444114" y="1038352"/>
                  </a:cubicBezTo>
                  <a:lnTo>
                    <a:pt x="3444749" y="1037971"/>
                  </a:lnTo>
                  <a:cubicBezTo>
                    <a:pt x="3462148" y="1026160"/>
                    <a:pt x="3485897" y="1030859"/>
                    <a:pt x="3497581" y="1048258"/>
                  </a:cubicBezTo>
                  <a:cubicBezTo>
                    <a:pt x="3509265" y="1065657"/>
                    <a:pt x="3504693" y="1089406"/>
                    <a:pt x="3487294" y="1101090"/>
                  </a:cubicBezTo>
                  <a:close/>
                  <a:moveTo>
                    <a:pt x="3297175" y="1229360"/>
                  </a:moveTo>
                  <a:lnTo>
                    <a:pt x="3296540" y="1229741"/>
                  </a:lnTo>
                  <a:cubicBezTo>
                    <a:pt x="3279141" y="1241552"/>
                    <a:pt x="3255392" y="1236853"/>
                    <a:pt x="3243708" y="1219454"/>
                  </a:cubicBezTo>
                  <a:cubicBezTo>
                    <a:pt x="3232024" y="1202055"/>
                    <a:pt x="3236596" y="1178306"/>
                    <a:pt x="3253995" y="1166622"/>
                  </a:cubicBezTo>
                  <a:lnTo>
                    <a:pt x="3254630" y="1166241"/>
                  </a:lnTo>
                  <a:cubicBezTo>
                    <a:pt x="3272029" y="1154430"/>
                    <a:pt x="3295778" y="1159129"/>
                    <a:pt x="3307462" y="1176528"/>
                  </a:cubicBezTo>
                  <a:cubicBezTo>
                    <a:pt x="3319146" y="1193927"/>
                    <a:pt x="3314574" y="1217676"/>
                    <a:pt x="3297175" y="1229360"/>
                  </a:cubicBezTo>
                  <a:close/>
                  <a:moveTo>
                    <a:pt x="3107056" y="1357630"/>
                  </a:moveTo>
                  <a:lnTo>
                    <a:pt x="3106421" y="1358011"/>
                  </a:lnTo>
                  <a:cubicBezTo>
                    <a:pt x="3089022" y="1369822"/>
                    <a:pt x="3065273" y="1365123"/>
                    <a:pt x="3053589" y="1347724"/>
                  </a:cubicBezTo>
                  <a:cubicBezTo>
                    <a:pt x="3041905" y="1330325"/>
                    <a:pt x="3046477" y="1306576"/>
                    <a:pt x="3063876" y="1294892"/>
                  </a:cubicBezTo>
                  <a:lnTo>
                    <a:pt x="3064511" y="1294511"/>
                  </a:lnTo>
                  <a:cubicBezTo>
                    <a:pt x="3081910" y="1282700"/>
                    <a:pt x="3105659" y="1287399"/>
                    <a:pt x="3117343" y="1304798"/>
                  </a:cubicBezTo>
                  <a:cubicBezTo>
                    <a:pt x="3129027" y="1322197"/>
                    <a:pt x="3124455" y="1345946"/>
                    <a:pt x="3107056" y="1357630"/>
                  </a:cubicBezTo>
                  <a:close/>
                  <a:moveTo>
                    <a:pt x="2916937" y="1485900"/>
                  </a:moveTo>
                  <a:lnTo>
                    <a:pt x="2916302" y="1486281"/>
                  </a:lnTo>
                  <a:cubicBezTo>
                    <a:pt x="2898903" y="1498092"/>
                    <a:pt x="2875154" y="1493393"/>
                    <a:pt x="2863470" y="1475994"/>
                  </a:cubicBezTo>
                  <a:cubicBezTo>
                    <a:pt x="2851786" y="1458595"/>
                    <a:pt x="2856358" y="1434846"/>
                    <a:pt x="2873757" y="1423162"/>
                  </a:cubicBezTo>
                  <a:lnTo>
                    <a:pt x="2874392" y="1422781"/>
                  </a:lnTo>
                  <a:cubicBezTo>
                    <a:pt x="2891791" y="1410970"/>
                    <a:pt x="2915540" y="1415669"/>
                    <a:pt x="2927224" y="1433068"/>
                  </a:cubicBezTo>
                  <a:cubicBezTo>
                    <a:pt x="2938908" y="1450467"/>
                    <a:pt x="2934336" y="1474216"/>
                    <a:pt x="2916937" y="1485900"/>
                  </a:cubicBezTo>
                  <a:close/>
                  <a:moveTo>
                    <a:pt x="2726818" y="1614170"/>
                  </a:moveTo>
                  <a:lnTo>
                    <a:pt x="2726183" y="1614551"/>
                  </a:lnTo>
                  <a:cubicBezTo>
                    <a:pt x="2708784" y="1626362"/>
                    <a:pt x="2685035" y="1621663"/>
                    <a:pt x="2673351" y="1604264"/>
                  </a:cubicBezTo>
                  <a:cubicBezTo>
                    <a:pt x="2661667" y="1586865"/>
                    <a:pt x="2666239" y="1563116"/>
                    <a:pt x="2683638" y="1551432"/>
                  </a:cubicBezTo>
                  <a:lnTo>
                    <a:pt x="2684273" y="1551051"/>
                  </a:lnTo>
                  <a:cubicBezTo>
                    <a:pt x="2701672" y="1539240"/>
                    <a:pt x="2725421" y="1543939"/>
                    <a:pt x="2737105" y="1561338"/>
                  </a:cubicBezTo>
                  <a:cubicBezTo>
                    <a:pt x="2748789" y="1578737"/>
                    <a:pt x="2744217" y="1602486"/>
                    <a:pt x="2726818" y="1614170"/>
                  </a:cubicBezTo>
                  <a:close/>
                  <a:moveTo>
                    <a:pt x="2536699" y="1742440"/>
                  </a:moveTo>
                  <a:lnTo>
                    <a:pt x="2536064" y="1742821"/>
                  </a:lnTo>
                  <a:cubicBezTo>
                    <a:pt x="2518665" y="1754632"/>
                    <a:pt x="2494916" y="1749933"/>
                    <a:pt x="2483232" y="1732534"/>
                  </a:cubicBezTo>
                  <a:cubicBezTo>
                    <a:pt x="2471548" y="1715135"/>
                    <a:pt x="2476120" y="1691386"/>
                    <a:pt x="2493519" y="1679702"/>
                  </a:cubicBezTo>
                  <a:lnTo>
                    <a:pt x="2494154" y="1679321"/>
                  </a:lnTo>
                  <a:cubicBezTo>
                    <a:pt x="2511553" y="1667510"/>
                    <a:pt x="2535302" y="1672209"/>
                    <a:pt x="2546986" y="1689608"/>
                  </a:cubicBezTo>
                  <a:cubicBezTo>
                    <a:pt x="2558670" y="1707007"/>
                    <a:pt x="2554098" y="1730756"/>
                    <a:pt x="2536699" y="1742440"/>
                  </a:cubicBezTo>
                  <a:close/>
                  <a:moveTo>
                    <a:pt x="2346580" y="1870710"/>
                  </a:moveTo>
                  <a:lnTo>
                    <a:pt x="2345945" y="1871091"/>
                  </a:lnTo>
                  <a:cubicBezTo>
                    <a:pt x="2328546" y="1882902"/>
                    <a:pt x="2304797" y="1878203"/>
                    <a:pt x="2293113" y="1860804"/>
                  </a:cubicBezTo>
                  <a:cubicBezTo>
                    <a:pt x="2281429" y="1843405"/>
                    <a:pt x="2286001" y="1819656"/>
                    <a:pt x="2303400" y="1807972"/>
                  </a:cubicBezTo>
                  <a:lnTo>
                    <a:pt x="2304035" y="1807591"/>
                  </a:lnTo>
                  <a:cubicBezTo>
                    <a:pt x="2321434" y="1795780"/>
                    <a:pt x="2345183" y="1800479"/>
                    <a:pt x="2356867" y="1817878"/>
                  </a:cubicBezTo>
                  <a:cubicBezTo>
                    <a:pt x="2368551" y="1835277"/>
                    <a:pt x="2363979" y="1859026"/>
                    <a:pt x="2346580" y="1870710"/>
                  </a:cubicBezTo>
                  <a:close/>
                  <a:moveTo>
                    <a:pt x="2156461" y="1998980"/>
                  </a:moveTo>
                  <a:lnTo>
                    <a:pt x="2155826" y="1999361"/>
                  </a:lnTo>
                  <a:cubicBezTo>
                    <a:pt x="2138427" y="2011172"/>
                    <a:pt x="2114678" y="2006473"/>
                    <a:pt x="2102994" y="1989074"/>
                  </a:cubicBezTo>
                  <a:cubicBezTo>
                    <a:pt x="2091310" y="1971675"/>
                    <a:pt x="2095882" y="1947926"/>
                    <a:pt x="2113281" y="1936242"/>
                  </a:cubicBezTo>
                  <a:lnTo>
                    <a:pt x="2113916" y="1935861"/>
                  </a:lnTo>
                  <a:cubicBezTo>
                    <a:pt x="2131314" y="1924050"/>
                    <a:pt x="2155064" y="1928749"/>
                    <a:pt x="2166748" y="1946148"/>
                  </a:cubicBezTo>
                  <a:cubicBezTo>
                    <a:pt x="2178432" y="1963547"/>
                    <a:pt x="2173860" y="1987296"/>
                    <a:pt x="2156461" y="1998980"/>
                  </a:cubicBezTo>
                  <a:close/>
                  <a:moveTo>
                    <a:pt x="1966342" y="2127250"/>
                  </a:moveTo>
                  <a:lnTo>
                    <a:pt x="1965707" y="2127631"/>
                  </a:lnTo>
                  <a:cubicBezTo>
                    <a:pt x="1948308" y="2139442"/>
                    <a:pt x="1924559" y="2134743"/>
                    <a:pt x="1912875" y="2117344"/>
                  </a:cubicBezTo>
                  <a:cubicBezTo>
                    <a:pt x="1901191" y="2099945"/>
                    <a:pt x="1905763" y="2076196"/>
                    <a:pt x="1923161" y="2064512"/>
                  </a:cubicBezTo>
                  <a:lnTo>
                    <a:pt x="1923797" y="2064131"/>
                  </a:lnTo>
                  <a:cubicBezTo>
                    <a:pt x="1941195" y="2052320"/>
                    <a:pt x="1964945" y="2057019"/>
                    <a:pt x="1976629" y="2074418"/>
                  </a:cubicBezTo>
                  <a:cubicBezTo>
                    <a:pt x="1988313" y="2091817"/>
                    <a:pt x="1983741" y="2115566"/>
                    <a:pt x="1966342" y="2127250"/>
                  </a:cubicBezTo>
                  <a:close/>
                  <a:moveTo>
                    <a:pt x="1776223" y="2255520"/>
                  </a:moveTo>
                  <a:lnTo>
                    <a:pt x="1775588" y="2255901"/>
                  </a:lnTo>
                  <a:cubicBezTo>
                    <a:pt x="1758189" y="2267712"/>
                    <a:pt x="1734439" y="2263013"/>
                    <a:pt x="1722756" y="2245614"/>
                  </a:cubicBezTo>
                  <a:cubicBezTo>
                    <a:pt x="1711072" y="2228215"/>
                    <a:pt x="1715644" y="2204466"/>
                    <a:pt x="1733042" y="2192782"/>
                  </a:cubicBezTo>
                  <a:lnTo>
                    <a:pt x="1733678" y="2192401"/>
                  </a:lnTo>
                  <a:cubicBezTo>
                    <a:pt x="1751076" y="2180590"/>
                    <a:pt x="1774826" y="2185289"/>
                    <a:pt x="1786510" y="2202688"/>
                  </a:cubicBezTo>
                  <a:cubicBezTo>
                    <a:pt x="1798194" y="2220087"/>
                    <a:pt x="1793622" y="2243836"/>
                    <a:pt x="1776223" y="2255520"/>
                  </a:cubicBezTo>
                  <a:close/>
                  <a:moveTo>
                    <a:pt x="1586104" y="2383790"/>
                  </a:moveTo>
                  <a:lnTo>
                    <a:pt x="1585469" y="2384171"/>
                  </a:lnTo>
                  <a:cubicBezTo>
                    <a:pt x="1568070" y="2395982"/>
                    <a:pt x="1544320" y="2391283"/>
                    <a:pt x="1532636" y="2373884"/>
                  </a:cubicBezTo>
                  <a:cubicBezTo>
                    <a:pt x="1520953" y="2356485"/>
                    <a:pt x="1525525" y="2332736"/>
                    <a:pt x="1542923" y="2321052"/>
                  </a:cubicBezTo>
                  <a:lnTo>
                    <a:pt x="1543559" y="2320671"/>
                  </a:lnTo>
                  <a:cubicBezTo>
                    <a:pt x="1560957" y="2308860"/>
                    <a:pt x="1584707" y="2313559"/>
                    <a:pt x="1596391" y="2330958"/>
                  </a:cubicBezTo>
                  <a:cubicBezTo>
                    <a:pt x="1608075" y="2348357"/>
                    <a:pt x="1603503" y="2372106"/>
                    <a:pt x="1586104" y="2383790"/>
                  </a:cubicBezTo>
                  <a:close/>
                  <a:moveTo>
                    <a:pt x="1395985" y="2512060"/>
                  </a:moveTo>
                  <a:lnTo>
                    <a:pt x="1395350" y="2512441"/>
                  </a:lnTo>
                  <a:cubicBezTo>
                    <a:pt x="1377950" y="2524252"/>
                    <a:pt x="1354202" y="2519553"/>
                    <a:pt x="1342517" y="2502154"/>
                  </a:cubicBezTo>
                  <a:cubicBezTo>
                    <a:pt x="1330833" y="2484756"/>
                    <a:pt x="1335406" y="2461006"/>
                    <a:pt x="1352804" y="2449322"/>
                  </a:cubicBezTo>
                  <a:lnTo>
                    <a:pt x="1353439" y="2448941"/>
                  </a:lnTo>
                  <a:cubicBezTo>
                    <a:pt x="1370839" y="2437131"/>
                    <a:pt x="1394587" y="2441829"/>
                    <a:pt x="1406272" y="2459228"/>
                  </a:cubicBezTo>
                  <a:cubicBezTo>
                    <a:pt x="1417956" y="2476627"/>
                    <a:pt x="1413384" y="2500377"/>
                    <a:pt x="1395985" y="2512060"/>
                  </a:cubicBezTo>
                  <a:close/>
                  <a:moveTo>
                    <a:pt x="1205866" y="2640331"/>
                  </a:moveTo>
                  <a:lnTo>
                    <a:pt x="1205231" y="2640712"/>
                  </a:lnTo>
                  <a:cubicBezTo>
                    <a:pt x="1187831" y="2652522"/>
                    <a:pt x="1164083" y="2647824"/>
                    <a:pt x="1152398" y="2630425"/>
                  </a:cubicBezTo>
                  <a:cubicBezTo>
                    <a:pt x="1140714" y="2613026"/>
                    <a:pt x="1145286" y="2589277"/>
                    <a:pt x="1162685" y="2577593"/>
                  </a:cubicBezTo>
                  <a:lnTo>
                    <a:pt x="1163320" y="2577212"/>
                  </a:lnTo>
                  <a:cubicBezTo>
                    <a:pt x="1180720" y="2565401"/>
                    <a:pt x="1204468" y="2570100"/>
                    <a:pt x="1216153" y="2587499"/>
                  </a:cubicBezTo>
                  <a:cubicBezTo>
                    <a:pt x="1227837" y="2604897"/>
                    <a:pt x="1223264" y="2628647"/>
                    <a:pt x="1205866" y="2640331"/>
                  </a:cubicBezTo>
                  <a:close/>
                  <a:moveTo>
                    <a:pt x="1015747" y="2768601"/>
                  </a:moveTo>
                  <a:lnTo>
                    <a:pt x="1015111" y="2768982"/>
                  </a:lnTo>
                  <a:cubicBezTo>
                    <a:pt x="997712" y="2780793"/>
                    <a:pt x="973964" y="2776094"/>
                    <a:pt x="962279" y="2758695"/>
                  </a:cubicBezTo>
                  <a:cubicBezTo>
                    <a:pt x="950595" y="2741296"/>
                    <a:pt x="955167" y="2717547"/>
                    <a:pt x="972566" y="2705863"/>
                  </a:cubicBezTo>
                  <a:lnTo>
                    <a:pt x="973201" y="2705482"/>
                  </a:lnTo>
                  <a:cubicBezTo>
                    <a:pt x="990600" y="2693671"/>
                    <a:pt x="1014349" y="2698370"/>
                    <a:pt x="1026034" y="2715769"/>
                  </a:cubicBezTo>
                  <a:cubicBezTo>
                    <a:pt x="1037718" y="2733168"/>
                    <a:pt x="1033145" y="2756917"/>
                    <a:pt x="1015747" y="2768601"/>
                  </a:cubicBezTo>
                  <a:close/>
                  <a:moveTo>
                    <a:pt x="825628" y="2896871"/>
                  </a:moveTo>
                  <a:lnTo>
                    <a:pt x="824992" y="2897252"/>
                  </a:lnTo>
                  <a:cubicBezTo>
                    <a:pt x="807593" y="2909063"/>
                    <a:pt x="783845" y="2904364"/>
                    <a:pt x="772160" y="2886965"/>
                  </a:cubicBezTo>
                  <a:cubicBezTo>
                    <a:pt x="760476" y="2869566"/>
                    <a:pt x="765048" y="2845817"/>
                    <a:pt x="782447" y="2834133"/>
                  </a:cubicBezTo>
                  <a:lnTo>
                    <a:pt x="783082" y="2833752"/>
                  </a:lnTo>
                  <a:cubicBezTo>
                    <a:pt x="800481" y="2821941"/>
                    <a:pt x="824230" y="2826640"/>
                    <a:pt x="835914" y="2844039"/>
                  </a:cubicBezTo>
                  <a:cubicBezTo>
                    <a:pt x="847599" y="2861438"/>
                    <a:pt x="843026" y="2885187"/>
                    <a:pt x="825628" y="2896871"/>
                  </a:cubicBezTo>
                  <a:close/>
                  <a:moveTo>
                    <a:pt x="635509" y="3025141"/>
                  </a:moveTo>
                  <a:lnTo>
                    <a:pt x="634874" y="3025522"/>
                  </a:lnTo>
                  <a:cubicBezTo>
                    <a:pt x="617475" y="3037333"/>
                    <a:pt x="593725" y="3032634"/>
                    <a:pt x="582042" y="3015235"/>
                  </a:cubicBezTo>
                  <a:cubicBezTo>
                    <a:pt x="570358" y="2997836"/>
                    <a:pt x="574929" y="2974087"/>
                    <a:pt x="592329" y="2962403"/>
                  </a:cubicBezTo>
                  <a:lnTo>
                    <a:pt x="592964" y="2962022"/>
                  </a:lnTo>
                  <a:cubicBezTo>
                    <a:pt x="610363" y="2950211"/>
                    <a:pt x="634112" y="2954910"/>
                    <a:pt x="645796" y="2972309"/>
                  </a:cubicBezTo>
                  <a:cubicBezTo>
                    <a:pt x="657479" y="2989708"/>
                    <a:pt x="652908" y="3013457"/>
                    <a:pt x="635509" y="3025141"/>
                  </a:cubicBezTo>
                  <a:close/>
                  <a:moveTo>
                    <a:pt x="445389" y="3153411"/>
                  </a:moveTo>
                  <a:lnTo>
                    <a:pt x="444754" y="3153792"/>
                  </a:lnTo>
                  <a:cubicBezTo>
                    <a:pt x="427356" y="3165603"/>
                    <a:pt x="403606" y="3160904"/>
                    <a:pt x="391923" y="3143505"/>
                  </a:cubicBezTo>
                  <a:cubicBezTo>
                    <a:pt x="380239" y="3126106"/>
                    <a:pt x="384810" y="3102357"/>
                    <a:pt x="402210" y="3090673"/>
                  </a:cubicBezTo>
                  <a:lnTo>
                    <a:pt x="402845" y="3090292"/>
                  </a:lnTo>
                  <a:cubicBezTo>
                    <a:pt x="420243" y="3078481"/>
                    <a:pt x="443993" y="3083180"/>
                    <a:pt x="455677" y="3100579"/>
                  </a:cubicBezTo>
                  <a:cubicBezTo>
                    <a:pt x="467360" y="3117978"/>
                    <a:pt x="462789" y="3141727"/>
                    <a:pt x="445389" y="3153411"/>
                  </a:cubicBezTo>
                  <a:close/>
                  <a:moveTo>
                    <a:pt x="255270" y="3281681"/>
                  </a:moveTo>
                  <a:lnTo>
                    <a:pt x="254635" y="3282062"/>
                  </a:lnTo>
                  <a:cubicBezTo>
                    <a:pt x="237236" y="3293873"/>
                    <a:pt x="213487" y="3289174"/>
                    <a:pt x="201803" y="3271775"/>
                  </a:cubicBezTo>
                  <a:cubicBezTo>
                    <a:pt x="190119" y="3254376"/>
                    <a:pt x="194691" y="3230627"/>
                    <a:pt x="212090" y="3218943"/>
                  </a:cubicBezTo>
                  <a:lnTo>
                    <a:pt x="212725" y="3218562"/>
                  </a:lnTo>
                  <a:cubicBezTo>
                    <a:pt x="230124" y="3206751"/>
                    <a:pt x="253873" y="3211450"/>
                    <a:pt x="265557" y="3228849"/>
                  </a:cubicBezTo>
                  <a:cubicBezTo>
                    <a:pt x="277241" y="3246248"/>
                    <a:pt x="272669" y="3269997"/>
                    <a:pt x="255270" y="3281681"/>
                  </a:cubicBezTo>
                  <a:close/>
                  <a:moveTo>
                    <a:pt x="65151" y="3409951"/>
                  </a:moveTo>
                  <a:lnTo>
                    <a:pt x="64516" y="3410332"/>
                  </a:lnTo>
                  <a:cubicBezTo>
                    <a:pt x="47117" y="3422143"/>
                    <a:pt x="23368" y="3417444"/>
                    <a:pt x="11684" y="3400045"/>
                  </a:cubicBezTo>
                  <a:cubicBezTo>
                    <a:pt x="0" y="3382646"/>
                    <a:pt x="4572" y="3358897"/>
                    <a:pt x="21971" y="3347213"/>
                  </a:cubicBezTo>
                  <a:lnTo>
                    <a:pt x="22606" y="3346832"/>
                  </a:lnTo>
                  <a:cubicBezTo>
                    <a:pt x="40005" y="3335021"/>
                    <a:pt x="63754" y="3339720"/>
                    <a:pt x="75438" y="3357119"/>
                  </a:cubicBezTo>
                  <a:cubicBezTo>
                    <a:pt x="87122" y="3374518"/>
                    <a:pt x="82550" y="3398267"/>
                    <a:pt x="65151" y="3409951"/>
                  </a:cubicBezTo>
                  <a:close/>
                  <a:moveTo>
                    <a:pt x="5008373" y="74930"/>
                  </a:moveTo>
                  <a:lnTo>
                    <a:pt x="5007738" y="75311"/>
                  </a:lnTo>
                  <a:cubicBezTo>
                    <a:pt x="4990339" y="87122"/>
                    <a:pt x="4966590" y="82423"/>
                    <a:pt x="4954906" y="65024"/>
                  </a:cubicBezTo>
                  <a:cubicBezTo>
                    <a:pt x="4943222" y="47625"/>
                    <a:pt x="4947794" y="23876"/>
                    <a:pt x="4965193" y="12192"/>
                  </a:cubicBezTo>
                  <a:lnTo>
                    <a:pt x="4965828" y="11811"/>
                  </a:lnTo>
                  <a:cubicBezTo>
                    <a:pt x="4983227" y="0"/>
                    <a:pt x="5006976" y="4699"/>
                    <a:pt x="5018660" y="22098"/>
                  </a:cubicBezTo>
                  <a:cubicBezTo>
                    <a:pt x="5030344" y="39497"/>
                    <a:pt x="5025772" y="63246"/>
                    <a:pt x="5008373" y="74930"/>
                  </a:cubicBezTo>
                  <a:close/>
                </a:path>
              </a:pathLst>
            </a:custGeom>
            <a:solidFill>
              <a:srgbClr val="000000"/>
            </a:solidFill>
          </p:spPr>
        </p:sp>
      </p:gr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7010400" y="1726911"/>
            <a:ext cx="1690640"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Physical - O(1)</a:t>
            </a:r>
          </a:p>
        </p:txBody>
      </p:sp>
      <p:sp>
        <p:nvSpPr>
          <p:cNvPr name="TextBox 12" id="12"/>
          <p:cNvSpPr txBox="true"/>
          <p:nvPr/>
        </p:nvSpPr>
        <p:spPr>
          <a:xfrm rot="0">
            <a:off x="6912188" y="672808"/>
            <a:ext cx="1890989" cy="317649"/>
          </a:xfrm>
          <a:prstGeom prst="rect">
            <a:avLst/>
          </a:prstGeom>
        </p:spPr>
        <p:txBody>
          <a:bodyPr anchor="t" rtlCol="false" tIns="0" lIns="0" bIns="0" rIns="0">
            <a:spAutoFit/>
          </a:bodyPr>
          <a:lstStyle/>
          <a:p>
            <a:pPr algn="l">
              <a:lnSpc>
                <a:spcPts val="2660"/>
              </a:lnSpc>
            </a:pPr>
            <a:r>
              <a:rPr lang="en-US" b="true" sz="1900" spc="-5">
                <a:solidFill>
                  <a:srgbClr val="000000"/>
                </a:solidFill>
                <a:latin typeface="IBM Plex Sans Bold"/>
                <a:ea typeface="IBM Plex Sans Bold"/>
                <a:cs typeface="IBM Plex Sans Bold"/>
                <a:sym typeface="IBM Plex Sans Bold"/>
              </a:rPr>
              <a:t>Electronic - O(s)</a:t>
            </a:r>
          </a:p>
        </p:txBody>
      </p:sp>
      <p:sp>
        <p:nvSpPr>
          <p:cNvPr name="TextBox 13" id="13"/>
          <p:cNvSpPr txBox="true"/>
          <p:nvPr/>
        </p:nvSpPr>
        <p:spPr>
          <a:xfrm rot="0">
            <a:off x="1398375" y="6398362"/>
            <a:ext cx="852164" cy="669950"/>
          </a:xfrm>
          <a:prstGeom prst="rect">
            <a:avLst/>
          </a:prstGeom>
        </p:spPr>
        <p:txBody>
          <a:bodyPr anchor="t" rtlCol="false" tIns="0" lIns="0" bIns="0" rIns="0">
            <a:spAutoFit/>
          </a:bodyPr>
          <a:lstStyle/>
          <a:p>
            <a:pPr algn="l">
              <a:lnSpc>
                <a:spcPts val="6000"/>
              </a:lnSpc>
            </a:pPr>
            <a:r>
              <a:rPr lang="en-US" b="true" sz="2400" spc="-7">
                <a:solidFill>
                  <a:srgbClr val="000000"/>
                </a:solidFill>
                <a:latin typeface="IBM Plex Sans Bold"/>
                <a:ea typeface="IBM Plex Sans Bold"/>
                <a:cs typeface="IBM Plex Sans Bold"/>
                <a:sym typeface="IBM Plex Sans Bold"/>
              </a:rPr>
              <a:t>Types</a:t>
            </a:r>
          </a:p>
        </p:txBody>
      </p:sp>
      <p:sp>
        <p:nvSpPr>
          <p:cNvPr name="TextBox 14" id="14"/>
          <p:cNvSpPr txBox="true"/>
          <p:nvPr/>
        </p:nvSpPr>
        <p:spPr>
          <a:xfrm rot="0">
            <a:off x="1301801" y="7236257"/>
            <a:ext cx="2525925" cy="670255"/>
          </a:xfrm>
          <a:prstGeom prst="rect">
            <a:avLst/>
          </a:prstGeom>
        </p:spPr>
        <p:txBody>
          <a:bodyPr anchor="t" rtlCol="false" tIns="0" lIns="0" bIns="0" rIns="0">
            <a:spAutoFit/>
          </a:bodyPr>
          <a:lstStyle/>
          <a:p>
            <a:pPr algn="l">
              <a:lnSpc>
                <a:spcPts val="6000"/>
              </a:lnSpc>
            </a:pPr>
            <a:r>
              <a:rPr lang="en-US" b="true" sz="2400" spc="-7">
                <a:solidFill>
                  <a:srgbClr val="000000"/>
                </a:solidFill>
                <a:latin typeface="IBM Plex Sans Bold"/>
                <a:ea typeface="IBM Plex Sans Bold"/>
                <a:cs typeface="IBM Plex Sans Bold"/>
                <a:sym typeface="IBM Plex Sans Bold"/>
              </a:rPr>
              <a:t>O(N), O(N2), O(2N)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705498" y="820102"/>
            <a:ext cx="7194023" cy="4938398"/>
          </a:xfrm>
          <a:custGeom>
            <a:avLst/>
            <a:gdLst/>
            <a:ahLst/>
            <a:cxnLst/>
            <a:rect r="r" b="b" t="t" l="l"/>
            <a:pathLst>
              <a:path h="4938398" w="7194023">
                <a:moveTo>
                  <a:pt x="0" y="0"/>
                </a:moveTo>
                <a:lnTo>
                  <a:pt x="7194023" y="0"/>
                </a:lnTo>
                <a:lnTo>
                  <a:pt x="7194023" y="4938399"/>
                </a:lnTo>
                <a:lnTo>
                  <a:pt x="0" y="4938399"/>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150991" y="1080440"/>
            <a:ext cx="5469674" cy="4466492"/>
            <a:chOff x="0" y="0"/>
            <a:chExt cx="5469674" cy="4466488"/>
          </a:xfrm>
        </p:grpSpPr>
        <p:sp>
          <p:nvSpPr>
            <p:cNvPr name="Freeform 7" id="7"/>
            <p:cNvSpPr/>
            <p:nvPr/>
          </p:nvSpPr>
          <p:spPr>
            <a:xfrm flipH="false" flipV="false" rot="0">
              <a:off x="63500" y="63500"/>
              <a:ext cx="5144262" cy="76200"/>
            </a:xfrm>
            <a:custGeom>
              <a:avLst/>
              <a:gdLst/>
              <a:ahLst/>
              <a:cxnLst/>
              <a:rect r="r" b="b" t="t" l="l"/>
              <a:pathLst>
                <a:path h="76200" w="5144262">
                  <a:moveTo>
                    <a:pt x="5144262" y="76200"/>
                  </a:moveTo>
                  <a:lnTo>
                    <a:pt x="0" y="76200"/>
                  </a:lnTo>
                  <a:lnTo>
                    <a:pt x="0" y="0"/>
                  </a:lnTo>
                  <a:lnTo>
                    <a:pt x="5144262" y="0"/>
                  </a:lnTo>
                  <a:close/>
                </a:path>
              </a:pathLst>
            </a:custGeom>
            <a:solidFill>
              <a:srgbClr val="000000"/>
            </a:solidFill>
          </p:spPr>
        </p:sp>
        <p:sp>
          <p:nvSpPr>
            <p:cNvPr name="Freeform 8" id="8"/>
            <p:cNvSpPr/>
            <p:nvPr/>
          </p:nvSpPr>
          <p:spPr>
            <a:xfrm flipH="false" flipV="false" rot="0">
              <a:off x="5296662" y="228346"/>
              <a:ext cx="109474" cy="4174744"/>
            </a:xfrm>
            <a:custGeom>
              <a:avLst/>
              <a:gdLst/>
              <a:ahLst/>
              <a:cxnLst/>
              <a:rect r="r" b="b" t="t" l="l"/>
              <a:pathLst>
                <a:path h="4174744" w="109474">
                  <a:moveTo>
                    <a:pt x="76200" y="0"/>
                  </a:moveTo>
                  <a:lnTo>
                    <a:pt x="109474" y="4174109"/>
                  </a:lnTo>
                  <a:lnTo>
                    <a:pt x="33274" y="4174744"/>
                  </a:lnTo>
                  <a:lnTo>
                    <a:pt x="0" y="635"/>
                  </a:lnTo>
                  <a:close/>
                </a:path>
              </a:pathLst>
            </a:custGeom>
            <a:solidFill>
              <a:srgbClr val="000000"/>
            </a:solidFill>
          </p:spPr>
        </p:sp>
      </p:gr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3419246" y="800833"/>
            <a:ext cx="25307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w</a:t>
            </a:r>
          </a:p>
        </p:txBody>
      </p:sp>
      <p:sp>
        <p:nvSpPr>
          <p:cNvPr name="TextBox 11" id="11"/>
          <p:cNvSpPr txBox="true"/>
          <p:nvPr/>
        </p:nvSpPr>
        <p:spPr>
          <a:xfrm rot="0">
            <a:off x="6602530" y="3493237"/>
            <a:ext cx="184366"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h</a:t>
            </a:r>
          </a:p>
        </p:txBody>
      </p:sp>
      <p:sp>
        <p:nvSpPr>
          <p:cNvPr name="TextBox 12" id="12"/>
          <p:cNvSpPr txBox="true"/>
          <p:nvPr/>
        </p:nvSpPr>
        <p:spPr>
          <a:xfrm rot="0">
            <a:off x="8467649" y="3493237"/>
            <a:ext cx="3556025"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Time complexity : O(wh)</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810225" y="1244603"/>
            <a:ext cx="4540948" cy="5079997"/>
          </a:xfrm>
          <a:custGeom>
            <a:avLst/>
            <a:gdLst/>
            <a:ahLst/>
            <a:cxnLst/>
            <a:rect r="r" b="b" t="t" l="l"/>
            <a:pathLst>
              <a:path h="5079997" w="4540948">
                <a:moveTo>
                  <a:pt x="0" y="0"/>
                </a:moveTo>
                <a:lnTo>
                  <a:pt x="4540949" y="0"/>
                </a:lnTo>
                <a:lnTo>
                  <a:pt x="4540949" y="5079997"/>
                </a:lnTo>
                <a:lnTo>
                  <a:pt x="0" y="5079997"/>
                </a:lnTo>
                <a:lnTo>
                  <a:pt x="0" y="0"/>
                </a:lnTo>
                <a:close/>
              </a:path>
            </a:pathLst>
          </a:custGeom>
          <a:blipFill>
            <a:blip r:embed="rId3"/>
            <a:stretch>
              <a:fillRect l="-39503" t="0" r="-56270" b="0"/>
            </a:stretch>
          </a:blipFill>
        </p:spPr>
      </p:sp>
      <p:sp>
        <p:nvSpPr>
          <p:cNvPr name="Freeform 6" id="6"/>
          <p:cNvSpPr/>
          <p:nvPr/>
        </p:nvSpPr>
        <p:spPr>
          <a:xfrm flipH="false" flipV="false" rot="0">
            <a:off x="7601998" y="1338510"/>
            <a:ext cx="4372146" cy="5256628"/>
          </a:xfrm>
          <a:custGeom>
            <a:avLst/>
            <a:gdLst/>
            <a:ahLst/>
            <a:cxnLst/>
            <a:rect r="r" b="b" t="t" l="l"/>
            <a:pathLst>
              <a:path h="5256628" w="4372146">
                <a:moveTo>
                  <a:pt x="0" y="0"/>
                </a:moveTo>
                <a:lnTo>
                  <a:pt x="4372146" y="0"/>
                </a:lnTo>
                <a:lnTo>
                  <a:pt x="4372146" y="5256629"/>
                </a:lnTo>
                <a:lnTo>
                  <a:pt x="0" y="5256629"/>
                </a:lnTo>
                <a:lnTo>
                  <a:pt x="0" y="0"/>
                </a:lnTo>
                <a:close/>
              </a:path>
            </a:pathLst>
          </a:custGeom>
          <a:blipFill>
            <a:blip r:embed="rId4"/>
            <a:stretch>
              <a:fillRect l="-3811" t="0" r="-3811" b="0"/>
            </a:stretch>
          </a:blipFill>
        </p:spPr>
      </p:sp>
      <p:grpSp>
        <p:nvGrpSpPr>
          <p:cNvPr name="Group 7" id="7"/>
          <p:cNvGrpSpPr>
            <a:grpSpLocks noChangeAspect="true"/>
          </p:cNvGrpSpPr>
          <p:nvPr/>
        </p:nvGrpSpPr>
        <p:grpSpPr>
          <a:xfrm rot="0">
            <a:off x="5552189" y="3507724"/>
            <a:ext cx="1901066" cy="553755"/>
            <a:chOff x="0" y="0"/>
            <a:chExt cx="1901063" cy="553745"/>
          </a:xfrm>
        </p:grpSpPr>
        <p:sp>
          <p:nvSpPr>
            <p:cNvPr name="Freeform 8" id="8"/>
            <p:cNvSpPr/>
            <p:nvPr/>
          </p:nvSpPr>
          <p:spPr>
            <a:xfrm flipH="false" flipV="false" rot="0">
              <a:off x="63500" y="232410"/>
              <a:ext cx="1481963" cy="88900"/>
            </a:xfrm>
            <a:custGeom>
              <a:avLst/>
              <a:gdLst/>
              <a:ahLst/>
              <a:cxnLst/>
              <a:rect r="r" b="b" t="t" l="l"/>
              <a:pathLst>
                <a:path h="88900" w="1481963">
                  <a:moveTo>
                    <a:pt x="0" y="0"/>
                  </a:moveTo>
                  <a:lnTo>
                    <a:pt x="1437513" y="0"/>
                  </a:lnTo>
                  <a:lnTo>
                    <a:pt x="1437513" y="44450"/>
                  </a:lnTo>
                  <a:lnTo>
                    <a:pt x="1437513" y="0"/>
                  </a:lnTo>
                  <a:lnTo>
                    <a:pt x="1481963" y="0"/>
                  </a:lnTo>
                  <a:lnTo>
                    <a:pt x="1481963" y="88900"/>
                  </a:lnTo>
                  <a:lnTo>
                    <a:pt x="1437513" y="88900"/>
                  </a:lnTo>
                  <a:lnTo>
                    <a:pt x="0" y="88900"/>
                  </a:lnTo>
                  <a:close/>
                </a:path>
              </a:pathLst>
            </a:custGeom>
            <a:solidFill>
              <a:srgbClr val="000000"/>
            </a:solidFill>
          </p:spPr>
        </p:sp>
        <p:sp>
          <p:nvSpPr>
            <p:cNvPr name="Freeform 9" id="9"/>
            <p:cNvSpPr/>
            <p:nvPr/>
          </p:nvSpPr>
          <p:spPr>
            <a:xfrm flipH="false" flipV="false" rot="0">
              <a:off x="1478153" y="63500"/>
              <a:ext cx="359410" cy="426720"/>
            </a:xfrm>
            <a:custGeom>
              <a:avLst/>
              <a:gdLst/>
              <a:ahLst/>
              <a:cxnLst/>
              <a:rect r="r" b="b" t="t" l="l"/>
              <a:pathLst>
                <a:path h="426720" w="359410">
                  <a:moveTo>
                    <a:pt x="0" y="350520"/>
                  </a:moveTo>
                  <a:lnTo>
                    <a:pt x="292100" y="175260"/>
                  </a:lnTo>
                  <a:lnTo>
                    <a:pt x="314960" y="213360"/>
                  </a:lnTo>
                  <a:lnTo>
                    <a:pt x="292100" y="251460"/>
                  </a:lnTo>
                  <a:lnTo>
                    <a:pt x="0" y="76200"/>
                  </a:lnTo>
                  <a:lnTo>
                    <a:pt x="45720" y="0"/>
                  </a:lnTo>
                  <a:lnTo>
                    <a:pt x="337820" y="175260"/>
                  </a:lnTo>
                  <a:cubicBezTo>
                    <a:pt x="351155" y="183261"/>
                    <a:pt x="359410" y="197739"/>
                    <a:pt x="359410" y="213360"/>
                  </a:cubicBezTo>
                  <a:cubicBezTo>
                    <a:pt x="359410" y="228981"/>
                    <a:pt x="351155" y="243459"/>
                    <a:pt x="337820" y="251460"/>
                  </a:cubicBezTo>
                  <a:lnTo>
                    <a:pt x="45720" y="426720"/>
                  </a:lnTo>
                  <a:close/>
                  <a:moveTo>
                    <a:pt x="22860" y="168910"/>
                  </a:moveTo>
                  <a:lnTo>
                    <a:pt x="314960" y="168910"/>
                  </a:lnTo>
                  <a:lnTo>
                    <a:pt x="314960" y="257810"/>
                  </a:lnTo>
                  <a:lnTo>
                    <a:pt x="22860" y="257810"/>
                  </a:lnTo>
                  <a:close/>
                </a:path>
              </a:pathLst>
            </a:custGeom>
            <a:solidFill>
              <a:srgbClr val="000000"/>
            </a:solidFill>
          </p:spPr>
        </p:sp>
      </p:gr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33062" y="1752600"/>
            <a:ext cx="2766546" cy="2766546"/>
          </a:xfrm>
          <a:custGeom>
            <a:avLst/>
            <a:gdLst/>
            <a:ahLst/>
            <a:cxnLst/>
            <a:rect r="r" b="b" t="t" l="l"/>
            <a:pathLst>
              <a:path h="2766546" w="2766546">
                <a:moveTo>
                  <a:pt x="0" y="0"/>
                </a:moveTo>
                <a:lnTo>
                  <a:pt x="2766546" y="0"/>
                </a:lnTo>
                <a:lnTo>
                  <a:pt x="2766546" y="2766546"/>
                </a:lnTo>
                <a:lnTo>
                  <a:pt x="0" y="2766546"/>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5700179" y="2454954"/>
            <a:ext cx="1162421" cy="1361827"/>
            <a:chOff x="0" y="0"/>
            <a:chExt cx="1162418" cy="1361821"/>
          </a:xfrm>
        </p:grpSpPr>
        <p:sp>
          <p:nvSpPr>
            <p:cNvPr name="Freeform 7" id="7"/>
            <p:cNvSpPr/>
            <p:nvPr/>
          </p:nvSpPr>
          <p:spPr>
            <a:xfrm flipH="false" flipV="false" rot="0">
              <a:off x="-15875" y="0"/>
              <a:ext cx="1178306" cy="1361948"/>
            </a:xfrm>
            <a:custGeom>
              <a:avLst/>
              <a:gdLst/>
              <a:ahLst/>
              <a:cxnLst/>
              <a:rect r="r" b="b" t="t" l="l"/>
              <a:pathLst>
                <a:path h="1361948" w="1178306">
                  <a:moveTo>
                    <a:pt x="422275" y="0"/>
                  </a:moveTo>
                  <a:cubicBezTo>
                    <a:pt x="403098" y="0"/>
                    <a:pt x="387477" y="15621"/>
                    <a:pt x="387477" y="34798"/>
                  </a:cubicBezTo>
                  <a:lnTo>
                    <a:pt x="387477" y="138938"/>
                  </a:lnTo>
                  <a:cubicBezTo>
                    <a:pt x="333502" y="143637"/>
                    <a:pt x="290576" y="163957"/>
                    <a:pt x="260223" y="199644"/>
                  </a:cubicBezTo>
                  <a:cubicBezTo>
                    <a:pt x="247650" y="214376"/>
                    <a:pt x="238506" y="230505"/>
                    <a:pt x="231648" y="246761"/>
                  </a:cubicBezTo>
                  <a:cubicBezTo>
                    <a:pt x="188468" y="256667"/>
                    <a:pt x="177927" y="291846"/>
                    <a:pt x="175641" y="311785"/>
                  </a:cubicBezTo>
                  <a:cubicBezTo>
                    <a:pt x="174625" y="320040"/>
                    <a:pt x="175133" y="325755"/>
                    <a:pt x="175133" y="325755"/>
                  </a:cubicBezTo>
                  <a:lnTo>
                    <a:pt x="175641" y="326136"/>
                  </a:lnTo>
                  <a:lnTo>
                    <a:pt x="175641" y="346964"/>
                  </a:lnTo>
                  <a:cubicBezTo>
                    <a:pt x="175514" y="347345"/>
                    <a:pt x="175260" y="347599"/>
                    <a:pt x="175133" y="347980"/>
                  </a:cubicBezTo>
                  <a:lnTo>
                    <a:pt x="175133" y="536829"/>
                  </a:lnTo>
                  <a:lnTo>
                    <a:pt x="186563" y="536829"/>
                  </a:lnTo>
                  <a:lnTo>
                    <a:pt x="186563" y="588645"/>
                  </a:lnTo>
                  <a:cubicBezTo>
                    <a:pt x="186563" y="811657"/>
                    <a:pt x="85217" y="992632"/>
                    <a:pt x="84582" y="993521"/>
                  </a:cubicBezTo>
                  <a:cubicBezTo>
                    <a:pt x="18542" y="1102106"/>
                    <a:pt x="0" y="1190625"/>
                    <a:pt x="29464" y="1256792"/>
                  </a:cubicBezTo>
                  <a:cubicBezTo>
                    <a:pt x="61087" y="1327785"/>
                    <a:pt x="135255" y="1342390"/>
                    <a:pt x="138430" y="1343025"/>
                  </a:cubicBezTo>
                  <a:lnTo>
                    <a:pt x="139700" y="1343279"/>
                  </a:lnTo>
                  <a:cubicBezTo>
                    <a:pt x="150241" y="1344930"/>
                    <a:pt x="160147" y="1345565"/>
                    <a:pt x="169418" y="1345565"/>
                  </a:cubicBezTo>
                  <a:cubicBezTo>
                    <a:pt x="219456" y="1345565"/>
                    <a:pt x="251206" y="1324483"/>
                    <a:pt x="269875" y="1305179"/>
                  </a:cubicBezTo>
                  <a:cubicBezTo>
                    <a:pt x="345313" y="1226820"/>
                    <a:pt x="320802" y="1063117"/>
                    <a:pt x="315214" y="1031494"/>
                  </a:cubicBezTo>
                  <a:cubicBezTo>
                    <a:pt x="315722" y="1013714"/>
                    <a:pt x="320675" y="1000633"/>
                    <a:pt x="330454" y="991235"/>
                  </a:cubicBezTo>
                  <a:cubicBezTo>
                    <a:pt x="346964" y="975487"/>
                    <a:pt x="375031" y="972312"/>
                    <a:pt x="387604" y="972312"/>
                  </a:cubicBezTo>
                  <a:lnTo>
                    <a:pt x="387604" y="1327150"/>
                  </a:lnTo>
                  <a:cubicBezTo>
                    <a:pt x="387604" y="1346327"/>
                    <a:pt x="403225" y="1361948"/>
                    <a:pt x="422402" y="1361948"/>
                  </a:cubicBezTo>
                  <a:lnTo>
                    <a:pt x="1143381" y="1361948"/>
                  </a:lnTo>
                  <a:cubicBezTo>
                    <a:pt x="1162558" y="1361948"/>
                    <a:pt x="1178306" y="1346327"/>
                    <a:pt x="1178306" y="1327150"/>
                  </a:cubicBezTo>
                  <a:lnTo>
                    <a:pt x="1178306" y="34798"/>
                  </a:lnTo>
                  <a:cubicBezTo>
                    <a:pt x="1178306" y="15621"/>
                    <a:pt x="1162558" y="0"/>
                    <a:pt x="1143381" y="0"/>
                  </a:cubicBezTo>
                  <a:lnTo>
                    <a:pt x="422275" y="0"/>
                  </a:lnTo>
                  <a:close/>
                  <a:moveTo>
                    <a:pt x="512064" y="141859"/>
                  </a:moveTo>
                  <a:lnTo>
                    <a:pt x="1059053" y="141859"/>
                  </a:lnTo>
                  <a:lnTo>
                    <a:pt x="1059053" y="468249"/>
                  </a:lnTo>
                  <a:lnTo>
                    <a:pt x="512064" y="468249"/>
                  </a:lnTo>
                  <a:lnTo>
                    <a:pt x="512064" y="141859"/>
                  </a:lnTo>
                  <a:close/>
                  <a:moveTo>
                    <a:pt x="387477" y="197231"/>
                  </a:moveTo>
                  <a:lnTo>
                    <a:pt x="387477" y="902589"/>
                  </a:lnTo>
                  <a:cubicBezTo>
                    <a:pt x="369189" y="902589"/>
                    <a:pt x="319151" y="906018"/>
                    <a:pt x="282829" y="940308"/>
                  </a:cubicBezTo>
                  <a:cubicBezTo>
                    <a:pt x="258445" y="963295"/>
                    <a:pt x="245491" y="995807"/>
                    <a:pt x="245491" y="1034288"/>
                  </a:cubicBezTo>
                  <a:lnTo>
                    <a:pt x="245491" y="1037590"/>
                  </a:lnTo>
                  <a:lnTo>
                    <a:pt x="246126" y="1040765"/>
                  </a:lnTo>
                  <a:cubicBezTo>
                    <a:pt x="253873" y="1081659"/>
                    <a:pt x="265684" y="1209167"/>
                    <a:pt x="219710" y="1256792"/>
                  </a:cubicBezTo>
                  <a:cubicBezTo>
                    <a:pt x="204089" y="1273048"/>
                    <a:pt x="181483" y="1278890"/>
                    <a:pt x="150876" y="1274445"/>
                  </a:cubicBezTo>
                  <a:cubicBezTo>
                    <a:pt x="146812" y="1273556"/>
                    <a:pt x="108966" y="1263904"/>
                    <a:pt x="93091" y="1228344"/>
                  </a:cubicBezTo>
                  <a:cubicBezTo>
                    <a:pt x="73787" y="1185037"/>
                    <a:pt x="91440" y="1116330"/>
                    <a:pt x="144526" y="1028827"/>
                  </a:cubicBezTo>
                  <a:cubicBezTo>
                    <a:pt x="149098" y="1020826"/>
                    <a:pt x="256159" y="830707"/>
                    <a:pt x="256159" y="588518"/>
                  </a:cubicBezTo>
                  <a:lnTo>
                    <a:pt x="256159" y="536829"/>
                  </a:lnTo>
                  <a:lnTo>
                    <a:pt x="272923" y="536829"/>
                  </a:lnTo>
                  <a:lnTo>
                    <a:pt x="272923" y="475615"/>
                  </a:lnTo>
                  <a:lnTo>
                    <a:pt x="299085" y="475615"/>
                  </a:lnTo>
                  <a:lnTo>
                    <a:pt x="299085" y="316357"/>
                  </a:lnTo>
                  <a:lnTo>
                    <a:pt x="299085" y="311912"/>
                  </a:lnTo>
                  <a:lnTo>
                    <a:pt x="273177" y="311912"/>
                  </a:lnTo>
                  <a:cubicBezTo>
                    <a:pt x="276987" y="287655"/>
                    <a:pt x="285623" y="259461"/>
                    <a:pt x="304419" y="237363"/>
                  </a:cubicBezTo>
                  <a:cubicBezTo>
                    <a:pt x="323723" y="214757"/>
                    <a:pt x="351536" y="201422"/>
                    <a:pt x="387350" y="197231"/>
                  </a:cubicBezTo>
                  <a:close/>
                </a:path>
              </a:pathLst>
            </a:custGeom>
            <a:solidFill>
              <a:srgbClr val="000000"/>
            </a:solidFill>
          </p:spPr>
        </p:sp>
      </p:gr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904513"/>
            <a:ext cx="4771749" cy="458419"/>
          </a:xfrm>
          <a:prstGeom prst="rect">
            <a:avLst/>
          </a:prstGeom>
        </p:spPr>
        <p:txBody>
          <a:bodyPr anchor="t" rtlCol="false" tIns="0" lIns="0" bIns="0" rIns="0">
            <a:spAutoFit/>
          </a:bodyPr>
          <a:lstStyle/>
          <a:p>
            <a:pPr algn="l">
              <a:lnSpc>
                <a:spcPts val="3779"/>
              </a:lnSpc>
            </a:pPr>
            <a:r>
              <a:rPr lang="en-US" b="true" sz="2700" spc="-8">
                <a:solidFill>
                  <a:srgbClr val="FFFFFF"/>
                </a:solidFill>
                <a:latin typeface="IBM Plex Sans Bold"/>
                <a:ea typeface="IBM Plex Sans Bold"/>
                <a:cs typeface="IBM Plex Sans Bold"/>
                <a:sym typeface="IBM Plex Sans Bold"/>
              </a:rPr>
              <a:t>Algorithm run time notations</a:t>
            </a:r>
          </a:p>
        </p:txBody>
      </p:sp>
      <p:sp>
        <p:nvSpPr>
          <p:cNvPr name="TextBox 10" id="10"/>
          <p:cNvSpPr txBox="true"/>
          <p:nvPr/>
        </p:nvSpPr>
        <p:spPr>
          <a:xfrm rot="0">
            <a:off x="914400" y="4690215"/>
            <a:ext cx="4158234"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-City traﬃc - 20 liters -Highway - 10 liters -Mixed condition - 15 liters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5664584" y="1910305"/>
            <a:ext cx="6006713" cy="4909595"/>
          </a:xfrm>
          <a:custGeom>
            <a:avLst/>
            <a:gdLst/>
            <a:ahLst/>
            <a:cxnLst/>
            <a:rect r="r" b="b" t="t" l="l"/>
            <a:pathLst>
              <a:path h="4909595" w="6006713">
                <a:moveTo>
                  <a:pt x="0" y="0"/>
                </a:moveTo>
                <a:lnTo>
                  <a:pt x="6006713" y="0"/>
                </a:lnTo>
                <a:lnTo>
                  <a:pt x="6006713" y="4909595"/>
                </a:lnTo>
                <a:lnTo>
                  <a:pt x="0" y="4909595"/>
                </a:lnTo>
                <a:lnTo>
                  <a:pt x="0" y="0"/>
                </a:lnTo>
                <a:close/>
              </a:path>
            </a:pathLst>
          </a:custGeom>
          <a:blipFill>
            <a:blip r:embed="rId3"/>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904513"/>
            <a:ext cx="4771749" cy="458419"/>
          </a:xfrm>
          <a:prstGeom prst="rect">
            <a:avLst/>
          </a:prstGeom>
        </p:spPr>
        <p:txBody>
          <a:bodyPr anchor="t" rtlCol="false" tIns="0" lIns="0" bIns="0" rIns="0">
            <a:spAutoFit/>
          </a:bodyPr>
          <a:lstStyle/>
          <a:p>
            <a:pPr algn="l">
              <a:lnSpc>
                <a:spcPts val="3779"/>
              </a:lnSpc>
            </a:pPr>
            <a:r>
              <a:rPr lang="en-US" b="true" sz="2700" spc="-8">
                <a:solidFill>
                  <a:srgbClr val="FFFFFF"/>
                </a:solidFill>
                <a:latin typeface="IBM Plex Sans Bold"/>
                <a:ea typeface="IBM Plex Sans Bold"/>
                <a:cs typeface="IBM Plex Sans Bold"/>
                <a:sym typeface="IBM Plex Sans Bold"/>
              </a:rPr>
              <a:t>Algorithm run time notations</a:t>
            </a:r>
          </a:p>
        </p:txBody>
      </p:sp>
      <p:sp>
        <p:nvSpPr>
          <p:cNvPr name="TextBox 8" id="8"/>
          <p:cNvSpPr txBox="true"/>
          <p:nvPr/>
        </p:nvSpPr>
        <p:spPr>
          <a:xfrm rot="0">
            <a:off x="939803" y="2118465"/>
            <a:ext cx="2323633" cy="1101747"/>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-Best case -Average case -Worst case</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5664584" y="1910305"/>
            <a:ext cx="6006713" cy="4909595"/>
          </a:xfrm>
          <a:custGeom>
            <a:avLst/>
            <a:gdLst/>
            <a:ahLst/>
            <a:cxnLst/>
            <a:rect r="r" b="b" t="t" l="l"/>
            <a:pathLst>
              <a:path h="4909595" w="6006713">
                <a:moveTo>
                  <a:pt x="0" y="0"/>
                </a:moveTo>
                <a:lnTo>
                  <a:pt x="6006713" y="0"/>
                </a:lnTo>
                <a:lnTo>
                  <a:pt x="6006713" y="4909595"/>
                </a:lnTo>
                <a:lnTo>
                  <a:pt x="0" y="4909595"/>
                </a:lnTo>
                <a:lnTo>
                  <a:pt x="0" y="0"/>
                </a:lnTo>
                <a:close/>
              </a:path>
            </a:pathLst>
          </a:custGeom>
          <a:blipFill>
            <a:blip r:embed="rId3"/>
            <a:stretch>
              <a:fillRect l="0" t="0" r="0" b="0"/>
            </a:stretch>
          </a:blipFill>
        </p:spPr>
      </p:sp>
      <p:sp>
        <p:nvSpPr>
          <p:cNvPr name="Freeform 6" id="6"/>
          <p:cNvSpPr/>
          <p:nvPr/>
        </p:nvSpPr>
        <p:spPr>
          <a:xfrm flipH="false" flipV="false" rot="0">
            <a:off x="199006" y="3529222"/>
            <a:ext cx="5157045" cy="2171700"/>
          </a:xfrm>
          <a:custGeom>
            <a:avLst/>
            <a:gdLst/>
            <a:ahLst/>
            <a:cxnLst/>
            <a:rect r="r" b="b" t="t" l="l"/>
            <a:pathLst>
              <a:path h="2171700" w="5157045">
                <a:moveTo>
                  <a:pt x="0" y="0"/>
                </a:moveTo>
                <a:lnTo>
                  <a:pt x="5157044" y="0"/>
                </a:lnTo>
                <a:lnTo>
                  <a:pt x="5157044" y="2171700"/>
                </a:lnTo>
                <a:lnTo>
                  <a:pt x="0" y="2171700"/>
                </a:lnTo>
                <a:lnTo>
                  <a:pt x="0" y="0"/>
                </a:lnTo>
                <a:close/>
              </a:path>
            </a:pathLst>
          </a:custGeom>
          <a:blipFill>
            <a:blip r:embed="rId4"/>
            <a:stretch>
              <a:fillRect l="-5530" t="0" r="-10953"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904513"/>
            <a:ext cx="4771749" cy="458419"/>
          </a:xfrm>
          <a:prstGeom prst="rect">
            <a:avLst/>
          </a:prstGeom>
        </p:spPr>
        <p:txBody>
          <a:bodyPr anchor="t" rtlCol="false" tIns="0" lIns="0" bIns="0" rIns="0">
            <a:spAutoFit/>
          </a:bodyPr>
          <a:lstStyle/>
          <a:p>
            <a:pPr algn="l">
              <a:lnSpc>
                <a:spcPts val="3779"/>
              </a:lnSpc>
            </a:pPr>
            <a:r>
              <a:rPr lang="en-US" b="true" sz="2700" spc="-8">
                <a:solidFill>
                  <a:srgbClr val="FFFFFF"/>
                </a:solidFill>
                <a:latin typeface="IBM Plex Sans Bold"/>
                <a:ea typeface="IBM Plex Sans Bold"/>
                <a:cs typeface="IBM Plex Sans Bold"/>
                <a:sym typeface="IBM Plex Sans Bold"/>
              </a:rPr>
              <a:t>Algorithm run time notations</a:t>
            </a:r>
          </a:p>
        </p:txBody>
      </p:sp>
      <p:sp>
        <p:nvSpPr>
          <p:cNvPr name="TextBox 9" id="9"/>
          <p:cNvSpPr txBox="true"/>
          <p:nvPr/>
        </p:nvSpPr>
        <p:spPr>
          <a:xfrm rot="0">
            <a:off x="914400" y="2274037"/>
            <a:ext cx="303869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Quick sort algorithm</a:t>
            </a:r>
          </a:p>
        </p:txBody>
      </p:sp>
      <p:sp>
        <p:nvSpPr>
          <p:cNvPr name="TextBox 10" id="10"/>
          <p:cNvSpPr txBox="true"/>
          <p:nvPr/>
        </p:nvSpPr>
        <p:spPr>
          <a:xfrm rot="0">
            <a:off x="7076694" y="2273732"/>
            <a:ext cx="771544" cy="413080"/>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O(N2)</a:t>
            </a:r>
          </a:p>
        </p:txBody>
      </p:sp>
      <p:sp>
        <p:nvSpPr>
          <p:cNvPr name="TextBox 11" id="11"/>
          <p:cNvSpPr txBox="true"/>
          <p:nvPr/>
        </p:nvSpPr>
        <p:spPr>
          <a:xfrm rot="0">
            <a:off x="10409787" y="4356840"/>
            <a:ext cx="656301"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a:t>
            </a:r>
          </a:p>
        </p:txBody>
      </p:sp>
      <p:sp>
        <p:nvSpPr>
          <p:cNvPr name="TextBox 12" id="12"/>
          <p:cNvSpPr txBox="true"/>
          <p:nvPr/>
        </p:nvSpPr>
        <p:spPr>
          <a:xfrm rot="0">
            <a:off x="9618269" y="2502637"/>
            <a:ext cx="151965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 log N)</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882653" y="4552950"/>
            <a:ext cx="11239500" cy="965787"/>
          </a:xfrm>
          <a:custGeom>
            <a:avLst/>
            <a:gdLst/>
            <a:ahLst/>
            <a:cxnLst/>
            <a:rect r="r" b="b" t="t" l="l"/>
            <a:pathLst>
              <a:path h="965787" w="11239500">
                <a:moveTo>
                  <a:pt x="0" y="0"/>
                </a:moveTo>
                <a:lnTo>
                  <a:pt x="11239500" y="0"/>
                </a:lnTo>
                <a:lnTo>
                  <a:pt x="11239500" y="965787"/>
                </a:lnTo>
                <a:lnTo>
                  <a:pt x="0" y="9657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597230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Big O, Big Theta and Big Omega</a:t>
            </a:r>
          </a:p>
        </p:txBody>
      </p:sp>
      <p:sp>
        <p:nvSpPr>
          <p:cNvPr name="TextBox 8" id="8"/>
          <p:cNvSpPr txBox="true"/>
          <p:nvPr/>
        </p:nvSpPr>
        <p:spPr>
          <a:xfrm rot="0">
            <a:off x="755714" y="1738208"/>
            <a:ext cx="149019" cy="2063867"/>
          </a:xfrm>
          <a:prstGeom prst="rect">
            <a:avLst/>
          </a:prstGeom>
        </p:spPr>
        <p:txBody>
          <a:bodyPr anchor="t" rtlCol="false" tIns="0" lIns="0" bIns="0" rIns="0">
            <a:spAutoFit/>
          </a:bodyPr>
          <a:lstStyle/>
          <a:p>
            <a:pPr algn="just">
              <a:lnSpc>
                <a:spcPts val="5399"/>
              </a:lnSpc>
            </a:pPr>
            <a:r>
              <a:rPr lang="en-US" b="true" sz="3286">
                <a:solidFill>
                  <a:srgbClr val="000000"/>
                </a:solidFill>
                <a:latin typeface="Arial Bold"/>
                <a:ea typeface="Arial Bold"/>
                <a:cs typeface="Arial Bold"/>
                <a:sym typeface="Arial Bold"/>
              </a:rPr>
              <a:t>• • •</a:t>
            </a:r>
          </a:p>
        </p:txBody>
      </p:sp>
      <p:sp>
        <p:nvSpPr>
          <p:cNvPr name="TextBox 9" id="9"/>
          <p:cNvSpPr txBox="true"/>
          <p:nvPr/>
        </p:nvSpPr>
        <p:spPr>
          <a:xfrm rot="0">
            <a:off x="1073210" y="1702708"/>
            <a:ext cx="2812628" cy="2334577"/>
          </a:xfrm>
          <a:prstGeom prst="rect">
            <a:avLst/>
          </a:prstGeom>
        </p:spPr>
        <p:txBody>
          <a:bodyPr anchor="t" rtlCol="false" tIns="0" lIns="0" bIns="0" rIns="0">
            <a:spAutoFit/>
          </a:bodyPr>
          <a:lstStyle/>
          <a:p>
            <a:pPr algn="l">
              <a:lnSpc>
                <a:spcPts val="5399"/>
              </a:lnSpc>
            </a:pPr>
            <a:r>
              <a:rPr lang="en-US" b="true" sz="2266">
                <a:solidFill>
                  <a:srgbClr val="000000"/>
                </a:solidFill>
                <a:latin typeface="Arial Bold"/>
                <a:ea typeface="Arial Bold"/>
                <a:cs typeface="Arial Bold"/>
                <a:sym typeface="Arial Bold"/>
              </a:rPr>
              <a:t>Big O Big - Ω (Big-Omega) </a:t>
            </a:r>
            <a:r>
              <a:rPr lang="en-US" sz="2266">
                <a:solidFill>
                  <a:srgbClr val="000000"/>
                </a:solidFill>
                <a:latin typeface="Arial"/>
                <a:ea typeface="Arial"/>
                <a:cs typeface="Arial"/>
                <a:sym typeface="Arial"/>
              </a:rPr>
              <a:t>case. </a:t>
            </a:r>
            <a:r>
              <a:rPr lang="en-US" b="true" sz="2266">
                <a:solidFill>
                  <a:srgbClr val="000000"/>
                </a:solidFill>
                <a:latin typeface="Arial Bold"/>
                <a:ea typeface="Arial Bold"/>
                <a:cs typeface="Arial Bold"/>
                <a:sym typeface="Arial Bold"/>
              </a:rPr>
              <a:t>Big Theta (Big - Θ) </a:t>
            </a:r>
            <a:r>
              <a:rPr lang="en-US" sz="2266">
                <a:solidFill>
                  <a:srgbClr val="000000"/>
                </a:solidFill>
                <a:latin typeface="Arial"/>
                <a:ea typeface="Arial"/>
                <a:cs typeface="Arial"/>
                <a:sym typeface="Arial"/>
              </a:rPr>
              <a:t>cases.</a:t>
            </a:r>
          </a:p>
        </p:txBody>
      </p:sp>
      <p:sp>
        <p:nvSpPr>
          <p:cNvPr name="TextBox 10" id="10"/>
          <p:cNvSpPr txBox="true"/>
          <p:nvPr/>
        </p:nvSpPr>
        <p:spPr>
          <a:xfrm rot="0">
            <a:off x="1840811" y="1688030"/>
            <a:ext cx="9025261" cy="634756"/>
          </a:xfrm>
          <a:prstGeom prst="rect">
            <a:avLst/>
          </a:prstGeom>
        </p:spPr>
        <p:txBody>
          <a:bodyPr anchor="t" rtlCol="false" tIns="0" lIns="0" bIns="0" rIns="0">
            <a:spAutoFit/>
          </a:bodyPr>
          <a:lstStyle/>
          <a:p>
            <a:pPr algn="l">
              <a:lnSpc>
                <a:spcPts val="5399"/>
              </a:lnSpc>
            </a:pPr>
            <a:r>
              <a:rPr lang="en-US" sz="2266">
                <a:solidFill>
                  <a:srgbClr val="000000"/>
                </a:solidFill>
                <a:latin typeface="Arial"/>
                <a:ea typeface="Arial"/>
                <a:cs typeface="Arial"/>
                <a:sym typeface="Arial"/>
              </a:rPr>
              <a:t> : It is a complexity that is going to be less or equal to the worst case. </a:t>
            </a:r>
          </a:p>
        </p:txBody>
      </p:sp>
      <p:sp>
        <p:nvSpPr>
          <p:cNvPr name="TextBox 11" id="11"/>
          <p:cNvSpPr txBox="true"/>
          <p:nvPr/>
        </p:nvSpPr>
        <p:spPr>
          <a:xfrm rot="0">
            <a:off x="3910689" y="2373830"/>
            <a:ext cx="8372923" cy="634756"/>
          </a:xfrm>
          <a:prstGeom prst="rect">
            <a:avLst/>
          </a:prstGeom>
        </p:spPr>
        <p:txBody>
          <a:bodyPr anchor="t" rtlCol="false" tIns="0" lIns="0" bIns="0" rIns="0">
            <a:spAutoFit/>
          </a:bodyPr>
          <a:lstStyle/>
          <a:p>
            <a:pPr algn="l">
              <a:lnSpc>
                <a:spcPts val="5399"/>
              </a:lnSpc>
            </a:pPr>
            <a:r>
              <a:rPr lang="en-US" sz="2266">
                <a:solidFill>
                  <a:srgbClr val="000000"/>
                </a:solidFill>
                <a:latin typeface="Arial"/>
                <a:ea typeface="Arial"/>
                <a:cs typeface="Arial"/>
                <a:sym typeface="Arial"/>
              </a:rPr>
              <a:t>: It is a complexity that is going to be at least more than the best </a:t>
            </a:r>
          </a:p>
        </p:txBody>
      </p:sp>
      <p:sp>
        <p:nvSpPr>
          <p:cNvPr name="TextBox 12" id="12"/>
          <p:cNvSpPr txBox="true"/>
          <p:nvPr/>
        </p:nvSpPr>
        <p:spPr>
          <a:xfrm rot="0">
            <a:off x="3679755" y="3059630"/>
            <a:ext cx="8454371" cy="634756"/>
          </a:xfrm>
          <a:prstGeom prst="rect">
            <a:avLst/>
          </a:prstGeom>
        </p:spPr>
        <p:txBody>
          <a:bodyPr anchor="t" rtlCol="false" tIns="0" lIns="0" bIns="0" rIns="0">
            <a:spAutoFit/>
          </a:bodyPr>
          <a:lstStyle/>
          <a:p>
            <a:pPr algn="l">
              <a:lnSpc>
                <a:spcPts val="5399"/>
              </a:lnSpc>
            </a:pPr>
            <a:r>
              <a:rPr lang="en-US" sz="2266">
                <a:solidFill>
                  <a:srgbClr val="000000"/>
                </a:solidFill>
                <a:latin typeface="Arial"/>
                <a:ea typeface="Arial"/>
                <a:cs typeface="Arial"/>
                <a:sym typeface="Arial"/>
              </a:rPr>
              <a:t>: It is a complexity that is within bounds of the worst and the best </a:t>
            </a:r>
          </a:p>
        </p:txBody>
      </p:sp>
      <p:sp>
        <p:nvSpPr>
          <p:cNvPr name="TextBox 13" id="13"/>
          <p:cNvSpPr txBox="true"/>
          <p:nvPr/>
        </p:nvSpPr>
        <p:spPr>
          <a:xfrm rot="0">
            <a:off x="1244822" y="474192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5</a:t>
            </a:r>
          </a:p>
        </p:txBody>
      </p:sp>
      <p:sp>
        <p:nvSpPr>
          <p:cNvPr name="TextBox 14" id="14"/>
          <p:cNvSpPr txBox="true"/>
          <p:nvPr/>
        </p:nvSpPr>
        <p:spPr>
          <a:xfrm rot="0">
            <a:off x="1984810" y="474192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4</a:t>
            </a:r>
          </a:p>
        </p:txBody>
      </p:sp>
      <p:sp>
        <p:nvSpPr>
          <p:cNvPr name="TextBox 15" id="15"/>
          <p:cNvSpPr txBox="true"/>
          <p:nvPr/>
        </p:nvSpPr>
        <p:spPr>
          <a:xfrm rot="0">
            <a:off x="2647121" y="474192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10</a:t>
            </a:r>
          </a:p>
        </p:txBody>
      </p:sp>
      <p:sp>
        <p:nvSpPr>
          <p:cNvPr name="TextBox 16" id="16"/>
          <p:cNvSpPr txBox="true"/>
          <p:nvPr/>
        </p:nvSpPr>
        <p:spPr>
          <a:xfrm rot="0">
            <a:off x="3402749" y="4741926"/>
            <a:ext cx="28498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a:t>
            </a:r>
          </a:p>
        </p:txBody>
      </p:sp>
      <p:sp>
        <p:nvSpPr>
          <p:cNvPr name="TextBox 17" id="17"/>
          <p:cNvSpPr txBox="true"/>
          <p:nvPr/>
        </p:nvSpPr>
        <p:spPr>
          <a:xfrm rot="0">
            <a:off x="4204764" y="474192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a:t>
            </a:r>
          </a:p>
        </p:txBody>
      </p:sp>
      <p:sp>
        <p:nvSpPr>
          <p:cNvPr name="TextBox 18" id="18"/>
          <p:cNvSpPr txBox="true"/>
          <p:nvPr/>
        </p:nvSpPr>
        <p:spPr>
          <a:xfrm rot="0">
            <a:off x="4867084" y="474192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19" id="19"/>
          <p:cNvSpPr txBox="true"/>
          <p:nvPr/>
        </p:nvSpPr>
        <p:spPr>
          <a:xfrm rot="0">
            <a:off x="5607063" y="474192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68</a:t>
            </a:r>
          </a:p>
        </p:txBody>
      </p:sp>
      <p:sp>
        <p:nvSpPr>
          <p:cNvPr name="TextBox 20" id="20"/>
          <p:cNvSpPr txBox="true"/>
          <p:nvPr/>
        </p:nvSpPr>
        <p:spPr>
          <a:xfrm rot="0">
            <a:off x="6347050" y="474192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87</a:t>
            </a:r>
          </a:p>
        </p:txBody>
      </p:sp>
      <p:sp>
        <p:nvSpPr>
          <p:cNvPr name="TextBox 21" id="21"/>
          <p:cNvSpPr txBox="true"/>
          <p:nvPr/>
        </p:nvSpPr>
        <p:spPr>
          <a:xfrm rot="0">
            <a:off x="7087038" y="474192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12</a:t>
            </a:r>
          </a:p>
        </p:txBody>
      </p:sp>
      <p:sp>
        <p:nvSpPr>
          <p:cNvPr name="TextBox 22" id="22"/>
          <p:cNvSpPr txBox="true"/>
          <p:nvPr/>
        </p:nvSpPr>
        <p:spPr>
          <a:xfrm rot="0">
            <a:off x="7842675" y="4741926"/>
            <a:ext cx="28498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a:t>
            </a:r>
          </a:p>
        </p:txBody>
      </p:sp>
      <p:sp>
        <p:nvSpPr>
          <p:cNvPr name="TextBox 23" id="23"/>
          <p:cNvSpPr txBox="true"/>
          <p:nvPr/>
        </p:nvSpPr>
        <p:spPr>
          <a:xfrm rot="0">
            <a:off x="8567014" y="474192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90</a:t>
            </a:r>
          </a:p>
        </p:txBody>
      </p:sp>
      <p:sp>
        <p:nvSpPr>
          <p:cNvPr name="TextBox 24" id="24"/>
          <p:cNvSpPr txBox="true"/>
          <p:nvPr/>
        </p:nvSpPr>
        <p:spPr>
          <a:xfrm rot="0">
            <a:off x="9307001" y="474192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13</a:t>
            </a:r>
          </a:p>
        </p:txBody>
      </p:sp>
      <p:sp>
        <p:nvSpPr>
          <p:cNvPr name="TextBox 25" id="25"/>
          <p:cNvSpPr txBox="true"/>
          <p:nvPr/>
        </p:nvSpPr>
        <p:spPr>
          <a:xfrm rot="0">
            <a:off x="10046989" y="474192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77</a:t>
            </a:r>
          </a:p>
        </p:txBody>
      </p:sp>
      <p:sp>
        <p:nvSpPr>
          <p:cNvPr name="TextBox 26" id="26"/>
          <p:cNvSpPr txBox="true"/>
          <p:nvPr/>
        </p:nvSpPr>
        <p:spPr>
          <a:xfrm rot="0">
            <a:off x="10786977" y="474192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55</a:t>
            </a:r>
          </a:p>
        </p:txBody>
      </p:sp>
      <p:sp>
        <p:nvSpPr>
          <p:cNvPr name="TextBox 27" id="27"/>
          <p:cNvSpPr txBox="true"/>
          <p:nvPr/>
        </p:nvSpPr>
        <p:spPr>
          <a:xfrm rot="0">
            <a:off x="11604631" y="474192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9</a:t>
            </a:r>
          </a:p>
        </p:txBody>
      </p:sp>
      <p:sp>
        <p:nvSpPr>
          <p:cNvPr name="TextBox 28" id="28"/>
          <p:cNvSpPr txBox="true"/>
          <p:nvPr/>
        </p:nvSpPr>
        <p:spPr>
          <a:xfrm rot="0">
            <a:off x="918096" y="6179287"/>
            <a:ext cx="2015223" cy="2044722"/>
          </a:xfrm>
          <a:prstGeom prst="rect">
            <a:avLst/>
          </a:prstGeom>
        </p:spPr>
        <p:txBody>
          <a:bodyPr anchor="t" rtlCol="false" tIns="0" lIns="0" bIns="0" rIns="0">
            <a:spAutoFit/>
          </a:bodyPr>
          <a:lstStyle/>
          <a:p>
            <a:pPr algn="l">
              <a:lnSpc>
                <a:spcPts val="5599"/>
              </a:lnSpc>
            </a:pPr>
            <a:r>
              <a:rPr lang="en-US" b="true" sz="2400" spc="-7">
                <a:solidFill>
                  <a:srgbClr val="000000"/>
                </a:solidFill>
                <a:latin typeface="IBM Plex Sans Bold"/>
                <a:ea typeface="IBM Plex Sans Bold"/>
                <a:cs typeface="IBM Plex Sans Bold"/>
                <a:sym typeface="IBM Plex Sans Bold"/>
              </a:rPr>
              <a:t>Big O - O(N) Big Ω - Ω(1) Big Θ - Θ(n/2)</a:t>
            </a:r>
          </a:p>
        </p:txBody>
      </p:sp>
      <p:sp>
        <p:nvSpPr>
          <p:cNvPr name="TextBox 29" id="29"/>
          <p:cNvSpPr txBox="true"/>
          <p:nvPr/>
        </p:nvSpPr>
        <p:spPr>
          <a:xfrm rot="0">
            <a:off x="12076224" y="4205421"/>
            <a:ext cx="184366"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n</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40623" y="5455701"/>
            <a:ext cx="11165100" cy="838200"/>
            <a:chOff x="0" y="0"/>
            <a:chExt cx="11165103" cy="838200"/>
          </a:xfrm>
        </p:grpSpPr>
        <p:sp>
          <p:nvSpPr>
            <p:cNvPr name="Freeform 6" id="6"/>
            <p:cNvSpPr/>
            <p:nvPr/>
          </p:nvSpPr>
          <p:spPr>
            <a:xfrm flipH="false" flipV="false" rot="0">
              <a:off x="0" y="0"/>
              <a:ext cx="11165078" cy="838200"/>
            </a:xfrm>
            <a:custGeom>
              <a:avLst/>
              <a:gdLst/>
              <a:ahLst/>
              <a:cxnLst/>
              <a:rect r="r" b="b" t="t" l="l"/>
              <a:pathLst>
                <a:path h="838200" w="11165078">
                  <a:moveTo>
                    <a:pt x="0" y="838200"/>
                  </a:moveTo>
                  <a:lnTo>
                    <a:pt x="11165078" y="838200"/>
                  </a:lnTo>
                  <a:lnTo>
                    <a:pt x="11165078" y="0"/>
                  </a:lnTo>
                  <a:lnTo>
                    <a:pt x="0" y="0"/>
                  </a:lnTo>
                  <a:close/>
                </a:path>
              </a:pathLst>
            </a:custGeom>
            <a:solidFill>
              <a:srgbClr val="FFFFFF"/>
            </a:solidFill>
          </p:spPr>
        </p:sp>
      </p:grpSp>
      <p:grpSp>
        <p:nvGrpSpPr>
          <p:cNvPr name="Group 7" id="7"/>
          <p:cNvGrpSpPr>
            <a:grpSpLocks noChangeAspect="true"/>
          </p:cNvGrpSpPr>
          <p:nvPr/>
        </p:nvGrpSpPr>
        <p:grpSpPr>
          <a:xfrm rot="0">
            <a:off x="622297" y="1485900"/>
            <a:ext cx="9967665" cy="2544004"/>
            <a:chOff x="0" y="0"/>
            <a:chExt cx="9967671" cy="2544000"/>
          </a:xfrm>
        </p:grpSpPr>
        <p:sp>
          <p:nvSpPr>
            <p:cNvPr name="Freeform 8" id="8"/>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9" id="9"/>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10" id="10"/>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11" id="11"/>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2" id="12"/>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3" id="13"/>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4" id="14"/>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5" id="15"/>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6" id="16"/>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7" id="17"/>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8" id="18"/>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9" id="19"/>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20" id="20"/>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1" id="21"/>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2" id="22"/>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3" id="23"/>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4" id="24"/>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5" id="25"/>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TextBox 26" id="2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7" id="27"/>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28" id="28"/>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29" id="29"/>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0" id="30"/>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1" id="31"/>
          <p:cNvSpPr txBox="true"/>
          <p:nvPr/>
        </p:nvSpPr>
        <p:spPr>
          <a:xfrm rot="0">
            <a:off x="721538" y="4725133"/>
            <a:ext cx="298770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O(1) - Constant time</a:t>
            </a:r>
          </a:p>
        </p:txBody>
      </p:sp>
      <p:sp>
        <p:nvSpPr>
          <p:cNvPr name="TextBox 32" id="32"/>
          <p:cNvSpPr txBox="true"/>
          <p:nvPr/>
        </p:nvSpPr>
        <p:spPr>
          <a:xfrm rot="0">
            <a:off x="691429" y="5637219"/>
            <a:ext cx="11271828" cy="743969"/>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array = [1, 2, 3, 4, 5] array[0] // It takes constant time to access first element</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22297" y="1485900"/>
            <a:ext cx="9967665" cy="2544004"/>
            <a:chOff x="0" y="0"/>
            <a:chExt cx="9967671" cy="2544000"/>
          </a:xfrm>
        </p:grpSpPr>
        <p:sp>
          <p:nvSpPr>
            <p:cNvPr name="Freeform 6" id="6"/>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7" id="7"/>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8" id="8"/>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9" id="9"/>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0" id="10"/>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1" id="11"/>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2" id="12"/>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3" id="13"/>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4" id="14"/>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5" id="15"/>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6" id="16"/>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7" id="17"/>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8" id="18"/>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9" id="19"/>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0" id="20"/>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1" id="21"/>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2" id="22"/>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3" id="23"/>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Freeform 24" id="24"/>
          <p:cNvSpPr/>
          <p:nvPr/>
        </p:nvSpPr>
        <p:spPr>
          <a:xfrm flipH="false" flipV="false" rot="0">
            <a:off x="670731" y="5499668"/>
            <a:ext cx="3043428" cy="2853214"/>
          </a:xfrm>
          <a:custGeom>
            <a:avLst/>
            <a:gdLst/>
            <a:ahLst/>
            <a:cxnLst/>
            <a:rect r="r" b="b" t="t" l="l"/>
            <a:pathLst>
              <a:path h="2853214" w="3043428">
                <a:moveTo>
                  <a:pt x="0" y="0"/>
                </a:moveTo>
                <a:lnTo>
                  <a:pt x="3043428" y="0"/>
                </a:lnTo>
                <a:lnTo>
                  <a:pt x="3043428" y="2853214"/>
                </a:lnTo>
                <a:lnTo>
                  <a:pt x="0" y="2853214"/>
                </a:lnTo>
                <a:lnTo>
                  <a:pt x="0" y="0"/>
                </a:lnTo>
                <a:close/>
              </a:path>
            </a:pathLst>
          </a:custGeom>
          <a:blipFill>
            <a:blip r:embed="rId3"/>
            <a:stretch>
              <a:fillRect l="0" t="0" r="0" b="0"/>
            </a:stretch>
          </a:blipFill>
        </p:spPr>
      </p:sp>
      <p:sp>
        <p:nvSpPr>
          <p:cNvPr name="Freeform 25" id="25"/>
          <p:cNvSpPr/>
          <p:nvPr/>
        </p:nvSpPr>
        <p:spPr>
          <a:xfrm flipH="false" flipV="false" rot="0">
            <a:off x="6783200" y="5499668"/>
            <a:ext cx="1965550" cy="2853214"/>
          </a:xfrm>
          <a:custGeom>
            <a:avLst/>
            <a:gdLst/>
            <a:ahLst/>
            <a:cxnLst/>
            <a:rect r="r" b="b" t="t" l="l"/>
            <a:pathLst>
              <a:path h="2853214" w="1965550">
                <a:moveTo>
                  <a:pt x="0" y="0"/>
                </a:moveTo>
                <a:lnTo>
                  <a:pt x="1965551" y="0"/>
                </a:lnTo>
                <a:lnTo>
                  <a:pt x="1965551" y="2853214"/>
                </a:lnTo>
                <a:lnTo>
                  <a:pt x="0" y="2853214"/>
                </a:lnTo>
                <a:lnTo>
                  <a:pt x="0" y="0"/>
                </a:lnTo>
                <a:close/>
              </a:path>
            </a:pathLst>
          </a:custGeom>
          <a:blipFill>
            <a:blip r:embed="rId4"/>
            <a:stretch>
              <a:fillRect l="0" t="0" r="0" b="0"/>
            </a:stretch>
          </a:blipFill>
        </p:spPr>
      </p:sp>
      <p:grpSp>
        <p:nvGrpSpPr>
          <p:cNvPr name="Group 26" id="26"/>
          <p:cNvGrpSpPr>
            <a:grpSpLocks noChangeAspect="true"/>
          </p:cNvGrpSpPr>
          <p:nvPr/>
        </p:nvGrpSpPr>
        <p:grpSpPr>
          <a:xfrm rot="0">
            <a:off x="4202411" y="6573212"/>
            <a:ext cx="2092547" cy="706117"/>
            <a:chOff x="0" y="0"/>
            <a:chExt cx="2092554" cy="706120"/>
          </a:xfrm>
        </p:grpSpPr>
        <p:sp>
          <p:nvSpPr>
            <p:cNvPr name="Freeform 27" id="27"/>
            <p:cNvSpPr/>
            <p:nvPr/>
          </p:nvSpPr>
          <p:spPr>
            <a:xfrm flipH="false" flipV="false" rot="0">
              <a:off x="63500" y="276860"/>
              <a:ext cx="1607439" cy="152400"/>
            </a:xfrm>
            <a:custGeom>
              <a:avLst/>
              <a:gdLst/>
              <a:ahLst/>
              <a:cxnLst/>
              <a:rect r="r" b="b" t="t" l="l"/>
              <a:pathLst>
                <a:path h="152400" w="1607439">
                  <a:moveTo>
                    <a:pt x="0" y="0"/>
                  </a:moveTo>
                  <a:lnTo>
                    <a:pt x="1531239" y="0"/>
                  </a:lnTo>
                  <a:lnTo>
                    <a:pt x="1531239" y="76200"/>
                  </a:lnTo>
                  <a:lnTo>
                    <a:pt x="1531239" y="0"/>
                  </a:lnTo>
                  <a:lnTo>
                    <a:pt x="1607439" y="0"/>
                  </a:lnTo>
                  <a:lnTo>
                    <a:pt x="1607439" y="152400"/>
                  </a:lnTo>
                  <a:lnTo>
                    <a:pt x="1531239" y="152400"/>
                  </a:lnTo>
                  <a:lnTo>
                    <a:pt x="0" y="152400"/>
                  </a:lnTo>
                  <a:close/>
                </a:path>
              </a:pathLst>
            </a:custGeom>
            <a:solidFill>
              <a:srgbClr val="000000"/>
            </a:solidFill>
          </p:spPr>
        </p:sp>
        <p:sp>
          <p:nvSpPr>
            <p:cNvPr name="Freeform 28" id="28"/>
            <p:cNvSpPr/>
            <p:nvPr/>
          </p:nvSpPr>
          <p:spPr>
            <a:xfrm flipH="false" flipV="false" rot="0">
              <a:off x="1449959" y="63500"/>
              <a:ext cx="579120" cy="579120"/>
            </a:xfrm>
            <a:custGeom>
              <a:avLst/>
              <a:gdLst/>
              <a:ahLst/>
              <a:cxnLst/>
              <a:rect r="r" b="b" t="t" l="l"/>
              <a:pathLst>
                <a:path h="579120" w="579120">
                  <a:moveTo>
                    <a:pt x="0" y="579120"/>
                  </a:moveTo>
                  <a:lnTo>
                    <a:pt x="579120" y="289560"/>
                  </a:lnTo>
                  <a:lnTo>
                    <a:pt x="0" y="0"/>
                  </a:lnTo>
                  <a:lnTo>
                    <a:pt x="144780" y="289560"/>
                  </a:lnTo>
                  <a:close/>
                </a:path>
              </a:pathLst>
            </a:custGeom>
            <a:solidFill>
              <a:srgbClr val="000000"/>
            </a:solidFill>
          </p:spPr>
        </p:sp>
      </p:gr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31" id="31"/>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32" id="32"/>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3" id="33"/>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4" id="34"/>
          <p:cNvSpPr txBox="true"/>
          <p:nvPr/>
        </p:nvSpPr>
        <p:spPr>
          <a:xfrm rot="0">
            <a:off x="721538" y="4725133"/>
            <a:ext cx="2987707"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O(1) - Constant time</a:t>
            </a:r>
          </a:p>
        </p:txBody>
      </p:sp>
      <p:sp>
        <p:nvSpPr>
          <p:cNvPr name="TextBox 35" id="35"/>
          <p:cNvSpPr txBox="true"/>
          <p:nvPr/>
        </p:nvSpPr>
        <p:spPr>
          <a:xfrm rot="0">
            <a:off x="7069655" y="5134080"/>
            <a:ext cx="1420482"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random card</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40623" y="5252504"/>
            <a:ext cx="10974572" cy="1574797"/>
            <a:chOff x="0" y="0"/>
            <a:chExt cx="10974565" cy="1574800"/>
          </a:xfrm>
        </p:grpSpPr>
        <p:sp>
          <p:nvSpPr>
            <p:cNvPr name="Freeform 6" id="6"/>
            <p:cNvSpPr/>
            <p:nvPr/>
          </p:nvSpPr>
          <p:spPr>
            <a:xfrm flipH="false" flipV="false" rot="0">
              <a:off x="0" y="0"/>
              <a:ext cx="10974578" cy="1574800"/>
            </a:xfrm>
            <a:custGeom>
              <a:avLst/>
              <a:gdLst/>
              <a:ahLst/>
              <a:cxnLst/>
              <a:rect r="r" b="b" t="t" l="l"/>
              <a:pathLst>
                <a:path h="1574800" w="10974578">
                  <a:moveTo>
                    <a:pt x="0" y="1574800"/>
                  </a:moveTo>
                  <a:lnTo>
                    <a:pt x="10974578" y="1574800"/>
                  </a:lnTo>
                  <a:lnTo>
                    <a:pt x="10974578" y="0"/>
                  </a:lnTo>
                  <a:lnTo>
                    <a:pt x="0" y="0"/>
                  </a:lnTo>
                  <a:close/>
                </a:path>
              </a:pathLst>
            </a:custGeom>
            <a:solidFill>
              <a:srgbClr val="FFFFFF"/>
            </a:solidFill>
          </p:spPr>
        </p:sp>
      </p:grpSp>
      <p:grpSp>
        <p:nvGrpSpPr>
          <p:cNvPr name="Group 7" id="7"/>
          <p:cNvGrpSpPr>
            <a:grpSpLocks noChangeAspect="true"/>
          </p:cNvGrpSpPr>
          <p:nvPr/>
        </p:nvGrpSpPr>
        <p:grpSpPr>
          <a:xfrm rot="0">
            <a:off x="622297" y="1485900"/>
            <a:ext cx="9967665" cy="2544004"/>
            <a:chOff x="0" y="0"/>
            <a:chExt cx="9967671" cy="2544000"/>
          </a:xfrm>
        </p:grpSpPr>
        <p:sp>
          <p:nvSpPr>
            <p:cNvPr name="Freeform 8" id="8"/>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9" id="9"/>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10" id="10"/>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11" id="11"/>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2" id="12"/>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3" id="13"/>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4" id="14"/>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5" id="15"/>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6" id="16"/>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7" id="17"/>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8" id="18"/>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9" id="19"/>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20" id="20"/>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1" id="21"/>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2" id="22"/>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3" id="23"/>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4" id="24"/>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5" id="25"/>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TextBox 26" id="2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7" id="27"/>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28" id="28"/>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29" id="29"/>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0" id="30"/>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1" id="31"/>
          <p:cNvSpPr txBox="true"/>
          <p:nvPr/>
        </p:nvSpPr>
        <p:spPr>
          <a:xfrm rot="0">
            <a:off x="721538" y="4725133"/>
            <a:ext cx="261868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 - Linear time</a:t>
            </a:r>
          </a:p>
        </p:txBody>
      </p:sp>
      <p:sp>
        <p:nvSpPr>
          <p:cNvPr name="TextBox 32" id="32"/>
          <p:cNvSpPr txBox="true"/>
          <p:nvPr/>
        </p:nvSpPr>
        <p:spPr>
          <a:xfrm rot="0">
            <a:off x="691429" y="5434022"/>
            <a:ext cx="4664164" cy="743969"/>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array = [1, 2, 3, 4, 5] for element in array: </a:t>
            </a:r>
          </a:p>
        </p:txBody>
      </p:sp>
      <p:sp>
        <p:nvSpPr>
          <p:cNvPr name="TextBox 33" id="33"/>
          <p:cNvSpPr txBox="true"/>
          <p:nvPr/>
        </p:nvSpPr>
        <p:spPr>
          <a:xfrm rot="0">
            <a:off x="1644082" y="6170619"/>
            <a:ext cx="2915088"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print(element) </a:t>
            </a:r>
          </a:p>
        </p:txBody>
      </p:sp>
      <p:sp>
        <p:nvSpPr>
          <p:cNvPr name="TextBox 34" id="34"/>
          <p:cNvSpPr txBox="true"/>
          <p:nvPr/>
        </p:nvSpPr>
        <p:spPr>
          <a:xfrm rot="0">
            <a:off x="691429" y="6538922"/>
            <a:ext cx="11077489"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//linear time since it is visiting every element of array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672663" y="3946103"/>
            <a:ext cx="4976231" cy="3309195"/>
          </a:xfrm>
          <a:custGeom>
            <a:avLst/>
            <a:gdLst/>
            <a:ahLst/>
            <a:cxnLst/>
            <a:rect r="r" b="b" t="t" l="l"/>
            <a:pathLst>
              <a:path h="3309195" w="4976231">
                <a:moveTo>
                  <a:pt x="0" y="0"/>
                </a:moveTo>
                <a:lnTo>
                  <a:pt x="4976231" y="0"/>
                </a:lnTo>
                <a:lnTo>
                  <a:pt x="4976231" y="3309194"/>
                </a:lnTo>
                <a:lnTo>
                  <a:pt x="0" y="3309194"/>
                </a:lnTo>
                <a:lnTo>
                  <a:pt x="0" y="0"/>
                </a:lnTo>
                <a:close/>
              </a:path>
            </a:pathLst>
          </a:custGeom>
          <a:blipFill>
            <a:blip r:embed="rId3"/>
            <a:stretch>
              <a:fillRect l="0" t="0" r="0" b="0"/>
            </a:stretch>
          </a:blipFill>
        </p:spPr>
      </p:sp>
      <p:sp>
        <p:nvSpPr>
          <p:cNvPr name="Freeform 6" id="6"/>
          <p:cNvSpPr/>
          <p:nvPr/>
        </p:nvSpPr>
        <p:spPr>
          <a:xfrm flipH="false" flipV="false" rot="0">
            <a:off x="1080164" y="3940959"/>
            <a:ext cx="4240463" cy="3319491"/>
          </a:xfrm>
          <a:custGeom>
            <a:avLst/>
            <a:gdLst/>
            <a:ahLst/>
            <a:cxnLst/>
            <a:rect r="r" b="b" t="t" l="l"/>
            <a:pathLst>
              <a:path h="3319491" w="4240463">
                <a:moveTo>
                  <a:pt x="0" y="0"/>
                </a:moveTo>
                <a:lnTo>
                  <a:pt x="4240463" y="0"/>
                </a:lnTo>
                <a:lnTo>
                  <a:pt x="4240463" y="3319491"/>
                </a:lnTo>
                <a:lnTo>
                  <a:pt x="0" y="3319491"/>
                </a:lnTo>
                <a:lnTo>
                  <a:pt x="0" y="0"/>
                </a:lnTo>
                <a:close/>
              </a:path>
            </a:pathLst>
          </a:custGeom>
          <a:blipFill>
            <a:blip r:embed="rId4"/>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400717" y="894178"/>
            <a:ext cx="5711352"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What are Data Structures?</a:t>
            </a:r>
          </a:p>
        </p:txBody>
      </p:sp>
      <p:sp>
        <p:nvSpPr>
          <p:cNvPr name="TextBox 9" id="9"/>
          <p:cNvSpPr txBox="true"/>
          <p:nvPr/>
        </p:nvSpPr>
        <p:spPr>
          <a:xfrm rot="0">
            <a:off x="1016003" y="2168823"/>
            <a:ext cx="157782" cy="596141"/>
          </a:xfrm>
          <a:prstGeom prst="rect">
            <a:avLst/>
          </a:prstGeom>
        </p:spPr>
        <p:txBody>
          <a:bodyPr anchor="t" rtlCol="false" tIns="0" lIns="0" bIns="0" rIns="0">
            <a:spAutoFit/>
          </a:bodyPr>
          <a:lstStyle/>
          <a:p>
            <a:pPr algn="l">
              <a:lnSpc>
                <a:spcPts val="4871"/>
              </a:lnSpc>
            </a:pPr>
            <a:r>
              <a:rPr lang="en-US" b="true" sz="3479" spc="-10">
                <a:solidFill>
                  <a:srgbClr val="000000"/>
                </a:solidFill>
                <a:latin typeface="IBM Plex Sans Bold"/>
                <a:ea typeface="IBM Plex Sans Bold"/>
                <a:cs typeface="IBM Plex Sans Bold"/>
                <a:sym typeface="IBM Plex Sans Bold"/>
              </a:rPr>
              <a:t>•</a:t>
            </a:r>
          </a:p>
        </p:txBody>
      </p:sp>
      <p:sp>
        <p:nvSpPr>
          <p:cNvPr name="TextBox 10" id="10"/>
          <p:cNvSpPr txBox="true"/>
          <p:nvPr/>
        </p:nvSpPr>
        <p:spPr>
          <a:xfrm rot="0">
            <a:off x="1349378" y="2276284"/>
            <a:ext cx="10685802" cy="733454"/>
          </a:xfrm>
          <a:prstGeom prst="rect">
            <a:avLst/>
          </a:prstGeom>
        </p:spPr>
        <p:txBody>
          <a:bodyPr anchor="t" rtlCol="false" tIns="0" lIns="0" bIns="0" rIns="0">
            <a:spAutoFit/>
          </a:bodyPr>
          <a:lstStyle/>
          <a:p>
            <a:pPr algn="l">
              <a:lnSpc>
                <a:spcPts val="2899"/>
              </a:lnSpc>
            </a:pPr>
            <a:r>
              <a:rPr lang="en-US" b="true" sz="2400" spc="-7">
                <a:solidFill>
                  <a:srgbClr val="000000"/>
                </a:solidFill>
                <a:latin typeface="IBM Plex Sans Bold"/>
                <a:ea typeface="IBM Plex Sans Bold"/>
                <a:cs typeface="IBM Plex Sans Bold"/>
                <a:sym typeface="IBM Plex Sans Bold"/>
              </a:rPr>
              <a:t>Data Structures are diﬀerent ways of organizing data on your computer, that can be used eﬀectively. </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22297" y="1485900"/>
            <a:ext cx="9967665" cy="2544004"/>
            <a:chOff x="0" y="0"/>
            <a:chExt cx="9967671" cy="2544000"/>
          </a:xfrm>
        </p:grpSpPr>
        <p:sp>
          <p:nvSpPr>
            <p:cNvPr name="Freeform 6" id="6"/>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7" id="7"/>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8" id="8"/>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9" id="9"/>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0" id="10"/>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1" id="11"/>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2" id="12"/>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3" id="13"/>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4" id="14"/>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5" id="15"/>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6" id="16"/>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7" id="17"/>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8" id="18"/>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9" id="19"/>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0" id="20"/>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1" id="21"/>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2" id="22"/>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3" id="23"/>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Freeform 24" id="24"/>
          <p:cNvSpPr/>
          <p:nvPr/>
        </p:nvSpPr>
        <p:spPr>
          <a:xfrm flipH="false" flipV="false" rot="0">
            <a:off x="670731" y="5499668"/>
            <a:ext cx="3043428" cy="2853214"/>
          </a:xfrm>
          <a:custGeom>
            <a:avLst/>
            <a:gdLst/>
            <a:ahLst/>
            <a:cxnLst/>
            <a:rect r="r" b="b" t="t" l="l"/>
            <a:pathLst>
              <a:path h="2853214" w="3043428">
                <a:moveTo>
                  <a:pt x="0" y="0"/>
                </a:moveTo>
                <a:lnTo>
                  <a:pt x="3043428" y="0"/>
                </a:lnTo>
                <a:lnTo>
                  <a:pt x="3043428" y="2853214"/>
                </a:lnTo>
                <a:lnTo>
                  <a:pt x="0" y="2853214"/>
                </a:lnTo>
                <a:lnTo>
                  <a:pt x="0" y="0"/>
                </a:lnTo>
                <a:close/>
              </a:path>
            </a:pathLst>
          </a:custGeom>
          <a:blipFill>
            <a:blip r:embed="rId3"/>
            <a:stretch>
              <a:fillRect l="0" t="0" r="0" b="0"/>
            </a:stretch>
          </a:blipFill>
        </p:spPr>
      </p:sp>
      <p:grpSp>
        <p:nvGrpSpPr>
          <p:cNvPr name="Group 25" id="25"/>
          <p:cNvGrpSpPr>
            <a:grpSpLocks noChangeAspect="true"/>
          </p:cNvGrpSpPr>
          <p:nvPr/>
        </p:nvGrpSpPr>
        <p:grpSpPr>
          <a:xfrm rot="0">
            <a:off x="4202411" y="6573212"/>
            <a:ext cx="2092547" cy="706117"/>
            <a:chOff x="0" y="0"/>
            <a:chExt cx="2092554" cy="706120"/>
          </a:xfrm>
        </p:grpSpPr>
        <p:sp>
          <p:nvSpPr>
            <p:cNvPr name="Freeform 26" id="26"/>
            <p:cNvSpPr/>
            <p:nvPr/>
          </p:nvSpPr>
          <p:spPr>
            <a:xfrm flipH="false" flipV="false" rot="0">
              <a:off x="63500" y="276860"/>
              <a:ext cx="1607439" cy="152400"/>
            </a:xfrm>
            <a:custGeom>
              <a:avLst/>
              <a:gdLst/>
              <a:ahLst/>
              <a:cxnLst/>
              <a:rect r="r" b="b" t="t" l="l"/>
              <a:pathLst>
                <a:path h="152400" w="1607439">
                  <a:moveTo>
                    <a:pt x="0" y="0"/>
                  </a:moveTo>
                  <a:lnTo>
                    <a:pt x="1531239" y="0"/>
                  </a:lnTo>
                  <a:lnTo>
                    <a:pt x="1531239" y="76200"/>
                  </a:lnTo>
                  <a:lnTo>
                    <a:pt x="1531239" y="0"/>
                  </a:lnTo>
                  <a:lnTo>
                    <a:pt x="1607439" y="0"/>
                  </a:lnTo>
                  <a:lnTo>
                    <a:pt x="1607439" y="152400"/>
                  </a:lnTo>
                  <a:lnTo>
                    <a:pt x="1531239" y="152400"/>
                  </a:lnTo>
                  <a:lnTo>
                    <a:pt x="0" y="152400"/>
                  </a:lnTo>
                  <a:close/>
                </a:path>
              </a:pathLst>
            </a:custGeom>
            <a:solidFill>
              <a:srgbClr val="000000"/>
            </a:solidFill>
          </p:spPr>
        </p:sp>
        <p:sp>
          <p:nvSpPr>
            <p:cNvPr name="Freeform 27" id="27"/>
            <p:cNvSpPr/>
            <p:nvPr/>
          </p:nvSpPr>
          <p:spPr>
            <a:xfrm flipH="false" flipV="false" rot="0">
              <a:off x="1449959" y="63500"/>
              <a:ext cx="579120" cy="579120"/>
            </a:xfrm>
            <a:custGeom>
              <a:avLst/>
              <a:gdLst/>
              <a:ahLst/>
              <a:cxnLst/>
              <a:rect r="r" b="b" t="t" l="l"/>
              <a:pathLst>
                <a:path h="579120" w="579120">
                  <a:moveTo>
                    <a:pt x="0" y="579120"/>
                  </a:moveTo>
                  <a:lnTo>
                    <a:pt x="579120" y="289560"/>
                  </a:lnTo>
                  <a:lnTo>
                    <a:pt x="0" y="0"/>
                  </a:lnTo>
                  <a:lnTo>
                    <a:pt x="144780" y="289560"/>
                  </a:lnTo>
                  <a:close/>
                </a:path>
              </a:pathLst>
            </a:custGeom>
            <a:solidFill>
              <a:srgbClr val="000000"/>
            </a:solidFill>
          </p:spPr>
        </p:sp>
      </p:grpSp>
      <p:sp>
        <p:nvSpPr>
          <p:cNvPr name="Freeform 28" id="28"/>
          <p:cNvSpPr/>
          <p:nvPr/>
        </p:nvSpPr>
        <p:spPr>
          <a:xfrm flipH="false" flipV="false" rot="0">
            <a:off x="6755330" y="5499706"/>
            <a:ext cx="2021119" cy="2853328"/>
          </a:xfrm>
          <a:custGeom>
            <a:avLst/>
            <a:gdLst/>
            <a:ahLst/>
            <a:cxnLst/>
            <a:rect r="r" b="b" t="t" l="l"/>
            <a:pathLst>
              <a:path h="2853328" w="2021119">
                <a:moveTo>
                  <a:pt x="0" y="0"/>
                </a:moveTo>
                <a:lnTo>
                  <a:pt x="2021119" y="0"/>
                </a:lnTo>
                <a:lnTo>
                  <a:pt x="2021119" y="2853328"/>
                </a:lnTo>
                <a:lnTo>
                  <a:pt x="0" y="2853328"/>
                </a:lnTo>
                <a:lnTo>
                  <a:pt x="0" y="0"/>
                </a:lnTo>
                <a:close/>
              </a:path>
            </a:pathLst>
          </a:custGeom>
          <a:blipFill>
            <a:blip r:embed="rId4"/>
            <a:stretch>
              <a:fillRect l="-11897" t="-7767" r="-23355" b="-7767"/>
            </a:stretch>
          </a:blipFill>
        </p:spPr>
      </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31" id="31"/>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32" id="32"/>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3" id="33"/>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4" id="34"/>
          <p:cNvSpPr txBox="true"/>
          <p:nvPr/>
        </p:nvSpPr>
        <p:spPr>
          <a:xfrm rot="0">
            <a:off x="721538" y="4725133"/>
            <a:ext cx="261868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 - Linear time</a:t>
            </a:r>
          </a:p>
        </p:txBody>
      </p:sp>
      <p:sp>
        <p:nvSpPr>
          <p:cNvPr name="TextBox 35" id="35"/>
          <p:cNvSpPr txBox="true"/>
          <p:nvPr/>
        </p:nvSpPr>
        <p:spPr>
          <a:xfrm rot="0">
            <a:off x="7050567" y="5134080"/>
            <a:ext cx="1459420" cy="311963"/>
          </a:xfrm>
          <a:prstGeom prst="rect">
            <a:avLst/>
          </a:prstGeom>
        </p:spPr>
        <p:txBody>
          <a:bodyPr anchor="t" rtlCol="false" tIns="0" lIns="0" bIns="0" rIns="0">
            <a:spAutoFit/>
          </a:bodyPr>
          <a:lstStyle/>
          <a:p>
            <a:pPr algn="l">
              <a:lnSpc>
                <a:spcPts val="2520"/>
              </a:lnSpc>
            </a:pPr>
            <a:r>
              <a:rPr lang="en-US" b="true" sz="1800" spc="-5">
                <a:solidFill>
                  <a:srgbClr val="000000"/>
                </a:solidFill>
                <a:latin typeface="IBM Plex Sans Bold"/>
                <a:ea typeface="IBM Plex Sans Bold"/>
                <a:cs typeface="IBM Plex Sans Bold"/>
                <a:sym typeface="IBM Plex Sans Bold"/>
              </a:rPr>
              <a:t>Speciﬁc card</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40623" y="5252504"/>
            <a:ext cx="11165100" cy="1574797"/>
            <a:chOff x="0" y="0"/>
            <a:chExt cx="11165103" cy="1574800"/>
          </a:xfrm>
        </p:grpSpPr>
        <p:sp>
          <p:nvSpPr>
            <p:cNvPr name="Freeform 6" id="6"/>
            <p:cNvSpPr/>
            <p:nvPr/>
          </p:nvSpPr>
          <p:spPr>
            <a:xfrm flipH="false" flipV="false" rot="0">
              <a:off x="0" y="0"/>
              <a:ext cx="11165078" cy="1574800"/>
            </a:xfrm>
            <a:custGeom>
              <a:avLst/>
              <a:gdLst/>
              <a:ahLst/>
              <a:cxnLst/>
              <a:rect r="r" b="b" t="t" l="l"/>
              <a:pathLst>
                <a:path h="1574800" w="11165078">
                  <a:moveTo>
                    <a:pt x="0" y="1574800"/>
                  </a:moveTo>
                  <a:lnTo>
                    <a:pt x="11165078" y="1574800"/>
                  </a:lnTo>
                  <a:lnTo>
                    <a:pt x="11165078" y="0"/>
                  </a:lnTo>
                  <a:lnTo>
                    <a:pt x="0" y="0"/>
                  </a:lnTo>
                  <a:close/>
                </a:path>
              </a:pathLst>
            </a:custGeom>
            <a:solidFill>
              <a:srgbClr val="FFFFFF"/>
            </a:solidFill>
          </p:spPr>
        </p:sp>
      </p:grpSp>
      <p:grpSp>
        <p:nvGrpSpPr>
          <p:cNvPr name="Group 7" id="7"/>
          <p:cNvGrpSpPr>
            <a:grpSpLocks noChangeAspect="true"/>
          </p:cNvGrpSpPr>
          <p:nvPr/>
        </p:nvGrpSpPr>
        <p:grpSpPr>
          <a:xfrm rot="0">
            <a:off x="622297" y="1485900"/>
            <a:ext cx="9967665" cy="2544004"/>
            <a:chOff x="0" y="0"/>
            <a:chExt cx="9967671" cy="2544000"/>
          </a:xfrm>
        </p:grpSpPr>
        <p:sp>
          <p:nvSpPr>
            <p:cNvPr name="Freeform 8" id="8"/>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9" id="9"/>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10" id="10"/>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11" id="11"/>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2" id="12"/>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3" id="13"/>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4" id="14"/>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5" id="15"/>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6" id="16"/>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7" id="17"/>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8" id="18"/>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9" id="19"/>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20" id="20"/>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1" id="21"/>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2" id="22"/>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3" id="23"/>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4" id="24"/>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5" id="25"/>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TextBox 26" id="2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7" id="27"/>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28" id="28"/>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29" id="29"/>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0" id="30"/>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1" id="31"/>
          <p:cNvSpPr txBox="true"/>
          <p:nvPr/>
        </p:nvSpPr>
        <p:spPr>
          <a:xfrm rot="0">
            <a:off x="721538" y="4725133"/>
            <a:ext cx="403419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O(LogN) - Logarithmic time</a:t>
            </a:r>
          </a:p>
        </p:txBody>
      </p:sp>
      <p:sp>
        <p:nvSpPr>
          <p:cNvPr name="TextBox 32" id="32"/>
          <p:cNvSpPr txBox="true"/>
          <p:nvPr/>
        </p:nvSpPr>
        <p:spPr>
          <a:xfrm rot="0">
            <a:off x="691429" y="5434022"/>
            <a:ext cx="6996265" cy="743969"/>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array = [1, 2, 3, 4, 5] for index in range(0,len(array),3): </a:t>
            </a:r>
          </a:p>
        </p:txBody>
      </p:sp>
      <p:sp>
        <p:nvSpPr>
          <p:cNvPr name="TextBox 33" id="33"/>
          <p:cNvSpPr txBox="true"/>
          <p:nvPr/>
        </p:nvSpPr>
        <p:spPr>
          <a:xfrm rot="0">
            <a:off x="1644082" y="6170619"/>
            <a:ext cx="3886800"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print(array[index]) </a:t>
            </a:r>
          </a:p>
        </p:txBody>
      </p:sp>
      <p:sp>
        <p:nvSpPr>
          <p:cNvPr name="TextBox 34" id="34"/>
          <p:cNvSpPr txBox="true"/>
          <p:nvPr/>
        </p:nvSpPr>
        <p:spPr>
          <a:xfrm rot="0">
            <a:off x="691429" y="6538922"/>
            <a:ext cx="11271828"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//logarithmic time since it is visiting only some elements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670036" y="5608025"/>
            <a:ext cx="6750348" cy="3091710"/>
          </a:xfrm>
          <a:custGeom>
            <a:avLst/>
            <a:gdLst/>
            <a:ahLst/>
            <a:cxnLst/>
            <a:rect r="r" b="b" t="t" l="l"/>
            <a:pathLst>
              <a:path h="3091710" w="6750348">
                <a:moveTo>
                  <a:pt x="0" y="0"/>
                </a:moveTo>
                <a:lnTo>
                  <a:pt x="6750349" y="0"/>
                </a:lnTo>
                <a:lnTo>
                  <a:pt x="6750349" y="3091710"/>
                </a:lnTo>
                <a:lnTo>
                  <a:pt x="0" y="309171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42900" y="7115775"/>
            <a:ext cx="7404621" cy="76200"/>
            <a:chOff x="0" y="0"/>
            <a:chExt cx="7404621" cy="76200"/>
          </a:xfrm>
        </p:grpSpPr>
        <p:sp>
          <p:nvSpPr>
            <p:cNvPr name="Freeform 6" id="6"/>
            <p:cNvSpPr/>
            <p:nvPr/>
          </p:nvSpPr>
          <p:spPr>
            <a:xfrm flipH="false" flipV="false" rot="0">
              <a:off x="0" y="0"/>
              <a:ext cx="7404608" cy="76200"/>
            </a:xfrm>
            <a:custGeom>
              <a:avLst/>
              <a:gdLst/>
              <a:ahLst/>
              <a:cxnLst/>
              <a:rect r="r" b="b" t="t" l="l"/>
              <a:pathLst>
                <a:path h="76200" w="7404608">
                  <a:moveTo>
                    <a:pt x="0" y="0"/>
                  </a:moveTo>
                  <a:lnTo>
                    <a:pt x="7404608" y="0"/>
                  </a:lnTo>
                  <a:lnTo>
                    <a:pt x="7404608" y="76200"/>
                  </a:lnTo>
                  <a:lnTo>
                    <a:pt x="0" y="76200"/>
                  </a:lnTo>
                  <a:close/>
                </a:path>
              </a:pathLst>
            </a:custGeom>
            <a:solidFill>
              <a:srgbClr val="000000"/>
            </a:solidFill>
          </p:spPr>
        </p:sp>
      </p:grpSp>
      <p:sp>
        <p:nvSpPr>
          <p:cNvPr name="Freeform 7" id="7"/>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3"/>
            <a:stretch>
              <a:fillRect l="0" t="0" r="0" b="0"/>
            </a:stretch>
          </a:blipFill>
        </p:spPr>
      </p:sp>
      <p:grpSp>
        <p:nvGrpSpPr>
          <p:cNvPr name="Group 8" id="8"/>
          <p:cNvGrpSpPr>
            <a:grpSpLocks noChangeAspect="true"/>
          </p:cNvGrpSpPr>
          <p:nvPr/>
        </p:nvGrpSpPr>
        <p:grpSpPr>
          <a:xfrm rot="0">
            <a:off x="622297" y="1485900"/>
            <a:ext cx="9967665" cy="2544004"/>
            <a:chOff x="0" y="0"/>
            <a:chExt cx="9967671" cy="2544000"/>
          </a:xfrm>
        </p:grpSpPr>
        <p:sp>
          <p:nvSpPr>
            <p:cNvPr name="Freeform 9" id="9"/>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10" id="10"/>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11" id="11"/>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12" id="12"/>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3" id="13"/>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4" id="14"/>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5" id="15"/>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6" id="16"/>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7" id="17"/>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8" id="18"/>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9" id="19"/>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0" id="20"/>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21" id="21"/>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2" id="22"/>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3" id="23"/>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4" id="24"/>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5" id="25"/>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6" id="26"/>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Freeform 27" id="27"/>
          <p:cNvSpPr/>
          <p:nvPr/>
        </p:nvSpPr>
        <p:spPr>
          <a:xfrm flipH="false" flipV="false" rot="0">
            <a:off x="8643614" y="5148644"/>
            <a:ext cx="2021119" cy="2853328"/>
          </a:xfrm>
          <a:custGeom>
            <a:avLst/>
            <a:gdLst/>
            <a:ahLst/>
            <a:cxnLst/>
            <a:rect r="r" b="b" t="t" l="l"/>
            <a:pathLst>
              <a:path h="2853328" w="2021119">
                <a:moveTo>
                  <a:pt x="0" y="0"/>
                </a:moveTo>
                <a:lnTo>
                  <a:pt x="2021119" y="0"/>
                </a:lnTo>
                <a:lnTo>
                  <a:pt x="2021119" y="2853328"/>
                </a:lnTo>
                <a:lnTo>
                  <a:pt x="0" y="2853328"/>
                </a:lnTo>
                <a:lnTo>
                  <a:pt x="0" y="0"/>
                </a:lnTo>
                <a:close/>
              </a:path>
            </a:pathLst>
          </a:custGeom>
          <a:blipFill>
            <a:blip r:embed="rId4"/>
            <a:stretch>
              <a:fillRect l="-11897" t="-7767" r="-23355" b="-7767"/>
            </a:stretch>
          </a:blipFill>
        </p:spPr>
      </p:sp>
      <p:grpSp>
        <p:nvGrpSpPr>
          <p:cNvPr name="Group 28" id="28"/>
          <p:cNvGrpSpPr>
            <a:grpSpLocks noChangeAspect="true"/>
          </p:cNvGrpSpPr>
          <p:nvPr/>
        </p:nvGrpSpPr>
        <p:grpSpPr>
          <a:xfrm rot="0">
            <a:off x="357826" y="6937981"/>
            <a:ext cx="7374779" cy="1977171"/>
            <a:chOff x="0" y="0"/>
            <a:chExt cx="7374776" cy="1977174"/>
          </a:xfrm>
        </p:grpSpPr>
        <p:sp>
          <p:nvSpPr>
            <p:cNvPr name="Freeform 29" id="29"/>
            <p:cNvSpPr/>
            <p:nvPr/>
          </p:nvSpPr>
          <p:spPr>
            <a:xfrm flipH="false" flipV="false" rot="0">
              <a:off x="63500" y="197739"/>
              <a:ext cx="7247763" cy="1715897"/>
            </a:xfrm>
            <a:custGeom>
              <a:avLst/>
              <a:gdLst/>
              <a:ahLst/>
              <a:cxnLst/>
              <a:rect r="r" b="b" t="t" l="l"/>
              <a:pathLst>
                <a:path h="1715897" w="7247763">
                  <a:moveTo>
                    <a:pt x="25400" y="0"/>
                  </a:moveTo>
                  <a:lnTo>
                    <a:pt x="7222363" y="0"/>
                  </a:lnTo>
                  <a:lnTo>
                    <a:pt x="7247763" y="0"/>
                  </a:lnTo>
                  <a:lnTo>
                    <a:pt x="7247763" y="25400"/>
                  </a:lnTo>
                  <a:lnTo>
                    <a:pt x="7247763" y="1690497"/>
                  </a:lnTo>
                  <a:lnTo>
                    <a:pt x="7247763" y="1715897"/>
                  </a:lnTo>
                  <a:lnTo>
                    <a:pt x="7222363" y="1715897"/>
                  </a:lnTo>
                  <a:lnTo>
                    <a:pt x="25400" y="1715897"/>
                  </a:lnTo>
                  <a:lnTo>
                    <a:pt x="0" y="1715897"/>
                  </a:lnTo>
                  <a:lnTo>
                    <a:pt x="0" y="1690497"/>
                  </a:lnTo>
                  <a:lnTo>
                    <a:pt x="0" y="25400"/>
                  </a:lnTo>
                  <a:lnTo>
                    <a:pt x="0" y="0"/>
                  </a:lnTo>
                  <a:lnTo>
                    <a:pt x="25400" y="0"/>
                  </a:lnTo>
                  <a:moveTo>
                    <a:pt x="25400" y="50800"/>
                  </a:moveTo>
                  <a:lnTo>
                    <a:pt x="25400" y="25400"/>
                  </a:lnTo>
                  <a:lnTo>
                    <a:pt x="50800" y="25400"/>
                  </a:lnTo>
                  <a:lnTo>
                    <a:pt x="50800" y="1690497"/>
                  </a:lnTo>
                  <a:lnTo>
                    <a:pt x="25400" y="1690497"/>
                  </a:lnTo>
                  <a:lnTo>
                    <a:pt x="25400" y="1665097"/>
                  </a:lnTo>
                  <a:lnTo>
                    <a:pt x="7222363" y="1665097"/>
                  </a:lnTo>
                  <a:lnTo>
                    <a:pt x="7222363" y="1690497"/>
                  </a:lnTo>
                  <a:lnTo>
                    <a:pt x="7196963" y="1690497"/>
                  </a:lnTo>
                  <a:lnTo>
                    <a:pt x="7196963" y="25400"/>
                  </a:lnTo>
                  <a:lnTo>
                    <a:pt x="7222363" y="25400"/>
                  </a:lnTo>
                  <a:lnTo>
                    <a:pt x="7222363" y="50800"/>
                  </a:lnTo>
                  <a:lnTo>
                    <a:pt x="25400" y="50800"/>
                  </a:lnTo>
                  <a:close/>
                </a:path>
              </a:pathLst>
            </a:custGeom>
            <a:solidFill>
              <a:srgbClr val="EE220C"/>
            </a:solidFill>
          </p:spPr>
        </p:sp>
        <p:sp>
          <p:nvSpPr>
            <p:cNvPr name="Freeform 30" id="30"/>
            <p:cNvSpPr/>
            <p:nvPr/>
          </p:nvSpPr>
          <p:spPr>
            <a:xfrm flipH="false" flipV="false" rot="0">
              <a:off x="3897249" y="63500"/>
              <a:ext cx="76200" cy="917575"/>
            </a:xfrm>
            <a:custGeom>
              <a:avLst/>
              <a:gdLst/>
              <a:ahLst/>
              <a:cxnLst/>
              <a:rect r="r" b="b" t="t" l="l"/>
              <a:pathLst>
                <a:path h="917575" w="76200">
                  <a:moveTo>
                    <a:pt x="0" y="917575"/>
                  </a:moveTo>
                  <a:lnTo>
                    <a:pt x="0" y="0"/>
                  </a:lnTo>
                  <a:lnTo>
                    <a:pt x="76200" y="0"/>
                  </a:lnTo>
                  <a:lnTo>
                    <a:pt x="76200" y="917575"/>
                  </a:lnTo>
                  <a:close/>
                </a:path>
              </a:pathLst>
            </a:custGeom>
            <a:solidFill>
              <a:srgbClr val="000000"/>
            </a:solidFill>
          </p:spPr>
        </p:sp>
      </p:grpSp>
      <p:sp>
        <p:nvSpPr>
          <p:cNvPr name="TextBox 31" id="3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2" id="32"/>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33" id="33"/>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34" id="34"/>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5" id="35"/>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6" id="36"/>
          <p:cNvSpPr txBox="true"/>
          <p:nvPr/>
        </p:nvSpPr>
        <p:spPr>
          <a:xfrm rot="0">
            <a:off x="721538" y="4725133"/>
            <a:ext cx="4034190"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O(LogN) - Logarithmic time</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48643" y="5983681"/>
            <a:ext cx="5296748" cy="2476500"/>
            <a:chOff x="0" y="0"/>
            <a:chExt cx="5296738" cy="2476500"/>
          </a:xfrm>
        </p:grpSpPr>
        <p:sp>
          <p:nvSpPr>
            <p:cNvPr name="Freeform 6" id="6"/>
            <p:cNvSpPr/>
            <p:nvPr/>
          </p:nvSpPr>
          <p:spPr>
            <a:xfrm flipH="false" flipV="false" rot="0">
              <a:off x="0" y="0"/>
              <a:ext cx="5296789" cy="2476500"/>
            </a:xfrm>
            <a:custGeom>
              <a:avLst/>
              <a:gdLst/>
              <a:ahLst/>
              <a:cxnLst/>
              <a:rect r="r" b="b" t="t" l="l"/>
              <a:pathLst>
                <a:path h="2476500" w="5296789">
                  <a:moveTo>
                    <a:pt x="0" y="2476500"/>
                  </a:moveTo>
                  <a:lnTo>
                    <a:pt x="5296789" y="2476500"/>
                  </a:lnTo>
                  <a:lnTo>
                    <a:pt x="5296789" y="0"/>
                  </a:lnTo>
                  <a:lnTo>
                    <a:pt x="0" y="0"/>
                  </a:lnTo>
                  <a:close/>
                </a:path>
              </a:pathLst>
            </a:custGeom>
            <a:solidFill>
              <a:srgbClr val="FFFFFF"/>
            </a:solidFill>
          </p:spPr>
        </p:sp>
      </p:grpSp>
      <p:grpSp>
        <p:nvGrpSpPr>
          <p:cNvPr name="Group 7" id="7"/>
          <p:cNvGrpSpPr>
            <a:grpSpLocks noChangeAspect="true"/>
          </p:cNvGrpSpPr>
          <p:nvPr/>
        </p:nvGrpSpPr>
        <p:grpSpPr>
          <a:xfrm rot="0">
            <a:off x="622297" y="1485900"/>
            <a:ext cx="9967665" cy="2544004"/>
            <a:chOff x="0" y="0"/>
            <a:chExt cx="9967671" cy="2544000"/>
          </a:xfrm>
        </p:grpSpPr>
        <p:sp>
          <p:nvSpPr>
            <p:cNvPr name="Freeform 8" id="8"/>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9" id="9"/>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10" id="10"/>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11" id="11"/>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2" id="12"/>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3" id="13"/>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4" id="14"/>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5" id="15"/>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6" id="16"/>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7" id="17"/>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8" id="18"/>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9" id="19"/>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20" id="20"/>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1" id="21"/>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2" id="22"/>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3" id="23"/>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4" id="24"/>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5" id="25"/>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grpSp>
        <p:nvGrpSpPr>
          <p:cNvPr name="Group 26" id="26"/>
          <p:cNvGrpSpPr>
            <a:grpSpLocks noChangeAspect="true"/>
          </p:cNvGrpSpPr>
          <p:nvPr/>
        </p:nvGrpSpPr>
        <p:grpSpPr>
          <a:xfrm rot="0">
            <a:off x="6959241" y="6020838"/>
            <a:ext cx="2918917" cy="1549403"/>
            <a:chOff x="0" y="0"/>
            <a:chExt cx="2918917" cy="1549400"/>
          </a:xfrm>
        </p:grpSpPr>
        <p:sp>
          <p:nvSpPr>
            <p:cNvPr name="Freeform 27" id="27"/>
            <p:cNvSpPr/>
            <p:nvPr/>
          </p:nvSpPr>
          <p:spPr>
            <a:xfrm flipH="false" flipV="false" rot="0">
              <a:off x="0" y="0"/>
              <a:ext cx="2918968" cy="1549400"/>
            </a:xfrm>
            <a:custGeom>
              <a:avLst/>
              <a:gdLst/>
              <a:ahLst/>
              <a:cxnLst/>
              <a:rect r="r" b="b" t="t" l="l"/>
              <a:pathLst>
                <a:path h="1549400" w="2918968">
                  <a:moveTo>
                    <a:pt x="0" y="1549400"/>
                  </a:moveTo>
                  <a:lnTo>
                    <a:pt x="2918968" y="1549400"/>
                  </a:lnTo>
                  <a:lnTo>
                    <a:pt x="2918968" y="0"/>
                  </a:lnTo>
                  <a:lnTo>
                    <a:pt x="0" y="0"/>
                  </a:lnTo>
                  <a:close/>
                </a:path>
              </a:pathLst>
            </a:custGeom>
            <a:solidFill>
              <a:srgbClr val="FFFFFF"/>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30" id="30"/>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31" id="31"/>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2" id="32"/>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3" id="33"/>
          <p:cNvSpPr txBox="true"/>
          <p:nvPr/>
        </p:nvSpPr>
        <p:spPr>
          <a:xfrm rot="0">
            <a:off x="721538" y="4725133"/>
            <a:ext cx="4034190" cy="878596"/>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O(LogN) - Logarithmic time</a:t>
            </a:r>
          </a:p>
          <a:p>
            <a:pPr algn="l">
              <a:lnSpc>
                <a:spcPts val="2520"/>
              </a:lnSpc>
            </a:pPr>
            <a:r>
              <a:rPr lang="en-US" b="true" sz="1800" spc="-5">
                <a:solidFill>
                  <a:srgbClr val="000000"/>
                </a:solidFill>
                <a:latin typeface="IBM Plex Sans Bold"/>
                <a:ea typeface="IBM Plex Sans Bold"/>
                <a:cs typeface="IBM Plex Sans Bold"/>
                <a:sym typeface="IBM Plex Sans Bold"/>
              </a:rPr>
              <a:t>Binary search</a:t>
            </a:r>
          </a:p>
        </p:txBody>
      </p:sp>
      <p:sp>
        <p:nvSpPr>
          <p:cNvPr name="TextBox 34" id="34"/>
          <p:cNvSpPr txBox="true"/>
          <p:nvPr/>
        </p:nvSpPr>
        <p:spPr>
          <a:xfrm rot="0">
            <a:off x="699449" y="6076121"/>
            <a:ext cx="5418220" cy="2122351"/>
          </a:xfrm>
          <a:prstGeom prst="rect">
            <a:avLst/>
          </a:prstGeom>
        </p:spPr>
        <p:txBody>
          <a:bodyPr anchor="t" rtlCol="false" tIns="0" lIns="0" bIns="0" rIns="0">
            <a:spAutoFit/>
          </a:bodyPr>
          <a:lstStyle/>
          <a:p>
            <a:pPr algn="just">
              <a:lnSpc>
                <a:spcPts val="2400"/>
              </a:lnSpc>
            </a:pPr>
            <a:r>
              <a:rPr lang="en-US" b="true" sz="1700">
                <a:solidFill>
                  <a:srgbClr val="333333"/>
                </a:solidFill>
                <a:latin typeface="Courier New OS Bold"/>
                <a:ea typeface="Courier New OS Bold"/>
                <a:cs typeface="Courier New OS Bold"/>
                <a:sym typeface="Courier New OS Bold"/>
              </a:rPr>
              <a:t>search </a:t>
            </a:r>
            <a:r>
              <a:rPr lang="en-US" b="true" sz="1700">
                <a:solidFill>
                  <a:srgbClr val="008080"/>
                </a:solidFill>
                <a:latin typeface="Courier New OS Bold"/>
                <a:ea typeface="Courier New OS Bold"/>
                <a:cs typeface="Courier New OS Bold"/>
                <a:sym typeface="Courier New OS Bold"/>
              </a:rPr>
              <a:t>9</a:t>
            </a:r>
            <a:r>
              <a:rPr lang="en-US" b="true" sz="1700">
                <a:solidFill>
                  <a:srgbClr val="333333"/>
                </a:solidFill>
                <a:latin typeface="Courier New OS Bold"/>
                <a:ea typeface="Courier New OS Bold"/>
                <a:cs typeface="Courier New OS Bold"/>
                <a:sym typeface="Courier New OS Bold"/>
              </a:rPr>
              <a:t> within [</a:t>
            </a:r>
            <a:r>
              <a:rPr lang="en-US" b="true" sz="1700">
                <a:solidFill>
                  <a:srgbClr val="008080"/>
                </a:solidFill>
                <a:latin typeface="Courier New OS Bold"/>
                <a:ea typeface="Courier New OS Bold"/>
                <a:cs typeface="Courier New OS Bold"/>
                <a:sym typeface="Courier New OS Bold"/>
              </a:rPr>
              <a:t>1</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5</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8</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9</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11</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13</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15</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19</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21</a:t>
            </a:r>
            <a:r>
              <a:rPr lang="en-US" b="true" sz="1700">
                <a:solidFill>
                  <a:srgbClr val="333333"/>
                </a:solidFill>
                <a:latin typeface="Courier New OS Bold"/>
                <a:ea typeface="Courier New OS Bold"/>
                <a:cs typeface="Courier New OS Bold"/>
                <a:sym typeface="Courier New OS Bold"/>
              </a:rPr>
              <a:t>]</a:t>
            </a:r>
            <a:r>
              <a:rPr lang="en-US" b="true" sz="1700">
                <a:solidFill>
                  <a:srgbClr val="000000"/>
                </a:solidFill>
                <a:latin typeface="Courier New OS Bold"/>
                <a:ea typeface="Courier New OS Bold"/>
                <a:cs typeface="Courier New OS Bold"/>
                <a:sym typeface="Courier New OS Bold"/>
              </a:rPr>
              <a:t> </a:t>
            </a:r>
            <a:r>
              <a:rPr lang="en-US" b="true" sz="1700">
                <a:solidFill>
                  <a:srgbClr val="333333"/>
                </a:solidFill>
                <a:latin typeface="Courier New OS Bold"/>
                <a:ea typeface="Courier New OS Bold"/>
                <a:cs typeface="Courier New OS Bold"/>
                <a:sym typeface="Courier New OS Bold"/>
              </a:rPr>
              <a:t>compare </a:t>
            </a:r>
            <a:r>
              <a:rPr lang="en-US" b="true" sz="1700">
                <a:solidFill>
                  <a:srgbClr val="008080"/>
                </a:solidFill>
                <a:latin typeface="Courier New OS Bold"/>
                <a:ea typeface="Courier New OS Bold"/>
                <a:cs typeface="Courier New OS Bold"/>
                <a:sym typeface="Courier New OS Bold"/>
              </a:rPr>
              <a:t>9</a:t>
            </a:r>
            <a:r>
              <a:rPr lang="en-US" b="true" sz="1700">
                <a:solidFill>
                  <a:srgbClr val="333333"/>
                </a:solidFill>
                <a:latin typeface="Courier New OS Bold"/>
                <a:ea typeface="Courier New OS Bold"/>
                <a:cs typeface="Courier New OS Bold"/>
                <a:sym typeface="Courier New OS Bold"/>
              </a:rPr>
              <a:t> to </a:t>
            </a:r>
            <a:r>
              <a:rPr lang="en-US" b="true" sz="1700">
                <a:solidFill>
                  <a:srgbClr val="008080"/>
                </a:solidFill>
                <a:latin typeface="Courier New OS Bold"/>
                <a:ea typeface="Courier New OS Bold"/>
                <a:cs typeface="Courier New OS Bold"/>
                <a:sym typeface="Courier New OS Bold"/>
              </a:rPr>
              <a:t>11</a:t>
            </a:r>
            <a:r>
              <a:rPr lang="en-US" b="true" sz="1700">
                <a:solidFill>
                  <a:srgbClr val="333333"/>
                </a:solidFill>
                <a:latin typeface="Courier New OS Bold"/>
                <a:ea typeface="Courier New OS Bold"/>
                <a:cs typeface="Courier New OS Bold"/>
                <a:sym typeface="Courier New OS Bold"/>
              </a:rPr>
              <a:t> → smaller</a:t>
            </a:r>
            <a:r>
              <a:rPr lang="en-US" b="true" sz="1700">
                <a:solidFill>
                  <a:srgbClr val="000000"/>
                </a:solidFill>
                <a:latin typeface="Courier New OS Bold"/>
                <a:ea typeface="Courier New OS Bold"/>
                <a:cs typeface="Courier New OS Bold"/>
                <a:sym typeface="Courier New OS Bold"/>
              </a:rPr>
              <a:t> </a:t>
            </a:r>
            <a:r>
              <a:rPr lang="en-US" b="true" sz="1700">
                <a:solidFill>
                  <a:srgbClr val="333333"/>
                </a:solidFill>
                <a:latin typeface="Courier New OS Bold"/>
                <a:ea typeface="Courier New OS Bold"/>
                <a:cs typeface="Courier New OS Bold"/>
                <a:sym typeface="Courier New OS Bold"/>
              </a:rPr>
              <a:t>search </a:t>
            </a:r>
            <a:r>
              <a:rPr lang="en-US" b="true" sz="1700">
                <a:solidFill>
                  <a:srgbClr val="008080"/>
                </a:solidFill>
                <a:latin typeface="Courier New OS Bold"/>
                <a:ea typeface="Courier New OS Bold"/>
                <a:cs typeface="Courier New OS Bold"/>
                <a:sym typeface="Courier New OS Bold"/>
              </a:rPr>
              <a:t>9</a:t>
            </a:r>
            <a:r>
              <a:rPr lang="en-US" b="true" sz="1700">
                <a:solidFill>
                  <a:srgbClr val="333333"/>
                </a:solidFill>
                <a:latin typeface="Courier New OS Bold"/>
                <a:ea typeface="Courier New OS Bold"/>
                <a:cs typeface="Courier New OS Bold"/>
                <a:sym typeface="Courier New OS Bold"/>
              </a:rPr>
              <a:t> within [</a:t>
            </a:r>
            <a:r>
              <a:rPr lang="en-US" b="true" sz="1700">
                <a:solidFill>
                  <a:srgbClr val="008080"/>
                </a:solidFill>
                <a:latin typeface="Courier New OS Bold"/>
                <a:ea typeface="Courier New OS Bold"/>
                <a:cs typeface="Courier New OS Bold"/>
                <a:sym typeface="Courier New OS Bold"/>
              </a:rPr>
              <a:t>1</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5</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8</a:t>
            </a:r>
            <a:r>
              <a:rPr lang="en-US" b="true" sz="1700">
                <a:solidFill>
                  <a:srgbClr val="333333"/>
                </a:solidFill>
                <a:latin typeface="Courier New OS Bold"/>
                <a:ea typeface="Courier New OS Bold"/>
                <a:cs typeface="Courier New OS Bold"/>
                <a:sym typeface="Courier New OS Bold"/>
              </a:rPr>
              <a:t>,</a:t>
            </a:r>
            <a:r>
              <a:rPr lang="en-US" b="true" sz="1700">
                <a:solidFill>
                  <a:srgbClr val="008080"/>
                </a:solidFill>
                <a:latin typeface="Courier New OS Bold"/>
                <a:ea typeface="Courier New OS Bold"/>
                <a:cs typeface="Courier New OS Bold"/>
                <a:sym typeface="Courier New OS Bold"/>
              </a:rPr>
              <a:t>9</a:t>
            </a:r>
            <a:r>
              <a:rPr lang="en-US" b="true" sz="1700">
                <a:solidFill>
                  <a:srgbClr val="333333"/>
                </a:solidFill>
                <a:latin typeface="Courier New OS Bold"/>
                <a:ea typeface="Courier New OS Bold"/>
                <a:cs typeface="Courier New OS Bold"/>
                <a:sym typeface="Courier New OS Bold"/>
              </a:rPr>
              <a:t>]</a:t>
            </a:r>
            <a:r>
              <a:rPr lang="en-US" b="true" sz="1700">
                <a:solidFill>
                  <a:srgbClr val="000000"/>
                </a:solidFill>
                <a:latin typeface="Courier New OS Bold"/>
                <a:ea typeface="Courier New OS Bold"/>
                <a:cs typeface="Courier New OS Bold"/>
                <a:sym typeface="Courier New OS Bold"/>
              </a:rPr>
              <a:t> </a:t>
            </a:r>
            <a:r>
              <a:rPr lang="en-US" b="true" sz="1700">
                <a:solidFill>
                  <a:srgbClr val="333333"/>
                </a:solidFill>
                <a:latin typeface="Courier New OS Bold"/>
                <a:ea typeface="Courier New OS Bold"/>
                <a:cs typeface="Courier New OS Bold"/>
                <a:sym typeface="Courier New OS Bold"/>
              </a:rPr>
              <a:t>compare </a:t>
            </a:r>
            <a:r>
              <a:rPr lang="en-US" b="true" sz="1700">
                <a:solidFill>
                  <a:srgbClr val="008080"/>
                </a:solidFill>
                <a:latin typeface="Courier New OS Bold"/>
                <a:ea typeface="Courier New OS Bold"/>
                <a:cs typeface="Courier New OS Bold"/>
                <a:sym typeface="Courier New OS Bold"/>
              </a:rPr>
              <a:t>9</a:t>
            </a:r>
            <a:r>
              <a:rPr lang="en-US" b="true" sz="1700">
                <a:solidFill>
                  <a:srgbClr val="333333"/>
                </a:solidFill>
                <a:latin typeface="Courier New OS Bold"/>
                <a:ea typeface="Courier New OS Bold"/>
                <a:cs typeface="Courier New OS Bold"/>
                <a:sym typeface="Courier New OS Bold"/>
              </a:rPr>
              <a:t> to </a:t>
            </a:r>
            <a:r>
              <a:rPr lang="en-US" b="true" sz="1700">
                <a:solidFill>
                  <a:srgbClr val="008080"/>
                </a:solidFill>
                <a:latin typeface="Courier New OS Bold"/>
                <a:ea typeface="Courier New OS Bold"/>
                <a:cs typeface="Courier New OS Bold"/>
                <a:sym typeface="Courier New OS Bold"/>
              </a:rPr>
              <a:t>8</a:t>
            </a:r>
            <a:r>
              <a:rPr lang="en-US" b="true" sz="1700">
                <a:solidFill>
                  <a:srgbClr val="333333"/>
                </a:solidFill>
                <a:latin typeface="Courier New OS Bold"/>
                <a:ea typeface="Courier New OS Bold"/>
                <a:cs typeface="Courier New OS Bold"/>
                <a:sym typeface="Courier New OS Bold"/>
              </a:rPr>
              <a:t> → bigger</a:t>
            </a:r>
            <a:r>
              <a:rPr lang="en-US" b="true" sz="1700">
                <a:solidFill>
                  <a:srgbClr val="000000"/>
                </a:solidFill>
                <a:latin typeface="Courier New OS Bold"/>
                <a:ea typeface="Courier New OS Bold"/>
                <a:cs typeface="Courier New OS Bold"/>
                <a:sym typeface="Courier New OS Bold"/>
              </a:rPr>
              <a:t> </a:t>
            </a:r>
            <a:r>
              <a:rPr lang="en-US" b="true" sz="1700">
                <a:solidFill>
                  <a:srgbClr val="333333"/>
                </a:solidFill>
                <a:latin typeface="Courier New OS Bold"/>
                <a:ea typeface="Courier New OS Bold"/>
                <a:cs typeface="Courier New OS Bold"/>
                <a:sym typeface="Courier New OS Bold"/>
              </a:rPr>
              <a:t>search </a:t>
            </a:r>
            <a:r>
              <a:rPr lang="en-US" b="true" sz="1700">
                <a:solidFill>
                  <a:srgbClr val="008080"/>
                </a:solidFill>
                <a:latin typeface="Courier New OS Bold"/>
                <a:ea typeface="Courier New OS Bold"/>
                <a:cs typeface="Courier New OS Bold"/>
                <a:sym typeface="Courier New OS Bold"/>
              </a:rPr>
              <a:t>9</a:t>
            </a:r>
            <a:r>
              <a:rPr lang="en-US" b="true" sz="1700">
                <a:solidFill>
                  <a:srgbClr val="333333"/>
                </a:solidFill>
                <a:latin typeface="Courier New OS Bold"/>
                <a:ea typeface="Courier New OS Bold"/>
                <a:cs typeface="Courier New OS Bold"/>
                <a:sym typeface="Courier New OS Bold"/>
              </a:rPr>
              <a:t> within [</a:t>
            </a:r>
            <a:r>
              <a:rPr lang="en-US" b="true" sz="1700">
                <a:solidFill>
                  <a:srgbClr val="008080"/>
                </a:solidFill>
                <a:latin typeface="Courier New OS Bold"/>
                <a:ea typeface="Courier New OS Bold"/>
                <a:cs typeface="Courier New OS Bold"/>
                <a:sym typeface="Courier New OS Bold"/>
              </a:rPr>
              <a:t>9</a:t>
            </a:r>
            <a:r>
              <a:rPr lang="en-US" b="true" sz="1700">
                <a:solidFill>
                  <a:srgbClr val="333333"/>
                </a:solidFill>
                <a:latin typeface="Courier New OS Bold"/>
                <a:ea typeface="Courier New OS Bold"/>
                <a:cs typeface="Courier New OS Bold"/>
                <a:sym typeface="Courier New OS Bold"/>
              </a:rPr>
              <a:t>]</a:t>
            </a:r>
            <a:r>
              <a:rPr lang="en-US" b="true" sz="1700">
                <a:solidFill>
                  <a:srgbClr val="000000"/>
                </a:solidFill>
                <a:latin typeface="Courier New OS Bold"/>
                <a:ea typeface="Courier New OS Bold"/>
                <a:cs typeface="Courier New OS Bold"/>
                <a:sym typeface="Courier New OS Bold"/>
              </a:rPr>
              <a:t> </a:t>
            </a:r>
            <a:r>
              <a:rPr lang="en-US" b="true" sz="1700">
                <a:solidFill>
                  <a:srgbClr val="333333"/>
                </a:solidFill>
                <a:latin typeface="Courier New OS Bold"/>
                <a:ea typeface="Courier New OS Bold"/>
                <a:cs typeface="Courier New OS Bold"/>
                <a:sym typeface="Courier New OS Bold"/>
              </a:rPr>
              <a:t>compare </a:t>
            </a:r>
            <a:r>
              <a:rPr lang="en-US" b="true" sz="1700">
                <a:solidFill>
                  <a:srgbClr val="008080"/>
                </a:solidFill>
                <a:latin typeface="Courier New OS Bold"/>
                <a:ea typeface="Courier New OS Bold"/>
                <a:cs typeface="Courier New OS Bold"/>
                <a:sym typeface="Courier New OS Bold"/>
              </a:rPr>
              <a:t>9</a:t>
            </a:r>
            <a:r>
              <a:rPr lang="en-US" b="true" sz="1700">
                <a:solidFill>
                  <a:srgbClr val="333333"/>
                </a:solidFill>
                <a:latin typeface="Courier New OS Bold"/>
                <a:ea typeface="Courier New OS Bold"/>
                <a:cs typeface="Courier New OS Bold"/>
                <a:sym typeface="Courier New OS Bold"/>
              </a:rPr>
              <a:t> to </a:t>
            </a:r>
            <a:r>
              <a:rPr lang="en-US" b="true" sz="1700">
                <a:solidFill>
                  <a:srgbClr val="008080"/>
                </a:solidFill>
                <a:latin typeface="Courier New OS Bold"/>
                <a:ea typeface="Courier New OS Bold"/>
                <a:cs typeface="Courier New OS Bold"/>
                <a:sym typeface="Courier New OS Bold"/>
              </a:rPr>
              <a:t>9</a:t>
            </a:r>
            <a:r>
              <a:rPr lang="en-US" b="true" sz="1700">
                <a:solidFill>
                  <a:srgbClr val="000000"/>
                </a:solidFill>
                <a:latin typeface="Courier New OS Bold"/>
                <a:ea typeface="Courier New OS Bold"/>
                <a:cs typeface="Courier New OS Bold"/>
                <a:sym typeface="Courier New OS Bold"/>
              </a:rPr>
              <a:t> </a:t>
            </a:r>
            <a:r>
              <a:rPr lang="en-US" b="true" sz="1700">
                <a:solidFill>
                  <a:srgbClr val="333333"/>
                </a:solidFill>
                <a:latin typeface="Courier New OS Bold"/>
                <a:ea typeface="Courier New OS Bold"/>
                <a:cs typeface="Courier New OS Bold"/>
                <a:sym typeface="Courier New OS Bold"/>
              </a:rPr>
              <a:t>return</a:t>
            </a:r>
            <a:r>
              <a:rPr lang="en-US" b="true" sz="1700">
                <a:solidFill>
                  <a:srgbClr val="000000"/>
                </a:solidFill>
                <a:latin typeface="Courier New OS Bold"/>
                <a:ea typeface="Courier New OS Bold"/>
                <a:cs typeface="Courier New OS Bold"/>
                <a:sym typeface="Courier New OS Bold"/>
              </a:rPr>
              <a:t> </a:t>
            </a:r>
          </a:p>
        </p:txBody>
      </p:sp>
      <p:sp>
        <p:nvSpPr>
          <p:cNvPr name="TextBox 35" id="35"/>
          <p:cNvSpPr txBox="true"/>
          <p:nvPr/>
        </p:nvSpPr>
        <p:spPr>
          <a:xfrm rot="0">
            <a:off x="7010048" y="6091037"/>
            <a:ext cx="870633" cy="297580"/>
          </a:xfrm>
          <a:prstGeom prst="rect">
            <a:avLst/>
          </a:prstGeom>
        </p:spPr>
        <p:txBody>
          <a:bodyPr anchor="t" rtlCol="false" tIns="0" lIns="0" bIns="0" rIns="0">
            <a:spAutoFit/>
          </a:bodyPr>
          <a:lstStyle/>
          <a:p>
            <a:pPr algn="l">
              <a:lnSpc>
                <a:spcPts val="2400"/>
              </a:lnSpc>
            </a:pPr>
            <a:r>
              <a:rPr lang="en-US" b="true" sz="1600">
                <a:solidFill>
                  <a:srgbClr val="445588"/>
                </a:solidFill>
                <a:latin typeface="Courier New OS Bold"/>
                <a:ea typeface="Courier New OS Bold"/>
                <a:cs typeface="Courier New OS Bold"/>
                <a:sym typeface="Courier New OS Bold"/>
              </a:rPr>
              <a:t>N</a:t>
            </a:r>
            <a:r>
              <a:rPr lang="en-US" b="true" sz="1600">
                <a:solidFill>
                  <a:srgbClr val="333333"/>
                </a:solidFill>
                <a:latin typeface="Courier New OS Bold"/>
                <a:ea typeface="Courier New OS Bold"/>
                <a:cs typeface="Courier New OS Bold"/>
                <a:sym typeface="Courier New OS Bold"/>
              </a:rPr>
              <a:t> = </a:t>
            </a:r>
            <a:r>
              <a:rPr lang="en-US" b="true" sz="1600">
                <a:solidFill>
                  <a:srgbClr val="008080"/>
                </a:solidFill>
                <a:latin typeface="Courier New OS Bold"/>
                <a:ea typeface="Courier New OS Bold"/>
                <a:cs typeface="Courier New OS Bold"/>
                <a:sym typeface="Courier New OS Bold"/>
              </a:rPr>
              <a:t>16</a:t>
            </a:r>
            <a:r>
              <a:rPr lang="en-US" b="true" sz="1600">
                <a:solidFill>
                  <a:srgbClr val="000000"/>
                </a:solidFill>
                <a:latin typeface="Courier New OS Bold"/>
                <a:ea typeface="Courier New OS Bold"/>
                <a:cs typeface="Courier New OS Bold"/>
                <a:sym typeface="Courier New OS Bold"/>
              </a:rPr>
              <a:t> </a:t>
            </a:r>
          </a:p>
        </p:txBody>
      </p:sp>
      <p:sp>
        <p:nvSpPr>
          <p:cNvPr name="TextBox 36" id="36"/>
          <p:cNvSpPr txBox="true"/>
          <p:nvPr/>
        </p:nvSpPr>
        <p:spPr>
          <a:xfrm rot="0">
            <a:off x="7010048" y="6395837"/>
            <a:ext cx="746255" cy="1211980"/>
          </a:xfrm>
          <a:prstGeom prst="rect">
            <a:avLst/>
          </a:prstGeom>
        </p:spPr>
        <p:txBody>
          <a:bodyPr anchor="t" rtlCol="false" tIns="0" lIns="0" bIns="0" rIns="0">
            <a:spAutoFit/>
          </a:bodyPr>
          <a:lstStyle/>
          <a:p>
            <a:pPr algn="just">
              <a:lnSpc>
                <a:spcPts val="2400"/>
              </a:lnSpc>
            </a:pPr>
            <a:r>
              <a:rPr lang="en-US" b="true" sz="1600">
                <a:solidFill>
                  <a:srgbClr val="445588"/>
                </a:solidFill>
                <a:latin typeface="Courier New OS Bold"/>
                <a:ea typeface="Courier New OS Bold"/>
                <a:cs typeface="Courier New OS Bold"/>
                <a:sym typeface="Courier New OS Bold"/>
              </a:rPr>
              <a:t>N</a:t>
            </a:r>
            <a:r>
              <a:rPr lang="en-US" b="true" sz="1600">
                <a:solidFill>
                  <a:srgbClr val="333333"/>
                </a:solidFill>
                <a:latin typeface="Courier New OS Bold"/>
                <a:ea typeface="Courier New OS Bold"/>
                <a:cs typeface="Courier New OS Bold"/>
                <a:sym typeface="Courier New OS Bold"/>
              </a:rPr>
              <a:t> = </a:t>
            </a:r>
            <a:r>
              <a:rPr lang="en-US" b="true" sz="1600">
                <a:solidFill>
                  <a:srgbClr val="008080"/>
                </a:solidFill>
                <a:latin typeface="Courier New OS Bold"/>
                <a:ea typeface="Courier New OS Bold"/>
                <a:cs typeface="Courier New OS Bold"/>
                <a:sym typeface="Courier New OS Bold"/>
              </a:rPr>
              <a:t>8</a:t>
            </a:r>
            <a:r>
              <a:rPr lang="en-US" b="true" sz="1600">
                <a:solidFill>
                  <a:srgbClr val="333333"/>
                </a:solidFill>
                <a:latin typeface="Courier New OS Bold"/>
                <a:ea typeface="Courier New OS Bold"/>
                <a:cs typeface="Courier New OS Bold"/>
                <a:sym typeface="Courier New OS Bold"/>
              </a:rPr>
              <a:t> </a:t>
            </a:r>
            <a:r>
              <a:rPr lang="en-US" b="true" sz="1600">
                <a:solidFill>
                  <a:srgbClr val="445588"/>
                </a:solidFill>
                <a:latin typeface="Courier New OS Bold"/>
                <a:ea typeface="Courier New OS Bold"/>
                <a:cs typeface="Courier New OS Bold"/>
                <a:sym typeface="Courier New OS Bold"/>
              </a:rPr>
              <a:t>N</a:t>
            </a:r>
            <a:r>
              <a:rPr lang="en-US" b="true" sz="1600">
                <a:solidFill>
                  <a:srgbClr val="333333"/>
                </a:solidFill>
                <a:latin typeface="Courier New OS Bold"/>
                <a:ea typeface="Courier New OS Bold"/>
                <a:cs typeface="Courier New OS Bold"/>
                <a:sym typeface="Courier New OS Bold"/>
              </a:rPr>
              <a:t> = </a:t>
            </a:r>
            <a:r>
              <a:rPr lang="en-US" b="true" sz="1600">
                <a:solidFill>
                  <a:srgbClr val="008080"/>
                </a:solidFill>
                <a:latin typeface="Courier New OS Bold"/>
                <a:ea typeface="Courier New OS Bold"/>
                <a:cs typeface="Courier New OS Bold"/>
                <a:sym typeface="Courier New OS Bold"/>
              </a:rPr>
              <a:t>4</a:t>
            </a:r>
            <a:r>
              <a:rPr lang="en-US" b="true" sz="1600">
                <a:solidFill>
                  <a:srgbClr val="333333"/>
                </a:solidFill>
                <a:latin typeface="Courier New OS Bold"/>
                <a:ea typeface="Courier New OS Bold"/>
                <a:cs typeface="Courier New OS Bold"/>
                <a:sym typeface="Courier New OS Bold"/>
              </a:rPr>
              <a:t> </a:t>
            </a:r>
            <a:r>
              <a:rPr lang="en-US" b="true" sz="1600">
                <a:solidFill>
                  <a:srgbClr val="445588"/>
                </a:solidFill>
                <a:latin typeface="Courier New OS Bold"/>
                <a:ea typeface="Courier New OS Bold"/>
                <a:cs typeface="Courier New OS Bold"/>
                <a:sym typeface="Courier New OS Bold"/>
              </a:rPr>
              <a:t>N</a:t>
            </a:r>
            <a:r>
              <a:rPr lang="en-US" b="true" sz="1600">
                <a:solidFill>
                  <a:srgbClr val="333333"/>
                </a:solidFill>
                <a:latin typeface="Courier New OS Bold"/>
                <a:ea typeface="Courier New OS Bold"/>
                <a:cs typeface="Courier New OS Bold"/>
                <a:sym typeface="Courier New OS Bold"/>
              </a:rPr>
              <a:t> = </a:t>
            </a:r>
            <a:r>
              <a:rPr lang="en-US" b="true" sz="1600">
                <a:solidFill>
                  <a:srgbClr val="008080"/>
                </a:solidFill>
                <a:latin typeface="Courier New OS Bold"/>
                <a:ea typeface="Courier New OS Bold"/>
                <a:cs typeface="Courier New OS Bold"/>
                <a:sym typeface="Courier New OS Bold"/>
              </a:rPr>
              <a:t>2</a:t>
            </a:r>
            <a:r>
              <a:rPr lang="en-US" b="true" sz="1600">
                <a:solidFill>
                  <a:srgbClr val="333333"/>
                </a:solidFill>
                <a:latin typeface="Courier New OS Bold"/>
                <a:ea typeface="Courier New OS Bold"/>
                <a:cs typeface="Courier New OS Bold"/>
                <a:sym typeface="Courier New OS Bold"/>
              </a:rPr>
              <a:t> </a:t>
            </a:r>
            <a:r>
              <a:rPr lang="en-US" b="true" sz="1600">
                <a:solidFill>
                  <a:srgbClr val="445588"/>
                </a:solidFill>
                <a:latin typeface="Courier New OS Bold"/>
                <a:ea typeface="Courier New OS Bold"/>
                <a:cs typeface="Courier New OS Bold"/>
                <a:sym typeface="Courier New OS Bold"/>
              </a:rPr>
              <a:t>N</a:t>
            </a:r>
            <a:r>
              <a:rPr lang="en-US" b="true" sz="1600">
                <a:solidFill>
                  <a:srgbClr val="333333"/>
                </a:solidFill>
                <a:latin typeface="Courier New OS Bold"/>
                <a:ea typeface="Courier New OS Bold"/>
                <a:cs typeface="Courier New OS Bold"/>
                <a:sym typeface="Courier New OS Bold"/>
              </a:rPr>
              <a:t> = </a:t>
            </a:r>
            <a:r>
              <a:rPr lang="en-US" b="true" sz="1600">
                <a:solidFill>
                  <a:srgbClr val="008080"/>
                </a:solidFill>
                <a:latin typeface="Courier New OS Bold"/>
                <a:ea typeface="Courier New OS Bold"/>
                <a:cs typeface="Courier New OS Bold"/>
                <a:sym typeface="Courier New OS Bold"/>
              </a:rPr>
              <a:t>1</a:t>
            </a:r>
            <a:r>
              <a:rPr lang="en-US" b="true" sz="1600">
                <a:solidFill>
                  <a:srgbClr val="333333"/>
                </a:solidFill>
                <a:latin typeface="Courier New OS Bold"/>
                <a:ea typeface="Courier New OS Bold"/>
                <a:cs typeface="Courier New OS Bold"/>
                <a:sym typeface="Courier New OS Bold"/>
              </a:rPr>
              <a:t> </a:t>
            </a:r>
          </a:p>
        </p:txBody>
      </p:sp>
      <p:sp>
        <p:nvSpPr>
          <p:cNvPr name="TextBox 37" id="37"/>
          <p:cNvSpPr txBox="true"/>
          <p:nvPr/>
        </p:nvSpPr>
        <p:spPr>
          <a:xfrm rot="0">
            <a:off x="7741682" y="6328172"/>
            <a:ext cx="2114426" cy="1211980"/>
          </a:xfrm>
          <a:prstGeom prst="rect">
            <a:avLst/>
          </a:prstGeom>
        </p:spPr>
        <p:txBody>
          <a:bodyPr anchor="t" rtlCol="false" tIns="0" lIns="0" bIns="0" rIns="0">
            <a:spAutoFit/>
          </a:bodyPr>
          <a:lstStyle/>
          <a:p>
            <a:pPr algn="just">
              <a:lnSpc>
                <a:spcPts val="2400"/>
              </a:lnSpc>
            </a:pPr>
            <a:r>
              <a:rPr lang="en-US" b="true" sz="1600" i="true">
                <a:solidFill>
                  <a:srgbClr val="999988"/>
                </a:solidFill>
                <a:latin typeface="Courier New OS Bold Italics"/>
                <a:ea typeface="Courier New OS Bold Italics"/>
                <a:cs typeface="Courier New OS Bold Italics"/>
                <a:sym typeface="Courier New OS Bold Italics"/>
              </a:rPr>
              <a:t>/* divide by 2 */ /* divide by 2 */ /* divide by 2 */ /* divide by 2 */</a:t>
            </a:r>
          </a:p>
        </p:txBody>
      </p:sp>
      <p:sp>
        <p:nvSpPr>
          <p:cNvPr name="TextBox 38" id="38"/>
          <p:cNvSpPr txBox="true"/>
          <p:nvPr/>
        </p:nvSpPr>
        <p:spPr>
          <a:xfrm rot="0">
            <a:off x="7051996" y="7949479"/>
            <a:ext cx="1789205" cy="306305"/>
          </a:xfrm>
          <a:prstGeom prst="rect">
            <a:avLst/>
          </a:prstGeom>
        </p:spPr>
        <p:txBody>
          <a:bodyPr anchor="t" rtlCol="false" tIns="0" lIns="0" bIns="0" rIns="0">
            <a:spAutoFit/>
          </a:bodyPr>
          <a:lstStyle/>
          <a:p>
            <a:pPr algn="l">
              <a:lnSpc>
                <a:spcPts val="2240"/>
              </a:lnSpc>
            </a:pPr>
            <a:r>
              <a:rPr lang="en-US" b="true" sz="1600">
                <a:solidFill>
                  <a:srgbClr val="000000"/>
                </a:solidFill>
                <a:latin typeface="Arial Bold"/>
                <a:ea typeface="Arial Bold"/>
                <a:cs typeface="Arial Bold"/>
                <a:sym typeface="Arial Bold"/>
              </a:rPr>
              <a:t>2k = N → log2N = k</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40623" y="5189001"/>
            <a:ext cx="4496514" cy="2311403"/>
            <a:chOff x="0" y="0"/>
            <a:chExt cx="4496511" cy="2311400"/>
          </a:xfrm>
        </p:grpSpPr>
        <p:sp>
          <p:nvSpPr>
            <p:cNvPr name="Freeform 6" id="6"/>
            <p:cNvSpPr/>
            <p:nvPr/>
          </p:nvSpPr>
          <p:spPr>
            <a:xfrm flipH="false" flipV="false" rot="0">
              <a:off x="0" y="0"/>
              <a:ext cx="4496562" cy="2311400"/>
            </a:xfrm>
            <a:custGeom>
              <a:avLst/>
              <a:gdLst/>
              <a:ahLst/>
              <a:cxnLst/>
              <a:rect r="r" b="b" t="t" l="l"/>
              <a:pathLst>
                <a:path h="2311400" w="4496562">
                  <a:moveTo>
                    <a:pt x="0" y="2311400"/>
                  </a:moveTo>
                  <a:lnTo>
                    <a:pt x="4496562" y="2311400"/>
                  </a:lnTo>
                  <a:lnTo>
                    <a:pt x="4496562" y="0"/>
                  </a:lnTo>
                  <a:lnTo>
                    <a:pt x="0" y="0"/>
                  </a:lnTo>
                  <a:close/>
                </a:path>
              </a:pathLst>
            </a:custGeom>
            <a:solidFill>
              <a:srgbClr val="FFFFFF"/>
            </a:solidFill>
          </p:spPr>
        </p:sp>
      </p:grpSp>
      <p:grpSp>
        <p:nvGrpSpPr>
          <p:cNvPr name="Group 7" id="7"/>
          <p:cNvGrpSpPr>
            <a:grpSpLocks noChangeAspect="true"/>
          </p:cNvGrpSpPr>
          <p:nvPr/>
        </p:nvGrpSpPr>
        <p:grpSpPr>
          <a:xfrm rot="0">
            <a:off x="622297" y="1485900"/>
            <a:ext cx="9967665" cy="2544004"/>
            <a:chOff x="0" y="0"/>
            <a:chExt cx="9967671" cy="2544000"/>
          </a:xfrm>
        </p:grpSpPr>
        <p:sp>
          <p:nvSpPr>
            <p:cNvPr name="Freeform 8" id="8"/>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9" id="9"/>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10" id="10"/>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11" id="11"/>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2" id="12"/>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3" id="13"/>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4" id="14"/>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5" id="15"/>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6" id="16"/>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7" id="17"/>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8" id="18"/>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9" id="19"/>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20" id="20"/>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1" id="21"/>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2" id="22"/>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3" id="23"/>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4" id="24"/>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5" id="25"/>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TextBox 26" id="2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7" id="27"/>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28" id="28"/>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29" id="29"/>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0" id="30"/>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1" id="31"/>
          <p:cNvSpPr txBox="true"/>
          <p:nvPr/>
        </p:nvSpPr>
        <p:spPr>
          <a:xfrm rot="0">
            <a:off x="721538" y="4724829"/>
            <a:ext cx="3269275" cy="413080"/>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O(N2) - Quadratic time</a:t>
            </a:r>
          </a:p>
        </p:txBody>
      </p:sp>
      <p:sp>
        <p:nvSpPr>
          <p:cNvPr name="TextBox 32" id="32"/>
          <p:cNvSpPr txBox="true"/>
          <p:nvPr/>
        </p:nvSpPr>
        <p:spPr>
          <a:xfrm rot="0">
            <a:off x="691429" y="5370519"/>
            <a:ext cx="4664164"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array = [1, 2, 3, 4, 5] </a:t>
            </a:r>
          </a:p>
        </p:txBody>
      </p:sp>
      <p:sp>
        <p:nvSpPr>
          <p:cNvPr name="TextBox 33" id="33"/>
          <p:cNvSpPr txBox="true"/>
          <p:nvPr/>
        </p:nvSpPr>
        <p:spPr>
          <a:xfrm rot="0">
            <a:off x="691429" y="6107116"/>
            <a:ext cx="3109436"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for x in array: </a:t>
            </a:r>
          </a:p>
        </p:txBody>
      </p:sp>
      <p:sp>
        <p:nvSpPr>
          <p:cNvPr name="TextBox 34" id="34"/>
          <p:cNvSpPr txBox="true"/>
          <p:nvPr/>
        </p:nvSpPr>
        <p:spPr>
          <a:xfrm rot="0">
            <a:off x="1453553" y="6475419"/>
            <a:ext cx="3109427" cy="743969"/>
          </a:xfrm>
          <a:prstGeom prst="rect">
            <a:avLst/>
          </a:prstGeom>
        </p:spPr>
        <p:txBody>
          <a:bodyPr anchor="t" rtlCol="false" tIns="0" lIns="0" bIns="0" rIns="0">
            <a:spAutoFit/>
          </a:bodyPr>
          <a:lstStyle/>
          <a:p>
            <a:pPr algn="r">
              <a:lnSpc>
                <a:spcPts val="2899"/>
              </a:lnSpc>
            </a:pPr>
            <a:r>
              <a:rPr lang="en-US" b="true" sz="2499">
                <a:solidFill>
                  <a:srgbClr val="000000"/>
                </a:solidFill>
                <a:latin typeface="Courier New OS Bold"/>
                <a:ea typeface="Courier New OS Bold"/>
                <a:cs typeface="Courier New OS Bold"/>
                <a:sym typeface="Courier New OS Bold"/>
              </a:rPr>
              <a:t>for y in array: print(x,y) </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40623" y="5189001"/>
            <a:ext cx="4496514" cy="2311403"/>
            <a:chOff x="0" y="0"/>
            <a:chExt cx="4496511" cy="2311400"/>
          </a:xfrm>
        </p:grpSpPr>
        <p:sp>
          <p:nvSpPr>
            <p:cNvPr name="Freeform 6" id="6"/>
            <p:cNvSpPr/>
            <p:nvPr/>
          </p:nvSpPr>
          <p:spPr>
            <a:xfrm flipH="false" flipV="false" rot="0">
              <a:off x="0" y="0"/>
              <a:ext cx="4496562" cy="2311400"/>
            </a:xfrm>
            <a:custGeom>
              <a:avLst/>
              <a:gdLst/>
              <a:ahLst/>
              <a:cxnLst/>
              <a:rect r="r" b="b" t="t" l="l"/>
              <a:pathLst>
                <a:path h="2311400" w="4496562">
                  <a:moveTo>
                    <a:pt x="0" y="2311400"/>
                  </a:moveTo>
                  <a:lnTo>
                    <a:pt x="4496562" y="2311400"/>
                  </a:lnTo>
                  <a:lnTo>
                    <a:pt x="4496562" y="0"/>
                  </a:lnTo>
                  <a:lnTo>
                    <a:pt x="0" y="0"/>
                  </a:lnTo>
                  <a:close/>
                </a:path>
              </a:pathLst>
            </a:custGeom>
            <a:solidFill>
              <a:srgbClr val="FFFFFF"/>
            </a:solidFill>
          </p:spPr>
        </p:sp>
      </p:grpSp>
      <p:grpSp>
        <p:nvGrpSpPr>
          <p:cNvPr name="Group 7" id="7"/>
          <p:cNvGrpSpPr>
            <a:grpSpLocks noChangeAspect="true"/>
          </p:cNvGrpSpPr>
          <p:nvPr/>
        </p:nvGrpSpPr>
        <p:grpSpPr>
          <a:xfrm rot="0">
            <a:off x="622297" y="1485900"/>
            <a:ext cx="9967665" cy="2544004"/>
            <a:chOff x="0" y="0"/>
            <a:chExt cx="9967671" cy="2544000"/>
          </a:xfrm>
        </p:grpSpPr>
        <p:sp>
          <p:nvSpPr>
            <p:cNvPr name="Freeform 8" id="8"/>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9" id="9"/>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10" id="10"/>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11" id="11"/>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2" id="12"/>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3" id="13"/>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4" id="14"/>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5" id="15"/>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6" id="16"/>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7" id="17"/>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8" id="18"/>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9" id="19"/>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20" id="20"/>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1" id="21"/>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2" id="22"/>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3" id="23"/>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4" id="24"/>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5" id="25"/>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TextBox 26" id="2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7" id="27"/>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28" id="28"/>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29" id="29"/>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0" id="30"/>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1" id="31"/>
          <p:cNvSpPr txBox="true"/>
          <p:nvPr/>
        </p:nvSpPr>
        <p:spPr>
          <a:xfrm rot="0">
            <a:off x="721538" y="4724829"/>
            <a:ext cx="3269275" cy="413080"/>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O(N2) - Quadratic time</a:t>
            </a:r>
          </a:p>
        </p:txBody>
      </p:sp>
      <p:sp>
        <p:nvSpPr>
          <p:cNvPr name="TextBox 32" id="32"/>
          <p:cNvSpPr txBox="true"/>
          <p:nvPr/>
        </p:nvSpPr>
        <p:spPr>
          <a:xfrm rot="0">
            <a:off x="691429" y="5370519"/>
            <a:ext cx="4664164"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array = [1, 2, 3, 4, 5] </a:t>
            </a:r>
          </a:p>
        </p:txBody>
      </p:sp>
      <p:sp>
        <p:nvSpPr>
          <p:cNvPr name="TextBox 33" id="33"/>
          <p:cNvSpPr txBox="true"/>
          <p:nvPr/>
        </p:nvSpPr>
        <p:spPr>
          <a:xfrm rot="0">
            <a:off x="691429" y="6107116"/>
            <a:ext cx="3109436"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for x in array: </a:t>
            </a:r>
          </a:p>
        </p:txBody>
      </p:sp>
      <p:sp>
        <p:nvSpPr>
          <p:cNvPr name="TextBox 34" id="34"/>
          <p:cNvSpPr txBox="true"/>
          <p:nvPr/>
        </p:nvSpPr>
        <p:spPr>
          <a:xfrm rot="0">
            <a:off x="1453553" y="6475419"/>
            <a:ext cx="3109427" cy="743969"/>
          </a:xfrm>
          <a:prstGeom prst="rect">
            <a:avLst/>
          </a:prstGeom>
        </p:spPr>
        <p:txBody>
          <a:bodyPr anchor="t" rtlCol="false" tIns="0" lIns="0" bIns="0" rIns="0">
            <a:spAutoFit/>
          </a:bodyPr>
          <a:lstStyle/>
          <a:p>
            <a:pPr algn="r">
              <a:lnSpc>
                <a:spcPts val="2899"/>
              </a:lnSpc>
            </a:pPr>
            <a:r>
              <a:rPr lang="en-US" b="true" sz="2499">
                <a:solidFill>
                  <a:srgbClr val="000000"/>
                </a:solidFill>
                <a:latin typeface="Courier New OS Bold"/>
                <a:ea typeface="Courier New OS Bold"/>
                <a:cs typeface="Courier New OS Bold"/>
                <a:sym typeface="Courier New OS Bold"/>
              </a:rPr>
              <a:t>for y in array: print(x,y) </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22297" y="1485900"/>
            <a:ext cx="9967665" cy="2544004"/>
            <a:chOff x="0" y="0"/>
            <a:chExt cx="9967671" cy="2544000"/>
          </a:xfrm>
        </p:grpSpPr>
        <p:sp>
          <p:nvSpPr>
            <p:cNvPr name="Freeform 6" id="6"/>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7" id="7"/>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8" id="8"/>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9" id="9"/>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0" id="10"/>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1" id="11"/>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2" id="12"/>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3" id="13"/>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4" id="14"/>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5" id="15"/>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6" id="16"/>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7" id="17"/>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8" id="18"/>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9" id="19"/>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0" id="20"/>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1" id="21"/>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2" id="22"/>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3" id="23"/>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Freeform 24" id="24"/>
          <p:cNvSpPr/>
          <p:nvPr/>
        </p:nvSpPr>
        <p:spPr>
          <a:xfrm flipH="false" flipV="false" rot="0">
            <a:off x="670731" y="5499668"/>
            <a:ext cx="3043428" cy="2853214"/>
          </a:xfrm>
          <a:custGeom>
            <a:avLst/>
            <a:gdLst/>
            <a:ahLst/>
            <a:cxnLst/>
            <a:rect r="r" b="b" t="t" l="l"/>
            <a:pathLst>
              <a:path h="2853214" w="3043428">
                <a:moveTo>
                  <a:pt x="0" y="0"/>
                </a:moveTo>
                <a:lnTo>
                  <a:pt x="3043428" y="0"/>
                </a:lnTo>
                <a:lnTo>
                  <a:pt x="3043428" y="2853214"/>
                </a:lnTo>
                <a:lnTo>
                  <a:pt x="0" y="2853214"/>
                </a:lnTo>
                <a:lnTo>
                  <a:pt x="0" y="0"/>
                </a:lnTo>
                <a:close/>
              </a:path>
            </a:pathLst>
          </a:custGeom>
          <a:blipFill>
            <a:blip r:embed="rId3"/>
            <a:stretch>
              <a:fillRect l="0" t="0" r="0" b="0"/>
            </a:stretch>
          </a:blipFill>
        </p:spPr>
      </p:sp>
      <p:sp>
        <p:nvSpPr>
          <p:cNvPr name="Freeform 25" id="25"/>
          <p:cNvSpPr/>
          <p:nvPr/>
        </p:nvSpPr>
        <p:spPr>
          <a:xfrm flipH="false" flipV="false" rot="0">
            <a:off x="6164837" y="5499668"/>
            <a:ext cx="2281085" cy="2853214"/>
          </a:xfrm>
          <a:custGeom>
            <a:avLst/>
            <a:gdLst/>
            <a:ahLst/>
            <a:cxnLst/>
            <a:rect r="r" b="b" t="t" l="l"/>
            <a:pathLst>
              <a:path h="2853214" w="2281085">
                <a:moveTo>
                  <a:pt x="0" y="0"/>
                </a:moveTo>
                <a:lnTo>
                  <a:pt x="2281085" y="0"/>
                </a:lnTo>
                <a:lnTo>
                  <a:pt x="2281085" y="2853214"/>
                </a:lnTo>
                <a:lnTo>
                  <a:pt x="0" y="2853214"/>
                </a:lnTo>
                <a:lnTo>
                  <a:pt x="0" y="0"/>
                </a:lnTo>
                <a:close/>
              </a:path>
            </a:pathLst>
          </a:custGeom>
          <a:blipFill>
            <a:blip r:embed="rId4"/>
            <a:stretch>
              <a:fillRect l="0" t="0" r="0" b="0"/>
            </a:stretch>
          </a:blipFill>
        </p:spPr>
      </p:sp>
      <p:grpSp>
        <p:nvGrpSpPr>
          <p:cNvPr name="Group 26" id="26"/>
          <p:cNvGrpSpPr>
            <a:grpSpLocks noChangeAspect="true"/>
          </p:cNvGrpSpPr>
          <p:nvPr/>
        </p:nvGrpSpPr>
        <p:grpSpPr>
          <a:xfrm rot="0">
            <a:off x="3359858" y="4414733"/>
            <a:ext cx="3140278" cy="1174366"/>
            <a:chOff x="0" y="0"/>
            <a:chExt cx="3140278" cy="1174369"/>
          </a:xfrm>
        </p:grpSpPr>
        <p:sp>
          <p:nvSpPr>
            <p:cNvPr name="Freeform 27" id="27"/>
            <p:cNvSpPr/>
            <p:nvPr/>
          </p:nvSpPr>
          <p:spPr>
            <a:xfrm flipH="false" flipV="false" rot="0">
              <a:off x="184531" y="63500"/>
              <a:ext cx="2892298" cy="1047369"/>
            </a:xfrm>
            <a:custGeom>
              <a:avLst/>
              <a:gdLst/>
              <a:ahLst/>
              <a:cxnLst/>
              <a:rect r="r" b="b" t="t" l="l"/>
              <a:pathLst>
                <a:path h="1047369" w="2892298">
                  <a:moveTo>
                    <a:pt x="0" y="869442"/>
                  </a:moveTo>
                  <a:lnTo>
                    <a:pt x="29083" y="844931"/>
                  </a:lnTo>
                  <a:lnTo>
                    <a:pt x="29464" y="844677"/>
                  </a:lnTo>
                  <a:lnTo>
                    <a:pt x="29845" y="844423"/>
                  </a:lnTo>
                  <a:cubicBezTo>
                    <a:pt x="1083818" y="0"/>
                    <a:pt x="2043684" y="48387"/>
                    <a:pt x="2892298" y="996569"/>
                  </a:cubicBezTo>
                  <a:lnTo>
                    <a:pt x="2835529" y="1047369"/>
                  </a:lnTo>
                  <a:cubicBezTo>
                    <a:pt x="2016760" y="132461"/>
                    <a:pt x="1103249" y="82042"/>
                    <a:pt x="77470" y="903732"/>
                  </a:cubicBezTo>
                  <a:lnTo>
                    <a:pt x="53594" y="874014"/>
                  </a:lnTo>
                  <a:lnTo>
                    <a:pt x="78105" y="903097"/>
                  </a:lnTo>
                  <a:lnTo>
                    <a:pt x="49022" y="927608"/>
                  </a:lnTo>
                  <a:close/>
                </a:path>
              </a:pathLst>
            </a:custGeom>
            <a:solidFill>
              <a:srgbClr val="000000"/>
            </a:solidFill>
          </p:spPr>
        </p:sp>
        <p:sp>
          <p:nvSpPr>
            <p:cNvPr name="Freeform 28" id="28"/>
            <p:cNvSpPr/>
            <p:nvPr/>
          </p:nvSpPr>
          <p:spPr>
            <a:xfrm flipH="false" flipV="false" rot="0">
              <a:off x="63500" y="771906"/>
              <a:ext cx="331216" cy="313055"/>
            </a:xfrm>
            <a:custGeom>
              <a:avLst/>
              <a:gdLst/>
              <a:ahLst/>
              <a:cxnLst/>
              <a:rect r="r" b="b" t="t" l="l"/>
              <a:pathLst>
                <a:path h="313055" w="331216">
                  <a:moveTo>
                    <a:pt x="134747" y="0"/>
                  </a:moveTo>
                  <a:lnTo>
                    <a:pt x="0" y="313055"/>
                  </a:lnTo>
                  <a:lnTo>
                    <a:pt x="331216" y="233045"/>
                  </a:lnTo>
                  <a:lnTo>
                    <a:pt x="174752" y="165735"/>
                  </a:lnTo>
                  <a:close/>
                </a:path>
              </a:pathLst>
            </a:custGeom>
            <a:solidFill>
              <a:srgbClr val="000000"/>
            </a:solidFill>
          </p:spPr>
        </p:sp>
      </p:grpSp>
      <p:grpSp>
        <p:nvGrpSpPr>
          <p:cNvPr name="Group 29" id="29"/>
          <p:cNvGrpSpPr>
            <a:grpSpLocks noChangeAspect="true"/>
          </p:cNvGrpSpPr>
          <p:nvPr/>
        </p:nvGrpSpPr>
        <p:grpSpPr>
          <a:xfrm rot="0">
            <a:off x="3893229" y="6641792"/>
            <a:ext cx="2092547" cy="568957"/>
            <a:chOff x="0" y="0"/>
            <a:chExt cx="2092541" cy="568960"/>
          </a:xfrm>
        </p:grpSpPr>
        <p:sp>
          <p:nvSpPr>
            <p:cNvPr name="Freeform 30" id="30"/>
            <p:cNvSpPr/>
            <p:nvPr/>
          </p:nvSpPr>
          <p:spPr>
            <a:xfrm flipH="false" flipV="false" rot="0">
              <a:off x="63500" y="227330"/>
              <a:ext cx="1691259" cy="114300"/>
            </a:xfrm>
            <a:custGeom>
              <a:avLst/>
              <a:gdLst/>
              <a:ahLst/>
              <a:cxnLst/>
              <a:rect r="r" b="b" t="t" l="l"/>
              <a:pathLst>
                <a:path h="114300" w="1691259">
                  <a:moveTo>
                    <a:pt x="0" y="0"/>
                  </a:moveTo>
                  <a:lnTo>
                    <a:pt x="1634109" y="0"/>
                  </a:lnTo>
                  <a:lnTo>
                    <a:pt x="1634109" y="57150"/>
                  </a:lnTo>
                  <a:lnTo>
                    <a:pt x="1634109" y="0"/>
                  </a:lnTo>
                  <a:lnTo>
                    <a:pt x="1691259" y="0"/>
                  </a:lnTo>
                  <a:lnTo>
                    <a:pt x="1691259" y="114300"/>
                  </a:lnTo>
                  <a:lnTo>
                    <a:pt x="1634109" y="114300"/>
                  </a:lnTo>
                  <a:lnTo>
                    <a:pt x="0" y="114300"/>
                  </a:lnTo>
                  <a:close/>
                </a:path>
              </a:pathLst>
            </a:custGeom>
            <a:solidFill>
              <a:srgbClr val="000000"/>
            </a:solidFill>
          </p:spPr>
        </p:sp>
        <p:sp>
          <p:nvSpPr>
            <p:cNvPr name="Freeform 31" id="31"/>
            <p:cNvSpPr/>
            <p:nvPr/>
          </p:nvSpPr>
          <p:spPr>
            <a:xfrm flipH="false" flipV="false" rot="0">
              <a:off x="1587119" y="63500"/>
              <a:ext cx="441960" cy="441960"/>
            </a:xfrm>
            <a:custGeom>
              <a:avLst/>
              <a:gdLst/>
              <a:ahLst/>
              <a:cxnLst/>
              <a:rect r="r" b="b" t="t" l="l"/>
              <a:pathLst>
                <a:path h="441960" w="441960">
                  <a:moveTo>
                    <a:pt x="0" y="441960"/>
                  </a:moveTo>
                  <a:lnTo>
                    <a:pt x="441960" y="220980"/>
                  </a:lnTo>
                  <a:lnTo>
                    <a:pt x="0" y="0"/>
                  </a:lnTo>
                  <a:lnTo>
                    <a:pt x="110490" y="220980"/>
                  </a:lnTo>
                  <a:close/>
                </a:path>
              </a:pathLst>
            </a:custGeom>
            <a:solidFill>
              <a:srgbClr val="000000"/>
            </a:solidFill>
          </p:spPr>
        </p:sp>
      </p:grpSp>
      <p:sp>
        <p:nvSpPr>
          <p:cNvPr name="Freeform 32" id="32"/>
          <p:cNvSpPr/>
          <p:nvPr/>
        </p:nvSpPr>
        <p:spPr>
          <a:xfrm flipH="false" flipV="false" rot="0">
            <a:off x="6626352" y="5121821"/>
            <a:ext cx="2281085" cy="2851356"/>
          </a:xfrm>
          <a:custGeom>
            <a:avLst/>
            <a:gdLst/>
            <a:ahLst/>
            <a:cxnLst/>
            <a:rect r="r" b="b" t="t" l="l"/>
            <a:pathLst>
              <a:path h="2851356" w="2281085">
                <a:moveTo>
                  <a:pt x="0" y="0"/>
                </a:moveTo>
                <a:lnTo>
                  <a:pt x="2281085" y="0"/>
                </a:lnTo>
                <a:lnTo>
                  <a:pt x="2281085" y="2851356"/>
                </a:lnTo>
                <a:lnTo>
                  <a:pt x="0" y="2851356"/>
                </a:lnTo>
                <a:lnTo>
                  <a:pt x="0" y="0"/>
                </a:lnTo>
                <a:close/>
              </a:path>
            </a:pathLst>
          </a:custGeom>
          <a:blipFill>
            <a:blip r:embed="rId5"/>
            <a:stretch>
              <a:fillRect l="0" t="0" r="0" b="0"/>
            </a:stretch>
          </a:blipFill>
        </p:spPr>
      </p:sp>
      <p:sp>
        <p:nvSpPr>
          <p:cNvPr name="Freeform 33" id="33"/>
          <p:cNvSpPr/>
          <p:nvPr/>
        </p:nvSpPr>
        <p:spPr>
          <a:xfrm flipH="false" flipV="false" rot="0">
            <a:off x="7114842" y="4849454"/>
            <a:ext cx="2281085" cy="2851356"/>
          </a:xfrm>
          <a:custGeom>
            <a:avLst/>
            <a:gdLst/>
            <a:ahLst/>
            <a:cxnLst/>
            <a:rect r="r" b="b" t="t" l="l"/>
            <a:pathLst>
              <a:path h="2851356" w="2281085">
                <a:moveTo>
                  <a:pt x="0" y="0"/>
                </a:moveTo>
                <a:lnTo>
                  <a:pt x="2281085" y="0"/>
                </a:lnTo>
                <a:lnTo>
                  <a:pt x="2281085" y="2851356"/>
                </a:lnTo>
                <a:lnTo>
                  <a:pt x="0" y="2851356"/>
                </a:lnTo>
                <a:lnTo>
                  <a:pt x="0" y="0"/>
                </a:lnTo>
                <a:close/>
              </a:path>
            </a:pathLst>
          </a:custGeom>
          <a:blipFill>
            <a:blip r:embed="rId6"/>
            <a:stretch>
              <a:fillRect l="0" t="0" r="0" b="0"/>
            </a:stretch>
          </a:blipFill>
        </p:spPr>
      </p:sp>
      <p:sp>
        <p:nvSpPr>
          <p:cNvPr name="Freeform 34" id="34"/>
          <p:cNvSpPr/>
          <p:nvPr/>
        </p:nvSpPr>
        <p:spPr>
          <a:xfrm flipH="false" flipV="false" rot="0">
            <a:off x="7596445" y="4168921"/>
            <a:ext cx="2596010" cy="3245006"/>
          </a:xfrm>
          <a:custGeom>
            <a:avLst/>
            <a:gdLst/>
            <a:ahLst/>
            <a:cxnLst/>
            <a:rect r="r" b="b" t="t" l="l"/>
            <a:pathLst>
              <a:path h="3245006" w="2596010">
                <a:moveTo>
                  <a:pt x="0" y="0"/>
                </a:moveTo>
                <a:lnTo>
                  <a:pt x="2596010" y="0"/>
                </a:lnTo>
                <a:lnTo>
                  <a:pt x="2596010" y="3245006"/>
                </a:lnTo>
                <a:lnTo>
                  <a:pt x="0" y="3245006"/>
                </a:lnTo>
                <a:lnTo>
                  <a:pt x="0" y="0"/>
                </a:lnTo>
                <a:close/>
              </a:path>
            </a:pathLst>
          </a:custGeom>
          <a:blipFill>
            <a:blip r:embed="rId7"/>
            <a:stretch>
              <a:fillRect l="0" t="0" r="0" b="0"/>
            </a:stretch>
          </a:blipFill>
        </p:spPr>
      </p:sp>
      <p:sp>
        <p:nvSpPr>
          <p:cNvPr name="TextBox 35" id="3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6" id="36"/>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37" id="37"/>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38" id="38"/>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9" id="39"/>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40" id="40"/>
          <p:cNvSpPr txBox="true"/>
          <p:nvPr/>
        </p:nvSpPr>
        <p:spPr>
          <a:xfrm rot="0">
            <a:off x="721538" y="4724829"/>
            <a:ext cx="3269275" cy="413080"/>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O(N2) - Quadratic time</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40623" y="5189001"/>
            <a:ext cx="8116605" cy="2311403"/>
            <a:chOff x="0" y="0"/>
            <a:chExt cx="8116608" cy="2311400"/>
          </a:xfrm>
        </p:grpSpPr>
        <p:sp>
          <p:nvSpPr>
            <p:cNvPr name="Freeform 6" id="6"/>
            <p:cNvSpPr/>
            <p:nvPr/>
          </p:nvSpPr>
          <p:spPr>
            <a:xfrm flipH="false" flipV="false" rot="0">
              <a:off x="0" y="0"/>
              <a:ext cx="8116570" cy="2311400"/>
            </a:xfrm>
            <a:custGeom>
              <a:avLst/>
              <a:gdLst/>
              <a:ahLst/>
              <a:cxnLst/>
              <a:rect r="r" b="b" t="t" l="l"/>
              <a:pathLst>
                <a:path h="2311400" w="8116570">
                  <a:moveTo>
                    <a:pt x="0" y="2311400"/>
                  </a:moveTo>
                  <a:lnTo>
                    <a:pt x="8116570" y="2311400"/>
                  </a:lnTo>
                  <a:lnTo>
                    <a:pt x="8116570" y="0"/>
                  </a:lnTo>
                  <a:lnTo>
                    <a:pt x="0" y="0"/>
                  </a:lnTo>
                  <a:close/>
                </a:path>
              </a:pathLst>
            </a:custGeom>
            <a:solidFill>
              <a:srgbClr val="FFFFFF"/>
            </a:solidFill>
          </p:spPr>
        </p:sp>
      </p:grpSp>
      <p:grpSp>
        <p:nvGrpSpPr>
          <p:cNvPr name="Group 7" id="7"/>
          <p:cNvGrpSpPr>
            <a:grpSpLocks noChangeAspect="true"/>
          </p:cNvGrpSpPr>
          <p:nvPr/>
        </p:nvGrpSpPr>
        <p:grpSpPr>
          <a:xfrm rot="0">
            <a:off x="622297" y="1485900"/>
            <a:ext cx="9967665" cy="2544004"/>
            <a:chOff x="0" y="0"/>
            <a:chExt cx="9967671" cy="2544000"/>
          </a:xfrm>
        </p:grpSpPr>
        <p:sp>
          <p:nvSpPr>
            <p:cNvPr name="Freeform 8" id="8"/>
            <p:cNvSpPr/>
            <p:nvPr/>
          </p:nvSpPr>
          <p:spPr>
            <a:xfrm flipH="false" flipV="false" rot="0">
              <a:off x="63500"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9" id="9"/>
            <p:cNvSpPr/>
            <p:nvPr/>
          </p:nvSpPr>
          <p:spPr>
            <a:xfrm flipH="false" flipV="false" rot="0">
              <a:off x="2033524" y="6350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929292"/>
            </a:solidFill>
          </p:spPr>
        </p:sp>
        <p:sp>
          <p:nvSpPr>
            <p:cNvPr name="Freeform 10" id="10"/>
            <p:cNvSpPr/>
            <p:nvPr/>
          </p:nvSpPr>
          <p:spPr>
            <a:xfrm flipH="false" flipV="false" rot="0">
              <a:off x="4003548" y="6350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929292"/>
            </a:solidFill>
          </p:spPr>
        </p:sp>
        <p:sp>
          <p:nvSpPr>
            <p:cNvPr name="Freeform 11" id="11"/>
            <p:cNvSpPr/>
            <p:nvPr/>
          </p:nvSpPr>
          <p:spPr>
            <a:xfrm flipH="false" flipV="false" rot="0">
              <a:off x="63500"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2" id="12"/>
            <p:cNvSpPr/>
            <p:nvPr/>
          </p:nvSpPr>
          <p:spPr>
            <a:xfrm flipH="false" flipV="false" rot="0">
              <a:off x="2033524" y="466344"/>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3" id="13"/>
            <p:cNvSpPr/>
            <p:nvPr/>
          </p:nvSpPr>
          <p:spPr>
            <a:xfrm flipH="false" flipV="false" rot="0">
              <a:off x="4003548" y="466344"/>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14" id="14"/>
            <p:cNvSpPr/>
            <p:nvPr/>
          </p:nvSpPr>
          <p:spPr>
            <a:xfrm flipH="false" flipV="false" rot="0">
              <a:off x="63500"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5" id="15"/>
            <p:cNvSpPr/>
            <p:nvPr/>
          </p:nvSpPr>
          <p:spPr>
            <a:xfrm flipH="false" flipV="false" rot="0">
              <a:off x="2033524" y="869188"/>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16" id="16"/>
            <p:cNvSpPr/>
            <p:nvPr/>
          </p:nvSpPr>
          <p:spPr>
            <a:xfrm flipH="false" flipV="false" rot="0">
              <a:off x="4003548" y="869188"/>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17" id="17"/>
            <p:cNvSpPr/>
            <p:nvPr/>
          </p:nvSpPr>
          <p:spPr>
            <a:xfrm flipH="false" flipV="false" rot="0">
              <a:off x="63500"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8" id="18"/>
            <p:cNvSpPr/>
            <p:nvPr/>
          </p:nvSpPr>
          <p:spPr>
            <a:xfrm flipH="false" flipV="false" rot="0">
              <a:off x="2033524" y="1272032"/>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19" id="19"/>
            <p:cNvSpPr/>
            <p:nvPr/>
          </p:nvSpPr>
          <p:spPr>
            <a:xfrm flipH="false" flipV="false" rot="0">
              <a:off x="4003548" y="1272032"/>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sp>
          <p:nvSpPr>
            <p:cNvPr name="Freeform 20" id="20"/>
            <p:cNvSpPr/>
            <p:nvPr/>
          </p:nvSpPr>
          <p:spPr>
            <a:xfrm flipH="false" flipV="false" rot="0">
              <a:off x="63500"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1" id="21"/>
            <p:cNvSpPr/>
            <p:nvPr/>
          </p:nvSpPr>
          <p:spPr>
            <a:xfrm flipH="false" flipV="false" rot="0">
              <a:off x="2033524" y="1674876"/>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FFFFFF"/>
            </a:solidFill>
          </p:spPr>
        </p:sp>
        <p:sp>
          <p:nvSpPr>
            <p:cNvPr name="Freeform 22" id="22"/>
            <p:cNvSpPr/>
            <p:nvPr/>
          </p:nvSpPr>
          <p:spPr>
            <a:xfrm flipH="false" flipV="false" rot="0">
              <a:off x="4003548" y="1674876"/>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FFFFFF"/>
            </a:solidFill>
          </p:spPr>
        </p:sp>
        <p:sp>
          <p:nvSpPr>
            <p:cNvPr name="Freeform 23" id="23"/>
            <p:cNvSpPr/>
            <p:nvPr/>
          </p:nvSpPr>
          <p:spPr>
            <a:xfrm flipH="false" flipV="false" rot="0">
              <a:off x="63500"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4" id="24"/>
            <p:cNvSpPr/>
            <p:nvPr/>
          </p:nvSpPr>
          <p:spPr>
            <a:xfrm flipH="false" flipV="false" rot="0">
              <a:off x="2033524" y="2077720"/>
              <a:ext cx="1970024" cy="402844"/>
            </a:xfrm>
            <a:custGeom>
              <a:avLst/>
              <a:gdLst/>
              <a:ahLst/>
              <a:cxnLst/>
              <a:rect r="r" b="b" t="t" l="l"/>
              <a:pathLst>
                <a:path h="402844" w="1970024">
                  <a:moveTo>
                    <a:pt x="0" y="0"/>
                  </a:moveTo>
                  <a:lnTo>
                    <a:pt x="1970024" y="0"/>
                  </a:lnTo>
                  <a:lnTo>
                    <a:pt x="1970024" y="402844"/>
                  </a:lnTo>
                  <a:lnTo>
                    <a:pt x="0" y="402844"/>
                  </a:lnTo>
                  <a:close/>
                </a:path>
              </a:pathLst>
            </a:custGeom>
            <a:solidFill>
              <a:srgbClr val="E3E5E8"/>
            </a:solidFill>
          </p:spPr>
        </p:sp>
        <p:sp>
          <p:nvSpPr>
            <p:cNvPr name="Freeform 25" id="25"/>
            <p:cNvSpPr/>
            <p:nvPr/>
          </p:nvSpPr>
          <p:spPr>
            <a:xfrm flipH="false" flipV="false" rot="0">
              <a:off x="4003548" y="2077720"/>
              <a:ext cx="5900674" cy="402844"/>
            </a:xfrm>
            <a:custGeom>
              <a:avLst/>
              <a:gdLst/>
              <a:ahLst/>
              <a:cxnLst/>
              <a:rect r="r" b="b" t="t" l="l"/>
              <a:pathLst>
                <a:path h="402844" w="5900674">
                  <a:moveTo>
                    <a:pt x="0" y="0"/>
                  </a:moveTo>
                  <a:lnTo>
                    <a:pt x="5900674" y="0"/>
                  </a:lnTo>
                  <a:lnTo>
                    <a:pt x="5900674" y="402844"/>
                  </a:lnTo>
                  <a:lnTo>
                    <a:pt x="0" y="402844"/>
                  </a:lnTo>
                  <a:close/>
                </a:path>
              </a:pathLst>
            </a:custGeom>
            <a:solidFill>
              <a:srgbClr val="E3E5E8"/>
            </a:solidFill>
          </p:spPr>
        </p:sp>
      </p:grpSp>
      <p:sp>
        <p:nvSpPr>
          <p:cNvPr name="TextBox 26" id="2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7" id="27"/>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
        <p:nvSpPr>
          <p:cNvPr name="TextBox 28" id="28"/>
          <p:cNvSpPr txBox="true"/>
          <p:nvPr/>
        </p:nvSpPr>
        <p:spPr>
          <a:xfrm rot="0">
            <a:off x="921039" y="1627251"/>
            <a:ext cx="1529534"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Complexity </a:t>
            </a:r>
            <a:r>
              <a:rPr lang="en-US" sz="2200" spc="-6">
                <a:solidFill>
                  <a:srgbClr val="000000"/>
                </a:solidFill>
                <a:latin typeface="IBM Plex Sans"/>
                <a:ea typeface="IBM Plex Sans"/>
                <a:cs typeface="IBM Plex Sans"/>
                <a:sym typeface="IBM Plex Sans"/>
              </a:rPr>
              <a:t>O(1) O(N) O(LogN) O(N2) O(2N)</a:t>
            </a:r>
          </a:p>
        </p:txBody>
      </p:sp>
      <p:sp>
        <p:nvSpPr>
          <p:cNvPr name="TextBox 29" id="29"/>
          <p:cNvSpPr txBox="true"/>
          <p:nvPr/>
        </p:nvSpPr>
        <p:spPr>
          <a:xfrm rot="0">
            <a:off x="2903363" y="1627251"/>
            <a:ext cx="1504455"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Name </a:t>
            </a:r>
            <a:r>
              <a:rPr lang="en-US" sz="2200" spc="-6">
                <a:solidFill>
                  <a:srgbClr val="000000"/>
                </a:solidFill>
                <a:latin typeface="IBM Plex Sans"/>
                <a:ea typeface="IBM Plex Sans"/>
                <a:cs typeface="IBM Plex Sans"/>
                <a:sym typeface="IBM Plex Sans"/>
              </a:rPr>
              <a:t>Constant Linear Logarithmic Quadratic Exponential</a:t>
            </a:r>
          </a:p>
        </p:txBody>
      </p:sp>
      <p:sp>
        <p:nvSpPr>
          <p:cNvPr name="TextBox 30" id="30"/>
          <p:cNvSpPr txBox="true"/>
          <p:nvPr/>
        </p:nvSpPr>
        <p:spPr>
          <a:xfrm rot="0">
            <a:off x="4945047" y="1627251"/>
            <a:ext cx="5367461" cy="2397909"/>
          </a:xfrm>
          <a:prstGeom prst="rect">
            <a:avLst/>
          </a:prstGeom>
        </p:spPr>
        <p:txBody>
          <a:bodyPr anchor="t" rtlCol="false" tIns="0" lIns="0" bIns="0" rIns="0">
            <a:spAutoFit/>
          </a:bodyPr>
          <a:lstStyle/>
          <a:p>
            <a:pPr algn="ctr">
              <a:lnSpc>
                <a:spcPts val="3174"/>
              </a:lnSpc>
            </a:pPr>
            <a:r>
              <a:rPr lang="en-US" b="true" sz="2200" spc="-6">
                <a:solidFill>
                  <a:srgbClr val="000000"/>
                </a:solidFill>
                <a:latin typeface="IBM Plex Sans Bold"/>
                <a:ea typeface="IBM Plex Sans Bold"/>
                <a:cs typeface="IBM Plex Sans Bold"/>
                <a:sym typeface="IBM Plex Sans Bold"/>
              </a:rPr>
              <a:t>Sample </a:t>
            </a:r>
            <a:r>
              <a:rPr lang="en-US" sz="2200" spc="-6">
                <a:solidFill>
                  <a:srgbClr val="000000"/>
                </a:solidFill>
                <a:latin typeface="IBM Plex Sans"/>
                <a:ea typeface="IBM Plex Sans"/>
                <a:cs typeface="IBM Plex Sans"/>
                <a:sym typeface="IBM Plex Sans"/>
              </a:rPr>
              <a:t>Accessing a speciﬁc element in array Loop through array elements Find an element in sorted array Looking ar a every index in the array twice Double recursion in Fibonacci</a:t>
            </a:r>
          </a:p>
        </p:txBody>
      </p:sp>
      <p:sp>
        <p:nvSpPr>
          <p:cNvPr name="TextBox 31" id="31"/>
          <p:cNvSpPr txBox="true"/>
          <p:nvPr/>
        </p:nvSpPr>
        <p:spPr>
          <a:xfrm rot="0">
            <a:off x="721538" y="4724829"/>
            <a:ext cx="3531775" cy="413080"/>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O(2N) - Exponential time</a:t>
            </a:r>
          </a:p>
        </p:txBody>
      </p:sp>
      <p:sp>
        <p:nvSpPr>
          <p:cNvPr name="TextBox 32" id="32"/>
          <p:cNvSpPr txBox="true"/>
          <p:nvPr/>
        </p:nvSpPr>
        <p:spPr>
          <a:xfrm rot="0">
            <a:off x="691429" y="5370519"/>
            <a:ext cx="3498113"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def fibonacci(n): </a:t>
            </a:r>
          </a:p>
        </p:txBody>
      </p:sp>
      <p:sp>
        <p:nvSpPr>
          <p:cNvPr name="TextBox 33" id="33"/>
          <p:cNvSpPr txBox="true"/>
          <p:nvPr/>
        </p:nvSpPr>
        <p:spPr>
          <a:xfrm rot="0">
            <a:off x="1453553" y="5738822"/>
            <a:ext cx="2137724"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if n &lt;= 1: </a:t>
            </a:r>
          </a:p>
        </p:txBody>
      </p:sp>
      <p:sp>
        <p:nvSpPr>
          <p:cNvPr name="TextBox 34" id="34"/>
          <p:cNvSpPr txBox="true"/>
          <p:nvPr/>
        </p:nvSpPr>
        <p:spPr>
          <a:xfrm rot="0">
            <a:off x="2215677" y="6107116"/>
            <a:ext cx="1749038"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return n </a:t>
            </a:r>
          </a:p>
        </p:txBody>
      </p:sp>
      <p:sp>
        <p:nvSpPr>
          <p:cNvPr name="TextBox 35" id="35"/>
          <p:cNvSpPr txBox="true"/>
          <p:nvPr/>
        </p:nvSpPr>
        <p:spPr>
          <a:xfrm rot="0">
            <a:off x="1453553" y="6475419"/>
            <a:ext cx="7579290" cy="375666"/>
          </a:xfrm>
          <a:prstGeom prst="rect">
            <a:avLst/>
          </a:prstGeom>
        </p:spPr>
        <p:txBody>
          <a:bodyPr anchor="t" rtlCol="false" tIns="0" lIns="0" bIns="0" rIns="0">
            <a:spAutoFit/>
          </a:bodyPr>
          <a:lstStyle/>
          <a:p>
            <a:pPr algn="l">
              <a:lnSpc>
                <a:spcPts val="2899"/>
              </a:lnSpc>
            </a:pPr>
            <a:r>
              <a:rPr lang="en-US" b="true" sz="2499">
                <a:solidFill>
                  <a:srgbClr val="000000"/>
                </a:solidFill>
                <a:latin typeface="Courier New OS Bold"/>
                <a:ea typeface="Courier New OS Bold"/>
                <a:cs typeface="Courier New OS Bold"/>
                <a:sym typeface="Courier New OS Bold"/>
              </a:rPr>
              <a:t>return fibonacci(n-1) + fibonacci(n-2) </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766020" y="1516771"/>
            <a:ext cx="9432074" cy="6720049"/>
          </a:xfrm>
          <a:custGeom>
            <a:avLst/>
            <a:gdLst/>
            <a:ahLst/>
            <a:cxnLst/>
            <a:rect r="r" b="b" t="t" l="l"/>
            <a:pathLst>
              <a:path h="6720049" w="9432074">
                <a:moveTo>
                  <a:pt x="0" y="0"/>
                </a:moveTo>
                <a:lnTo>
                  <a:pt x="9432074" y="0"/>
                </a:lnTo>
                <a:lnTo>
                  <a:pt x="9432074" y="6720049"/>
                </a:lnTo>
                <a:lnTo>
                  <a:pt x="0" y="6720049"/>
                </a:lnTo>
                <a:lnTo>
                  <a:pt x="0" y="0"/>
                </a:lnTo>
                <a:close/>
              </a:path>
            </a:pathLst>
          </a:custGeom>
          <a:blipFill>
            <a:blip r:embed="rId3"/>
            <a:stretch>
              <a:fillRect l="0" t="0" r="0" b="0"/>
            </a:stretch>
          </a:blipFill>
        </p:spPr>
      </p:sp>
      <p:sp>
        <p:nvSpPr>
          <p:cNvPr name="TextBox 6" id="6"/>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 id="7"/>
          <p:cNvSpPr txBox="true"/>
          <p:nvPr/>
        </p:nvSpPr>
        <p:spPr>
          <a:xfrm rot="0">
            <a:off x="800510" y="884368"/>
            <a:ext cx="591168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Algorithm run time complexities</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310516" y="3537966"/>
            <a:ext cx="2204961" cy="2474462"/>
          </a:xfrm>
          <a:custGeom>
            <a:avLst/>
            <a:gdLst/>
            <a:ahLst/>
            <a:cxnLst/>
            <a:rect r="r" b="b" t="t" l="l"/>
            <a:pathLst>
              <a:path h="2474462" w="2204961">
                <a:moveTo>
                  <a:pt x="0" y="0"/>
                </a:moveTo>
                <a:lnTo>
                  <a:pt x="2204961" y="0"/>
                </a:lnTo>
                <a:lnTo>
                  <a:pt x="2204961" y="2474462"/>
                </a:lnTo>
                <a:lnTo>
                  <a:pt x="0" y="2474462"/>
                </a:lnTo>
                <a:lnTo>
                  <a:pt x="0" y="0"/>
                </a:lnTo>
                <a:close/>
              </a:path>
            </a:pathLst>
          </a:custGeom>
          <a:blipFill>
            <a:blip r:embed="rId3"/>
            <a:stretch>
              <a:fillRect l="0" t="0" r="0" b="0"/>
            </a:stretch>
          </a:blipFill>
        </p:spPr>
      </p:sp>
      <p:sp>
        <p:nvSpPr>
          <p:cNvPr name="Freeform 6" id="6"/>
          <p:cNvSpPr/>
          <p:nvPr/>
        </p:nvSpPr>
        <p:spPr>
          <a:xfrm flipH="false" flipV="false" rot="0">
            <a:off x="5749195" y="4251417"/>
            <a:ext cx="5100561" cy="1834963"/>
          </a:xfrm>
          <a:custGeom>
            <a:avLst/>
            <a:gdLst/>
            <a:ahLst/>
            <a:cxnLst/>
            <a:rect r="r" b="b" t="t" l="l"/>
            <a:pathLst>
              <a:path h="1834963" w="5100561">
                <a:moveTo>
                  <a:pt x="0" y="0"/>
                </a:moveTo>
                <a:lnTo>
                  <a:pt x="5100561" y="0"/>
                </a:lnTo>
                <a:lnTo>
                  <a:pt x="5100561" y="1834963"/>
                </a:lnTo>
                <a:lnTo>
                  <a:pt x="0" y="1834963"/>
                </a:lnTo>
                <a:lnTo>
                  <a:pt x="0" y="0"/>
                </a:lnTo>
                <a:close/>
              </a:path>
            </a:pathLst>
          </a:custGeom>
          <a:blipFill>
            <a:blip r:embed="rId4"/>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3287725"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Space complexity</a:t>
            </a:r>
          </a:p>
        </p:txBody>
      </p:sp>
      <p:sp>
        <p:nvSpPr>
          <p:cNvPr name="TextBox 9" id="9"/>
          <p:cNvSpPr txBox="true"/>
          <p:nvPr/>
        </p:nvSpPr>
        <p:spPr>
          <a:xfrm rot="0">
            <a:off x="2113836" y="6376140"/>
            <a:ext cx="610286"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a:t>
            </a:r>
          </a:p>
        </p:txBody>
      </p:sp>
      <p:sp>
        <p:nvSpPr>
          <p:cNvPr name="TextBox 10" id="10"/>
          <p:cNvSpPr txBox="true"/>
          <p:nvPr/>
        </p:nvSpPr>
        <p:spPr>
          <a:xfrm rot="0">
            <a:off x="1387297" y="2970209"/>
            <a:ext cx="2377421" cy="418948"/>
          </a:xfrm>
          <a:prstGeom prst="rect">
            <a:avLst/>
          </a:prstGeom>
        </p:spPr>
        <p:txBody>
          <a:bodyPr anchor="t" rtlCol="false" tIns="0" lIns="0" bIns="0" rIns="0">
            <a:spAutoFit/>
          </a:bodyPr>
          <a:lstStyle/>
          <a:p>
            <a:pPr algn="l">
              <a:lnSpc>
                <a:spcPts val="3359"/>
              </a:lnSpc>
            </a:pPr>
            <a:r>
              <a:rPr lang="en-US" sz="2400" spc="-7">
                <a:solidFill>
                  <a:srgbClr val="000000"/>
                </a:solidFill>
                <a:latin typeface="IBM Plex Sans"/>
                <a:ea typeface="IBM Plex Sans"/>
                <a:cs typeface="IBM Plex Sans"/>
                <a:sym typeface="IBM Plex Sans"/>
              </a:rPr>
              <a:t>an array of size </a:t>
            </a:r>
            <a:r>
              <a:rPr lang="en-US" b="true" sz="2400" spc="-7">
                <a:solidFill>
                  <a:srgbClr val="000000"/>
                </a:solidFill>
                <a:latin typeface="IBM Plex Sans Bold"/>
                <a:ea typeface="IBM Plex Sans Bold"/>
                <a:cs typeface="IBM Plex Sans Bold"/>
                <a:sym typeface="IBM Plex Sans Bold"/>
              </a:rPr>
              <a:t>n</a:t>
            </a:r>
          </a:p>
        </p:txBody>
      </p:sp>
      <p:sp>
        <p:nvSpPr>
          <p:cNvPr name="TextBox 11" id="11"/>
          <p:cNvSpPr txBox="true"/>
          <p:nvPr/>
        </p:nvSpPr>
        <p:spPr>
          <a:xfrm rot="0">
            <a:off x="7943821" y="6375835"/>
            <a:ext cx="725529" cy="413080"/>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O(n2)</a:t>
            </a:r>
          </a:p>
        </p:txBody>
      </p:sp>
      <p:sp>
        <p:nvSpPr>
          <p:cNvPr name="TextBox 12" id="12"/>
          <p:cNvSpPr txBox="true"/>
          <p:nvPr/>
        </p:nvSpPr>
        <p:spPr>
          <a:xfrm rot="0">
            <a:off x="6505394" y="2970209"/>
            <a:ext cx="2688317" cy="418948"/>
          </a:xfrm>
          <a:prstGeom prst="rect">
            <a:avLst/>
          </a:prstGeom>
        </p:spPr>
        <p:txBody>
          <a:bodyPr anchor="t" rtlCol="false" tIns="0" lIns="0" bIns="0" rIns="0">
            <a:spAutoFit/>
          </a:bodyPr>
          <a:lstStyle/>
          <a:p>
            <a:pPr algn="l">
              <a:lnSpc>
                <a:spcPts val="3359"/>
              </a:lnSpc>
            </a:pPr>
            <a:r>
              <a:rPr lang="en-US" sz="2400" spc="-7">
                <a:solidFill>
                  <a:srgbClr val="000000"/>
                </a:solidFill>
                <a:latin typeface="IBM Plex Sans"/>
                <a:ea typeface="IBM Plex Sans"/>
                <a:cs typeface="IBM Plex Sans"/>
                <a:sym typeface="IBM Plex Sans"/>
              </a:rPr>
              <a:t>an array of size </a:t>
            </a:r>
            <a:r>
              <a:rPr lang="en-US" b="true" sz="2400" spc="-7">
                <a:solidFill>
                  <a:srgbClr val="000000"/>
                </a:solidFill>
                <a:latin typeface="IBM Plex Sans Bold"/>
                <a:ea typeface="IBM Plex Sans Bold"/>
                <a:cs typeface="IBM Plex Sans Bold"/>
                <a:sym typeface="IBM Plex Sans Bold"/>
              </a:rPr>
              <a:t>n*n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883549" y="2347741"/>
            <a:ext cx="2495998" cy="2268922"/>
          </a:xfrm>
          <a:custGeom>
            <a:avLst/>
            <a:gdLst/>
            <a:ahLst/>
            <a:cxnLst/>
            <a:rect r="r" b="b" t="t" l="l"/>
            <a:pathLst>
              <a:path h="2268922" w="2495998">
                <a:moveTo>
                  <a:pt x="0" y="0"/>
                </a:moveTo>
                <a:lnTo>
                  <a:pt x="2495997" y="0"/>
                </a:lnTo>
                <a:lnTo>
                  <a:pt x="2495997" y="2268922"/>
                </a:lnTo>
                <a:lnTo>
                  <a:pt x="0" y="2268922"/>
                </a:lnTo>
                <a:lnTo>
                  <a:pt x="0" y="0"/>
                </a:lnTo>
                <a:close/>
              </a:path>
            </a:pathLst>
          </a:custGeom>
          <a:blipFill>
            <a:blip r:embed="rId3"/>
            <a:stretch>
              <a:fillRect l="0" t="0" r="0" b="0"/>
            </a:stretch>
          </a:blipFill>
        </p:spPr>
      </p:sp>
      <p:sp>
        <p:nvSpPr>
          <p:cNvPr name="Freeform 6" id="6"/>
          <p:cNvSpPr/>
          <p:nvPr/>
        </p:nvSpPr>
        <p:spPr>
          <a:xfrm flipH="false" flipV="false" rot="0">
            <a:off x="3492503" y="2345655"/>
            <a:ext cx="2501903" cy="2276837"/>
          </a:xfrm>
          <a:custGeom>
            <a:avLst/>
            <a:gdLst/>
            <a:ahLst/>
            <a:cxnLst/>
            <a:rect r="r" b="b" t="t" l="l"/>
            <a:pathLst>
              <a:path h="2276837" w="2501903">
                <a:moveTo>
                  <a:pt x="0" y="0"/>
                </a:moveTo>
                <a:lnTo>
                  <a:pt x="2501903" y="0"/>
                </a:lnTo>
                <a:lnTo>
                  <a:pt x="2501903" y="2276837"/>
                </a:lnTo>
                <a:lnTo>
                  <a:pt x="0" y="2276837"/>
                </a:lnTo>
                <a:lnTo>
                  <a:pt x="0" y="0"/>
                </a:lnTo>
                <a:close/>
              </a:path>
            </a:pathLst>
          </a:custGeom>
          <a:blipFill>
            <a:blip r:embed="rId4"/>
            <a:stretch>
              <a:fillRect l="0" t="0" r="0" b="0"/>
            </a:stretch>
          </a:blipFill>
        </p:spPr>
      </p:sp>
      <p:sp>
        <p:nvSpPr>
          <p:cNvPr name="Freeform 7" id="7"/>
          <p:cNvSpPr/>
          <p:nvPr/>
        </p:nvSpPr>
        <p:spPr>
          <a:xfrm flipH="false" flipV="false" rot="0">
            <a:off x="6413497" y="2345550"/>
            <a:ext cx="2501903" cy="2273303"/>
          </a:xfrm>
          <a:custGeom>
            <a:avLst/>
            <a:gdLst/>
            <a:ahLst/>
            <a:cxnLst/>
            <a:rect r="r" b="b" t="t" l="l"/>
            <a:pathLst>
              <a:path h="2273303" w="2501903">
                <a:moveTo>
                  <a:pt x="0" y="0"/>
                </a:moveTo>
                <a:lnTo>
                  <a:pt x="2501903" y="0"/>
                </a:lnTo>
                <a:lnTo>
                  <a:pt x="2501903" y="2273303"/>
                </a:lnTo>
                <a:lnTo>
                  <a:pt x="0" y="2273303"/>
                </a:lnTo>
                <a:lnTo>
                  <a:pt x="0" y="0"/>
                </a:lnTo>
                <a:close/>
              </a:path>
            </a:pathLst>
          </a:custGeom>
          <a:blipFill>
            <a:blip r:embed="rId5"/>
            <a:stretch>
              <a:fillRect l="0" t="0" r="0" b="0"/>
            </a:stretch>
          </a:blipFill>
        </p:spPr>
      </p:sp>
      <p:sp>
        <p:nvSpPr>
          <p:cNvPr name="Freeform 8" id="8"/>
          <p:cNvSpPr/>
          <p:nvPr/>
        </p:nvSpPr>
        <p:spPr>
          <a:xfrm flipH="false" flipV="false" rot="0">
            <a:off x="9611544" y="2345550"/>
            <a:ext cx="2501903" cy="2273303"/>
          </a:xfrm>
          <a:custGeom>
            <a:avLst/>
            <a:gdLst/>
            <a:ahLst/>
            <a:cxnLst/>
            <a:rect r="r" b="b" t="t" l="l"/>
            <a:pathLst>
              <a:path h="2273303" w="2501903">
                <a:moveTo>
                  <a:pt x="0" y="0"/>
                </a:moveTo>
                <a:lnTo>
                  <a:pt x="2501903" y="0"/>
                </a:lnTo>
                <a:lnTo>
                  <a:pt x="2501903" y="2273303"/>
                </a:lnTo>
                <a:lnTo>
                  <a:pt x="0" y="2273303"/>
                </a:lnTo>
                <a:lnTo>
                  <a:pt x="0" y="0"/>
                </a:lnTo>
                <a:close/>
              </a:path>
            </a:pathLst>
          </a:custGeom>
          <a:blipFill>
            <a:blip r:embed="rId6"/>
            <a:stretch>
              <a:fillRect l="0" t="0" r="0" b="0"/>
            </a:stretch>
          </a:blipFill>
        </p:spPr>
      </p:sp>
      <p:sp>
        <p:nvSpPr>
          <p:cNvPr name="Freeform 9" id="9"/>
          <p:cNvSpPr/>
          <p:nvPr/>
        </p:nvSpPr>
        <p:spPr>
          <a:xfrm flipH="false" flipV="false" rot="0">
            <a:off x="7033441" y="5527319"/>
            <a:ext cx="2501903" cy="2273303"/>
          </a:xfrm>
          <a:custGeom>
            <a:avLst/>
            <a:gdLst/>
            <a:ahLst/>
            <a:cxnLst/>
            <a:rect r="r" b="b" t="t" l="l"/>
            <a:pathLst>
              <a:path h="2273303" w="2501903">
                <a:moveTo>
                  <a:pt x="0" y="0"/>
                </a:moveTo>
                <a:lnTo>
                  <a:pt x="2501903" y="0"/>
                </a:lnTo>
                <a:lnTo>
                  <a:pt x="2501903" y="2273304"/>
                </a:lnTo>
                <a:lnTo>
                  <a:pt x="0" y="2273304"/>
                </a:lnTo>
                <a:lnTo>
                  <a:pt x="0" y="0"/>
                </a:lnTo>
                <a:close/>
              </a:path>
            </a:pathLst>
          </a:custGeom>
          <a:blipFill>
            <a:blip r:embed="rId7"/>
            <a:stretch>
              <a:fillRect l="0" t="0" r="0" b="0"/>
            </a:stretch>
          </a:blipFill>
        </p:spPr>
      </p:sp>
      <p:sp>
        <p:nvSpPr>
          <p:cNvPr name="Freeform 10" id="10"/>
          <p:cNvSpPr/>
          <p:nvPr/>
        </p:nvSpPr>
        <p:spPr>
          <a:xfrm flipH="false" flipV="false" rot="0">
            <a:off x="3854291" y="5527319"/>
            <a:ext cx="2501903" cy="2273303"/>
          </a:xfrm>
          <a:custGeom>
            <a:avLst/>
            <a:gdLst/>
            <a:ahLst/>
            <a:cxnLst/>
            <a:rect r="r" b="b" t="t" l="l"/>
            <a:pathLst>
              <a:path h="2273303" w="2501903">
                <a:moveTo>
                  <a:pt x="0" y="0"/>
                </a:moveTo>
                <a:lnTo>
                  <a:pt x="2501903" y="0"/>
                </a:lnTo>
                <a:lnTo>
                  <a:pt x="2501903" y="2273304"/>
                </a:lnTo>
                <a:lnTo>
                  <a:pt x="0" y="2273304"/>
                </a:lnTo>
                <a:lnTo>
                  <a:pt x="0" y="0"/>
                </a:lnTo>
                <a:close/>
              </a:path>
            </a:pathLst>
          </a:custGeom>
          <a:blipFill>
            <a:blip r:embed="rId8"/>
            <a:stretch>
              <a:fillRect l="0" t="0" r="0" b="0"/>
            </a:stretch>
          </a:blipFill>
        </p:spPr>
      </p:sp>
      <p:sp>
        <p:nvSpPr>
          <p:cNvPr name="Freeform 11" id="11"/>
          <p:cNvSpPr/>
          <p:nvPr/>
        </p:nvSpPr>
        <p:spPr>
          <a:xfrm flipH="false" flipV="false" rot="0">
            <a:off x="740893" y="5527319"/>
            <a:ext cx="2501903" cy="2273303"/>
          </a:xfrm>
          <a:custGeom>
            <a:avLst/>
            <a:gdLst/>
            <a:ahLst/>
            <a:cxnLst/>
            <a:rect r="r" b="b" t="t" l="l"/>
            <a:pathLst>
              <a:path h="2273303" w="2501903">
                <a:moveTo>
                  <a:pt x="0" y="0"/>
                </a:moveTo>
                <a:lnTo>
                  <a:pt x="2501903" y="0"/>
                </a:lnTo>
                <a:lnTo>
                  <a:pt x="2501903" y="2273304"/>
                </a:lnTo>
                <a:lnTo>
                  <a:pt x="0" y="2273304"/>
                </a:lnTo>
                <a:lnTo>
                  <a:pt x="0" y="0"/>
                </a:lnTo>
                <a:close/>
              </a:path>
            </a:pathLst>
          </a:custGeom>
          <a:blipFill>
            <a:blip r:embed="rId9"/>
            <a:stretch>
              <a:fillRect l="0" t="0" r="0" b="0"/>
            </a:stretch>
          </a:blipFill>
        </p:spPr>
      </p:sp>
      <p:grpSp>
        <p:nvGrpSpPr>
          <p:cNvPr name="Group 12" id="12"/>
          <p:cNvGrpSpPr>
            <a:grpSpLocks noChangeAspect="true"/>
          </p:cNvGrpSpPr>
          <p:nvPr/>
        </p:nvGrpSpPr>
        <p:grpSpPr>
          <a:xfrm rot="0">
            <a:off x="3212059" y="6470933"/>
            <a:ext cx="672970" cy="386077"/>
            <a:chOff x="0" y="0"/>
            <a:chExt cx="672973" cy="386080"/>
          </a:xfrm>
        </p:grpSpPr>
        <p:sp>
          <p:nvSpPr>
            <p:cNvPr name="Freeform 13" id="13"/>
            <p:cNvSpPr/>
            <p:nvPr/>
          </p:nvSpPr>
          <p:spPr>
            <a:xfrm flipH="false" flipV="false" rot="0">
              <a:off x="226060" y="161290"/>
              <a:ext cx="383413" cy="63500"/>
            </a:xfrm>
            <a:custGeom>
              <a:avLst/>
              <a:gdLst/>
              <a:ahLst/>
              <a:cxnLst/>
              <a:rect r="r" b="b" t="t" l="l"/>
              <a:pathLst>
                <a:path h="63500" w="383413">
                  <a:moveTo>
                    <a:pt x="383413" y="63500"/>
                  </a:moveTo>
                  <a:lnTo>
                    <a:pt x="31750" y="63500"/>
                  </a:lnTo>
                  <a:lnTo>
                    <a:pt x="31750" y="31750"/>
                  </a:lnTo>
                  <a:lnTo>
                    <a:pt x="31750" y="63500"/>
                  </a:lnTo>
                  <a:lnTo>
                    <a:pt x="0" y="63500"/>
                  </a:lnTo>
                  <a:lnTo>
                    <a:pt x="0" y="0"/>
                  </a:lnTo>
                  <a:lnTo>
                    <a:pt x="31750" y="0"/>
                  </a:lnTo>
                  <a:lnTo>
                    <a:pt x="383413" y="0"/>
                  </a:lnTo>
                  <a:close/>
                </a:path>
              </a:pathLst>
            </a:custGeom>
            <a:solidFill>
              <a:srgbClr val="000000"/>
            </a:solidFill>
          </p:spPr>
        </p:sp>
        <p:sp>
          <p:nvSpPr>
            <p:cNvPr name="Freeform 14" id="14"/>
            <p:cNvSpPr/>
            <p:nvPr/>
          </p:nvSpPr>
          <p:spPr>
            <a:xfrm flipH="false" flipV="false" rot="0">
              <a:off x="63500" y="63500"/>
              <a:ext cx="259080" cy="259080"/>
            </a:xfrm>
            <a:custGeom>
              <a:avLst/>
              <a:gdLst/>
              <a:ahLst/>
              <a:cxnLst/>
              <a:rect r="r" b="b" t="t" l="l"/>
              <a:pathLst>
                <a:path h="259080" w="259080">
                  <a:moveTo>
                    <a:pt x="259080" y="0"/>
                  </a:moveTo>
                  <a:lnTo>
                    <a:pt x="0" y="129540"/>
                  </a:lnTo>
                  <a:lnTo>
                    <a:pt x="259080" y="259080"/>
                  </a:lnTo>
                  <a:lnTo>
                    <a:pt x="194310" y="129540"/>
                  </a:lnTo>
                  <a:close/>
                </a:path>
              </a:pathLst>
            </a:custGeom>
            <a:solidFill>
              <a:srgbClr val="000000"/>
            </a:solidFill>
          </p:spPr>
        </p:sp>
      </p:grpSp>
      <p:grpSp>
        <p:nvGrpSpPr>
          <p:cNvPr name="Group 15" id="15"/>
          <p:cNvGrpSpPr>
            <a:grpSpLocks noChangeAspect="true"/>
          </p:cNvGrpSpPr>
          <p:nvPr/>
        </p:nvGrpSpPr>
        <p:grpSpPr>
          <a:xfrm rot="0">
            <a:off x="6358814" y="6470933"/>
            <a:ext cx="672970" cy="386077"/>
            <a:chOff x="0" y="0"/>
            <a:chExt cx="672973" cy="386080"/>
          </a:xfrm>
        </p:grpSpPr>
        <p:sp>
          <p:nvSpPr>
            <p:cNvPr name="Freeform 16" id="16"/>
            <p:cNvSpPr/>
            <p:nvPr/>
          </p:nvSpPr>
          <p:spPr>
            <a:xfrm flipH="false" flipV="false" rot="0">
              <a:off x="226060" y="161290"/>
              <a:ext cx="383413" cy="63500"/>
            </a:xfrm>
            <a:custGeom>
              <a:avLst/>
              <a:gdLst/>
              <a:ahLst/>
              <a:cxnLst/>
              <a:rect r="r" b="b" t="t" l="l"/>
              <a:pathLst>
                <a:path h="63500" w="383413">
                  <a:moveTo>
                    <a:pt x="383413" y="63500"/>
                  </a:moveTo>
                  <a:lnTo>
                    <a:pt x="31750" y="63500"/>
                  </a:lnTo>
                  <a:lnTo>
                    <a:pt x="31750" y="31750"/>
                  </a:lnTo>
                  <a:lnTo>
                    <a:pt x="31750" y="63500"/>
                  </a:lnTo>
                  <a:lnTo>
                    <a:pt x="0" y="63500"/>
                  </a:lnTo>
                  <a:lnTo>
                    <a:pt x="0" y="0"/>
                  </a:lnTo>
                  <a:lnTo>
                    <a:pt x="31750" y="0"/>
                  </a:lnTo>
                  <a:lnTo>
                    <a:pt x="383413" y="0"/>
                  </a:lnTo>
                  <a:close/>
                </a:path>
              </a:pathLst>
            </a:custGeom>
            <a:solidFill>
              <a:srgbClr val="000000"/>
            </a:solidFill>
          </p:spPr>
        </p:sp>
        <p:sp>
          <p:nvSpPr>
            <p:cNvPr name="Freeform 17" id="17"/>
            <p:cNvSpPr/>
            <p:nvPr/>
          </p:nvSpPr>
          <p:spPr>
            <a:xfrm flipH="false" flipV="false" rot="0">
              <a:off x="63500" y="63500"/>
              <a:ext cx="259080" cy="259080"/>
            </a:xfrm>
            <a:custGeom>
              <a:avLst/>
              <a:gdLst/>
              <a:ahLst/>
              <a:cxnLst/>
              <a:rect r="r" b="b" t="t" l="l"/>
              <a:pathLst>
                <a:path h="259080" w="259080">
                  <a:moveTo>
                    <a:pt x="259080" y="0"/>
                  </a:moveTo>
                  <a:lnTo>
                    <a:pt x="0" y="129540"/>
                  </a:lnTo>
                  <a:lnTo>
                    <a:pt x="259080" y="259080"/>
                  </a:lnTo>
                  <a:lnTo>
                    <a:pt x="194310" y="129540"/>
                  </a:lnTo>
                  <a:close/>
                </a:path>
              </a:pathLst>
            </a:custGeom>
            <a:solidFill>
              <a:srgbClr val="000000"/>
            </a:solidFill>
          </p:spPr>
        </p:sp>
      </p:grpSp>
      <p:grpSp>
        <p:nvGrpSpPr>
          <p:cNvPr name="Group 18" id="18"/>
          <p:cNvGrpSpPr>
            <a:grpSpLocks noChangeAspect="true"/>
          </p:cNvGrpSpPr>
          <p:nvPr/>
        </p:nvGrpSpPr>
        <p:grpSpPr>
          <a:xfrm rot="0">
            <a:off x="8958615" y="3289163"/>
            <a:ext cx="609714" cy="386077"/>
            <a:chOff x="0" y="0"/>
            <a:chExt cx="609714" cy="386080"/>
          </a:xfrm>
        </p:grpSpPr>
        <p:sp>
          <p:nvSpPr>
            <p:cNvPr name="Freeform 19" id="19"/>
            <p:cNvSpPr/>
            <p:nvPr/>
          </p:nvSpPr>
          <p:spPr>
            <a:xfrm flipH="false" flipV="false" rot="0">
              <a:off x="63500" y="161290"/>
              <a:ext cx="320167" cy="63500"/>
            </a:xfrm>
            <a:custGeom>
              <a:avLst/>
              <a:gdLst/>
              <a:ahLst/>
              <a:cxnLst/>
              <a:rect r="r" b="b" t="t" l="l"/>
              <a:pathLst>
                <a:path h="63500" w="320167">
                  <a:moveTo>
                    <a:pt x="0" y="0"/>
                  </a:moveTo>
                  <a:lnTo>
                    <a:pt x="288417" y="0"/>
                  </a:lnTo>
                  <a:lnTo>
                    <a:pt x="288417" y="31750"/>
                  </a:lnTo>
                  <a:lnTo>
                    <a:pt x="288417" y="0"/>
                  </a:lnTo>
                  <a:lnTo>
                    <a:pt x="320167" y="0"/>
                  </a:lnTo>
                  <a:lnTo>
                    <a:pt x="320167" y="63500"/>
                  </a:lnTo>
                  <a:lnTo>
                    <a:pt x="288417" y="63500"/>
                  </a:lnTo>
                  <a:lnTo>
                    <a:pt x="0" y="63500"/>
                  </a:lnTo>
                  <a:close/>
                </a:path>
              </a:pathLst>
            </a:custGeom>
            <a:solidFill>
              <a:srgbClr val="000000"/>
            </a:solidFill>
          </p:spPr>
        </p:sp>
        <p:sp>
          <p:nvSpPr>
            <p:cNvPr name="Freeform 20" id="20"/>
            <p:cNvSpPr/>
            <p:nvPr/>
          </p:nvSpPr>
          <p:spPr>
            <a:xfrm flipH="false" flipV="false" rot="0">
              <a:off x="287147" y="63500"/>
              <a:ext cx="259080" cy="259080"/>
            </a:xfrm>
            <a:custGeom>
              <a:avLst/>
              <a:gdLst/>
              <a:ahLst/>
              <a:cxnLst/>
              <a:rect r="r" b="b" t="t" l="l"/>
              <a:pathLst>
                <a:path h="259080" w="259080">
                  <a:moveTo>
                    <a:pt x="0" y="259080"/>
                  </a:moveTo>
                  <a:lnTo>
                    <a:pt x="259080" y="129540"/>
                  </a:lnTo>
                  <a:lnTo>
                    <a:pt x="0" y="0"/>
                  </a:lnTo>
                  <a:lnTo>
                    <a:pt x="64770" y="129540"/>
                  </a:lnTo>
                  <a:close/>
                </a:path>
              </a:pathLst>
            </a:custGeom>
            <a:solidFill>
              <a:srgbClr val="000000"/>
            </a:solidFill>
          </p:spPr>
        </p:sp>
      </p:grpSp>
      <p:grpSp>
        <p:nvGrpSpPr>
          <p:cNvPr name="Group 21" id="21"/>
          <p:cNvGrpSpPr>
            <a:grpSpLocks noChangeAspect="true"/>
          </p:cNvGrpSpPr>
          <p:nvPr/>
        </p:nvGrpSpPr>
        <p:grpSpPr>
          <a:xfrm rot="0">
            <a:off x="9716005" y="5195411"/>
            <a:ext cx="1574749" cy="1672809"/>
            <a:chOff x="0" y="0"/>
            <a:chExt cx="1574749" cy="1672819"/>
          </a:xfrm>
        </p:grpSpPr>
        <p:sp>
          <p:nvSpPr>
            <p:cNvPr name="Freeform 22" id="22"/>
            <p:cNvSpPr/>
            <p:nvPr/>
          </p:nvSpPr>
          <p:spPr>
            <a:xfrm flipH="false" flipV="false" rot="0">
              <a:off x="225933" y="63500"/>
              <a:ext cx="1285367" cy="1452499"/>
            </a:xfrm>
            <a:custGeom>
              <a:avLst/>
              <a:gdLst/>
              <a:ahLst/>
              <a:cxnLst/>
              <a:rect r="r" b="b" t="t" l="l"/>
              <a:pathLst>
                <a:path h="1452499" w="1285367">
                  <a:moveTo>
                    <a:pt x="1285367" y="0"/>
                  </a:moveTo>
                  <a:lnTo>
                    <a:pt x="1284097" y="1420622"/>
                  </a:lnTo>
                  <a:lnTo>
                    <a:pt x="1284097" y="1452499"/>
                  </a:lnTo>
                  <a:lnTo>
                    <a:pt x="1252220" y="1452372"/>
                  </a:lnTo>
                  <a:lnTo>
                    <a:pt x="31750" y="1447800"/>
                  </a:lnTo>
                  <a:lnTo>
                    <a:pt x="31877" y="1416050"/>
                  </a:lnTo>
                  <a:lnTo>
                    <a:pt x="31750" y="1447800"/>
                  </a:lnTo>
                  <a:lnTo>
                    <a:pt x="0" y="1447673"/>
                  </a:lnTo>
                  <a:lnTo>
                    <a:pt x="254" y="1384173"/>
                  </a:lnTo>
                  <a:lnTo>
                    <a:pt x="32004" y="1384300"/>
                  </a:lnTo>
                  <a:lnTo>
                    <a:pt x="32004" y="1384300"/>
                  </a:lnTo>
                  <a:lnTo>
                    <a:pt x="32004" y="1384300"/>
                  </a:lnTo>
                  <a:lnTo>
                    <a:pt x="1252347" y="1388872"/>
                  </a:lnTo>
                  <a:lnTo>
                    <a:pt x="1252220" y="1420622"/>
                  </a:lnTo>
                  <a:lnTo>
                    <a:pt x="1220470" y="1420622"/>
                  </a:lnTo>
                  <a:lnTo>
                    <a:pt x="1221867" y="0"/>
                  </a:lnTo>
                  <a:close/>
                </a:path>
              </a:pathLst>
            </a:custGeom>
            <a:solidFill>
              <a:srgbClr val="000000"/>
            </a:solidFill>
          </p:spPr>
        </p:sp>
        <p:sp>
          <p:nvSpPr>
            <p:cNvPr name="Freeform 23" id="23"/>
            <p:cNvSpPr/>
            <p:nvPr/>
          </p:nvSpPr>
          <p:spPr>
            <a:xfrm flipH="false" flipV="false" rot="0">
              <a:off x="63500" y="1350264"/>
              <a:ext cx="259588" cy="259080"/>
            </a:xfrm>
            <a:custGeom>
              <a:avLst/>
              <a:gdLst/>
              <a:ahLst/>
              <a:cxnLst/>
              <a:rect r="r" b="b" t="t" l="l"/>
              <a:pathLst>
                <a:path h="259080" w="259588">
                  <a:moveTo>
                    <a:pt x="259588" y="0"/>
                  </a:moveTo>
                  <a:lnTo>
                    <a:pt x="0" y="128524"/>
                  </a:lnTo>
                  <a:lnTo>
                    <a:pt x="258572" y="259080"/>
                  </a:lnTo>
                  <a:lnTo>
                    <a:pt x="194310" y="129286"/>
                  </a:lnTo>
                  <a:close/>
                </a:path>
              </a:pathLst>
            </a:custGeom>
            <a:solidFill>
              <a:srgbClr val="000000"/>
            </a:solidFill>
          </p:spPr>
        </p:sp>
      </p:grpSp>
      <p:sp>
        <p:nvSpPr>
          <p:cNvPr name="TextBox 24" id="2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5" id="25"/>
          <p:cNvSpPr txBox="true"/>
          <p:nvPr/>
        </p:nvSpPr>
        <p:spPr>
          <a:xfrm rot="0">
            <a:off x="1016003" y="1756077"/>
            <a:ext cx="157782" cy="596141"/>
          </a:xfrm>
          <a:prstGeom prst="rect">
            <a:avLst/>
          </a:prstGeom>
        </p:spPr>
        <p:txBody>
          <a:bodyPr anchor="t" rtlCol="false" tIns="0" lIns="0" bIns="0" rIns="0">
            <a:spAutoFit/>
          </a:bodyPr>
          <a:lstStyle/>
          <a:p>
            <a:pPr algn="l">
              <a:lnSpc>
                <a:spcPts val="4871"/>
              </a:lnSpc>
            </a:pPr>
            <a:r>
              <a:rPr lang="en-US" b="true" sz="3479" spc="-10">
                <a:solidFill>
                  <a:srgbClr val="000000"/>
                </a:solidFill>
                <a:latin typeface="IBM Plex Sans Bold"/>
                <a:ea typeface="IBM Plex Sans Bold"/>
                <a:cs typeface="IBM Plex Sans Bold"/>
                <a:sym typeface="IBM Plex Sans Bold"/>
              </a:rPr>
              <a:t>•</a:t>
            </a:r>
          </a:p>
        </p:txBody>
      </p:sp>
      <p:sp>
        <p:nvSpPr>
          <p:cNvPr name="TextBox 26" id="26"/>
          <p:cNvSpPr txBox="true"/>
          <p:nvPr/>
        </p:nvSpPr>
        <p:spPr>
          <a:xfrm rot="0">
            <a:off x="1349378" y="1815903"/>
            <a:ext cx="493329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Set of steps to accomplish a task</a:t>
            </a:r>
          </a:p>
        </p:txBody>
      </p:sp>
      <p:sp>
        <p:nvSpPr>
          <p:cNvPr name="TextBox 27" id="27"/>
          <p:cNvSpPr txBox="true"/>
          <p:nvPr/>
        </p:nvSpPr>
        <p:spPr>
          <a:xfrm rot="0">
            <a:off x="871661" y="894178"/>
            <a:ext cx="4750622"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What is an Algorithm?</a:t>
            </a:r>
          </a:p>
        </p:txBody>
      </p:sp>
      <p:sp>
        <p:nvSpPr>
          <p:cNvPr name="TextBox 28" id="28"/>
          <p:cNvSpPr txBox="true"/>
          <p:nvPr/>
        </p:nvSpPr>
        <p:spPr>
          <a:xfrm rot="0">
            <a:off x="889511" y="7945431"/>
            <a:ext cx="2302764"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Step 5: Trim door casing </a:t>
            </a:r>
          </a:p>
        </p:txBody>
      </p:sp>
      <p:sp>
        <p:nvSpPr>
          <p:cNvPr name="TextBox 29" id="29"/>
          <p:cNvSpPr txBox="true"/>
          <p:nvPr/>
        </p:nvSpPr>
        <p:spPr>
          <a:xfrm rot="0">
            <a:off x="3817553" y="7945431"/>
            <a:ext cx="2626881"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Step 4: Determine the layout</a:t>
            </a:r>
          </a:p>
        </p:txBody>
      </p:sp>
      <p:sp>
        <p:nvSpPr>
          <p:cNvPr name="TextBox 30" id="30"/>
          <p:cNvSpPr txBox="true"/>
          <p:nvPr/>
        </p:nvSpPr>
        <p:spPr>
          <a:xfrm rot="0">
            <a:off x="6512595" y="4687662"/>
            <a:ext cx="2349789"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Step 1: Choosing ﬂooring</a:t>
            </a:r>
          </a:p>
        </p:txBody>
      </p:sp>
      <p:sp>
        <p:nvSpPr>
          <p:cNvPr name="TextBox 31" id="31"/>
          <p:cNvSpPr txBox="true"/>
          <p:nvPr/>
        </p:nvSpPr>
        <p:spPr>
          <a:xfrm rot="0">
            <a:off x="7017668" y="7945431"/>
            <a:ext cx="2584133"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Step 3: Prepare sub ﬂooring</a:t>
            </a:r>
          </a:p>
        </p:txBody>
      </p:sp>
      <p:sp>
        <p:nvSpPr>
          <p:cNvPr name="TextBox 32" id="32"/>
          <p:cNvSpPr txBox="true"/>
          <p:nvPr/>
        </p:nvSpPr>
        <p:spPr>
          <a:xfrm rot="0">
            <a:off x="9638052" y="4687662"/>
            <a:ext cx="2551871" cy="256794"/>
          </a:xfrm>
          <a:prstGeom prst="rect">
            <a:avLst/>
          </a:prstGeom>
        </p:spPr>
        <p:txBody>
          <a:bodyPr anchor="t" rtlCol="false" tIns="0" lIns="0" bIns="0" rIns="0">
            <a:spAutoFit/>
          </a:bodyPr>
          <a:lstStyle/>
          <a:p>
            <a:pPr algn="l">
              <a:lnSpc>
                <a:spcPts val="2100"/>
              </a:lnSpc>
            </a:pPr>
            <a:r>
              <a:rPr lang="en-US" b="true" sz="1500" spc="-4">
                <a:solidFill>
                  <a:srgbClr val="000000"/>
                </a:solidFill>
                <a:latin typeface="IBM Plex Sans Bold"/>
                <a:ea typeface="IBM Plex Sans Bold"/>
                <a:cs typeface="IBM Plex Sans Bold"/>
                <a:sym typeface="IBM Plex Sans Bold"/>
              </a:rPr>
              <a:t>Step 2: Purchase and bring </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69893" y="4695854"/>
            <a:ext cx="6331239" cy="2825686"/>
            <a:chOff x="0" y="0"/>
            <a:chExt cx="6331229" cy="2825686"/>
          </a:xfrm>
        </p:grpSpPr>
        <p:sp>
          <p:nvSpPr>
            <p:cNvPr name="Freeform 6" id="6"/>
            <p:cNvSpPr/>
            <p:nvPr/>
          </p:nvSpPr>
          <p:spPr>
            <a:xfrm flipH="false" flipV="false" rot="0">
              <a:off x="0" y="0"/>
              <a:ext cx="6331204" cy="2825750"/>
            </a:xfrm>
            <a:custGeom>
              <a:avLst/>
              <a:gdLst/>
              <a:ahLst/>
              <a:cxnLst/>
              <a:rect r="r" b="b" t="t" l="l"/>
              <a:pathLst>
                <a:path h="2825750" w="6331204">
                  <a:moveTo>
                    <a:pt x="0" y="2825750"/>
                  </a:moveTo>
                  <a:lnTo>
                    <a:pt x="6331204" y="2825750"/>
                  </a:lnTo>
                  <a:lnTo>
                    <a:pt x="6331204" y="0"/>
                  </a:lnTo>
                  <a:lnTo>
                    <a:pt x="0" y="0"/>
                  </a:lnTo>
                  <a:close/>
                </a:path>
              </a:pathLst>
            </a:custGeom>
            <a:solidFill>
              <a:srgbClr val="FFFFFF"/>
            </a:solidFill>
          </p:spPr>
        </p:sp>
      </p:grpSp>
      <p:grpSp>
        <p:nvGrpSpPr>
          <p:cNvPr name="Group 7" id="7"/>
          <p:cNvGrpSpPr>
            <a:grpSpLocks noChangeAspect="true"/>
          </p:cNvGrpSpPr>
          <p:nvPr/>
        </p:nvGrpSpPr>
        <p:grpSpPr>
          <a:xfrm rot="0">
            <a:off x="692153" y="1905000"/>
            <a:ext cx="4140203" cy="1879597"/>
            <a:chOff x="0" y="0"/>
            <a:chExt cx="4140200" cy="1879600"/>
          </a:xfrm>
        </p:grpSpPr>
        <p:sp>
          <p:nvSpPr>
            <p:cNvPr name="Freeform 8" id="8"/>
            <p:cNvSpPr/>
            <p:nvPr/>
          </p:nvSpPr>
          <p:spPr>
            <a:xfrm flipH="false" flipV="false" rot="0">
              <a:off x="0" y="0"/>
              <a:ext cx="4140200" cy="1879600"/>
            </a:xfrm>
            <a:custGeom>
              <a:avLst/>
              <a:gdLst/>
              <a:ahLst/>
              <a:cxnLst/>
              <a:rect r="r" b="b" t="t" l="l"/>
              <a:pathLst>
                <a:path h="1879600" w="4140200">
                  <a:moveTo>
                    <a:pt x="0" y="1879600"/>
                  </a:moveTo>
                  <a:lnTo>
                    <a:pt x="4140200" y="1879600"/>
                  </a:lnTo>
                  <a:lnTo>
                    <a:pt x="4140200" y="0"/>
                  </a:lnTo>
                  <a:lnTo>
                    <a:pt x="0" y="0"/>
                  </a:lnTo>
                  <a:close/>
                </a:path>
              </a:pathLst>
            </a:custGeom>
            <a:solidFill>
              <a:srgbClr val="FFFFFF"/>
            </a:solidFill>
          </p:spPr>
        </p:sp>
      </p:gr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800510" y="884368"/>
            <a:ext cx="522966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Space complexity - example</a:t>
            </a:r>
          </a:p>
        </p:txBody>
      </p:sp>
      <p:sp>
        <p:nvSpPr>
          <p:cNvPr name="TextBox 11" id="11"/>
          <p:cNvSpPr txBox="true"/>
          <p:nvPr/>
        </p:nvSpPr>
        <p:spPr>
          <a:xfrm rot="0">
            <a:off x="742950" y="2061191"/>
            <a:ext cx="3302965" cy="1767840"/>
          </a:xfrm>
          <a:prstGeom prst="rect">
            <a:avLst/>
          </a:prstGeom>
        </p:spPr>
        <p:txBody>
          <a:bodyPr anchor="t" rtlCol="false" tIns="0" lIns="0" bIns="0" rIns="0">
            <a:spAutoFit/>
          </a:bodyPr>
          <a:lstStyle/>
          <a:p>
            <a:pPr algn="l">
              <a:lnSpc>
                <a:spcPts val="2799"/>
              </a:lnSpc>
            </a:pPr>
            <a:r>
              <a:rPr lang="en-US" b="true" sz="2300">
                <a:solidFill>
                  <a:srgbClr val="333333"/>
                </a:solidFill>
                <a:latin typeface="Helvetica World Bold"/>
                <a:ea typeface="Helvetica World Bold"/>
                <a:cs typeface="Helvetica World Bold"/>
                <a:sym typeface="Helvetica World Bold"/>
              </a:rPr>
              <a:t>def</a:t>
            </a:r>
            <a:r>
              <a:rPr lang="en-US" sz="2300">
                <a:solidFill>
                  <a:srgbClr val="333333"/>
                </a:solidFill>
                <a:latin typeface="Helvetica World"/>
                <a:ea typeface="Helvetica World"/>
                <a:cs typeface="Helvetica World"/>
                <a:sym typeface="Helvetica World"/>
              </a:rPr>
              <a:t> </a:t>
            </a:r>
            <a:r>
              <a:rPr lang="en-US" b="true" sz="2300">
                <a:solidFill>
                  <a:srgbClr val="990000"/>
                </a:solidFill>
                <a:latin typeface="Helvetica World Bold"/>
                <a:ea typeface="Helvetica World Bold"/>
                <a:cs typeface="Helvetica World Bold"/>
                <a:sym typeface="Helvetica World Bold"/>
              </a:rPr>
              <a:t>sum</a:t>
            </a:r>
            <a:r>
              <a:rPr lang="en-US" sz="2300">
                <a:solidFill>
                  <a:srgbClr val="333333"/>
                </a:solidFill>
                <a:latin typeface="Helvetica World"/>
                <a:ea typeface="Helvetica World"/>
                <a:cs typeface="Helvetica World"/>
                <a:sym typeface="Helvetica World"/>
              </a:rPr>
              <a:t>(n):     </a:t>
            </a:r>
            <a:r>
              <a:rPr lang="en-US" b="true" sz="2300">
                <a:solidFill>
                  <a:srgbClr val="333333"/>
                </a:solidFill>
                <a:latin typeface="Helvetica World Bold"/>
                <a:ea typeface="Helvetica World Bold"/>
                <a:cs typeface="Helvetica World Bold"/>
                <a:sym typeface="Helvetica World Bold"/>
              </a:rPr>
              <a:t>if</a:t>
            </a:r>
            <a:r>
              <a:rPr lang="en-US" sz="2300">
                <a:solidFill>
                  <a:srgbClr val="333333"/>
                </a:solidFill>
                <a:latin typeface="Helvetica World"/>
                <a:ea typeface="Helvetica World"/>
                <a:cs typeface="Helvetica World"/>
                <a:sym typeface="Helvetica World"/>
              </a:rPr>
              <a:t> n &lt;= </a:t>
            </a:r>
            <a:r>
              <a:rPr lang="en-US" sz="2300">
                <a:solidFill>
                  <a:srgbClr val="008080"/>
                </a:solidFill>
                <a:latin typeface="Helvetica World"/>
                <a:ea typeface="Helvetica World"/>
                <a:cs typeface="Helvetica World"/>
                <a:sym typeface="Helvetica World"/>
              </a:rPr>
              <a:t>0</a:t>
            </a: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a:t>
            </a:r>
            <a:r>
              <a:rPr lang="en-US" sz="2300">
                <a:solidFill>
                  <a:srgbClr val="008080"/>
                </a:solidFill>
                <a:latin typeface="Helvetica World"/>
                <a:ea typeface="Helvetica World"/>
                <a:cs typeface="Helvetica World"/>
                <a:sym typeface="Helvetica World"/>
              </a:rPr>
              <a:t>0 </a:t>
            </a: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else</a:t>
            </a: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n + sum(n</a:t>
            </a:r>
            <a:r>
              <a:rPr lang="en-US" sz="2300">
                <a:solidFill>
                  <a:srgbClr val="008080"/>
                </a:solidFill>
                <a:latin typeface="Helvetica World"/>
                <a:ea typeface="Helvetica World"/>
                <a:cs typeface="Helvetica World"/>
                <a:sym typeface="Helvetica World"/>
              </a:rPr>
              <a:t>-1</a:t>
            </a:r>
            <a:r>
              <a:rPr lang="en-US" sz="2300">
                <a:solidFill>
                  <a:srgbClr val="333333"/>
                </a:solidFill>
                <a:latin typeface="Helvetica World"/>
                <a:ea typeface="Helvetica World"/>
                <a:cs typeface="Helvetica World"/>
                <a:sym typeface="Helvetica World"/>
              </a:rPr>
              <a:t>)</a:t>
            </a:r>
          </a:p>
        </p:txBody>
      </p:sp>
      <p:sp>
        <p:nvSpPr>
          <p:cNvPr name="TextBox 12" id="12"/>
          <p:cNvSpPr txBox="true"/>
          <p:nvPr/>
        </p:nvSpPr>
        <p:spPr>
          <a:xfrm rot="0">
            <a:off x="720700" y="4722876"/>
            <a:ext cx="2682059" cy="774668"/>
          </a:xfrm>
          <a:prstGeom prst="rect">
            <a:avLst/>
          </a:prstGeom>
        </p:spPr>
        <p:txBody>
          <a:bodyPr anchor="t" rtlCol="false" tIns="0" lIns="0" bIns="0" rIns="0">
            <a:spAutoFit/>
          </a:bodyPr>
          <a:lstStyle/>
          <a:p>
            <a:pPr algn="l">
              <a:lnSpc>
                <a:spcPts val="5400"/>
              </a:lnSpc>
            </a:pPr>
            <a:r>
              <a:rPr lang="en-US" sz="4600">
                <a:solidFill>
                  <a:srgbClr val="008080"/>
                </a:solidFill>
                <a:latin typeface="Arial"/>
                <a:ea typeface="Arial"/>
                <a:cs typeface="Arial"/>
                <a:sym typeface="Arial"/>
              </a:rPr>
              <a:t>1</a:t>
            </a:r>
            <a:r>
              <a:rPr lang="en-US" sz="4600">
                <a:solidFill>
                  <a:srgbClr val="333333"/>
                </a:solidFill>
                <a:latin typeface="Arial"/>
                <a:ea typeface="Arial"/>
                <a:cs typeface="Arial"/>
                <a:sym typeface="Arial"/>
              </a:rPr>
              <a:t> sum(</a:t>
            </a:r>
            <a:r>
              <a:rPr lang="en-US" sz="4600">
                <a:solidFill>
                  <a:srgbClr val="008080"/>
                </a:solidFill>
                <a:latin typeface="Arial"/>
                <a:ea typeface="Arial"/>
                <a:cs typeface="Arial"/>
                <a:sym typeface="Arial"/>
              </a:rPr>
              <a:t>3</a:t>
            </a:r>
            <a:r>
              <a:rPr lang="en-US" sz="4600">
                <a:solidFill>
                  <a:srgbClr val="333333"/>
                </a:solidFill>
                <a:latin typeface="Arial"/>
                <a:ea typeface="Arial"/>
                <a:cs typeface="Arial"/>
                <a:sym typeface="Arial"/>
              </a:rPr>
              <a:t>)</a:t>
            </a:r>
          </a:p>
        </p:txBody>
      </p:sp>
      <p:sp>
        <p:nvSpPr>
          <p:cNvPr name="TextBox 13" id="13"/>
          <p:cNvSpPr txBox="true"/>
          <p:nvPr/>
        </p:nvSpPr>
        <p:spPr>
          <a:xfrm rot="0">
            <a:off x="720700" y="5408676"/>
            <a:ext cx="497062" cy="2146268"/>
          </a:xfrm>
          <a:prstGeom prst="rect">
            <a:avLst/>
          </a:prstGeom>
        </p:spPr>
        <p:txBody>
          <a:bodyPr anchor="t" rtlCol="false" tIns="0" lIns="0" bIns="0" rIns="0">
            <a:spAutoFit/>
          </a:bodyPr>
          <a:lstStyle/>
          <a:p>
            <a:pPr algn="just">
              <a:lnSpc>
                <a:spcPts val="5400"/>
              </a:lnSpc>
            </a:pPr>
            <a:r>
              <a:rPr lang="en-US" sz="4600">
                <a:solidFill>
                  <a:srgbClr val="008080"/>
                </a:solidFill>
                <a:latin typeface="Arial"/>
                <a:ea typeface="Arial"/>
                <a:cs typeface="Arial"/>
                <a:sym typeface="Arial"/>
              </a:rPr>
              <a:t>2</a:t>
            </a:r>
            <a:r>
              <a:rPr lang="en-US" sz="4600">
                <a:solidFill>
                  <a:srgbClr val="333333"/>
                </a:solidFill>
                <a:latin typeface="Arial"/>
                <a:ea typeface="Arial"/>
                <a:cs typeface="Arial"/>
                <a:sym typeface="Arial"/>
              </a:rPr>
              <a:t> </a:t>
            </a:r>
            <a:r>
              <a:rPr lang="en-US" sz="4600">
                <a:solidFill>
                  <a:srgbClr val="008080"/>
                </a:solidFill>
                <a:latin typeface="Arial"/>
                <a:ea typeface="Arial"/>
                <a:cs typeface="Arial"/>
                <a:sym typeface="Arial"/>
              </a:rPr>
              <a:t>3</a:t>
            </a:r>
            <a:r>
              <a:rPr lang="en-US" sz="4600">
                <a:solidFill>
                  <a:srgbClr val="333333"/>
                </a:solidFill>
                <a:latin typeface="Arial"/>
                <a:ea typeface="Arial"/>
                <a:cs typeface="Arial"/>
                <a:sym typeface="Arial"/>
              </a:rPr>
              <a:t> </a:t>
            </a:r>
            <a:r>
              <a:rPr lang="en-US" sz="4600">
                <a:solidFill>
                  <a:srgbClr val="008080"/>
                </a:solidFill>
                <a:latin typeface="Arial"/>
                <a:ea typeface="Arial"/>
                <a:cs typeface="Arial"/>
                <a:sym typeface="Arial"/>
              </a:rPr>
              <a:t>4</a:t>
            </a:r>
            <a:r>
              <a:rPr lang="en-US" sz="4600">
                <a:solidFill>
                  <a:srgbClr val="333333"/>
                </a:solidFill>
                <a:latin typeface="Arial"/>
                <a:ea typeface="Arial"/>
                <a:cs typeface="Arial"/>
                <a:sym typeface="Arial"/>
              </a:rPr>
              <a:t> </a:t>
            </a:r>
          </a:p>
        </p:txBody>
      </p:sp>
      <p:sp>
        <p:nvSpPr>
          <p:cNvPr name="TextBox 14" id="14"/>
          <p:cNvSpPr txBox="true"/>
          <p:nvPr/>
        </p:nvSpPr>
        <p:spPr>
          <a:xfrm rot="0">
            <a:off x="1857051" y="5408676"/>
            <a:ext cx="2615517" cy="774668"/>
          </a:xfrm>
          <a:prstGeom prst="rect">
            <a:avLst/>
          </a:prstGeom>
        </p:spPr>
        <p:txBody>
          <a:bodyPr anchor="t" rtlCol="false" tIns="0" lIns="0" bIns="0" rIns="0">
            <a:spAutoFit/>
          </a:bodyPr>
          <a:lstStyle/>
          <a:p>
            <a:pPr algn="l">
              <a:lnSpc>
                <a:spcPts val="5400"/>
              </a:lnSpc>
            </a:pPr>
            <a:r>
              <a:rPr lang="en-US" sz="4600">
                <a:solidFill>
                  <a:srgbClr val="333333"/>
                </a:solidFill>
                <a:latin typeface="Arial"/>
                <a:ea typeface="Arial"/>
                <a:cs typeface="Arial"/>
                <a:sym typeface="Arial"/>
              </a:rPr>
              <a:t>→ sum(</a:t>
            </a:r>
            <a:r>
              <a:rPr lang="en-US" sz="4600">
                <a:solidFill>
                  <a:srgbClr val="008080"/>
                </a:solidFill>
                <a:latin typeface="Arial"/>
                <a:ea typeface="Arial"/>
                <a:cs typeface="Arial"/>
                <a:sym typeface="Arial"/>
              </a:rPr>
              <a:t>2</a:t>
            </a:r>
            <a:r>
              <a:rPr lang="en-US" sz="4600">
                <a:solidFill>
                  <a:srgbClr val="333333"/>
                </a:solidFill>
                <a:latin typeface="Arial"/>
                <a:ea typeface="Arial"/>
                <a:cs typeface="Arial"/>
                <a:sym typeface="Arial"/>
              </a:rPr>
              <a:t>)</a:t>
            </a:r>
          </a:p>
        </p:txBody>
      </p:sp>
      <p:sp>
        <p:nvSpPr>
          <p:cNvPr name="TextBox 15" id="15"/>
          <p:cNvSpPr txBox="true"/>
          <p:nvPr/>
        </p:nvSpPr>
        <p:spPr>
          <a:xfrm rot="0">
            <a:off x="2506218" y="6094476"/>
            <a:ext cx="2615594" cy="774668"/>
          </a:xfrm>
          <a:prstGeom prst="rect">
            <a:avLst/>
          </a:prstGeom>
        </p:spPr>
        <p:txBody>
          <a:bodyPr anchor="t" rtlCol="false" tIns="0" lIns="0" bIns="0" rIns="0">
            <a:spAutoFit/>
          </a:bodyPr>
          <a:lstStyle/>
          <a:p>
            <a:pPr algn="l">
              <a:lnSpc>
                <a:spcPts val="5400"/>
              </a:lnSpc>
            </a:pPr>
            <a:r>
              <a:rPr lang="en-US" sz="4600">
                <a:solidFill>
                  <a:srgbClr val="333333"/>
                </a:solidFill>
                <a:latin typeface="Arial"/>
                <a:ea typeface="Arial"/>
                <a:cs typeface="Arial"/>
                <a:sym typeface="Arial"/>
              </a:rPr>
              <a:t>→ sum(</a:t>
            </a:r>
            <a:r>
              <a:rPr lang="en-US" sz="4600">
                <a:solidFill>
                  <a:srgbClr val="008080"/>
                </a:solidFill>
                <a:latin typeface="Arial"/>
                <a:ea typeface="Arial"/>
                <a:cs typeface="Arial"/>
                <a:sym typeface="Arial"/>
              </a:rPr>
              <a:t>1</a:t>
            </a:r>
            <a:r>
              <a:rPr lang="en-US" sz="4600">
                <a:solidFill>
                  <a:srgbClr val="333333"/>
                </a:solidFill>
                <a:latin typeface="Arial"/>
                <a:ea typeface="Arial"/>
                <a:cs typeface="Arial"/>
                <a:sym typeface="Arial"/>
              </a:rPr>
              <a:t>)</a:t>
            </a:r>
          </a:p>
        </p:txBody>
      </p:sp>
      <p:sp>
        <p:nvSpPr>
          <p:cNvPr name="TextBox 16" id="16"/>
          <p:cNvSpPr txBox="true"/>
          <p:nvPr/>
        </p:nvSpPr>
        <p:spPr>
          <a:xfrm rot="0">
            <a:off x="3155375" y="6780276"/>
            <a:ext cx="2615670" cy="774668"/>
          </a:xfrm>
          <a:prstGeom prst="rect">
            <a:avLst/>
          </a:prstGeom>
        </p:spPr>
        <p:txBody>
          <a:bodyPr anchor="t" rtlCol="false" tIns="0" lIns="0" bIns="0" rIns="0">
            <a:spAutoFit/>
          </a:bodyPr>
          <a:lstStyle/>
          <a:p>
            <a:pPr algn="l">
              <a:lnSpc>
                <a:spcPts val="5400"/>
              </a:lnSpc>
            </a:pPr>
            <a:r>
              <a:rPr lang="en-US" sz="4600">
                <a:solidFill>
                  <a:srgbClr val="333333"/>
                </a:solidFill>
                <a:latin typeface="Arial"/>
                <a:ea typeface="Arial"/>
                <a:cs typeface="Arial"/>
                <a:sym typeface="Arial"/>
              </a:rPr>
              <a:t>→ sum(</a:t>
            </a:r>
            <a:r>
              <a:rPr lang="en-US" sz="4600">
                <a:solidFill>
                  <a:srgbClr val="008080"/>
                </a:solidFill>
                <a:latin typeface="Arial"/>
                <a:ea typeface="Arial"/>
                <a:cs typeface="Arial"/>
                <a:sym typeface="Arial"/>
              </a:rPr>
              <a:t>0</a:t>
            </a:r>
            <a:r>
              <a:rPr lang="en-US" sz="4600">
                <a:solidFill>
                  <a:srgbClr val="333333"/>
                </a:solidFill>
                <a:latin typeface="Arial"/>
                <a:ea typeface="Arial"/>
                <a:cs typeface="Arial"/>
                <a:sym typeface="Arial"/>
              </a:rPr>
              <a:t>)</a:t>
            </a:r>
          </a:p>
        </p:txBody>
      </p:sp>
      <p:sp>
        <p:nvSpPr>
          <p:cNvPr name="TextBox 17" id="17"/>
          <p:cNvSpPr txBox="true"/>
          <p:nvPr/>
        </p:nvSpPr>
        <p:spPr>
          <a:xfrm rot="0">
            <a:off x="8800033" y="5957040"/>
            <a:ext cx="3499752"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Space complexity : O(n)</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692153" y="1816103"/>
            <a:ext cx="5356527" cy="2946397"/>
            <a:chOff x="0" y="0"/>
            <a:chExt cx="5356530" cy="2946400"/>
          </a:xfrm>
        </p:grpSpPr>
        <p:sp>
          <p:nvSpPr>
            <p:cNvPr name="Freeform 6" id="6"/>
            <p:cNvSpPr/>
            <p:nvPr/>
          </p:nvSpPr>
          <p:spPr>
            <a:xfrm flipH="false" flipV="false" rot="0">
              <a:off x="0" y="0"/>
              <a:ext cx="5356479" cy="2946400"/>
            </a:xfrm>
            <a:custGeom>
              <a:avLst/>
              <a:gdLst/>
              <a:ahLst/>
              <a:cxnLst/>
              <a:rect r="r" b="b" t="t" l="l"/>
              <a:pathLst>
                <a:path h="2946400" w="5356479">
                  <a:moveTo>
                    <a:pt x="0" y="2946400"/>
                  </a:moveTo>
                  <a:lnTo>
                    <a:pt x="5356479" y="2946400"/>
                  </a:lnTo>
                  <a:lnTo>
                    <a:pt x="5356479" y="0"/>
                  </a:lnTo>
                  <a:lnTo>
                    <a:pt x="0" y="0"/>
                  </a:lnTo>
                  <a:close/>
                </a:path>
              </a:pathLst>
            </a:custGeom>
            <a:solidFill>
              <a:srgbClr val="FFFFFF"/>
            </a:solidFill>
          </p:spPr>
        </p:sp>
      </p:gr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522966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Space complexity - example</a:t>
            </a:r>
          </a:p>
        </p:txBody>
      </p:sp>
      <p:sp>
        <p:nvSpPr>
          <p:cNvPr name="TextBox 9" id="9"/>
          <p:cNvSpPr txBox="true"/>
          <p:nvPr/>
        </p:nvSpPr>
        <p:spPr>
          <a:xfrm rot="0">
            <a:off x="742950" y="1972294"/>
            <a:ext cx="4412532" cy="2834640"/>
          </a:xfrm>
          <a:prstGeom prst="rect">
            <a:avLst/>
          </a:prstGeom>
        </p:spPr>
        <p:txBody>
          <a:bodyPr anchor="t" rtlCol="false" tIns="0" lIns="0" bIns="0" rIns="0">
            <a:spAutoFit/>
          </a:bodyPr>
          <a:lstStyle/>
          <a:p>
            <a:pPr algn="l">
              <a:lnSpc>
                <a:spcPts val="2799"/>
              </a:lnSpc>
            </a:pPr>
            <a:r>
              <a:rPr lang="en-US" b="true" sz="2300">
                <a:solidFill>
                  <a:srgbClr val="333333"/>
                </a:solidFill>
                <a:latin typeface="Helvetica World Bold"/>
                <a:ea typeface="Helvetica World Bold"/>
                <a:cs typeface="Helvetica World Bold"/>
                <a:sym typeface="Helvetica World Bold"/>
              </a:rPr>
              <a:t>def</a:t>
            </a:r>
            <a:r>
              <a:rPr lang="en-US" sz="2300">
                <a:solidFill>
                  <a:srgbClr val="333333"/>
                </a:solidFill>
                <a:latin typeface="Helvetica World"/>
                <a:ea typeface="Helvetica World"/>
                <a:cs typeface="Helvetica World"/>
                <a:sym typeface="Helvetica World"/>
              </a:rPr>
              <a:t> </a:t>
            </a:r>
            <a:r>
              <a:rPr lang="en-US" b="true" sz="2300">
                <a:solidFill>
                  <a:srgbClr val="990000"/>
                </a:solidFill>
                <a:latin typeface="Helvetica World Bold"/>
                <a:ea typeface="Helvetica World Bold"/>
                <a:cs typeface="Helvetica World Bold"/>
                <a:sym typeface="Helvetica World Bold"/>
              </a:rPr>
              <a:t>pairSumSequence</a:t>
            </a:r>
            <a:r>
              <a:rPr lang="en-US" sz="2300">
                <a:solidFill>
                  <a:srgbClr val="333333"/>
                </a:solidFill>
                <a:latin typeface="Helvetica World"/>
                <a:ea typeface="Helvetica World"/>
                <a:cs typeface="Helvetica World"/>
                <a:sym typeface="Helvetica World"/>
              </a:rPr>
              <a:t>(n):     sum = </a:t>
            </a:r>
            <a:r>
              <a:rPr lang="en-US" sz="2300">
                <a:solidFill>
                  <a:srgbClr val="008080"/>
                </a:solidFill>
                <a:latin typeface="Helvetica World"/>
                <a:ea typeface="Helvetica World"/>
                <a:cs typeface="Helvetica World"/>
                <a:sym typeface="Helvetica World"/>
              </a:rPr>
              <a:t>0 </a:t>
            </a: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for</a:t>
            </a:r>
            <a:r>
              <a:rPr lang="en-US" sz="2300">
                <a:solidFill>
                  <a:srgbClr val="333333"/>
                </a:solidFill>
                <a:latin typeface="Helvetica World"/>
                <a:ea typeface="Helvetica World"/>
                <a:cs typeface="Helvetica World"/>
                <a:sym typeface="Helvetica World"/>
              </a:rPr>
              <a:t> i </a:t>
            </a:r>
            <a:r>
              <a:rPr lang="en-US" b="true" sz="2300">
                <a:solidFill>
                  <a:srgbClr val="333333"/>
                </a:solidFill>
                <a:latin typeface="Helvetica World Bold"/>
                <a:ea typeface="Helvetica World Bold"/>
                <a:cs typeface="Helvetica World Bold"/>
                <a:sym typeface="Helvetica World Bold"/>
              </a:rPr>
              <a:t>in</a:t>
            </a:r>
            <a:r>
              <a:rPr lang="en-US" sz="2300">
                <a:solidFill>
                  <a:srgbClr val="333333"/>
                </a:solidFill>
                <a:latin typeface="Helvetica World"/>
                <a:ea typeface="Helvetica World"/>
                <a:cs typeface="Helvetica World"/>
                <a:sym typeface="Helvetica World"/>
              </a:rPr>
              <a:t> range(</a:t>
            </a:r>
            <a:r>
              <a:rPr lang="en-US" sz="2300">
                <a:solidFill>
                  <a:srgbClr val="008080"/>
                </a:solidFill>
                <a:latin typeface="Helvetica World"/>
                <a:ea typeface="Helvetica World"/>
                <a:cs typeface="Helvetica World"/>
                <a:sym typeface="Helvetica World"/>
              </a:rPr>
              <a:t>0</a:t>
            </a:r>
            <a:r>
              <a:rPr lang="en-US" sz="2300">
                <a:solidFill>
                  <a:srgbClr val="333333"/>
                </a:solidFill>
                <a:latin typeface="Helvetica World"/>
                <a:ea typeface="Helvetica World"/>
                <a:cs typeface="Helvetica World"/>
                <a:sym typeface="Helvetica World"/>
              </a:rPr>
              <a:t>,n+</a:t>
            </a:r>
            <a:r>
              <a:rPr lang="en-US" sz="2300">
                <a:solidFill>
                  <a:srgbClr val="008080"/>
                </a:solidFill>
                <a:latin typeface="Helvetica World"/>
                <a:ea typeface="Helvetica World"/>
                <a:cs typeface="Helvetica World"/>
                <a:sym typeface="Helvetica World"/>
              </a:rPr>
              <a:t>1</a:t>
            </a:r>
            <a:r>
              <a:rPr lang="en-US" sz="2300">
                <a:solidFill>
                  <a:srgbClr val="333333"/>
                </a:solidFill>
                <a:latin typeface="Helvetica World"/>
                <a:ea typeface="Helvetica World"/>
                <a:cs typeface="Helvetica World"/>
                <a:sym typeface="Helvetica World"/>
              </a:rPr>
              <a:t>):         sum = sum + pairSum(i, i+</a:t>
            </a:r>
            <a:r>
              <a:rPr lang="en-US" sz="2300">
                <a:solidFill>
                  <a:srgbClr val="008080"/>
                </a:solidFill>
                <a:latin typeface="Helvetica World"/>
                <a:ea typeface="Helvetica World"/>
                <a:cs typeface="Helvetica World"/>
                <a:sym typeface="Helvetica World"/>
              </a:rPr>
              <a:t>1</a:t>
            </a: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sum     </a:t>
            </a:r>
            <a:r>
              <a:rPr lang="en-US" b="true" sz="2300">
                <a:solidFill>
                  <a:srgbClr val="333333"/>
                </a:solidFill>
                <a:latin typeface="Helvetica World Bold"/>
                <a:ea typeface="Helvetica World Bold"/>
                <a:cs typeface="Helvetica World Bold"/>
                <a:sym typeface="Helvetica World Bold"/>
              </a:rPr>
              <a:t>def</a:t>
            </a:r>
            <a:r>
              <a:rPr lang="en-US" sz="2300">
                <a:solidFill>
                  <a:srgbClr val="333333"/>
                </a:solidFill>
                <a:latin typeface="Helvetica World"/>
                <a:ea typeface="Helvetica World"/>
                <a:cs typeface="Helvetica World"/>
                <a:sym typeface="Helvetica World"/>
              </a:rPr>
              <a:t> </a:t>
            </a:r>
            <a:r>
              <a:rPr lang="en-US" b="true" sz="2300">
                <a:solidFill>
                  <a:srgbClr val="990000"/>
                </a:solidFill>
                <a:latin typeface="Helvetica World Bold"/>
                <a:ea typeface="Helvetica World Bold"/>
                <a:cs typeface="Helvetica World Bold"/>
                <a:sym typeface="Helvetica World Bold"/>
              </a:rPr>
              <a:t>pairSum</a:t>
            </a:r>
            <a:r>
              <a:rPr lang="en-US" sz="2300">
                <a:solidFill>
                  <a:srgbClr val="333333"/>
                </a:solidFill>
                <a:latin typeface="Helvetica World"/>
                <a:ea typeface="Helvetica World"/>
                <a:cs typeface="Helvetica World"/>
                <a:sym typeface="Helvetica World"/>
              </a:rPr>
              <a:t>(a,b):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a + b</a:t>
            </a:r>
          </a:p>
        </p:txBody>
      </p:sp>
      <p:sp>
        <p:nvSpPr>
          <p:cNvPr name="TextBox 10" id="10"/>
          <p:cNvSpPr txBox="true"/>
          <p:nvPr/>
        </p:nvSpPr>
        <p:spPr>
          <a:xfrm rot="0">
            <a:off x="7281672" y="3137640"/>
            <a:ext cx="3488255"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Space complexity : O(1)</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448504" y="5332038"/>
            <a:ext cx="4284745" cy="3207496"/>
            <a:chOff x="0" y="0"/>
            <a:chExt cx="4284739" cy="3207499"/>
          </a:xfrm>
        </p:grpSpPr>
        <p:sp>
          <p:nvSpPr>
            <p:cNvPr name="Freeform 6" id="6"/>
            <p:cNvSpPr/>
            <p:nvPr/>
          </p:nvSpPr>
          <p:spPr>
            <a:xfrm flipH="false" flipV="false" rot="0">
              <a:off x="63500" y="553212"/>
              <a:ext cx="4139184" cy="2590800"/>
            </a:xfrm>
            <a:custGeom>
              <a:avLst/>
              <a:gdLst/>
              <a:ahLst/>
              <a:cxnLst/>
              <a:rect r="r" b="b" t="t" l="l"/>
              <a:pathLst>
                <a:path h="2590800" w="4139184">
                  <a:moveTo>
                    <a:pt x="0" y="2590800"/>
                  </a:moveTo>
                  <a:lnTo>
                    <a:pt x="4139184" y="2590800"/>
                  </a:lnTo>
                  <a:lnTo>
                    <a:pt x="4139184" y="0"/>
                  </a:lnTo>
                  <a:lnTo>
                    <a:pt x="0" y="0"/>
                  </a:lnTo>
                  <a:close/>
                </a:path>
              </a:pathLst>
            </a:custGeom>
            <a:solidFill>
              <a:srgbClr val="FFFFFF"/>
            </a:solidFill>
          </p:spPr>
        </p:sp>
        <p:sp>
          <p:nvSpPr>
            <p:cNvPr name="Freeform 7" id="7"/>
            <p:cNvSpPr/>
            <p:nvPr/>
          </p:nvSpPr>
          <p:spPr>
            <a:xfrm flipH="false" flipV="false" rot="0">
              <a:off x="74041" y="63500"/>
              <a:ext cx="4147185" cy="410337"/>
            </a:xfrm>
            <a:custGeom>
              <a:avLst/>
              <a:gdLst/>
              <a:ahLst/>
              <a:cxnLst/>
              <a:rect r="r" b="b" t="t" l="l"/>
              <a:pathLst>
                <a:path h="410337" w="4147185">
                  <a:moveTo>
                    <a:pt x="0" y="410337"/>
                  </a:moveTo>
                  <a:lnTo>
                    <a:pt x="4147185" y="410337"/>
                  </a:lnTo>
                  <a:lnTo>
                    <a:pt x="4147185" y="0"/>
                  </a:lnTo>
                  <a:lnTo>
                    <a:pt x="0" y="0"/>
                  </a:lnTo>
                  <a:close/>
                </a:path>
              </a:pathLst>
            </a:custGeom>
            <a:solidFill>
              <a:srgbClr val="D6D5D5"/>
            </a:solidFill>
          </p:spPr>
        </p:sp>
      </p:grpSp>
      <p:grpSp>
        <p:nvGrpSpPr>
          <p:cNvPr name="Group 8" id="8"/>
          <p:cNvGrpSpPr>
            <a:grpSpLocks noChangeAspect="true"/>
          </p:cNvGrpSpPr>
          <p:nvPr/>
        </p:nvGrpSpPr>
        <p:grpSpPr>
          <a:xfrm rot="0">
            <a:off x="571500" y="1600200"/>
            <a:ext cx="4274144" cy="2870197"/>
            <a:chOff x="0" y="0"/>
            <a:chExt cx="4274147" cy="2870200"/>
          </a:xfrm>
        </p:grpSpPr>
        <p:sp>
          <p:nvSpPr>
            <p:cNvPr name="Freeform 9" id="9"/>
            <p:cNvSpPr/>
            <p:nvPr/>
          </p:nvSpPr>
          <p:spPr>
            <a:xfrm flipH="false" flipV="false" rot="0">
              <a:off x="63500" y="63500"/>
              <a:ext cx="4147185" cy="410337"/>
            </a:xfrm>
            <a:custGeom>
              <a:avLst/>
              <a:gdLst/>
              <a:ahLst/>
              <a:cxnLst/>
              <a:rect r="r" b="b" t="t" l="l"/>
              <a:pathLst>
                <a:path h="410337" w="4147185">
                  <a:moveTo>
                    <a:pt x="0" y="410337"/>
                  </a:moveTo>
                  <a:lnTo>
                    <a:pt x="4147185" y="410337"/>
                  </a:lnTo>
                  <a:lnTo>
                    <a:pt x="4147185" y="0"/>
                  </a:lnTo>
                  <a:lnTo>
                    <a:pt x="0" y="0"/>
                  </a:lnTo>
                  <a:close/>
                </a:path>
              </a:pathLst>
            </a:custGeom>
            <a:solidFill>
              <a:srgbClr val="D6D5D5"/>
            </a:solidFill>
          </p:spPr>
        </p:sp>
        <p:sp>
          <p:nvSpPr>
            <p:cNvPr name="Freeform 10" id="10"/>
            <p:cNvSpPr/>
            <p:nvPr/>
          </p:nvSpPr>
          <p:spPr>
            <a:xfrm flipH="false" flipV="false" rot="0">
              <a:off x="65659" y="571500"/>
              <a:ext cx="4142867" cy="2235200"/>
            </a:xfrm>
            <a:custGeom>
              <a:avLst/>
              <a:gdLst/>
              <a:ahLst/>
              <a:cxnLst/>
              <a:rect r="r" b="b" t="t" l="l"/>
              <a:pathLst>
                <a:path h="2235200" w="4142867">
                  <a:moveTo>
                    <a:pt x="0" y="2235200"/>
                  </a:moveTo>
                  <a:lnTo>
                    <a:pt x="4142867" y="2235200"/>
                  </a:lnTo>
                  <a:lnTo>
                    <a:pt x="4142867" y="0"/>
                  </a:lnTo>
                  <a:lnTo>
                    <a:pt x="0" y="0"/>
                  </a:lnTo>
                  <a:close/>
                </a:path>
              </a:pathLst>
            </a:custGeom>
            <a:solidFill>
              <a:srgbClr val="FFFFFF"/>
            </a:solidFill>
          </p:spPr>
        </p:sp>
      </p:grpSp>
      <p:grpSp>
        <p:nvGrpSpPr>
          <p:cNvPr name="Group 11" id="11"/>
          <p:cNvGrpSpPr>
            <a:grpSpLocks noChangeAspect="true"/>
          </p:cNvGrpSpPr>
          <p:nvPr/>
        </p:nvGrpSpPr>
        <p:grpSpPr>
          <a:xfrm rot="0">
            <a:off x="6796402" y="5332038"/>
            <a:ext cx="4303395" cy="3169396"/>
            <a:chOff x="0" y="0"/>
            <a:chExt cx="4303395" cy="3169399"/>
          </a:xfrm>
        </p:grpSpPr>
        <p:sp>
          <p:nvSpPr>
            <p:cNvPr name="Freeform 12" id="12"/>
            <p:cNvSpPr/>
            <p:nvPr/>
          </p:nvSpPr>
          <p:spPr>
            <a:xfrm flipH="false" flipV="false" rot="0">
              <a:off x="86995" y="591312"/>
              <a:ext cx="4152900" cy="2514600"/>
            </a:xfrm>
            <a:custGeom>
              <a:avLst/>
              <a:gdLst/>
              <a:ahLst/>
              <a:cxnLst/>
              <a:rect r="r" b="b" t="t" l="l"/>
              <a:pathLst>
                <a:path h="2514600" w="4152900">
                  <a:moveTo>
                    <a:pt x="0" y="2514600"/>
                  </a:moveTo>
                  <a:lnTo>
                    <a:pt x="4152900" y="2514600"/>
                  </a:lnTo>
                  <a:lnTo>
                    <a:pt x="4152900" y="0"/>
                  </a:lnTo>
                  <a:lnTo>
                    <a:pt x="0" y="0"/>
                  </a:lnTo>
                  <a:close/>
                </a:path>
              </a:pathLst>
            </a:custGeom>
            <a:solidFill>
              <a:srgbClr val="FFFFFF"/>
            </a:solidFill>
          </p:spPr>
        </p:sp>
        <p:sp>
          <p:nvSpPr>
            <p:cNvPr name="Freeform 13" id="13"/>
            <p:cNvSpPr/>
            <p:nvPr/>
          </p:nvSpPr>
          <p:spPr>
            <a:xfrm flipH="false" flipV="false" rot="0">
              <a:off x="63500" y="63500"/>
              <a:ext cx="4147185" cy="410337"/>
            </a:xfrm>
            <a:custGeom>
              <a:avLst/>
              <a:gdLst/>
              <a:ahLst/>
              <a:cxnLst/>
              <a:rect r="r" b="b" t="t" l="l"/>
              <a:pathLst>
                <a:path h="410337" w="4147185">
                  <a:moveTo>
                    <a:pt x="0" y="410337"/>
                  </a:moveTo>
                  <a:lnTo>
                    <a:pt x="4147185" y="410337"/>
                  </a:lnTo>
                  <a:lnTo>
                    <a:pt x="4147185" y="0"/>
                  </a:lnTo>
                  <a:lnTo>
                    <a:pt x="0" y="0"/>
                  </a:lnTo>
                  <a:close/>
                </a:path>
              </a:pathLst>
            </a:custGeom>
            <a:solidFill>
              <a:srgbClr val="D6D5D5"/>
            </a:solidFill>
          </p:spPr>
        </p:sp>
      </p:grpSp>
      <p:grpSp>
        <p:nvGrpSpPr>
          <p:cNvPr name="Group 14" id="14"/>
          <p:cNvGrpSpPr>
            <a:grpSpLocks noChangeAspect="true"/>
          </p:cNvGrpSpPr>
          <p:nvPr/>
        </p:nvGrpSpPr>
        <p:grpSpPr>
          <a:xfrm rot="0">
            <a:off x="6819900" y="1600200"/>
            <a:ext cx="4279897" cy="2527297"/>
            <a:chOff x="0" y="0"/>
            <a:chExt cx="4279900" cy="2527300"/>
          </a:xfrm>
        </p:grpSpPr>
        <p:sp>
          <p:nvSpPr>
            <p:cNvPr name="Freeform 15" id="15"/>
            <p:cNvSpPr/>
            <p:nvPr/>
          </p:nvSpPr>
          <p:spPr>
            <a:xfrm flipH="false" flipV="false" rot="0">
              <a:off x="69850" y="584200"/>
              <a:ext cx="4140200" cy="1879600"/>
            </a:xfrm>
            <a:custGeom>
              <a:avLst/>
              <a:gdLst/>
              <a:ahLst/>
              <a:cxnLst/>
              <a:rect r="r" b="b" t="t" l="l"/>
              <a:pathLst>
                <a:path h="1879600" w="4140200">
                  <a:moveTo>
                    <a:pt x="0" y="1879600"/>
                  </a:moveTo>
                  <a:lnTo>
                    <a:pt x="4140200" y="1879600"/>
                  </a:lnTo>
                  <a:lnTo>
                    <a:pt x="4140200" y="0"/>
                  </a:lnTo>
                  <a:lnTo>
                    <a:pt x="0" y="0"/>
                  </a:lnTo>
                  <a:close/>
                </a:path>
              </a:pathLst>
            </a:custGeom>
            <a:solidFill>
              <a:srgbClr val="FFFFFF"/>
            </a:solidFill>
          </p:spPr>
        </p:sp>
        <p:sp>
          <p:nvSpPr>
            <p:cNvPr name="Freeform 16" id="16"/>
            <p:cNvSpPr/>
            <p:nvPr/>
          </p:nvSpPr>
          <p:spPr>
            <a:xfrm flipH="false" flipV="false" rot="0">
              <a:off x="63500" y="63500"/>
              <a:ext cx="4152900" cy="410337"/>
            </a:xfrm>
            <a:custGeom>
              <a:avLst/>
              <a:gdLst/>
              <a:ahLst/>
              <a:cxnLst/>
              <a:rect r="r" b="b" t="t" l="l"/>
              <a:pathLst>
                <a:path h="410337" w="4152900">
                  <a:moveTo>
                    <a:pt x="0" y="410337"/>
                  </a:moveTo>
                  <a:lnTo>
                    <a:pt x="4152900" y="410337"/>
                  </a:lnTo>
                  <a:lnTo>
                    <a:pt x="4152900" y="0"/>
                  </a:lnTo>
                  <a:lnTo>
                    <a:pt x="0" y="0"/>
                  </a:lnTo>
                  <a:close/>
                </a:path>
              </a:pathLst>
            </a:custGeom>
            <a:solidFill>
              <a:srgbClr val="D6D5D5"/>
            </a:solidFill>
          </p:spPr>
        </p:sp>
      </p:grpSp>
      <p:sp>
        <p:nvSpPr>
          <p:cNvPr name="TextBox 17" id="1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8" id="18"/>
          <p:cNvSpPr txBox="true"/>
          <p:nvPr/>
        </p:nvSpPr>
        <p:spPr>
          <a:xfrm rot="0">
            <a:off x="800510" y="884368"/>
            <a:ext cx="5229663"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Space complexity - example</a:t>
            </a:r>
          </a:p>
        </p:txBody>
      </p:sp>
      <p:sp>
        <p:nvSpPr>
          <p:cNvPr name="TextBox 19" id="19"/>
          <p:cNvSpPr txBox="true"/>
          <p:nvPr/>
        </p:nvSpPr>
        <p:spPr>
          <a:xfrm rot="0">
            <a:off x="2397881" y="1751076"/>
            <a:ext cx="633813"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Java</a:t>
            </a:r>
          </a:p>
        </p:txBody>
      </p:sp>
      <p:sp>
        <p:nvSpPr>
          <p:cNvPr name="TextBox 20" id="20"/>
          <p:cNvSpPr txBox="true"/>
          <p:nvPr/>
        </p:nvSpPr>
        <p:spPr>
          <a:xfrm rot="0">
            <a:off x="1905362" y="5482914"/>
            <a:ext cx="1409262"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Javascript</a:t>
            </a:r>
          </a:p>
        </p:txBody>
      </p:sp>
      <p:sp>
        <p:nvSpPr>
          <p:cNvPr name="TextBox 21" id="21"/>
          <p:cNvSpPr txBox="true"/>
          <p:nvPr/>
        </p:nvSpPr>
        <p:spPr>
          <a:xfrm rot="0">
            <a:off x="8597360" y="5482914"/>
            <a:ext cx="68568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Swift</a:t>
            </a:r>
          </a:p>
        </p:txBody>
      </p:sp>
      <p:sp>
        <p:nvSpPr>
          <p:cNvPr name="TextBox 22" id="22"/>
          <p:cNvSpPr txBox="true"/>
          <p:nvPr/>
        </p:nvSpPr>
        <p:spPr>
          <a:xfrm rot="0">
            <a:off x="8493947" y="1751076"/>
            <a:ext cx="950433"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Python</a:t>
            </a:r>
          </a:p>
        </p:txBody>
      </p:sp>
      <p:sp>
        <p:nvSpPr>
          <p:cNvPr name="TextBox 23" id="23"/>
          <p:cNvSpPr txBox="true"/>
          <p:nvPr/>
        </p:nvSpPr>
        <p:spPr>
          <a:xfrm rot="0">
            <a:off x="562804" y="6041422"/>
            <a:ext cx="2416712" cy="701040"/>
          </a:xfrm>
          <a:prstGeom prst="rect">
            <a:avLst/>
          </a:prstGeom>
        </p:spPr>
        <p:txBody>
          <a:bodyPr anchor="t" rtlCol="false" tIns="0" lIns="0" bIns="0" rIns="0">
            <a:spAutoFit/>
          </a:bodyPr>
          <a:lstStyle/>
          <a:p>
            <a:pPr algn="ctr">
              <a:lnSpc>
                <a:spcPts val="2799"/>
              </a:lnSpc>
            </a:pPr>
            <a:r>
              <a:rPr lang="en-US" b="true" sz="2300">
                <a:solidFill>
                  <a:srgbClr val="333333"/>
                </a:solidFill>
                <a:latin typeface="Helvetica World Bold"/>
                <a:ea typeface="Helvetica World Bold"/>
                <a:cs typeface="Helvetica World Bold"/>
                <a:sym typeface="Helvetica World Bold"/>
              </a:rPr>
              <a:t>function</a:t>
            </a:r>
            <a:r>
              <a:rPr lang="en-US" sz="2300">
                <a:solidFill>
                  <a:srgbClr val="333333"/>
                </a:solidFill>
                <a:latin typeface="Helvetica World"/>
                <a:ea typeface="Helvetica World"/>
                <a:cs typeface="Helvetica World"/>
                <a:sym typeface="Helvetica World"/>
              </a:rPr>
              <a:t> </a:t>
            </a:r>
            <a:r>
              <a:rPr lang="en-US" b="true" sz="2300">
                <a:solidFill>
                  <a:srgbClr val="990000"/>
                </a:solidFill>
                <a:latin typeface="Helvetica World Bold"/>
                <a:ea typeface="Helvetica World Bold"/>
                <a:cs typeface="Helvetica World Bold"/>
                <a:sym typeface="Helvetica World Bold"/>
              </a:rPr>
              <a:t>sum</a:t>
            </a:r>
            <a:r>
              <a:rPr lang="en-US" sz="2300">
                <a:solidFill>
                  <a:srgbClr val="333333"/>
                </a:solidFill>
                <a:latin typeface="Helvetica World"/>
                <a:ea typeface="Helvetica World"/>
                <a:cs typeface="Helvetica World"/>
                <a:sym typeface="Helvetica World"/>
              </a:rPr>
              <a:t>(n) { </a:t>
            </a:r>
            <a:r>
              <a:rPr lang="en-US" b="true" sz="2300">
                <a:solidFill>
                  <a:srgbClr val="333333"/>
                </a:solidFill>
                <a:latin typeface="Helvetica World Bold"/>
                <a:ea typeface="Helvetica World Bold"/>
                <a:cs typeface="Helvetica World Bold"/>
                <a:sym typeface="Helvetica World Bold"/>
              </a:rPr>
              <a:t>if</a:t>
            </a:r>
            <a:r>
              <a:rPr lang="en-US" sz="2300">
                <a:solidFill>
                  <a:srgbClr val="333333"/>
                </a:solidFill>
                <a:latin typeface="Helvetica World"/>
                <a:ea typeface="Helvetica World"/>
                <a:cs typeface="Helvetica World"/>
                <a:sym typeface="Helvetica World"/>
              </a:rPr>
              <a:t> (n &lt;= </a:t>
            </a:r>
            <a:r>
              <a:rPr lang="en-US" sz="2300">
                <a:solidFill>
                  <a:srgbClr val="008080"/>
                </a:solidFill>
                <a:latin typeface="Helvetica World"/>
                <a:ea typeface="Helvetica World"/>
                <a:cs typeface="Helvetica World"/>
                <a:sym typeface="Helvetica World"/>
              </a:rPr>
              <a:t>0</a:t>
            </a:r>
            <a:r>
              <a:rPr lang="en-US" sz="2300">
                <a:solidFill>
                  <a:srgbClr val="333333"/>
                </a:solidFill>
                <a:latin typeface="Helvetica World"/>
                <a:ea typeface="Helvetica World"/>
                <a:cs typeface="Helvetica World"/>
                <a:sym typeface="Helvetica World"/>
              </a:rPr>
              <a:t>) { </a:t>
            </a:r>
          </a:p>
        </p:txBody>
      </p:sp>
      <p:sp>
        <p:nvSpPr>
          <p:cNvPr name="TextBox 24" id="24"/>
          <p:cNvSpPr txBox="true"/>
          <p:nvPr/>
        </p:nvSpPr>
        <p:spPr>
          <a:xfrm rot="0">
            <a:off x="562804" y="6752625"/>
            <a:ext cx="3054677" cy="1412243"/>
          </a:xfrm>
          <a:prstGeom prst="rect">
            <a:avLst/>
          </a:prstGeom>
        </p:spPr>
        <p:txBody>
          <a:bodyPr anchor="t" rtlCol="false" tIns="0" lIns="0" bIns="0" rIns="0">
            <a:spAutoFit/>
          </a:bodyPr>
          <a:lstStyle/>
          <a:p>
            <a:pPr algn="l">
              <a:lnSpc>
                <a:spcPts val="2799"/>
              </a:lnSpc>
            </a:pP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a:t>
            </a:r>
            <a:r>
              <a:rPr lang="en-US" sz="2300">
                <a:solidFill>
                  <a:srgbClr val="008080"/>
                </a:solidFill>
                <a:latin typeface="Helvetica World"/>
                <a:ea typeface="Helvetica World"/>
                <a:cs typeface="Helvetica World"/>
                <a:sym typeface="Helvetica World"/>
              </a:rPr>
              <a:t>0</a:t>
            </a:r>
            <a:r>
              <a:rPr lang="en-US" sz="2300">
                <a:solidFill>
                  <a:srgbClr val="333333"/>
                </a:solidFill>
                <a:latin typeface="Helvetica World"/>
                <a:ea typeface="Helvetica World"/>
                <a:cs typeface="Helvetica World"/>
                <a:sym typeface="Helvetica World"/>
              </a:rPr>
              <a:t>;     } 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n + sum(n</a:t>
            </a:r>
            <a:r>
              <a:rPr lang="en-US" sz="2300">
                <a:solidFill>
                  <a:srgbClr val="008080"/>
                </a:solidFill>
                <a:latin typeface="Helvetica World"/>
                <a:ea typeface="Helvetica World"/>
                <a:cs typeface="Helvetica World"/>
                <a:sym typeface="Helvetica World"/>
              </a:rPr>
              <a:t>-1</a:t>
            </a:r>
            <a:r>
              <a:rPr lang="en-US" sz="2300">
                <a:solidFill>
                  <a:srgbClr val="333333"/>
                </a:solidFill>
                <a:latin typeface="Helvetica World"/>
                <a:ea typeface="Helvetica World"/>
                <a:cs typeface="Helvetica World"/>
                <a:sym typeface="Helvetica World"/>
              </a:rPr>
              <a:t>); }</a:t>
            </a:r>
          </a:p>
        </p:txBody>
      </p:sp>
      <p:sp>
        <p:nvSpPr>
          <p:cNvPr name="TextBox 25" id="25"/>
          <p:cNvSpPr txBox="true"/>
          <p:nvPr/>
        </p:nvSpPr>
        <p:spPr>
          <a:xfrm rot="0">
            <a:off x="687905" y="2327891"/>
            <a:ext cx="3385795" cy="2123437"/>
          </a:xfrm>
          <a:prstGeom prst="rect">
            <a:avLst/>
          </a:prstGeom>
        </p:spPr>
        <p:txBody>
          <a:bodyPr anchor="t" rtlCol="false" tIns="0" lIns="0" bIns="0" rIns="0">
            <a:spAutoFit/>
          </a:bodyPr>
          <a:lstStyle/>
          <a:p>
            <a:pPr algn="l">
              <a:lnSpc>
                <a:spcPts val="2799"/>
              </a:lnSpc>
            </a:pPr>
            <a:r>
              <a:rPr lang="en-US" b="true" sz="2300">
                <a:solidFill>
                  <a:srgbClr val="333333"/>
                </a:solidFill>
                <a:latin typeface="Helvetica World Bold"/>
                <a:ea typeface="Helvetica World Bold"/>
                <a:cs typeface="Helvetica World Bold"/>
                <a:sym typeface="Helvetica World Bold"/>
              </a:rPr>
              <a:t>static</a:t>
            </a: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int</a:t>
            </a:r>
            <a:r>
              <a:rPr lang="en-US" sz="2300">
                <a:solidFill>
                  <a:srgbClr val="333333"/>
                </a:solidFill>
                <a:latin typeface="Helvetica World"/>
                <a:ea typeface="Helvetica World"/>
                <a:cs typeface="Helvetica World"/>
                <a:sym typeface="Helvetica World"/>
              </a:rPr>
              <a:t> </a:t>
            </a:r>
            <a:r>
              <a:rPr lang="en-US" b="true" sz="2300">
                <a:solidFill>
                  <a:srgbClr val="990000"/>
                </a:solidFill>
                <a:latin typeface="Helvetica World Bold"/>
                <a:ea typeface="Helvetica World Bold"/>
                <a:cs typeface="Helvetica World Bold"/>
                <a:sym typeface="Helvetica World Bold"/>
              </a:rPr>
              <a:t>sum</a:t>
            </a:r>
            <a:r>
              <a:rPr lang="en-US" sz="2300">
                <a:solidFill>
                  <a:srgbClr val="333333"/>
                </a:solidFill>
                <a:latin typeface="Helvetica World"/>
                <a:ea typeface="Helvetica World"/>
                <a:cs typeface="Helvetica World"/>
                <a:sym typeface="Helvetica World"/>
              </a:rPr>
              <a:t>(</a:t>
            </a:r>
            <a:r>
              <a:rPr lang="en-US" b="true" sz="2300">
                <a:solidFill>
                  <a:srgbClr val="333333"/>
                </a:solidFill>
                <a:latin typeface="Helvetica World Bold"/>
                <a:ea typeface="Helvetica World Bold"/>
                <a:cs typeface="Helvetica World Bold"/>
                <a:sym typeface="Helvetica World Bold"/>
              </a:rPr>
              <a:t>int</a:t>
            </a:r>
            <a:r>
              <a:rPr lang="en-US" sz="2300">
                <a:solidFill>
                  <a:srgbClr val="333333"/>
                </a:solidFill>
                <a:latin typeface="Helvetica World"/>
                <a:ea typeface="Helvetica World"/>
                <a:cs typeface="Helvetica World"/>
                <a:sym typeface="Helvetica World"/>
              </a:rPr>
              <a:t> n) {         </a:t>
            </a:r>
            <a:r>
              <a:rPr lang="en-US" b="true" sz="2300">
                <a:solidFill>
                  <a:srgbClr val="333333"/>
                </a:solidFill>
                <a:latin typeface="Helvetica World Bold"/>
                <a:ea typeface="Helvetica World Bold"/>
                <a:cs typeface="Helvetica World Bold"/>
                <a:sym typeface="Helvetica World Bold"/>
              </a:rPr>
              <a:t>if</a:t>
            </a:r>
            <a:r>
              <a:rPr lang="en-US" sz="2300">
                <a:solidFill>
                  <a:srgbClr val="333333"/>
                </a:solidFill>
                <a:latin typeface="Helvetica World"/>
                <a:ea typeface="Helvetica World"/>
                <a:cs typeface="Helvetica World"/>
                <a:sym typeface="Helvetica World"/>
              </a:rPr>
              <a:t> (n &lt;= </a:t>
            </a:r>
            <a:r>
              <a:rPr lang="en-US" sz="2300">
                <a:solidFill>
                  <a:srgbClr val="008080"/>
                </a:solidFill>
                <a:latin typeface="Helvetica World"/>
                <a:ea typeface="Helvetica World"/>
                <a:cs typeface="Helvetica World"/>
                <a:sym typeface="Helvetica World"/>
              </a:rPr>
              <a:t>0</a:t>
            </a:r>
            <a:r>
              <a:rPr lang="en-US" sz="2300">
                <a:solidFill>
                  <a:srgbClr val="333333"/>
                </a:solidFill>
                <a:latin typeface="Helvetica World"/>
                <a:ea typeface="Helvetica World"/>
                <a:cs typeface="Helvetica World"/>
                <a:sym typeface="Helvetica World"/>
              </a:rPr>
              <a:t>) {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a:t>
            </a:r>
            <a:r>
              <a:rPr lang="en-US" sz="2300">
                <a:solidFill>
                  <a:srgbClr val="008080"/>
                </a:solidFill>
                <a:latin typeface="Helvetica World"/>
                <a:ea typeface="Helvetica World"/>
                <a:cs typeface="Helvetica World"/>
                <a:sym typeface="Helvetica World"/>
              </a:rPr>
              <a:t>0</a:t>
            </a:r>
            <a:r>
              <a:rPr lang="en-US" sz="2300">
                <a:solidFill>
                  <a:srgbClr val="333333"/>
                </a:solidFill>
                <a:latin typeface="Helvetica World"/>
                <a:ea typeface="Helvetica World"/>
                <a:cs typeface="Helvetica World"/>
                <a:sym typeface="Helvetica World"/>
              </a:rPr>
              <a:t>;         }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n + sum(n-</a:t>
            </a:r>
            <a:r>
              <a:rPr lang="en-US" sz="2300">
                <a:solidFill>
                  <a:srgbClr val="008080"/>
                </a:solidFill>
                <a:latin typeface="Helvetica World"/>
                <a:ea typeface="Helvetica World"/>
                <a:cs typeface="Helvetica World"/>
                <a:sym typeface="Helvetica World"/>
              </a:rPr>
              <a:t>1</a:t>
            </a:r>
            <a:r>
              <a:rPr lang="en-US" sz="2300">
                <a:solidFill>
                  <a:srgbClr val="333333"/>
                </a:solidFill>
                <a:latin typeface="Helvetica World"/>
                <a:ea typeface="Helvetica World"/>
                <a:cs typeface="Helvetica World"/>
                <a:sym typeface="Helvetica World"/>
              </a:rPr>
              <a:t>);     }</a:t>
            </a:r>
          </a:p>
        </p:txBody>
      </p:sp>
      <p:sp>
        <p:nvSpPr>
          <p:cNvPr name="TextBox 26" id="26"/>
          <p:cNvSpPr txBox="true"/>
          <p:nvPr/>
        </p:nvSpPr>
        <p:spPr>
          <a:xfrm rot="0">
            <a:off x="6940553" y="2340588"/>
            <a:ext cx="3302965" cy="1767840"/>
          </a:xfrm>
          <a:prstGeom prst="rect">
            <a:avLst/>
          </a:prstGeom>
        </p:spPr>
        <p:txBody>
          <a:bodyPr anchor="t" rtlCol="false" tIns="0" lIns="0" bIns="0" rIns="0">
            <a:spAutoFit/>
          </a:bodyPr>
          <a:lstStyle/>
          <a:p>
            <a:pPr algn="l">
              <a:lnSpc>
                <a:spcPts val="2799"/>
              </a:lnSpc>
            </a:pPr>
            <a:r>
              <a:rPr lang="en-US" b="true" sz="2300">
                <a:solidFill>
                  <a:srgbClr val="333333"/>
                </a:solidFill>
                <a:latin typeface="Helvetica World Bold"/>
                <a:ea typeface="Helvetica World Bold"/>
                <a:cs typeface="Helvetica World Bold"/>
                <a:sym typeface="Helvetica World Bold"/>
              </a:rPr>
              <a:t>def</a:t>
            </a:r>
            <a:r>
              <a:rPr lang="en-US" sz="2300">
                <a:solidFill>
                  <a:srgbClr val="333333"/>
                </a:solidFill>
                <a:latin typeface="Helvetica World"/>
                <a:ea typeface="Helvetica World"/>
                <a:cs typeface="Helvetica World"/>
                <a:sym typeface="Helvetica World"/>
              </a:rPr>
              <a:t> </a:t>
            </a:r>
            <a:r>
              <a:rPr lang="en-US" b="true" sz="2300">
                <a:solidFill>
                  <a:srgbClr val="990000"/>
                </a:solidFill>
                <a:latin typeface="Helvetica World Bold"/>
                <a:ea typeface="Helvetica World Bold"/>
                <a:cs typeface="Helvetica World Bold"/>
                <a:sym typeface="Helvetica World Bold"/>
              </a:rPr>
              <a:t>sum</a:t>
            </a:r>
            <a:r>
              <a:rPr lang="en-US" sz="2300">
                <a:solidFill>
                  <a:srgbClr val="333333"/>
                </a:solidFill>
                <a:latin typeface="Helvetica World"/>
                <a:ea typeface="Helvetica World"/>
                <a:cs typeface="Helvetica World"/>
                <a:sym typeface="Helvetica World"/>
              </a:rPr>
              <a:t>(n):     </a:t>
            </a:r>
            <a:r>
              <a:rPr lang="en-US" b="true" sz="2300">
                <a:solidFill>
                  <a:srgbClr val="333333"/>
                </a:solidFill>
                <a:latin typeface="Helvetica World Bold"/>
                <a:ea typeface="Helvetica World Bold"/>
                <a:cs typeface="Helvetica World Bold"/>
                <a:sym typeface="Helvetica World Bold"/>
              </a:rPr>
              <a:t>if</a:t>
            </a:r>
            <a:r>
              <a:rPr lang="en-US" sz="2300">
                <a:solidFill>
                  <a:srgbClr val="333333"/>
                </a:solidFill>
                <a:latin typeface="Helvetica World"/>
                <a:ea typeface="Helvetica World"/>
                <a:cs typeface="Helvetica World"/>
                <a:sym typeface="Helvetica World"/>
              </a:rPr>
              <a:t> n &lt;= </a:t>
            </a:r>
            <a:r>
              <a:rPr lang="en-US" sz="2300">
                <a:solidFill>
                  <a:srgbClr val="008080"/>
                </a:solidFill>
                <a:latin typeface="Helvetica World"/>
                <a:ea typeface="Helvetica World"/>
                <a:cs typeface="Helvetica World"/>
                <a:sym typeface="Helvetica World"/>
              </a:rPr>
              <a:t>0</a:t>
            </a: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a:t>
            </a:r>
            <a:r>
              <a:rPr lang="en-US" sz="2300">
                <a:solidFill>
                  <a:srgbClr val="008080"/>
                </a:solidFill>
                <a:latin typeface="Helvetica World"/>
                <a:ea typeface="Helvetica World"/>
                <a:cs typeface="Helvetica World"/>
                <a:sym typeface="Helvetica World"/>
              </a:rPr>
              <a:t>0 </a:t>
            </a: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else</a:t>
            </a:r>
            <a:r>
              <a:rPr lang="en-US" sz="2300">
                <a:solidFill>
                  <a:srgbClr val="333333"/>
                </a:solidFill>
                <a:latin typeface="Helvetica World"/>
                <a:ea typeface="Helvetica World"/>
                <a:cs typeface="Helvetica World"/>
                <a:sym typeface="Helvetica World"/>
              </a:rPr>
              <a:t>:         </a:t>
            </a:r>
            <a:r>
              <a:rPr lang="en-US" b="true" sz="2300">
                <a:solidFill>
                  <a:srgbClr val="333333"/>
                </a:solidFill>
                <a:latin typeface="Helvetica World Bold"/>
                <a:ea typeface="Helvetica World Bold"/>
                <a:cs typeface="Helvetica World Bold"/>
                <a:sym typeface="Helvetica World Bold"/>
              </a:rPr>
              <a:t>return</a:t>
            </a:r>
            <a:r>
              <a:rPr lang="en-US" sz="2300">
                <a:solidFill>
                  <a:srgbClr val="333333"/>
                </a:solidFill>
                <a:latin typeface="Helvetica World"/>
                <a:ea typeface="Helvetica World"/>
                <a:cs typeface="Helvetica World"/>
                <a:sym typeface="Helvetica World"/>
              </a:rPr>
              <a:t> n + sum(n</a:t>
            </a:r>
            <a:r>
              <a:rPr lang="en-US" sz="2300">
                <a:solidFill>
                  <a:srgbClr val="008080"/>
                </a:solidFill>
                <a:latin typeface="Helvetica World"/>
                <a:ea typeface="Helvetica World"/>
                <a:cs typeface="Helvetica World"/>
                <a:sym typeface="Helvetica World"/>
              </a:rPr>
              <a:t>-1</a:t>
            </a:r>
            <a:r>
              <a:rPr lang="en-US" sz="2300">
                <a:solidFill>
                  <a:srgbClr val="333333"/>
                </a:solidFill>
                <a:latin typeface="Helvetica World"/>
                <a:ea typeface="Helvetica World"/>
                <a:cs typeface="Helvetica World"/>
                <a:sym typeface="Helvetica World"/>
              </a:rPr>
              <a:t>)</a:t>
            </a:r>
          </a:p>
        </p:txBody>
      </p:sp>
      <p:sp>
        <p:nvSpPr>
          <p:cNvPr name="TextBox 27" id="27"/>
          <p:cNvSpPr txBox="true"/>
          <p:nvPr/>
        </p:nvSpPr>
        <p:spPr>
          <a:xfrm rot="0">
            <a:off x="6934200" y="5957487"/>
            <a:ext cx="3170282" cy="406994"/>
          </a:xfrm>
          <a:prstGeom prst="rect">
            <a:avLst/>
          </a:prstGeom>
        </p:spPr>
        <p:txBody>
          <a:bodyPr anchor="t" rtlCol="false" tIns="0" lIns="0" bIns="0" rIns="0">
            <a:spAutoFit/>
          </a:bodyPr>
          <a:lstStyle/>
          <a:p>
            <a:pPr algn="l">
              <a:lnSpc>
                <a:spcPts val="2700"/>
              </a:lnSpc>
            </a:pPr>
            <a:r>
              <a:rPr lang="en-US" b="true" sz="2300">
                <a:solidFill>
                  <a:srgbClr val="333333"/>
                </a:solidFill>
                <a:latin typeface="Arial Bold"/>
                <a:ea typeface="Arial Bold"/>
                <a:cs typeface="Arial Bold"/>
                <a:sym typeface="Arial Bold"/>
              </a:rPr>
              <a:t>func</a:t>
            </a:r>
            <a:r>
              <a:rPr lang="en-US" sz="2300">
                <a:solidFill>
                  <a:srgbClr val="333333"/>
                </a:solidFill>
                <a:latin typeface="Arial"/>
                <a:ea typeface="Arial"/>
                <a:cs typeface="Arial"/>
                <a:sym typeface="Arial"/>
              </a:rPr>
              <a:t> </a:t>
            </a:r>
            <a:r>
              <a:rPr lang="en-US" b="true" sz="2300">
                <a:solidFill>
                  <a:srgbClr val="990000"/>
                </a:solidFill>
                <a:latin typeface="Arial Bold"/>
                <a:ea typeface="Arial Bold"/>
                <a:cs typeface="Arial Bold"/>
                <a:sym typeface="Arial Bold"/>
              </a:rPr>
              <a:t>sum</a:t>
            </a:r>
            <a:r>
              <a:rPr lang="en-US" sz="2300">
                <a:solidFill>
                  <a:srgbClr val="333333"/>
                </a:solidFill>
                <a:latin typeface="Arial"/>
                <a:ea typeface="Arial"/>
                <a:cs typeface="Arial"/>
                <a:sym typeface="Arial"/>
              </a:rPr>
              <a:t>(n: Int) -&gt; </a:t>
            </a:r>
            <a:r>
              <a:rPr lang="en-US" b="true" sz="2300">
                <a:solidFill>
                  <a:srgbClr val="445588"/>
                </a:solidFill>
                <a:latin typeface="Arial Bold"/>
                <a:ea typeface="Arial Bold"/>
                <a:cs typeface="Arial Bold"/>
                <a:sym typeface="Arial Bold"/>
              </a:rPr>
              <a:t>Int</a:t>
            </a:r>
            <a:r>
              <a:rPr lang="en-US" sz="2300">
                <a:solidFill>
                  <a:srgbClr val="333333"/>
                </a:solidFill>
                <a:latin typeface="Arial"/>
                <a:ea typeface="Arial"/>
                <a:cs typeface="Arial"/>
                <a:sym typeface="Arial"/>
              </a:rPr>
              <a:t> {</a:t>
            </a:r>
          </a:p>
        </p:txBody>
      </p:sp>
      <p:sp>
        <p:nvSpPr>
          <p:cNvPr name="TextBox 28" id="28"/>
          <p:cNvSpPr txBox="true"/>
          <p:nvPr/>
        </p:nvSpPr>
        <p:spPr>
          <a:xfrm rot="0">
            <a:off x="6934200" y="6300387"/>
            <a:ext cx="99517" cy="1763697"/>
          </a:xfrm>
          <a:prstGeom prst="rect">
            <a:avLst/>
          </a:prstGeom>
        </p:spPr>
        <p:txBody>
          <a:bodyPr anchor="t" rtlCol="false" tIns="0" lIns="0" bIns="0" rIns="0">
            <a:spAutoFit/>
          </a:bodyPr>
          <a:lstStyle/>
          <a:p>
            <a:pPr algn="just">
              <a:lnSpc>
                <a:spcPts val="2700"/>
              </a:lnSpc>
            </a:pPr>
            <a:r>
              <a:rPr lang="en-US" sz="2300">
                <a:solidFill>
                  <a:srgbClr val="333333"/>
                </a:solidFill>
                <a:latin typeface="Arial"/>
                <a:ea typeface="Arial"/>
                <a:cs typeface="Arial"/>
                <a:sym typeface="Arial"/>
              </a:rPr>
              <a:t> </a:t>
            </a:r>
          </a:p>
          <a:p>
            <a:pPr algn="just">
              <a:lnSpc>
                <a:spcPts val="2700"/>
              </a:lnSpc>
            </a:pPr>
            <a:r>
              <a:rPr lang="en-US" sz="2300">
                <a:solidFill>
                  <a:srgbClr val="333333"/>
                </a:solidFill>
                <a:latin typeface="Arial"/>
                <a:ea typeface="Arial"/>
                <a:cs typeface="Arial"/>
                <a:sym typeface="Arial"/>
              </a:rPr>
              <a:t> </a:t>
            </a:r>
          </a:p>
          <a:p>
            <a:pPr algn="just">
              <a:lnSpc>
                <a:spcPts val="2700"/>
              </a:lnSpc>
            </a:pPr>
            <a:r>
              <a:rPr lang="en-US" sz="2300" spc="1839">
                <a:solidFill>
                  <a:srgbClr val="333333"/>
                </a:solidFill>
                <a:latin typeface="Arial"/>
                <a:ea typeface="Arial"/>
                <a:cs typeface="Arial"/>
                <a:sym typeface="Arial"/>
              </a:rPr>
              <a:t> </a:t>
            </a:r>
          </a:p>
          <a:p>
            <a:pPr algn="just">
              <a:lnSpc>
                <a:spcPts val="2700"/>
              </a:lnSpc>
            </a:pPr>
            <a:r>
              <a:rPr lang="en-US" sz="2300">
                <a:solidFill>
                  <a:srgbClr val="333333"/>
                </a:solidFill>
                <a:latin typeface="Arial"/>
                <a:ea typeface="Arial"/>
                <a:cs typeface="Arial"/>
                <a:sym typeface="Arial"/>
              </a:rPr>
              <a:t> </a:t>
            </a:r>
          </a:p>
          <a:p>
            <a:pPr algn="just">
              <a:lnSpc>
                <a:spcPts val="2700"/>
              </a:lnSpc>
            </a:pPr>
            <a:r>
              <a:rPr lang="en-US" sz="2300">
                <a:solidFill>
                  <a:srgbClr val="333333"/>
                </a:solidFill>
                <a:latin typeface="Arial"/>
                <a:ea typeface="Arial"/>
                <a:cs typeface="Arial"/>
                <a:sym typeface="Arial"/>
              </a:rPr>
              <a:t>}</a:t>
            </a:r>
          </a:p>
        </p:txBody>
      </p:sp>
      <p:sp>
        <p:nvSpPr>
          <p:cNvPr name="TextBox 29" id="29"/>
          <p:cNvSpPr txBox="true"/>
          <p:nvPr/>
        </p:nvSpPr>
        <p:spPr>
          <a:xfrm rot="0">
            <a:off x="7258822" y="6300387"/>
            <a:ext cx="1292000" cy="406994"/>
          </a:xfrm>
          <a:prstGeom prst="rect">
            <a:avLst/>
          </a:prstGeom>
        </p:spPr>
        <p:txBody>
          <a:bodyPr anchor="t" rtlCol="false" tIns="0" lIns="0" bIns="0" rIns="0">
            <a:spAutoFit/>
          </a:bodyPr>
          <a:lstStyle/>
          <a:p>
            <a:pPr algn="l">
              <a:lnSpc>
                <a:spcPts val="2700"/>
              </a:lnSpc>
            </a:pPr>
            <a:r>
              <a:rPr lang="en-US" b="true" sz="2300">
                <a:solidFill>
                  <a:srgbClr val="333333"/>
                </a:solidFill>
                <a:latin typeface="Arial Bold"/>
                <a:ea typeface="Arial Bold"/>
                <a:cs typeface="Arial Bold"/>
                <a:sym typeface="Arial Bold"/>
              </a:rPr>
              <a:t>if</a:t>
            </a:r>
            <a:r>
              <a:rPr lang="en-US" sz="2300">
                <a:solidFill>
                  <a:srgbClr val="333333"/>
                </a:solidFill>
                <a:latin typeface="Arial"/>
                <a:ea typeface="Arial"/>
                <a:cs typeface="Arial"/>
                <a:sym typeface="Arial"/>
              </a:rPr>
              <a:t> n &lt;= </a:t>
            </a:r>
            <a:r>
              <a:rPr lang="en-US" sz="2300">
                <a:solidFill>
                  <a:srgbClr val="008080"/>
                </a:solidFill>
                <a:latin typeface="Arial"/>
                <a:ea typeface="Arial"/>
                <a:cs typeface="Arial"/>
                <a:sym typeface="Arial"/>
              </a:rPr>
              <a:t>0</a:t>
            </a:r>
            <a:r>
              <a:rPr lang="en-US" sz="2300">
                <a:solidFill>
                  <a:srgbClr val="333333"/>
                </a:solidFill>
                <a:latin typeface="Arial"/>
                <a:ea typeface="Arial"/>
                <a:cs typeface="Arial"/>
                <a:sym typeface="Arial"/>
              </a:rPr>
              <a:t> {</a:t>
            </a:r>
          </a:p>
        </p:txBody>
      </p:sp>
      <p:sp>
        <p:nvSpPr>
          <p:cNvPr name="TextBox 30" id="30"/>
          <p:cNvSpPr txBox="true"/>
          <p:nvPr/>
        </p:nvSpPr>
        <p:spPr>
          <a:xfrm rot="0">
            <a:off x="7583434" y="6643287"/>
            <a:ext cx="1109234" cy="406994"/>
          </a:xfrm>
          <a:prstGeom prst="rect">
            <a:avLst/>
          </a:prstGeom>
        </p:spPr>
        <p:txBody>
          <a:bodyPr anchor="t" rtlCol="false" tIns="0" lIns="0" bIns="0" rIns="0">
            <a:spAutoFit/>
          </a:bodyPr>
          <a:lstStyle/>
          <a:p>
            <a:pPr algn="l">
              <a:lnSpc>
                <a:spcPts val="2700"/>
              </a:lnSpc>
            </a:pPr>
            <a:r>
              <a:rPr lang="en-US" b="true" sz="2300">
                <a:solidFill>
                  <a:srgbClr val="333333"/>
                </a:solidFill>
                <a:latin typeface="Arial Bold"/>
                <a:ea typeface="Arial Bold"/>
                <a:cs typeface="Arial Bold"/>
                <a:sym typeface="Arial Bold"/>
              </a:rPr>
              <a:t>return</a:t>
            </a:r>
            <a:r>
              <a:rPr lang="en-US" sz="2300">
                <a:solidFill>
                  <a:srgbClr val="333333"/>
                </a:solidFill>
                <a:latin typeface="Arial"/>
                <a:ea typeface="Arial"/>
                <a:cs typeface="Arial"/>
                <a:sym typeface="Arial"/>
              </a:rPr>
              <a:t> </a:t>
            </a:r>
            <a:r>
              <a:rPr lang="en-US" sz="2300">
                <a:solidFill>
                  <a:srgbClr val="008080"/>
                </a:solidFill>
                <a:latin typeface="Arial"/>
                <a:ea typeface="Arial"/>
                <a:cs typeface="Arial"/>
                <a:sym typeface="Arial"/>
              </a:rPr>
              <a:t>0</a:t>
            </a:r>
          </a:p>
        </p:txBody>
      </p:sp>
      <p:sp>
        <p:nvSpPr>
          <p:cNvPr name="TextBox 31" id="31"/>
          <p:cNvSpPr txBox="true"/>
          <p:nvPr/>
        </p:nvSpPr>
        <p:spPr>
          <a:xfrm rot="0">
            <a:off x="7258783" y="6986187"/>
            <a:ext cx="2972038" cy="749894"/>
          </a:xfrm>
          <a:prstGeom prst="rect">
            <a:avLst/>
          </a:prstGeom>
        </p:spPr>
        <p:txBody>
          <a:bodyPr anchor="t" rtlCol="false" tIns="0" lIns="0" bIns="0" rIns="0">
            <a:spAutoFit/>
          </a:bodyPr>
          <a:lstStyle/>
          <a:p>
            <a:pPr algn="l">
              <a:lnSpc>
                <a:spcPts val="2700"/>
              </a:lnSpc>
            </a:pPr>
            <a:r>
              <a:rPr lang="en-US" sz="2300" spc="1839">
                <a:solidFill>
                  <a:srgbClr val="333333"/>
                </a:solidFill>
                <a:latin typeface="Arial"/>
                <a:ea typeface="Arial"/>
                <a:cs typeface="Arial"/>
                <a:sym typeface="Arial"/>
              </a:rPr>
              <a:t>} </a:t>
            </a:r>
            <a:r>
              <a:rPr lang="en-US" b="true" sz="2300" spc="1839">
                <a:solidFill>
                  <a:srgbClr val="333333"/>
                </a:solidFill>
                <a:latin typeface="Arial Bold"/>
                <a:ea typeface="Arial Bold"/>
                <a:cs typeface="Arial Bold"/>
                <a:sym typeface="Arial Bold"/>
              </a:rPr>
              <a:t>return</a:t>
            </a:r>
            <a:r>
              <a:rPr lang="en-US" sz="2300" spc="1839">
                <a:solidFill>
                  <a:srgbClr val="333333"/>
                </a:solidFill>
                <a:latin typeface="Arial"/>
                <a:ea typeface="Arial"/>
                <a:cs typeface="Arial"/>
                <a:sym typeface="Arial"/>
              </a:rPr>
              <a:t> n + sum(n: n-</a:t>
            </a:r>
            <a:r>
              <a:rPr lang="en-US" sz="2300" spc="1839">
                <a:solidFill>
                  <a:srgbClr val="008080"/>
                </a:solidFill>
                <a:latin typeface="Arial"/>
                <a:ea typeface="Arial"/>
                <a:cs typeface="Arial"/>
                <a:sym typeface="Arial"/>
              </a:rPr>
              <a:t>1</a:t>
            </a:r>
            <a:r>
              <a:rPr lang="en-US" sz="2300" spc="1839">
                <a:solidFill>
                  <a:srgbClr val="333333"/>
                </a:solidFill>
                <a:latin typeface="Arial"/>
                <a:ea typeface="Arial"/>
                <a:cs typeface="Arial"/>
                <a:sym typeface="Arial"/>
              </a:rPr>
              <a:t>)</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693288" y="3088643"/>
            <a:ext cx="918715" cy="248917"/>
            <a:chOff x="0" y="0"/>
            <a:chExt cx="918718" cy="248920"/>
          </a:xfrm>
        </p:grpSpPr>
        <p:sp>
          <p:nvSpPr>
            <p:cNvPr name="Freeform 6" id="6"/>
            <p:cNvSpPr/>
            <p:nvPr/>
          </p:nvSpPr>
          <p:spPr>
            <a:xfrm flipH="false" flipV="false" rot="0">
              <a:off x="63500" y="111760"/>
              <a:ext cx="712978" cy="25400"/>
            </a:xfrm>
            <a:custGeom>
              <a:avLst/>
              <a:gdLst/>
              <a:ahLst/>
              <a:cxnLst/>
              <a:rect r="r" b="b" t="t" l="l"/>
              <a:pathLst>
                <a:path h="25400" w="712978">
                  <a:moveTo>
                    <a:pt x="0" y="0"/>
                  </a:moveTo>
                  <a:lnTo>
                    <a:pt x="700278" y="0"/>
                  </a:lnTo>
                  <a:lnTo>
                    <a:pt x="700278" y="12700"/>
                  </a:lnTo>
                  <a:lnTo>
                    <a:pt x="700278" y="0"/>
                  </a:lnTo>
                  <a:lnTo>
                    <a:pt x="712978" y="0"/>
                  </a:lnTo>
                  <a:lnTo>
                    <a:pt x="712978" y="25400"/>
                  </a:lnTo>
                  <a:lnTo>
                    <a:pt x="700278" y="25400"/>
                  </a:lnTo>
                  <a:lnTo>
                    <a:pt x="0" y="25400"/>
                  </a:lnTo>
                  <a:close/>
                </a:path>
              </a:pathLst>
            </a:custGeom>
            <a:solidFill>
              <a:srgbClr val="000000"/>
            </a:solidFill>
          </p:spPr>
        </p:sp>
        <p:sp>
          <p:nvSpPr>
            <p:cNvPr name="Freeform 7" id="7"/>
            <p:cNvSpPr/>
            <p:nvPr/>
          </p:nvSpPr>
          <p:spPr>
            <a:xfrm flipH="false" flipV="false" rot="0">
              <a:off x="733298"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8" id="8"/>
          <p:cNvGrpSpPr>
            <a:grpSpLocks noChangeAspect="true"/>
          </p:cNvGrpSpPr>
          <p:nvPr/>
        </p:nvGrpSpPr>
        <p:grpSpPr>
          <a:xfrm rot="0">
            <a:off x="1808331" y="4844101"/>
            <a:ext cx="918715" cy="248917"/>
            <a:chOff x="0" y="0"/>
            <a:chExt cx="918718" cy="248920"/>
          </a:xfrm>
        </p:grpSpPr>
        <p:sp>
          <p:nvSpPr>
            <p:cNvPr name="Freeform 9" id="9"/>
            <p:cNvSpPr/>
            <p:nvPr/>
          </p:nvSpPr>
          <p:spPr>
            <a:xfrm flipH="false" flipV="false" rot="0">
              <a:off x="63500" y="111760"/>
              <a:ext cx="712978" cy="25400"/>
            </a:xfrm>
            <a:custGeom>
              <a:avLst/>
              <a:gdLst/>
              <a:ahLst/>
              <a:cxnLst/>
              <a:rect r="r" b="b" t="t" l="l"/>
              <a:pathLst>
                <a:path h="25400" w="712978">
                  <a:moveTo>
                    <a:pt x="0" y="0"/>
                  </a:moveTo>
                  <a:lnTo>
                    <a:pt x="700278" y="0"/>
                  </a:lnTo>
                  <a:lnTo>
                    <a:pt x="700278" y="12700"/>
                  </a:lnTo>
                  <a:lnTo>
                    <a:pt x="700278" y="0"/>
                  </a:lnTo>
                  <a:lnTo>
                    <a:pt x="712978" y="0"/>
                  </a:lnTo>
                  <a:lnTo>
                    <a:pt x="712978" y="25400"/>
                  </a:lnTo>
                  <a:lnTo>
                    <a:pt x="700278" y="25400"/>
                  </a:lnTo>
                  <a:lnTo>
                    <a:pt x="0" y="25400"/>
                  </a:lnTo>
                  <a:close/>
                </a:path>
              </a:pathLst>
            </a:custGeom>
            <a:solidFill>
              <a:srgbClr val="000000"/>
            </a:solidFill>
          </p:spPr>
        </p:sp>
        <p:sp>
          <p:nvSpPr>
            <p:cNvPr name="Freeform 10" id="10"/>
            <p:cNvSpPr/>
            <p:nvPr/>
          </p:nvSpPr>
          <p:spPr>
            <a:xfrm flipH="false" flipV="false" rot="0">
              <a:off x="733298"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1" id="11"/>
          <p:cNvGrpSpPr>
            <a:grpSpLocks noChangeAspect="true"/>
          </p:cNvGrpSpPr>
          <p:nvPr/>
        </p:nvGrpSpPr>
        <p:grpSpPr>
          <a:xfrm rot="0">
            <a:off x="748284" y="2106273"/>
            <a:ext cx="2122932" cy="359454"/>
            <a:chOff x="0" y="0"/>
            <a:chExt cx="2122932" cy="359461"/>
          </a:xfrm>
        </p:grpSpPr>
        <p:sp>
          <p:nvSpPr>
            <p:cNvPr name="Freeform 12" id="12"/>
            <p:cNvSpPr/>
            <p:nvPr/>
          </p:nvSpPr>
          <p:spPr>
            <a:xfrm flipH="false" flipV="false" rot="0">
              <a:off x="0" y="0"/>
              <a:ext cx="2122932" cy="359410"/>
            </a:xfrm>
            <a:custGeom>
              <a:avLst/>
              <a:gdLst/>
              <a:ahLst/>
              <a:cxnLst/>
              <a:rect r="r" b="b" t="t" l="l"/>
              <a:pathLst>
                <a:path h="359410" w="2122932">
                  <a:moveTo>
                    <a:pt x="0" y="0"/>
                  </a:moveTo>
                  <a:lnTo>
                    <a:pt x="0" y="359410"/>
                  </a:lnTo>
                  <a:lnTo>
                    <a:pt x="2122932" y="359410"/>
                  </a:lnTo>
                  <a:lnTo>
                    <a:pt x="2122932" y="0"/>
                  </a:lnTo>
                  <a:close/>
                </a:path>
              </a:pathLst>
            </a:custGeom>
            <a:solidFill>
              <a:srgbClr val="FFFFFF"/>
            </a:solidFill>
          </p:spPr>
        </p:sp>
      </p:grpSp>
      <p:grpSp>
        <p:nvGrpSpPr>
          <p:cNvPr name="Group 13" id="13"/>
          <p:cNvGrpSpPr>
            <a:grpSpLocks noChangeAspect="true"/>
          </p:cNvGrpSpPr>
          <p:nvPr/>
        </p:nvGrpSpPr>
        <p:grpSpPr>
          <a:xfrm rot="0">
            <a:off x="2096900" y="5508088"/>
            <a:ext cx="918715" cy="248917"/>
            <a:chOff x="0" y="0"/>
            <a:chExt cx="918718" cy="248920"/>
          </a:xfrm>
        </p:grpSpPr>
        <p:sp>
          <p:nvSpPr>
            <p:cNvPr name="Freeform 14" id="14"/>
            <p:cNvSpPr/>
            <p:nvPr/>
          </p:nvSpPr>
          <p:spPr>
            <a:xfrm flipH="false" flipV="false" rot="0">
              <a:off x="63500" y="111760"/>
              <a:ext cx="712978" cy="25400"/>
            </a:xfrm>
            <a:custGeom>
              <a:avLst/>
              <a:gdLst/>
              <a:ahLst/>
              <a:cxnLst/>
              <a:rect r="r" b="b" t="t" l="l"/>
              <a:pathLst>
                <a:path h="25400" w="712978">
                  <a:moveTo>
                    <a:pt x="0" y="0"/>
                  </a:moveTo>
                  <a:lnTo>
                    <a:pt x="700278" y="0"/>
                  </a:lnTo>
                  <a:lnTo>
                    <a:pt x="700278" y="12700"/>
                  </a:lnTo>
                  <a:lnTo>
                    <a:pt x="700278" y="0"/>
                  </a:lnTo>
                  <a:lnTo>
                    <a:pt x="712978" y="0"/>
                  </a:lnTo>
                  <a:lnTo>
                    <a:pt x="712978" y="25400"/>
                  </a:lnTo>
                  <a:lnTo>
                    <a:pt x="700278" y="25400"/>
                  </a:lnTo>
                  <a:lnTo>
                    <a:pt x="0" y="25400"/>
                  </a:lnTo>
                  <a:close/>
                </a:path>
              </a:pathLst>
            </a:custGeom>
            <a:solidFill>
              <a:srgbClr val="000000"/>
            </a:solidFill>
          </p:spPr>
        </p:sp>
        <p:sp>
          <p:nvSpPr>
            <p:cNvPr name="Freeform 15" id="15"/>
            <p:cNvSpPr/>
            <p:nvPr/>
          </p:nvSpPr>
          <p:spPr>
            <a:xfrm flipH="false" flipV="false" rot="0">
              <a:off x="733298"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6" id="16"/>
          <p:cNvGrpSpPr>
            <a:grpSpLocks noChangeAspect="true"/>
          </p:cNvGrpSpPr>
          <p:nvPr/>
        </p:nvGrpSpPr>
        <p:grpSpPr>
          <a:xfrm rot="0">
            <a:off x="748284" y="4100170"/>
            <a:ext cx="3854806" cy="359454"/>
            <a:chOff x="0" y="0"/>
            <a:chExt cx="3854806" cy="359461"/>
          </a:xfrm>
        </p:grpSpPr>
        <p:sp>
          <p:nvSpPr>
            <p:cNvPr name="Freeform 17" id="17"/>
            <p:cNvSpPr/>
            <p:nvPr/>
          </p:nvSpPr>
          <p:spPr>
            <a:xfrm flipH="false" flipV="false" rot="0">
              <a:off x="0" y="0"/>
              <a:ext cx="3854831" cy="359410"/>
            </a:xfrm>
            <a:custGeom>
              <a:avLst/>
              <a:gdLst/>
              <a:ahLst/>
              <a:cxnLst/>
              <a:rect r="r" b="b" t="t" l="l"/>
              <a:pathLst>
                <a:path h="359410" w="3854831">
                  <a:moveTo>
                    <a:pt x="0" y="0"/>
                  </a:moveTo>
                  <a:lnTo>
                    <a:pt x="0" y="359410"/>
                  </a:lnTo>
                  <a:lnTo>
                    <a:pt x="3854831" y="359410"/>
                  </a:lnTo>
                  <a:lnTo>
                    <a:pt x="3854831" y="0"/>
                  </a:lnTo>
                  <a:close/>
                </a:path>
              </a:pathLst>
            </a:custGeom>
            <a:solidFill>
              <a:srgbClr val="FFFFFF"/>
            </a:solidFill>
          </p:spPr>
        </p:sp>
      </p:grpSp>
      <p:grpSp>
        <p:nvGrpSpPr>
          <p:cNvPr name="Group 18" id="18"/>
          <p:cNvGrpSpPr>
            <a:grpSpLocks noChangeAspect="true"/>
          </p:cNvGrpSpPr>
          <p:nvPr/>
        </p:nvGrpSpPr>
        <p:grpSpPr>
          <a:xfrm rot="0">
            <a:off x="3013967" y="6172086"/>
            <a:ext cx="918715" cy="248917"/>
            <a:chOff x="0" y="0"/>
            <a:chExt cx="918718" cy="248920"/>
          </a:xfrm>
        </p:grpSpPr>
        <p:sp>
          <p:nvSpPr>
            <p:cNvPr name="Freeform 19" id="19"/>
            <p:cNvSpPr/>
            <p:nvPr/>
          </p:nvSpPr>
          <p:spPr>
            <a:xfrm flipH="false" flipV="false" rot="0">
              <a:off x="63500" y="111760"/>
              <a:ext cx="712978" cy="25400"/>
            </a:xfrm>
            <a:custGeom>
              <a:avLst/>
              <a:gdLst/>
              <a:ahLst/>
              <a:cxnLst/>
              <a:rect r="r" b="b" t="t" l="l"/>
              <a:pathLst>
                <a:path h="25400" w="712978">
                  <a:moveTo>
                    <a:pt x="0" y="0"/>
                  </a:moveTo>
                  <a:lnTo>
                    <a:pt x="700278" y="0"/>
                  </a:lnTo>
                  <a:lnTo>
                    <a:pt x="700278" y="12700"/>
                  </a:lnTo>
                  <a:lnTo>
                    <a:pt x="700278" y="0"/>
                  </a:lnTo>
                  <a:lnTo>
                    <a:pt x="712978" y="0"/>
                  </a:lnTo>
                  <a:lnTo>
                    <a:pt x="712978" y="25400"/>
                  </a:lnTo>
                  <a:lnTo>
                    <a:pt x="700278" y="25400"/>
                  </a:lnTo>
                  <a:lnTo>
                    <a:pt x="0" y="25400"/>
                  </a:lnTo>
                  <a:close/>
                </a:path>
              </a:pathLst>
            </a:custGeom>
            <a:solidFill>
              <a:srgbClr val="000000"/>
            </a:solidFill>
          </p:spPr>
        </p:sp>
        <p:sp>
          <p:nvSpPr>
            <p:cNvPr name="Freeform 20" id="20"/>
            <p:cNvSpPr/>
            <p:nvPr/>
          </p:nvSpPr>
          <p:spPr>
            <a:xfrm flipH="false" flipV="false" rot="0">
              <a:off x="733298"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772227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Drop Constants and Non Dominant Terms</a:t>
            </a:r>
          </a:p>
        </p:txBody>
      </p:sp>
      <p:sp>
        <p:nvSpPr>
          <p:cNvPr name="TextBox 23" id="23"/>
          <p:cNvSpPr txBox="true"/>
          <p:nvPr/>
        </p:nvSpPr>
        <p:spPr>
          <a:xfrm rot="0">
            <a:off x="748284" y="2134333"/>
            <a:ext cx="2165394"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Drop Constant</a:t>
            </a:r>
          </a:p>
        </p:txBody>
      </p:sp>
      <p:sp>
        <p:nvSpPr>
          <p:cNvPr name="TextBox 24" id="24"/>
          <p:cNvSpPr txBox="true"/>
          <p:nvPr/>
        </p:nvSpPr>
        <p:spPr>
          <a:xfrm rot="0">
            <a:off x="748284" y="4128240"/>
            <a:ext cx="3931901"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Drop Non Dominant Terms</a:t>
            </a:r>
          </a:p>
        </p:txBody>
      </p:sp>
      <p:sp>
        <p:nvSpPr>
          <p:cNvPr name="TextBox 25" id="25"/>
          <p:cNvSpPr txBox="true"/>
          <p:nvPr/>
        </p:nvSpPr>
        <p:spPr>
          <a:xfrm rot="0">
            <a:off x="893188" y="3093596"/>
            <a:ext cx="690963"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O(2N)</a:t>
            </a:r>
          </a:p>
        </p:txBody>
      </p:sp>
      <p:sp>
        <p:nvSpPr>
          <p:cNvPr name="TextBox 26" id="26"/>
          <p:cNvSpPr txBox="true"/>
          <p:nvPr/>
        </p:nvSpPr>
        <p:spPr>
          <a:xfrm rot="0">
            <a:off x="2805303" y="3093596"/>
            <a:ext cx="546916"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O(N)</a:t>
            </a:r>
          </a:p>
        </p:txBody>
      </p:sp>
      <p:sp>
        <p:nvSpPr>
          <p:cNvPr name="TextBox 27" id="27"/>
          <p:cNvSpPr txBox="true"/>
          <p:nvPr/>
        </p:nvSpPr>
        <p:spPr>
          <a:xfrm rot="0">
            <a:off x="828970" y="4639246"/>
            <a:ext cx="1062399" cy="552193"/>
          </a:xfrm>
          <a:prstGeom prst="rect">
            <a:avLst/>
          </a:prstGeom>
        </p:spPr>
        <p:txBody>
          <a:bodyPr anchor="t" rtlCol="false" tIns="0" lIns="0" bIns="0" rIns="0">
            <a:spAutoFit/>
          </a:bodyPr>
          <a:lstStyle/>
          <a:p>
            <a:pPr algn="l">
              <a:lnSpc>
                <a:spcPts val="5000"/>
              </a:lnSpc>
            </a:pPr>
            <a:r>
              <a:rPr lang="en-US" b="true" sz="2000" spc="-6">
                <a:solidFill>
                  <a:srgbClr val="000000"/>
                </a:solidFill>
                <a:latin typeface="IBM Plex Sans Bold"/>
                <a:ea typeface="IBM Plex Sans Bold"/>
                <a:cs typeface="IBM Plex Sans Bold"/>
                <a:sym typeface="IBM Plex Sans Bold"/>
              </a:rPr>
              <a:t>O(N2+N)</a:t>
            </a:r>
            <a:r>
              <a:rPr lang="en-US" b="true" sz="2000" spc="-6">
                <a:solidFill>
                  <a:srgbClr val="FFFFFF"/>
                </a:solidFill>
                <a:latin typeface="IBM Plex Sans Bold"/>
                <a:ea typeface="IBM Plex Sans Bold"/>
                <a:cs typeface="IBM Plex Sans Bold"/>
                <a:sym typeface="IBM Plex Sans Bold"/>
              </a:rPr>
              <a:t> </a:t>
            </a:r>
          </a:p>
        </p:txBody>
      </p:sp>
      <p:sp>
        <p:nvSpPr>
          <p:cNvPr name="TextBox 28" id="28"/>
          <p:cNvSpPr txBox="true"/>
          <p:nvPr/>
        </p:nvSpPr>
        <p:spPr>
          <a:xfrm rot="0">
            <a:off x="2722750" y="4639246"/>
            <a:ext cx="642947" cy="552193"/>
          </a:xfrm>
          <a:prstGeom prst="rect">
            <a:avLst/>
          </a:prstGeom>
        </p:spPr>
        <p:txBody>
          <a:bodyPr anchor="t" rtlCol="false" tIns="0" lIns="0" bIns="0" rIns="0">
            <a:spAutoFit/>
          </a:bodyPr>
          <a:lstStyle/>
          <a:p>
            <a:pPr algn="l">
              <a:lnSpc>
                <a:spcPts val="5000"/>
              </a:lnSpc>
            </a:pPr>
            <a:r>
              <a:rPr lang="en-US" b="true" sz="2000" spc="-6">
                <a:solidFill>
                  <a:srgbClr val="000000"/>
                </a:solidFill>
                <a:latin typeface="IBM Plex Sans Bold"/>
                <a:ea typeface="IBM Plex Sans Bold"/>
                <a:cs typeface="IBM Plex Sans Bold"/>
                <a:sym typeface="IBM Plex Sans Bold"/>
              </a:rPr>
              <a:t>O(N2)</a:t>
            </a:r>
          </a:p>
        </p:txBody>
      </p:sp>
      <p:sp>
        <p:nvSpPr>
          <p:cNvPr name="TextBox 29" id="29"/>
          <p:cNvSpPr txBox="true"/>
          <p:nvPr/>
        </p:nvSpPr>
        <p:spPr>
          <a:xfrm rot="0">
            <a:off x="845944" y="5303491"/>
            <a:ext cx="1349807" cy="551945"/>
          </a:xfrm>
          <a:prstGeom prst="rect">
            <a:avLst/>
          </a:prstGeom>
        </p:spPr>
        <p:txBody>
          <a:bodyPr anchor="t" rtlCol="false" tIns="0" lIns="0" bIns="0" rIns="0">
            <a:spAutoFit/>
          </a:bodyPr>
          <a:lstStyle/>
          <a:p>
            <a:pPr algn="l">
              <a:lnSpc>
                <a:spcPts val="5000"/>
              </a:lnSpc>
            </a:pPr>
            <a:r>
              <a:rPr lang="en-US" b="true" sz="2000" spc="-6">
                <a:solidFill>
                  <a:srgbClr val="000000"/>
                </a:solidFill>
                <a:latin typeface="IBM Plex Sans Bold"/>
                <a:ea typeface="IBM Plex Sans Bold"/>
                <a:cs typeface="IBM Plex Sans Bold"/>
                <a:sym typeface="IBM Plex Sans Bold"/>
              </a:rPr>
              <a:t>O(N+logN)</a:t>
            </a:r>
            <a:r>
              <a:rPr lang="en-US" b="true" sz="2000" spc="-6">
                <a:solidFill>
                  <a:srgbClr val="FFFFFF"/>
                </a:solidFill>
                <a:latin typeface="IBM Plex Sans Bold"/>
                <a:ea typeface="IBM Plex Sans Bold"/>
                <a:cs typeface="IBM Plex Sans Bold"/>
                <a:sym typeface="IBM Plex Sans Bold"/>
              </a:rPr>
              <a:t> </a:t>
            </a:r>
          </a:p>
        </p:txBody>
      </p:sp>
      <p:sp>
        <p:nvSpPr>
          <p:cNvPr name="TextBox 30" id="30"/>
          <p:cNvSpPr txBox="true"/>
          <p:nvPr/>
        </p:nvSpPr>
        <p:spPr>
          <a:xfrm rot="0">
            <a:off x="3050162" y="5303491"/>
            <a:ext cx="546916" cy="551945"/>
          </a:xfrm>
          <a:prstGeom prst="rect">
            <a:avLst/>
          </a:prstGeom>
        </p:spPr>
        <p:txBody>
          <a:bodyPr anchor="t" rtlCol="false" tIns="0" lIns="0" bIns="0" rIns="0">
            <a:spAutoFit/>
          </a:bodyPr>
          <a:lstStyle/>
          <a:p>
            <a:pPr algn="l">
              <a:lnSpc>
                <a:spcPts val="5000"/>
              </a:lnSpc>
            </a:pPr>
            <a:r>
              <a:rPr lang="en-US" b="true" sz="2000" spc="-6">
                <a:solidFill>
                  <a:srgbClr val="000000"/>
                </a:solidFill>
                <a:latin typeface="IBM Plex Sans Bold"/>
                <a:ea typeface="IBM Plex Sans Bold"/>
                <a:cs typeface="IBM Plex Sans Bold"/>
                <a:sym typeface="IBM Plex Sans Bold"/>
              </a:rPr>
              <a:t>O(N)</a:t>
            </a:r>
          </a:p>
        </p:txBody>
      </p:sp>
      <p:sp>
        <p:nvSpPr>
          <p:cNvPr name="TextBox 31" id="31"/>
          <p:cNvSpPr txBox="true"/>
          <p:nvPr/>
        </p:nvSpPr>
        <p:spPr>
          <a:xfrm rot="0">
            <a:off x="845944" y="5967232"/>
            <a:ext cx="2088185" cy="552193"/>
          </a:xfrm>
          <a:prstGeom prst="rect">
            <a:avLst/>
          </a:prstGeom>
        </p:spPr>
        <p:txBody>
          <a:bodyPr anchor="t" rtlCol="false" tIns="0" lIns="0" bIns="0" rIns="0">
            <a:spAutoFit/>
          </a:bodyPr>
          <a:lstStyle/>
          <a:p>
            <a:pPr algn="l">
              <a:lnSpc>
                <a:spcPts val="5000"/>
              </a:lnSpc>
            </a:pPr>
            <a:r>
              <a:rPr lang="en-US" b="true" sz="2000" spc="-6">
                <a:solidFill>
                  <a:srgbClr val="000000"/>
                </a:solidFill>
                <a:latin typeface="IBM Plex Sans Bold"/>
                <a:ea typeface="IBM Plex Sans Bold"/>
                <a:cs typeface="IBM Plex Sans Bold"/>
                <a:sym typeface="IBM Plex Sans Bold"/>
              </a:rPr>
              <a:t>O(2*2N+1000N100)</a:t>
            </a:r>
          </a:p>
        </p:txBody>
      </p:sp>
      <p:sp>
        <p:nvSpPr>
          <p:cNvPr name="TextBox 32" id="32"/>
          <p:cNvSpPr txBox="true"/>
          <p:nvPr/>
        </p:nvSpPr>
        <p:spPr>
          <a:xfrm rot="0">
            <a:off x="4040762" y="6176782"/>
            <a:ext cx="626974" cy="342643"/>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O(2N)</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397003" y="3310309"/>
            <a:ext cx="2879588" cy="2046018"/>
          </a:xfrm>
          <a:custGeom>
            <a:avLst/>
            <a:gdLst/>
            <a:ahLst/>
            <a:cxnLst/>
            <a:rect r="r" b="b" t="t" l="l"/>
            <a:pathLst>
              <a:path h="2046018" w="2879588">
                <a:moveTo>
                  <a:pt x="0" y="0"/>
                </a:moveTo>
                <a:lnTo>
                  <a:pt x="2879589" y="0"/>
                </a:lnTo>
                <a:lnTo>
                  <a:pt x="2879589" y="2046018"/>
                </a:lnTo>
                <a:lnTo>
                  <a:pt x="0" y="2046018"/>
                </a:lnTo>
                <a:lnTo>
                  <a:pt x="0" y="0"/>
                </a:lnTo>
                <a:close/>
              </a:path>
            </a:pathLst>
          </a:custGeom>
          <a:blipFill>
            <a:blip r:embed="rId3"/>
            <a:stretch>
              <a:fillRect l="0" t="0" r="0" b="0"/>
            </a:stretch>
          </a:blipFill>
        </p:spPr>
      </p:sp>
      <p:sp>
        <p:nvSpPr>
          <p:cNvPr name="Freeform 6" id="6"/>
          <p:cNvSpPr/>
          <p:nvPr/>
        </p:nvSpPr>
        <p:spPr>
          <a:xfrm flipH="false" flipV="false" rot="0">
            <a:off x="6000464" y="3310309"/>
            <a:ext cx="3124695" cy="2046018"/>
          </a:xfrm>
          <a:custGeom>
            <a:avLst/>
            <a:gdLst/>
            <a:ahLst/>
            <a:cxnLst/>
            <a:rect r="r" b="b" t="t" l="l"/>
            <a:pathLst>
              <a:path h="2046018" w="3124695">
                <a:moveTo>
                  <a:pt x="0" y="0"/>
                </a:moveTo>
                <a:lnTo>
                  <a:pt x="3124696" y="0"/>
                </a:lnTo>
                <a:lnTo>
                  <a:pt x="3124696" y="2046018"/>
                </a:lnTo>
                <a:lnTo>
                  <a:pt x="0" y="2046018"/>
                </a:lnTo>
                <a:lnTo>
                  <a:pt x="0" y="0"/>
                </a:lnTo>
                <a:close/>
              </a:path>
            </a:pathLst>
          </a:custGeom>
          <a:blipFill>
            <a:blip r:embed="rId4"/>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800510" y="884368"/>
            <a:ext cx="9794777"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Why do we drop constants and non dominant terms?</a:t>
            </a:r>
          </a:p>
        </p:txBody>
      </p:sp>
      <p:sp>
        <p:nvSpPr>
          <p:cNvPr name="TextBox 9" id="9"/>
          <p:cNvSpPr txBox="true"/>
          <p:nvPr/>
        </p:nvSpPr>
        <p:spPr>
          <a:xfrm rot="0">
            <a:off x="800167" y="1907791"/>
            <a:ext cx="9190711" cy="963120"/>
          </a:xfrm>
          <a:prstGeom prst="rect">
            <a:avLst/>
          </a:prstGeom>
        </p:spPr>
        <p:txBody>
          <a:bodyPr anchor="t" rtlCol="false" tIns="0" lIns="0" bIns="0" rIns="0">
            <a:spAutoFit/>
          </a:bodyPr>
          <a:lstStyle/>
          <a:p>
            <a:pPr algn="l">
              <a:lnSpc>
                <a:spcPts val="3800"/>
              </a:lnSpc>
            </a:pPr>
            <a:r>
              <a:rPr lang="en-US" sz="2000">
                <a:solidFill>
                  <a:srgbClr val="000000"/>
                </a:solidFill>
                <a:latin typeface="Arial"/>
                <a:ea typeface="Arial"/>
                <a:cs typeface="Arial"/>
                <a:sym typeface="Arial"/>
              </a:rPr>
              <a:t>-It is very possible that O(N) code is faster than O(1) code for specific inputs -Different computers with different architectures have different constant factors.</a:t>
            </a:r>
          </a:p>
        </p:txBody>
      </p:sp>
      <p:sp>
        <p:nvSpPr>
          <p:cNvPr name="TextBox 10" id="10"/>
          <p:cNvSpPr txBox="true"/>
          <p:nvPr/>
        </p:nvSpPr>
        <p:spPr>
          <a:xfrm rot="0">
            <a:off x="668588" y="6244714"/>
            <a:ext cx="11144326" cy="337642"/>
          </a:xfrm>
          <a:prstGeom prst="rect">
            <a:avLst/>
          </a:prstGeom>
        </p:spPr>
        <p:txBody>
          <a:bodyPr anchor="t" rtlCol="false" tIns="0" lIns="0" bIns="0" rIns="0">
            <a:spAutoFit/>
          </a:bodyPr>
          <a:lstStyle/>
          <a:p>
            <a:pPr algn="l">
              <a:lnSpc>
                <a:spcPts val="2300"/>
              </a:lnSpc>
            </a:pPr>
            <a:r>
              <a:rPr lang="en-US" sz="2000">
                <a:solidFill>
                  <a:srgbClr val="000000"/>
                </a:solidFill>
                <a:latin typeface="Arial"/>
                <a:ea typeface="Arial"/>
                <a:cs typeface="Arial"/>
                <a:sym typeface="Arial"/>
              </a:rPr>
              <a:t>-Different algorithms with the same basic idea and computational complexity might have slightly </a:t>
            </a:r>
          </a:p>
        </p:txBody>
      </p:sp>
      <p:sp>
        <p:nvSpPr>
          <p:cNvPr name="TextBox 11" id="11"/>
          <p:cNvSpPr txBox="true"/>
          <p:nvPr/>
        </p:nvSpPr>
        <p:spPr>
          <a:xfrm rot="0">
            <a:off x="897188" y="6536817"/>
            <a:ext cx="2112435" cy="337642"/>
          </a:xfrm>
          <a:prstGeom prst="rect">
            <a:avLst/>
          </a:prstGeom>
        </p:spPr>
        <p:txBody>
          <a:bodyPr anchor="t" rtlCol="false" tIns="0" lIns="0" bIns="0" rIns="0">
            <a:spAutoFit/>
          </a:bodyPr>
          <a:lstStyle/>
          <a:p>
            <a:pPr algn="l">
              <a:lnSpc>
                <a:spcPts val="2300"/>
              </a:lnSpc>
            </a:pPr>
            <a:r>
              <a:rPr lang="en-US" sz="2000">
                <a:solidFill>
                  <a:srgbClr val="000000"/>
                </a:solidFill>
                <a:latin typeface="Arial"/>
                <a:ea typeface="Arial"/>
                <a:cs typeface="Arial"/>
                <a:sym typeface="Arial"/>
              </a:rPr>
              <a:t>different constants</a:t>
            </a:r>
          </a:p>
        </p:txBody>
      </p:sp>
      <p:sp>
        <p:nvSpPr>
          <p:cNvPr name="TextBox 12" id="12"/>
          <p:cNvSpPr txBox="true"/>
          <p:nvPr/>
        </p:nvSpPr>
        <p:spPr>
          <a:xfrm rot="0">
            <a:off x="897188" y="6914207"/>
            <a:ext cx="2145335" cy="594817"/>
          </a:xfrm>
          <a:prstGeom prst="rect">
            <a:avLst/>
          </a:prstGeom>
        </p:spPr>
        <p:txBody>
          <a:bodyPr anchor="t" rtlCol="false" tIns="0" lIns="0" bIns="0" rIns="0">
            <a:spAutoFit/>
          </a:bodyPr>
          <a:lstStyle/>
          <a:p>
            <a:pPr algn="l">
              <a:lnSpc>
                <a:spcPts val="5000"/>
              </a:lnSpc>
            </a:pPr>
            <a:r>
              <a:rPr lang="en-US" sz="2000">
                <a:solidFill>
                  <a:srgbClr val="000000"/>
                </a:solidFill>
                <a:latin typeface="Arial"/>
                <a:ea typeface="Arial"/>
                <a:cs typeface="Arial"/>
                <a:sym typeface="Arial"/>
              </a:rPr>
              <a:t>Example: a*(b-c) </a:t>
            </a:r>
          </a:p>
        </p:txBody>
      </p:sp>
      <p:sp>
        <p:nvSpPr>
          <p:cNvPr name="TextBox 13" id="13"/>
          <p:cNvSpPr txBox="true"/>
          <p:nvPr/>
        </p:nvSpPr>
        <p:spPr>
          <a:xfrm rot="0">
            <a:off x="3353229" y="6914207"/>
            <a:ext cx="360197" cy="607771"/>
          </a:xfrm>
          <a:prstGeom prst="rect">
            <a:avLst/>
          </a:prstGeom>
        </p:spPr>
        <p:txBody>
          <a:bodyPr anchor="t" rtlCol="false" tIns="0" lIns="0" bIns="0" rIns="0">
            <a:spAutoFit/>
          </a:bodyPr>
          <a:lstStyle/>
          <a:p>
            <a:pPr algn="l">
              <a:lnSpc>
                <a:spcPts val="5000"/>
              </a:lnSpc>
            </a:pPr>
            <a:r>
              <a:rPr lang="en-US" b="true" sz="2000">
                <a:solidFill>
                  <a:srgbClr val="000000"/>
                </a:solidFill>
                <a:latin typeface="Arial Bold"/>
                <a:ea typeface="Arial Bold"/>
                <a:cs typeface="Arial Bold"/>
                <a:sym typeface="Arial Bold"/>
              </a:rPr>
              <a:t>vs</a:t>
            </a:r>
            <a:r>
              <a:rPr lang="en-US" sz="2000">
                <a:solidFill>
                  <a:srgbClr val="000000"/>
                </a:solidFill>
                <a:latin typeface="Arial"/>
                <a:ea typeface="Arial"/>
                <a:cs typeface="Arial"/>
                <a:sym typeface="Arial"/>
              </a:rPr>
              <a:t> </a:t>
            </a:r>
          </a:p>
        </p:txBody>
      </p:sp>
      <p:sp>
        <p:nvSpPr>
          <p:cNvPr name="TextBox 14" id="14"/>
          <p:cNvSpPr txBox="true"/>
          <p:nvPr/>
        </p:nvSpPr>
        <p:spPr>
          <a:xfrm rot="0">
            <a:off x="3988556" y="6914207"/>
            <a:ext cx="993724" cy="594817"/>
          </a:xfrm>
          <a:prstGeom prst="rect">
            <a:avLst/>
          </a:prstGeom>
        </p:spPr>
        <p:txBody>
          <a:bodyPr anchor="t" rtlCol="false" tIns="0" lIns="0" bIns="0" rIns="0">
            <a:spAutoFit/>
          </a:bodyPr>
          <a:lstStyle/>
          <a:p>
            <a:pPr algn="l">
              <a:lnSpc>
                <a:spcPts val="5000"/>
              </a:lnSpc>
            </a:pPr>
            <a:r>
              <a:rPr lang="en-US" sz="2000">
                <a:solidFill>
                  <a:srgbClr val="000000"/>
                </a:solidFill>
                <a:latin typeface="Arial"/>
                <a:ea typeface="Arial"/>
                <a:cs typeface="Arial"/>
                <a:sym typeface="Arial"/>
              </a:rPr>
              <a:t>a*b - a*c</a:t>
            </a:r>
          </a:p>
        </p:txBody>
      </p:sp>
      <p:sp>
        <p:nvSpPr>
          <p:cNvPr name="TextBox 15" id="15"/>
          <p:cNvSpPr txBox="true"/>
          <p:nvPr/>
        </p:nvSpPr>
        <p:spPr>
          <a:xfrm rot="0">
            <a:off x="765620" y="7627229"/>
            <a:ext cx="5918197" cy="683419"/>
          </a:xfrm>
          <a:prstGeom prst="rect">
            <a:avLst/>
          </a:prstGeom>
        </p:spPr>
        <p:txBody>
          <a:bodyPr anchor="t" rtlCol="false" tIns="0" lIns="0" bIns="0" rIns="0">
            <a:spAutoFit/>
          </a:bodyPr>
          <a:lstStyle/>
          <a:p>
            <a:pPr algn="l">
              <a:lnSpc>
                <a:spcPts val="5000"/>
              </a:lnSpc>
            </a:pPr>
            <a:r>
              <a:rPr lang="en-US" sz="2000">
                <a:solidFill>
                  <a:srgbClr val="000000"/>
                </a:solidFill>
                <a:latin typeface="Arial"/>
                <a:ea typeface="Arial"/>
                <a:cs typeface="Arial"/>
                <a:sym typeface="Arial"/>
              </a:rPr>
              <a:t>-As 𝑛→∞, constant factors are not really a big deal</a:t>
            </a:r>
          </a:p>
        </p:txBody>
      </p:sp>
      <p:sp>
        <p:nvSpPr>
          <p:cNvPr name="TextBox 16" id="16"/>
          <p:cNvSpPr txBox="true"/>
          <p:nvPr/>
        </p:nvSpPr>
        <p:spPr>
          <a:xfrm rot="0">
            <a:off x="1957835" y="5438937"/>
            <a:ext cx="1843488" cy="428901"/>
          </a:xfrm>
          <a:prstGeom prst="rect">
            <a:avLst/>
          </a:prstGeom>
        </p:spPr>
        <p:txBody>
          <a:bodyPr anchor="t" rtlCol="false" tIns="0" lIns="0" bIns="0" rIns="0">
            <a:spAutoFit/>
          </a:bodyPr>
          <a:lstStyle/>
          <a:p>
            <a:pPr algn="ctr">
              <a:lnSpc>
                <a:spcPts val="1699"/>
              </a:lnSpc>
            </a:pPr>
            <a:r>
              <a:rPr lang="en-US" b="true" sz="1399" spc="-4">
                <a:solidFill>
                  <a:srgbClr val="000000"/>
                </a:solidFill>
                <a:latin typeface="IBM Plex Sans Bold"/>
                <a:ea typeface="IBM Plex Sans Bold"/>
                <a:cs typeface="IBM Plex Sans Bold"/>
                <a:sym typeface="IBM Plex Sans Bold"/>
              </a:rPr>
              <a:t>Fast computer Fast memory access </a:t>
            </a:r>
          </a:p>
        </p:txBody>
      </p:sp>
      <p:sp>
        <p:nvSpPr>
          <p:cNvPr name="TextBox 17" id="17"/>
          <p:cNvSpPr txBox="true"/>
          <p:nvPr/>
        </p:nvSpPr>
        <p:spPr>
          <a:xfrm rot="0">
            <a:off x="2174929" y="5870743"/>
            <a:ext cx="1350197" cy="213008"/>
          </a:xfrm>
          <a:prstGeom prst="rect">
            <a:avLst/>
          </a:prstGeom>
        </p:spPr>
        <p:txBody>
          <a:bodyPr anchor="t" rtlCol="false" tIns="0" lIns="0" bIns="0" rIns="0">
            <a:spAutoFit/>
          </a:bodyPr>
          <a:lstStyle/>
          <a:p>
            <a:pPr algn="l">
              <a:lnSpc>
                <a:spcPts val="1699"/>
              </a:lnSpc>
            </a:pPr>
            <a:r>
              <a:rPr lang="en-US" b="true" sz="1399" spc="-4">
                <a:solidFill>
                  <a:srgbClr val="000000"/>
                </a:solidFill>
                <a:latin typeface="IBM Plex Sans Bold"/>
                <a:ea typeface="IBM Plex Sans Bold"/>
                <a:cs typeface="IBM Plex Sans Bold"/>
                <a:sym typeface="IBM Plex Sans Bold"/>
              </a:rPr>
              <a:t>Lower constant</a:t>
            </a:r>
          </a:p>
        </p:txBody>
      </p:sp>
      <p:sp>
        <p:nvSpPr>
          <p:cNvPr name="TextBox 18" id="18"/>
          <p:cNvSpPr txBox="true"/>
          <p:nvPr/>
        </p:nvSpPr>
        <p:spPr>
          <a:xfrm rot="0">
            <a:off x="6810099" y="5438937"/>
            <a:ext cx="1893541" cy="428901"/>
          </a:xfrm>
          <a:prstGeom prst="rect">
            <a:avLst/>
          </a:prstGeom>
        </p:spPr>
        <p:txBody>
          <a:bodyPr anchor="t" rtlCol="false" tIns="0" lIns="0" bIns="0" rIns="0">
            <a:spAutoFit/>
          </a:bodyPr>
          <a:lstStyle/>
          <a:p>
            <a:pPr algn="ctr">
              <a:lnSpc>
                <a:spcPts val="1699"/>
              </a:lnSpc>
            </a:pPr>
            <a:r>
              <a:rPr lang="en-US" b="true" sz="1399" spc="-4">
                <a:solidFill>
                  <a:srgbClr val="000000"/>
                </a:solidFill>
                <a:latin typeface="IBM Plex Sans Bold"/>
                <a:ea typeface="IBM Plex Sans Bold"/>
                <a:cs typeface="IBM Plex Sans Bold"/>
                <a:sym typeface="IBM Plex Sans Bold"/>
              </a:rPr>
              <a:t>Slow computer Slow memory access </a:t>
            </a:r>
          </a:p>
        </p:txBody>
      </p:sp>
      <p:sp>
        <p:nvSpPr>
          <p:cNvPr name="TextBox 19" id="19"/>
          <p:cNvSpPr txBox="true"/>
          <p:nvPr/>
        </p:nvSpPr>
        <p:spPr>
          <a:xfrm rot="0">
            <a:off x="7035289" y="5870743"/>
            <a:ext cx="1383744" cy="213008"/>
          </a:xfrm>
          <a:prstGeom prst="rect">
            <a:avLst/>
          </a:prstGeom>
        </p:spPr>
        <p:txBody>
          <a:bodyPr anchor="t" rtlCol="false" tIns="0" lIns="0" bIns="0" rIns="0">
            <a:spAutoFit/>
          </a:bodyPr>
          <a:lstStyle/>
          <a:p>
            <a:pPr algn="l">
              <a:lnSpc>
                <a:spcPts val="1699"/>
              </a:lnSpc>
            </a:pPr>
            <a:r>
              <a:rPr lang="en-US" b="true" sz="1399" spc="-4">
                <a:solidFill>
                  <a:srgbClr val="000000"/>
                </a:solidFill>
                <a:latin typeface="IBM Plex Sans Bold"/>
                <a:ea typeface="IBM Plex Sans Bold"/>
                <a:cs typeface="IBM Plex Sans Bold"/>
                <a:sym typeface="IBM Plex Sans Bold"/>
              </a:rPr>
              <a:t>Higher constant</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774649" y="1820151"/>
            <a:ext cx="3360591" cy="2150897"/>
            <a:chOff x="0" y="0"/>
            <a:chExt cx="3360585" cy="2150897"/>
          </a:xfrm>
        </p:grpSpPr>
        <p:sp>
          <p:nvSpPr>
            <p:cNvPr name="Freeform 6" id="6"/>
            <p:cNvSpPr/>
            <p:nvPr/>
          </p:nvSpPr>
          <p:spPr>
            <a:xfrm flipH="false" flipV="false" rot="0">
              <a:off x="0" y="0"/>
              <a:ext cx="3360547" cy="2150872"/>
            </a:xfrm>
            <a:custGeom>
              <a:avLst/>
              <a:gdLst/>
              <a:ahLst/>
              <a:cxnLst/>
              <a:rect r="r" b="b" t="t" l="l"/>
              <a:pathLst>
                <a:path h="2150872" w="3360547">
                  <a:moveTo>
                    <a:pt x="0" y="2150872"/>
                  </a:moveTo>
                  <a:lnTo>
                    <a:pt x="3360547" y="2150872"/>
                  </a:lnTo>
                  <a:lnTo>
                    <a:pt x="3360547" y="0"/>
                  </a:lnTo>
                  <a:lnTo>
                    <a:pt x="0" y="0"/>
                  </a:lnTo>
                  <a:close/>
                </a:path>
              </a:pathLst>
            </a:custGeom>
            <a:solidFill>
              <a:srgbClr val="000000"/>
            </a:solidFill>
          </p:spPr>
        </p:sp>
      </p:grpSp>
      <p:grpSp>
        <p:nvGrpSpPr>
          <p:cNvPr name="Group 7" id="7"/>
          <p:cNvGrpSpPr>
            <a:grpSpLocks noChangeAspect="true"/>
          </p:cNvGrpSpPr>
          <p:nvPr/>
        </p:nvGrpSpPr>
        <p:grpSpPr>
          <a:xfrm rot="0">
            <a:off x="6350775" y="1820151"/>
            <a:ext cx="3189722" cy="2150897"/>
            <a:chOff x="0" y="0"/>
            <a:chExt cx="3189719" cy="2150897"/>
          </a:xfrm>
        </p:grpSpPr>
        <p:sp>
          <p:nvSpPr>
            <p:cNvPr name="Freeform 8" id="8"/>
            <p:cNvSpPr/>
            <p:nvPr/>
          </p:nvSpPr>
          <p:spPr>
            <a:xfrm flipH="false" flipV="false" rot="0">
              <a:off x="0" y="0"/>
              <a:ext cx="3189732" cy="2150872"/>
            </a:xfrm>
            <a:custGeom>
              <a:avLst/>
              <a:gdLst/>
              <a:ahLst/>
              <a:cxnLst/>
              <a:rect r="r" b="b" t="t" l="l"/>
              <a:pathLst>
                <a:path h="2150872" w="3189732">
                  <a:moveTo>
                    <a:pt x="0" y="2150872"/>
                  </a:moveTo>
                  <a:lnTo>
                    <a:pt x="3189732" y="2150872"/>
                  </a:lnTo>
                  <a:lnTo>
                    <a:pt x="3189732" y="0"/>
                  </a:lnTo>
                  <a:lnTo>
                    <a:pt x="0" y="0"/>
                  </a:lnTo>
                  <a:close/>
                </a:path>
              </a:pathLst>
            </a:custGeom>
            <a:solidFill>
              <a:srgbClr val="000000"/>
            </a:solidFill>
          </p:spPr>
        </p:sp>
      </p:grpSp>
      <p:sp>
        <p:nvSpPr>
          <p:cNvPr name="Freeform 9" id="9"/>
          <p:cNvSpPr/>
          <p:nvPr/>
        </p:nvSpPr>
        <p:spPr>
          <a:xfrm flipH="false" flipV="false" rot="0">
            <a:off x="3648713" y="4347801"/>
            <a:ext cx="5680605" cy="2438924"/>
          </a:xfrm>
          <a:custGeom>
            <a:avLst/>
            <a:gdLst/>
            <a:ahLst/>
            <a:cxnLst/>
            <a:rect r="r" b="b" t="t" l="l"/>
            <a:pathLst>
              <a:path h="2438924" w="5680605">
                <a:moveTo>
                  <a:pt x="0" y="0"/>
                </a:moveTo>
                <a:lnTo>
                  <a:pt x="5680605" y="0"/>
                </a:lnTo>
                <a:lnTo>
                  <a:pt x="5680605" y="2438923"/>
                </a:lnTo>
                <a:lnTo>
                  <a:pt x="0" y="24389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1" id="11"/>
          <p:cNvSpPr txBox="true"/>
          <p:nvPr/>
        </p:nvSpPr>
        <p:spPr>
          <a:xfrm rot="0">
            <a:off x="800510" y="884368"/>
            <a:ext cx="2827601" cy="134208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Add vs Multiply</a:t>
            </a:r>
          </a:p>
          <a:p>
            <a:pPr algn="l">
              <a:lnSpc>
                <a:spcPts val="2699"/>
              </a:lnSpc>
            </a:pPr>
            <a:r>
              <a:rPr lang="en-US" sz="2200" spc="-6">
                <a:solidFill>
                  <a:srgbClr val="C586C0"/>
                </a:solidFill>
                <a:latin typeface="IBM Plex Sans"/>
                <a:ea typeface="IBM Plex Sans"/>
                <a:cs typeface="IBM Plex Sans"/>
                <a:sym typeface="IBM Plex Sans"/>
              </a:rPr>
              <a:t>for</a:t>
            </a:r>
            <a:r>
              <a:rPr lang="en-US" sz="2200" spc="-6">
                <a:solidFill>
                  <a:srgbClr val="FFFFFF"/>
                </a:solidFill>
                <a:latin typeface="IBM Plex Sans"/>
                <a:ea typeface="IBM Plex Sans"/>
                <a:cs typeface="IBM Plex Sans"/>
                <a:sym typeface="IBM Plex Sans"/>
              </a:rPr>
              <a:t> a </a:t>
            </a:r>
            <a:r>
              <a:rPr lang="en-US" sz="2200" spc="-6">
                <a:solidFill>
                  <a:srgbClr val="569CD6"/>
                </a:solidFill>
                <a:latin typeface="IBM Plex Sans"/>
                <a:ea typeface="IBM Plex Sans"/>
                <a:cs typeface="IBM Plex Sans"/>
                <a:sym typeface="IBM Plex Sans"/>
              </a:rPr>
              <a:t>in</a:t>
            </a:r>
            <a:r>
              <a:rPr lang="en-US" sz="2200" spc="-6">
                <a:solidFill>
                  <a:srgbClr val="FFFFFF"/>
                </a:solidFill>
                <a:latin typeface="IBM Plex Sans"/>
                <a:ea typeface="IBM Plex Sans"/>
                <a:cs typeface="IBM Plex Sans"/>
                <a:sym typeface="IBM Plex Sans"/>
              </a:rPr>
              <a:t> arrayA: </a:t>
            </a:r>
          </a:p>
        </p:txBody>
      </p:sp>
      <p:sp>
        <p:nvSpPr>
          <p:cNvPr name="TextBox 12" id="12"/>
          <p:cNvSpPr txBox="true"/>
          <p:nvPr/>
        </p:nvSpPr>
        <p:spPr>
          <a:xfrm rot="0">
            <a:off x="1136142" y="2234327"/>
            <a:ext cx="997744" cy="334718"/>
          </a:xfrm>
          <a:prstGeom prst="rect">
            <a:avLst/>
          </a:prstGeom>
        </p:spPr>
        <p:txBody>
          <a:bodyPr anchor="t" rtlCol="false" tIns="0" lIns="0" bIns="0" rIns="0">
            <a:spAutoFit/>
          </a:bodyPr>
          <a:lstStyle/>
          <a:p>
            <a:pPr algn="l">
              <a:lnSpc>
                <a:spcPts val="2699"/>
              </a:lnSpc>
            </a:pPr>
            <a:r>
              <a:rPr lang="en-US" sz="2200" spc="-6">
                <a:solidFill>
                  <a:srgbClr val="FFFFFF"/>
                </a:solidFill>
                <a:latin typeface="IBM Plex Sans"/>
                <a:ea typeface="IBM Plex Sans"/>
                <a:cs typeface="IBM Plex Sans"/>
                <a:sym typeface="IBM Plex Sans"/>
              </a:rPr>
              <a:t>print</a:t>
            </a:r>
            <a:r>
              <a:rPr lang="en-US" sz="2200" spc="-6">
                <a:solidFill>
                  <a:srgbClr val="D4D4D4"/>
                </a:solidFill>
                <a:latin typeface="IBM Plex Sans"/>
                <a:ea typeface="IBM Plex Sans"/>
                <a:cs typeface="IBM Plex Sans"/>
                <a:sym typeface="IBM Plex Sans"/>
              </a:rPr>
              <a:t>(a) </a:t>
            </a:r>
          </a:p>
        </p:txBody>
      </p:sp>
      <p:sp>
        <p:nvSpPr>
          <p:cNvPr name="TextBox 13" id="13"/>
          <p:cNvSpPr txBox="true"/>
          <p:nvPr/>
        </p:nvSpPr>
        <p:spPr>
          <a:xfrm rot="0">
            <a:off x="825446" y="2920127"/>
            <a:ext cx="2027692" cy="334718"/>
          </a:xfrm>
          <a:prstGeom prst="rect">
            <a:avLst/>
          </a:prstGeom>
        </p:spPr>
        <p:txBody>
          <a:bodyPr anchor="t" rtlCol="false" tIns="0" lIns="0" bIns="0" rIns="0">
            <a:spAutoFit/>
          </a:bodyPr>
          <a:lstStyle/>
          <a:p>
            <a:pPr algn="l">
              <a:lnSpc>
                <a:spcPts val="2699"/>
              </a:lnSpc>
            </a:pPr>
            <a:r>
              <a:rPr lang="en-US" sz="2200" spc="-6">
                <a:solidFill>
                  <a:srgbClr val="C586C0"/>
                </a:solidFill>
                <a:latin typeface="IBM Plex Sans"/>
                <a:ea typeface="IBM Plex Sans"/>
                <a:cs typeface="IBM Plex Sans"/>
                <a:sym typeface="IBM Plex Sans"/>
              </a:rPr>
              <a:t>for</a:t>
            </a:r>
            <a:r>
              <a:rPr lang="en-US" sz="2200" spc="-6">
                <a:solidFill>
                  <a:srgbClr val="FFFFFF"/>
                </a:solidFill>
                <a:latin typeface="IBM Plex Sans"/>
                <a:ea typeface="IBM Plex Sans"/>
                <a:cs typeface="IBM Plex Sans"/>
                <a:sym typeface="IBM Plex Sans"/>
              </a:rPr>
              <a:t> b </a:t>
            </a:r>
            <a:r>
              <a:rPr lang="en-US" sz="2200" spc="-6">
                <a:solidFill>
                  <a:srgbClr val="569CD6"/>
                </a:solidFill>
                <a:latin typeface="IBM Plex Sans"/>
                <a:ea typeface="IBM Plex Sans"/>
                <a:cs typeface="IBM Plex Sans"/>
                <a:sym typeface="IBM Plex Sans"/>
              </a:rPr>
              <a:t>in</a:t>
            </a:r>
            <a:r>
              <a:rPr lang="en-US" sz="2200" spc="-6">
                <a:solidFill>
                  <a:srgbClr val="FFFFFF"/>
                </a:solidFill>
                <a:latin typeface="IBM Plex Sans"/>
                <a:ea typeface="IBM Plex Sans"/>
                <a:cs typeface="IBM Plex Sans"/>
                <a:sym typeface="IBM Plex Sans"/>
              </a:rPr>
              <a:t> arrayB: </a:t>
            </a:r>
          </a:p>
        </p:txBody>
      </p:sp>
      <p:sp>
        <p:nvSpPr>
          <p:cNvPr name="TextBox 14" id="14"/>
          <p:cNvSpPr txBox="true"/>
          <p:nvPr/>
        </p:nvSpPr>
        <p:spPr>
          <a:xfrm rot="0">
            <a:off x="1136142" y="3263027"/>
            <a:ext cx="1013422" cy="334718"/>
          </a:xfrm>
          <a:prstGeom prst="rect">
            <a:avLst/>
          </a:prstGeom>
        </p:spPr>
        <p:txBody>
          <a:bodyPr anchor="t" rtlCol="false" tIns="0" lIns="0" bIns="0" rIns="0">
            <a:spAutoFit/>
          </a:bodyPr>
          <a:lstStyle/>
          <a:p>
            <a:pPr algn="l">
              <a:lnSpc>
                <a:spcPts val="2699"/>
              </a:lnSpc>
            </a:pPr>
            <a:r>
              <a:rPr lang="en-US" sz="2200" spc="-6">
                <a:solidFill>
                  <a:srgbClr val="FFFFFF"/>
                </a:solidFill>
                <a:latin typeface="IBM Plex Sans"/>
                <a:ea typeface="IBM Plex Sans"/>
                <a:cs typeface="IBM Plex Sans"/>
                <a:sym typeface="IBM Plex Sans"/>
              </a:rPr>
              <a:t>print</a:t>
            </a:r>
            <a:r>
              <a:rPr lang="en-US" sz="2200" spc="-6">
                <a:solidFill>
                  <a:srgbClr val="D4D4D4"/>
                </a:solidFill>
                <a:latin typeface="IBM Plex Sans"/>
                <a:ea typeface="IBM Plex Sans"/>
                <a:cs typeface="IBM Plex Sans"/>
                <a:sym typeface="IBM Plex Sans"/>
              </a:rPr>
              <a:t>(b) </a:t>
            </a:r>
          </a:p>
        </p:txBody>
      </p:sp>
      <p:sp>
        <p:nvSpPr>
          <p:cNvPr name="TextBox 15" id="15"/>
          <p:cNvSpPr txBox="true"/>
          <p:nvPr/>
        </p:nvSpPr>
        <p:spPr>
          <a:xfrm rot="0">
            <a:off x="6401572" y="1891427"/>
            <a:ext cx="2001469" cy="334718"/>
          </a:xfrm>
          <a:prstGeom prst="rect">
            <a:avLst/>
          </a:prstGeom>
        </p:spPr>
        <p:txBody>
          <a:bodyPr anchor="t" rtlCol="false" tIns="0" lIns="0" bIns="0" rIns="0">
            <a:spAutoFit/>
          </a:bodyPr>
          <a:lstStyle/>
          <a:p>
            <a:pPr algn="l">
              <a:lnSpc>
                <a:spcPts val="2699"/>
              </a:lnSpc>
            </a:pPr>
            <a:r>
              <a:rPr lang="en-US" sz="2200" spc="-6">
                <a:solidFill>
                  <a:srgbClr val="C586C0"/>
                </a:solidFill>
                <a:latin typeface="IBM Plex Sans"/>
                <a:ea typeface="IBM Plex Sans"/>
                <a:cs typeface="IBM Plex Sans"/>
                <a:sym typeface="IBM Plex Sans"/>
              </a:rPr>
              <a:t>for</a:t>
            </a:r>
            <a:r>
              <a:rPr lang="en-US" sz="2200" spc="-6">
                <a:solidFill>
                  <a:srgbClr val="FFFFFF"/>
                </a:solidFill>
                <a:latin typeface="IBM Plex Sans"/>
                <a:ea typeface="IBM Plex Sans"/>
                <a:cs typeface="IBM Plex Sans"/>
                <a:sym typeface="IBM Plex Sans"/>
              </a:rPr>
              <a:t> a </a:t>
            </a:r>
            <a:r>
              <a:rPr lang="en-US" sz="2200" spc="-6">
                <a:solidFill>
                  <a:srgbClr val="569CD6"/>
                </a:solidFill>
                <a:latin typeface="IBM Plex Sans"/>
                <a:ea typeface="IBM Plex Sans"/>
                <a:cs typeface="IBM Plex Sans"/>
                <a:sym typeface="IBM Plex Sans"/>
              </a:rPr>
              <a:t>in</a:t>
            </a:r>
            <a:r>
              <a:rPr lang="en-US" sz="2200" spc="-6">
                <a:solidFill>
                  <a:srgbClr val="FFFFFF"/>
                </a:solidFill>
                <a:latin typeface="IBM Plex Sans"/>
                <a:ea typeface="IBM Plex Sans"/>
                <a:cs typeface="IBM Plex Sans"/>
                <a:sym typeface="IBM Plex Sans"/>
              </a:rPr>
              <a:t> arrayA: </a:t>
            </a:r>
          </a:p>
        </p:txBody>
      </p:sp>
      <p:sp>
        <p:nvSpPr>
          <p:cNvPr name="TextBox 16" id="16"/>
          <p:cNvSpPr txBox="true"/>
          <p:nvPr/>
        </p:nvSpPr>
        <p:spPr>
          <a:xfrm rot="0">
            <a:off x="6712268" y="2234327"/>
            <a:ext cx="2027692" cy="334718"/>
          </a:xfrm>
          <a:prstGeom prst="rect">
            <a:avLst/>
          </a:prstGeom>
        </p:spPr>
        <p:txBody>
          <a:bodyPr anchor="t" rtlCol="false" tIns="0" lIns="0" bIns="0" rIns="0">
            <a:spAutoFit/>
          </a:bodyPr>
          <a:lstStyle/>
          <a:p>
            <a:pPr algn="l">
              <a:lnSpc>
                <a:spcPts val="2699"/>
              </a:lnSpc>
            </a:pPr>
            <a:r>
              <a:rPr lang="en-US" sz="2200" spc="-6">
                <a:solidFill>
                  <a:srgbClr val="C586C0"/>
                </a:solidFill>
                <a:latin typeface="IBM Plex Sans"/>
                <a:ea typeface="IBM Plex Sans"/>
                <a:cs typeface="IBM Plex Sans"/>
                <a:sym typeface="IBM Plex Sans"/>
              </a:rPr>
              <a:t>for</a:t>
            </a:r>
            <a:r>
              <a:rPr lang="en-US" sz="2200" spc="-6">
                <a:solidFill>
                  <a:srgbClr val="FFFFFF"/>
                </a:solidFill>
                <a:latin typeface="IBM Plex Sans"/>
                <a:ea typeface="IBM Plex Sans"/>
                <a:cs typeface="IBM Plex Sans"/>
                <a:sym typeface="IBM Plex Sans"/>
              </a:rPr>
              <a:t> b </a:t>
            </a:r>
            <a:r>
              <a:rPr lang="en-US" sz="2200" spc="-6">
                <a:solidFill>
                  <a:srgbClr val="569CD6"/>
                </a:solidFill>
                <a:latin typeface="IBM Plex Sans"/>
                <a:ea typeface="IBM Plex Sans"/>
                <a:cs typeface="IBM Plex Sans"/>
                <a:sym typeface="IBM Plex Sans"/>
              </a:rPr>
              <a:t>in</a:t>
            </a:r>
            <a:r>
              <a:rPr lang="en-US" sz="2200" spc="-6">
                <a:solidFill>
                  <a:srgbClr val="FFFFFF"/>
                </a:solidFill>
                <a:latin typeface="IBM Plex Sans"/>
                <a:ea typeface="IBM Plex Sans"/>
                <a:cs typeface="IBM Plex Sans"/>
                <a:sym typeface="IBM Plex Sans"/>
              </a:rPr>
              <a:t> arrayB: </a:t>
            </a:r>
          </a:p>
        </p:txBody>
      </p:sp>
      <p:sp>
        <p:nvSpPr>
          <p:cNvPr name="TextBox 17" id="17"/>
          <p:cNvSpPr txBox="true"/>
          <p:nvPr/>
        </p:nvSpPr>
        <p:spPr>
          <a:xfrm rot="0">
            <a:off x="7022963" y="2577227"/>
            <a:ext cx="1330328" cy="334718"/>
          </a:xfrm>
          <a:prstGeom prst="rect">
            <a:avLst/>
          </a:prstGeom>
        </p:spPr>
        <p:txBody>
          <a:bodyPr anchor="t" rtlCol="false" tIns="0" lIns="0" bIns="0" rIns="0">
            <a:spAutoFit/>
          </a:bodyPr>
          <a:lstStyle/>
          <a:p>
            <a:pPr algn="l">
              <a:lnSpc>
                <a:spcPts val="2699"/>
              </a:lnSpc>
            </a:pPr>
            <a:r>
              <a:rPr lang="en-US" sz="2200" spc="-6">
                <a:solidFill>
                  <a:srgbClr val="DCDCAA"/>
                </a:solidFill>
                <a:latin typeface="IBM Plex Sans"/>
                <a:ea typeface="IBM Plex Sans"/>
                <a:cs typeface="IBM Plex Sans"/>
                <a:sym typeface="IBM Plex Sans"/>
              </a:rPr>
              <a:t>print</a:t>
            </a:r>
            <a:r>
              <a:rPr lang="en-US" sz="2200" spc="-6">
                <a:solidFill>
                  <a:srgbClr val="FFFFFF"/>
                </a:solidFill>
                <a:latin typeface="IBM Plex Sans"/>
                <a:ea typeface="IBM Plex Sans"/>
                <a:cs typeface="IBM Plex Sans"/>
                <a:sym typeface="IBM Plex Sans"/>
              </a:rPr>
              <a:t>(a, b) </a:t>
            </a:r>
          </a:p>
        </p:txBody>
      </p:sp>
      <p:sp>
        <p:nvSpPr>
          <p:cNvPr name="TextBox 18" id="18"/>
          <p:cNvSpPr txBox="true"/>
          <p:nvPr/>
        </p:nvSpPr>
        <p:spPr>
          <a:xfrm rot="0">
            <a:off x="815626" y="4185790"/>
            <a:ext cx="3331254"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Add the Runtimes: </a:t>
            </a:r>
            <a:r>
              <a:rPr lang="en-US" sz="2000" i="true" spc="-6">
                <a:solidFill>
                  <a:srgbClr val="000000"/>
                </a:solidFill>
                <a:latin typeface="IBM Plex Sans Italics"/>
                <a:ea typeface="IBM Plex Sans Italics"/>
                <a:cs typeface="IBM Plex Sans Italics"/>
                <a:sym typeface="IBM Plex Sans Italics"/>
              </a:rPr>
              <a:t>O(A + B)</a:t>
            </a:r>
          </a:p>
        </p:txBody>
      </p:sp>
      <p:sp>
        <p:nvSpPr>
          <p:cNvPr name="TextBox 19" id="19"/>
          <p:cNvSpPr txBox="true"/>
          <p:nvPr/>
        </p:nvSpPr>
        <p:spPr>
          <a:xfrm rot="0">
            <a:off x="6306322" y="4185790"/>
            <a:ext cx="3746040"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Multiply the Runtimes: </a:t>
            </a:r>
            <a:r>
              <a:rPr lang="en-US" sz="2000" i="true" spc="-6">
                <a:solidFill>
                  <a:srgbClr val="000000"/>
                </a:solidFill>
                <a:latin typeface="IBM Plex Sans Italics"/>
                <a:ea typeface="IBM Plex Sans Italics"/>
                <a:cs typeface="IBM Plex Sans Italics"/>
                <a:sym typeface="IBM Plex Sans Italics"/>
              </a:rPr>
              <a:t>O(A * B)</a:t>
            </a:r>
          </a:p>
        </p:txBody>
      </p:sp>
      <p:sp>
        <p:nvSpPr>
          <p:cNvPr name="TextBox 20" id="20"/>
          <p:cNvSpPr txBox="true"/>
          <p:nvPr/>
        </p:nvSpPr>
        <p:spPr>
          <a:xfrm rot="0">
            <a:off x="526513" y="5427621"/>
            <a:ext cx="80524" cy="546268"/>
          </a:xfrm>
          <a:prstGeom prst="rect">
            <a:avLst/>
          </a:prstGeom>
        </p:spPr>
        <p:txBody>
          <a:bodyPr anchor="t" rtlCol="false" tIns="0" lIns="0" bIns="0" rIns="0">
            <a:spAutoFit/>
          </a:bodyPr>
          <a:lstStyle/>
          <a:p>
            <a:pPr algn="l">
              <a:lnSpc>
                <a:spcPts val="4666"/>
              </a:lnSpc>
            </a:pPr>
            <a:r>
              <a:rPr lang="en-US" sz="1866">
                <a:solidFill>
                  <a:srgbClr val="000000"/>
                </a:solidFill>
                <a:latin typeface="Arial"/>
                <a:ea typeface="Arial"/>
                <a:cs typeface="Arial"/>
                <a:sym typeface="Arial"/>
              </a:rPr>
              <a:t>-</a:t>
            </a:r>
          </a:p>
        </p:txBody>
      </p:sp>
      <p:sp>
        <p:nvSpPr>
          <p:cNvPr name="TextBox 21" id="21"/>
          <p:cNvSpPr txBox="true"/>
          <p:nvPr/>
        </p:nvSpPr>
        <p:spPr>
          <a:xfrm rot="0">
            <a:off x="508902" y="6079827"/>
            <a:ext cx="80524" cy="546268"/>
          </a:xfrm>
          <a:prstGeom prst="rect">
            <a:avLst/>
          </a:prstGeom>
        </p:spPr>
        <p:txBody>
          <a:bodyPr anchor="t" rtlCol="false" tIns="0" lIns="0" bIns="0" rIns="0">
            <a:spAutoFit/>
          </a:bodyPr>
          <a:lstStyle/>
          <a:p>
            <a:pPr algn="l">
              <a:lnSpc>
                <a:spcPts val="4666"/>
              </a:lnSpc>
            </a:pPr>
            <a:r>
              <a:rPr lang="en-US" sz="1866">
                <a:solidFill>
                  <a:srgbClr val="000000"/>
                </a:solidFill>
                <a:latin typeface="Arial"/>
                <a:ea typeface="Arial"/>
                <a:cs typeface="Arial"/>
                <a:sym typeface="Arial"/>
              </a:rPr>
              <a:t>-</a:t>
            </a:r>
          </a:p>
        </p:txBody>
      </p:sp>
      <p:sp>
        <p:nvSpPr>
          <p:cNvPr name="TextBox 22" id="22"/>
          <p:cNvSpPr txBox="true"/>
          <p:nvPr/>
        </p:nvSpPr>
        <p:spPr>
          <a:xfrm rot="0">
            <a:off x="755113" y="5427621"/>
            <a:ext cx="10968361" cy="546268"/>
          </a:xfrm>
          <a:prstGeom prst="rect">
            <a:avLst/>
          </a:prstGeom>
        </p:spPr>
        <p:txBody>
          <a:bodyPr anchor="t" rtlCol="false" tIns="0" lIns="0" bIns="0" rIns="0">
            <a:spAutoFit/>
          </a:bodyPr>
          <a:lstStyle/>
          <a:p>
            <a:pPr algn="l">
              <a:lnSpc>
                <a:spcPts val="4666"/>
              </a:lnSpc>
            </a:pPr>
            <a:r>
              <a:rPr lang="en-US" sz="1866">
                <a:solidFill>
                  <a:srgbClr val="000000"/>
                </a:solidFill>
                <a:latin typeface="Arial"/>
                <a:ea typeface="Arial"/>
                <a:cs typeface="Arial"/>
                <a:sym typeface="Arial"/>
              </a:rPr>
              <a:t>If your algorithm is in the form “do this, then when you are all done, do that” then you add the runtimes.</a:t>
            </a:r>
          </a:p>
        </p:txBody>
      </p:sp>
      <p:sp>
        <p:nvSpPr>
          <p:cNvPr name="TextBox 23" id="23"/>
          <p:cNvSpPr txBox="true"/>
          <p:nvPr/>
        </p:nvSpPr>
        <p:spPr>
          <a:xfrm rot="0">
            <a:off x="737502" y="6079827"/>
            <a:ext cx="10201056" cy="546268"/>
          </a:xfrm>
          <a:prstGeom prst="rect">
            <a:avLst/>
          </a:prstGeom>
        </p:spPr>
        <p:txBody>
          <a:bodyPr anchor="t" rtlCol="false" tIns="0" lIns="0" bIns="0" rIns="0">
            <a:spAutoFit/>
          </a:bodyPr>
          <a:lstStyle/>
          <a:p>
            <a:pPr algn="l">
              <a:lnSpc>
                <a:spcPts val="4666"/>
              </a:lnSpc>
            </a:pPr>
            <a:r>
              <a:rPr lang="en-US" sz="1866">
                <a:solidFill>
                  <a:srgbClr val="000000"/>
                </a:solidFill>
                <a:latin typeface="Arial"/>
                <a:ea typeface="Arial"/>
                <a:cs typeface="Arial"/>
                <a:sym typeface="Arial"/>
              </a:rPr>
              <a:t>If your algorithm is in the form “do this for each time you do that” then you multiply the runtimes.</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575739" y="5763758"/>
            <a:ext cx="11624720" cy="2095500"/>
            <a:chOff x="0" y="0"/>
            <a:chExt cx="11624716" cy="2095500"/>
          </a:xfrm>
        </p:grpSpPr>
        <p:sp>
          <p:nvSpPr>
            <p:cNvPr name="Freeform 6" id="6"/>
            <p:cNvSpPr/>
            <p:nvPr/>
          </p:nvSpPr>
          <p:spPr>
            <a:xfrm flipH="false" flipV="false" rot="0">
              <a:off x="63500" y="63500"/>
              <a:ext cx="11497691" cy="1968500"/>
            </a:xfrm>
            <a:custGeom>
              <a:avLst/>
              <a:gdLst/>
              <a:ahLst/>
              <a:cxnLst/>
              <a:rect r="r" b="b" t="t" l="l"/>
              <a:pathLst>
                <a:path h="1968500" w="11497691">
                  <a:moveTo>
                    <a:pt x="0" y="1968500"/>
                  </a:moveTo>
                  <a:lnTo>
                    <a:pt x="11497691" y="1968500"/>
                  </a:lnTo>
                  <a:lnTo>
                    <a:pt x="11497691" y="0"/>
                  </a:lnTo>
                  <a:lnTo>
                    <a:pt x="0" y="0"/>
                  </a:lnTo>
                  <a:close/>
                </a:path>
              </a:pathLst>
            </a:custGeom>
            <a:solidFill>
              <a:srgbClr val="000000"/>
            </a:solidFill>
          </p:spPr>
        </p:sp>
        <p:sp>
          <p:nvSpPr>
            <p:cNvPr name="Freeform 7" id="7"/>
            <p:cNvSpPr/>
            <p:nvPr/>
          </p:nvSpPr>
          <p:spPr>
            <a:xfrm flipH="false" flipV="false" rot="0">
              <a:off x="4891278" y="510032"/>
              <a:ext cx="4927600" cy="25400"/>
            </a:xfrm>
            <a:custGeom>
              <a:avLst/>
              <a:gdLst/>
              <a:ahLst/>
              <a:cxnLst/>
              <a:rect r="r" b="b" t="t" l="l"/>
              <a:pathLst>
                <a:path h="25400" w="49276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0" y="0"/>
                  </a:moveTo>
                  <a:lnTo>
                    <a:pt x="50800" y="0"/>
                  </a:lnTo>
                  <a:lnTo>
                    <a:pt x="50800" y="25400"/>
                  </a:lnTo>
                  <a:lnTo>
                    <a:pt x="0" y="25400"/>
                  </a:lnTo>
                  <a:close/>
                </a:path>
              </a:pathLst>
            </a:custGeom>
            <a:solidFill>
              <a:srgbClr val="FFFFFF"/>
            </a:solidFill>
          </p:spPr>
        </p:sp>
        <p:sp>
          <p:nvSpPr>
            <p:cNvPr name="Freeform 8" id="8"/>
            <p:cNvSpPr/>
            <p:nvPr/>
          </p:nvSpPr>
          <p:spPr>
            <a:xfrm flipH="false" flipV="false" rot="0">
              <a:off x="9806178" y="461772"/>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9" id="9"/>
            <p:cNvSpPr/>
            <p:nvPr/>
          </p:nvSpPr>
          <p:spPr>
            <a:xfrm flipH="false" flipV="false" rot="0">
              <a:off x="6072378" y="789432"/>
              <a:ext cx="2344420" cy="25400"/>
            </a:xfrm>
            <a:custGeom>
              <a:avLst/>
              <a:gdLst/>
              <a:ahLst/>
              <a:cxnLst/>
              <a:rect r="r" b="b" t="t" l="l"/>
              <a:pathLst>
                <a:path h="25400" w="234442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44420" y="0"/>
                  </a:lnTo>
                  <a:lnTo>
                    <a:pt x="2344420" y="25400"/>
                  </a:lnTo>
                  <a:lnTo>
                    <a:pt x="2336800" y="25400"/>
                  </a:lnTo>
                  <a:close/>
                  <a:moveTo>
                    <a:pt x="0" y="0"/>
                  </a:moveTo>
                  <a:lnTo>
                    <a:pt x="50800" y="0"/>
                  </a:lnTo>
                  <a:lnTo>
                    <a:pt x="50800" y="25400"/>
                  </a:lnTo>
                  <a:lnTo>
                    <a:pt x="0" y="25400"/>
                  </a:lnTo>
                  <a:close/>
                </a:path>
              </a:pathLst>
            </a:custGeom>
            <a:solidFill>
              <a:srgbClr val="FFFFFF"/>
            </a:solidFill>
          </p:spPr>
        </p:sp>
        <p:sp>
          <p:nvSpPr>
            <p:cNvPr name="Freeform 10" id="10"/>
            <p:cNvSpPr/>
            <p:nvPr/>
          </p:nvSpPr>
          <p:spPr>
            <a:xfrm flipH="false" flipV="false" rot="0">
              <a:off x="8373618" y="741172"/>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11" id="11"/>
            <p:cNvSpPr/>
            <p:nvPr/>
          </p:nvSpPr>
          <p:spPr>
            <a:xfrm flipH="false" flipV="false" rot="0">
              <a:off x="6542278" y="1047750"/>
              <a:ext cx="660400" cy="25400"/>
            </a:xfrm>
            <a:custGeom>
              <a:avLst/>
              <a:gdLst/>
              <a:ahLst/>
              <a:cxnLst/>
              <a:rect r="r" b="b" t="t" l="l"/>
              <a:pathLst>
                <a:path h="25400" w="6604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48970" y="0"/>
                  </a:lnTo>
                  <a:lnTo>
                    <a:pt x="648970" y="12700"/>
                  </a:lnTo>
                  <a:lnTo>
                    <a:pt x="648970" y="0"/>
                  </a:lnTo>
                  <a:lnTo>
                    <a:pt x="660400" y="0"/>
                  </a:lnTo>
                  <a:lnTo>
                    <a:pt x="660400" y="25400"/>
                  </a:lnTo>
                  <a:lnTo>
                    <a:pt x="648970" y="25400"/>
                  </a:lnTo>
                  <a:lnTo>
                    <a:pt x="609600" y="25400"/>
                  </a:lnTo>
                  <a:close/>
                  <a:moveTo>
                    <a:pt x="0" y="0"/>
                  </a:moveTo>
                  <a:lnTo>
                    <a:pt x="50800" y="0"/>
                  </a:lnTo>
                  <a:lnTo>
                    <a:pt x="50800" y="25400"/>
                  </a:lnTo>
                  <a:lnTo>
                    <a:pt x="0" y="25400"/>
                  </a:lnTo>
                  <a:close/>
                </a:path>
              </a:pathLst>
            </a:custGeom>
            <a:solidFill>
              <a:srgbClr val="FFFFFF"/>
            </a:solidFill>
          </p:spPr>
        </p:sp>
        <p:sp>
          <p:nvSpPr>
            <p:cNvPr name="Freeform 12" id="12"/>
            <p:cNvSpPr/>
            <p:nvPr/>
          </p:nvSpPr>
          <p:spPr>
            <a:xfrm flipH="false" flipV="false" rot="0">
              <a:off x="7160768" y="999490"/>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13" id="13"/>
            <p:cNvSpPr/>
            <p:nvPr/>
          </p:nvSpPr>
          <p:spPr>
            <a:xfrm flipH="false" flipV="false" rot="0">
              <a:off x="6554978" y="1314450"/>
              <a:ext cx="660400" cy="25400"/>
            </a:xfrm>
            <a:custGeom>
              <a:avLst/>
              <a:gdLst/>
              <a:ahLst/>
              <a:cxnLst/>
              <a:rect r="r" b="b" t="t" l="l"/>
              <a:pathLst>
                <a:path h="25400" w="6604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48970" y="0"/>
                  </a:lnTo>
                  <a:lnTo>
                    <a:pt x="648970" y="12700"/>
                  </a:lnTo>
                  <a:lnTo>
                    <a:pt x="648970" y="0"/>
                  </a:lnTo>
                  <a:lnTo>
                    <a:pt x="660400" y="0"/>
                  </a:lnTo>
                  <a:lnTo>
                    <a:pt x="660400" y="25400"/>
                  </a:lnTo>
                  <a:lnTo>
                    <a:pt x="648970" y="25400"/>
                  </a:lnTo>
                  <a:lnTo>
                    <a:pt x="609600" y="25400"/>
                  </a:lnTo>
                  <a:close/>
                  <a:moveTo>
                    <a:pt x="0" y="0"/>
                  </a:moveTo>
                  <a:lnTo>
                    <a:pt x="50800" y="0"/>
                  </a:lnTo>
                  <a:lnTo>
                    <a:pt x="50800" y="25400"/>
                  </a:lnTo>
                  <a:lnTo>
                    <a:pt x="0" y="25400"/>
                  </a:lnTo>
                  <a:close/>
                </a:path>
              </a:pathLst>
            </a:custGeom>
            <a:solidFill>
              <a:srgbClr val="FFFFFF"/>
            </a:solidFill>
          </p:spPr>
        </p:sp>
        <p:sp>
          <p:nvSpPr>
            <p:cNvPr name="Freeform 14" id="14"/>
            <p:cNvSpPr/>
            <p:nvPr/>
          </p:nvSpPr>
          <p:spPr>
            <a:xfrm flipH="false" flipV="false" rot="0">
              <a:off x="7173468" y="1266190"/>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15" id="15"/>
            <p:cNvSpPr/>
            <p:nvPr/>
          </p:nvSpPr>
          <p:spPr>
            <a:xfrm flipH="false" flipV="false" rot="0">
              <a:off x="3504946" y="1581150"/>
              <a:ext cx="6248400" cy="25400"/>
            </a:xfrm>
            <a:custGeom>
              <a:avLst/>
              <a:gdLst/>
              <a:ahLst/>
              <a:cxnLst/>
              <a:rect r="r" b="b" t="t" l="l"/>
              <a:pathLst>
                <a:path h="25400" w="62484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46800" y="0"/>
                  </a:lnTo>
                  <a:lnTo>
                    <a:pt x="6146800" y="25400"/>
                  </a:lnTo>
                  <a:lnTo>
                    <a:pt x="6096000" y="25400"/>
                  </a:lnTo>
                  <a:close/>
                  <a:moveTo>
                    <a:pt x="6197600" y="0"/>
                  </a:moveTo>
                  <a:lnTo>
                    <a:pt x="6248400" y="0"/>
                  </a:lnTo>
                  <a:lnTo>
                    <a:pt x="6248400" y="25400"/>
                  </a:lnTo>
                  <a:lnTo>
                    <a:pt x="6197600" y="25400"/>
                  </a:lnTo>
                  <a:close/>
                  <a:moveTo>
                    <a:pt x="0" y="0"/>
                  </a:moveTo>
                  <a:lnTo>
                    <a:pt x="50800" y="0"/>
                  </a:lnTo>
                  <a:lnTo>
                    <a:pt x="50800" y="25400"/>
                  </a:lnTo>
                  <a:lnTo>
                    <a:pt x="0" y="25400"/>
                  </a:lnTo>
                  <a:close/>
                </a:path>
              </a:pathLst>
            </a:custGeom>
            <a:solidFill>
              <a:srgbClr val="FFFFFF"/>
            </a:solidFill>
          </p:spPr>
        </p:sp>
        <p:sp>
          <p:nvSpPr>
            <p:cNvPr name="Freeform 16" id="16"/>
            <p:cNvSpPr/>
            <p:nvPr/>
          </p:nvSpPr>
          <p:spPr>
            <a:xfrm flipH="false" flipV="false" rot="0">
              <a:off x="9750933" y="1532890"/>
              <a:ext cx="121920" cy="121920"/>
            </a:xfrm>
            <a:custGeom>
              <a:avLst/>
              <a:gdLst/>
              <a:ahLst/>
              <a:cxnLst/>
              <a:rect r="r" b="b" t="t" l="l"/>
              <a:pathLst>
                <a:path h="121920" w="121920">
                  <a:moveTo>
                    <a:pt x="0" y="121920"/>
                  </a:moveTo>
                  <a:lnTo>
                    <a:pt x="121919" y="60960"/>
                  </a:lnTo>
                  <a:lnTo>
                    <a:pt x="0" y="0"/>
                  </a:lnTo>
                  <a:lnTo>
                    <a:pt x="30480" y="60960"/>
                  </a:lnTo>
                  <a:close/>
                </a:path>
              </a:pathLst>
            </a:custGeom>
            <a:solidFill>
              <a:srgbClr val="FFFFFF"/>
            </a:solidFill>
          </p:spPr>
        </p:sp>
        <p:sp>
          <p:nvSpPr>
            <p:cNvPr name="Freeform 17" id="17"/>
            <p:cNvSpPr/>
            <p:nvPr/>
          </p:nvSpPr>
          <p:spPr>
            <a:xfrm flipH="false" flipV="false" rot="0">
              <a:off x="8129778" y="1188974"/>
              <a:ext cx="254000" cy="25400"/>
            </a:xfrm>
            <a:custGeom>
              <a:avLst/>
              <a:gdLst/>
              <a:ahLst/>
              <a:cxnLst/>
              <a:rect r="r" b="b" t="t" l="l"/>
              <a:pathLst>
                <a:path h="25400" w="254000">
                  <a:moveTo>
                    <a:pt x="101600" y="0"/>
                  </a:moveTo>
                  <a:lnTo>
                    <a:pt x="152400" y="0"/>
                  </a:lnTo>
                  <a:lnTo>
                    <a:pt x="152400" y="25400"/>
                  </a:lnTo>
                  <a:lnTo>
                    <a:pt x="101600" y="25400"/>
                  </a:lnTo>
                  <a:close/>
                  <a:moveTo>
                    <a:pt x="203200" y="0"/>
                  </a:moveTo>
                  <a:lnTo>
                    <a:pt x="254000" y="0"/>
                  </a:lnTo>
                  <a:lnTo>
                    <a:pt x="254000" y="25400"/>
                  </a:lnTo>
                  <a:lnTo>
                    <a:pt x="203200" y="25400"/>
                  </a:lnTo>
                  <a:close/>
                  <a:moveTo>
                    <a:pt x="0" y="0"/>
                  </a:moveTo>
                  <a:lnTo>
                    <a:pt x="50800" y="0"/>
                  </a:lnTo>
                  <a:lnTo>
                    <a:pt x="50800" y="25400"/>
                  </a:lnTo>
                  <a:lnTo>
                    <a:pt x="0" y="25400"/>
                  </a:lnTo>
                  <a:close/>
                </a:path>
              </a:pathLst>
            </a:custGeom>
            <a:solidFill>
              <a:srgbClr val="FFFFFF"/>
            </a:solidFill>
          </p:spPr>
        </p:sp>
        <p:sp>
          <p:nvSpPr>
            <p:cNvPr name="Freeform 18" id="18"/>
            <p:cNvSpPr/>
            <p:nvPr/>
          </p:nvSpPr>
          <p:spPr>
            <a:xfrm flipH="false" flipV="false" rot="0">
              <a:off x="8353425" y="1140714"/>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9" id="19"/>
            <p:cNvSpPr/>
            <p:nvPr/>
          </p:nvSpPr>
          <p:spPr>
            <a:xfrm flipH="false" flipV="false" rot="0">
              <a:off x="9180957" y="987679"/>
              <a:ext cx="660400" cy="25400"/>
            </a:xfrm>
            <a:custGeom>
              <a:avLst/>
              <a:gdLst/>
              <a:ahLst/>
              <a:cxnLst/>
              <a:rect r="r" b="b" t="t" l="l"/>
              <a:pathLst>
                <a:path h="25400" w="6604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48969" y="0"/>
                  </a:lnTo>
                  <a:lnTo>
                    <a:pt x="648969" y="12700"/>
                  </a:lnTo>
                  <a:lnTo>
                    <a:pt x="648969" y="0"/>
                  </a:lnTo>
                  <a:lnTo>
                    <a:pt x="660400" y="0"/>
                  </a:lnTo>
                  <a:lnTo>
                    <a:pt x="660400" y="25400"/>
                  </a:lnTo>
                  <a:lnTo>
                    <a:pt x="648969" y="25400"/>
                  </a:lnTo>
                  <a:lnTo>
                    <a:pt x="609600" y="25400"/>
                  </a:lnTo>
                  <a:close/>
                  <a:moveTo>
                    <a:pt x="0" y="0"/>
                  </a:moveTo>
                  <a:lnTo>
                    <a:pt x="50800" y="0"/>
                  </a:lnTo>
                  <a:lnTo>
                    <a:pt x="50800" y="25400"/>
                  </a:lnTo>
                  <a:lnTo>
                    <a:pt x="0" y="25400"/>
                  </a:lnTo>
                  <a:close/>
                </a:path>
              </a:pathLst>
            </a:custGeom>
            <a:solidFill>
              <a:srgbClr val="FFFFFF"/>
            </a:solidFill>
          </p:spPr>
        </p:sp>
        <p:sp>
          <p:nvSpPr>
            <p:cNvPr name="Freeform 20" id="20"/>
            <p:cNvSpPr/>
            <p:nvPr/>
          </p:nvSpPr>
          <p:spPr>
            <a:xfrm flipH="false" flipV="false" rot="0">
              <a:off x="9799574" y="939419"/>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21" id="21"/>
          <p:cNvGrpSpPr>
            <a:grpSpLocks noChangeAspect="true"/>
          </p:cNvGrpSpPr>
          <p:nvPr/>
        </p:nvGrpSpPr>
        <p:grpSpPr>
          <a:xfrm rot="0">
            <a:off x="3149603" y="5079997"/>
            <a:ext cx="7525845" cy="663150"/>
            <a:chOff x="0" y="0"/>
            <a:chExt cx="7525842" cy="663156"/>
          </a:xfrm>
        </p:grpSpPr>
        <p:sp>
          <p:nvSpPr>
            <p:cNvPr name="Freeform 22" id="22"/>
            <p:cNvSpPr/>
            <p:nvPr/>
          </p:nvSpPr>
          <p:spPr>
            <a:xfrm flipH="false" flipV="false" rot="0">
              <a:off x="76200"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3" id="23"/>
            <p:cNvSpPr/>
            <p:nvPr/>
          </p:nvSpPr>
          <p:spPr>
            <a:xfrm flipH="false" flipV="false" rot="0">
              <a:off x="895477"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4" id="24"/>
            <p:cNvSpPr/>
            <p:nvPr/>
          </p:nvSpPr>
          <p:spPr>
            <a:xfrm flipH="false" flipV="false" rot="0">
              <a:off x="1714754"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5" id="25"/>
            <p:cNvSpPr/>
            <p:nvPr/>
          </p:nvSpPr>
          <p:spPr>
            <a:xfrm flipH="false" flipV="false" rot="0">
              <a:off x="2534031"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6" id="26"/>
            <p:cNvSpPr/>
            <p:nvPr/>
          </p:nvSpPr>
          <p:spPr>
            <a:xfrm flipH="false" flipV="false" rot="0">
              <a:off x="3353308"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7" id="27"/>
            <p:cNvSpPr/>
            <p:nvPr/>
          </p:nvSpPr>
          <p:spPr>
            <a:xfrm flipH="false" flipV="false" rot="0">
              <a:off x="4172585"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8" id="28"/>
            <p:cNvSpPr/>
            <p:nvPr/>
          </p:nvSpPr>
          <p:spPr>
            <a:xfrm flipH="false" flipV="false" rot="0">
              <a:off x="4991862"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9" id="29"/>
            <p:cNvSpPr/>
            <p:nvPr/>
          </p:nvSpPr>
          <p:spPr>
            <a:xfrm flipH="false" flipV="false" rot="0">
              <a:off x="5811139"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30" id="30"/>
            <p:cNvSpPr/>
            <p:nvPr/>
          </p:nvSpPr>
          <p:spPr>
            <a:xfrm flipH="false" flipV="false" rot="0">
              <a:off x="6630416"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31" id="31"/>
            <p:cNvSpPr/>
            <p:nvPr/>
          </p:nvSpPr>
          <p:spPr>
            <a:xfrm flipH="false" flipV="false" rot="0">
              <a:off x="882777"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2" id="32"/>
            <p:cNvSpPr/>
            <p:nvPr/>
          </p:nvSpPr>
          <p:spPr>
            <a:xfrm flipH="false" flipV="false" rot="0">
              <a:off x="1702054"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3" id="33"/>
            <p:cNvSpPr/>
            <p:nvPr/>
          </p:nvSpPr>
          <p:spPr>
            <a:xfrm flipH="false" flipV="false" rot="0">
              <a:off x="2521331"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4" id="34"/>
            <p:cNvSpPr/>
            <p:nvPr/>
          </p:nvSpPr>
          <p:spPr>
            <a:xfrm flipH="false" flipV="false" rot="0">
              <a:off x="3340608"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5" id="35"/>
            <p:cNvSpPr/>
            <p:nvPr/>
          </p:nvSpPr>
          <p:spPr>
            <a:xfrm flipH="false" flipV="false" rot="0">
              <a:off x="4159885"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6" id="36"/>
            <p:cNvSpPr/>
            <p:nvPr/>
          </p:nvSpPr>
          <p:spPr>
            <a:xfrm flipH="false" flipV="false" rot="0">
              <a:off x="4979162"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7" id="37"/>
            <p:cNvSpPr/>
            <p:nvPr/>
          </p:nvSpPr>
          <p:spPr>
            <a:xfrm flipH="false" flipV="false" rot="0">
              <a:off x="5798439"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8" id="38"/>
            <p:cNvSpPr/>
            <p:nvPr/>
          </p:nvSpPr>
          <p:spPr>
            <a:xfrm flipH="false" flipV="false" rot="0">
              <a:off x="6617716"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9" id="39"/>
            <p:cNvSpPr/>
            <p:nvPr/>
          </p:nvSpPr>
          <p:spPr>
            <a:xfrm flipH="false" flipV="false" rot="0">
              <a:off x="63500"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40" id="40"/>
            <p:cNvSpPr/>
            <p:nvPr/>
          </p:nvSpPr>
          <p:spPr>
            <a:xfrm flipH="false" flipV="false" rot="0">
              <a:off x="7436993"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41" id="41"/>
            <p:cNvSpPr/>
            <p:nvPr/>
          </p:nvSpPr>
          <p:spPr>
            <a:xfrm flipH="false" flipV="false" rot="0">
              <a:off x="63500" y="63500"/>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sp>
          <p:nvSpPr>
            <p:cNvPr name="Freeform 42" id="42"/>
            <p:cNvSpPr/>
            <p:nvPr/>
          </p:nvSpPr>
          <p:spPr>
            <a:xfrm flipH="false" flipV="false" rot="0">
              <a:off x="63500" y="574294"/>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grpSp>
      <p:sp>
        <p:nvSpPr>
          <p:cNvPr name="Freeform 43" id="43"/>
          <p:cNvSpPr/>
          <p:nvPr/>
        </p:nvSpPr>
        <p:spPr>
          <a:xfrm flipH="false" flipV="false" rot="0">
            <a:off x="673103" y="1555747"/>
            <a:ext cx="11430000" cy="3477682"/>
          </a:xfrm>
          <a:custGeom>
            <a:avLst/>
            <a:gdLst/>
            <a:ahLst/>
            <a:cxnLst/>
            <a:rect r="r" b="b" t="t" l="l"/>
            <a:pathLst>
              <a:path h="3477682" w="11430000">
                <a:moveTo>
                  <a:pt x="0" y="0"/>
                </a:moveTo>
                <a:lnTo>
                  <a:pt x="11430000" y="0"/>
                </a:lnTo>
                <a:lnTo>
                  <a:pt x="11430000" y="3477682"/>
                </a:lnTo>
                <a:lnTo>
                  <a:pt x="0" y="34776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4" id="44"/>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45" id="45"/>
          <p:cNvSpPr txBox="true"/>
          <p:nvPr/>
        </p:nvSpPr>
        <p:spPr>
          <a:xfrm rot="0">
            <a:off x="800510" y="884368"/>
            <a:ext cx="7433910"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to measure the codes using Big O?</a:t>
            </a:r>
          </a:p>
        </p:txBody>
      </p:sp>
      <p:sp>
        <p:nvSpPr>
          <p:cNvPr name="TextBox 46" id="46"/>
          <p:cNvSpPr txBox="true"/>
          <p:nvPr/>
        </p:nvSpPr>
        <p:spPr>
          <a:xfrm rot="0">
            <a:off x="939803" y="1688849"/>
            <a:ext cx="276320" cy="306305"/>
          </a:xfrm>
          <a:prstGeom prst="rect">
            <a:avLst/>
          </a:prstGeom>
        </p:spPr>
        <p:txBody>
          <a:bodyPr anchor="t" rtlCol="false" tIns="0" lIns="0" bIns="0" rIns="0">
            <a:spAutoFit/>
          </a:bodyPr>
          <a:lstStyle/>
          <a:p>
            <a:pPr algn="l">
              <a:lnSpc>
                <a:spcPts val="2240"/>
              </a:lnSpc>
            </a:pPr>
            <a:r>
              <a:rPr lang="en-US" b="true" sz="1600">
                <a:solidFill>
                  <a:srgbClr val="000000"/>
                </a:solidFill>
                <a:latin typeface="Arial Bold"/>
                <a:ea typeface="Arial Bold"/>
                <a:cs typeface="Arial Bold"/>
                <a:sym typeface="Arial Bold"/>
              </a:rPr>
              <a:t>No</a:t>
            </a:r>
          </a:p>
        </p:txBody>
      </p:sp>
      <p:sp>
        <p:nvSpPr>
          <p:cNvPr name="TextBox 47" id="47"/>
          <p:cNvSpPr txBox="true"/>
          <p:nvPr/>
        </p:nvSpPr>
        <p:spPr>
          <a:xfrm rot="0">
            <a:off x="2291477" y="1688849"/>
            <a:ext cx="8433606" cy="2438800"/>
          </a:xfrm>
          <a:prstGeom prst="rect">
            <a:avLst/>
          </a:prstGeom>
        </p:spPr>
        <p:txBody>
          <a:bodyPr anchor="t" rtlCol="false" tIns="0" lIns="0" bIns="0" rIns="0">
            <a:spAutoFit/>
          </a:bodyPr>
          <a:lstStyle/>
          <a:p>
            <a:pPr algn="l">
              <a:lnSpc>
                <a:spcPts val="2240"/>
              </a:lnSpc>
            </a:pPr>
            <a:r>
              <a:rPr lang="en-US" b="true" sz="1600">
                <a:solidFill>
                  <a:srgbClr val="000000"/>
                </a:solidFill>
                <a:latin typeface="Arial Bold"/>
                <a:ea typeface="Arial Bold"/>
                <a:cs typeface="Arial Bold"/>
                <a:sym typeface="Arial Bold"/>
              </a:rPr>
              <a:t>Description</a:t>
            </a:r>
          </a:p>
          <a:p>
            <a:pPr algn="l">
              <a:lnSpc>
                <a:spcPts val="1800"/>
              </a:lnSpc>
            </a:pPr>
            <a:r>
              <a:rPr lang="en-US" sz="1600">
                <a:solidFill>
                  <a:srgbClr val="000000"/>
                </a:solidFill>
                <a:latin typeface="Arial"/>
                <a:ea typeface="Arial"/>
                <a:cs typeface="Arial"/>
                <a:sym typeface="Arial"/>
              </a:rPr>
              <a:t>Any assignment statements and if statements that are executed once regardless of the size of the problem</a:t>
            </a:r>
          </a:p>
          <a:p>
            <a:pPr algn="l">
              <a:lnSpc>
                <a:spcPts val="4000"/>
              </a:lnSpc>
            </a:pPr>
            <a:r>
              <a:rPr lang="en-US" sz="1600">
                <a:solidFill>
                  <a:srgbClr val="000000"/>
                </a:solidFill>
                <a:latin typeface="Arial"/>
                <a:ea typeface="Arial"/>
                <a:cs typeface="Arial"/>
                <a:sym typeface="Arial"/>
              </a:rPr>
              <a:t>A simple “for” loop from 0 to n ( with no internal loops)</a:t>
            </a:r>
          </a:p>
          <a:p>
            <a:pPr algn="l">
              <a:lnSpc>
                <a:spcPts val="3462"/>
              </a:lnSpc>
            </a:pPr>
            <a:r>
              <a:rPr lang="en-US" sz="1600">
                <a:solidFill>
                  <a:srgbClr val="000000"/>
                </a:solidFill>
                <a:latin typeface="Arial"/>
                <a:ea typeface="Arial"/>
                <a:cs typeface="Arial"/>
                <a:sym typeface="Arial"/>
              </a:rPr>
              <a:t>A nested loop of the same type takes quadratic time complexity</a:t>
            </a:r>
          </a:p>
          <a:p>
            <a:pPr algn="l">
              <a:lnSpc>
                <a:spcPts val="4000"/>
              </a:lnSpc>
            </a:pPr>
            <a:r>
              <a:rPr lang="en-US" sz="1600">
                <a:solidFill>
                  <a:srgbClr val="000000"/>
                </a:solidFill>
                <a:latin typeface="Arial"/>
                <a:ea typeface="Arial"/>
                <a:cs typeface="Arial"/>
                <a:sym typeface="Arial"/>
              </a:rPr>
              <a:t>A loop, in which the controlling parameter is divided by two at each step</a:t>
            </a:r>
          </a:p>
        </p:txBody>
      </p:sp>
      <p:sp>
        <p:nvSpPr>
          <p:cNvPr name="TextBox 48" id="48"/>
          <p:cNvSpPr txBox="true"/>
          <p:nvPr/>
        </p:nvSpPr>
        <p:spPr>
          <a:xfrm rot="0">
            <a:off x="10796597" y="1688849"/>
            <a:ext cx="1117149" cy="306305"/>
          </a:xfrm>
          <a:prstGeom prst="rect">
            <a:avLst/>
          </a:prstGeom>
        </p:spPr>
        <p:txBody>
          <a:bodyPr anchor="t" rtlCol="false" tIns="0" lIns="0" bIns="0" rIns="0">
            <a:spAutoFit/>
          </a:bodyPr>
          <a:lstStyle/>
          <a:p>
            <a:pPr algn="l">
              <a:lnSpc>
                <a:spcPts val="2240"/>
              </a:lnSpc>
            </a:pPr>
            <a:r>
              <a:rPr lang="en-US" b="true" sz="1600">
                <a:solidFill>
                  <a:srgbClr val="000000"/>
                </a:solidFill>
                <a:latin typeface="Arial Bold"/>
                <a:ea typeface="Arial Bold"/>
                <a:cs typeface="Arial Bold"/>
                <a:sym typeface="Arial Bold"/>
              </a:rPr>
              <a:t>Complexity</a:t>
            </a:r>
          </a:p>
        </p:txBody>
      </p:sp>
      <p:sp>
        <p:nvSpPr>
          <p:cNvPr name="TextBox 49" id="49"/>
          <p:cNvSpPr txBox="true"/>
          <p:nvPr/>
        </p:nvSpPr>
        <p:spPr>
          <a:xfrm rot="0">
            <a:off x="1213999" y="2120598"/>
            <a:ext cx="599199" cy="477755"/>
          </a:xfrm>
          <a:prstGeom prst="rect">
            <a:avLst/>
          </a:prstGeom>
        </p:spPr>
        <p:txBody>
          <a:bodyPr anchor="t" rtlCol="false" tIns="0" lIns="0" bIns="0" rIns="0">
            <a:spAutoFit/>
          </a:bodyPr>
          <a:lstStyle/>
          <a:p>
            <a:pPr algn="l">
              <a:lnSpc>
                <a:spcPts val="4000"/>
              </a:lnSpc>
            </a:pPr>
            <a:r>
              <a:rPr lang="en-US" sz="1600">
                <a:solidFill>
                  <a:srgbClr val="000000"/>
                </a:solidFill>
                <a:latin typeface="Arial"/>
                <a:ea typeface="Arial"/>
                <a:cs typeface="Arial"/>
                <a:sym typeface="Arial"/>
              </a:rPr>
              <a:t>Rule 1</a:t>
            </a:r>
          </a:p>
        </p:txBody>
      </p:sp>
      <p:sp>
        <p:nvSpPr>
          <p:cNvPr name="TextBox 50" id="50"/>
          <p:cNvSpPr txBox="true"/>
          <p:nvPr/>
        </p:nvSpPr>
        <p:spPr>
          <a:xfrm rot="0">
            <a:off x="1213999" y="2714863"/>
            <a:ext cx="599199" cy="951624"/>
          </a:xfrm>
          <a:prstGeom prst="rect">
            <a:avLst/>
          </a:prstGeom>
        </p:spPr>
        <p:txBody>
          <a:bodyPr anchor="t" rtlCol="false" tIns="0" lIns="0" bIns="0" rIns="0">
            <a:spAutoFit/>
          </a:bodyPr>
          <a:lstStyle/>
          <a:p>
            <a:pPr algn="just">
              <a:lnSpc>
                <a:spcPts val="4000"/>
              </a:lnSpc>
            </a:pPr>
            <a:r>
              <a:rPr lang="en-US" sz="1600">
                <a:solidFill>
                  <a:srgbClr val="000000"/>
                </a:solidFill>
                <a:latin typeface="Arial"/>
                <a:ea typeface="Arial"/>
                <a:cs typeface="Arial"/>
                <a:sym typeface="Arial"/>
              </a:rPr>
              <a:t>Rule 2</a:t>
            </a:r>
          </a:p>
          <a:p>
            <a:pPr algn="just">
              <a:lnSpc>
                <a:spcPts val="3462"/>
              </a:lnSpc>
            </a:pPr>
            <a:r>
              <a:rPr lang="en-US" sz="1600">
                <a:solidFill>
                  <a:srgbClr val="000000"/>
                </a:solidFill>
                <a:latin typeface="Arial"/>
                <a:ea typeface="Arial"/>
                <a:cs typeface="Arial"/>
                <a:sym typeface="Arial"/>
              </a:rPr>
              <a:t>Rule 3</a:t>
            </a:r>
          </a:p>
        </p:txBody>
      </p:sp>
      <p:sp>
        <p:nvSpPr>
          <p:cNvPr name="TextBox 51" id="51"/>
          <p:cNvSpPr txBox="true"/>
          <p:nvPr/>
        </p:nvSpPr>
        <p:spPr>
          <a:xfrm rot="0">
            <a:off x="1213999" y="3789588"/>
            <a:ext cx="599199" cy="477755"/>
          </a:xfrm>
          <a:prstGeom prst="rect">
            <a:avLst/>
          </a:prstGeom>
        </p:spPr>
        <p:txBody>
          <a:bodyPr anchor="t" rtlCol="false" tIns="0" lIns="0" bIns="0" rIns="0">
            <a:spAutoFit/>
          </a:bodyPr>
          <a:lstStyle/>
          <a:p>
            <a:pPr algn="l">
              <a:lnSpc>
                <a:spcPts val="4000"/>
              </a:lnSpc>
            </a:pPr>
            <a:r>
              <a:rPr lang="en-US" sz="1600">
                <a:solidFill>
                  <a:srgbClr val="000000"/>
                </a:solidFill>
                <a:latin typeface="Arial"/>
                <a:ea typeface="Arial"/>
                <a:cs typeface="Arial"/>
                <a:sym typeface="Arial"/>
              </a:rPr>
              <a:t>Rule 4</a:t>
            </a:r>
          </a:p>
        </p:txBody>
      </p:sp>
      <p:sp>
        <p:nvSpPr>
          <p:cNvPr name="TextBox 52" id="52"/>
          <p:cNvSpPr txBox="true"/>
          <p:nvPr/>
        </p:nvSpPr>
        <p:spPr>
          <a:xfrm rot="0">
            <a:off x="1213999" y="4383853"/>
            <a:ext cx="599199" cy="477755"/>
          </a:xfrm>
          <a:prstGeom prst="rect">
            <a:avLst/>
          </a:prstGeom>
        </p:spPr>
        <p:txBody>
          <a:bodyPr anchor="t" rtlCol="false" tIns="0" lIns="0" bIns="0" rIns="0">
            <a:spAutoFit/>
          </a:bodyPr>
          <a:lstStyle/>
          <a:p>
            <a:pPr algn="l">
              <a:lnSpc>
                <a:spcPts val="4000"/>
              </a:lnSpc>
            </a:pPr>
            <a:r>
              <a:rPr lang="en-US" sz="1600">
                <a:solidFill>
                  <a:srgbClr val="000000"/>
                </a:solidFill>
                <a:latin typeface="Arial"/>
                <a:ea typeface="Arial"/>
                <a:cs typeface="Arial"/>
                <a:sym typeface="Arial"/>
              </a:rPr>
              <a:t>Rule 5</a:t>
            </a:r>
          </a:p>
        </p:txBody>
      </p:sp>
      <p:sp>
        <p:nvSpPr>
          <p:cNvPr name="TextBox 53" id="53"/>
          <p:cNvSpPr txBox="true"/>
          <p:nvPr/>
        </p:nvSpPr>
        <p:spPr>
          <a:xfrm rot="0">
            <a:off x="2291477" y="4542606"/>
            <a:ext cx="5184458" cy="306305"/>
          </a:xfrm>
          <a:prstGeom prst="rect">
            <a:avLst/>
          </a:prstGeom>
        </p:spPr>
        <p:txBody>
          <a:bodyPr anchor="t" rtlCol="false" tIns="0" lIns="0" bIns="0" rIns="0">
            <a:spAutoFit/>
          </a:bodyPr>
          <a:lstStyle/>
          <a:p>
            <a:pPr algn="l">
              <a:lnSpc>
                <a:spcPts val="2240"/>
              </a:lnSpc>
            </a:pPr>
            <a:r>
              <a:rPr lang="en-US" sz="1600">
                <a:solidFill>
                  <a:srgbClr val="000000"/>
                </a:solidFill>
                <a:latin typeface="Arial"/>
                <a:ea typeface="Arial"/>
                <a:cs typeface="Arial"/>
                <a:sym typeface="Arial"/>
              </a:rPr>
              <a:t>When dealing with multiple statements, just add them up</a:t>
            </a:r>
          </a:p>
        </p:txBody>
      </p:sp>
      <p:sp>
        <p:nvSpPr>
          <p:cNvPr name="TextBox 54" id="54"/>
          <p:cNvSpPr txBox="true"/>
          <p:nvPr/>
        </p:nvSpPr>
        <p:spPr>
          <a:xfrm rot="0">
            <a:off x="11164100" y="2120598"/>
            <a:ext cx="414528" cy="477755"/>
          </a:xfrm>
          <a:prstGeom prst="rect">
            <a:avLst/>
          </a:prstGeom>
        </p:spPr>
        <p:txBody>
          <a:bodyPr anchor="t" rtlCol="false" tIns="0" lIns="0" bIns="0" rIns="0">
            <a:spAutoFit/>
          </a:bodyPr>
          <a:lstStyle/>
          <a:p>
            <a:pPr algn="l">
              <a:lnSpc>
                <a:spcPts val="4000"/>
              </a:lnSpc>
            </a:pPr>
            <a:r>
              <a:rPr lang="en-US" sz="1600">
                <a:solidFill>
                  <a:srgbClr val="000000"/>
                </a:solidFill>
                <a:latin typeface="Arial"/>
                <a:ea typeface="Arial"/>
                <a:cs typeface="Arial"/>
                <a:sym typeface="Arial"/>
              </a:rPr>
              <a:t>O(1)</a:t>
            </a:r>
          </a:p>
        </p:txBody>
      </p:sp>
      <p:sp>
        <p:nvSpPr>
          <p:cNvPr name="TextBox 55" id="55"/>
          <p:cNvSpPr txBox="true"/>
          <p:nvPr/>
        </p:nvSpPr>
        <p:spPr>
          <a:xfrm rot="0">
            <a:off x="11126429" y="2714863"/>
            <a:ext cx="491376" cy="951624"/>
          </a:xfrm>
          <a:prstGeom prst="rect">
            <a:avLst/>
          </a:prstGeom>
        </p:spPr>
        <p:txBody>
          <a:bodyPr anchor="t" rtlCol="false" tIns="0" lIns="0" bIns="0" rIns="0">
            <a:spAutoFit/>
          </a:bodyPr>
          <a:lstStyle/>
          <a:p>
            <a:pPr algn="ctr">
              <a:lnSpc>
                <a:spcPts val="4000"/>
              </a:lnSpc>
            </a:pPr>
            <a:r>
              <a:rPr lang="en-US" sz="1600">
                <a:solidFill>
                  <a:srgbClr val="000000"/>
                </a:solidFill>
                <a:latin typeface="Arial"/>
                <a:ea typeface="Arial"/>
                <a:cs typeface="Arial"/>
                <a:sym typeface="Arial"/>
              </a:rPr>
              <a:t>O(n)</a:t>
            </a:r>
          </a:p>
          <a:p>
            <a:pPr algn="ctr">
              <a:lnSpc>
                <a:spcPts val="3462"/>
              </a:lnSpc>
            </a:pPr>
            <a:r>
              <a:rPr lang="en-US" sz="1600">
                <a:solidFill>
                  <a:srgbClr val="000000"/>
                </a:solidFill>
                <a:latin typeface="Arial"/>
                <a:ea typeface="Arial"/>
                <a:cs typeface="Arial"/>
                <a:sym typeface="Arial"/>
              </a:rPr>
              <a:t>O(n2)</a:t>
            </a:r>
          </a:p>
        </p:txBody>
      </p:sp>
      <p:sp>
        <p:nvSpPr>
          <p:cNvPr name="TextBox 56" id="56"/>
          <p:cNvSpPr txBox="true"/>
          <p:nvPr/>
        </p:nvSpPr>
        <p:spPr>
          <a:xfrm rot="0">
            <a:off x="11000289" y="3789588"/>
            <a:ext cx="748722" cy="477755"/>
          </a:xfrm>
          <a:prstGeom prst="rect">
            <a:avLst/>
          </a:prstGeom>
        </p:spPr>
        <p:txBody>
          <a:bodyPr anchor="t" rtlCol="false" tIns="0" lIns="0" bIns="0" rIns="0">
            <a:spAutoFit/>
          </a:bodyPr>
          <a:lstStyle/>
          <a:p>
            <a:pPr algn="l">
              <a:lnSpc>
                <a:spcPts val="4000"/>
              </a:lnSpc>
            </a:pPr>
            <a:r>
              <a:rPr lang="en-US" sz="1600">
                <a:solidFill>
                  <a:srgbClr val="000000"/>
                </a:solidFill>
                <a:latin typeface="Arial"/>
                <a:ea typeface="Arial"/>
                <a:cs typeface="Arial"/>
                <a:sym typeface="Arial"/>
              </a:rPr>
              <a:t>O(log n)</a:t>
            </a:r>
          </a:p>
        </p:txBody>
      </p:sp>
      <p:sp>
        <p:nvSpPr>
          <p:cNvPr name="TextBox 57" id="57"/>
          <p:cNvSpPr txBox="true"/>
          <p:nvPr/>
        </p:nvSpPr>
        <p:spPr>
          <a:xfrm rot="0">
            <a:off x="690039" y="5907376"/>
            <a:ext cx="5053717" cy="272263"/>
          </a:xfrm>
          <a:prstGeom prst="rect">
            <a:avLst/>
          </a:prstGeom>
        </p:spPr>
        <p:txBody>
          <a:bodyPr anchor="t" rtlCol="false" tIns="0" lIns="0" bIns="0" rIns="0">
            <a:spAutoFit/>
          </a:bodyPr>
          <a:lstStyle/>
          <a:p>
            <a:pPr algn="l">
              <a:lnSpc>
                <a:spcPts val="2100"/>
              </a:lnSpc>
            </a:pPr>
            <a:r>
              <a:rPr lang="en-US" sz="1800" spc="160">
                <a:solidFill>
                  <a:srgbClr val="569CD6"/>
                </a:solidFill>
                <a:latin typeface="Montserrat 2"/>
                <a:ea typeface="Montserrat 2"/>
                <a:cs typeface="Montserrat 2"/>
                <a:sym typeface="Montserrat 2"/>
              </a:rPr>
              <a:t>def</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findBiggestNumber</a:t>
            </a:r>
            <a:r>
              <a:rPr lang="en-US" sz="1800" spc="160">
                <a:solidFill>
                  <a:srgbClr val="D4D4D4"/>
                </a:solidFill>
                <a:latin typeface="Montserrat 2"/>
                <a:ea typeface="Montserrat 2"/>
                <a:cs typeface="Montserrat 2"/>
                <a:sym typeface="Montserrat 2"/>
              </a:rPr>
              <a:t>(</a:t>
            </a:r>
            <a:r>
              <a:rPr lang="en-US" sz="1800" spc="160">
                <a:solidFill>
                  <a:srgbClr val="9CDCFE"/>
                </a:solidFill>
                <a:latin typeface="Montserrat 2"/>
                <a:ea typeface="Montserrat 2"/>
                <a:cs typeface="Montserrat 2"/>
                <a:sym typeface="Montserrat 2"/>
              </a:rPr>
              <a:t>sampleArray</a:t>
            </a:r>
            <a:r>
              <a:rPr lang="en-US" sz="1800" spc="160">
                <a:solidFill>
                  <a:srgbClr val="D4D4D4"/>
                </a:solidFill>
                <a:latin typeface="Montserrat 2"/>
                <a:ea typeface="Montserrat 2"/>
                <a:cs typeface="Montserrat 2"/>
                <a:sym typeface="Montserrat 2"/>
              </a:rPr>
              <a:t>): </a:t>
            </a:r>
          </a:p>
        </p:txBody>
      </p:sp>
      <p:sp>
        <p:nvSpPr>
          <p:cNvPr name="TextBox 58" id="58"/>
          <p:cNvSpPr txBox="true"/>
          <p:nvPr/>
        </p:nvSpPr>
        <p:spPr>
          <a:xfrm rot="0">
            <a:off x="1240555" y="6174076"/>
            <a:ext cx="5615245" cy="538963"/>
          </a:xfrm>
          <a:prstGeom prst="rect">
            <a:avLst/>
          </a:prstGeom>
        </p:spPr>
        <p:txBody>
          <a:bodyPr anchor="t" rtlCol="false" tIns="0" lIns="0" bIns="0" rIns="0">
            <a:spAutoFit/>
          </a:bodyPr>
          <a:lstStyle/>
          <a:p>
            <a:pPr algn="l">
              <a:lnSpc>
                <a:spcPts val="2100"/>
              </a:lnSpc>
            </a:pPr>
            <a:r>
              <a:rPr lang="en-US" sz="1800" spc="160">
                <a:solidFill>
                  <a:srgbClr val="D4D4D4"/>
                </a:solidFill>
                <a:latin typeface="Montserrat 2"/>
                <a:ea typeface="Montserrat 2"/>
                <a:cs typeface="Montserrat 2"/>
                <a:sym typeface="Montserrat 2"/>
              </a:rPr>
              <a:t>biggestNumber = sampleArray[</a:t>
            </a:r>
            <a:r>
              <a:rPr lang="en-US" sz="1800" spc="160">
                <a:solidFill>
                  <a:srgbClr val="B5CEA8"/>
                </a:solidFill>
                <a:latin typeface="Montserrat 2"/>
                <a:ea typeface="Montserrat 2"/>
                <a:cs typeface="Montserrat 2"/>
                <a:sym typeface="Montserrat 2"/>
              </a:rPr>
              <a:t>0</a:t>
            </a:r>
            <a:r>
              <a:rPr lang="en-US" sz="1800" spc="160">
                <a:solidFill>
                  <a:srgbClr val="D4D4D4"/>
                </a:solidFill>
                <a:latin typeface="Montserrat 2"/>
                <a:ea typeface="Montserrat 2"/>
                <a:cs typeface="Montserrat 2"/>
                <a:sym typeface="Montserrat 2"/>
              </a:rPr>
              <a:t>] </a:t>
            </a:r>
            <a:r>
              <a:rPr lang="en-US" sz="1800" spc="160">
                <a:solidFill>
                  <a:srgbClr val="C586C0"/>
                </a:solidFill>
                <a:latin typeface="Montserrat 2"/>
                <a:ea typeface="Montserrat 2"/>
                <a:cs typeface="Montserrat 2"/>
                <a:sym typeface="Montserrat 2"/>
              </a:rPr>
              <a:t>for</a:t>
            </a:r>
            <a:r>
              <a:rPr lang="en-US" sz="1800" spc="160">
                <a:solidFill>
                  <a:srgbClr val="D4D4D4"/>
                </a:solidFill>
                <a:latin typeface="Montserrat 2"/>
                <a:ea typeface="Montserrat 2"/>
                <a:cs typeface="Montserrat 2"/>
                <a:sym typeface="Montserrat 2"/>
              </a:rPr>
              <a:t> index </a:t>
            </a:r>
            <a:r>
              <a:rPr lang="en-US" sz="1800" spc="160">
                <a:solidFill>
                  <a:srgbClr val="569CD6"/>
                </a:solidFill>
                <a:latin typeface="Montserrat 2"/>
                <a:ea typeface="Montserrat 2"/>
                <a:cs typeface="Montserrat 2"/>
                <a:sym typeface="Montserrat 2"/>
              </a:rPr>
              <a:t>in</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range</a:t>
            </a:r>
            <a:r>
              <a:rPr lang="en-US" sz="1800" spc="160">
                <a:solidFill>
                  <a:srgbClr val="D4D4D4"/>
                </a:solidFill>
                <a:latin typeface="Montserrat 2"/>
                <a:ea typeface="Montserrat 2"/>
                <a:cs typeface="Montserrat 2"/>
                <a:sym typeface="Montserrat 2"/>
              </a:rPr>
              <a:t>(</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a:t>
            </a:r>
            <a:r>
              <a:rPr lang="en-US" sz="1800" spc="160">
                <a:solidFill>
                  <a:srgbClr val="DCDCAA"/>
                </a:solidFill>
                <a:latin typeface="Montserrat 2"/>
                <a:ea typeface="Montserrat 2"/>
                <a:cs typeface="Montserrat 2"/>
                <a:sym typeface="Montserrat 2"/>
              </a:rPr>
              <a:t>len</a:t>
            </a:r>
            <a:r>
              <a:rPr lang="en-US" sz="1800" spc="160">
                <a:solidFill>
                  <a:srgbClr val="D4D4D4"/>
                </a:solidFill>
                <a:latin typeface="Montserrat 2"/>
                <a:ea typeface="Montserrat 2"/>
                <a:cs typeface="Montserrat 2"/>
                <a:sym typeface="Montserrat 2"/>
              </a:rPr>
              <a:t>(sampleArray)): </a:t>
            </a:r>
          </a:p>
        </p:txBody>
      </p:sp>
      <p:sp>
        <p:nvSpPr>
          <p:cNvPr name="TextBox 59" id="59"/>
          <p:cNvSpPr txBox="true"/>
          <p:nvPr/>
        </p:nvSpPr>
        <p:spPr>
          <a:xfrm rot="0">
            <a:off x="1791071" y="6707476"/>
            <a:ext cx="5474865" cy="538963"/>
          </a:xfrm>
          <a:prstGeom prst="rect">
            <a:avLst/>
          </a:prstGeom>
        </p:spPr>
        <p:txBody>
          <a:bodyPr anchor="t" rtlCol="false" tIns="0" lIns="0" bIns="0" rIns="0">
            <a:spAutoFit/>
          </a:bodyPr>
          <a:lstStyle/>
          <a:p>
            <a:pPr algn="r">
              <a:lnSpc>
                <a:spcPts val="2100"/>
              </a:lnSpc>
            </a:pPr>
            <a:r>
              <a:rPr lang="en-US" sz="1800" spc="160">
                <a:solidFill>
                  <a:srgbClr val="C586C0"/>
                </a:solidFill>
                <a:latin typeface="Montserrat 2"/>
                <a:ea typeface="Montserrat 2"/>
                <a:cs typeface="Montserrat 2"/>
                <a:sym typeface="Montserrat 2"/>
              </a:rPr>
              <a:t>if</a:t>
            </a:r>
            <a:r>
              <a:rPr lang="en-US" sz="1800" spc="160">
                <a:solidFill>
                  <a:srgbClr val="D4D4D4"/>
                </a:solidFill>
                <a:latin typeface="Montserrat 2"/>
                <a:ea typeface="Montserrat 2"/>
                <a:cs typeface="Montserrat 2"/>
                <a:sym typeface="Montserrat 2"/>
              </a:rPr>
              <a:t> sampleArray[index] &gt; biggestNumber: biggestNumber = sampleArray[index] </a:t>
            </a:r>
          </a:p>
        </p:txBody>
      </p:sp>
      <p:sp>
        <p:nvSpPr>
          <p:cNvPr name="TextBox 60" id="60"/>
          <p:cNvSpPr txBox="true"/>
          <p:nvPr/>
        </p:nvSpPr>
        <p:spPr>
          <a:xfrm rot="0">
            <a:off x="1240555" y="7240876"/>
            <a:ext cx="2947997" cy="272263"/>
          </a:xfrm>
          <a:prstGeom prst="rect">
            <a:avLst/>
          </a:prstGeom>
        </p:spPr>
        <p:txBody>
          <a:bodyPr anchor="t" rtlCol="false" tIns="0" lIns="0" bIns="0" rIns="0">
            <a:spAutoFit/>
          </a:bodyPr>
          <a:lstStyle/>
          <a:p>
            <a:pPr algn="l">
              <a:lnSpc>
                <a:spcPts val="2100"/>
              </a:lnSpc>
            </a:pPr>
            <a:r>
              <a:rPr lang="en-US" sz="1800" spc="160">
                <a:solidFill>
                  <a:srgbClr val="DCDCAA"/>
                </a:solidFill>
                <a:latin typeface="Montserrat 2"/>
                <a:ea typeface="Montserrat 2"/>
                <a:cs typeface="Montserrat 2"/>
                <a:sym typeface="Montserrat 2"/>
              </a:rPr>
              <a:t>print</a:t>
            </a:r>
            <a:r>
              <a:rPr lang="en-US" sz="1800" spc="160">
                <a:solidFill>
                  <a:srgbClr val="D4D4D4"/>
                </a:solidFill>
                <a:latin typeface="Montserrat 2"/>
                <a:ea typeface="Montserrat 2"/>
                <a:cs typeface="Montserrat 2"/>
                <a:sym typeface="Montserrat 2"/>
              </a:rPr>
              <a:t>(biggestNumber) </a:t>
            </a:r>
          </a:p>
        </p:txBody>
      </p:sp>
      <p:sp>
        <p:nvSpPr>
          <p:cNvPr name="TextBox 61" id="61"/>
          <p:cNvSpPr txBox="true"/>
          <p:nvPr/>
        </p:nvSpPr>
        <p:spPr>
          <a:xfrm rot="0">
            <a:off x="7962890" y="6741414"/>
            <a:ext cx="449094" cy="273863"/>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62" id="62"/>
          <p:cNvSpPr txBox="true"/>
          <p:nvPr/>
        </p:nvSpPr>
        <p:spPr>
          <a:xfrm rot="0">
            <a:off x="7975587" y="7008114"/>
            <a:ext cx="449094" cy="273863"/>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63" id="63"/>
          <p:cNvSpPr txBox="true"/>
          <p:nvPr/>
        </p:nvSpPr>
        <p:spPr>
          <a:xfrm rot="0">
            <a:off x="9088955" y="6390008"/>
            <a:ext cx="457714" cy="369113"/>
          </a:xfrm>
          <a:prstGeom prst="rect">
            <a:avLst/>
          </a:prstGeom>
        </p:spPr>
        <p:txBody>
          <a:bodyPr anchor="t" rtlCol="false" tIns="0" lIns="0" bIns="0" rIns="0">
            <a:spAutoFit/>
          </a:bodyPr>
          <a:lstStyle/>
          <a:p>
            <a:pPr algn="l">
              <a:lnSpc>
                <a:spcPts val="3123"/>
              </a:lnSpc>
            </a:pPr>
            <a:r>
              <a:rPr lang="en-US" b="true" sz="1800" spc="-5">
                <a:solidFill>
                  <a:srgbClr val="FFFFFF"/>
                </a:solidFill>
                <a:latin typeface="IBM Plex Sans Bold"/>
                <a:ea typeface="IBM Plex Sans Bold"/>
                <a:cs typeface="IBM Plex Sans Bold"/>
                <a:sym typeface="IBM Plex Sans Bold"/>
              </a:rPr>
              <a:t>O(n)</a:t>
            </a:r>
          </a:p>
        </p:txBody>
      </p:sp>
      <p:sp>
        <p:nvSpPr>
          <p:cNvPr name="TextBox 64" id="64"/>
          <p:cNvSpPr txBox="true"/>
          <p:nvPr/>
        </p:nvSpPr>
        <p:spPr>
          <a:xfrm rot="0">
            <a:off x="9093184" y="6786705"/>
            <a:ext cx="449094" cy="369113"/>
          </a:xfrm>
          <a:prstGeom prst="rect">
            <a:avLst/>
          </a:prstGeom>
        </p:spPr>
        <p:txBody>
          <a:bodyPr anchor="t" rtlCol="false" tIns="0" lIns="0" bIns="0" rIns="0">
            <a:spAutoFit/>
          </a:bodyPr>
          <a:lstStyle/>
          <a:p>
            <a:pPr algn="l">
              <a:lnSpc>
                <a:spcPts val="3123"/>
              </a:lnSpc>
            </a:pPr>
            <a:r>
              <a:rPr lang="en-US" b="true" sz="1800" spc="-5">
                <a:solidFill>
                  <a:srgbClr val="FFFFFF"/>
                </a:solidFill>
                <a:latin typeface="IBM Plex Sans Bold"/>
                <a:ea typeface="IBM Plex Sans Bold"/>
                <a:cs typeface="IBM Plex Sans Bold"/>
                <a:sym typeface="IBM Plex Sans Bold"/>
              </a:rPr>
              <a:t>O(1)</a:t>
            </a:r>
          </a:p>
        </p:txBody>
      </p:sp>
      <p:sp>
        <p:nvSpPr>
          <p:cNvPr name="TextBox 65" id="65"/>
          <p:cNvSpPr txBox="true"/>
          <p:nvPr/>
        </p:nvSpPr>
        <p:spPr>
          <a:xfrm rot="0">
            <a:off x="10596029" y="6073531"/>
            <a:ext cx="457714" cy="881024"/>
          </a:xfrm>
          <a:prstGeom prst="rect">
            <a:avLst/>
          </a:prstGeom>
        </p:spPr>
        <p:txBody>
          <a:bodyPr anchor="t" rtlCol="false" tIns="0" lIns="0" bIns="0" rIns="0">
            <a:spAutoFit/>
          </a:bodyPr>
          <a:lstStyle/>
          <a:p>
            <a:pPr algn="just">
              <a:lnSpc>
                <a:spcPts val="3655"/>
              </a:lnSpc>
            </a:pPr>
            <a:r>
              <a:rPr lang="en-US" b="true" sz="1800" spc="-5">
                <a:solidFill>
                  <a:srgbClr val="FFFFFF"/>
                </a:solidFill>
                <a:latin typeface="IBM Plex Sans Bold"/>
                <a:ea typeface="IBM Plex Sans Bold"/>
                <a:cs typeface="IBM Plex Sans Bold"/>
                <a:sym typeface="IBM Plex Sans Bold"/>
              </a:rPr>
              <a:t>O(1) O(n)</a:t>
            </a:r>
          </a:p>
        </p:txBody>
      </p:sp>
      <p:sp>
        <p:nvSpPr>
          <p:cNvPr name="TextBox 66" id="66"/>
          <p:cNvSpPr txBox="true"/>
          <p:nvPr/>
        </p:nvSpPr>
        <p:spPr>
          <a:xfrm rot="0">
            <a:off x="10600258" y="7058911"/>
            <a:ext cx="449094" cy="502463"/>
          </a:xfrm>
          <a:prstGeom prst="rect">
            <a:avLst/>
          </a:prstGeom>
        </p:spPr>
        <p:txBody>
          <a:bodyPr anchor="t" rtlCol="false" tIns="0" lIns="0" bIns="0" rIns="0">
            <a:spAutoFit/>
          </a:bodyPr>
          <a:lstStyle/>
          <a:p>
            <a:pPr algn="l">
              <a:lnSpc>
                <a:spcPts val="45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67" id="67"/>
          <p:cNvSpPr txBox="true"/>
          <p:nvPr/>
        </p:nvSpPr>
        <p:spPr>
          <a:xfrm rot="0">
            <a:off x="8363121" y="6670491"/>
            <a:ext cx="458572" cy="1010402"/>
          </a:xfrm>
          <a:prstGeom prst="rect">
            <a:avLst/>
          </a:prstGeom>
        </p:spPr>
        <p:txBody>
          <a:bodyPr anchor="t" rtlCol="false" tIns="0" lIns="0" bIns="0" rIns="0">
            <a:spAutoFit/>
          </a:bodyPr>
          <a:lstStyle/>
          <a:p>
            <a:pPr algn="l">
              <a:lnSpc>
                <a:spcPts val="8259"/>
              </a:lnSpc>
            </a:pPr>
            <a:r>
              <a:rPr lang="en-US" sz="5899">
                <a:solidFill>
                  <a:srgbClr val="FFFFFF"/>
                </a:solidFill>
                <a:latin typeface="Courier New OS"/>
                <a:ea typeface="Courier New OS"/>
                <a:cs typeface="Courier New OS"/>
                <a:sym typeface="Courier New OS"/>
              </a:rPr>
              <a:t>}</a:t>
            </a:r>
          </a:p>
        </p:txBody>
      </p:sp>
      <p:sp>
        <p:nvSpPr>
          <p:cNvPr name="TextBox 68" id="68"/>
          <p:cNvSpPr txBox="true"/>
          <p:nvPr/>
        </p:nvSpPr>
        <p:spPr>
          <a:xfrm rot="0">
            <a:off x="9416910" y="6431794"/>
            <a:ext cx="512978" cy="1134637"/>
          </a:xfrm>
          <a:prstGeom prst="rect">
            <a:avLst/>
          </a:prstGeom>
        </p:spPr>
        <p:txBody>
          <a:bodyPr anchor="t" rtlCol="false" tIns="0" lIns="0" bIns="0" rIns="0">
            <a:spAutoFit/>
          </a:bodyPr>
          <a:lstStyle/>
          <a:p>
            <a:pPr algn="l">
              <a:lnSpc>
                <a:spcPts val="9240"/>
              </a:lnSpc>
            </a:pPr>
            <a:r>
              <a:rPr lang="en-US" sz="6600">
                <a:solidFill>
                  <a:srgbClr val="FFFFFF"/>
                </a:solidFill>
                <a:latin typeface="Courier New OS"/>
                <a:ea typeface="Courier New OS"/>
                <a:cs typeface="Courier New OS"/>
                <a:sym typeface="Courier New OS"/>
              </a:rPr>
              <a:t>}</a:t>
            </a:r>
          </a:p>
        </p:txBody>
      </p:sp>
      <p:sp>
        <p:nvSpPr>
          <p:cNvPr name="TextBox 69" id="69"/>
          <p:cNvSpPr txBox="true"/>
          <p:nvPr/>
        </p:nvSpPr>
        <p:spPr>
          <a:xfrm rot="0">
            <a:off x="1064362" y="5218643"/>
            <a:ext cx="187034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sampleArray</a:t>
            </a:r>
          </a:p>
        </p:txBody>
      </p:sp>
      <p:sp>
        <p:nvSpPr>
          <p:cNvPr name="TextBox 70" id="70"/>
          <p:cNvSpPr txBox="true"/>
          <p:nvPr/>
        </p:nvSpPr>
        <p:spPr>
          <a:xfrm rot="0">
            <a:off x="673103" y="8052540"/>
            <a:ext cx="6189002"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Time complexity : O(1) + O(n) + O(1) = O(n)</a:t>
            </a:r>
          </a:p>
        </p:txBody>
      </p:sp>
      <p:sp>
        <p:nvSpPr>
          <p:cNvPr name="TextBox 71" id="71"/>
          <p:cNvSpPr txBox="true"/>
          <p:nvPr/>
        </p:nvSpPr>
        <p:spPr>
          <a:xfrm rot="0">
            <a:off x="3557759" y="52816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5</a:t>
            </a:r>
          </a:p>
        </p:txBody>
      </p:sp>
      <p:sp>
        <p:nvSpPr>
          <p:cNvPr name="TextBox 72" id="72"/>
          <p:cNvSpPr txBox="true"/>
          <p:nvPr/>
        </p:nvSpPr>
        <p:spPr>
          <a:xfrm rot="0">
            <a:off x="4377033" y="52816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4</a:t>
            </a:r>
          </a:p>
        </p:txBody>
      </p:sp>
      <p:sp>
        <p:nvSpPr>
          <p:cNvPr name="TextBox 73" id="73"/>
          <p:cNvSpPr txBox="true"/>
          <p:nvPr/>
        </p:nvSpPr>
        <p:spPr>
          <a:xfrm rot="0">
            <a:off x="5118630" y="52816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10</a:t>
            </a:r>
          </a:p>
        </p:txBody>
      </p:sp>
      <p:sp>
        <p:nvSpPr>
          <p:cNvPr name="TextBox 74" id="74"/>
          <p:cNvSpPr txBox="true"/>
          <p:nvPr/>
        </p:nvSpPr>
        <p:spPr>
          <a:xfrm rot="0">
            <a:off x="5953554" y="5256276"/>
            <a:ext cx="28498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a:t>
            </a:r>
          </a:p>
        </p:txBody>
      </p:sp>
      <p:sp>
        <p:nvSpPr>
          <p:cNvPr name="TextBox 75" id="75"/>
          <p:cNvSpPr txBox="true"/>
          <p:nvPr/>
        </p:nvSpPr>
        <p:spPr>
          <a:xfrm rot="0">
            <a:off x="6834845" y="52816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a:t>
            </a:r>
          </a:p>
        </p:txBody>
      </p:sp>
      <p:sp>
        <p:nvSpPr>
          <p:cNvPr name="TextBox 76" id="76"/>
          <p:cNvSpPr txBox="true"/>
          <p:nvPr/>
        </p:nvSpPr>
        <p:spPr>
          <a:xfrm rot="0">
            <a:off x="7576442" y="52816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77" id="77"/>
          <p:cNvSpPr txBox="true"/>
          <p:nvPr/>
        </p:nvSpPr>
        <p:spPr>
          <a:xfrm rot="0">
            <a:off x="8395716" y="52816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68</a:t>
            </a:r>
          </a:p>
        </p:txBody>
      </p:sp>
      <p:sp>
        <p:nvSpPr>
          <p:cNvPr name="TextBox 78" id="78"/>
          <p:cNvSpPr txBox="true"/>
          <p:nvPr/>
        </p:nvSpPr>
        <p:spPr>
          <a:xfrm rot="0">
            <a:off x="9214990" y="52816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87</a:t>
            </a:r>
          </a:p>
        </p:txBody>
      </p:sp>
      <p:sp>
        <p:nvSpPr>
          <p:cNvPr name="TextBox 79" id="79"/>
          <p:cNvSpPr txBox="true"/>
          <p:nvPr/>
        </p:nvSpPr>
        <p:spPr>
          <a:xfrm rot="0">
            <a:off x="10049904" y="5256276"/>
            <a:ext cx="28498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2150012" y="6304007"/>
            <a:ext cx="248917" cy="588054"/>
            <a:chOff x="0" y="0"/>
            <a:chExt cx="248920" cy="588061"/>
          </a:xfrm>
        </p:grpSpPr>
        <p:sp>
          <p:nvSpPr>
            <p:cNvPr name="Freeform 6" id="6"/>
            <p:cNvSpPr/>
            <p:nvPr/>
          </p:nvSpPr>
          <p:spPr>
            <a:xfrm flipH="false" flipV="false" rot="0">
              <a:off x="111760" y="63500"/>
              <a:ext cx="25400" cy="382270"/>
            </a:xfrm>
            <a:custGeom>
              <a:avLst/>
              <a:gdLst/>
              <a:ahLst/>
              <a:cxnLst/>
              <a:rect r="r" b="b" t="t" l="l"/>
              <a:pathLst>
                <a:path h="382270" w="25400">
                  <a:moveTo>
                    <a:pt x="25400" y="0"/>
                  </a:moveTo>
                  <a:lnTo>
                    <a:pt x="25400" y="369570"/>
                  </a:lnTo>
                  <a:lnTo>
                    <a:pt x="12700" y="369570"/>
                  </a:lnTo>
                  <a:lnTo>
                    <a:pt x="25400" y="369570"/>
                  </a:lnTo>
                  <a:lnTo>
                    <a:pt x="25400" y="382270"/>
                  </a:lnTo>
                  <a:lnTo>
                    <a:pt x="0" y="382270"/>
                  </a:lnTo>
                  <a:lnTo>
                    <a:pt x="0" y="369570"/>
                  </a:lnTo>
                  <a:lnTo>
                    <a:pt x="0" y="0"/>
                  </a:lnTo>
                  <a:close/>
                </a:path>
              </a:pathLst>
            </a:custGeom>
            <a:solidFill>
              <a:srgbClr val="000000"/>
            </a:solidFill>
          </p:spPr>
        </p:sp>
        <p:sp>
          <p:nvSpPr>
            <p:cNvPr name="Freeform 7" id="7"/>
            <p:cNvSpPr/>
            <p:nvPr/>
          </p:nvSpPr>
          <p:spPr>
            <a:xfrm flipH="false" flipV="false" rot="0">
              <a:off x="63500" y="402590"/>
              <a:ext cx="121920" cy="121920"/>
            </a:xfrm>
            <a:custGeom>
              <a:avLst/>
              <a:gdLst/>
              <a:ahLst/>
              <a:cxnLst/>
              <a:rect r="r" b="b" t="t" l="l"/>
              <a:pathLst>
                <a:path h="121920" w="121920">
                  <a:moveTo>
                    <a:pt x="0" y="0"/>
                  </a:moveTo>
                  <a:lnTo>
                    <a:pt x="60960" y="121920"/>
                  </a:lnTo>
                  <a:lnTo>
                    <a:pt x="121920" y="0"/>
                  </a:lnTo>
                  <a:lnTo>
                    <a:pt x="60960" y="30480"/>
                  </a:lnTo>
                  <a:close/>
                </a:path>
              </a:pathLst>
            </a:custGeom>
            <a:solidFill>
              <a:srgbClr val="000000"/>
            </a:solidFill>
          </p:spPr>
        </p:sp>
      </p:grpSp>
      <p:grpSp>
        <p:nvGrpSpPr>
          <p:cNvPr name="Group 8" id="8"/>
          <p:cNvGrpSpPr>
            <a:grpSpLocks noChangeAspect="true"/>
          </p:cNvGrpSpPr>
          <p:nvPr/>
        </p:nvGrpSpPr>
        <p:grpSpPr>
          <a:xfrm rot="0">
            <a:off x="2150012" y="7208530"/>
            <a:ext cx="248917" cy="588054"/>
            <a:chOff x="0" y="0"/>
            <a:chExt cx="248920" cy="588061"/>
          </a:xfrm>
        </p:grpSpPr>
        <p:sp>
          <p:nvSpPr>
            <p:cNvPr name="Freeform 9" id="9"/>
            <p:cNvSpPr/>
            <p:nvPr/>
          </p:nvSpPr>
          <p:spPr>
            <a:xfrm flipH="false" flipV="false" rot="0">
              <a:off x="111760" y="63500"/>
              <a:ext cx="25400" cy="382270"/>
            </a:xfrm>
            <a:custGeom>
              <a:avLst/>
              <a:gdLst/>
              <a:ahLst/>
              <a:cxnLst/>
              <a:rect r="r" b="b" t="t" l="l"/>
              <a:pathLst>
                <a:path h="382270" w="25400">
                  <a:moveTo>
                    <a:pt x="25400" y="0"/>
                  </a:moveTo>
                  <a:lnTo>
                    <a:pt x="25400" y="369570"/>
                  </a:lnTo>
                  <a:lnTo>
                    <a:pt x="12700" y="369570"/>
                  </a:lnTo>
                  <a:lnTo>
                    <a:pt x="25400" y="369570"/>
                  </a:lnTo>
                  <a:lnTo>
                    <a:pt x="25400" y="382270"/>
                  </a:lnTo>
                  <a:lnTo>
                    <a:pt x="0" y="382270"/>
                  </a:lnTo>
                  <a:lnTo>
                    <a:pt x="0" y="369570"/>
                  </a:lnTo>
                  <a:lnTo>
                    <a:pt x="0" y="0"/>
                  </a:lnTo>
                  <a:close/>
                </a:path>
              </a:pathLst>
            </a:custGeom>
            <a:solidFill>
              <a:srgbClr val="000000"/>
            </a:solidFill>
          </p:spPr>
        </p:sp>
        <p:sp>
          <p:nvSpPr>
            <p:cNvPr name="Freeform 10" id="10"/>
            <p:cNvSpPr/>
            <p:nvPr/>
          </p:nvSpPr>
          <p:spPr>
            <a:xfrm flipH="false" flipV="false" rot="0">
              <a:off x="63500" y="402590"/>
              <a:ext cx="121920" cy="121920"/>
            </a:xfrm>
            <a:custGeom>
              <a:avLst/>
              <a:gdLst/>
              <a:ahLst/>
              <a:cxnLst/>
              <a:rect r="r" b="b" t="t" l="l"/>
              <a:pathLst>
                <a:path h="121920" w="121920">
                  <a:moveTo>
                    <a:pt x="0" y="0"/>
                  </a:moveTo>
                  <a:lnTo>
                    <a:pt x="60960" y="121920"/>
                  </a:lnTo>
                  <a:lnTo>
                    <a:pt x="121920" y="0"/>
                  </a:lnTo>
                  <a:lnTo>
                    <a:pt x="60960" y="30480"/>
                  </a:lnTo>
                  <a:close/>
                </a:path>
              </a:pathLst>
            </a:custGeom>
            <a:solidFill>
              <a:srgbClr val="000000"/>
            </a:solidFill>
          </p:spPr>
        </p:sp>
      </p:grpSp>
      <p:grpSp>
        <p:nvGrpSpPr>
          <p:cNvPr name="Group 11" id="11"/>
          <p:cNvGrpSpPr>
            <a:grpSpLocks noChangeAspect="true"/>
          </p:cNvGrpSpPr>
          <p:nvPr/>
        </p:nvGrpSpPr>
        <p:grpSpPr>
          <a:xfrm rot="0">
            <a:off x="2150012" y="8113052"/>
            <a:ext cx="248917" cy="588054"/>
            <a:chOff x="0" y="0"/>
            <a:chExt cx="248920" cy="588061"/>
          </a:xfrm>
        </p:grpSpPr>
        <p:sp>
          <p:nvSpPr>
            <p:cNvPr name="Freeform 12" id="12"/>
            <p:cNvSpPr/>
            <p:nvPr/>
          </p:nvSpPr>
          <p:spPr>
            <a:xfrm flipH="false" flipV="false" rot="0">
              <a:off x="111760" y="63500"/>
              <a:ext cx="25400" cy="382270"/>
            </a:xfrm>
            <a:custGeom>
              <a:avLst/>
              <a:gdLst/>
              <a:ahLst/>
              <a:cxnLst/>
              <a:rect r="r" b="b" t="t" l="l"/>
              <a:pathLst>
                <a:path h="382270" w="25400">
                  <a:moveTo>
                    <a:pt x="25400" y="0"/>
                  </a:moveTo>
                  <a:lnTo>
                    <a:pt x="25400" y="369570"/>
                  </a:lnTo>
                  <a:lnTo>
                    <a:pt x="12700" y="369570"/>
                  </a:lnTo>
                  <a:lnTo>
                    <a:pt x="25400" y="369570"/>
                  </a:lnTo>
                  <a:lnTo>
                    <a:pt x="25400" y="382270"/>
                  </a:lnTo>
                  <a:lnTo>
                    <a:pt x="0" y="382270"/>
                  </a:lnTo>
                  <a:lnTo>
                    <a:pt x="0" y="369570"/>
                  </a:lnTo>
                  <a:lnTo>
                    <a:pt x="0" y="0"/>
                  </a:lnTo>
                  <a:close/>
                </a:path>
              </a:pathLst>
            </a:custGeom>
            <a:solidFill>
              <a:srgbClr val="000000"/>
            </a:solidFill>
          </p:spPr>
        </p:sp>
        <p:sp>
          <p:nvSpPr>
            <p:cNvPr name="Freeform 13" id="13"/>
            <p:cNvSpPr/>
            <p:nvPr/>
          </p:nvSpPr>
          <p:spPr>
            <a:xfrm flipH="false" flipV="false" rot="0">
              <a:off x="63500" y="402590"/>
              <a:ext cx="121920" cy="121920"/>
            </a:xfrm>
            <a:custGeom>
              <a:avLst/>
              <a:gdLst/>
              <a:ahLst/>
              <a:cxnLst/>
              <a:rect r="r" b="b" t="t" l="l"/>
              <a:pathLst>
                <a:path h="121920" w="121920">
                  <a:moveTo>
                    <a:pt x="0" y="0"/>
                  </a:moveTo>
                  <a:lnTo>
                    <a:pt x="60960" y="121920"/>
                  </a:lnTo>
                  <a:lnTo>
                    <a:pt x="121920" y="0"/>
                  </a:lnTo>
                  <a:lnTo>
                    <a:pt x="60960" y="30480"/>
                  </a:lnTo>
                  <a:close/>
                </a:path>
              </a:pathLst>
            </a:custGeom>
            <a:solidFill>
              <a:srgbClr val="000000"/>
            </a:solidFill>
          </p:spPr>
        </p:sp>
      </p:grpSp>
      <p:grpSp>
        <p:nvGrpSpPr>
          <p:cNvPr name="Group 14" id="14"/>
          <p:cNvGrpSpPr>
            <a:grpSpLocks noChangeAspect="true"/>
          </p:cNvGrpSpPr>
          <p:nvPr/>
        </p:nvGrpSpPr>
        <p:grpSpPr>
          <a:xfrm rot="0">
            <a:off x="3454403" y="6060443"/>
            <a:ext cx="579949" cy="248917"/>
            <a:chOff x="0" y="0"/>
            <a:chExt cx="579946" cy="248920"/>
          </a:xfrm>
        </p:grpSpPr>
        <p:sp>
          <p:nvSpPr>
            <p:cNvPr name="Freeform 15" id="15"/>
            <p:cNvSpPr/>
            <p:nvPr/>
          </p:nvSpPr>
          <p:spPr>
            <a:xfrm flipH="false" flipV="false" rot="0">
              <a:off x="63500" y="111760"/>
              <a:ext cx="374269" cy="25400"/>
            </a:xfrm>
            <a:custGeom>
              <a:avLst/>
              <a:gdLst/>
              <a:ahLst/>
              <a:cxnLst/>
              <a:rect r="r" b="b" t="t" l="l"/>
              <a:pathLst>
                <a:path h="25400" w="374269">
                  <a:moveTo>
                    <a:pt x="0" y="0"/>
                  </a:moveTo>
                  <a:lnTo>
                    <a:pt x="361569" y="0"/>
                  </a:lnTo>
                  <a:lnTo>
                    <a:pt x="361569" y="12700"/>
                  </a:lnTo>
                  <a:lnTo>
                    <a:pt x="361569" y="0"/>
                  </a:lnTo>
                  <a:lnTo>
                    <a:pt x="374269" y="0"/>
                  </a:lnTo>
                  <a:lnTo>
                    <a:pt x="374269" y="25400"/>
                  </a:lnTo>
                  <a:lnTo>
                    <a:pt x="361569" y="25400"/>
                  </a:lnTo>
                  <a:lnTo>
                    <a:pt x="0" y="25400"/>
                  </a:lnTo>
                  <a:close/>
                </a:path>
              </a:pathLst>
            </a:custGeom>
            <a:solidFill>
              <a:srgbClr val="000000"/>
            </a:solidFill>
          </p:spPr>
        </p:sp>
        <p:sp>
          <p:nvSpPr>
            <p:cNvPr name="Freeform 16" id="16"/>
            <p:cNvSpPr/>
            <p:nvPr/>
          </p:nvSpPr>
          <p:spPr>
            <a:xfrm flipH="false" flipV="false" rot="0">
              <a:off x="394589"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7" id="17"/>
          <p:cNvGrpSpPr>
            <a:grpSpLocks noChangeAspect="true"/>
          </p:cNvGrpSpPr>
          <p:nvPr/>
        </p:nvGrpSpPr>
        <p:grpSpPr>
          <a:xfrm rot="0">
            <a:off x="3454403" y="6937515"/>
            <a:ext cx="579949" cy="248917"/>
            <a:chOff x="0" y="0"/>
            <a:chExt cx="579946" cy="248920"/>
          </a:xfrm>
        </p:grpSpPr>
        <p:sp>
          <p:nvSpPr>
            <p:cNvPr name="Freeform 18" id="18"/>
            <p:cNvSpPr/>
            <p:nvPr/>
          </p:nvSpPr>
          <p:spPr>
            <a:xfrm flipH="false" flipV="false" rot="0">
              <a:off x="63500" y="111760"/>
              <a:ext cx="374269" cy="25400"/>
            </a:xfrm>
            <a:custGeom>
              <a:avLst/>
              <a:gdLst/>
              <a:ahLst/>
              <a:cxnLst/>
              <a:rect r="r" b="b" t="t" l="l"/>
              <a:pathLst>
                <a:path h="25400" w="374269">
                  <a:moveTo>
                    <a:pt x="0" y="0"/>
                  </a:moveTo>
                  <a:lnTo>
                    <a:pt x="361569" y="0"/>
                  </a:lnTo>
                  <a:lnTo>
                    <a:pt x="361569" y="12700"/>
                  </a:lnTo>
                  <a:lnTo>
                    <a:pt x="361569" y="0"/>
                  </a:lnTo>
                  <a:lnTo>
                    <a:pt x="374269" y="0"/>
                  </a:lnTo>
                  <a:lnTo>
                    <a:pt x="374269" y="25400"/>
                  </a:lnTo>
                  <a:lnTo>
                    <a:pt x="361569" y="25400"/>
                  </a:lnTo>
                  <a:lnTo>
                    <a:pt x="0" y="25400"/>
                  </a:lnTo>
                  <a:close/>
                </a:path>
              </a:pathLst>
            </a:custGeom>
            <a:solidFill>
              <a:srgbClr val="000000"/>
            </a:solidFill>
          </p:spPr>
        </p:sp>
        <p:sp>
          <p:nvSpPr>
            <p:cNvPr name="Freeform 19" id="19"/>
            <p:cNvSpPr/>
            <p:nvPr/>
          </p:nvSpPr>
          <p:spPr>
            <a:xfrm flipH="false" flipV="false" rot="0">
              <a:off x="394589"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20" id="20"/>
          <p:cNvGrpSpPr>
            <a:grpSpLocks noChangeAspect="true"/>
          </p:cNvGrpSpPr>
          <p:nvPr/>
        </p:nvGrpSpPr>
        <p:grpSpPr>
          <a:xfrm rot="0">
            <a:off x="3479797" y="7808319"/>
            <a:ext cx="579949" cy="248917"/>
            <a:chOff x="0" y="0"/>
            <a:chExt cx="579946" cy="248920"/>
          </a:xfrm>
        </p:grpSpPr>
        <p:sp>
          <p:nvSpPr>
            <p:cNvPr name="Freeform 21" id="21"/>
            <p:cNvSpPr/>
            <p:nvPr/>
          </p:nvSpPr>
          <p:spPr>
            <a:xfrm flipH="false" flipV="false" rot="0">
              <a:off x="63500" y="111760"/>
              <a:ext cx="374269" cy="25400"/>
            </a:xfrm>
            <a:custGeom>
              <a:avLst/>
              <a:gdLst/>
              <a:ahLst/>
              <a:cxnLst/>
              <a:rect r="r" b="b" t="t" l="l"/>
              <a:pathLst>
                <a:path h="25400" w="374269">
                  <a:moveTo>
                    <a:pt x="0" y="0"/>
                  </a:moveTo>
                  <a:lnTo>
                    <a:pt x="361569" y="0"/>
                  </a:lnTo>
                  <a:lnTo>
                    <a:pt x="361569" y="12700"/>
                  </a:lnTo>
                  <a:lnTo>
                    <a:pt x="361569" y="0"/>
                  </a:lnTo>
                  <a:lnTo>
                    <a:pt x="374269" y="0"/>
                  </a:lnTo>
                  <a:lnTo>
                    <a:pt x="374269" y="25400"/>
                  </a:lnTo>
                  <a:lnTo>
                    <a:pt x="361569" y="25400"/>
                  </a:lnTo>
                  <a:lnTo>
                    <a:pt x="0" y="25400"/>
                  </a:lnTo>
                  <a:close/>
                </a:path>
              </a:pathLst>
            </a:custGeom>
            <a:solidFill>
              <a:srgbClr val="000000"/>
            </a:solidFill>
          </p:spPr>
        </p:sp>
        <p:sp>
          <p:nvSpPr>
            <p:cNvPr name="Freeform 22" id="22"/>
            <p:cNvSpPr/>
            <p:nvPr/>
          </p:nvSpPr>
          <p:spPr>
            <a:xfrm flipH="false" flipV="false" rot="0">
              <a:off x="394589"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23" id="23"/>
          <p:cNvGrpSpPr>
            <a:grpSpLocks noChangeAspect="true"/>
          </p:cNvGrpSpPr>
          <p:nvPr/>
        </p:nvGrpSpPr>
        <p:grpSpPr>
          <a:xfrm rot="0">
            <a:off x="3479797" y="8746560"/>
            <a:ext cx="579949" cy="248917"/>
            <a:chOff x="0" y="0"/>
            <a:chExt cx="579946" cy="248920"/>
          </a:xfrm>
        </p:grpSpPr>
        <p:sp>
          <p:nvSpPr>
            <p:cNvPr name="Freeform 24" id="24"/>
            <p:cNvSpPr/>
            <p:nvPr/>
          </p:nvSpPr>
          <p:spPr>
            <a:xfrm flipH="false" flipV="false" rot="0">
              <a:off x="63500" y="111760"/>
              <a:ext cx="374269" cy="25400"/>
            </a:xfrm>
            <a:custGeom>
              <a:avLst/>
              <a:gdLst/>
              <a:ahLst/>
              <a:cxnLst/>
              <a:rect r="r" b="b" t="t" l="l"/>
              <a:pathLst>
                <a:path h="25400" w="374269">
                  <a:moveTo>
                    <a:pt x="0" y="0"/>
                  </a:moveTo>
                  <a:lnTo>
                    <a:pt x="361569" y="0"/>
                  </a:lnTo>
                  <a:lnTo>
                    <a:pt x="361569" y="12700"/>
                  </a:lnTo>
                  <a:lnTo>
                    <a:pt x="361569" y="0"/>
                  </a:lnTo>
                  <a:lnTo>
                    <a:pt x="374269" y="0"/>
                  </a:lnTo>
                  <a:lnTo>
                    <a:pt x="374269" y="25400"/>
                  </a:lnTo>
                  <a:lnTo>
                    <a:pt x="361569" y="25400"/>
                  </a:lnTo>
                  <a:lnTo>
                    <a:pt x="0" y="25400"/>
                  </a:lnTo>
                  <a:close/>
                </a:path>
              </a:pathLst>
            </a:custGeom>
            <a:solidFill>
              <a:srgbClr val="000000"/>
            </a:solidFill>
          </p:spPr>
        </p:sp>
        <p:sp>
          <p:nvSpPr>
            <p:cNvPr name="Freeform 25" id="25"/>
            <p:cNvSpPr/>
            <p:nvPr/>
          </p:nvSpPr>
          <p:spPr>
            <a:xfrm flipH="false" flipV="false" rot="0">
              <a:off x="394589"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26" id="26"/>
          <p:cNvGrpSpPr>
            <a:grpSpLocks noChangeAspect="true"/>
          </p:cNvGrpSpPr>
          <p:nvPr/>
        </p:nvGrpSpPr>
        <p:grpSpPr>
          <a:xfrm rot="0">
            <a:off x="1371600" y="4953000"/>
            <a:ext cx="4274944" cy="712851"/>
            <a:chOff x="0" y="0"/>
            <a:chExt cx="4274934" cy="712851"/>
          </a:xfrm>
        </p:grpSpPr>
        <p:sp>
          <p:nvSpPr>
            <p:cNvPr name="Freeform 27" id="27"/>
            <p:cNvSpPr/>
            <p:nvPr/>
          </p:nvSpPr>
          <p:spPr>
            <a:xfrm flipH="false" flipV="false" rot="0">
              <a:off x="76200" y="76200"/>
              <a:ext cx="1030605" cy="560451"/>
            </a:xfrm>
            <a:custGeom>
              <a:avLst/>
              <a:gdLst/>
              <a:ahLst/>
              <a:cxnLst/>
              <a:rect r="r" b="b" t="t" l="l"/>
              <a:pathLst>
                <a:path h="560451" w="1030605">
                  <a:moveTo>
                    <a:pt x="0" y="0"/>
                  </a:moveTo>
                  <a:lnTo>
                    <a:pt x="1030605" y="0"/>
                  </a:lnTo>
                  <a:lnTo>
                    <a:pt x="1030605" y="560451"/>
                  </a:lnTo>
                  <a:lnTo>
                    <a:pt x="0" y="560451"/>
                  </a:lnTo>
                  <a:close/>
                </a:path>
              </a:pathLst>
            </a:custGeom>
            <a:solidFill>
              <a:srgbClr val="73FDEA"/>
            </a:solidFill>
          </p:spPr>
        </p:sp>
        <p:sp>
          <p:nvSpPr>
            <p:cNvPr name="Freeform 28" id="28"/>
            <p:cNvSpPr/>
            <p:nvPr/>
          </p:nvSpPr>
          <p:spPr>
            <a:xfrm flipH="false" flipV="false" rot="0">
              <a:off x="1106805" y="76200"/>
              <a:ext cx="1030605" cy="560451"/>
            </a:xfrm>
            <a:custGeom>
              <a:avLst/>
              <a:gdLst/>
              <a:ahLst/>
              <a:cxnLst/>
              <a:rect r="r" b="b" t="t" l="l"/>
              <a:pathLst>
                <a:path h="560451" w="1030605">
                  <a:moveTo>
                    <a:pt x="0" y="0"/>
                  </a:moveTo>
                  <a:lnTo>
                    <a:pt x="1030605" y="0"/>
                  </a:lnTo>
                  <a:lnTo>
                    <a:pt x="1030605" y="560451"/>
                  </a:lnTo>
                  <a:lnTo>
                    <a:pt x="0" y="560451"/>
                  </a:lnTo>
                  <a:close/>
                </a:path>
              </a:pathLst>
            </a:custGeom>
            <a:solidFill>
              <a:srgbClr val="73FDEA"/>
            </a:solidFill>
          </p:spPr>
        </p:sp>
        <p:sp>
          <p:nvSpPr>
            <p:cNvPr name="Freeform 29" id="29"/>
            <p:cNvSpPr/>
            <p:nvPr/>
          </p:nvSpPr>
          <p:spPr>
            <a:xfrm flipH="false" flipV="false" rot="0">
              <a:off x="2137410" y="76200"/>
              <a:ext cx="1030605" cy="560451"/>
            </a:xfrm>
            <a:custGeom>
              <a:avLst/>
              <a:gdLst/>
              <a:ahLst/>
              <a:cxnLst/>
              <a:rect r="r" b="b" t="t" l="l"/>
              <a:pathLst>
                <a:path h="560451" w="1030605">
                  <a:moveTo>
                    <a:pt x="0" y="0"/>
                  </a:moveTo>
                  <a:lnTo>
                    <a:pt x="1030605" y="0"/>
                  </a:lnTo>
                  <a:lnTo>
                    <a:pt x="1030605" y="560451"/>
                  </a:lnTo>
                  <a:lnTo>
                    <a:pt x="0" y="560451"/>
                  </a:lnTo>
                  <a:close/>
                </a:path>
              </a:pathLst>
            </a:custGeom>
            <a:solidFill>
              <a:srgbClr val="73FDEA"/>
            </a:solidFill>
          </p:spPr>
        </p:sp>
        <p:sp>
          <p:nvSpPr>
            <p:cNvPr name="Freeform 30" id="30"/>
            <p:cNvSpPr/>
            <p:nvPr/>
          </p:nvSpPr>
          <p:spPr>
            <a:xfrm flipH="false" flipV="false" rot="0">
              <a:off x="3168142" y="76200"/>
              <a:ext cx="1030605" cy="560451"/>
            </a:xfrm>
            <a:custGeom>
              <a:avLst/>
              <a:gdLst/>
              <a:ahLst/>
              <a:cxnLst/>
              <a:rect r="r" b="b" t="t" l="l"/>
              <a:pathLst>
                <a:path h="560451" w="1030605">
                  <a:moveTo>
                    <a:pt x="0" y="0"/>
                  </a:moveTo>
                  <a:lnTo>
                    <a:pt x="1030605" y="0"/>
                  </a:lnTo>
                  <a:lnTo>
                    <a:pt x="1030605" y="560451"/>
                  </a:lnTo>
                  <a:lnTo>
                    <a:pt x="0" y="560451"/>
                  </a:lnTo>
                  <a:close/>
                </a:path>
              </a:pathLst>
            </a:custGeom>
            <a:solidFill>
              <a:srgbClr val="73FDEA"/>
            </a:solidFill>
          </p:spPr>
        </p:sp>
        <p:sp>
          <p:nvSpPr>
            <p:cNvPr name="Freeform 31" id="31"/>
            <p:cNvSpPr/>
            <p:nvPr/>
          </p:nvSpPr>
          <p:spPr>
            <a:xfrm flipH="false" flipV="false" rot="0">
              <a:off x="1094105"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32" id="32"/>
            <p:cNvSpPr/>
            <p:nvPr/>
          </p:nvSpPr>
          <p:spPr>
            <a:xfrm flipH="false" flipV="false" rot="0">
              <a:off x="2124710"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33" id="33"/>
            <p:cNvSpPr/>
            <p:nvPr/>
          </p:nvSpPr>
          <p:spPr>
            <a:xfrm flipH="false" flipV="false" rot="0">
              <a:off x="3155442"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34" id="34"/>
            <p:cNvSpPr/>
            <p:nvPr/>
          </p:nvSpPr>
          <p:spPr>
            <a:xfrm flipH="false" flipV="false" rot="0">
              <a:off x="63500"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35" id="35"/>
            <p:cNvSpPr/>
            <p:nvPr/>
          </p:nvSpPr>
          <p:spPr>
            <a:xfrm flipH="false" flipV="false" rot="0">
              <a:off x="4186047"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36" id="36"/>
            <p:cNvSpPr/>
            <p:nvPr/>
          </p:nvSpPr>
          <p:spPr>
            <a:xfrm flipH="false" flipV="false" rot="0">
              <a:off x="63500" y="63500"/>
              <a:ext cx="4147947" cy="25400"/>
            </a:xfrm>
            <a:custGeom>
              <a:avLst/>
              <a:gdLst/>
              <a:ahLst/>
              <a:cxnLst/>
              <a:rect r="r" b="b" t="t" l="l"/>
              <a:pathLst>
                <a:path h="25400" w="4147947">
                  <a:moveTo>
                    <a:pt x="0" y="0"/>
                  </a:moveTo>
                  <a:lnTo>
                    <a:pt x="4147947" y="0"/>
                  </a:lnTo>
                  <a:lnTo>
                    <a:pt x="4147947" y="25400"/>
                  </a:lnTo>
                  <a:lnTo>
                    <a:pt x="0" y="25400"/>
                  </a:lnTo>
                  <a:close/>
                </a:path>
              </a:pathLst>
            </a:custGeom>
            <a:solidFill>
              <a:srgbClr val="017100"/>
            </a:solidFill>
          </p:spPr>
        </p:sp>
        <p:sp>
          <p:nvSpPr>
            <p:cNvPr name="Freeform 37" id="37"/>
            <p:cNvSpPr/>
            <p:nvPr/>
          </p:nvSpPr>
          <p:spPr>
            <a:xfrm flipH="false" flipV="false" rot="0">
              <a:off x="63500" y="623951"/>
              <a:ext cx="4147947" cy="25400"/>
            </a:xfrm>
            <a:custGeom>
              <a:avLst/>
              <a:gdLst/>
              <a:ahLst/>
              <a:cxnLst/>
              <a:rect r="r" b="b" t="t" l="l"/>
              <a:pathLst>
                <a:path h="25400" w="4147947">
                  <a:moveTo>
                    <a:pt x="0" y="0"/>
                  </a:moveTo>
                  <a:lnTo>
                    <a:pt x="4147947" y="0"/>
                  </a:lnTo>
                  <a:lnTo>
                    <a:pt x="4147947" y="25400"/>
                  </a:lnTo>
                  <a:lnTo>
                    <a:pt x="0" y="25400"/>
                  </a:lnTo>
                  <a:close/>
                </a:path>
              </a:pathLst>
            </a:custGeom>
            <a:solidFill>
              <a:srgbClr val="017100"/>
            </a:solidFill>
          </p:spPr>
        </p:sp>
      </p:grpSp>
      <p:grpSp>
        <p:nvGrpSpPr>
          <p:cNvPr name="Group 38" id="38"/>
          <p:cNvGrpSpPr>
            <a:grpSpLocks noChangeAspect="true"/>
          </p:cNvGrpSpPr>
          <p:nvPr/>
        </p:nvGrpSpPr>
        <p:grpSpPr>
          <a:xfrm rot="0">
            <a:off x="6005065" y="6060443"/>
            <a:ext cx="579949" cy="248917"/>
            <a:chOff x="0" y="0"/>
            <a:chExt cx="579946" cy="248920"/>
          </a:xfrm>
        </p:grpSpPr>
        <p:sp>
          <p:nvSpPr>
            <p:cNvPr name="Freeform 39" id="39"/>
            <p:cNvSpPr/>
            <p:nvPr/>
          </p:nvSpPr>
          <p:spPr>
            <a:xfrm flipH="false" flipV="false" rot="0">
              <a:off x="63500" y="111760"/>
              <a:ext cx="374269" cy="25400"/>
            </a:xfrm>
            <a:custGeom>
              <a:avLst/>
              <a:gdLst/>
              <a:ahLst/>
              <a:cxnLst/>
              <a:rect r="r" b="b" t="t" l="l"/>
              <a:pathLst>
                <a:path h="25400" w="374269">
                  <a:moveTo>
                    <a:pt x="0" y="0"/>
                  </a:moveTo>
                  <a:lnTo>
                    <a:pt x="361569" y="0"/>
                  </a:lnTo>
                  <a:lnTo>
                    <a:pt x="361569" y="12700"/>
                  </a:lnTo>
                  <a:lnTo>
                    <a:pt x="361569" y="0"/>
                  </a:lnTo>
                  <a:lnTo>
                    <a:pt x="374269" y="0"/>
                  </a:lnTo>
                  <a:lnTo>
                    <a:pt x="374269" y="25400"/>
                  </a:lnTo>
                  <a:lnTo>
                    <a:pt x="361569" y="25400"/>
                  </a:lnTo>
                  <a:lnTo>
                    <a:pt x="0" y="25400"/>
                  </a:lnTo>
                  <a:close/>
                </a:path>
              </a:pathLst>
            </a:custGeom>
            <a:solidFill>
              <a:srgbClr val="000000"/>
            </a:solidFill>
          </p:spPr>
        </p:sp>
        <p:sp>
          <p:nvSpPr>
            <p:cNvPr name="Freeform 40" id="40"/>
            <p:cNvSpPr/>
            <p:nvPr/>
          </p:nvSpPr>
          <p:spPr>
            <a:xfrm flipH="false" flipV="false" rot="0">
              <a:off x="394589"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41" id="41"/>
          <p:cNvGrpSpPr>
            <a:grpSpLocks noChangeAspect="true"/>
          </p:cNvGrpSpPr>
          <p:nvPr/>
        </p:nvGrpSpPr>
        <p:grpSpPr>
          <a:xfrm rot="0">
            <a:off x="6005065" y="6937515"/>
            <a:ext cx="579949" cy="248917"/>
            <a:chOff x="0" y="0"/>
            <a:chExt cx="579946" cy="248920"/>
          </a:xfrm>
        </p:grpSpPr>
        <p:sp>
          <p:nvSpPr>
            <p:cNvPr name="Freeform 42" id="42"/>
            <p:cNvSpPr/>
            <p:nvPr/>
          </p:nvSpPr>
          <p:spPr>
            <a:xfrm flipH="false" flipV="false" rot="0">
              <a:off x="63500" y="111760"/>
              <a:ext cx="374269" cy="25400"/>
            </a:xfrm>
            <a:custGeom>
              <a:avLst/>
              <a:gdLst/>
              <a:ahLst/>
              <a:cxnLst/>
              <a:rect r="r" b="b" t="t" l="l"/>
              <a:pathLst>
                <a:path h="25400" w="374269">
                  <a:moveTo>
                    <a:pt x="0" y="0"/>
                  </a:moveTo>
                  <a:lnTo>
                    <a:pt x="361569" y="0"/>
                  </a:lnTo>
                  <a:lnTo>
                    <a:pt x="361569" y="12700"/>
                  </a:lnTo>
                  <a:lnTo>
                    <a:pt x="361569" y="0"/>
                  </a:lnTo>
                  <a:lnTo>
                    <a:pt x="374269" y="0"/>
                  </a:lnTo>
                  <a:lnTo>
                    <a:pt x="374269" y="25400"/>
                  </a:lnTo>
                  <a:lnTo>
                    <a:pt x="361569" y="25400"/>
                  </a:lnTo>
                  <a:lnTo>
                    <a:pt x="0" y="25400"/>
                  </a:lnTo>
                  <a:close/>
                </a:path>
              </a:pathLst>
            </a:custGeom>
            <a:solidFill>
              <a:srgbClr val="000000"/>
            </a:solidFill>
          </p:spPr>
        </p:sp>
        <p:sp>
          <p:nvSpPr>
            <p:cNvPr name="Freeform 43" id="43"/>
            <p:cNvSpPr/>
            <p:nvPr/>
          </p:nvSpPr>
          <p:spPr>
            <a:xfrm flipH="false" flipV="false" rot="0">
              <a:off x="394589"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44" id="44"/>
          <p:cNvGrpSpPr>
            <a:grpSpLocks noChangeAspect="true"/>
          </p:cNvGrpSpPr>
          <p:nvPr/>
        </p:nvGrpSpPr>
        <p:grpSpPr>
          <a:xfrm rot="0">
            <a:off x="6030468" y="7808319"/>
            <a:ext cx="579949" cy="248917"/>
            <a:chOff x="0" y="0"/>
            <a:chExt cx="579946" cy="248920"/>
          </a:xfrm>
        </p:grpSpPr>
        <p:sp>
          <p:nvSpPr>
            <p:cNvPr name="Freeform 45" id="45"/>
            <p:cNvSpPr/>
            <p:nvPr/>
          </p:nvSpPr>
          <p:spPr>
            <a:xfrm flipH="false" flipV="false" rot="0">
              <a:off x="63500" y="111760"/>
              <a:ext cx="374269" cy="25400"/>
            </a:xfrm>
            <a:custGeom>
              <a:avLst/>
              <a:gdLst/>
              <a:ahLst/>
              <a:cxnLst/>
              <a:rect r="r" b="b" t="t" l="l"/>
              <a:pathLst>
                <a:path h="25400" w="374269">
                  <a:moveTo>
                    <a:pt x="0" y="0"/>
                  </a:moveTo>
                  <a:lnTo>
                    <a:pt x="361569" y="0"/>
                  </a:lnTo>
                  <a:lnTo>
                    <a:pt x="361569" y="12700"/>
                  </a:lnTo>
                  <a:lnTo>
                    <a:pt x="361569" y="0"/>
                  </a:lnTo>
                  <a:lnTo>
                    <a:pt x="374269" y="0"/>
                  </a:lnTo>
                  <a:lnTo>
                    <a:pt x="374269" y="25400"/>
                  </a:lnTo>
                  <a:lnTo>
                    <a:pt x="361569" y="25400"/>
                  </a:lnTo>
                  <a:lnTo>
                    <a:pt x="0" y="25400"/>
                  </a:lnTo>
                  <a:close/>
                </a:path>
              </a:pathLst>
            </a:custGeom>
            <a:solidFill>
              <a:srgbClr val="000000"/>
            </a:solidFill>
          </p:spPr>
        </p:sp>
        <p:sp>
          <p:nvSpPr>
            <p:cNvPr name="Freeform 46" id="46"/>
            <p:cNvSpPr/>
            <p:nvPr/>
          </p:nvSpPr>
          <p:spPr>
            <a:xfrm flipH="false" flipV="false" rot="0">
              <a:off x="394589"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47" id="47"/>
          <p:cNvGrpSpPr>
            <a:grpSpLocks noChangeAspect="true"/>
          </p:cNvGrpSpPr>
          <p:nvPr/>
        </p:nvGrpSpPr>
        <p:grpSpPr>
          <a:xfrm rot="0">
            <a:off x="561042" y="2622433"/>
            <a:ext cx="11882723" cy="1435103"/>
            <a:chOff x="0" y="0"/>
            <a:chExt cx="11882730" cy="1435100"/>
          </a:xfrm>
        </p:grpSpPr>
        <p:sp>
          <p:nvSpPr>
            <p:cNvPr name="Freeform 48" id="48"/>
            <p:cNvSpPr/>
            <p:nvPr/>
          </p:nvSpPr>
          <p:spPr>
            <a:xfrm flipH="false" flipV="false" rot="0">
              <a:off x="0" y="0"/>
              <a:ext cx="11882755" cy="1435100"/>
            </a:xfrm>
            <a:custGeom>
              <a:avLst/>
              <a:gdLst/>
              <a:ahLst/>
              <a:cxnLst/>
              <a:rect r="r" b="b" t="t" l="l"/>
              <a:pathLst>
                <a:path h="1435100" w="11882755">
                  <a:moveTo>
                    <a:pt x="0" y="1435100"/>
                  </a:moveTo>
                  <a:lnTo>
                    <a:pt x="11882755" y="1435100"/>
                  </a:lnTo>
                  <a:lnTo>
                    <a:pt x="11882755" y="0"/>
                  </a:lnTo>
                  <a:lnTo>
                    <a:pt x="0" y="0"/>
                  </a:lnTo>
                  <a:close/>
                </a:path>
              </a:pathLst>
            </a:custGeom>
            <a:solidFill>
              <a:srgbClr val="000000"/>
            </a:solidFill>
          </p:spPr>
        </p:sp>
      </p:grpSp>
      <p:grpSp>
        <p:nvGrpSpPr>
          <p:cNvPr name="Group 49" id="49"/>
          <p:cNvGrpSpPr>
            <a:grpSpLocks noChangeAspect="true"/>
          </p:cNvGrpSpPr>
          <p:nvPr/>
        </p:nvGrpSpPr>
        <p:grpSpPr>
          <a:xfrm rot="0">
            <a:off x="2895600" y="1524000"/>
            <a:ext cx="7525845" cy="663150"/>
            <a:chOff x="0" y="0"/>
            <a:chExt cx="7525842" cy="663156"/>
          </a:xfrm>
        </p:grpSpPr>
        <p:sp>
          <p:nvSpPr>
            <p:cNvPr name="Freeform 50" id="50"/>
            <p:cNvSpPr/>
            <p:nvPr/>
          </p:nvSpPr>
          <p:spPr>
            <a:xfrm flipH="false" flipV="false" rot="0">
              <a:off x="76200"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51" id="51"/>
            <p:cNvSpPr/>
            <p:nvPr/>
          </p:nvSpPr>
          <p:spPr>
            <a:xfrm flipH="false" flipV="false" rot="0">
              <a:off x="895477"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52" id="52"/>
            <p:cNvSpPr/>
            <p:nvPr/>
          </p:nvSpPr>
          <p:spPr>
            <a:xfrm flipH="false" flipV="false" rot="0">
              <a:off x="1714754"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53" id="53"/>
            <p:cNvSpPr/>
            <p:nvPr/>
          </p:nvSpPr>
          <p:spPr>
            <a:xfrm flipH="false" flipV="false" rot="0">
              <a:off x="2534031"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54" id="54"/>
            <p:cNvSpPr/>
            <p:nvPr/>
          </p:nvSpPr>
          <p:spPr>
            <a:xfrm flipH="false" flipV="false" rot="0">
              <a:off x="3353308"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55" id="55"/>
            <p:cNvSpPr/>
            <p:nvPr/>
          </p:nvSpPr>
          <p:spPr>
            <a:xfrm flipH="false" flipV="false" rot="0">
              <a:off x="4172585"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56" id="56"/>
            <p:cNvSpPr/>
            <p:nvPr/>
          </p:nvSpPr>
          <p:spPr>
            <a:xfrm flipH="false" flipV="false" rot="0">
              <a:off x="4991862"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57" id="57"/>
            <p:cNvSpPr/>
            <p:nvPr/>
          </p:nvSpPr>
          <p:spPr>
            <a:xfrm flipH="false" flipV="false" rot="0">
              <a:off x="5811139"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58" id="58"/>
            <p:cNvSpPr/>
            <p:nvPr/>
          </p:nvSpPr>
          <p:spPr>
            <a:xfrm flipH="false" flipV="false" rot="0">
              <a:off x="6630416"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59" id="59"/>
            <p:cNvSpPr/>
            <p:nvPr/>
          </p:nvSpPr>
          <p:spPr>
            <a:xfrm flipH="false" flipV="false" rot="0">
              <a:off x="882777"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0" id="60"/>
            <p:cNvSpPr/>
            <p:nvPr/>
          </p:nvSpPr>
          <p:spPr>
            <a:xfrm flipH="false" flipV="false" rot="0">
              <a:off x="1702054"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1" id="61"/>
            <p:cNvSpPr/>
            <p:nvPr/>
          </p:nvSpPr>
          <p:spPr>
            <a:xfrm flipH="false" flipV="false" rot="0">
              <a:off x="2521331"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2" id="62"/>
            <p:cNvSpPr/>
            <p:nvPr/>
          </p:nvSpPr>
          <p:spPr>
            <a:xfrm flipH="false" flipV="false" rot="0">
              <a:off x="3340608"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3" id="63"/>
            <p:cNvSpPr/>
            <p:nvPr/>
          </p:nvSpPr>
          <p:spPr>
            <a:xfrm flipH="false" flipV="false" rot="0">
              <a:off x="4159885"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4" id="64"/>
            <p:cNvSpPr/>
            <p:nvPr/>
          </p:nvSpPr>
          <p:spPr>
            <a:xfrm flipH="false" flipV="false" rot="0">
              <a:off x="4979162"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5" id="65"/>
            <p:cNvSpPr/>
            <p:nvPr/>
          </p:nvSpPr>
          <p:spPr>
            <a:xfrm flipH="false" flipV="false" rot="0">
              <a:off x="5798439"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6" id="66"/>
            <p:cNvSpPr/>
            <p:nvPr/>
          </p:nvSpPr>
          <p:spPr>
            <a:xfrm flipH="false" flipV="false" rot="0">
              <a:off x="6617716"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7" id="67"/>
            <p:cNvSpPr/>
            <p:nvPr/>
          </p:nvSpPr>
          <p:spPr>
            <a:xfrm flipH="false" flipV="false" rot="0">
              <a:off x="63500"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8" id="68"/>
            <p:cNvSpPr/>
            <p:nvPr/>
          </p:nvSpPr>
          <p:spPr>
            <a:xfrm flipH="false" flipV="false" rot="0">
              <a:off x="7436993"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69" id="69"/>
            <p:cNvSpPr/>
            <p:nvPr/>
          </p:nvSpPr>
          <p:spPr>
            <a:xfrm flipH="false" flipV="false" rot="0">
              <a:off x="63500" y="63500"/>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sp>
          <p:nvSpPr>
            <p:cNvPr name="Freeform 70" id="70"/>
            <p:cNvSpPr/>
            <p:nvPr/>
          </p:nvSpPr>
          <p:spPr>
            <a:xfrm flipH="false" flipV="false" rot="0">
              <a:off x="63500" y="574294"/>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grpSp>
      <p:sp>
        <p:nvSpPr>
          <p:cNvPr name="TextBox 71" id="7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72" id="72"/>
          <p:cNvSpPr txBox="true"/>
          <p:nvPr/>
        </p:nvSpPr>
        <p:spPr>
          <a:xfrm rot="0">
            <a:off x="800510" y="884368"/>
            <a:ext cx="7123405" cy="119128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to measure Recursive Algorithm?</a:t>
            </a:r>
          </a:p>
          <a:p>
            <a:pPr algn="l">
              <a:lnSpc>
                <a:spcPts val="3359"/>
              </a:lnSpc>
            </a:pPr>
            <a:r>
              <a:rPr lang="en-US" b="true" sz="2400" spc="-7">
                <a:solidFill>
                  <a:srgbClr val="000000"/>
                </a:solidFill>
                <a:latin typeface="IBM Plex Sans Bold"/>
                <a:ea typeface="IBM Plex Sans Bold"/>
                <a:cs typeface="IBM Plex Sans Bold"/>
                <a:sym typeface="IBM Plex Sans Bold"/>
              </a:rPr>
              <a:t>sampleArray</a:t>
            </a:r>
          </a:p>
        </p:txBody>
      </p:sp>
      <p:sp>
        <p:nvSpPr>
          <p:cNvPr name="TextBox 73" id="73"/>
          <p:cNvSpPr txBox="true"/>
          <p:nvPr/>
        </p:nvSpPr>
        <p:spPr>
          <a:xfrm rot="0">
            <a:off x="1807769" y="518007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74" id="74"/>
          <p:cNvSpPr txBox="true"/>
          <p:nvPr/>
        </p:nvSpPr>
        <p:spPr>
          <a:xfrm rot="0">
            <a:off x="2916079" y="5180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4</a:t>
            </a:r>
          </a:p>
        </p:txBody>
      </p:sp>
      <p:sp>
        <p:nvSpPr>
          <p:cNvPr name="TextBox 75" id="75"/>
          <p:cNvSpPr txBox="true"/>
          <p:nvPr/>
        </p:nvSpPr>
        <p:spPr>
          <a:xfrm rot="0">
            <a:off x="3303765" y="1725673"/>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5</a:t>
            </a:r>
          </a:p>
        </p:txBody>
      </p:sp>
      <p:sp>
        <p:nvSpPr>
          <p:cNvPr name="TextBox 76" id="76"/>
          <p:cNvSpPr txBox="true"/>
          <p:nvPr/>
        </p:nvSpPr>
        <p:spPr>
          <a:xfrm rot="0">
            <a:off x="3869045" y="518007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12</a:t>
            </a:r>
          </a:p>
        </p:txBody>
      </p:sp>
      <p:sp>
        <p:nvSpPr>
          <p:cNvPr name="TextBox 77" id="77"/>
          <p:cNvSpPr txBox="true"/>
          <p:nvPr/>
        </p:nvSpPr>
        <p:spPr>
          <a:xfrm rot="0">
            <a:off x="4123030" y="1725673"/>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4</a:t>
            </a:r>
          </a:p>
        </p:txBody>
      </p:sp>
      <p:sp>
        <p:nvSpPr>
          <p:cNvPr name="TextBox 78" id="78"/>
          <p:cNvSpPr txBox="true"/>
          <p:nvPr/>
        </p:nvSpPr>
        <p:spPr>
          <a:xfrm rot="0">
            <a:off x="4977346" y="5180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7</a:t>
            </a:r>
          </a:p>
        </p:txBody>
      </p:sp>
      <p:sp>
        <p:nvSpPr>
          <p:cNvPr name="TextBox 79" id="79"/>
          <p:cNvSpPr txBox="true"/>
          <p:nvPr/>
        </p:nvSpPr>
        <p:spPr>
          <a:xfrm rot="0">
            <a:off x="4864637" y="1725673"/>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10</a:t>
            </a:r>
          </a:p>
        </p:txBody>
      </p:sp>
      <p:sp>
        <p:nvSpPr>
          <p:cNvPr name="TextBox 80" id="80"/>
          <p:cNvSpPr txBox="true"/>
          <p:nvPr/>
        </p:nvSpPr>
        <p:spPr>
          <a:xfrm rot="0">
            <a:off x="5699550" y="1700279"/>
            <a:ext cx="28498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a:t>
            </a:r>
          </a:p>
        </p:txBody>
      </p:sp>
      <p:sp>
        <p:nvSpPr>
          <p:cNvPr name="TextBox 81" id="81"/>
          <p:cNvSpPr txBox="true"/>
          <p:nvPr/>
        </p:nvSpPr>
        <p:spPr>
          <a:xfrm rot="0">
            <a:off x="6580851" y="1725673"/>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a:t>
            </a:r>
          </a:p>
        </p:txBody>
      </p:sp>
      <p:sp>
        <p:nvSpPr>
          <p:cNvPr name="TextBox 82" id="82"/>
          <p:cNvSpPr txBox="true"/>
          <p:nvPr/>
        </p:nvSpPr>
        <p:spPr>
          <a:xfrm rot="0">
            <a:off x="7322449" y="1725673"/>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83" id="83"/>
          <p:cNvSpPr txBox="true"/>
          <p:nvPr/>
        </p:nvSpPr>
        <p:spPr>
          <a:xfrm rot="0">
            <a:off x="8141713" y="1725673"/>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68</a:t>
            </a:r>
          </a:p>
        </p:txBody>
      </p:sp>
      <p:sp>
        <p:nvSpPr>
          <p:cNvPr name="TextBox 84" id="84"/>
          <p:cNvSpPr txBox="true"/>
          <p:nvPr/>
        </p:nvSpPr>
        <p:spPr>
          <a:xfrm rot="0">
            <a:off x="8960987" y="1725673"/>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87</a:t>
            </a:r>
          </a:p>
        </p:txBody>
      </p:sp>
      <p:sp>
        <p:nvSpPr>
          <p:cNvPr name="TextBox 85" id="85"/>
          <p:cNvSpPr txBox="true"/>
          <p:nvPr/>
        </p:nvSpPr>
        <p:spPr>
          <a:xfrm rot="0">
            <a:off x="9780260" y="17002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10</a:t>
            </a:r>
          </a:p>
        </p:txBody>
      </p:sp>
      <p:sp>
        <p:nvSpPr>
          <p:cNvPr name="TextBox 86" id="86"/>
          <p:cNvSpPr txBox="true"/>
          <p:nvPr/>
        </p:nvSpPr>
        <p:spPr>
          <a:xfrm rot="0">
            <a:off x="609600" y="4534633"/>
            <a:ext cx="1830248"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Explanation:</a:t>
            </a:r>
          </a:p>
        </p:txBody>
      </p:sp>
      <p:sp>
        <p:nvSpPr>
          <p:cNvPr name="TextBox 87" id="87"/>
          <p:cNvSpPr txBox="true"/>
          <p:nvPr/>
        </p:nvSpPr>
        <p:spPr>
          <a:xfrm rot="0">
            <a:off x="6151121" y="5156387"/>
            <a:ext cx="716613"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n = 4</a:t>
            </a:r>
          </a:p>
        </p:txBody>
      </p:sp>
      <p:sp>
        <p:nvSpPr>
          <p:cNvPr name="TextBox 88" id="88"/>
          <p:cNvSpPr txBox="true"/>
          <p:nvPr/>
        </p:nvSpPr>
        <p:spPr>
          <a:xfrm rot="0">
            <a:off x="1029462" y="6017381"/>
            <a:ext cx="2527049"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findMaxNumRec(A,4)</a:t>
            </a:r>
          </a:p>
        </p:txBody>
      </p:sp>
      <p:sp>
        <p:nvSpPr>
          <p:cNvPr name="TextBox 89" id="89"/>
          <p:cNvSpPr txBox="true"/>
          <p:nvPr/>
        </p:nvSpPr>
        <p:spPr>
          <a:xfrm rot="0">
            <a:off x="1029462" y="6894452"/>
            <a:ext cx="2527049"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findMaxNumRec(A,3)</a:t>
            </a:r>
          </a:p>
        </p:txBody>
      </p:sp>
      <p:sp>
        <p:nvSpPr>
          <p:cNvPr name="TextBox 90" id="90"/>
          <p:cNvSpPr txBox="true"/>
          <p:nvPr/>
        </p:nvSpPr>
        <p:spPr>
          <a:xfrm rot="0">
            <a:off x="1029462" y="7765256"/>
            <a:ext cx="2527049"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findMaxNumRec(A,2)</a:t>
            </a:r>
          </a:p>
        </p:txBody>
      </p:sp>
      <p:sp>
        <p:nvSpPr>
          <p:cNvPr name="TextBox 91" id="91"/>
          <p:cNvSpPr txBox="true"/>
          <p:nvPr/>
        </p:nvSpPr>
        <p:spPr>
          <a:xfrm rot="0">
            <a:off x="1029462" y="8703497"/>
            <a:ext cx="2527049"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findMaxNumRec(A,1)</a:t>
            </a:r>
          </a:p>
        </p:txBody>
      </p:sp>
      <p:sp>
        <p:nvSpPr>
          <p:cNvPr name="TextBox 92" id="92"/>
          <p:cNvSpPr txBox="true"/>
          <p:nvPr/>
        </p:nvSpPr>
        <p:spPr>
          <a:xfrm rot="0">
            <a:off x="4139794" y="8703497"/>
            <a:ext cx="982723"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A[0]=11</a:t>
            </a:r>
          </a:p>
        </p:txBody>
      </p:sp>
      <p:sp>
        <p:nvSpPr>
          <p:cNvPr name="TextBox 93" id="93"/>
          <p:cNvSpPr txBox="true"/>
          <p:nvPr/>
        </p:nvSpPr>
        <p:spPr>
          <a:xfrm rot="0">
            <a:off x="4091988" y="6017381"/>
            <a:ext cx="1965474"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max(A[4-1],12)</a:t>
            </a:r>
          </a:p>
        </p:txBody>
      </p:sp>
      <p:sp>
        <p:nvSpPr>
          <p:cNvPr name="TextBox 94" id="94"/>
          <p:cNvSpPr txBox="true"/>
          <p:nvPr/>
        </p:nvSpPr>
        <p:spPr>
          <a:xfrm rot="0">
            <a:off x="4091988" y="6894452"/>
            <a:ext cx="1965474"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max(A[3-1],11)</a:t>
            </a:r>
          </a:p>
        </p:txBody>
      </p:sp>
      <p:sp>
        <p:nvSpPr>
          <p:cNvPr name="TextBox 95" id="95"/>
          <p:cNvSpPr txBox="true"/>
          <p:nvPr/>
        </p:nvSpPr>
        <p:spPr>
          <a:xfrm rot="0">
            <a:off x="4117391" y="7765256"/>
            <a:ext cx="1965474"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max(A[2-1],11)</a:t>
            </a:r>
          </a:p>
        </p:txBody>
      </p:sp>
      <p:sp>
        <p:nvSpPr>
          <p:cNvPr name="TextBox 96" id="96"/>
          <p:cNvSpPr txBox="true"/>
          <p:nvPr/>
        </p:nvSpPr>
        <p:spPr>
          <a:xfrm rot="0">
            <a:off x="6629400" y="6017381"/>
            <a:ext cx="1684687"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max(7,12)=12</a:t>
            </a:r>
          </a:p>
        </p:txBody>
      </p:sp>
      <p:sp>
        <p:nvSpPr>
          <p:cNvPr name="TextBox 97" id="97"/>
          <p:cNvSpPr txBox="true"/>
          <p:nvPr/>
        </p:nvSpPr>
        <p:spPr>
          <a:xfrm rot="0">
            <a:off x="6654803" y="7765256"/>
            <a:ext cx="1684687"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max(4,11)=11</a:t>
            </a:r>
          </a:p>
        </p:txBody>
      </p:sp>
      <p:sp>
        <p:nvSpPr>
          <p:cNvPr name="TextBox 98" id="98"/>
          <p:cNvSpPr txBox="true"/>
          <p:nvPr/>
        </p:nvSpPr>
        <p:spPr>
          <a:xfrm rot="0">
            <a:off x="6629400" y="6894452"/>
            <a:ext cx="1825085" cy="310363"/>
          </a:xfrm>
          <a:prstGeom prst="rect">
            <a:avLst/>
          </a:prstGeom>
        </p:spPr>
        <p:txBody>
          <a:bodyPr anchor="t" rtlCol="false" tIns="0" lIns="0" bIns="0" rIns="0">
            <a:spAutoFit/>
          </a:bodyPr>
          <a:lstStyle/>
          <a:p>
            <a:pPr algn="l">
              <a:lnSpc>
                <a:spcPts val="2520"/>
              </a:lnSpc>
            </a:pPr>
            <a:r>
              <a:rPr lang="en-US" sz="1800" spc="160">
                <a:solidFill>
                  <a:srgbClr val="000000"/>
                </a:solidFill>
                <a:latin typeface="Montserrat 2"/>
                <a:ea typeface="Montserrat 2"/>
                <a:cs typeface="Montserrat 2"/>
                <a:sym typeface="Montserrat 2"/>
              </a:rPr>
              <a:t>max(12,11)=12</a:t>
            </a:r>
          </a:p>
        </p:txBody>
      </p:sp>
      <p:sp>
        <p:nvSpPr>
          <p:cNvPr name="TextBox 99" id="99"/>
          <p:cNvSpPr txBox="true"/>
          <p:nvPr/>
        </p:nvSpPr>
        <p:spPr>
          <a:xfrm rot="0">
            <a:off x="611838" y="2702557"/>
            <a:ext cx="4913338" cy="272263"/>
          </a:xfrm>
          <a:prstGeom prst="rect">
            <a:avLst/>
          </a:prstGeom>
        </p:spPr>
        <p:txBody>
          <a:bodyPr anchor="t" rtlCol="false" tIns="0" lIns="0" bIns="0" rIns="0">
            <a:spAutoFit/>
          </a:bodyPr>
          <a:lstStyle/>
          <a:p>
            <a:pPr algn="l">
              <a:lnSpc>
                <a:spcPts val="2100"/>
              </a:lnSpc>
            </a:pPr>
            <a:r>
              <a:rPr lang="en-US" sz="1800" spc="160">
                <a:solidFill>
                  <a:srgbClr val="569CD6"/>
                </a:solidFill>
                <a:latin typeface="Montserrat 2"/>
                <a:ea typeface="Montserrat 2"/>
                <a:cs typeface="Montserrat 2"/>
                <a:sym typeface="Montserrat 2"/>
              </a:rPr>
              <a:t>def</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findMaxNumRec</a:t>
            </a:r>
            <a:r>
              <a:rPr lang="en-US" sz="1800" spc="160">
                <a:solidFill>
                  <a:srgbClr val="D4D4D4"/>
                </a:solidFill>
                <a:latin typeface="Montserrat 2"/>
                <a:ea typeface="Montserrat 2"/>
                <a:cs typeface="Montserrat 2"/>
                <a:sym typeface="Montserrat 2"/>
              </a:rPr>
              <a:t>(</a:t>
            </a:r>
            <a:r>
              <a:rPr lang="en-US" sz="1800" spc="160">
                <a:solidFill>
                  <a:srgbClr val="9CDCFE"/>
                </a:solidFill>
                <a:latin typeface="Montserrat 2"/>
                <a:ea typeface="Montserrat 2"/>
                <a:cs typeface="Montserrat 2"/>
                <a:sym typeface="Montserrat 2"/>
              </a:rPr>
              <a:t>sampleArray</a:t>
            </a:r>
            <a:r>
              <a:rPr lang="en-US" sz="1800" spc="160">
                <a:solidFill>
                  <a:srgbClr val="D4D4D4"/>
                </a:solidFill>
                <a:latin typeface="Montserrat 2"/>
                <a:ea typeface="Montserrat 2"/>
                <a:cs typeface="Montserrat 2"/>
                <a:sym typeface="Montserrat 2"/>
              </a:rPr>
              <a:t>, </a:t>
            </a:r>
            <a:r>
              <a:rPr lang="en-US" sz="1800" spc="160">
                <a:solidFill>
                  <a:srgbClr val="9CDCFE"/>
                </a:solidFill>
                <a:latin typeface="Montserrat 2"/>
                <a:ea typeface="Montserrat 2"/>
                <a:cs typeface="Montserrat 2"/>
                <a:sym typeface="Montserrat 2"/>
              </a:rPr>
              <a:t>n</a:t>
            </a:r>
            <a:r>
              <a:rPr lang="en-US" sz="1800" spc="160">
                <a:solidFill>
                  <a:srgbClr val="D4D4D4"/>
                </a:solidFill>
                <a:latin typeface="Montserrat 2"/>
                <a:ea typeface="Montserrat 2"/>
                <a:cs typeface="Montserrat 2"/>
                <a:sym typeface="Montserrat 2"/>
              </a:rPr>
              <a:t>): </a:t>
            </a:r>
          </a:p>
        </p:txBody>
      </p:sp>
      <p:sp>
        <p:nvSpPr>
          <p:cNvPr name="TextBox 100" id="100"/>
          <p:cNvSpPr txBox="true"/>
          <p:nvPr/>
        </p:nvSpPr>
        <p:spPr>
          <a:xfrm rot="0">
            <a:off x="1162355" y="2969257"/>
            <a:ext cx="1544183"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if</a:t>
            </a:r>
            <a:r>
              <a:rPr lang="en-US" sz="1800" spc="160">
                <a:solidFill>
                  <a:srgbClr val="D4D4D4"/>
                </a:solidFill>
                <a:latin typeface="Montserrat 2"/>
                <a:ea typeface="Montserrat 2"/>
                <a:cs typeface="Montserrat 2"/>
                <a:sym typeface="Montserrat 2"/>
              </a:rPr>
              <a:t> n == </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101" id="101"/>
          <p:cNvSpPr txBox="true"/>
          <p:nvPr/>
        </p:nvSpPr>
        <p:spPr>
          <a:xfrm rot="0">
            <a:off x="1575244" y="3235957"/>
            <a:ext cx="3088376"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sampleArray[</a:t>
            </a:r>
            <a:r>
              <a:rPr lang="en-US" sz="1800" spc="160">
                <a:solidFill>
                  <a:srgbClr val="B5CEA8"/>
                </a:solidFill>
                <a:latin typeface="Montserrat 2"/>
                <a:ea typeface="Montserrat 2"/>
                <a:cs typeface="Montserrat 2"/>
                <a:sym typeface="Montserrat 2"/>
              </a:rPr>
              <a:t>0</a:t>
            </a:r>
            <a:r>
              <a:rPr lang="en-US" sz="1800" spc="160">
                <a:solidFill>
                  <a:srgbClr val="D4D4D4"/>
                </a:solidFill>
                <a:latin typeface="Montserrat 2"/>
                <a:ea typeface="Montserrat 2"/>
                <a:cs typeface="Montserrat 2"/>
                <a:sym typeface="Montserrat 2"/>
              </a:rPr>
              <a:t>] </a:t>
            </a:r>
          </a:p>
        </p:txBody>
      </p:sp>
      <p:sp>
        <p:nvSpPr>
          <p:cNvPr name="TextBox 102" id="102"/>
          <p:cNvSpPr txBox="true"/>
          <p:nvPr/>
        </p:nvSpPr>
        <p:spPr>
          <a:xfrm rot="0">
            <a:off x="1162355" y="3502657"/>
            <a:ext cx="8563251"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max</a:t>
            </a:r>
            <a:r>
              <a:rPr lang="en-US" sz="1800" spc="160">
                <a:solidFill>
                  <a:srgbClr val="D4D4D4"/>
                </a:solidFill>
                <a:latin typeface="Montserrat 2"/>
                <a:ea typeface="Montserrat 2"/>
                <a:cs typeface="Montserrat 2"/>
                <a:sym typeface="Montserrat 2"/>
              </a:rPr>
              <a:t>(sampleArray[n-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],findMaxNumRec(sampleArray, 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103" id="103"/>
          <p:cNvSpPr txBox="true"/>
          <p:nvPr/>
        </p:nvSpPr>
        <p:spPr>
          <a:xfrm rot="0">
            <a:off x="738102" y="5130575"/>
            <a:ext cx="566918" cy="483156"/>
          </a:xfrm>
          <a:prstGeom prst="rect">
            <a:avLst/>
          </a:prstGeom>
        </p:spPr>
        <p:txBody>
          <a:bodyPr anchor="t" rtlCol="false" tIns="0" lIns="0" bIns="0" rIns="0">
            <a:spAutoFit/>
          </a:bodyPr>
          <a:lstStyle/>
          <a:p>
            <a:pPr algn="l">
              <a:lnSpc>
                <a:spcPts val="3919"/>
              </a:lnSpc>
            </a:pPr>
            <a:r>
              <a:rPr lang="en-US" b="true" sz="2799" spc="-8">
                <a:solidFill>
                  <a:srgbClr val="000000"/>
                </a:solidFill>
                <a:latin typeface="IBM Plex Sans Bold"/>
                <a:ea typeface="IBM Plex Sans Bold"/>
                <a:cs typeface="IBM Plex Sans Bold"/>
                <a:sym typeface="IBM Plex Sans Bold"/>
              </a:rPr>
              <a:t>A =</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497538" y="2558939"/>
            <a:ext cx="12009720" cy="1562100"/>
            <a:chOff x="0" y="0"/>
            <a:chExt cx="12009730" cy="1562100"/>
          </a:xfrm>
        </p:grpSpPr>
        <p:sp>
          <p:nvSpPr>
            <p:cNvPr name="Freeform 6" id="6"/>
            <p:cNvSpPr/>
            <p:nvPr/>
          </p:nvSpPr>
          <p:spPr>
            <a:xfrm flipH="false" flipV="false" rot="0">
              <a:off x="63500" y="63500"/>
              <a:ext cx="11882755" cy="1435100"/>
            </a:xfrm>
            <a:custGeom>
              <a:avLst/>
              <a:gdLst/>
              <a:ahLst/>
              <a:cxnLst/>
              <a:rect r="r" b="b" t="t" l="l"/>
              <a:pathLst>
                <a:path h="1435100" w="11882755">
                  <a:moveTo>
                    <a:pt x="0" y="1435100"/>
                  </a:moveTo>
                  <a:lnTo>
                    <a:pt x="11882755" y="1435100"/>
                  </a:lnTo>
                  <a:lnTo>
                    <a:pt x="11882755" y="0"/>
                  </a:lnTo>
                  <a:lnTo>
                    <a:pt x="0" y="0"/>
                  </a:lnTo>
                  <a:close/>
                </a:path>
              </a:pathLst>
            </a:custGeom>
            <a:solidFill>
              <a:srgbClr val="000000"/>
            </a:solidFill>
          </p:spPr>
        </p:sp>
        <p:sp>
          <p:nvSpPr>
            <p:cNvPr name="Freeform 7" id="7"/>
            <p:cNvSpPr/>
            <p:nvPr/>
          </p:nvSpPr>
          <p:spPr>
            <a:xfrm flipH="false" flipV="false" rot="0">
              <a:off x="4842510" y="247777"/>
              <a:ext cx="4927600" cy="25400"/>
            </a:xfrm>
            <a:custGeom>
              <a:avLst/>
              <a:gdLst/>
              <a:ahLst/>
              <a:cxnLst/>
              <a:rect r="r" b="b" t="t" l="l"/>
              <a:pathLst>
                <a:path h="25400" w="49276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0" y="0"/>
                  </a:moveTo>
                  <a:lnTo>
                    <a:pt x="50800" y="0"/>
                  </a:lnTo>
                  <a:lnTo>
                    <a:pt x="50800" y="25400"/>
                  </a:lnTo>
                  <a:lnTo>
                    <a:pt x="0" y="25400"/>
                  </a:lnTo>
                  <a:close/>
                </a:path>
              </a:pathLst>
            </a:custGeom>
            <a:solidFill>
              <a:srgbClr val="FFFFFF"/>
            </a:solidFill>
          </p:spPr>
        </p:sp>
        <p:sp>
          <p:nvSpPr>
            <p:cNvPr name="Freeform 8" id="8"/>
            <p:cNvSpPr/>
            <p:nvPr/>
          </p:nvSpPr>
          <p:spPr>
            <a:xfrm flipH="false" flipV="false" rot="0">
              <a:off x="9757410" y="199517"/>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9" id="9"/>
            <p:cNvSpPr/>
            <p:nvPr/>
          </p:nvSpPr>
          <p:spPr>
            <a:xfrm flipH="false" flipV="false" rot="0">
              <a:off x="2155825" y="514477"/>
              <a:ext cx="7569200" cy="25400"/>
            </a:xfrm>
            <a:custGeom>
              <a:avLst/>
              <a:gdLst/>
              <a:ahLst/>
              <a:cxnLst/>
              <a:rect r="r" b="b" t="t" l="l"/>
              <a:pathLst>
                <a:path h="25400" w="75692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46800" y="0"/>
                  </a:lnTo>
                  <a:lnTo>
                    <a:pt x="6146800" y="25400"/>
                  </a:lnTo>
                  <a:lnTo>
                    <a:pt x="6096000" y="25400"/>
                  </a:lnTo>
                  <a:close/>
                  <a:moveTo>
                    <a:pt x="6197600" y="0"/>
                  </a:moveTo>
                  <a:lnTo>
                    <a:pt x="6248400" y="0"/>
                  </a:lnTo>
                  <a:lnTo>
                    <a:pt x="6248400" y="25400"/>
                  </a:lnTo>
                  <a:lnTo>
                    <a:pt x="6197600" y="25400"/>
                  </a:lnTo>
                  <a:close/>
                  <a:moveTo>
                    <a:pt x="6299200" y="0"/>
                  </a:moveTo>
                  <a:lnTo>
                    <a:pt x="6350000" y="0"/>
                  </a:lnTo>
                  <a:lnTo>
                    <a:pt x="6350000" y="25400"/>
                  </a:lnTo>
                  <a:lnTo>
                    <a:pt x="6299200" y="25400"/>
                  </a:lnTo>
                  <a:close/>
                  <a:moveTo>
                    <a:pt x="6400800" y="0"/>
                  </a:moveTo>
                  <a:lnTo>
                    <a:pt x="6451600" y="0"/>
                  </a:lnTo>
                  <a:lnTo>
                    <a:pt x="6451600" y="25400"/>
                  </a:lnTo>
                  <a:lnTo>
                    <a:pt x="6400800" y="25400"/>
                  </a:lnTo>
                  <a:close/>
                  <a:moveTo>
                    <a:pt x="6502400" y="0"/>
                  </a:moveTo>
                  <a:lnTo>
                    <a:pt x="6553200" y="0"/>
                  </a:lnTo>
                  <a:lnTo>
                    <a:pt x="6553200" y="25400"/>
                  </a:lnTo>
                  <a:lnTo>
                    <a:pt x="6502400" y="25400"/>
                  </a:lnTo>
                  <a:close/>
                  <a:moveTo>
                    <a:pt x="6604000" y="0"/>
                  </a:moveTo>
                  <a:lnTo>
                    <a:pt x="6654800" y="0"/>
                  </a:lnTo>
                  <a:lnTo>
                    <a:pt x="6654800" y="25400"/>
                  </a:lnTo>
                  <a:lnTo>
                    <a:pt x="6604000" y="25400"/>
                  </a:lnTo>
                  <a:close/>
                  <a:moveTo>
                    <a:pt x="6705600" y="0"/>
                  </a:moveTo>
                  <a:lnTo>
                    <a:pt x="6756400" y="0"/>
                  </a:lnTo>
                  <a:lnTo>
                    <a:pt x="6756400" y="25400"/>
                  </a:lnTo>
                  <a:lnTo>
                    <a:pt x="6705600" y="25400"/>
                  </a:lnTo>
                  <a:close/>
                  <a:moveTo>
                    <a:pt x="6807200" y="0"/>
                  </a:moveTo>
                  <a:lnTo>
                    <a:pt x="6858000" y="0"/>
                  </a:lnTo>
                  <a:lnTo>
                    <a:pt x="6858000" y="25400"/>
                  </a:lnTo>
                  <a:lnTo>
                    <a:pt x="6807200" y="25400"/>
                  </a:lnTo>
                  <a:close/>
                  <a:moveTo>
                    <a:pt x="6908800" y="0"/>
                  </a:moveTo>
                  <a:lnTo>
                    <a:pt x="6959600" y="0"/>
                  </a:lnTo>
                  <a:lnTo>
                    <a:pt x="6959600" y="25400"/>
                  </a:lnTo>
                  <a:lnTo>
                    <a:pt x="6908800" y="25400"/>
                  </a:lnTo>
                  <a:close/>
                  <a:moveTo>
                    <a:pt x="7010400" y="0"/>
                  </a:moveTo>
                  <a:lnTo>
                    <a:pt x="7061200" y="0"/>
                  </a:lnTo>
                  <a:lnTo>
                    <a:pt x="7061200" y="25400"/>
                  </a:lnTo>
                  <a:lnTo>
                    <a:pt x="7010400" y="25400"/>
                  </a:lnTo>
                  <a:close/>
                  <a:moveTo>
                    <a:pt x="7112000" y="0"/>
                  </a:moveTo>
                  <a:lnTo>
                    <a:pt x="7162800" y="0"/>
                  </a:lnTo>
                  <a:lnTo>
                    <a:pt x="7162800" y="25400"/>
                  </a:lnTo>
                  <a:lnTo>
                    <a:pt x="7112000" y="25400"/>
                  </a:lnTo>
                  <a:close/>
                  <a:moveTo>
                    <a:pt x="7213600" y="0"/>
                  </a:moveTo>
                  <a:lnTo>
                    <a:pt x="7264400" y="0"/>
                  </a:lnTo>
                  <a:lnTo>
                    <a:pt x="7264400" y="25400"/>
                  </a:lnTo>
                  <a:lnTo>
                    <a:pt x="7213600" y="25400"/>
                  </a:lnTo>
                  <a:close/>
                  <a:moveTo>
                    <a:pt x="7315200" y="0"/>
                  </a:moveTo>
                  <a:lnTo>
                    <a:pt x="7366000" y="0"/>
                  </a:lnTo>
                  <a:lnTo>
                    <a:pt x="7366000" y="25400"/>
                  </a:lnTo>
                  <a:lnTo>
                    <a:pt x="7315200" y="25400"/>
                  </a:lnTo>
                  <a:close/>
                  <a:moveTo>
                    <a:pt x="7416800" y="0"/>
                  </a:moveTo>
                  <a:lnTo>
                    <a:pt x="7467600" y="0"/>
                  </a:lnTo>
                  <a:lnTo>
                    <a:pt x="7467600" y="25400"/>
                  </a:lnTo>
                  <a:lnTo>
                    <a:pt x="7416800" y="25400"/>
                  </a:lnTo>
                  <a:close/>
                  <a:moveTo>
                    <a:pt x="7518400" y="0"/>
                  </a:moveTo>
                  <a:lnTo>
                    <a:pt x="7569200" y="0"/>
                  </a:lnTo>
                  <a:lnTo>
                    <a:pt x="7569200" y="25400"/>
                  </a:lnTo>
                  <a:lnTo>
                    <a:pt x="7518400" y="25400"/>
                  </a:lnTo>
                  <a:close/>
                  <a:moveTo>
                    <a:pt x="0" y="0"/>
                  </a:moveTo>
                  <a:lnTo>
                    <a:pt x="50800" y="0"/>
                  </a:lnTo>
                  <a:lnTo>
                    <a:pt x="50800" y="25400"/>
                  </a:lnTo>
                  <a:lnTo>
                    <a:pt x="0" y="25400"/>
                  </a:lnTo>
                  <a:close/>
                </a:path>
              </a:pathLst>
            </a:custGeom>
            <a:solidFill>
              <a:srgbClr val="FFFFFF"/>
            </a:solidFill>
          </p:spPr>
        </p:sp>
        <p:sp>
          <p:nvSpPr>
            <p:cNvPr name="Freeform 10" id="10"/>
            <p:cNvSpPr/>
            <p:nvPr/>
          </p:nvSpPr>
          <p:spPr>
            <a:xfrm flipH="false" flipV="false" rot="0">
              <a:off x="9732010" y="466217"/>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1" id="11"/>
            <p:cNvSpPr/>
            <p:nvPr/>
          </p:nvSpPr>
          <p:spPr>
            <a:xfrm flipH="false" flipV="false" rot="0">
              <a:off x="4158361" y="768350"/>
              <a:ext cx="5604129" cy="25400"/>
            </a:xfrm>
            <a:custGeom>
              <a:avLst/>
              <a:gdLst/>
              <a:ahLst/>
              <a:cxnLst/>
              <a:rect r="r" b="b" t="t" l="l"/>
              <a:pathLst>
                <a:path h="25400" w="5604129">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591429" y="0"/>
                  </a:lnTo>
                  <a:lnTo>
                    <a:pt x="5591429" y="12700"/>
                  </a:lnTo>
                  <a:lnTo>
                    <a:pt x="5591429" y="0"/>
                  </a:lnTo>
                  <a:lnTo>
                    <a:pt x="5604129" y="0"/>
                  </a:lnTo>
                  <a:lnTo>
                    <a:pt x="5604129" y="25400"/>
                  </a:lnTo>
                  <a:lnTo>
                    <a:pt x="5591429" y="25400"/>
                  </a:lnTo>
                  <a:lnTo>
                    <a:pt x="5588000" y="25400"/>
                  </a:lnTo>
                  <a:close/>
                  <a:moveTo>
                    <a:pt x="0" y="0"/>
                  </a:moveTo>
                  <a:lnTo>
                    <a:pt x="50800" y="0"/>
                  </a:lnTo>
                  <a:lnTo>
                    <a:pt x="50800" y="25400"/>
                  </a:lnTo>
                  <a:lnTo>
                    <a:pt x="0" y="25400"/>
                  </a:lnTo>
                  <a:close/>
                </a:path>
              </a:pathLst>
            </a:custGeom>
            <a:solidFill>
              <a:srgbClr val="FFFFFF"/>
            </a:solidFill>
          </p:spPr>
        </p:sp>
        <p:sp>
          <p:nvSpPr>
            <p:cNvPr name="Freeform 12" id="12"/>
            <p:cNvSpPr/>
            <p:nvPr/>
          </p:nvSpPr>
          <p:spPr>
            <a:xfrm flipH="false" flipV="false" rot="0">
              <a:off x="9719310" y="72009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3" id="13"/>
            <p:cNvSpPr/>
            <p:nvPr/>
          </p:nvSpPr>
          <p:spPr>
            <a:xfrm flipH="false" flipV="false" rot="0">
              <a:off x="8885809" y="1050798"/>
              <a:ext cx="863600" cy="25400"/>
            </a:xfrm>
            <a:custGeom>
              <a:avLst/>
              <a:gdLst/>
              <a:ahLst/>
              <a:cxnLst/>
              <a:rect r="r" b="b" t="t" l="l"/>
              <a:pathLst>
                <a:path h="25400" w="8636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0" y="0"/>
                  </a:moveTo>
                  <a:lnTo>
                    <a:pt x="50800" y="0"/>
                  </a:lnTo>
                  <a:lnTo>
                    <a:pt x="50800" y="25400"/>
                  </a:lnTo>
                  <a:lnTo>
                    <a:pt x="0" y="25400"/>
                  </a:lnTo>
                  <a:close/>
                </a:path>
              </a:pathLst>
            </a:custGeom>
            <a:solidFill>
              <a:srgbClr val="FFFFFF"/>
            </a:solidFill>
          </p:spPr>
        </p:sp>
        <p:sp>
          <p:nvSpPr>
            <p:cNvPr name="Freeform 14" id="14"/>
            <p:cNvSpPr/>
            <p:nvPr/>
          </p:nvSpPr>
          <p:spPr>
            <a:xfrm flipH="false" flipV="false" rot="0">
              <a:off x="9739884" y="1002538"/>
              <a:ext cx="121920" cy="121920"/>
            </a:xfrm>
            <a:custGeom>
              <a:avLst/>
              <a:gdLst/>
              <a:ahLst/>
              <a:cxnLst/>
              <a:rect r="r" b="b" t="t" l="l"/>
              <a:pathLst>
                <a:path h="121920" w="121920">
                  <a:moveTo>
                    <a:pt x="0" y="121920"/>
                  </a:moveTo>
                  <a:lnTo>
                    <a:pt x="121919" y="60960"/>
                  </a:lnTo>
                  <a:lnTo>
                    <a:pt x="0" y="0"/>
                  </a:lnTo>
                  <a:lnTo>
                    <a:pt x="30480" y="60960"/>
                  </a:lnTo>
                  <a:close/>
                </a:path>
              </a:pathLst>
            </a:custGeom>
            <a:solidFill>
              <a:srgbClr val="FFFFFF"/>
            </a:solidFill>
          </p:spPr>
        </p:sp>
      </p:grpSp>
      <p:grpSp>
        <p:nvGrpSpPr>
          <p:cNvPr name="Group 15" id="15"/>
          <p:cNvGrpSpPr>
            <a:grpSpLocks noChangeAspect="true"/>
          </p:cNvGrpSpPr>
          <p:nvPr/>
        </p:nvGrpSpPr>
        <p:grpSpPr>
          <a:xfrm rot="0">
            <a:off x="2895600" y="1524000"/>
            <a:ext cx="7525845" cy="663150"/>
            <a:chOff x="0" y="0"/>
            <a:chExt cx="7525842" cy="663156"/>
          </a:xfrm>
        </p:grpSpPr>
        <p:sp>
          <p:nvSpPr>
            <p:cNvPr name="Freeform 16" id="16"/>
            <p:cNvSpPr/>
            <p:nvPr/>
          </p:nvSpPr>
          <p:spPr>
            <a:xfrm flipH="false" flipV="false" rot="0">
              <a:off x="76200"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7" id="17"/>
            <p:cNvSpPr/>
            <p:nvPr/>
          </p:nvSpPr>
          <p:spPr>
            <a:xfrm flipH="false" flipV="false" rot="0">
              <a:off x="895477"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8" id="18"/>
            <p:cNvSpPr/>
            <p:nvPr/>
          </p:nvSpPr>
          <p:spPr>
            <a:xfrm flipH="false" flipV="false" rot="0">
              <a:off x="1714754"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9" id="19"/>
            <p:cNvSpPr/>
            <p:nvPr/>
          </p:nvSpPr>
          <p:spPr>
            <a:xfrm flipH="false" flipV="false" rot="0">
              <a:off x="2534031"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0" id="20"/>
            <p:cNvSpPr/>
            <p:nvPr/>
          </p:nvSpPr>
          <p:spPr>
            <a:xfrm flipH="false" flipV="false" rot="0">
              <a:off x="3353308"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1" id="21"/>
            <p:cNvSpPr/>
            <p:nvPr/>
          </p:nvSpPr>
          <p:spPr>
            <a:xfrm flipH="false" flipV="false" rot="0">
              <a:off x="4172585"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2" id="22"/>
            <p:cNvSpPr/>
            <p:nvPr/>
          </p:nvSpPr>
          <p:spPr>
            <a:xfrm flipH="false" flipV="false" rot="0">
              <a:off x="4991862"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3" id="23"/>
            <p:cNvSpPr/>
            <p:nvPr/>
          </p:nvSpPr>
          <p:spPr>
            <a:xfrm flipH="false" flipV="false" rot="0">
              <a:off x="5811139"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4" id="24"/>
            <p:cNvSpPr/>
            <p:nvPr/>
          </p:nvSpPr>
          <p:spPr>
            <a:xfrm flipH="false" flipV="false" rot="0">
              <a:off x="6630416"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25" id="25"/>
            <p:cNvSpPr/>
            <p:nvPr/>
          </p:nvSpPr>
          <p:spPr>
            <a:xfrm flipH="false" flipV="false" rot="0">
              <a:off x="882777"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6" id="26"/>
            <p:cNvSpPr/>
            <p:nvPr/>
          </p:nvSpPr>
          <p:spPr>
            <a:xfrm flipH="false" flipV="false" rot="0">
              <a:off x="1702054"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7" id="27"/>
            <p:cNvSpPr/>
            <p:nvPr/>
          </p:nvSpPr>
          <p:spPr>
            <a:xfrm flipH="false" flipV="false" rot="0">
              <a:off x="2521331"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8" id="28"/>
            <p:cNvSpPr/>
            <p:nvPr/>
          </p:nvSpPr>
          <p:spPr>
            <a:xfrm flipH="false" flipV="false" rot="0">
              <a:off x="3340608"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9" id="29"/>
            <p:cNvSpPr/>
            <p:nvPr/>
          </p:nvSpPr>
          <p:spPr>
            <a:xfrm flipH="false" flipV="false" rot="0">
              <a:off x="4159885"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0" id="30"/>
            <p:cNvSpPr/>
            <p:nvPr/>
          </p:nvSpPr>
          <p:spPr>
            <a:xfrm flipH="false" flipV="false" rot="0">
              <a:off x="4979162"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1" id="31"/>
            <p:cNvSpPr/>
            <p:nvPr/>
          </p:nvSpPr>
          <p:spPr>
            <a:xfrm flipH="false" flipV="false" rot="0">
              <a:off x="5798439"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2" id="32"/>
            <p:cNvSpPr/>
            <p:nvPr/>
          </p:nvSpPr>
          <p:spPr>
            <a:xfrm flipH="false" flipV="false" rot="0">
              <a:off x="6617716"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3" id="33"/>
            <p:cNvSpPr/>
            <p:nvPr/>
          </p:nvSpPr>
          <p:spPr>
            <a:xfrm flipH="false" flipV="false" rot="0">
              <a:off x="63500"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4" id="34"/>
            <p:cNvSpPr/>
            <p:nvPr/>
          </p:nvSpPr>
          <p:spPr>
            <a:xfrm flipH="false" flipV="false" rot="0">
              <a:off x="7436993"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35" id="35"/>
            <p:cNvSpPr/>
            <p:nvPr/>
          </p:nvSpPr>
          <p:spPr>
            <a:xfrm flipH="false" flipV="false" rot="0">
              <a:off x="63500" y="63500"/>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sp>
          <p:nvSpPr>
            <p:cNvPr name="Freeform 36" id="36"/>
            <p:cNvSpPr/>
            <p:nvPr/>
          </p:nvSpPr>
          <p:spPr>
            <a:xfrm flipH="false" flipV="false" rot="0">
              <a:off x="63500" y="574294"/>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grpSp>
      <p:sp>
        <p:nvSpPr>
          <p:cNvPr name="TextBox 37" id="3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8" id="38"/>
          <p:cNvSpPr txBox="true"/>
          <p:nvPr/>
        </p:nvSpPr>
        <p:spPr>
          <a:xfrm rot="0">
            <a:off x="800510" y="884368"/>
            <a:ext cx="7123405" cy="119128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to measure Recursive Algorithm?</a:t>
            </a:r>
          </a:p>
          <a:p>
            <a:pPr algn="l">
              <a:lnSpc>
                <a:spcPts val="3359"/>
              </a:lnSpc>
            </a:pPr>
            <a:r>
              <a:rPr lang="en-US" b="true" sz="2400" spc="-7">
                <a:solidFill>
                  <a:srgbClr val="000000"/>
                </a:solidFill>
                <a:latin typeface="IBM Plex Sans Bold"/>
                <a:ea typeface="IBM Plex Sans Bold"/>
                <a:cs typeface="IBM Plex Sans Bold"/>
                <a:sym typeface="IBM Plex Sans Bold"/>
              </a:rPr>
              <a:t>sampleArray</a:t>
            </a:r>
          </a:p>
        </p:txBody>
      </p:sp>
      <p:sp>
        <p:nvSpPr>
          <p:cNvPr name="TextBox 39" id="39"/>
          <p:cNvSpPr txBox="true"/>
          <p:nvPr/>
        </p:nvSpPr>
        <p:spPr>
          <a:xfrm rot="0">
            <a:off x="3303765" y="1725673"/>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5</a:t>
            </a:r>
          </a:p>
        </p:txBody>
      </p:sp>
      <p:sp>
        <p:nvSpPr>
          <p:cNvPr name="TextBox 40" id="40"/>
          <p:cNvSpPr txBox="true"/>
          <p:nvPr/>
        </p:nvSpPr>
        <p:spPr>
          <a:xfrm rot="0">
            <a:off x="4123030" y="1725673"/>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4</a:t>
            </a:r>
          </a:p>
        </p:txBody>
      </p:sp>
      <p:sp>
        <p:nvSpPr>
          <p:cNvPr name="TextBox 41" id="41"/>
          <p:cNvSpPr txBox="true"/>
          <p:nvPr/>
        </p:nvSpPr>
        <p:spPr>
          <a:xfrm rot="0">
            <a:off x="4864637" y="1725673"/>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10</a:t>
            </a:r>
          </a:p>
        </p:txBody>
      </p:sp>
      <p:sp>
        <p:nvSpPr>
          <p:cNvPr name="TextBox 42" id="42"/>
          <p:cNvSpPr txBox="true"/>
          <p:nvPr/>
        </p:nvSpPr>
        <p:spPr>
          <a:xfrm rot="0">
            <a:off x="5699550" y="1700279"/>
            <a:ext cx="28498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a:t>
            </a:r>
          </a:p>
        </p:txBody>
      </p:sp>
      <p:sp>
        <p:nvSpPr>
          <p:cNvPr name="TextBox 43" id="43"/>
          <p:cNvSpPr txBox="true"/>
          <p:nvPr/>
        </p:nvSpPr>
        <p:spPr>
          <a:xfrm rot="0">
            <a:off x="6580851" y="1725673"/>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a:t>
            </a:r>
          </a:p>
        </p:txBody>
      </p:sp>
      <p:sp>
        <p:nvSpPr>
          <p:cNvPr name="TextBox 44" id="44"/>
          <p:cNvSpPr txBox="true"/>
          <p:nvPr/>
        </p:nvSpPr>
        <p:spPr>
          <a:xfrm rot="0">
            <a:off x="7322449" y="1725673"/>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45" id="45"/>
          <p:cNvSpPr txBox="true"/>
          <p:nvPr/>
        </p:nvSpPr>
        <p:spPr>
          <a:xfrm rot="0">
            <a:off x="8141713" y="1725673"/>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68</a:t>
            </a:r>
          </a:p>
        </p:txBody>
      </p:sp>
      <p:sp>
        <p:nvSpPr>
          <p:cNvPr name="TextBox 46" id="46"/>
          <p:cNvSpPr txBox="true"/>
          <p:nvPr/>
        </p:nvSpPr>
        <p:spPr>
          <a:xfrm rot="0">
            <a:off x="8960987" y="1725673"/>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87</a:t>
            </a:r>
          </a:p>
        </p:txBody>
      </p:sp>
      <p:sp>
        <p:nvSpPr>
          <p:cNvPr name="TextBox 47" id="47"/>
          <p:cNvSpPr txBox="true"/>
          <p:nvPr/>
        </p:nvSpPr>
        <p:spPr>
          <a:xfrm rot="0">
            <a:off x="9780260" y="17002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10</a:t>
            </a:r>
          </a:p>
        </p:txBody>
      </p:sp>
      <p:sp>
        <p:nvSpPr>
          <p:cNvPr name="TextBox 48" id="48"/>
          <p:cNvSpPr txBox="true"/>
          <p:nvPr/>
        </p:nvSpPr>
        <p:spPr>
          <a:xfrm rot="0">
            <a:off x="611838" y="2702557"/>
            <a:ext cx="4913338" cy="272263"/>
          </a:xfrm>
          <a:prstGeom prst="rect">
            <a:avLst/>
          </a:prstGeom>
        </p:spPr>
        <p:txBody>
          <a:bodyPr anchor="t" rtlCol="false" tIns="0" lIns="0" bIns="0" rIns="0">
            <a:spAutoFit/>
          </a:bodyPr>
          <a:lstStyle/>
          <a:p>
            <a:pPr algn="l">
              <a:lnSpc>
                <a:spcPts val="2100"/>
              </a:lnSpc>
            </a:pPr>
            <a:r>
              <a:rPr lang="en-US" sz="1800" spc="160">
                <a:solidFill>
                  <a:srgbClr val="569CD6"/>
                </a:solidFill>
                <a:latin typeface="Montserrat 2"/>
                <a:ea typeface="Montserrat 2"/>
                <a:cs typeface="Montserrat 2"/>
                <a:sym typeface="Montserrat 2"/>
              </a:rPr>
              <a:t>def</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findMaxNumRec</a:t>
            </a:r>
            <a:r>
              <a:rPr lang="en-US" sz="1800" spc="160">
                <a:solidFill>
                  <a:srgbClr val="D4D4D4"/>
                </a:solidFill>
                <a:latin typeface="Montserrat 2"/>
                <a:ea typeface="Montserrat 2"/>
                <a:cs typeface="Montserrat 2"/>
                <a:sym typeface="Montserrat 2"/>
              </a:rPr>
              <a:t>(</a:t>
            </a:r>
            <a:r>
              <a:rPr lang="en-US" sz="1800" spc="160">
                <a:solidFill>
                  <a:srgbClr val="9CDCFE"/>
                </a:solidFill>
                <a:latin typeface="Montserrat 2"/>
                <a:ea typeface="Montserrat 2"/>
                <a:cs typeface="Montserrat 2"/>
                <a:sym typeface="Montserrat 2"/>
              </a:rPr>
              <a:t>sampleArray</a:t>
            </a:r>
            <a:r>
              <a:rPr lang="en-US" sz="1800" spc="160">
                <a:solidFill>
                  <a:srgbClr val="D4D4D4"/>
                </a:solidFill>
                <a:latin typeface="Montserrat 2"/>
                <a:ea typeface="Montserrat 2"/>
                <a:cs typeface="Montserrat 2"/>
                <a:sym typeface="Montserrat 2"/>
              </a:rPr>
              <a:t>, </a:t>
            </a:r>
            <a:r>
              <a:rPr lang="en-US" sz="1800" spc="160">
                <a:solidFill>
                  <a:srgbClr val="9CDCFE"/>
                </a:solidFill>
                <a:latin typeface="Montserrat 2"/>
                <a:ea typeface="Montserrat 2"/>
                <a:cs typeface="Montserrat 2"/>
                <a:sym typeface="Montserrat 2"/>
              </a:rPr>
              <a:t>n</a:t>
            </a:r>
            <a:r>
              <a:rPr lang="en-US" sz="1800" spc="160">
                <a:solidFill>
                  <a:srgbClr val="D4D4D4"/>
                </a:solidFill>
                <a:latin typeface="Montserrat 2"/>
                <a:ea typeface="Montserrat 2"/>
                <a:cs typeface="Montserrat 2"/>
                <a:sym typeface="Montserrat 2"/>
              </a:rPr>
              <a:t>): </a:t>
            </a:r>
          </a:p>
        </p:txBody>
      </p:sp>
      <p:sp>
        <p:nvSpPr>
          <p:cNvPr name="TextBox 49" id="49"/>
          <p:cNvSpPr txBox="true"/>
          <p:nvPr/>
        </p:nvSpPr>
        <p:spPr>
          <a:xfrm rot="0">
            <a:off x="1162355" y="2969257"/>
            <a:ext cx="1544183"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if</a:t>
            </a:r>
            <a:r>
              <a:rPr lang="en-US" sz="1800" spc="160">
                <a:solidFill>
                  <a:srgbClr val="D4D4D4"/>
                </a:solidFill>
                <a:latin typeface="Montserrat 2"/>
                <a:ea typeface="Montserrat 2"/>
                <a:cs typeface="Montserrat 2"/>
                <a:sym typeface="Montserrat 2"/>
              </a:rPr>
              <a:t> n == </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50" id="50"/>
          <p:cNvSpPr txBox="true"/>
          <p:nvPr/>
        </p:nvSpPr>
        <p:spPr>
          <a:xfrm rot="0">
            <a:off x="1575244" y="3235957"/>
            <a:ext cx="3088376"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sampleArray[</a:t>
            </a:r>
            <a:r>
              <a:rPr lang="en-US" sz="1800" spc="160">
                <a:solidFill>
                  <a:srgbClr val="B5CEA8"/>
                </a:solidFill>
                <a:latin typeface="Montserrat 2"/>
                <a:ea typeface="Montserrat 2"/>
                <a:cs typeface="Montserrat 2"/>
                <a:sym typeface="Montserrat 2"/>
              </a:rPr>
              <a:t>0</a:t>
            </a:r>
            <a:r>
              <a:rPr lang="en-US" sz="1800" spc="160">
                <a:solidFill>
                  <a:srgbClr val="D4D4D4"/>
                </a:solidFill>
                <a:latin typeface="Montserrat 2"/>
                <a:ea typeface="Montserrat 2"/>
                <a:cs typeface="Montserrat 2"/>
                <a:sym typeface="Montserrat 2"/>
              </a:rPr>
              <a:t>] </a:t>
            </a:r>
          </a:p>
        </p:txBody>
      </p:sp>
      <p:sp>
        <p:nvSpPr>
          <p:cNvPr name="TextBox 51" id="51"/>
          <p:cNvSpPr txBox="true"/>
          <p:nvPr/>
        </p:nvSpPr>
        <p:spPr>
          <a:xfrm rot="0">
            <a:off x="1162355" y="3502657"/>
            <a:ext cx="8563251"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max</a:t>
            </a:r>
            <a:r>
              <a:rPr lang="en-US" sz="1800" spc="160">
                <a:solidFill>
                  <a:srgbClr val="D4D4D4"/>
                </a:solidFill>
                <a:latin typeface="Montserrat 2"/>
                <a:ea typeface="Montserrat 2"/>
                <a:cs typeface="Montserrat 2"/>
                <a:sym typeface="Montserrat 2"/>
              </a:rPr>
              <a:t>(sampleArray[n-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],findMaxNumRec(sampleArray, 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52" id="52"/>
          <p:cNvSpPr txBox="true"/>
          <p:nvPr/>
        </p:nvSpPr>
        <p:spPr>
          <a:xfrm rot="0">
            <a:off x="10445810" y="2758831"/>
            <a:ext cx="712337" cy="1067362"/>
          </a:xfrm>
          <a:prstGeom prst="rect">
            <a:avLst/>
          </a:prstGeom>
        </p:spPr>
        <p:txBody>
          <a:bodyPr anchor="t" rtlCol="false" tIns="0" lIns="0" bIns="0" rIns="0">
            <a:spAutoFit/>
          </a:bodyPr>
          <a:lstStyle/>
          <a:p>
            <a:pPr algn="just">
              <a:lnSpc>
                <a:spcPts val="2032"/>
              </a:lnSpc>
            </a:pPr>
            <a:r>
              <a:rPr lang="en-US" b="true" sz="1800" spc="-5">
                <a:solidFill>
                  <a:srgbClr val="FFFFFF"/>
                </a:solidFill>
                <a:latin typeface="IBM Plex Sans Bold"/>
                <a:ea typeface="IBM Plex Sans Bold"/>
                <a:cs typeface="IBM Plex Sans Bold"/>
                <a:sym typeface="IBM Plex Sans Bold"/>
              </a:rPr>
              <a:t>M(n) O(1) O(1)</a:t>
            </a:r>
          </a:p>
          <a:p>
            <a:pPr algn="just">
              <a:lnSpc>
                <a:spcPts val="2548"/>
              </a:lnSpc>
            </a:pPr>
            <a:r>
              <a:rPr lang="en-US" b="true" sz="1800" spc="-5">
                <a:solidFill>
                  <a:srgbClr val="FFFFFF"/>
                </a:solidFill>
                <a:latin typeface="IBM Plex Sans Bold"/>
                <a:ea typeface="IBM Plex Sans Bold"/>
                <a:cs typeface="IBM Plex Sans Bold"/>
                <a:sym typeface="IBM Plex Sans Bold"/>
              </a:rPr>
              <a:t>M(n-1)</a:t>
            </a:r>
          </a:p>
        </p:txBody>
      </p:sp>
      <p:sp>
        <p:nvSpPr>
          <p:cNvPr name="TextBox 53" id="53"/>
          <p:cNvSpPr txBox="true"/>
          <p:nvPr/>
        </p:nvSpPr>
        <p:spPr>
          <a:xfrm rot="0">
            <a:off x="597665" y="4376671"/>
            <a:ext cx="2127809"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M(n)=O(1)+M(n-1)</a:t>
            </a:r>
          </a:p>
        </p:txBody>
      </p:sp>
      <p:sp>
        <p:nvSpPr>
          <p:cNvPr name="TextBox 54" id="54"/>
          <p:cNvSpPr txBox="true"/>
          <p:nvPr/>
        </p:nvSpPr>
        <p:spPr>
          <a:xfrm rot="0">
            <a:off x="597665" y="4960868"/>
            <a:ext cx="1165717"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M(1)=O(1)</a:t>
            </a:r>
          </a:p>
        </p:txBody>
      </p:sp>
      <p:sp>
        <p:nvSpPr>
          <p:cNvPr name="TextBox 55" id="55"/>
          <p:cNvSpPr txBox="true"/>
          <p:nvPr/>
        </p:nvSpPr>
        <p:spPr>
          <a:xfrm rot="0">
            <a:off x="597665" y="5545064"/>
            <a:ext cx="2844070"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M(n-1)=O(1)+M((n-1)-1)</a:t>
            </a:r>
          </a:p>
        </p:txBody>
      </p:sp>
      <p:sp>
        <p:nvSpPr>
          <p:cNvPr name="TextBox 56" id="56"/>
          <p:cNvSpPr txBox="true"/>
          <p:nvPr/>
        </p:nvSpPr>
        <p:spPr>
          <a:xfrm rot="0">
            <a:off x="597665" y="6129271"/>
            <a:ext cx="2844070"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M(n-2)=O(1)+M((n-2)-1)</a:t>
            </a:r>
          </a:p>
        </p:txBody>
      </p:sp>
      <p:sp>
        <p:nvSpPr>
          <p:cNvPr name="TextBox 57" id="57"/>
          <p:cNvSpPr txBox="true"/>
          <p:nvPr/>
        </p:nvSpPr>
        <p:spPr>
          <a:xfrm rot="0">
            <a:off x="5313664" y="4640932"/>
            <a:ext cx="1794862" cy="358769"/>
          </a:xfrm>
          <a:prstGeom prst="rect">
            <a:avLst/>
          </a:prstGeom>
        </p:spPr>
        <p:txBody>
          <a:bodyPr anchor="t" rtlCol="false" tIns="0" lIns="0" bIns="0" rIns="0">
            <a:spAutoFit/>
          </a:bodyPr>
          <a:lstStyle/>
          <a:p>
            <a:pPr algn="l">
              <a:lnSpc>
                <a:spcPts val="3051"/>
              </a:lnSpc>
            </a:pPr>
            <a:r>
              <a:rPr lang="en-US" sz="1800" spc="-12">
                <a:solidFill>
                  <a:srgbClr val="000000"/>
                </a:solidFill>
                <a:latin typeface="Montserrat 2"/>
                <a:ea typeface="Montserrat 2"/>
                <a:cs typeface="Montserrat 2"/>
                <a:sym typeface="Montserrat 2"/>
              </a:rPr>
              <a:t>M(n)=1+M(n-1)</a:t>
            </a:r>
          </a:p>
        </p:txBody>
      </p:sp>
      <p:sp>
        <p:nvSpPr>
          <p:cNvPr name="TextBox 58" id="58"/>
          <p:cNvSpPr txBox="true"/>
          <p:nvPr/>
        </p:nvSpPr>
        <p:spPr>
          <a:xfrm rot="0">
            <a:off x="5798391" y="5027485"/>
            <a:ext cx="2215458" cy="3411998"/>
          </a:xfrm>
          <a:prstGeom prst="rect">
            <a:avLst/>
          </a:prstGeom>
        </p:spPr>
        <p:txBody>
          <a:bodyPr anchor="t" rtlCol="false" tIns="0" lIns="0" bIns="0" rIns="0">
            <a:spAutoFit/>
          </a:bodyPr>
          <a:lstStyle/>
          <a:p>
            <a:pPr algn="l">
              <a:lnSpc>
                <a:spcPts val="3051"/>
              </a:lnSpc>
            </a:pPr>
            <a:r>
              <a:rPr lang="en-US" sz="1800" spc="-12">
                <a:solidFill>
                  <a:srgbClr val="000000"/>
                </a:solidFill>
                <a:latin typeface="Montserrat 2"/>
                <a:ea typeface="Montserrat 2"/>
                <a:cs typeface="Montserrat 2"/>
                <a:sym typeface="Montserrat 2"/>
              </a:rPr>
              <a:t>=1+(1+M((n-1)-1)) =2+M(n-2) =2+1+M((n-2)-1) =3+M(n-3)</a:t>
            </a:r>
          </a:p>
          <a:p>
            <a:pPr algn="l">
              <a:lnSpc>
                <a:spcPts val="900"/>
              </a:lnSpc>
            </a:pPr>
            <a:r>
              <a:rPr lang="en-US" sz="1800" spc="-12">
                <a:solidFill>
                  <a:srgbClr val="000000"/>
                </a:solidFill>
                <a:latin typeface="Montserrat 2"/>
                <a:ea typeface="Montserrat 2"/>
                <a:cs typeface="Montserrat 2"/>
                <a:sym typeface="Montserrat 2"/>
              </a:rPr>
              <a:t>.</a:t>
            </a:r>
          </a:p>
          <a:p>
            <a:pPr algn="l">
              <a:lnSpc>
                <a:spcPts val="3299"/>
              </a:lnSpc>
            </a:pPr>
            <a:r>
              <a:rPr lang="en-US" sz="1800" spc="-12">
                <a:solidFill>
                  <a:srgbClr val="000000"/>
                </a:solidFill>
                <a:latin typeface="Montserrat 2"/>
                <a:ea typeface="Montserrat 2"/>
                <a:cs typeface="Montserrat 2"/>
                <a:sym typeface="Montserrat 2"/>
              </a:rPr>
              <a:t>.</a:t>
            </a:r>
          </a:p>
          <a:p>
            <a:pPr algn="l">
              <a:lnSpc>
                <a:spcPts val="900"/>
              </a:lnSpc>
            </a:pPr>
            <a:r>
              <a:rPr lang="en-US" sz="1800" spc="-12">
                <a:solidFill>
                  <a:srgbClr val="000000"/>
                </a:solidFill>
                <a:latin typeface="Montserrat 2"/>
                <a:ea typeface="Montserrat 2"/>
                <a:cs typeface="Montserrat 2"/>
                <a:sym typeface="Montserrat 2"/>
              </a:rPr>
              <a:t>=a+M(n-a)</a:t>
            </a:r>
          </a:p>
          <a:p>
            <a:pPr algn="l">
              <a:lnSpc>
                <a:spcPts val="4500"/>
              </a:lnSpc>
            </a:pPr>
            <a:r>
              <a:rPr lang="en-US" sz="1800" spc="-12">
                <a:solidFill>
                  <a:srgbClr val="000000"/>
                </a:solidFill>
                <a:latin typeface="Montserrat 2"/>
                <a:ea typeface="Montserrat 2"/>
                <a:cs typeface="Montserrat 2"/>
                <a:sym typeface="Montserrat 2"/>
              </a:rPr>
              <a:t>=n-1+M(n-(n-1))</a:t>
            </a:r>
          </a:p>
          <a:p>
            <a:pPr algn="l">
              <a:lnSpc>
                <a:spcPts val="1587"/>
              </a:lnSpc>
            </a:pPr>
            <a:r>
              <a:rPr lang="en-US" sz="1800" spc="-12">
                <a:solidFill>
                  <a:srgbClr val="000000"/>
                </a:solidFill>
                <a:latin typeface="Montserrat 2"/>
                <a:ea typeface="Montserrat 2"/>
                <a:cs typeface="Montserrat 2"/>
                <a:sym typeface="Montserrat 2"/>
              </a:rPr>
              <a:t>=n-1+1</a:t>
            </a:r>
          </a:p>
          <a:p>
            <a:pPr algn="l">
              <a:lnSpc>
                <a:spcPts val="4500"/>
              </a:lnSpc>
            </a:pPr>
            <a:r>
              <a:rPr lang="en-US" sz="1800" spc="-12">
                <a:solidFill>
                  <a:srgbClr val="000000"/>
                </a:solidFill>
                <a:latin typeface="Montserrat 2"/>
                <a:ea typeface="Montserrat 2"/>
                <a:cs typeface="Montserrat 2"/>
                <a:sym typeface="Montserrat 2"/>
              </a:rPr>
              <a:t>=n</a:t>
            </a:r>
          </a:p>
        </p:txBody>
      </p:sp>
      <p:sp>
        <p:nvSpPr>
          <p:cNvPr name="TextBox 59" id="59"/>
          <p:cNvSpPr txBox="true"/>
          <p:nvPr/>
        </p:nvSpPr>
        <p:spPr>
          <a:xfrm rot="0">
            <a:off x="3128096" y="4817555"/>
            <a:ext cx="1461211" cy="3196495"/>
          </a:xfrm>
          <a:prstGeom prst="rect">
            <a:avLst/>
          </a:prstGeom>
        </p:spPr>
        <p:txBody>
          <a:bodyPr anchor="t" rtlCol="false" tIns="0" lIns="0" bIns="0" rIns="0">
            <a:spAutoFit/>
          </a:bodyPr>
          <a:lstStyle/>
          <a:p>
            <a:pPr algn="l">
              <a:lnSpc>
                <a:spcPts val="26320"/>
              </a:lnSpc>
            </a:pPr>
            <a:r>
              <a:rPr lang="en-US" sz="18800">
                <a:solidFill>
                  <a:srgbClr val="000000"/>
                </a:solidFill>
                <a:latin typeface="Courier New OS"/>
                <a:ea typeface="Courier New OS"/>
                <a:cs typeface="Courier New OS"/>
                <a:sym typeface="Courier New OS"/>
              </a:rPr>
              <a:t>}</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477269" y="5050793"/>
            <a:ext cx="11890581" cy="1435103"/>
            <a:chOff x="0" y="0"/>
            <a:chExt cx="11890578" cy="1435100"/>
          </a:xfrm>
        </p:grpSpPr>
        <p:sp>
          <p:nvSpPr>
            <p:cNvPr name="Freeform 6" id="6"/>
            <p:cNvSpPr/>
            <p:nvPr/>
          </p:nvSpPr>
          <p:spPr>
            <a:xfrm flipH="false" flipV="false" rot="0">
              <a:off x="0" y="0"/>
              <a:ext cx="11890629" cy="1435100"/>
            </a:xfrm>
            <a:custGeom>
              <a:avLst/>
              <a:gdLst/>
              <a:ahLst/>
              <a:cxnLst/>
              <a:rect r="r" b="b" t="t" l="l"/>
              <a:pathLst>
                <a:path h="1435100" w="11890629">
                  <a:moveTo>
                    <a:pt x="0" y="1435100"/>
                  </a:moveTo>
                  <a:lnTo>
                    <a:pt x="11890629" y="1435100"/>
                  </a:lnTo>
                  <a:lnTo>
                    <a:pt x="11890629" y="0"/>
                  </a:lnTo>
                  <a:lnTo>
                    <a:pt x="0" y="0"/>
                  </a:lnTo>
                  <a:close/>
                </a:path>
              </a:pathLst>
            </a:custGeom>
            <a:solidFill>
              <a:srgbClr val="000000"/>
            </a:solidFill>
          </p:spPr>
        </p:sp>
      </p:grpSp>
      <p:grpSp>
        <p:nvGrpSpPr>
          <p:cNvPr name="Group 7" id="7"/>
          <p:cNvGrpSpPr>
            <a:grpSpLocks noChangeAspect="true"/>
          </p:cNvGrpSpPr>
          <p:nvPr/>
        </p:nvGrpSpPr>
        <p:grpSpPr>
          <a:xfrm rot="0">
            <a:off x="481203" y="2571750"/>
            <a:ext cx="11882723" cy="1435103"/>
            <a:chOff x="0" y="0"/>
            <a:chExt cx="11882730" cy="1435100"/>
          </a:xfrm>
        </p:grpSpPr>
        <p:sp>
          <p:nvSpPr>
            <p:cNvPr name="Freeform 8" id="8"/>
            <p:cNvSpPr/>
            <p:nvPr/>
          </p:nvSpPr>
          <p:spPr>
            <a:xfrm flipH="false" flipV="false" rot="0">
              <a:off x="0" y="0"/>
              <a:ext cx="11882755" cy="1435100"/>
            </a:xfrm>
            <a:custGeom>
              <a:avLst/>
              <a:gdLst/>
              <a:ahLst/>
              <a:cxnLst/>
              <a:rect r="r" b="b" t="t" l="l"/>
              <a:pathLst>
                <a:path h="1435100" w="11882755">
                  <a:moveTo>
                    <a:pt x="0" y="1435100"/>
                  </a:moveTo>
                  <a:lnTo>
                    <a:pt x="11882755" y="1435100"/>
                  </a:lnTo>
                  <a:lnTo>
                    <a:pt x="11882755" y="0"/>
                  </a:lnTo>
                  <a:lnTo>
                    <a:pt x="0" y="0"/>
                  </a:lnTo>
                  <a:close/>
                </a:path>
              </a:pathLst>
            </a:custGeom>
            <a:solidFill>
              <a:srgbClr val="000000"/>
            </a:solidFill>
          </p:spPr>
        </p:sp>
      </p:gr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487661" y="762952"/>
            <a:ext cx="11639941"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to measure Recursive Algorithm that make multiple calls?</a:t>
            </a:r>
          </a:p>
        </p:txBody>
      </p:sp>
      <p:sp>
        <p:nvSpPr>
          <p:cNvPr name="TextBox 11" id="11"/>
          <p:cNvSpPr txBox="true"/>
          <p:nvPr/>
        </p:nvSpPr>
        <p:spPr>
          <a:xfrm rot="0">
            <a:off x="528066" y="5130917"/>
            <a:ext cx="1403804" cy="272263"/>
          </a:xfrm>
          <a:prstGeom prst="rect">
            <a:avLst/>
          </a:prstGeom>
        </p:spPr>
        <p:txBody>
          <a:bodyPr anchor="t" rtlCol="false" tIns="0" lIns="0" bIns="0" rIns="0">
            <a:spAutoFit/>
          </a:bodyPr>
          <a:lstStyle/>
          <a:p>
            <a:pPr algn="l">
              <a:lnSpc>
                <a:spcPts val="2100"/>
              </a:lnSpc>
            </a:pPr>
            <a:r>
              <a:rPr lang="en-US" sz="1800" spc="160">
                <a:solidFill>
                  <a:srgbClr val="569CD6"/>
                </a:solidFill>
                <a:latin typeface="Montserrat 2"/>
                <a:ea typeface="Montserrat 2"/>
                <a:cs typeface="Montserrat 2"/>
                <a:sym typeface="Montserrat 2"/>
              </a:rPr>
              <a:t>def</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f</a:t>
            </a:r>
            <a:r>
              <a:rPr lang="en-US" sz="1800" spc="160">
                <a:solidFill>
                  <a:srgbClr val="D4D4D4"/>
                </a:solidFill>
                <a:latin typeface="Montserrat 2"/>
                <a:ea typeface="Montserrat 2"/>
                <a:cs typeface="Montserrat 2"/>
                <a:sym typeface="Montserrat 2"/>
              </a:rPr>
              <a:t>(</a:t>
            </a:r>
            <a:r>
              <a:rPr lang="en-US" sz="1800" spc="160">
                <a:solidFill>
                  <a:srgbClr val="9CDCFE"/>
                </a:solidFill>
                <a:latin typeface="Montserrat 2"/>
                <a:ea typeface="Montserrat 2"/>
                <a:cs typeface="Montserrat 2"/>
                <a:sym typeface="Montserrat 2"/>
              </a:rPr>
              <a:t>n</a:t>
            </a:r>
            <a:r>
              <a:rPr lang="en-US" sz="1800" spc="160">
                <a:solidFill>
                  <a:srgbClr val="D4D4D4"/>
                </a:solidFill>
                <a:latin typeface="Montserrat 2"/>
                <a:ea typeface="Montserrat 2"/>
                <a:cs typeface="Montserrat 2"/>
                <a:sym typeface="Montserrat 2"/>
              </a:rPr>
              <a:t>): </a:t>
            </a:r>
          </a:p>
        </p:txBody>
      </p:sp>
      <p:sp>
        <p:nvSpPr>
          <p:cNvPr name="TextBox 12" id="12"/>
          <p:cNvSpPr txBox="true"/>
          <p:nvPr/>
        </p:nvSpPr>
        <p:spPr>
          <a:xfrm rot="0">
            <a:off x="1078582" y="5397617"/>
            <a:ext cx="1544183"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if</a:t>
            </a:r>
            <a:r>
              <a:rPr lang="en-US" sz="1800" spc="160">
                <a:solidFill>
                  <a:srgbClr val="D4D4D4"/>
                </a:solidFill>
                <a:latin typeface="Montserrat 2"/>
                <a:ea typeface="Montserrat 2"/>
                <a:cs typeface="Montserrat 2"/>
                <a:sym typeface="Montserrat 2"/>
              </a:rPr>
              <a:t> n &lt;= </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13" id="13"/>
          <p:cNvSpPr txBox="true"/>
          <p:nvPr/>
        </p:nvSpPr>
        <p:spPr>
          <a:xfrm rot="0">
            <a:off x="1629099" y="5664317"/>
            <a:ext cx="1263425"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14" id="14"/>
          <p:cNvSpPr txBox="true"/>
          <p:nvPr/>
        </p:nvSpPr>
        <p:spPr>
          <a:xfrm rot="0">
            <a:off x="1078582" y="5931017"/>
            <a:ext cx="3228756"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f(n-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 f(n-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15" id="15"/>
          <p:cNvSpPr txBox="true"/>
          <p:nvPr/>
        </p:nvSpPr>
        <p:spPr>
          <a:xfrm rot="0">
            <a:off x="532000" y="2651874"/>
            <a:ext cx="4913338" cy="272263"/>
          </a:xfrm>
          <a:prstGeom prst="rect">
            <a:avLst/>
          </a:prstGeom>
        </p:spPr>
        <p:txBody>
          <a:bodyPr anchor="t" rtlCol="false" tIns="0" lIns="0" bIns="0" rIns="0">
            <a:spAutoFit/>
          </a:bodyPr>
          <a:lstStyle/>
          <a:p>
            <a:pPr algn="l">
              <a:lnSpc>
                <a:spcPts val="2100"/>
              </a:lnSpc>
            </a:pPr>
            <a:r>
              <a:rPr lang="en-US" sz="1800" spc="160">
                <a:solidFill>
                  <a:srgbClr val="569CD6"/>
                </a:solidFill>
                <a:latin typeface="Montserrat 2"/>
                <a:ea typeface="Montserrat 2"/>
                <a:cs typeface="Montserrat 2"/>
                <a:sym typeface="Montserrat 2"/>
              </a:rPr>
              <a:t>def</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findMaxNumRec</a:t>
            </a:r>
            <a:r>
              <a:rPr lang="en-US" sz="1800" spc="160">
                <a:solidFill>
                  <a:srgbClr val="D4D4D4"/>
                </a:solidFill>
                <a:latin typeface="Montserrat 2"/>
                <a:ea typeface="Montserrat 2"/>
                <a:cs typeface="Montserrat 2"/>
                <a:sym typeface="Montserrat 2"/>
              </a:rPr>
              <a:t>(</a:t>
            </a:r>
            <a:r>
              <a:rPr lang="en-US" sz="1800" spc="160">
                <a:solidFill>
                  <a:srgbClr val="9CDCFE"/>
                </a:solidFill>
                <a:latin typeface="Montserrat 2"/>
                <a:ea typeface="Montserrat 2"/>
                <a:cs typeface="Montserrat 2"/>
                <a:sym typeface="Montserrat 2"/>
              </a:rPr>
              <a:t>sampleArray</a:t>
            </a:r>
            <a:r>
              <a:rPr lang="en-US" sz="1800" spc="160">
                <a:solidFill>
                  <a:srgbClr val="D4D4D4"/>
                </a:solidFill>
                <a:latin typeface="Montserrat 2"/>
                <a:ea typeface="Montserrat 2"/>
                <a:cs typeface="Montserrat 2"/>
                <a:sym typeface="Montserrat 2"/>
              </a:rPr>
              <a:t>, </a:t>
            </a:r>
            <a:r>
              <a:rPr lang="en-US" sz="1800" spc="160">
                <a:solidFill>
                  <a:srgbClr val="9CDCFE"/>
                </a:solidFill>
                <a:latin typeface="Montserrat 2"/>
                <a:ea typeface="Montserrat 2"/>
                <a:cs typeface="Montserrat 2"/>
                <a:sym typeface="Montserrat 2"/>
              </a:rPr>
              <a:t>n</a:t>
            </a:r>
            <a:r>
              <a:rPr lang="en-US" sz="1800" spc="160">
                <a:solidFill>
                  <a:srgbClr val="D4D4D4"/>
                </a:solidFill>
                <a:latin typeface="Montserrat 2"/>
                <a:ea typeface="Montserrat 2"/>
                <a:cs typeface="Montserrat 2"/>
                <a:sym typeface="Montserrat 2"/>
              </a:rPr>
              <a:t>): </a:t>
            </a:r>
          </a:p>
        </p:txBody>
      </p:sp>
      <p:sp>
        <p:nvSpPr>
          <p:cNvPr name="TextBox 16" id="16"/>
          <p:cNvSpPr txBox="true"/>
          <p:nvPr/>
        </p:nvSpPr>
        <p:spPr>
          <a:xfrm rot="0">
            <a:off x="1082516" y="2918574"/>
            <a:ext cx="1544183"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if</a:t>
            </a:r>
            <a:r>
              <a:rPr lang="en-US" sz="1800" spc="160">
                <a:solidFill>
                  <a:srgbClr val="D4D4D4"/>
                </a:solidFill>
                <a:latin typeface="Montserrat 2"/>
                <a:ea typeface="Montserrat 2"/>
                <a:cs typeface="Montserrat 2"/>
                <a:sym typeface="Montserrat 2"/>
              </a:rPr>
              <a:t> n == </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17" id="17"/>
          <p:cNvSpPr txBox="true"/>
          <p:nvPr/>
        </p:nvSpPr>
        <p:spPr>
          <a:xfrm rot="0">
            <a:off x="1495396" y="3185274"/>
            <a:ext cx="3088376"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sampleArray[</a:t>
            </a:r>
            <a:r>
              <a:rPr lang="en-US" sz="1800" spc="160">
                <a:solidFill>
                  <a:srgbClr val="B5CEA8"/>
                </a:solidFill>
                <a:latin typeface="Montserrat 2"/>
                <a:ea typeface="Montserrat 2"/>
                <a:cs typeface="Montserrat 2"/>
                <a:sym typeface="Montserrat 2"/>
              </a:rPr>
              <a:t>0</a:t>
            </a:r>
            <a:r>
              <a:rPr lang="en-US" sz="1800" spc="160">
                <a:solidFill>
                  <a:srgbClr val="D4D4D4"/>
                </a:solidFill>
                <a:latin typeface="Montserrat 2"/>
                <a:ea typeface="Montserrat 2"/>
                <a:cs typeface="Montserrat 2"/>
                <a:sym typeface="Montserrat 2"/>
              </a:rPr>
              <a:t>] </a:t>
            </a:r>
          </a:p>
        </p:txBody>
      </p:sp>
      <p:sp>
        <p:nvSpPr>
          <p:cNvPr name="TextBox 18" id="18"/>
          <p:cNvSpPr txBox="true"/>
          <p:nvPr/>
        </p:nvSpPr>
        <p:spPr>
          <a:xfrm rot="0">
            <a:off x="1082516" y="3451974"/>
            <a:ext cx="8563251"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max</a:t>
            </a:r>
            <a:r>
              <a:rPr lang="en-US" sz="1800" spc="160">
                <a:solidFill>
                  <a:srgbClr val="D4D4D4"/>
                </a:solidFill>
                <a:latin typeface="Montserrat 2"/>
                <a:ea typeface="Montserrat 2"/>
                <a:cs typeface="Montserrat 2"/>
                <a:sym typeface="Montserrat 2"/>
              </a:rPr>
              <a:t>(sampleArray[n-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],findMaxNumRec(sampleArray, 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673827" y="1814160"/>
            <a:ext cx="4808534" cy="4724914"/>
          </a:xfrm>
          <a:custGeom>
            <a:avLst/>
            <a:gdLst/>
            <a:ahLst/>
            <a:cxnLst/>
            <a:rect r="r" b="b" t="t" l="l"/>
            <a:pathLst>
              <a:path h="4724914" w="4808534">
                <a:moveTo>
                  <a:pt x="0" y="0"/>
                </a:moveTo>
                <a:lnTo>
                  <a:pt x="4808534" y="0"/>
                </a:lnTo>
                <a:lnTo>
                  <a:pt x="4808534" y="4724914"/>
                </a:lnTo>
                <a:lnTo>
                  <a:pt x="0" y="4724914"/>
                </a:lnTo>
                <a:lnTo>
                  <a:pt x="0" y="0"/>
                </a:lnTo>
                <a:close/>
              </a:path>
            </a:pathLst>
          </a:custGeom>
          <a:blipFill>
            <a:blip r:embed="rId3"/>
            <a:stretch>
              <a:fillRect l="0" t="0" r="0" b="0"/>
            </a:stretch>
          </a:blipFill>
        </p:spPr>
      </p:sp>
      <p:sp>
        <p:nvSpPr>
          <p:cNvPr name="Freeform 6" id="6"/>
          <p:cNvSpPr/>
          <p:nvPr/>
        </p:nvSpPr>
        <p:spPr>
          <a:xfrm flipH="false" flipV="false" rot="0">
            <a:off x="699745" y="1811484"/>
            <a:ext cx="3428581" cy="5350059"/>
          </a:xfrm>
          <a:custGeom>
            <a:avLst/>
            <a:gdLst/>
            <a:ahLst/>
            <a:cxnLst/>
            <a:rect r="r" b="b" t="t" l="l"/>
            <a:pathLst>
              <a:path h="5350059" w="3428581">
                <a:moveTo>
                  <a:pt x="0" y="0"/>
                </a:moveTo>
                <a:lnTo>
                  <a:pt x="3428581" y="0"/>
                </a:lnTo>
                <a:lnTo>
                  <a:pt x="3428581" y="5350059"/>
                </a:lnTo>
                <a:lnTo>
                  <a:pt x="0" y="5350059"/>
                </a:lnTo>
                <a:lnTo>
                  <a:pt x="0" y="0"/>
                </a:lnTo>
                <a:close/>
              </a:path>
            </a:pathLst>
          </a:custGeom>
          <a:blipFill>
            <a:blip r:embed="rId4"/>
            <a:stretch>
              <a:fillRect l="0" t="0" r="0" b="-6808"/>
            </a:stretch>
          </a:blipFill>
        </p:spPr>
      </p:sp>
      <p:sp>
        <p:nvSpPr>
          <p:cNvPr name="Freeform 7" id="7"/>
          <p:cNvSpPr/>
          <p:nvPr/>
        </p:nvSpPr>
        <p:spPr>
          <a:xfrm flipH="false" flipV="false" rot="0">
            <a:off x="733930" y="1827743"/>
            <a:ext cx="4808553" cy="3355553"/>
          </a:xfrm>
          <a:custGeom>
            <a:avLst/>
            <a:gdLst/>
            <a:ahLst/>
            <a:cxnLst/>
            <a:rect r="r" b="b" t="t" l="l"/>
            <a:pathLst>
              <a:path h="3355553" w="4808553">
                <a:moveTo>
                  <a:pt x="0" y="0"/>
                </a:moveTo>
                <a:lnTo>
                  <a:pt x="4808553" y="0"/>
                </a:lnTo>
                <a:lnTo>
                  <a:pt x="4808553" y="3355552"/>
                </a:lnTo>
                <a:lnTo>
                  <a:pt x="0" y="3355552"/>
                </a:lnTo>
                <a:lnTo>
                  <a:pt x="0" y="0"/>
                </a:lnTo>
                <a:close/>
              </a:path>
            </a:pathLst>
          </a:custGeom>
          <a:blipFill>
            <a:blip r:embed="rId5"/>
            <a:stretch>
              <a:fillRect l="0" t="0" r="0" b="-11774"/>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4510" y="1021175"/>
            <a:ext cx="594983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Algorithms in our daily lives</a:t>
            </a:r>
          </a:p>
        </p:txBody>
      </p:sp>
      <p:sp>
        <p:nvSpPr>
          <p:cNvPr name="TextBox 10" id="10"/>
          <p:cNvSpPr txBox="true"/>
          <p:nvPr/>
        </p:nvSpPr>
        <p:spPr>
          <a:xfrm rot="0">
            <a:off x="6262164" y="1991458"/>
            <a:ext cx="3424933" cy="1775184"/>
          </a:xfrm>
          <a:prstGeom prst="rect">
            <a:avLst/>
          </a:prstGeom>
        </p:spPr>
        <p:txBody>
          <a:bodyPr anchor="t" rtlCol="false" tIns="0" lIns="0" bIns="0" rIns="0">
            <a:spAutoFit/>
          </a:bodyPr>
          <a:lstStyle/>
          <a:p>
            <a:pPr algn="just">
              <a:lnSpc>
                <a:spcPts val="4802"/>
              </a:lnSpc>
            </a:pPr>
            <a:r>
              <a:rPr lang="en-US" b="true" sz="2400" spc="-7">
                <a:solidFill>
                  <a:srgbClr val="000000"/>
                </a:solidFill>
                <a:latin typeface="IBM Plex Sans Bold"/>
                <a:ea typeface="IBM Plex Sans Bold"/>
                <a:cs typeface="IBM Plex Sans Bold"/>
                <a:sym typeface="IBM Plex Sans Bold"/>
              </a:rPr>
              <a:t>Step 1 : Go to bus stop Step 2 : Take a bus Step 3: Go to oﬃce</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474431" y="5580412"/>
            <a:ext cx="716985" cy="798128"/>
            <a:chOff x="0" y="0"/>
            <a:chExt cx="716978" cy="798132"/>
          </a:xfrm>
        </p:grpSpPr>
        <p:sp>
          <p:nvSpPr>
            <p:cNvPr name="Freeform 6" id="6"/>
            <p:cNvSpPr/>
            <p:nvPr/>
          </p:nvSpPr>
          <p:spPr>
            <a:xfrm flipH="false" flipV="false" rot="0">
              <a:off x="105791" y="63500"/>
              <a:ext cx="547751" cy="620268"/>
            </a:xfrm>
            <a:custGeom>
              <a:avLst/>
              <a:gdLst/>
              <a:ahLst/>
              <a:cxnLst/>
              <a:rect r="r" b="b" t="t" l="l"/>
              <a:pathLst>
                <a:path h="620268" w="547751">
                  <a:moveTo>
                    <a:pt x="528574" y="0"/>
                  </a:moveTo>
                  <a:lnTo>
                    <a:pt x="8382" y="593979"/>
                  </a:lnTo>
                  <a:lnTo>
                    <a:pt x="0" y="603504"/>
                  </a:lnTo>
                  <a:lnTo>
                    <a:pt x="19050" y="620268"/>
                  </a:lnTo>
                  <a:lnTo>
                    <a:pt x="27432" y="610743"/>
                  </a:lnTo>
                  <a:lnTo>
                    <a:pt x="27432" y="610743"/>
                  </a:lnTo>
                  <a:lnTo>
                    <a:pt x="27432" y="610743"/>
                  </a:lnTo>
                  <a:lnTo>
                    <a:pt x="547751" y="16764"/>
                  </a:lnTo>
                  <a:lnTo>
                    <a:pt x="528574" y="0"/>
                  </a:lnTo>
                  <a:close/>
                </a:path>
              </a:pathLst>
            </a:custGeom>
            <a:solidFill>
              <a:srgbClr val="000000"/>
            </a:solidFill>
          </p:spPr>
        </p:sp>
        <p:sp>
          <p:nvSpPr>
            <p:cNvPr name="Freeform 7" id="7"/>
            <p:cNvSpPr/>
            <p:nvPr/>
          </p:nvSpPr>
          <p:spPr>
            <a:xfrm flipH="false" flipV="false" rot="0">
              <a:off x="63500" y="602742"/>
              <a:ext cx="126238" cy="131953"/>
            </a:xfrm>
            <a:custGeom>
              <a:avLst/>
              <a:gdLst/>
              <a:ahLst/>
              <a:cxnLst/>
              <a:rect r="r" b="b" t="t" l="l"/>
              <a:pathLst>
                <a:path h="131953" w="126238">
                  <a:moveTo>
                    <a:pt x="34417" y="0"/>
                  </a:moveTo>
                  <a:lnTo>
                    <a:pt x="0" y="131953"/>
                  </a:lnTo>
                  <a:lnTo>
                    <a:pt x="126238" y="80391"/>
                  </a:lnTo>
                  <a:lnTo>
                    <a:pt x="60325" y="63119"/>
                  </a:lnTo>
                  <a:lnTo>
                    <a:pt x="34544" y="0"/>
                  </a:lnTo>
                  <a:close/>
                </a:path>
              </a:pathLst>
            </a:custGeom>
            <a:solidFill>
              <a:srgbClr val="000000"/>
            </a:solidFill>
          </p:spPr>
        </p:sp>
      </p:grpSp>
      <p:grpSp>
        <p:nvGrpSpPr>
          <p:cNvPr name="Group 8" id="8"/>
          <p:cNvGrpSpPr>
            <a:grpSpLocks noChangeAspect="true"/>
          </p:cNvGrpSpPr>
          <p:nvPr/>
        </p:nvGrpSpPr>
        <p:grpSpPr>
          <a:xfrm rot="0">
            <a:off x="1283503" y="5533634"/>
            <a:ext cx="467773" cy="892435"/>
            <a:chOff x="0" y="0"/>
            <a:chExt cx="467766" cy="892429"/>
          </a:xfrm>
        </p:grpSpPr>
        <p:sp>
          <p:nvSpPr>
            <p:cNvPr name="Freeform 9" id="9"/>
            <p:cNvSpPr/>
            <p:nvPr/>
          </p:nvSpPr>
          <p:spPr>
            <a:xfrm flipH="false" flipV="false" rot="0">
              <a:off x="63500" y="63500"/>
              <a:ext cx="313055" cy="697738"/>
            </a:xfrm>
            <a:custGeom>
              <a:avLst/>
              <a:gdLst/>
              <a:ahLst/>
              <a:cxnLst/>
              <a:rect r="r" b="b" t="t" l="l"/>
              <a:pathLst>
                <a:path h="697738" w="313055">
                  <a:moveTo>
                    <a:pt x="23368" y="0"/>
                  </a:moveTo>
                  <a:lnTo>
                    <a:pt x="0" y="9906"/>
                  </a:lnTo>
                  <a:lnTo>
                    <a:pt x="284734" y="686054"/>
                  </a:lnTo>
                  <a:lnTo>
                    <a:pt x="284734" y="686054"/>
                  </a:lnTo>
                  <a:lnTo>
                    <a:pt x="284734" y="686054"/>
                  </a:lnTo>
                  <a:lnTo>
                    <a:pt x="289687" y="697738"/>
                  </a:lnTo>
                  <a:lnTo>
                    <a:pt x="313055" y="687832"/>
                  </a:lnTo>
                  <a:lnTo>
                    <a:pt x="308102" y="676148"/>
                  </a:lnTo>
                  <a:lnTo>
                    <a:pt x="23368" y="0"/>
                  </a:lnTo>
                  <a:close/>
                </a:path>
              </a:pathLst>
            </a:custGeom>
            <a:solidFill>
              <a:srgbClr val="000000"/>
            </a:solidFill>
          </p:spPr>
        </p:sp>
        <p:sp>
          <p:nvSpPr>
            <p:cNvPr name="Freeform 10" id="10"/>
            <p:cNvSpPr/>
            <p:nvPr/>
          </p:nvSpPr>
          <p:spPr>
            <a:xfrm flipH="false" flipV="false" rot="0">
              <a:off x="291846" y="692912"/>
              <a:ext cx="112395" cy="136017"/>
            </a:xfrm>
            <a:custGeom>
              <a:avLst/>
              <a:gdLst/>
              <a:ahLst/>
              <a:cxnLst/>
              <a:rect r="r" b="b" t="t" l="l"/>
              <a:pathLst>
                <a:path h="136017" w="112395">
                  <a:moveTo>
                    <a:pt x="112395" y="0"/>
                  </a:moveTo>
                  <a:lnTo>
                    <a:pt x="68072" y="51689"/>
                  </a:lnTo>
                  <a:lnTo>
                    <a:pt x="0" y="47244"/>
                  </a:lnTo>
                  <a:lnTo>
                    <a:pt x="103505" y="136017"/>
                  </a:lnTo>
                  <a:lnTo>
                    <a:pt x="112395" y="0"/>
                  </a:lnTo>
                  <a:close/>
                </a:path>
              </a:pathLst>
            </a:custGeom>
            <a:solidFill>
              <a:srgbClr val="000000"/>
            </a:solidFill>
          </p:spPr>
        </p:sp>
      </p:grpSp>
      <p:grpSp>
        <p:nvGrpSpPr>
          <p:cNvPr name="Group 11" id="11"/>
          <p:cNvGrpSpPr>
            <a:grpSpLocks noChangeAspect="true"/>
          </p:cNvGrpSpPr>
          <p:nvPr/>
        </p:nvGrpSpPr>
        <p:grpSpPr>
          <a:xfrm rot="0">
            <a:off x="1597800" y="4424296"/>
            <a:ext cx="800100" cy="800100"/>
            <a:chOff x="0" y="0"/>
            <a:chExt cx="800100" cy="800100"/>
          </a:xfrm>
        </p:grpSpPr>
        <p:sp>
          <p:nvSpPr>
            <p:cNvPr name="Freeform 12" id="12"/>
            <p:cNvSpPr/>
            <p:nvPr/>
          </p:nvSpPr>
          <p:spPr>
            <a:xfrm flipH="false" flipV="false" rot="0">
              <a:off x="110109" y="63500"/>
              <a:ext cx="626491" cy="626364"/>
            </a:xfrm>
            <a:custGeom>
              <a:avLst/>
              <a:gdLst/>
              <a:ahLst/>
              <a:cxnLst/>
              <a:rect r="r" b="b" t="t" l="l"/>
              <a:pathLst>
                <a:path h="626364" w="626491">
                  <a:moveTo>
                    <a:pt x="608584" y="0"/>
                  </a:moveTo>
                  <a:lnTo>
                    <a:pt x="9017" y="599440"/>
                  </a:lnTo>
                  <a:lnTo>
                    <a:pt x="9017" y="599440"/>
                  </a:lnTo>
                  <a:lnTo>
                    <a:pt x="9017" y="599440"/>
                  </a:lnTo>
                  <a:lnTo>
                    <a:pt x="0" y="608457"/>
                  </a:lnTo>
                  <a:lnTo>
                    <a:pt x="17907" y="626364"/>
                  </a:lnTo>
                  <a:lnTo>
                    <a:pt x="26924" y="617347"/>
                  </a:lnTo>
                  <a:lnTo>
                    <a:pt x="626491" y="17907"/>
                  </a:lnTo>
                  <a:lnTo>
                    <a:pt x="608584" y="0"/>
                  </a:lnTo>
                  <a:close/>
                </a:path>
              </a:pathLst>
            </a:custGeom>
            <a:solidFill>
              <a:srgbClr val="000000"/>
            </a:solidFill>
          </p:spPr>
        </p:sp>
        <p:sp>
          <p:nvSpPr>
            <p:cNvPr name="Freeform 13" id="13"/>
            <p:cNvSpPr/>
            <p:nvPr/>
          </p:nvSpPr>
          <p:spPr>
            <a:xfrm flipH="false" flipV="false" rot="0">
              <a:off x="63500" y="607314"/>
              <a:ext cx="129286" cy="129286"/>
            </a:xfrm>
            <a:custGeom>
              <a:avLst/>
              <a:gdLst/>
              <a:ahLst/>
              <a:cxnLst/>
              <a:rect r="r" b="b" t="t" l="l"/>
              <a:pathLst>
                <a:path h="129286" w="129286">
                  <a:moveTo>
                    <a:pt x="43053" y="0"/>
                  </a:moveTo>
                  <a:lnTo>
                    <a:pt x="0" y="129286"/>
                  </a:lnTo>
                  <a:lnTo>
                    <a:pt x="129286" y="86233"/>
                  </a:lnTo>
                  <a:lnTo>
                    <a:pt x="64643" y="64643"/>
                  </a:lnTo>
                  <a:lnTo>
                    <a:pt x="43053" y="0"/>
                  </a:lnTo>
                  <a:close/>
                </a:path>
              </a:pathLst>
            </a:custGeom>
            <a:solidFill>
              <a:srgbClr val="000000"/>
            </a:solidFill>
          </p:spPr>
        </p:sp>
      </p:grpSp>
      <p:grpSp>
        <p:nvGrpSpPr>
          <p:cNvPr name="Group 14" id="14"/>
          <p:cNvGrpSpPr>
            <a:grpSpLocks noChangeAspect="true"/>
          </p:cNvGrpSpPr>
          <p:nvPr/>
        </p:nvGrpSpPr>
        <p:grpSpPr>
          <a:xfrm rot="0">
            <a:off x="2915117" y="5582145"/>
            <a:ext cx="512997" cy="794309"/>
            <a:chOff x="0" y="0"/>
            <a:chExt cx="512991" cy="794309"/>
          </a:xfrm>
        </p:grpSpPr>
        <p:sp>
          <p:nvSpPr>
            <p:cNvPr name="Freeform 15" id="15"/>
            <p:cNvSpPr/>
            <p:nvPr/>
          </p:nvSpPr>
          <p:spPr>
            <a:xfrm flipH="false" flipV="false" rot="0">
              <a:off x="91313" y="63500"/>
              <a:ext cx="358140" cy="605155"/>
            </a:xfrm>
            <a:custGeom>
              <a:avLst/>
              <a:gdLst/>
              <a:ahLst/>
              <a:cxnLst/>
              <a:rect r="r" b="b" t="t" l="l"/>
              <a:pathLst>
                <a:path h="605155" w="358140">
                  <a:moveTo>
                    <a:pt x="336042" y="0"/>
                  </a:moveTo>
                  <a:lnTo>
                    <a:pt x="6223" y="581533"/>
                  </a:lnTo>
                  <a:lnTo>
                    <a:pt x="0" y="592582"/>
                  </a:lnTo>
                  <a:lnTo>
                    <a:pt x="22098" y="605155"/>
                  </a:lnTo>
                  <a:lnTo>
                    <a:pt x="28321" y="594106"/>
                  </a:lnTo>
                  <a:lnTo>
                    <a:pt x="28321" y="594106"/>
                  </a:lnTo>
                  <a:lnTo>
                    <a:pt x="28321" y="594106"/>
                  </a:lnTo>
                  <a:lnTo>
                    <a:pt x="358140" y="12573"/>
                  </a:lnTo>
                  <a:lnTo>
                    <a:pt x="336042" y="0"/>
                  </a:lnTo>
                  <a:close/>
                </a:path>
              </a:pathLst>
            </a:custGeom>
            <a:solidFill>
              <a:srgbClr val="000000"/>
            </a:solidFill>
          </p:spPr>
        </p:sp>
        <p:sp>
          <p:nvSpPr>
            <p:cNvPr name="Freeform 16" id="16"/>
            <p:cNvSpPr/>
            <p:nvPr/>
          </p:nvSpPr>
          <p:spPr>
            <a:xfrm flipH="false" flipV="false" rot="0">
              <a:off x="63500" y="594614"/>
              <a:ext cx="113157" cy="136144"/>
            </a:xfrm>
            <a:custGeom>
              <a:avLst/>
              <a:gdLst/>
              <a:ahLst/>
              <a:cxnLst/>
              <a:rect r="r" b="b" t="t" l="l"/>
              <a:pathLst>
                <a:path h="136144" w="113157">
                  <a:moveTo>
                    <a:pt x="7112" y="127"/>
                  </a:moveTo>
                  <a:lnTo>
                    <a:pt x="0" y="136144"/>
                  </a:lnTo>
                  <a:lnTo>
                    <a:pt x="113157" y="60198"/>
                  </a:lnTo>
                  <a:lnTo>
                    <a:pt x="45085" y="56642"/>
                  </a:lnTo>
                  <a:lnTo>
                    <a:pt x="7112" y="0"/>
                  </a:lnTo>
                  <a:close/>
                </a:path>
              </a:pathLst>
            </a:custGeom>
            <a:solidFill>
              <a:srgbClr val="000000"/>
            </a:solidFill>
          </p:spPr>
        </p:sp>
      </p:grpSp>
      <p:grpSp>
        <p:nvGrpSpPr>
          <p:cNvPr name="Group 17" id="17"/>
          <p:cNvGrpSpPr>
            <a:grpSpLocks noChangeAspect="true"/>
          </p:cNvGrpSpPr>
          <p:nvPr/>
        </p:nvGrpSpPr>
        <p:grpSpPr>
          <a:xfrm rot="0">
            <a:off x="2644150" y="4375147"/>
            <a:ext cx="716909" cy="898341"/>
            <a:chOff x="0" y="0"/>
            <a:chExt cx="716915" cy="898334"/>
          </a:xfrm>
        </p:grpSpPr>
        <p:sp>
          <p:nvSpPr>
            <p:cNvPr name="Freeform 18" id="18"/>
            <p:cNvSpPr/>
            <p:nvPr/>
          </p:nvSpPr>
          <p:spPr>
            <a:xfrm flipH="false" flipV="false" rot="0">
              <a:off x="63500" y="63500"/>
              <a:ext cx="552323" cy="716407"/>
            </a:xfrm>
            <a:custGeom>
              <a:avLst/>
              <a:gdLst/>
              <a:ahLst/>
              <a:cxnLst/>
              <a:rect r="r" b="b" t="t" l="l"/>
              <a:pathLst>
                <a:path h="716407" w="552323">
                  <a:moveTo>
                    <a:pt x="20193" y="0"/>
                  </a:moveTo>
                  <a:lnTo>
                    <a:pt x="0" y="15367"/>
                  </a:lnTo>
                  <a:lnTo>
                    <a:pt x="524510" y="706247"/>
                  </a:lnTo>
                  <a:lnTo>
                    <a:pt x="524510" y="706247"/>
                  </a:lnTo>
                  <a:lnTo>
                    <a:pt x="524510" y="706247"/>
                  </a:lnTo>
                  <a:lnTo>
                    <a:pt x="532130" y="716407"/>
                  </a:lnTo>
                  <a:lnTo>
                    <a:pt x="552323" y="701040"/>
                  </a:lnTo>
                  <a:lnTo>
                    <a:pt x="544703" y="690880"/>
                  </a:lnTo>
                  <a:lnTo>
                    <a:pt x="20193" y="0"/>
                  </a:lnTo>
                  <a:close/>
                </a:path>
              </a:pathLst>
            </a:custGeom>
            <a:solidFill>
              <a:srgbClr val="000000"/>
            </a:solidFill>
          </p:spPr>
        </p:sp>
        <p:sp>
          <p:nvSpPr>
            <p:cNvPr name="Freeform 19" id="19"/>
            <p:cNvSpPr/>
            <p:nvPr/>
          </p:nvSpPr>
          <p:spPr>
            <a:xfrm flipH="false" flipV="false" rot="0">
              <a:off x="531241" y="700786"/>
              <a:ext cx="122301" cy="133985"/>
            </a:xfrm>
            <a:custGeom>
              <a:avLst/>
              <a:gdLst/>
              <a:ahLst/>
              <a:cxnLst/>
              <a:rect r="r" b="b" t="t" l="l"/>
              <a:pathLst>
                <a:path h="133985" w="122301">
                  <a:moveTo>
                    <a:pt x="97028" y="127"/>
                  </a:moveTo>
                  <a:lnTo>
                    <a:pt x="66929" y="61214"/>
                  </a:lnTo>
                  <a:lnTo>
                    <a:pt x="0" y="73787"/>
                  </a:lnTo>
                  <a:lnTo>
                    <a:pt x="122301" y="133985"/>
                  </a:lnTo>
                  <a:lnTo>
                    <a:pt x="97155" y="0"/>
                  </a:lnTo>
                  <a:close/>
                </a:path>
              </a:pathLst>
            </a:custGeom>
            <a:solidFill>
              <a:srgbClr val="000000"/>
            </a:solidFill>
          </p:spPr>
        </p:sp>
      </p:grpSp>
      <p:grpSp>
        <p:nvGrpSpPr>
          <p:cNvPr name="Group 20" id="20"/>
          <p:cNvGrpSpPr>
            <a:grpSpLocks noChangeAspect="true"/>
          </p:cNvGrpSpPr>
          <p:nvPr/>
        </p:nvGrpSpPr>
        <p:grpSpPr>
          <a:xfrm rot="0">
            <a:off x="2820038" y="3338922"/>
            <a:ext cx="1746037" cy="909971"/>
            <a:chOff x="0" y="0"/>
            <a:chExt cx="1746047" cy="909968"/>
          </a:xfrm>
        </p:grpSpPr>
        <p:sp>
          <p:nvSpPr>
            <p:cNvPr name="Freeform 21" id="21"/>
            <p:cNvSpPr/>
            <p:nvPr/>
          </p:nvSpPr>
          <p:spPr>
            <a:xfrm flipH="false" flipV="false" rot="0">
              <a:off x="129159" y="63500"/>
              <a:ext cx="1553337" cy="758063"/>
            </a:xfrm>
            <a:custGeom>
              <a:avLst/>
              <a:gdLst/>
              <a:ahLst/>
              <a:cxnLst/>
              <a:rect r="r" b="b" t="t" l="l"/>
              <a:pathLst>
                <a:path h="758063" w="1553337">
                  <a:moveTo>
                    <a:pt x="1542415" y="0"/>
                  </a:moveTo>
                  <a:lnTo>
                    <a:pt x="11430" y="729615"/>
                  </a:lnTo>
                  <a:lnTo>
                    <a:pt x="0" y="735076"/>
                  </a:lnTo>
                  <a:lnTo>
                    <a:pt x="10922" y="758063"/>
                  </a:lnTo>
                  <a:lnTo>
                    <a:pt x="22352" y="752602"/>
                  </a:lnTo>
                  <a:lnTo>
                    <a:pt x="22352" y="752602"/>
                  </a:lnTo>
                  <a:lnTo>
                    <a:pt x="22352" y="752602"/>
                  </a:lnTo>
                  <a:lnTo>
                    <a:pt x="1553337" y="22987"/>
                  </a:lnTo>
                  <a:lnTo>
                    <a:pt x="1542415" y="0"/>
                  </a:lnTo>
                  <a:close/>
                </a:path>
              </a:pathLst>
            </a:custGeom>
            <a:solidFill>
              <a:srgbClr val="000000"/>
            </a:solidFill>
          </p:spPr>
        </p:sp>
        <p:sp>
          <p:nvSpPr>
            <p:cNvPr name="Freeform 22" id="22"/>
            <p:cNvSpPr/>
            <p:nvPr/>
          </p:nvSpPr>
          <p:spPr>
            <a:xfrm flipH="false" flipV="false" rot="0">
              <a:off x="63500" y="736346"/>
              <a:ext cx="136271" cy="110109"/>
            </a:xfrm>
            <a:custGeom>
              <a:avLst/>
              <a:gdLst/>
              <a:ahLst/>
              <a:cxnLst/>
              <a:rect r="r" b="b" t="t" l="l"/>
              <a:pathLst>
                <a:path h="110109" w="136271">
                  <a:moveTo>
                    <a:pt x="83820" y="0"/>
                  </a:moveTo>
                  <a:lnTo>
                    <a:pt x="0" y="107569"/>
                  </a:lnTo>
                  <a:lnTo>
                    <a:pt x="136271" y="110109"/>
                  </a:lnTo>
                  <a:lnTo>
                    <a:pt x="82550" y="68199"/>
                  </a:lnTo>
                  <a:lnTo>
                    <a:pt x="83820" y="0"/>
                  </a:lnTo>
                  <a:close/>
                </a:path>
              </a:pathLst>
            </a:custGeom>
            <a:solidFill>
              <a:srgbClr val="000000"/>
            </a:solidFill>
          </p:spPr>
        </p:sp>
      </p:grpSp>
      <p:grpSp>
        <p:nvGrpSpPr>
          <p:cNvPr name="Group 23" id="23"/>
          <p:cNvGrpSpPr>
            <a:grpSpLocks noChangeAspect="true"/>
          </p:cNvGrpSpPr>
          <p:nvPr/>
        </p:nvGrpSpPr>
        <p:grpSpPr>
          <a:xfrm rot="0">
            <a:off x="3465852" y="5611292"/>
            <a:ext cx="511750" cy="814407"/>
            <a:chOff x="0" y="0"/>
            <a:chExt cx="511759" cy="814413"/>
          </a:xfrm>
        </p:grpSpPr>
        <p:sp>
          <p:nvSpPr>
            <p:cNvPr name="Freeform 24" id="24"/>
            <p:cNvSpPr/>
            <p:nvPr/>
          </p:nvSpPr>
          <p:spPr>
            <a:xfrm flipH="false" flipV="false" rot="0">
              <a:off x="63500" y="63500"/>
              <a:ext cx="358013" cy="624459"/>
            </a:xfrm>
            <a:custGeom>
              <a:avLst/>
              <a:gdLst/>
              <a:ahLst/>
              <a:cxnLst/>
              <a:rect r="r" b="b" t="t" l="l"/>
              <a:pathLst>
                <a:path h="624459" w="358013">
                  <a:moveTo>
                    <a:pt x="22225" y="0"/>
                  </a:moveTo>
                  <a:lnTo>
                    <a:pt x="0" y="12192"/>
                  </a:lnTo>
                  <a:lnTo>
                    <a:pt x="329692" y="613283"/>
                  </a:lnTo>
                  <a:lnTo>
                    <a:pt x="329692" y="613283"/>
                  </a:lnTo>
                  <a:lnTo>
                    <a:pt x="329692" y="613283"/>
                  </a:lnTo>
                  <a:lnTo>
                    <a:pt x="335788" y="624459"/>
                  </a:lnTo>
                  <a:lnTo>
                    <a:pt x="358013" y="612267"/>
                  </a:lnTo>
                  <a:lnTo>
                    <a:pt x="351917" y="601091"/>
                  </a:lnTo>
                  <a:lnTo>
                    <a:pt x="22225" y="0"/>
                  </a:lnTo>
                  <a:close/>
                </a:path>
              </a:pathLst>
            </a:custGeom>
            <a:solidFill>
              <a:srgbClr val="000000"/>
            </a:solidFill>
          </p:spPr>
        </p:sp>
        <p:sp>
          <p:nvSpPr>
            <p:cNvPr name="Freeform 25" id="25"/>
            <p:cNvSpPr/>
            <p:nvPr/>
          </p:nvSpPr>
          <p:spPr>
            <a:xfrm flipH="false" flipV="false" rot="0">
              <a:off x="336296" y="614553"/>
              <a:ext cx="112014" cy="136271"/>
            </a:xfrm>
            <a:custGeom>
              <a:avLst/>
              <a:gdLst/>
              <a:ahLst/>
              <a:cxnLst/>
              <a:rect r="r" b="b" t="t" l="l"/>
              <a:pathLst>
                <a:path h="136271" w="112014">
                  <a:moveTo>
                    <a:pt x="106807" y="127"/>
                  </a:moveTo>
                  <a:lnTo>
                    <a:pt x="68072" y="56134"/>
                  </a:lnTo>
                  <a:lnTo>
                    <a:pt x="0" y="58674"/>
                  </a:lnTo>
                  <a:lnTo>
                    <a:pt x="112014" y="136271"/>
                  </a:lnTo>
                  <a:lnTo>
                    <a:pt x="106807" y="0"/>
                  </a:lnTo>
                  <a:close/>
                </a:path>
              </a:pathLst>
            </a:custGeom>
            <a:solidFill>
              <a:srgbClr val="000000"/>
            </a:solidFill>
          </p:spPr>
        </p:sp>
      </p:grpSp>
      <p:grpSp>
        <p:nvGrpSpPr>
          <p:cNvPr name="Group 26" id="26"/>
          <p:cNvGrpSpPr>
            <a:grpSpLocks noChangeAspect="true"/>
          </p:cNvGrpSpPr>
          <p:nvPr/>
        </p:nvGrpSpPr>
        <p:grpSpPr>
          <a:xfrm rot="0">
            <a:off x="5430307" y="5596719"/>
            <a:ext cx="512997" cy="794309"/>
            <a:chOff x="0" y="0"/>
            <a:chExt cx="512991" cy="794309"/>
          </a:xfrm>
        </p:grpSpPr>
        <p:sp>
          <p:nvSpPr>
            <p:cNvPr name="Freeform 27" id="27"/>
            <p:cNvSpPr/>
            <p:nvPr/>
          </p:nvSpPr>
          <p:spPr>
            <a:xfrm flipH="false" flipV="false" rot="0">
              <a:off x="91313" y="63500"/>
              <a:ext cx="358140" cy="605155"/>
            </a:xfrm>
            <a:custGeom>
              <a:avLst/>
              <a:gdLst/>
              <a:ahLst/>
              <a:cxnLst/>
              <a:rect r="r" b="b" t="t" l="l"/>
              <a:pathLst>
                <a:path h="605155" w="358140">
                  <a:moveTo>
                    <a:pt x="336042" y="0"/>
                  </a:moveTo>
                  <a:lnTo>
                    <a:pt x="6223" y="581533"/>
                  </a:lnTo>
                  <a:lnTo>
                    <a:pt x="0" y="592582"/>
                  </a:lnTo>
                  <a:lnTo>
                    <a:pt x="22098" y="605155"/>
                  </a:lnTo>
                  <a:lnTo>
                    <a:pt x="28321" y="594106"/>
                  </a:lnTo>
                  <a:lnTo>
                    <a:pt x="28321" y="594106"/>
                  </a:lnTo>
                  <a:lnTo>
                    <a:pt x="28321" y="594106"/>
                  </a:lnTo>
                  <a:lnTo>
                    <a:pt x="358140" y="12573"/>
                  </a:lnTo>
                  <a:lnTo>
                    <a:pt x="336042" y="0"/>
                  </a:lnTo>
                  <a:close/>
                </a:path>
              </a:pathLst>
            </a:custGeom>
            <a:solidFill>
              <a:srgbClr val="000000"/>
            </a:solidFill>
          </p:spPr>
        </p:sp>
        <p:sp>
          <p:nvSpPr>
            <p:cNvPr name="Freeform 28" id="28"/>
            <p:cNvSpPr/>
            <p:nvPr/>
          </p:nvSpPr>
          <p:spPr>
            <a:xfrm flipH="false" flipV="false" rot="0">
              <a:off x="63500" y="594614"/>
              <a:ext cx="113157" cy="136144"/>
            </a:xfrm>
            <a:custGeom>
              <a:avLst/>
              <a:gdLst/>
              <a:ahLst/>
              <a:cxnLst/>
              <a:rect r="r" b="b" t="t" l="l"/>
              <a:pathLst>
                <a:path h="136144" w="113157">
                  <a:moveTo>
                    <a:pt x="7112" y="127"/>
                  </a:moveTo>
                  <a:lnTo>
                    <a:pt x="0" y="136144"/>
                  </a:lnTo>
                  <a:lnTo>
                    <a:pt x="113157" y="60198"/>
                  </a:lnTo>
                  <a:lnTo>
                    <a:pt x="45085" y="56642"/>
                  </a:lnTo>
                  <a:lnTo>
                    <a:pt x="7112" y="0"/>
                  </a:lnTo>
                  <a:close/>
                </a:path>
              </a:pathLst>
            </a:custGeom>
            <a:solidFill>
              <a:srgbClr val="000000"/>
            </a:solidFill>
          </p:spPr>
        </p:sp>
      </p:grpSp>
      <p:grpSp>
        <p:nvGrpSpPr>
          <p:cNvPr name="Group 29" id="29"/>
          <p:cNvGrpSpPr>
            <a:grpSpLocks noChangeAspect="true"/>
          </p:cNvGrpSpPr>
          <p:nvPr/>
        </p:nvGrpSpPr>
        <p:grpSpPr>
          <a:xfrm rot="0">
            <a:off x="6070521" y="4476788"/>
            <a:ext cx="800100" cy="800100"/>
            <a:chOff x="0" y="0"/>
            <a:chExt cx="800100" cy="800100"/>
          </a:xfrm>
        </p:grpSpPr>
        <p:sp>
          <p:nvSpPr>
            <p:cNvPr name="Freeform 30" id="30"/>
            <p:cNvSpPr/>
            <p:nvPr/>
          </p:nvSpPr>
          <p:spPr>
            <a:xfrm flipH="false" flipV="false" rot="0">
              <a:off x="110109" y="63500"/>
              <a:ext cx="626491" cy="626364"/>
            </a:xfrm>
            <a:custGeom>
              <a:avLst/>
              <a:gdLst/>
              <a:ahLst/>
              <a:cxnLst/>
              <a:rect r="r" b="b" t="t" l="l"/>
              <a:pathLst>
                <a:path h="626364" w="626491">
                  <a:moveTo>
                    <a:pt x="608584" y="0"/>
                  </a:moveTo>
                  <a:lnTo>
                    <a:pt x="9017" y="599440"/>
                  </a:lnTo>
                  <a:lnTo>
                    <a:pt x="0" y="608457"/>
                  </a:lnTo>
                  <a:lnTo>
                    <a:pt x="17907" y="626364"/>
                  </a:lnTo>
                  <a:lnTo>
                    <a:pt x="26924" y="617347"/>
                  </a:lnTo>
                  <a:lnTo>
                    <a:pt x="626491" y="17907"/>
                  </a:lnTo>
                  <a:lnTo>
                    <a:pt x="608584" y="0"/>
                  </a:lnTo>
                  <a:close/>
                </a:path>
              </a:pathLst>
            </a:custGeom>
            <a:solidFill>
              <a:srgbClr val="000000"/>
            </a:solidFill>
          </p:spPr>
        </p:sp>
        <p:sp>
          <p:nvSpPr>
            <p:cNvPr name="Freeform 31" id="31"/>
            <p:cNvSpPr/>
            <p:nvPr/>
          </p:nvSpPr>
          <p:spPr>
            <a:xfrm flipH="false" flipV="false" rot="0">
              <a:off x="63500" y="607314"/>
              <a:ext cx="129286" cy="129286"/>
            </a:xfrm>
            <a:custGeom>
              <a:avLst/>
              <a:gdLst/>
              <a:ahLst/>
              <a:cxnLst/>
              <a:rect r="r" b="b" t="t" l="l"/>
              <a:pathLst>
                <a:path h="129286" w="129286">
                  <a:moveTo>
                    <a:pt x="43053" y="0"/>
                  </a:moveTo>
                  <a:lnTo>
                    <a:pt x="0" y="129286"/>
                  </a:lnTo>
                  <a:lnTo>
                    <a:pt x="129286" y="86233"/>
                  </a:lnTo>
                  <a:lnTo>
                    <a:pt x="64643" y="64643"/>
                  </a:lnTo>
                  <a:lnTo>
                    <a:pt x="43053" y="0"/>
                  </a:lnTo>
                  <a:close/>
                </a:path>
              </a:pathLst>
            </a:custGeom>
            <a:solidFill>
              <a:srgbClr val="000000"/>
            </a:solidFill>
          </p:spPr>
        </p:sp>
      </p:grpSp>
      <p:grpSp>
        <p:nvGrpSpPr>
          <p:cNvPr name="Group 32" id="32"/>
          <p:cNvGrpSpPr>
            <a:grpSpLocks noChangeAspect="true"/>
          </p:cNvGrpSpPr>
          <p:nvPr/>
        </p:nvGrpSpPr>
        <p:grpSpPr>
          <a:xfrm rot="0">
            <a:off x="5981043" y="5625856"/>
            <a:ext cx="511750" cy="814407"/>
            <a:chOff x="0" y="0"/>
            <a:chExt cx="511759" cy="814413"/>
          </a:xfrm>
        </p:grpSpPr>
        <p:sp>
          <p:nvSpPr>
            <p:cNvPr name="Freeform 33" id="33"/>
            <p:cNvSpPr/>
            <p:nvPr/>
          </p:nvSpPr>
          <p:spPr>
            <a:xfrm flipH="false" flipV="false" rot="0">
              <a:off x="63500" y="63500"/>
              <a:ext cx="358013" cy="624459"/>
            </a:xfrm>
            <a:custGeom>
              <a:avLst/>
              <a:gdLst/>
              <a:ahLst/>
              <a:cxnLst/>
              <a:rect r="r" b="b" t="t" l="l"/>
              <a:pathLst>
                <a:path h="624459" w="358013">
                  <a:moveTo>
                    <a:pt x="22225" y="0"/>
                  </a:moveTo>
                  <a:lnTo>
                    <a:pt x="0" y="12192"/>
                  </a:lnTo>
                  <a:lnTo>
                    <a:pt x="329692" y="613283"/>
                  </a:lnTo>
                  <a:lnTo>
                    <a:pt x="329692" y="613283"/>
                  </a:lnTo>
                  <a:lnTo>
                    <a:pt x="329692" y="613283"/>
                  </a:lnTo>
                  <a:lnTo>
                    <a:pt x="335788" y="624459"/>
                  </a:lnTo>
                  <a:lnTo>
                    <a:pt x="358013" y="612267"/>
                  </a:lnTo>
                  <a:lnTo>
                    <a:pt x="351917" y="601091"/>
                  </a:lnTo>
                  <a:lnTo>
                    <a:pt x="22225" y="0"/>
                  </a:lnTo>
                  <a:close/>
                </a:path>
              </a:pathLst>
            </a:custGeom>
            <a:solidFill>
              <a:srgbClr val="000000"/>
            </a:solidFill>
          </p:spPr>
        </p:sp>
        <p:sp>
          <p:nvSpPr>
            <p:cNvPr name="Freeform 34" id="34"/>
            <p:cNvSpPr/>
            <p:nvPr/>
          </p:nvSpPr>
          <p:spPr>
            <a:xfrm flipH="false" flipV="false" rot="0">
              <a:off x="336296" y="614553"/>
              <a:ext cx="112014" cy="136271"/>
            </a:xfrm>
            <a:custGeom>
              <a:avLst/>
              <a:gdLst/>
              <a:ahLst/>
              <a:cxnLst/>
              <a:rect r="r" b="b" t="t" l="l"/>
              <a:pathLst>
                <a:path h="136271" w="112014">
                  <a:moveTo>
                    <a:pt x="106807" y="127"/>
                  </a:moveTo>
                  <a:lnTo>
                    <a:pt x="68072" y="56134"/>
                  </a:lnTo>
                  <a:lnTo>
                    <a:pt x="0" y="58674"/>
                  </a:lnTo>
                  <a:lnTo>
                    <a:pt x="112014" y="136271"/>
                  </a:lnTo>
                  <a:lnTo>
                    <a:pt x="106807" y="0"/>
                  </a:lnTo>
                  <a:close/>
                </a:path>
              </a:pathLst>
            </a:custGeom>
            <a:solidFill>
              <a:srgbClr val="000000"/>
            </a:solidFill>
          </p:spPr>
        </p:sp>
      </p:grpSp>
      <p:grpSp>
        <p:nvGrpSpPr>
          <p:cNvPr name="Group 35" id="35"/>
          <p:cNvGrpSpPr>
            <a:grpSpLocks noChangeAspect="true"/>
          </p:cNvGrpSpPr>
          <p:nvPr/>
        </p:nvGrpSpPr>
        <p:grpSpPr>
          <a:xfrm rot="0">
            <a:off x="7390305" y="5557704"/>
            <a:ext cx="512997" cy="794309"/>
            <a:chOff x="0" y="0"/>
            <a:chExt cx="512991" cy="794309"/>
          </a:xfrm>
        </p:grpSpPr>
        <p:sp>
          <p:nvSpPr>
            <p:cNvPr name="Freeform 36" id="36"/>
            <p:cNvSpPr/>
            <p:nvPr/>
          </p:nvSpPr>
          <p:spPr>
            <a:xfrm flipH="false" flipV="false" rot="0">
              <a:off x="91313" y="63500"/>
              <a:ext cx="358140" cy="605155"/>
            </a:xfrm>
            <a:custGeom>
              <a:avLst/>
              <a:gdLst/>
              <a:ahLst/>
              <a:cxnLst/>
              <a:rect r="r" b="b" t="t" l="l"/>
              <a:pathLst>
                <a:path h="605155" w="358140">
                  <a:moveTo>
                    <a:pt x="336042" y="0"/>
                  </a:moveTo>
                  <a:lnTo>
                    <a:pt x="6223" y="581533"/>
                  </a:lnTo>
                  <a:lnTo>
                    <a:pt x="6223" y="581533"/>
                  </a:lnTo>
                  <a:lnTo>
                    <a:pt x="6223" y="581533"/>
                  </a:lnTo>
                  <a:lnTo>
                    <a:pt x="0" y="592582"/>
                  </a:lnTo>
                  <a:lnTo>
                    <a:pt x="22098" y="605155"/>
                  </a:lnTo>
                  <a:lnTo>
                    <a:pt x="28321" y="594106"/>
                  </a:lnTo>
                  <a:lnTo>
                    <a:pt x="358140" y="12573"/>
                  </a:lnTo>
                  <a:lnTo>
                    <a:pt x="336042" y="0"/>
                  </a:lnTo>
                  <a:close/>
                </a:path>
              </a:pathLst>
            </a:custGeom>
            <a:solidFill>
              <a:srgbClr val="000000"/>
            </a:solidFill>
          </p:spPr>
        </p:sp>
        <p:sp>
          <p:nvSpPr>
            <p:cNvPr name="Freeform 37" id="37"/>
            <p:cNvSpPr/>
            <p:nvPr/>
          </p:nvSpPr>
          <p:spPr>
            <a:xfrm flipH="false" flipV="false" rot="0">
              <a:off x="63500" y="594614"/>
              <a:ext cx="113157" cy="136144"/>
            </a:xfrm>
            <a:custGeom>
              <a:avLst/>
              <a:gdLst/>
              <a:ahLst/>
              <a:cxnLst/>
              <a:rect r="r" b="b" t="t" l="l"/>
              <a:pathLst>
                <a:path h="136144" w="113157">
                  <a:moveTo>
                    <a:pt x="7112" y="127"/>
                  </a:moveTo>
                  <a:lnTo>
                    <a:pt x="0" y="136144"/>
                  </a:lnTo>
                  <a:lnTo>
                    <a:pt x="113157" y="60198"/>
                  </a:lnTo>
                  <a:lnTo>
                    <a:pt x="45085" y="56642"/>
                  </a:lnTo>
                  <a:lnTo>
                    <a:pt x="7112" y="0"/>
                  </a:lnTo>
                  <a:close/>
                </a:path>
              </a:pathLst>
            </a:custGeom>
            <a:solidFill>
              <a:srgbClr val="000000"/>
            </a:solidFill>
          </p:spPr>
        </p:sp>
      </p:grpSp>
      <p:grpSp>
        <p:nvGrpSpPr>
          <p:cNvPr name="Group 38" id="38"/>
          <p:cNvGrpSpPr>
            <a:grpSpLocks noChangeAspect="true"/>
          </p:cNvGrpSpPr>
          <p:nvPr/>
        </p:nvGrpSpPr>
        <p:grpSpPr>
          <a:xfrm rot="0">
            <a:off x="7116870" y="4427630"/>
            <a:ext cx="716909" cy="898341"/>
            <a:chOff x="0" y="0"/>
            <a:chExt cx="716915" cy="898334"/>
          </a:xfrm>
        </p:grpSpPr>
        <p:sp>
          <p:nvSpPr>
            <p:cNvPr name="Freeform 39" id="39"/>
            <p:cNvSpPr/>
            <p:nvPr/>
          </p:nvSpPr>
          <p:spPr>
            <a:xfrm flipH="false" flipV="false" rot="0">
              <a:off x="63500" y="63500"/>
              <a:ext cx="552323" cy="716407"/>
            </a:xfrm>
            <a:custGeom>
              <a:avLst/>
              <a:gdLst/>
              <a:ahLst/>
              <a:cxnLst/>
              <a:rect r="r" b="b" t="t" l="l"/>
              <a:pathLst>
                <a:path h="716407" w="552323">
                  <a:moveTo>
                    <a:pt x="20193" y="0"/>
                  </a:moveTo>
                  <a:lnTo>
                    <a:pt x="0" y="15367"/>
                  </a:lnTo>
                  <a:lnTo>
                    <a:pt x="524510" y="706247"/>
                  </a:lnTo>
                  <a:lnTo>
                    <a:pt x="532130" y="716407"/>
                  </a:lnTo>
                  <a:lnTo>
                    <a:pt x="552323" y="701040"/>
                  </a:lnTo>
                  <a:lnTo>
                    <a:pt x="544703" y="690880"/>
                  </a:lnTo>
                  <a:lnTo>
                    <a:pt x="544703" y="690880"/>
                  </a:lnTo>
                  <a:lnTo>
                    <a:pt x="544703" y="690880"/>
                  </a:lnTo>
                  <a:lnTo>
                    <a:pt x="20193" y="0"/>
                  </a:lnTo>
                  <a:close/>
                </a:path>
              </a:pathLst>
            </a:custGeom>
            <a:solidFill>
              <a:srgbClr val="000000"/>
            </a:solidFill>
          </p:spPr>
        </p:sp>
        <p:sp>
          <p:nvSpPr>
            <p:cNvPr name="Freeform 40" id="40"/>
            <p:cNvSpPr/>
            <p:nvPr/>
          </p:nvSpPr>
          <p:spPr>
            <a:xfrm flipH="false" flipV="false" rot="0">
              <a:off x="531241" y="700786"/>
              <a:ext cx="122301" cy="133985"/>
            </a:xfrm>
            <a:custGeom>
              <a:avLst/>
              <a:gdLst/>
              <a:ahLst/>
              <a:cxnLst/>
              <a:rect r="r" b="b" t="t" l="l"/>
              <a:pathLst>
                <a:path h="133985" w="122301">
                  <a:moveTo>
                    <a:pt x="97028" y="127"/>
                  </a:moveTo>
                  <a:lnTo>
                    <a:pt x="66929" y="61214"/>
                  </a:lnTo>
                  <a:lnTo>
                    <a:pt x="0" y="73787"/>
                  </a:lnTo>
                  <a:lnTo>
                    <a:pt x="122301" y="133985"/>
                  </a:lnTo>
                  <a:lnTo>
                    <a:pt x="97155" y="0"/>
                  </a:lnTo>
                  <a:close/>
                </a:path>
              </a:pathLst>
            </a:custGeom>
            <a:solidFill>
              <a:srgbClr val="000000"/>
            </a:solidFill>
          </p:spPr>
        </p:sp>
      </p:grpSp>
      <p:grpSp>
        <p:nvGrpSpPr>
          <p:cNvPr name="Group 41" id="41"/>
          <p:cNvGrpSpPr>
            <a:grpSpLocks noChangeAspect="true"/>
          </p:cNvGrpSpPr>
          <p:nvPr/>
        </p:nvGrpSpPr>
        <p:grpSpPr>
          <a:xfrm rot="0">
            <a:off x="7941031" y="5586851"/>
            <a:ext cx="511759" cy="814407"/>
            <a:chOff x="0" y="0"/>
            <a:chExt cx="511759" cy="814413"/>
          </a:xfrm>
        </p:grpSpPr>
        <p:sp>
          <p:nvSpPr>
            <p:cNvPr name="Freeform 42" id="42"/>
            <p:cNvSpPr/>
            <p:nvPr/>
          </p:nvSpPr>
          <p:spPr>
            <a:xfrm flipH="false" flipV="false" rot="0">
              <a:off x="63500" y="63500"/>
              <a:ext cx="358013" cy="624459"/>
            </a:xfrm>
            <a:custGeom>
              <a:avLst/>
              <a:gdLst/>
              <a:ahLst/>
              <a:cxnLst/>
              <a:rect r="r" b="b" t="t" l="l"/>
              <a:pathLst>
                <a:path h="624459" w="358013">
                  <a:moveTo>
                    <a:pt x="22225" y="0"/>
                  </a:moveTo>
                  <a:lnTo>
                    <a:pt x="0" y="12192"/>
                  </a:lnTo>
                  <a:lnTo>
                    <a:pt x="329692" y="613283"/>
                  </a:lnTo>
                  <a:lnTo>
                    <a:pt x="329692" y="613283"/>
                  </a:lnTo>
                  <a:lnTo>
                    <a:pt x="329692" y="613283"/>
                  </a:lnTo>
                  <a:lnTo>
                    <a:pt x="335788" y="624459"/>
                  </a:lnTo>
                  <a:lnTo>
                    <a:pt x="358013" y="612267"/>
                  </a:lnTo>
                  <a:lnTo>
                    <a:pt x="351917" y="601091"/>
                  </a:lnTo>
                  <a:lnTo>
                    <a:pt x="22225" y="0"/>
                  </a:lnTo>
                  <a:close/>
                </a:path>
              </a:pathLst>
            </a:custGeom>
            <a:solidFill>
              <a:srgbClr val="000000"/>
            </a:solidFill>
          </p:spPr>
        </p:sp>
        <p:sp>
          <p:nvSpPr>
            <p:cNvPr name="Freeform 43" id="43"/>
            <p:cNvSpPr/>
            <p:nvPr/>
          </p:nvSpPr>
          <p:spPr>
            <a:xfrm flipH="false" flipV="false" rot="0">
              <a:off x="336296" y="614553"/>
              <a:ext cx="112014" cy="136271"/>
            </a:xfrm>
            <a:custGeom>
              <a:avLst/>
              <a:gdLst/>
              <a:ahLst/>
              <a:cxnLst/>
              <a:rect r="r" b="b" t="t" l="l"/>
              <a:pathLst>
                <a:path h="136271" w="112014">
                  <a:moveTo>
                    <a:pt x="106807" y="127"/>
                  </a:moveTo>
                  <a:lnTo>
                    <a:pt x="68072" y="56134"/>
                  </a:lnTo>
                  <a:lnTo>
                    <a:pt x="0" y="58674"/>
                  </a:lnTo>
                  <a:lnTo>
                    <a:pt x="112014" y="136271"/>
                  </a:lnTo>
                  <a:lnTo>
                    <a:pt x="106807" y="0"/>
                  </a:lnTo>
                  <a:close/>
                </a:path>
              </a:pathLst>
            </a:custGeom>
            <a:solidFill>
              <a:srgbClr val="000000"/>
            </a:solidFill>
          </p:spPr>
        </p:sp>
      </p:grpSp>
      <p:sp>
        <p:nvSpPr>
          <p:cNvPr name="Freeform 44" id="44"/>
          <p:cNvSpPr/>
          <p:nvPr/>
        </p:nvSpPr>
        <p:spPr>
          <a:xfrm flipH="false" flipV="false" rot="0">
            <a:off x="425453" y="7105650"/>
            <a:ext cx="8457305" cy="2591448"/>
          </a:xfrm>
          <a:custGeom>
            <a:avLst/>
            <a:gdLst/>
            <a:ahLst/>
            <a:cxnLst/>
            <a:rect r="r" b="b" t="t" l="l"/>
            <a:pathLst>
              <a:path h="2591448" w="8457305">
                <a:moveTo>
                  <a:pt x="0" y="0"/>
                </a:moveTo>
                <a:lnTo>
                  <a:pt x="8457305" y="0"/>
                </a:lnTo>
                <a:lnTo>
                  <a:pt x="8457305" y="2591448"/>
                </a:lnTo>
                <a:lnTo>
                  <a:pt x="0" y="25914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5" id="45"/>
          <p:cNvGrpSpPr>
            <a:grpSpLocks noChangeAspect="true"/>
          </p:cNvGrpSpPr>
          <p:nvPr/>
        </p:nvGrpSpPr>
        <p:grpSpPr>
          <a:xfrm rot="0">
            <a:off x="8662711" y="6423546"/>
            <a:ext cx="2737609" cy="248917"/>
            <a:chOff x="0" y="0"/>
            <a:chExt cx="2737612" cy="248920"/>
          </a:xfrm>
        </p:grpSpPr>
        <p:sp>
          <p:nvSpPr>
            <p:cNvPr name="Freeform 46" id="46"/>
            <p:cNvSpPr/>
            <p:nvPr/>
          </p:nvSpPr>
          <p:spPr>
            <a:xfrm flipH="false" flipV="false" rot="0">
              <a:off x="63500" y="111760"/>
              <a:ext cx="2514600" cy="25400"/>
            </a:xfrm>
            <a:custGeom>
              <a:avLst/>
              <a:gdLst/>
              <a:ahLst/>
              <a:cxnLst/>
              <a:rect r="r" b="b" t="t" l="l"/>
              <a:pathLst>
                <a:path h="25400" w="25146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1066800" y="0"/>
                  </a:moveTo>
                  <a:lnTo>
                    <a:pt x="1092200" y="0"/>
                  </a:lnTo>
                  <a:lnTo>
                    <a:pt x="1092200" y="25400"/>
                  </a:lnTo>
                  <a:lnTo>
                    <a:pt x="1066800" y="25400"/>
                  </a:lnTo>
                  <a:close/>
                  <a:moveTo>
                    <a:pt x="1117600" y="0"/>
                  </a:moveTo>
                  <a:lnTo>
                    <a:pt x="1143000" y="0"/>
                  </a:lnTo>
                  <a:lnTo>
                    <a:pt x="1143000" y="25400"/>
                  </a:lnTo>
                  <a:lnTo>
                    <a:pt x="1117600" y="25400"/>
                  </a:lnTo>
                  <a:close/>
                  <a:moveTo>
                    <a:pt x="1168400" y="0"/>
                  </a:moveTo>
                  <a:lnTo>
                    <a:pt x="1193800" y="0"/>
                  </a:lnTo>
                  <a:lnTo>
                    <a:pt x="1193800" y="25400"/>
                  </a:lnTo>
                  <a:lnTo>
                    <a:pt x="1168400" y="25400"/>
                  </a:lnTo>
                  <a:close/>
                  <a:moveTo>
                    <a:pt x="1219200" y="0"/>
                  </a:moveTo>
                  <a:lnTo>
                    <a:pt x="1244600" y="0"/>
                  </a:lnTo>
                  <a:lnTo>
                    <a:pt x="1244600" y="25400"/>
                  </a:lnTo>
                  <a:lnTo>
                    <a:pt x="1219200" y="25400"/>
                  </a:lnTo>
                  <a:close/>
                  <a:moveTo>
                    <a:pt x="1270000" y="0"/>
                  </a:moveTo>
                  <a:lnTo>
                    <a:pt x="1295400" y="0"/>
                  </a:lnTo>
                  <a:lnTo>
                    <a:pt x="1295400" y="25400"/>
                  </a:lnTo>
                  <a:lnTo>
                    <a:pt x="1270000" y="25400"/>
                  </a:lnTo>
                  <a:close/>
                  <a:moveTo>
                    <a:pt x="1320800" y="0"/>
                  </a:moveTo>
                  <a:lnTo>
                    <a:pt x="1346200" y="0"/>
                  </a:lnTo>
                  <a:lnTo>
                    <a:pt x="1346200" y="25400"/>
                  </a:lnTo>
                  <a:lnTo>
                    <a:pt x="1320800" y="25400"/>
                  </a:lnTo>
                  <a:close/>
                  <a:moveTo>
                    <a:pt x="1371600" y="0"/>
                  </a:moveTo>
                  <a:lnTo>
                    <a:pt x="1397000" y="0"/>
                  </a:lnTo>
                  <a:lnTo>
                    <a:pt x="1397000" y="25400"/>
                  </a:lnTo>
                  <a:lnTo>
                    <a:pt x="1371600" y="25400"/>
                  </a:lnTo>
                  <a:close/>
                  <a:moveTo>
                    <a:pt x="1422400" y="0"/>
                  </a:moveTo>
                  <a:lnTo>
                    <a:pt x="1447800" y="0"/>
                  </a:lnTo>
                  <a:lnTo>
                    <a:pt x="1447800" y="25400"/>
                  </a:lnTo>
                  <a:lnTo>
                    <a:pt x="1422400" y="25400"/>
                  </a:lnTo>
                  <a:close/>
                  <a:moveTo>
                    <a:pt x="1473200" y="0"/>
                  </a:moveTo>
                  <a:lnTo>
                    <a:pt x="1498600" y="0"/>
                  </a:lnTo>
                  <a:lnTo>
                    <a:pt x="1498600" y="25400"/>
                  </a:lnTo>
                  <a:lnTo>
                    <a:pt x="1473200" y="25400"/>
                  </a:lnTo>
                  <a:close/>
                  <a:moveTo>
                    <a:pt x="1524000" y="0"/>
                  </a:moveTo>
                  <a:lnTo>
                    <a:pt x="1549400" y="0"/>
                  </a:lnTo>
                  <a:lnTo>
                    <a:pt x="1549400" y="25400"/>
                  </a:lnTo>
                  <a:lnTo>
                    <a:pt x="1524000" y="25400"/>
                  </a:lnTo>
                  <a:close/>
                  <a:moveTo>
                    <a:pt x="1574800" y="0"/>
                  </a:moveTo>
                  <a:lnTo>
                    <a:pt x="1600200" y="0"/>
                  </a:lnTo>
                  <a:lnTo>
                    <a:pt x="1600200" y="25400"/>
                  </a:lnTo>
                  <a:lnTo>
                    <a:pt x="1574800" y="25400"/>
                  </a:lnTo>
                  <a:close/>
                  <a:moveTo>
                    <a:pt x="1625600" y="0"/>
                  </a:moveTo>
                  <a:lnTo>
                    <a:pt x="1651000" y="0"/>
                  </a:lnTo>
                  <a:lnTo>
                    <a:pt x="1651000" y="25400"/>
                  </a:lnTo>
                  <a:lnTo>
                    <a:pt x="1625600" y="25400"/>
                  </a:lnTo>
                  <a:close/>
                  <a:moveTo>
                    <a:pt x="1676400" y="0"/>
                  </a:moveTo>
                  <a:lnTo>
                    <a:pt x="1701800" y="0"/>
                  </a:lnTo>
                  <a:lnTo>
                    <a:pt x="1701800" y="25400"/>
                  </a:lnTo>
                  <a:lnTo>
                    <a:pt x="1676400" y="25400"/>
                  </a:lnTo>
                  <a:close/>
                  <a:moveTo>
                    <a:pt x="1727200" y="0"/>
                  </a:moveTo>
                  <a:lnTo>
                    <a:pt x="1752600" y="0"/>
                  </a:lnTo>
                  <a:lnTo>
                    <a:pt x="1752600" y="25400"/>
                  </a:lnTo>
                  <a:lnTo>
                    <a:pt x="1727200" y="25400"/>
                  </a:lnTo>
                  <a:close/>
                  <a:moveTo>
                    <a:pt x="1778000" y="0"/>
                  </a:moveTo>
                  <a:lnTo>
                    <a:pt x="1803400" y="0"/>
                  </a:lnTo>
                  <a:lnTo>
                    <a:pt x="1803400" y="25400"/>
                  </a:lnTo>
                  <a:lnTo>
                    <a:pt x="1778000" y="25400"/>
                  </a:lnTo>
                  <a:close/>
                  <a:moveTo>
                    <a:pt x="1828800" y="0"/>
                  </a:moveTo>
                  <a:lnTo>
                    <a:pt x="1854200" y="0"/>
                  </a:lnTo>
                  <a:lnTo>
                    <a:pt x="1854200" y="25400"/>
                  </a:lnTo>
                  <a:lnTo>
                    <a:pt x="1828800" y="25400"/>
                  </a:lnTo>
                  <a:close/>
                  <a:moveTo>
                    <a:pt x="1879600" y="0"/>
                  </a:moveTo>
                  <a:lnTo>
                    <a:pt x="1905000" y="0"/>
                  </a:lnTo>
                  <a:lnTo>
                    <a:pt x="1905000" y="25400"/>
                  </a:lnTo>
                  <a:lnTo>
                    <a:pt x="1879600" y="25400"/>
                  </a:lnTo>
                  <a:close/>
                  <a:moveTo>
                    <a:pt x="1930400" y="0"/>
                  </a:moveTo>
                  <a:lnTo>
                    <a:pt x="1955800" y="0"/>
                  </a:lnTo>
                  <a:lnTo>
                    <a:pt x="1955800" y="25400"/>
                  </a:lnTo>
                  <a:lnTo>
                    <a:pt x="1930400" y="25400"/>
                  </a:lnTo>
                  <a:close/>
                  <a:moveTo>
                    <a:pt x="1981200" y="0"/>
                  </a:moveTo>
                  <a:lnTo>
                    <a:pt x="2006600" y="0"/>
                  </a:lnTo>
                  <a:lnTo>
                    <a:pt x="2006600" y="25400"/>
                  </a:lnTo>
                  <a:lnTo>
                    <a:pt x="1981200" y="25400"/>
                  </a:lnTo>
                  <a:close/>
                  <a:moveTo>
                    <a:pt x="2032000" y="0"/>
                  </a:moveTo>
                  <a:lnTo>
                    <a:pt x="2057400" y="0"/>
                  </a:lnTo>
                  <a:lnTo>
                    <a:pt x="2057400" y="25400"/>
                  </a:lnTo>
                  <a:lnTo>
                    <a:pt x="2032000" y="25400"/>
                  </a:lnTo>
                  <a:close/>
                  <a:moveTo>
                    <a:pt x="2082800" y="0"/>
                  </a:moveTo>
                  <a:lnTo>
                    <a:pt x="2108200" y="0"/>
                  </a:lnTo>
                  <a:lnTo>
                    <a:pt x="2108200" y="25400"/>
                  </a:lnTo>
                  <a:lnTo>
                    <a:pt x="2082800" y="25400"/>
                  </a:lnTo>
                  <a:close/>
                  <a:moveTo>
                    <a:pt x="2133600" y="0"/>
                  </a:moveTo>
                  <a:lnTo>
                    <a:pt x="2159000" y="0"/>
                  </a:lnTo>
                  <a:lnTo>
                    <a:pt x="2159000" y="25400"/>
                  </a:lnTo>
                  <a:lnTo>
                    <a:pt x="2133600" y="25400"/>
                  </a:lnTo>
                  <a:close/>
                  <a:moveTo>
                    <a:pt x="2184400" y="0"/>
                  </a:moveTo>
                  <a:lnTo>
                    <a:pt x="2209800" y="0"/>
                  </a:lnTo>
                  <a:lnTo>
                    <a:pt x="2209800" y="25400"/>
                  </a:lnTo>
                  <a:lnTo>
                    <a:pt x="2184400" y="25400"/>
                  </a:lnTo>
                  <a:close/>
                  <a:moveTo>
                    <a:pt x="2235200" y="0"/>
                  </a:moveTo>
                  <a:lnTo>
                    <a:pt x="2260600" y="0"/>
                  </a:lnTo>
                  <a:lnTo>
                    <a:pt x="2260600" y="25400"/>
                  </a:lnTo>
                  <a:lnTo>
                    <a:pt x="2235200" y="25400"/>
                  </a:lnTo>
                  <a:close/>
                  <a:moveTo>
                    <a:pt x="2286000" y="0"/>
                  </a:moveTo>
                  <a:lnTo>
                    <a:pt x="2311400" y="0"/>
                  </a:lnTo>
                  <a:lnTo>
                    <a:pt x="2311400" y="25400"/>
                  </a:lnTo>
                  <a:lnTo>
                    <a:pt x="2286000" y="25400"/>
                  </a:lnTo>
                  <a:close/>
                  <a:moveTo>
                    <a:pt x="2336800" y="0"/>
                  </a:moveTo>
                  <a:lnTo>
                    <a:pt x="2362200" y="0"/>
                  </a:lnTo>
                  <a:lnTo>
                    <a:pt x="2362200" y="25400"/>
                  </a:lnTo>
                  <a:lnTo>
                    <a:pt x="2336800" y="25400"/>
                  </a:lnTo>
                  <a:close/>
                  <a:moveTo>
                    <a:pt x="2387600" y="0"/>
                  </a:moveTo>
                  <a:lnTo>
                    <a:pt x="2413000" y="0"/>
                  </a:lnTo>
                  <a:lnTo>
                    <a:pt x="2413000" y="25400"/>
                  </a:lnTo>
                  <a:lnTo>
                    <a:pt x="2387600" y="25400"/>
                  </a:lnTo>
                  <a:close/>
                  <a:moveTo>
                    <a:pt x="2438400" y="0"/>
                  </a:moveTo>
                  <a:lnTo>
                    <a:pt x="2463800" y="0"/>
                  </a:lnTo>
                  <a:lnTo>
                    <a:pt x="2463800" y="25400"/>
                  </a:lnTo>
                  <a:lnTo>
                    <a:pt x="2438400" y="25400"/>
                  </a:lnTo>
                  <a:close/>
                  <a:moveTo>
                    <a:pt x="2489200" y="0"/>
                  </a:moveTo>
                  <a:lnTo>
                    <a:pt x="2514600" y="0"/>
                  </a:lnTo>
                  <a:lnTo>
                    <a:pt x="2514600" y="25400"/>
                  </a:lnTo>
                  <a:lnTo>
                    <a:pt x="2489200" y="25400"/>
                  </a:lnTo>
                  <a:close/>
                  <a:moveTo>
                    <a:pt x="0" y="0"/>
                  </a:moveTo>
                  <a:lnTo>
                    <a:pt x="25400" y="0"/>
                  </a:lnTo>
                  <a:lnTo>
                    <a:pt x="25400" y="25400"/>
                  </a:lnTo>
                  <a:lnTo>
                    <a:pt x="0" y="25400"/>
                  </a:lnTo>
                  <a:close/>
                </a:path>
              </a:pathLst>
            </a:custGeom>
            <a:solidFill>
              <a:srgbClr val="FFFFFF"/>
            </a:solidFill>
          </p:spPr>
        </p:sp>
        <p:sp>
          <p:nvSpPr>
            <p:cNvPr name="Freeform 47" id="47"/>
            <p:cNvSpPr/>
            <p:nvPr/>
          </p:nvSpPr>
          <p:spPr>
            <a:xfrm flipH="false" flipV="false" rot="0">
              <a:off x="2552192"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48" id="48"/>
          <p:cNvGrpSpPr>
            <a:grpSpLocks noChangeAspect="true"/>
          </p:cNvGrpSpPr>
          <p:nvPr/>
        </p:nvGrpSpPr>
        <p:grpSpPr>
          <a:xfrm rot="0">
            <a:off x="8073942" y="5289490"/>
            <a:ext cx="3329578" cy="248917"/>
            <a:chOff x="0" y="0"/>
            <a:chExt cx="3329584" cy="248920"/>
          </a:xfrm>
        </p:grpSpPr>
        <p:sp>
          <p:nvSpPr>
            <p:cNvPr name="Freeform 49" id="49"/>
            <p:cNvSpPr/>
            <p:nvPr/>
          </p:nvSpPr>
          <p:spPr>
            <a:xfrm flipH="false" flipV="false" rot="0">
              <a:off x="63500" y="111760"/>
              <a:ext cx="3123819" cy="25400"/>
            </a:xfrm>
            <a:custGeom>
              <a:avLst/>
              <a:gdLst/>
              <a:ahLst/>
              <a:cxnLst/>
              <a:rect r="r" b="b" t="t" l="l"/>
              <a:pathLst>
                <a:path h="25400" w="3123819">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1066800" y="0"/>
                  </a:moveTo>
                  <a:lnTo>
                    <a:pt x="1092200" y="0"/>
                  </a:lnTo>
                  <a:lnTo>
                    <a:pt x="1092200" y="25400"/>
                  </a:lnTo>
                  <a:lnTo>
                    <a:pt x="1066800" y="25400"/>
                  </a:lnTo>
                  <a:close/>
                  <a:moveTo>
                    <a:pt x="1117600" y="0"/>
                  </a:moveTo>
                  <a:lnTo>
                    <a:pt x="1143000" y="0"/>
                  </a:lnTo>
                  <a:lnTo>
                    <a:pt x="1143000" y="25400"/>
                  </a:lnTo>
                  <a:lnTo>
                    <a:pt x="1117600" y="25400"/>
                  </a:lnTo>
                  <a:close/>
                  <a:moveTo>
                    <a:pt x="1168400" y="0"/>
                  </a:moveTo>
                  <a:lnTo>
                    <a:pt x="1193800" y="0"/>
                  </a:lnTo>
                  <a:lnTo>
                    <a:pt x="1193800" y="25400"/>
                  </a:lnTo>
                  <a:lnTo>
                    <a:pt x="1168400" y="25400"/>
                  </a:lnTo>
                  <a:close/>
                  <a:moveTo>
                    <a:pt x="1219200" y="0"/>
                  </a:moveTo>
                  <a:lnTo>
                    <a:pt x="1244600" y="0"/>
                  </a:lnTo>
                  <a:lnTo>
                    <a:pt x="1244600" y="25400"/>
                  </a:lnTo>
                  <a:lnTo>
                    <a:pt x="1219200" y="25400"/>
                  </a:lnTo>
                  <a:close/>
                  <a:moveTo>
                    <a:pt x="1270000" y="0"/>
                  </a:moveTo>
                  <a:lnTo>
                    <a:pt x="1295400" y="0"/>
                  </a:lnTo>
                  <a:lnTo>
                    <a:pt x="1295400" y="25400"/>
                  </a:lnTo>
                  <a:lnTo>
                    <a:pt x="1270000" y="25400"/>
                  </a:lnTo>
                  <a:close/>
                  <a:moveTo>
                    <a:pt x="1320800" y="0"/>
                  </a:moveTo>
                  <a:lnTo>
                    <a:pt x="1346200" y="0"/>
                  </a:lnTo>
                  <a:lnTo>
                    <a:pt x="1346200" y="25400"/>
                  </a:lnTo>
                  <a:lnTo>
                    <a:pt x="1320800" y="25400"/>
                  </a:lnTo>
                  <a:close/>
                  <a:moveTo>
                    <a:pt x="1371600" y="0"/>
                  </a:moveTo>
                  <a:lnTo>
                    <a:pt x="1397000" y="0"/>
                  </a:lnTo>
                  <a:lnTo>
                    <a:pt x="1397000" y="25400"/>
                  </a:lnTo>
                  <a:lnTo>
                    <a:pt x="1371600" y="25400"/>
                  </a:lnTo>
                  <a:close/>
                  <a:moveTo>
                    <a:pt x="1422400" y="0"/>
                  </a:moveTo>
                  <a:lnTo>
                    <a:pt x="1447800" y="0"/>
                  </a:lnTo>
                  <a:lnTo>
                    <a:pt x="1447800" y="25400"/>
                  </a:lnTo>
                  <a:lnTo>
                    <a:pt x="1422400" y="25400"/>
                  </a:lnTo>
                  <a:close/>
                  <a:moveTo>
                    <a:pt x="1473200" y="0"/>
                  </a:moveTo>
                  <a:lnTo>
                    <a:pt x="1498600" y="0"/>
                  </a:lnTo>
                  <a:lnTo>
                    <a:pt x="1498600" y="25400"/>
                  </a:lnTo>
                  <a:lnTo>
                    <a:pt x="1473200" y="25400"/>
                  </a:lnTo>
                  <a:close/>
                  <a:moveTo>
                    <a:pt x="1524000" y="0"/>
                  </a:moveTo>
                  <a:lnTo>
                    <a:pt x="1549400" y="0"/>
                  </a:lnTo>
                  <a:lnTo>
                    <a:pt x="1549400" y="25400"/>
                  </a:lnTo>
                  <a:lnTo>
                    <a:pt x="1524000" y="25400"/>
                  </a:lnTo>
                  <a:close/>
                  <a:moveTo>
                    <a:pt x="1574800" y="0"/>
                  </a:moveTo>
                  <a:lnTo>
                    <a:pt x="1600200" y="0"/>
                  </a:lnTo>
                  <a:lnTo>
                    <a:pt x="1600200" y="25400"/>
                  </a:lnTo>
                  <a:lnTo>
                    <a:pt x="1574800" y="25400"/>
                  </a:lnTo>
                  <a:close/>
                  <a:moveTo>
                    <a:pt x="1625600" y="0"/>
                  </a:moveTo>
                  <a:lnTo>
                    <a:pt x="1651000" y="0"/>
                  </a:lnTo>
                  <a:lnTo>
                    <a:pt x="1651000" y="25400"/>
                  </a:lnTo>
                  <a:lnTo>
                    <a:pt x="1625600" y="25400"/>
                  </a:lnTo>
                  <a:close/>
                  <a:moveTo>
                    <a:pt x="1676400" y="0"/>
                  </a:moveTo>
                  <a:lnTo>
                    <a:pt x="1701800" y="0"/>
                  </a:lnTo>
                  <a:lnTo>
                    <a:pt x="1701800" y="25400"/>
                  </a:lnTo>
                  <a:lnTo>
                    <a:pt x="1676400" y="25400"/>
                  </a:lnTo>
                  <a:close/>
                  <a:moveTo>
                    <a:pt x="1727200" y="0"/>
                  </a:moveTo>
                  <a:lnTo>
                    <a:pt x="1752600" y="0"/>
                  </a:lnTo>
                  <a:lnTo>
                    <a:pt x="1752600" y="25400"/>
                  </a:lnTo>
                  <a:lnTo>
                    <a:pt x="1727200" y="25400"/>
                  </a:lnTo>
                  <a:close/>
                  <a:moveTo>
                    <a:pt x="1778000" y="0"/>
                  </a:moveTo>
                  <a:lnTo>
                    <a:pt x="1803400" y="0"/>
                  </a:lnTo>
                  <a:lnTo>
                    <a:pt x="1803400" y="25400"/>
                  </a:lnTo>
                  <a:lnTo>
                    <a:pt x="1778000" y="25400"/>
                  </a:lnTo>
                  <a:close/>
                  <a:moveTo>
                    <a:pt x="1828800" y="0"/>
                  </a:moveTo>
                  <a:lnTo>
                    <a:pt x="1854200" y="0"/>
                  </a:lnTo>
                  <a:lnTo>
                    <a:pt x="1854200" y="25400"/>
                  </a:lnTo>
                  <a:lnTo>
                    <a:pt x="1828800" y="25400"/>
                  </a:lnTo>
                  <a:close/>
                  <a:moveTo>
                    <a:pt x="1879600" y="0"/>
                  </a:moveTo>
                  <a:lnTo>
                    <a:pt x="1905000" y="0"/>
                  </a:lnTo>
                  <a:lnTo>
                    <a:pt x="1905000" y="25400"/>
                  </a:lnTo>
                  <a:lnTo>
                    <a:pt x="1879600" y="25400"/>
                  </a:lnTo>
                  <a:close/>
                  <a:moveTo>
                    <a:pt x="1930400" y="0"/>
                  </a:moveTo>
                  <a:lnTo>
                    <a:pt x="1955800" y="0"/>
                  </a:lnTo>
                  <a:lnTo>
                    <a:pt x="1955800" y="25400"/>
                  </a:lnTo>
                  <a:lnTo>
                    <a:pt x="1930400" y="25400"/>
                  </a:lnTo>
                  <a:close/>
                  <a:moveTo>
                    <a:pt x="1981200" y="0"/>
                  </a:moveTo>
                  <a:lnTo>
                    <a:pt x="2006600" y="0"/>
                  </a:lnTo>
                  <a:lnTo>
                    <a:pt x="2006600" y="25400"/>
                  </a:lnTo>
                  <a:lnTo>
                    <a:pt x="1981200" y="25400"/>
                  </a:lnTo>
                  <a:close/>
                  <a:moveTo>
                    <a:pt x="2032000" y="0"/>
                  </a:moveTo>
                  <a:lnTo>
                    <a:pt x="2057400" y="0"/>
                  </a:lnTo>
                  <a:lnTo>
                    <a:pt x="2057400" y="25400"/>
                  </a:lnTo>
                  <a:lnTo>
                    <a:pt x="2032000" y="25400"/>
                  </a:lnTo>
                  <a:close/>
                  <a:moveTo>
                    <a:pt x="2082800" y="0"/>
                  </a:moveTo>
                  <a:lnTo>
                    <a:pt x="2108200" y="0"/>
                  </a:lnTo>
                  <a:lnTo>
                    <a:pt x="2108200" y="25400"/>
                  </a:lnTo>
                  <a:lnTo>
                    <a:pt x="2082800" y="25400"/>
                  </a:lnTo>
                  <a:close/>
                  <a:moveTo>
                    <a:pt x="2133600" y="0"/>
                  </a:moveTo>
                  <a:lnTo>
                    <a:pt x="2159000" y="0"/>
                  </a:lnTo>
                  <a:lnTo>
                    <a:pt x="2159000" y="25400"/>
                  </a:lnTo>
                  <a:lnTo>
                    <a:pt x="2133600" y="25400"/>
                  </a:lnTo>
                  <a:close/>
                  <a:moveTo>
                    <a:pt x="2184400" y="0"/>
                  </a:moveTo>
                  <a:lnTo>
                    <a:pt x="2209800" y="0"/>
                  </a:lnTo>
                  <a:lnTo>
                    <a:pt x="2209800" y="25400"/>
                  </a:lnTo>
                  <a:lnTo>
                    <a:pt x="2184400" y="25400"/>
                  </a:lnTo>
                  <a:close/>
                  <a:moveTo>
                    <a:pt x="2235200" y="0"/>
                  </a:moveTo>
                  <a:lnTo>
                    <a:pt x="2260600" y="0"/>
                  </a:lnTo>
                  <a:lnTo>
                    <a:pt x="2260600" y="25400"/>
                  </a:lnTo>
                  <a:lnTo>
                    <a:pt x="2235200" y="25400"/>
                  </a:lnTo>
                  <a:close/>
                  <a:moveTo>
                    <a:pt x="2286000" y="0"/>
                  </a:moveTo>
                  <a:lnTo>
                    <a:pt x="2311400" y="0"/>
                  </a:lnTo>
                  <a:lnTo>
                    <a:pt x="2311400" y="25400"/>
                  </a:lnTo>
                  <a:lnTo>
                    <a:pt x="2286000" y="25400"/>
                  </a:lnTo>
                  <a:close/>
                  <a:moveTo>
                    <a:pt x="2336800" y="0"/>
                  </a:moveTo>
                  <a:lnTo>
                    <a:pt x="2362200" y="0"/>
                  </a:lnTo>
                  <a:lnTo>
                    <a:pt x="2362200" y="25400"/>
                  </a:lnTo>
                  <a:lnTo>
                    <a:pt x="2336800" y="25400"/>
                  </a:lnTo>
                  <a:close/>
                  <a:moveTo>
                    <a:pt x="2387600" y="0"/>
                  </a:moveTo>
                  <a:lnTo>
                    <a:pt x="2413000" y="0"/>
                  </a:lnTo>
                  <a:lnTo>
                    <a:pt x="2413000" y="25400"/>
                  </a:lnTo>
                  <a:lnTo>
                    <a:pt x="2387600" y="25400"/>
                  </a:lnTo>
                  <a:close/>
                  <a:moveTo>
                    <a:pt x="2438400" y="0"/>
                  </a:moveTo>
                  <a:lnTo>
                    <a:pt x="2463800" y="0"/>
                  </a:lnTo>
                  <a:lnTo>
                    <a:pt x="2463800" y="25400"/>
                  </a:lnTo>
                  <a:lnTo>
                    <a:pt x="2438400" y="25400"/>
                  </a:lnTo>
                  <a:close/>
                  <a:moveTo>
                    <a:pt x="2489200" y="0"/>
                  </a:moveTo>
                  <a:lnTo>
                    <a:pt x="2514600" y="0"/>
                  </a:lnTo>
                  <a:lnTo>
                    <a:pt x="2514600" y="25400"/>
                  </a:lnTo>
                  <a:lnTo>
                    <a:pt x="2489200" y="25400"/>
                  </a:lnTo>
                  <a:close/>
                  <a:moveTo>
                    <a:pt x="2540000" y="0"/>
                  </a:moveTo>
                  <a:lnTo>
                    <a:pt x="2565400" y="0"/>
                  </a:lnTo>
                  <a:lnTo>
                    <a:pt x="2565400" y="25400"/>
                  </a:lnTo>
                  <a:lnTo>
                    <a:pt x="2540000" y="25400"/>
                  </a:lnTo>
                  <a:close/>
                  <a:moveTo>
                    <a:pt x="2590800" y="0"/>
                  </a:moveTo>
                  <a:lnTo>
                    <a:pt x="2616200" y="0"/>
                  </a:lnTo>
                  <a:lnTo>
                    <a:pt x="2616200" y="25400"/>
                  </a:lnTo>
                  <a:lnTo>
                    <a:pt x="2590800" y="25400"/>
                  </a:lnTo>
                  <a:close/>
                  <a:moveTo>
                    <a:pt x="2641600" y="0"/>
                  </a:moveTo>
                  <a:lnTo>
                    <a:pt x="2667000" y="0"/>
                  </a:lnTo>
                  <a:lnTo>
                    <a:pt x="2667000" y="25400"/>
                  </a:lnTo>
                  <a:lnTo>
                    <a:pt x="2641600" y="25400"/>
                  </a:lnTo>
                  <a:close/>
                  <a:moveTo>
                    <a:pt x="2692400" y="0"/>
                  </a:moveTo>
                  <a:lnTo>
                    <a:pt x="2717800" y="0"/>
                  </a:lnTo>
                  <a:lnTo>
                    <a:pt x="2717800" y="25400"/>
                  </a:lnTo>
                  <a:lnTo>
                    <a:pt x="2692400" y="25400"/>
                  </a:lnTo>
                  <a:close/>
                  <a:moveTo>
                    <a:pt x="2743200" y="0"/>
                  </a:moveTo>
                  <a:lnTo>
                    <a:pt x="2768600" y="0"/>
                  </a:lnTo>
                  <a:lnTo>
                    <a:pt x="2768600" y="25400"/>
                  </a:lnTo>
                  <a:lnTo>
                    <a:pt x="2743200" y="25400"/>
                  </a:lnTo>
                  <a:close/>
                  <a:moveTo>
                    <a:pt x="2794000" y="0"/>
                  </a:moveTo>
                  <a:lnTo>
                    <a:pt x="2819400" y="0"/>
                  </a:lnTo>
                  <a:lnTo>
                    <a:pt x="2819400" y="25400"/>
                  </a:lnTo>
                  <a:lnTo>
                    <a:pt x="2794000" y="25400"/>
                  </a:lnTo>
                  <a:close/>
                  <a:moveTo>
                    <a:pt x="2844800" y="0"/>
                  </a:moveTo>
                  <a:lnTo>
                    <a:pt x="2870200" y="0"/>
                  </a:lnTo>
                  <a:lnTo>
                    <a:pt x="2870200" y="25400"/>
                  </a:lnTo>
                  <a:lnTo>
                    <a:pt x="2844800" y="25400"/>
                  </a:lnTo>
                  <a:close/>
                  <a:moveTo>
                    <a:pt x="2895600" y="0"/>
                  </a:moveTo>
                  <a:lnTo>
                    <a:pt x="2921000" y="0"/>
                  </a:lnTo>
                  <a:lnTo>
                    <a:pt x="2921000" y="25400"/>
                  </a:lnTo>
                  <a:lnTo>
                    <a:pt x="2895600" y="25400"/>
                  </a:lnTo>
                  <a:close/>
                  <a:moveTo>
                    <a:pt x="2946400" y="0"/>
                  </a:moveTo>
                  <a:lnTo>
                    <a:pt x="2971800" y="0"/>
                  </a:lnTo>
                  <a:lnTo>
                    <a:pt x="2971800" y="25400"/>
                  </a:lnTo>
                  <a:lnTo>
                    <a:pt x="2946400" y="25400"/>
                  </a:lnTo>
                  <a:close/>
                  <a:moveTo>
                    <a:pt x="2997200" y="0"/>
                  </a:moveTo>
                  <a:lnTo>
                    <a:pt x="3022600" y="0"/>
                  </a:lnTo>
                  <a:lnTo>
                    <a:pt x="3022600" y="25400"/>
                  </a:lnTo>
                  <a:lnTo>
                    <a:pt x="2997200" y="25400"/>
                  </a:lnTo>
                  <a:close/>
                  <a:moveTo>
                    <a:pt x="3048000" y="0"/>
                  </a:moveTo>
                  <a:lnTo>
                    <a:pt x="3073400" y="0"/>
                  </a:lnTo>
                  <a:lnTo>
                    <a:pt x="3073400" y="25400"/>
                  </a:lnTo>
                  <a:lnTo>
                    <a:pt x="3048000" y="25400"/>
                  </a:lnTo>
                  <a:close/>
                  <a:moveTo>
                    <a:pt x="3098800" y="0"/>
                  </a:moveTo>
                  <a:lnTo>
                    <a:pt x="3111119" y="0"/>
                  </a:lnTo>
                  <a:lnTo>
                    <a:pt x="3111119" y="12700"/>
                  </a:lnTo>
                  <a:lnTo>
                    <a:pt x="3111119" y="0"/>
                  </a:lnTo>
                  <a:lnTo>
                    <a:pt x="3123819" y="0"/>
                  </a:lnTo>
                  <a:lnTo>
                    <a:pt x="3123819" y="25400"/>
                  </a:lnTo>
                  <a:lnTo>
                    <a:pt x="3111119" y="25400"/>
                  </a:lnTo>
                  <a:lnTo>
                    <a:pt x="3098800" y="25400"/>
                  </a:lnTo>
                  <a:close/>
                  <a:moveTo>
                    <a:pt x="0" y="0"/>
                  </a:moveTo>
                  <a:lnTo>
                    <a:pt x="25400" y="0"/>
                  </a:lnTo>
                  <a:lnTo>
                    <a:pt x="25400" y="25400"/>
                  </a:lnTo>
                  <a:lnTo>
                    <a:pt x="0" y="25400"/>
                  </a:lnTo>
                  <a:close/>
                </a:path>
              </a:pathLst>
            </a:custGeom>
            <a:solidFill>
              <a:srgbClr val="FFFFFF"/>
            </a:solidFill>
          </p:spPr>
        </p:sp>
        <p:sp>
          <p:nvSpPr>
            <p:cNvPr name="Freeform 50" id="50"/>
            <p:cNvSpPr/>
            <p:nvPr/>
          </p:nvSpPr>
          <p:spPr>
            <a:xfrm flipH="false" flipV="false" rot="0">
              <a:off x="3144139"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51" id="51"/>
          <p:cNvGrpSpPr>
            <a:grpSpLocks noChangeAspect="true"/>
          </p:cNvGrpSpPr>
          <p:nvPr/>
        </p:nvGrpSpPr>
        <p:grpSpPr>
          <a:xfrm rot="0">
            <a:off x="5224624" y="3164843"/>
            <a:ext cx="6184992" cy="1252223"/>
            <a:chOff x="0" y="0"/>
            <a:chExt cx="6184989" cy="1252220"/>
          </a:xfrm>
        </p:grpSpPr>
        <p:sp>
          <p:nvSpPr>
            <p:cNvPr name="Freeform 52" id="52"/>
            <p:cNvSpPr/>
            <p:nvPr/>
          </p:nvSpPr>
          <p:spPr>
            <a:xfrm flipH="false" flipV="false" rot="0">
              <a:off x="63500" y="252476"/>
              <a:ext cx="1283970" cy="726186"/>
            </a:xfrm>
            <a:custGeom>
              <a:avLst/>
              <a:gdLst/>
              <a:ahLst/>
              <a:cxnLst/>
              <a:rect r="r" b="b" t="t" l="l"/>
              <a:pathLst>
                <a:path h="726186" w="1283970">
                  <a:moveTo>
                    <a:pt x="12319" y="0"/>
                  </a:moveTo>
                  <a:lnTo>
                    <a:pt x="0" y="22225"/>
                  </a:lnTo>
                  <a:lnTo>
                    <a:pt x="1260602" y="720090"/>
                  </a:lnTo>
                  <a:lnTo>
                    <a:pt x="1271651" y="726186"/>
                  </a:lnTo>
                  <a:lnTo>
                    <a:pt x="1283970" y="703961"/>
                  </a:lnTo>
                  <a:lnTo>
                    <a:pt x="1272921" y="697865"/>
                  </a:lnTo>
                  <a:lnTo>
                    <a:pt x="1272921" y="697865"/>
                  </a:lnTo>
                  <a:lnTo>
                    <a:pt x="1272921" y="697865"/>
                  </a:lnTo>
                  <a:lnTo>
                    <a:pt x="12319" y="0"/>
                  </a:lnTo>
                  <a:close/>
                </a:path>
              </a:pathLst>
            </a:custGeom>
            <a:solidFill>
              <a:srgbClr val="000000"/>
            </a:solidFill>
          </p:spPr>
        </p:sp>
        <p:sp>
          <p:nvSpPr>
            <p:cNvPr name="Freeform 53" id="53"/>
            <p:cNvSpPr/>
            <p:nvPr/>
          </p:nvSpPr>
          <p:spPr>
            <a:xfrm flipH="false" flipV="false" rot="0">
              <a:off x="1274064" y="893318"/>
              <a:ext cx="136144" cy="112395"/>
            </a:xfrm>
            <a:custGeom>
              <a:avLst/>
              <a:gdLst/>
              <a:ahLst/>
              <a:cxnLst/>
              <a:rect r="r" b="b" t="t" l="l"/>
              <a:pathLst>
                <a:path h="112395" w="136144">
                  <a:moveTo>
                    <a:pt x="59055" y="0"/>
                  </a:moveTo>
                  <a:lnTo>
                    <a:pt x="56134" y="68072"/>
                  </a:lnTo>
                  <a:lnTo>
                    <a:pt x="0" y="106680"/>
                  </a:lnTo>
                  <a:lnTo>
                    <a:pt x="136144" y="112395"/>
                  </a:lnTo>
                  <a:lnTo>
                    <a:pt x="59055" y="0"/>
                  </a:lnTo>
                  <a:close/>
                </a:path>
              </a:pathLst>
            </a:custGeom>
            <a:solidFill>
              <a:srgbClr val="000000"/>
            </a:solidFill>
          </p:spPr>
        </p:sp>
        <p:sp>
          <p:nvSpPr>
            <p:cNvPr name="Freeform 54" id="54"/>
            <p:cNvSpPr/>
            <p:nvPr/>
          </p:nvSpPr>
          <p:spPr>
            <a:xfrm flipH="false" flipV="false" rot="0">
              <a:off x="225044" y="111760"/>
              <a:ext cx="5816600" cy="25400"/>
            </a:xfrm>
            <a:custGeom>
              <a:avLst/>
              <a:gdLst/>
              <a:ahLst/>
              <a:cxnLst/>
              <a:rect r="r" b="b" t="t" l="l"/>
              <a:pathLst>
                <a:path h="25400" w="58166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1066800" y="0"/>
                  </a:moveTo>
                  <a:lnTo>
                    <a:pt x="1092200" y="0"/>
                  </a:lnTo>
                  <a:lnTo>
                    <a:pt x="1092200" y="25400"/>
                  </a:lnTo>
                  <a:lnTo>
                    <a:pt x="1066800" y="25400"/>
                  </a:lnTo>
                  <a:close/>
                  <a:moveTo>
                    <a:pt x="1117600" y="0"/>
                  </a:moveTo>
                  <a:lnTo>
                    <a:pt x="1143000" y="0"/>
                  </a:lnTo>
                  <a:lnTo>
                    <a:pt x="1143000" y="25400"/>
                  </a:lnTo>
                  <a:lnTo>
                    <a:pt x="1117600" y="25400"/>
                  </a:lnTo>
                  <a:close/>
                  <a:moveTo>
                    <a:pt x="1168400" y="0"/>
                  </a:moveTo>
                  <a:lnTo>
                    <a:pt x="1193800" y="0"/>
                  </a:lnTo>
                  <a:lnTo>
                    <a:pt x="1193800" y="25400"/>
                  </a:lnTo>
                  <a:lnTo>
                    <a:pt x="1168400" y="25400"/>
                  </a:lnTo>
                  <a:close/>
                  <a:moveTo>
                    <a:pt x="1219200" y="0"/>
                  </a:moveTo>
                  <a:lnTo>
                    <a:pt x="1244600" y="0"/>
                  </a:lnTo>
                  <a:lnTo>
                    <a:pt x="1244600" y="25400"/>
                  </a:lnTo>
                  <a:lnTo>
                    <a:pt x="1219200" y="25400"/>
                  </a:lnTo>
                  <a:close/>
                  <a:moveTo>
                    <a:pt x="1270000" y="0"/>
                  </a:moveTo>
                  <a:lnTo>
                    <a:pt x="1295400" y="0"/>
                  </a:lnTo>
                  <a:lnTo>
                    <a:pt x="1295400" y="25400"/>
                  </a:lnTo>
                  <a:lnTo>
                    <a:pt x="1270000" y="25400"/>
                  </a:lnTo>
                  <a:close/>
                  <a:moveTo>
                    <a:pt x="1320800" y="0"/>
                  </a:moveTo>
                  <a:lnTo>
                    <a:pt x="1346200" y="0"/>
                  </a:lnTo>
                  <a:lnTo>
                    <a:pt x="1346200" y="25400"/>
                  </a:lnTo>
                  <a:lnTo>
                    <a:pt x="1320800" y="25400"/>
                  </a:lnTo>
                  <a:close/>
                  <a:moveTo>
                    <a:pt x="1371600" y="0"/>
                  </a:moveTo>
                  <a:lnTo>
                    <a:pt x="1397000" y="0"/>
                  </a:lnTo>
                  <a:lnTo>
                    <a:pt x="1397000" y="25400"/>
                  </a:lnTo>
                  <a:lnTo>
                    <a:pt x="1371600" y="25400"/>
                  </a:lnTo>
                  <a:close/>
                  <a:moveTo>
                    <a:pt x="1422400" y="0"/>
                  </a:moveTo>
                  <a:lnTo>
                    <a:pt x="1447800" y="0"/>
                  </a:lnTo>
                  <a:lnTo>
                    <a:pt x="1447800" y="25400"/>
                  </a:lnTo>
                  <a:lnTo>
                    <a:pt x="1422400" y="25400"/>
                  </a:lnTo>
                  <a:close/>
                  <a:moveTo>
                    <a:pt x="1473200" y="0"/>
                  </a:moveTo>
                  <a:lnTo>
                    <a:pt x="1498600" y="0"/>
                  </a:lnTo>
                  <a:lnTo>
                    <a:pt x="1498600" y="25400"/>
                  </a:lnTo>
                  <a:lnTo>
                    <a:pt x="1473200" y="25400"/>
                  </a:lnTo>
                  <a:close/>
                  <a:moveTo>
                    <a:pt x="1524000" y="0"/>
                  </a:moveTo>
                  <a:lnTo>
                    <a:pt x="1549400" y="0"/>
                  </a:lnTo>
                  <a:lnTo>
                    <a:pt x="1549400" y="25400"/>
                  </a:lnTo>
                  <a:lnTo>
                    <a:pt x="1524000" y="25400"/>
                  </a:lnTo>
                  <a:close/>
                  <a:moveTo>
                    <a:pt x="1574800" y="0"/>
                  </a:moveTo>
                  <a:lnTo>
                    <a:pt x="1600200" y="0"/>
                  </a:lnTo>
                  <a:lnTo>
                    <a:pt x="1600200" y="25400"/>
                  </a:lnTo>
                  <a:lnTo>
                    <a:pt x="1574800" y="25400"/>
                  </a:lnTo>
                  <a:close/>
                  <a:moveTo>
                    <a:pt x="1625600" y="0"/>
                  </a:moveTo>
                  <a:lnTo>
                    <a:pt x="1651000" y="0"/>
                  </a:lnTo>
                  <a:lnTo>
                    <a:pt x="1651000" y="25400"/>
                  </a:lnTo>
                  <a:lnTo>
                    <a:pt x="1625600" y="25400"/>
                  </a:lnTo>
                  <a:close/>
                  <a:moveTo>
                    <a:pt x="1676400" y="0"/>
                  </a:moveTo>
                  <a:lnTo>
                    <a:pt x="1701800" y="0"/>
                  </a:lnTo>
                  <a:lnTo>
                    <a:pt x="1701800" y="25400"/>
                  </a:lnTo>
                  <a:lnTo>
                    <a:pt x="1676400" y="25400"/>
                  </a:lnTo>
                  <a:close/>
                  <a:moveTo>
                    <a:pt x="1727200" y="0"/>
                  </a:moveTo>
                  <a:lnTo>
                    <a:pt x="1752600" y="0"/>
                  </a:lnTo>
                  <a:lnTo>
                    <a:pt x="1752600" y="25400"/>
                  </a:lnTo>
                  <a:lnTo>
                    <a:pt x="1727200" y="25400"/>
                  </a:lnTo>
                  <a:close/>
                  <a:moveTo>
                    <a:pt x="1778000" y="0"/>
                  </a:moveTo>
                  <a:lnTo>
                    <a:pt x="1803400" y="0"/>
                  </a:lnTo>
                  <a:lnTo>
                    <a:pt x="1803400" y="25400"/>
                  </a:lnTo>
                  <a:lnTo>
                    <a:pt x="1778000" y="25400"/>
                  </a:lnTo>
                  <a:close/>
                  <a:moveTo>
                    <a:pt x="1828800" y="0"/>
                  </a:moveTo>
                  <a:lnTo>
                    <a:pt x="1854200" y="0"/>
                  </a:lnTo>
                  <a:lnTo>
                    <a:pt x="1854200" y="25400"/>
                  </a:lnTo>
                  <a:lnTo>
                    <a:pt x="1828800" y="25400"/>
                  </a:lnTo>
                  <a:close/>
                  <a:moveTo>
                    <a:pt x="1879600" y="0"/>
                  </a:moveTo>
                  <a:lnTo>
                    <a:pt x="1905000" y="0"/>
                  </a:lnTo>
                  <a:lnTo>
                    <a:pt x="1905000" y="25400"/>
                  </a:lnTo>
                  <a:lnTo>
                    <a:pt x="1879600" y="25400"/>
                  </a:lnTo>
                  <a:close/>
                  <a:moveTo>
                    <a:pt x="1930400" y="0"/>
                  </a:moveTo>
                  <a:lnTo>
                    <a:pt x="1955800" y="0"/>
                  </a:lnTo>
                  <a:lnTo>
                    <a:pt x="1955800" y="25400"/>
                  </a:lnTo>
                  <a:lnTo>
                    <a:pt x="1930400" y="25400"/>
                  </a:lnTo>
                  <a:close/>
                  <a:moveTo>
                    <a:pt x="1981200" y="0"/>
                  </a:moveTo>
                  <a:lnTo>
                    <a:pt x="2006600" y="0"/>
                  </a:lnTo>
                  <a:lnTo>
                    <a:pt x="2006600" y="25400"/>
                  </a:lnTo>
                  <a:lnTo>
                    <a:pt x="1981200" y="25400"/>
                  </a:lnTo>
                  <a:close/>
                  <a:moveTo>
                    <a:pt x="2032000" y="0"/>
                  </a:moveTo>
                  <a:lnTo>
                    <a:pt x="2057400" y="0"/>
                  </a:lnTo>
                  <a:lnTo>
                    <a:pt x="2057400" y="25400"/>
                  </a:lnTo>
                  <a:lnTo>
                    <a:pt x="2032000" y="25400"/>
                  </a:lnTo>
                  <a:close/>
                  <a:moveTo>
                    <a:pt x="2082800" y="0"/>
                  </a:moveTo>
                  <a:lnTo>
                    <a:pt x="2108200" y="0"/>
                  </a:lnTo>
                  <a:lnTo>
                    <a:pt x="2108200" y="25400"/>
                  </a:lnTo>
                  <a:lnTo>
                    <a:pt x="2082800" y="25400"/>
                  </a:lnTo>
                  <a:close/>
                  <a:moveTo>
                    <a:pt x="2133600" y="0"/>
                  </a:moveTo>
                  <a:lnTo>
                    <a:pt x="2159000" y="0"/>
                  </a:lnTo>
                  <a:lnTo>
                    <a:pt x="2159000" y="25400"/>
                  </a:lnTo>
                  <a:lnTo>
                    <a:pt x="2133600" y="25400"/>
                  </a:lnTo>
                  <a:close/>
                  <a:moveTo>
                    <a:pt x="2184400" y="0"/>
                  </a:moveTo>
                  <a:lnTo>
                    <a:pt x="2209800" y="0"/>
                  </a:lnTo>
                  <a:lnTo>
                    <a:pt x="2209800" y="25400"/>
                  </a:lnTo>
                  <a:lnTo>
                    <a:pt x="2184400" y="25400"/>
                  </a:lnTo>
                  <a:close/>
                  <a:moveTo>
                    <a:pt x="2235200" y="0"/>
                  </a:moveTo>
                  <a:lnTo>
                    <a:pt x="2260600" y="0"/>
                  </a:lnTo>
                  <a:lnTo>
                    <a:pt x="2260600" y="25400"/>
                  </a:lnTo>
                  <a:lnTo>
                    <a:pt x="2235200" y="25400"/>
                  </a:lnTo>
                  <a:close/>
                  <a:moveTo>
                    <a:pt x="2286000" y="0"/>
                  </a:moveTo>
                  <a:lnTo>
                    <a:pt x="2311400" y="0"/>
                  </a:lnTo>
                  <a:lnTo>
                    <a:pt x="2311400" y="25400"/>
                  </a:lnTo>
                  <a:lnTo>
                    <a:pt x="2286000" y="25400"/>
                  </a:lnTo>
                  <a:close/>
                  <a:moveTo>
                    <a:pt x="2336800" y="0"/>
                  </a:moveTo>
                  <a:lnTo>
                    <a:pt x="2362200" y="0"/>
                  </a:lnTo>
                  <a:lnTo>
                    <a:pt x="2362200" y="25400"/>
                  </a:lnTo>
                  <a:lnTo>
                    <a:pt x="2336800" y="25400"/>
                  </a:lnTo>
                  <a:close/>
                  <a:moveTo>
                    <a:pt x="2387600" y="0"/>
                  </a:moveTo>
                  <a:lnTo>
                    <a:pt x="2413000" y="0"/>
                  </a:lnTo>
                  <a:lnTo>
                    <a:pt x="2413000" y="25400"/>
                  </a:lnTo>
                  <a:lnTo>
                    <a:pt x="2387600" y="25400"/>
                  </a:lnTo>
                  <a:close/>
                  <a:moveTo>
                    <a:pt x="2438400" y="0"/>
                  </a:moveTo>
                  <a:lnTo>
                    <a:pt x="2463800" y="0"/>
                  </a:lnTo>
                  <a:lnTo>
                    <a:pt x="2463800" y="25400"/>
                  </a:lnTo>
                  <a:lnTo>
                    <a:pt x="2438400" y="25400"/>
                  </a:lnTo>
                  <a:close/>
                  <a:moveTo>
                    <a:pt x="2489200" y="0"/>
                  </a:moveTo>
                  <a:lnTo>
                    <a:pt x="2514600" y="0"/>
                  </a:lnTo>
                  <a:lnTo>
                    <a:pt x="2514600" y="25400"/>
                  </a:lnTo>
                  <a:lnTo>
                    <a:pt x="2489200" y="25400"/>
                  </a:lnTo>
                  <a:close/>
                  <a:moveTo>
                    <a:pt x="2540000" y="0"/>
                  </a:moveTo>
                  <a:lnTo>
                    <a:pt x="2565400" y="0"/>
                  </a:lnTo>
                  <a:lnTo>
                    <a:pt x="2565400" y="25400"/>
                  </a:lnTo>
                  <a:lnTo>
                    <a:pt x="2540000" y="25400"/>
                  </a:lnTo>
                  <a:close/>
                  <a:moveTo>
                    <a:pt x="2590800" y="0"/>
                  </a:moveTo>
                  <a:lnTo>
                    <a:pt x="2616200" y="0"/>
                  </a:lnTo>
                  <a:lnTo>
                    <a:pt x="2616200" y="25400"/>
                  </a:lnTo>
                  <a:lnTo>
                    <a:pt x="2590800" y="25400"/>
                  </a:lnTo>
                  <a:close/>
                  <a:moveTo>
                    <a:pt x="2641600" y="0"/>
                  </a:moveTo>
                  <a:lnTo>
                    <a:pt x="2667000" y="0"/>
                  </a:lnTo>
                  <a:lnTo>
                    <a:pt x="2667000" y="25400"/>
                  </a:lnTo>
                  <a:lnTo>
                    <a:pt x="2641600" y="25400"/>
                  </a:lnTo>
                  <a:close/>
                  <a:moveTo>
                    <a:pt x="2692400" y="0"/>
                  </a:moveTo>
                  <a:lnTo>
                    <a:pt x="2717800" y="0"/>
                  </a:lnTo>
                  <a:lnTo>
                    <a:pt x="2717800" y="25400"/>
                  </a:lnTo>
                  <a:lnTo>
                    <a:pt x="2692400" y="25400"/>
                  </a:lnTo>
                  <a:close/>
                  <a:moveTo>
                    <a:pt x="2743200" y="0"/>
                  </a:moveTo>
                  <a:lnTo>
                    <a:pt x="2768600" y="0"/>
                  </a:lnTo>
                  <a:lnTo>
                    <a:pt x="2768600" y="25400"/>
                  </a:lnTo>
                  <a:lnTo>
                    <a:pt x="2743200" y="25400"/>
                  </a:lnTo>
                  <a:close/>
                  <a:moveTo>
                    <a:pt x="2794000" y="0"/>
                  </a:moveTo>
                  <a:lnTo>
                    <a:pt x="2819400" y="0"/>
                  </a:lnTo>
                  <a:lnTo>
                    <a:pt x="2819400" y="25400"/>
                  </a:lnTo>
                  <a:lnTo>
                    <a:pt x="2794000" y="25400"/>
                  </a:lnTo>
                  <a:close/>
                  <a:moveTo>
                    <a:pt x="2844800" y="0"/>
                  </a:moveTo>
                  <a:lnTo>
                    <a:pt x="2870200" y="0"/>
                  </a:lnTo>
                  <a:lnTo>
                    <a:pt x="2870200" y="25400"/>
                  </a:lnTo>
                  <a:lnTo>
                    <a:pt x="2844800" y="25400"/>
                  </a:lnTo>
                  <a:close/>
                  <a:moveTo>
                    <a:pt x="2895600" y="0"/>
                  </a:moveTo>
                  <a:lnTo>
                    <a:pt x="2921000" y="0"/>
                  </a:lnTo>
                  <a:lnTo>
                    <a:pt x="2921000" y="25400"/>
                  </a:lnTo>
                  <a:lnTo>
                    <a:pt x="2895600" y="25400"/>
                  </a:lnTo>
                  <a:close/>
                  <a:moveTo>
                    <a:pt x="2946400" y="0"/>
                  </a:moveTo>
                  <a:lnTo>
                    <a:pt x="2971800" y="0"/>
                  </a:lnTo>
                  <a:lnTo>
                    <a:pt x="2971800" y="25400"/>
                  </a:lnTo>
                  <a:lnTo>
                    <a:pt x="2946400" y="25400"/>
                  </a:lnTo>
                  <a:close/>
                  <a:moveTo>
                    <a:pt x="2997200" y="0"/>
                  </a:moveTo>
                  <a:lnTo>
                    <a:pt x="3022600" y="0"/>
                  </a:lnTo>
                  <a:lnTo>
                    <a:pt x="3022600" y="25400"/>
                  </a:lnTo>
                  <a:lnTo>
                    <a:pt x="2997200" y="25400"/>
                  </a:lnTo>
                  <a:close/>
                  <a:moveTo>
                    <a:pt x="3048000" y="0"/>
                  </a:moveTo>
                  <a:lnTo>
                    <a:pt x="3073400" y="0"/>
                  </a:lnTo>
                  <a:lnTo>
                    <a:pt x="3073400" y="25400"/>
                  </a:lnTo>
                  <a:lnTo>
                    <a:pt x="3048000" y="25400"/>
                  </a:lnTo>
                  <a:close/>
                  <a:moveTo>
                    <a:pt x="3098800" y="0"/>
                  </a:moveTo>
                  <a:lnTo>
                    <a:pt x="3124200" y="0"/>
                  </a:lnTo>
                  <a:lnTo>
                    <a:pt x="3124200" y="25400"/>
                  </a:lnTo>
                  <a:lnTo>
                    <a:pt x="3098800" y="25400"/>
                  </a:lnTo>
                  <a:close/>
                  <a:moveTo>
                    <a:pt x="3149600" y="0"/>
                  </a:moveTo>
                  <a:lnTo>
                    <a:pt x="3175000" y="0"/>
                  </a:lnTo>
                  <a:lnTo>
                    <a:pt x="3175000" y="25400"/>
                  </a:lnTo>
                  <a:lnTo>
                    <a:pt x="3149600" y="25400"/>
                  </a:lnTo>
                  <a:close/>
                  <a:moveTo>
                    <a:pt x="3200400" y="0"/>
                  </a:moveTo>
                  <a:lnTo>
                    <a:pt x="3225800" y="0"/>
                  </a:lnTo>
                  <a:lnTo>
                    <a:pt x="3225800" y="25400"/>
                  </a:lnTo>
                  <a:lnTo>
                    <a:pt x="3200400" y="25400"/>
                  </a:lnTo>
                  <a:close/>
                  <a:moveTo>
                    <a:pt x="3251200" y="0"/>
                  </a:moveTo>
                  <a:lnTo>
                    <a:pt x="3276600" y="0"/>
                  </a:lnTo>
                  <a:lnTo>
                    <a:pt x="3276600" y="25400"/>
                  </a:lnTo>
                  <a:lnTo>
                    <a:pt x="3251200" y="25400"/>
                  </a:lnTo>
                  <a:close/>
                  <a:moveTo>
                    <a:pt x="3302000" y="0"/>
                  </a:moveTo>
                  <a:lnTo>
                    <a:pt x="3327400" y="0"/>
                  </a:lnTo>
                  <a:lnTo>
                    <a:pt x="3327400" y="25400"/>
                  </a:lnTo>
                  <a:lnTo>
                    <a:pt x="3302000" y="25400"/>
                  </a:lnTo>
                  <a:close/>
                  <a:moveTo>
                    <a:pt x="3352800" y="0"/>
                  </a:moveTo>
                  <a:lnTo>
                    <a:pt x="3378200" y="0"/>
                  </a:lnTo>
                  <a:lnTo>
                    <a:pt x="3378200" y="25400"/>
                  </a:lnTo>
                  <a:lnTo>
                    <a:pt x="3352800" y="25400"/>
                  </a:lnTo>
                  <a:close/>
                  <a:moveTo>
                    <a:pt x="3403600" y="0"/>
                  </a:moveTo>
                  <a:lnTo>
                    <a:pt x="3429000" y="0"/>
                  </a:lnTo>
                  <a:lnTo>
                    <a:pt x="3429000" y="25400"/>
                  </a:lnTo>
                  <a:lnTo>
                    <a:pt x="3403600" y="25400"/>
                  </a:lnTo>
                  <a:close/>
                  <a:moveTo>
                    <a:pt x="3454400" y="0"/>
                  </a:moveTo>
                  <a:lnTo>
                    <a:pt x="3479800" y="0"/>
                  </a:lnTo>
                  <a:lnTo>
                    <a:pt x="3479800" y="25400"/>
                  </a:lnTo>
                  <a:lnTo>
                    <a:pt x="3454400" y="25400"/>
                  </a:lnTo>
                  <a:close/>
                  <a:moveTo>
                    <a:pt x="3505200" y="0"/>
                  </a:moveTo>
                  <a:lnTo>
                    <a:pt x="3530600" y="0"/>
                  </a:lnTo>
                  <a:lnTo>
                    <a:pt x="3530600" y="25400"/>
                  </a:lnTo>
                  <a:lnTo>
                    <a:pt x="3505200" y="25400"/>
                  </a:lnTo>
                  <a:close/>
                  <a:moveTo>
                    <a:pt x="3556000" y="0"/>
                  </a:moveTo>
                  <a:lnTo>
                    <a:pt x="3581400" y="0"/>
                  </a:lnTo>
                  <a:lnTo>
                    <a:pt x="3581400" y="25400"/>
                  </a:lnTo>
                  <a:lnTo>
                    <a:pt x="3556000" y="25400"/>
                  </a:lnTo>
                  <a:close/>
                  <a:moveTo>
                    <a:pt x="3606800" y="0"/>
                  </a:moveTo>
                  <a:lnTo>
                    <a:pt x="3632200" y="0"/>
                  </a:lnTo>
                  <a:lnTo>
                    <a:pt x="3632200" y="25400"/>
                  </a:lnTo>
                  <a:lnTo>
                    <a:pt x="3606800" y="25400"/>
                  </a:lnTo>
                  <a:close/>
                  <a:moveTo>
                    <a:pt x="3657600" y="0"/>
                  </a:moveTo>
                  <a:lnTo>
                    <a:pt x="3683000" y="0"/>
                  </a:lnTo>
                  <a:lnTo>
                    <a:pt x="3683000" y="25400"/>
                  </a:lnTo>
                  <a:lnTo>
                    <a:pt x="3657600" y="25400"/>
                  </a:lnTo>
                  <a:close/>
                  <a:moveTo>
                    <a:pt x="3708400" y="0"/>
                  </a:moveTo>
                  <a:lnTo>
                    <a:pt x="3733800" y="0"/>
                  </a:lnTo>
                  <a:lnTo>
                    <a:pt x="3733800" y="25400"/>
                  </a:lnTo>
                  <a:lnTo>
                    <a:pt x="3708400" y="25400"/>
                  </a:lnTo>
                  <a:close/>
                  <a:moveTo>
                    <a:pt x="3759200" y="0"/>
                  </a:moveTo>
                  <a:lnTo>
                    <a:pt x="3784600" y="0"/>
                  </a:lnTo>
                  <a:lnTo>
                    <a:pt x="3784600" y="25400"/>
                  </a:lnTo>
                  <a:lnTo>
                    <a:pt x="3759200" y="25400"/>
                  </a:lnTo>
                  <a:close/>
                  <a:moveTo>
                    <a:pt x="3810000" y="0"/>
                  </a:moveTo>
                  <a:lnTo>
                    <a:pt x="3835400" y="0"/>
                  </a:lnTo>
                  <a:lnTo>
                    <a:pt x="3835400" y="25400"/>
                  </a:lnTo>
                  <a:lnTo>
                    <a:pt x="3810000" y="25400"/>
                  </a:lnTo>
                  <a:close/>
                  <a:moveTo>
                    <a:pt x="3860800" y="0"/>
                  </a:moveTo>
                  <a:lnTo>
                    <a:pt x="3886200" y="0"/>
                  </a:lnTo>
                  <a:lnTo>
                    <a:pt x="3886200" y="25400"/>
                  </a:lnTo>
                  <a:lnTo>
                    <a:pt x="3860800" y="25400"/>
                  </a:lnTo>
                  <a:close/>
                  <a:moveTo>
                    <a:pt x="3911600" y="0"/>
                  </a:moveTo>
                  <a:lnTo>
                    <a:pt x="3937000" y="0"/>
                  </a:lnTo>
                  <a:lnTo>
                    <a:pt x="3937000" y="25400"/>
                  </a:lnTo>
                  <a:lnTo>
                    <a:pt x="3911600" y="25400"/>
                  </a:lnTo>
                  <a:close/>
                  <a:moveTo>
                    <a:pt x="3962400" y="0"/>
                  </a:moveTo>
                  <a:lnTo>
                    <a:pt x="3987800" y="0"/>
                  </a:lnTo>
                  <a:lnTo>
                    <a:pt x="3987800" y="25400"/>
                  </a:lnTo>
                  <a:lnTo>
                    <a:pt x="3962400" y="25400"/>
                  </a:lnTo>
                  <a:close/>
                  <a:moveTo>
                    <a:pt x="4013200" y="0"/>
                  </a:moveTo>
                  <a:lnTo>
                    <a:pt x="4038600" y="0"/>
                  </a:lnTo>
                  <a:lnTo>
                    <a:pt x="4038600" y="25400"/>
                  </a:lnTo>
                  <a:lnTo>
                    <a:pt x="4013200" y="25400"/>
                  </a:lnTo>
                  <a:close/>
                  <a:moveTo>
                    <a:pt x="4064000" y="0"/>
                  </a:moveTo>
                  <a:lnTo>
                    <a:pt x="4089400" y="0"/>
                  </a:lnTo>
                  <a:lnTo>
                    <a:pt x="4089400" y="25400"/>
                  </a:lnTo>
                  <a:lnTo>
                    <a:pt x="4064000" y="25400"/>
                  </a:lnTo>
                  <a:close/>
                  <a:moveTo>
                    <a:pt x="4114800" y="0"/>
                  </a:moveTo>
                  <a:lnTo>
                    <a:pt x="4140200" y="0"/>
                  </a:lnTo>
                  <a:lnTo>
                    <a:pt x="4140200" y="25400"/>
                  </a:lnTo>
                  <a:lnTo>
                    <a:pt x="4114800" y="25400"/>
                  </a:lnTo>
                  <a:close/>
                  <a:moveTo>
                    <a:pt x="4165600" y="0"/>
                  </a:moveTo>
                  <a:lnTo>
                    <a:pt x="4191000" y="0"/>
                  </a:lnTo>
                  <a:lnTo>
                    <a:pt x="4191000" y="25400"/>
                  </a:lnTo>
                  <a:lnTo>
                    <a:pt x="4165600" y="25400"/>
                  </a:lnTo>
                  <a:close/>
                  <a:moveTo>
                    <a:pt x="4216400" y="0"/>
                  </a:moveTo>
                  <a:lnTo>
                    <a:pt x="4241800" y="0"/>
                  </a:lnTo>
                  <a:lnTo>
                    <a:pt x="4241800" y="25400"/>
                  </a:lnTo>
                  <a:lnTo>
                    <a:pt x="4216400" y="25400"/>
                  </a:lnTo>
                  <a:close/>
                  <a:moveTo>
                    <a:pt x="4267200" y="0"/>
                  </a:moveTo>
                  <a:lnTo>
                    <a:pt x="4292600" y="0"/>
                  </a:lnTo>
                  <a:lnTo>
                    <a:pt x="4292600" y="25400"/>
                  </a:lnTo>
                  <a:lnTo>
                    <a:pt x="4267200" y="25400"/>
                  </a:lnTo>
                  <a:close/>
                  <a:moveTo>
                    <a:pt x="4318000" y="0"/>
                  </a:moveTo>
                  <a:lnTo>
                    <a:pt x="4343400" y="0"/>
                  </a:lnTo>
                  <a:lnTo>
                    <a:pt x="4343400" y="25400"/>
                  </a:lnTo>
                  <a:lnTo>
                    <a:pt x="4318000" y="25400"/>
                  </a:lnTo>
                  <a:close/>
                  <a:moveTo>
                    <a:pt x="4368800" y="0"/>
                  </a:moveTo>
                  <a:lnTo>
                    <a:pt x="4394200" y="0"/>
                  </a:lnTo>
                  <a:lnTo>
                    <a:pt x="4394200" y="25400"/>
                  </a:lnTo>
                  <a:lnTo>
                    <a:pt x="4368800" y="25400"/>
                  </a:lnTo>
                  <a:close/>
                  <a:moveTo>
                    <a:pt x="4419600" y="0"/>
                  </a:moveTo>
                  <a:lnTo>
                    <a:pt x="4445000" y="0"/>
                  </a:lnTo>
                  <a:lnTo>
                    <a:pt x="4445000" y="25400"/>
                  </a:lnTo>
                  <a:lnTo>
                    <a:pt x="4419600" y="25400"/>
                  </a:lnTo>
                  <a:close/>
                  <a:moveTo>
                    <a:pt x="4470400" y="0"/>
                  </a:moveTo>
                  <a:lnTo>
                    <a:pt x="4495800" y="0"/>
                  </a:lnTo>
                  <a:lnTo>
                    <a:pt x="4495800" y="25400"/>
                  </a:lnTo>
                  <a:lnTo>
                    <a:pt x="4470400" y="25400"/>
                  </a:lnTo>
                  <a:close/>
                  <a:moveTo>
                    <a:pt x="4521200" y="0"/>
                  </a:moveTo>
                  <a:lnTo>
                    <a:pt x="4546600" y="0"/>
                  </a:lnTo>
                  <a:lnTo>
                    <a:pt x="4546600" y="25400"/>
                  </a:lnTo>
                  <a:lnTo>
                    <a:pt x="4521200" y="25400"/>
                  </a:lnTo>
                  <a:close/>
                  <a:moveTo>
                    <a:pt x="4572000" y="0"/>
                  </a:moveTo>
                  <a:lnTo>
                    <a:pt x="4597400" y="0"/>
                  </a:lnTo>
                  <a:lnTo>
                    <a:pt x="4597400" y="25400"/>
                  </a:lnTo>
                  <a:lnTo>
                    <a:pt x="4572000" y="25400"/>
                  </a:lnTo>
                  <a:close/>
                  <a:moveTo>
                    <a:pt x="4622800" y="0"/>
                  </a:moveTo>
                  <a:lnTo>
                    <a:pt x="4648200" y="0"/>
                  </a:lnTo>
                  <a:lnTo>
                    <a:pt x="4648200" y="25400"/>
                  </a:lnTo>
                  <a:lnTo>
                    <a:pt x="4622800" y="25400"/>
                  </a:lnTo>
                  <a:close/>
                  <a:moveTo>
                    <a:pt x="4673600" y="0"/>
                  </a:moveTo>
                  <a:lnTo>
                    <a:pt x="4699000" y="0"/>
                  </a:lnTo>
                  <a:lnTo>
                    <a:pt x="4699000" y="25400"/>
                  </a:lnTo>
                  <a:lnTo>
                    <a:pt x="4673600" y="25400"/>
                  </a:lnTo>
                  <a:close/>
                  <a:moveTo>
                    <a:pt x="4724400" y="0"/>
                  </a:moveTo>
                  <a:lnTo>
                    <a:pt x="4749800" y="0"/>
                  </a:lnTo>
                  <a:lnTo>
                    <a:pt x="4749800" y="25400"/>
                  </a:lnTo>
                  <a:lnTo>
                    <a:pt x="4724400" y="25400"/>
                  </a:lnTo>
                  <a:close/>
                  <a:moveTo>
                    <a:pt x="4775200" y="0"/>
                  </a:moveTo>
                  <a:lnTo>
                    <a:pt x="4800600" y="0"/>
                  </a:lnTo>
                  <a:lnTo>
                    <a:pt x="4800600" y="25400"/>
                  </a:lnTo>
                  <a:lnTo>
                    <a:pt x="4775200" y="25400"/>
                  </a:lnTo>
                  <a:close/>
                  <a:moveTo>
                    <a:pt x="4826000" y="0"/>
                  </a:moveTo>
                  <a:lnTo>
                    <a:pt x="4851400" y="0"/>
                  </a:lnTo>
                  <a:lnTo>
                    <a:pt x="4851400" y="25400"/>
                  </a:lnTo>
                  <a:lnTo>
                    <a:pt x="4826000" y="25400"/>
                  </a:lnTo>
                  <a:close/>
                  <a:moveTo>
                    <a:pt x="4876800" y="0"/>
                  </a:moveTo>
                  <a:lnTo>
                    <a:pt x="4902200" y="0"/>
                  </a:lnTo>
                  <a:lnTo>
                    <a:pt x="4902200" y="25400"/>
                  </a:lnTo>
                  <a:lnTo>
                    <a:pt x="4876800" y="25400"/>
                  </a:lnTo>
                  <a:close/>
                  <a:moveTo>
                    <a:pt x="4927600" y="0"/>
                  </a:moveTo>
                  <a:lnTo>
                    <a:pt x="4953000" y="0"/>
                  </a:lnTo>
                  <a:lnTo>
                    <a:pt x="4953000" y="25400"/>
                  </a:lnTo>
                  <a:lnTo>
                    <a:pt x="4927600" y="25400"/>
                  </a:lnTo>
                  <a:close/>
                  <a:moveTo>
                    <a:pt x="4978400" y="0"/>
                  </a:moveTo>
                  <a:lnTo>
                    <a:pt x="5003800" y="0"/>
                  </a:lnTo>
                  <a:lnTo>
                    <a:pt x="5003800" y="25400"/>
                  </a:lnTo>
                  <a:lnTo>
                    <a:pt x="4978400" y="25400"/>
                  </a:lnTo>
                  <a:close/>
                  <a:moveTo>
                    <a:pt x="5029200" y="0"/>
                  </a:moveTo>
                  <a:lnTo>
                    <a:pt x="5054600" y="0"/>
                  </a:lnTo>
                  <a:lnTo>
                    <a:pt x="5054600" y="25400"/>
                  </a:lnTo>
                  <a:lnTo>
                    <a:pt x="5029200" y="25400"/>
                  </a:lnTo>
                  <a:close/>
                  <a:moveTo>
                    <a:pt x="5080000" y="0"/>
                  </a:moveTo>
                  <a:lnTo>
                    <a:pt x="5105400" y="0"/>
                  </a:lnTo>
                  <a:lnTo>
                    <a:pt x="5105400" y="25400"/>
                  </a:lnTo>
                  <a:lnTo>
                    <a:pt x="5080000" y="25400"/>
                  </a:lnTo>
                  <a:close/>
                  <a:moveTo>
                    <a:pt x="5130800" y="0"/>
                  </a:moveTo>
                  <a:lnTo>
                    <a:pt x="5156200" y="0"/>
                  </a:lnTo>
                  <a:lnTo>
                    <a:pt x="5156200" y="25400"/>
                  </a:lnTo>
                  <a:lnTo>
                    <a:pt x="5130800" y="25400"/>
                  </a:lnTo>
                  <a:close/>
                  <a:moveTo>
                    <a:pt x="5181600" y="0"/>
                  </a:moveTo>
                  <a:lnTo>
                    <a:pt x="5207000" y="0"/>
                  </a:lnTo>
                  <a:lnTo>
                    <a:pt x="5207000" y="25400"/>
                  </a:lnTo>
                  <a:lnTo>
                    <a:pt x="5181600" y="25400"/>
                  </a:lnTo>
                  <a:close/>
                  <a:moveTo>
                    <a:pt x="5232400" y="0"/>
                  </a:moveTo>
                  <a:lnTo>
                    <a:pt x="5257800" y="0"/>
                  </a:lnTo>
                  <a:lnTo>
                    <a:pt x="5257800" y="25400"/>
                  </a:lnTo>
                  <a:lnTo>
                    <a:pt x="5232400" y="25400"/>
                  </a:lnTo>
                  <a:close/>
                  <a:moveTo>
                    <a:pt x="5283200" y="0"/>
                  </a:moveTo>
                  <a:lnTo>
                    <a:pt x="5308600" y="0"/>
                  </a:lnTo>
                  <a:lnTo>
                    <a:pt x="5308600" y="25400"/>
                  </a:lnTo>
                  <a:lnTo>
                    <a:pt x="5283200" y="25400"/>
                  </a:lnTo>
                  <a:close/>
                  <a:moveTo>
                    <a:pt x="5334000" y="0"/>
                  </a:moveTo>
                  <a:lnTo>
                    <a:pt x="5359400" y="0"/>
                  </a:lnTo>
                  <a:lnTo>
                    <a:pt x="5359400" y="25400"/>
                  </a:lnTo>
                  <a:lnTo>
                    <a:pt x="5334000" y="25400"/>
                  </a:lnTo>
                  <a:close/>
                  <a:moveTo>
                    <a:pt x="5384800" y="0"/>
                  </a:moveTo>
                  <a:lnTo>
                    <a:pt x="5410200" y="0"/>
                  </a:lnTo>
                  <a:lnTo>
                    <a:pt x="5410200" y="25400"/>
                  </a:lnTo>
                  <a:lnTo>
                    <a:pt x="5384800" y="25400"/>
                  </a:lnTo>
                  <a:close/>
                  <a:moveTo>
                    <a:pt x="5435600" y="0"/>
                  </a:moveTo>
                  <a:lnTo>
                    <a:pt x="5461000" y="0"/>
                  </a:lnTo>
                  <a:lnTo>
                    <a:pt x="5461000" y="25400"/>
                  </a:lnTo>
                  <a:lnTo>
                    <a:pt x="5435600" y="25400"/>
                  </a:lnTo>
                  <a:close/>
                  <a:moveTo>
                    <a:pt x="5486400" y="0"/>
                  </a:moveTo>
                  <a:lnTo>
                    <a:pt x="5511800" y="0"/>
                  </a:lnTo>
                  <a:lnTo>
                    <a:pt x="5511800" y="25400"/>
                  </a:lnTo>
                  <a:lnTo>
                    <a:pt x="5486400" y="25400"/>
                  </a:lnTo>
                  <a:close/>
                  <a:moveTo>
                    <a:pt x="5537200" y="0"/>
                  </a:moveTo>
                  <a:lnTo>
                    <a:pt x="5562600" y="0"/>
                  </a:lnTo>
                  <a:lnTo>
                    <a:pt x="5562600" y="25400"/>
                  </a:lnTo>
                  <a:lnTo>
                    <a:pt x="5537200" y="25400"/>
                  </a:lnTo>
                  <a:close/>
                  <a:moveTo>
                    <a:pt x="5588000" y="0"/>
                  </a:moveTo>
                  <a:lnTo>
                    <a:pt x="5613400" y="0"/>
                  </a:lnTo>
                  <a:lnTo>
                    <a:pt x="5613400" y="25400"/>
                  </a:lnTo>
                  <a:lnTo>
                    <a:pt x="5588000" y="25400"/>
                  </a:lnTo>
                  <a:close/>
                  <a:moveTo>
                    <a:pt x="5638800" y="0"/>
                  </a:moveTo>
                  <a:lnTo>
                    <a:pt x="5664200" y="0"/>
                  </a:lnTo>
                  <a:lnTo>
                    <a:pt x="5664200" y="25400"/>
                  </a:lnTo>
                  <a:lnTo>
                    <a:pt x="5638800" y="25400"/>
                  </a:lnTo>
                  <a:close/>
                  <a:moveTo>
                    <a:pt x="5689600" y="0"/>
                  </a:moveTo>
                  <a:lnTo>
                    <a:pt x="5715000" y="0"/>
                  </a:lnTo>
                  <a:lnTo>
                    <a:pt x="5715000" y="25400"/>
                  </a:lnTo>
                  <a:lnTo>
                    <a:pt x="5689600" y="25400"/>
                  </a:lnTo>
                  <a:close/>
                  <a:moveTo>
                    <a:pt x="5740400" y="0"/>
                  </a:moveTo>
                  <a:lnTo>
                    <a:pt x="5765800" y="0"/>
                  </a:lnTo>
                  <a:lnTo>
                    <a:pt x="5765800" y="25400"/>
                  </a:lnTo>
                  <a:lnTo>
                    <a:pt x="5740400" y="25400"/>
                  </a:lnTo>
                  <a:close/>
                  <a:moveTo>
                    <a:pt x="5791200" y="0"/>
                  </a:moveTo>
                  <a:lnTo>
                    <a:pt x="5804662" y="0"/>
                  </a:lnTo>
                  <a:lnTo>
                    <a:pt x="5804662" y="12700"/>
                  </a:lnTo>
                  <a:lnTo>
                    <a:pt x="5804662" y="0"/>
                  </a:lnTo>
                  <a:lnTo>
                    <a:pt x="5816600" y="0"/>
                  </a:lnTo>
                  <a:lnTo>
                    <a:pt x="5816600" y="25400"/>
                  </a:lnTo>
                  <a:lnTo>
                    <a:pt x="5791200" y="25400"/>
                  </a:lnTo>
                  <a:close/>
                  <a:moveTo>
                    <a:pt x="0" y="0"/>
                  </a:moveTo>
                  <a:lnTo>
                    <a:pt x="25400" y="0"/>
                  </a:lnTo>
                  <a:lnTo>
                    <a:pt x="25400" y="25400"/>
                  </a:lnTo>
                  <a:lnTo>
                    <a:pt x="0" y="25400"/>
                  </a:lnTo>
                  <a:close/>
                </a:path>
              </a:pathLst>
            </a:custGeom>
            <a:solidFill>
              <a:srgbClr val="FFFFFF"/>
            </a:solidFill>
          </p:spPr>
        </p:sp>
        <p:sp>
          <p:nvSpPr>
            <p:cNvPr name="Freeform 55" id="55"/>
            <p:cNvSpPr/>
            <p:nvPr/>
          </p:nvSpPr>
          <p:spPr>
            <a:xfrm flipH="false" flipV="false" rot="0">
              <a:off x="599922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56" id="56"/>
            <p:cNvSpPr/>
            <p:nvPr/>
          </p:nvSpPr>
          <p:spPr>
            <a:xfrm flipH="false" flipV="false" rot="0">
              <a:off x="1990344" y="1115060"/>
              <a:ext cx="4038600" cy="25400"/>
            </a:xfrm>
            <a:custGeom>
              <a:avLst/>
              <a:gdLst/>
              <a:ahLst/>
              <a:cxnLst/>
              <a:rect r="r" b="b" t="t" l="l"/>
              <a:pathLst>
                <a:path h="25400" w="40386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1066800" y="0"/>
                  </a:moveTo>
                  <a:lnTo>
                    <a:pt x="1092200" y="0"/>
                  </a:lnTo>
                  <a:lnTo>
                    <a:pt x="1092200" y="25400"/>
                  </a:lnTo>
                  <a:lnTo>
                    <a:pt x="1066800" y="25400"/>
                  </a:lnTo>
                  <a:close/>
                  <a:moveTo>
                    <a:pt x="1117600" y="0"/>
                  </a:moveTo>
                  <a:lnTo>
                    <a:pt x="1143000" y="0"/>
                  </a:lnTo>
                  <a:lnTo>
                    <a:pt x="1143000" y="25400"/>
                  </a:lnTo>
                  <a:lnTo>
                    <a:pt x="1117600" y="25400"/>
                  </a:lnTo>
                  <a:close/>
                  <a:moveTo>
                    <a:pt x="1168400" y="0"/>
                  </a:moveTo>
                  <a:lnTo>
                    <a:pt x="1193800" y="0"/>
                  </a:lnTo>
                  <a:lnTo>
                    <a:pt x="1193800" y="25400"/>
                  </a:lnTo>
                  <a:lnTo>
                    <a:pt x="1168400" y="25400"/>
                  </a:lnTo>
                  <a:close/>
                  <a:moveTo>
                    <a:pt x="1219200" y="0"/>
                  </a:moveTo>
                  <a:lnTo>
                    <a:pt x="1244600" y="0"/>
                  </a:lnTo>
                  <a:lnTo>
                    <a:pt x="1244600" y="25400"/>
                  </a:lnTo>
                  <a:lnTo>
                    <a:pt x="1219200" y="25400"/>
                  </a:lnTo>
                  <a:close/>
                  <a:moveTo>
                    <a:pt x="1270000" y="0"/>
                  </a:moveTo>
                  <a:lnTo>
                    <a:pt x="1295400" y="0"/>
                  </a:lnTo>
                  <a:lnTo>
                    <a:pt x="1295400" y="25400"/>
                  </a:lnTo>
                  <a:lnTo>
                    <a:pt x="1270000" y="25400"/>
                  </a:lnTo>
                  <a:close/>
                  <a:moveTo>
                    <a:pt x="1320800" y="0"/>
                  </a:moveTo>
                  <a:lnTo>
                    <a:pt x="1346200" y="0"/>
                  </a:lnTo>
                  <a:lnTo>
                    <a:pt x="1346200" y="25400"/>
                  </a:lnTo>
                  <a:lnTo>
                    <a:pt x="1320800" y="25400"/>
                  </a:lnTo>
                  <a:close/>
                  <a:moveTo>
                    <a:pt x="1371600" y="0"/>
                  </a:moveTo>
                  <a:lnTo>
                    <a:pt x="1397000" y="0"/>
                  </a:lnTo>
                  <a:lnTo>
                    <a:pt x="1397000" y="25400"/>
                  </a:lnTo>
                  <a:lnTo>
                    <a:pt x="1371600" y="25400"/>
                  </a:lnTo>
                  <a:close/>
                  <a:moveTo>
                    <a:pt x="1422400" y="0"/>
                  </a:moveTo>
                  <a:lnTo>
                    <a:pt x="1447800" y="0"/>
                  </a:lnTo>
                  <a:lnTo>
                    <a:pt x="1447800" y="25400"/>
                  </a:lnTo>
                  <a:lnTo>
                    <a:pt x="1422400" y="25400"/>
                  </a:lnTo>
                  <a:close/>
                  <a:moveTo>
                    <a:pt x="1473200" y="0"/>
                  </a:moveTo>
                  <a:lnTo>
                    <a:pt x="1498600" y="0"/>
                  </a:lnTo>
                  <a:lnTo>
                    <a:pt x="1498600" y="25400"/>
                  </a:lnTo>
                  <a:lnTo>
                    <a:pt x="1473200" y="25400"/>
                  </a:lnTo>
                  <a:close/>
                  <a:moveTo>
                    <a:pt x="1524000" y="0"/>
                  </a:moveTo>
                  <a:lnTo>
                    <a:pt x="1549400" y="0"/>
                  </a:lnTo>
                  <a:lnTo>
                    <a:pt x="1549400" y="25400"/>
                  </a:lnTo>
                  <a:lnTo>
                    <a:pt x="1524000" y="25400"/>
                  </a:lnTo>
                  <a:close/>
                  <a:moveTo>
                    <a:pt x="1574800" y="0"/>
                  </a:moveTo>
                  <a:lnTo>
                    <a:pt x="1600200" y="0"/>
                  </a:lnTo>
                  <a:lnTo>
                    <a:pt x="1600200" y="25400"/>
                  </a:lnTo>
                  <a:lnTo>
                    <a:pt x="1574800" y="25400"/>
                  </a:lnTo>
                  <a:close/>
                  <a:moveTo>
                    <a:pt x="1625600" y="0"/>
                  </a:moveTo>
                  <a:lnTo>
                    <a:pt x="1651000" y="0"/>
                  </a:lnTo>
                  <a:lnTo>
                    <a:pt x="1651000" y="25400"/>
                  </a:lnTo>
                  <a:lnTo>
                    <a:pt x="1625600" y="25400"/>
                  </a:lnTo>
                  <a:close/>
                  <a:moveTo>
                    <a:pt x="1676400" y="0"/>
                  </a:moveTo>
                  <a:lnTo>
                    <a:pt x="1701800" y="0"/>
                  </a:lnTo>
                  <a:lnTo>
                    <a:pt x="1701800" y="25400"/>
                  </a:lnTo>
                  <a:lnTo>
                    <a:pt x="1676400" y="25400"/>
                  </a:lnTo>
                  <a:close/>
                  <a:moveTo>
                    <a:pt x="1727200" y="0"/>
                  </a:moveTo>
                  <a:lnTo>
                    <a:pt x="1752600" y="0"/>
                  </a:lnTo>
                  <a:lnTo>
                    <a:pt x="1752600" y="25400"/>
                  </a:lnTo>
                  <a:lnTo>
                    <a:pt x="1727200" y="25400"/>
                  </a:lnTo>
                  <a:close/>
                  <a:moveTo>
                    <a:pt x="1778000" y="0"/>
                  </a:moveTo>
                  <a:lnTo>
                    <a:pt x="1803400" y="0"/>
                  </a:lnTo>
                  <a:lnTo>
                    <a:pt x="1803400" y="25400"/>
                  </a:lnTo>
                  <a:lnTo>
                    <a:pt x="1778000" y="25400"/>
                  </a:lnTo>
                  <a:close/>
                  <a:moveTo>
                    <a:pt x="1828800" y="0"/>
                  </a:moveTo>
                  <a:lnTo>
                    <a:pt x="1854200" y="0"/>
                  </a:lnTo>
                  <a:lnTo>
                    <a:pt x="1854200" y="25400"/>
                  </a:lnTo>
                  <a:lnTo>
                    <a:pt x="1828800" y="25400"/>
                  </a:lnTo>
                  <a:close/>
                  <a:moveTo>
                    <a:pt x="1879600" y="0"/>
                  </a:moveTo>
                  <a:lnTo>
                    <a:pt x="1905000" y="0"/>
                  </a:lnTo>
                  <a:lnTo>
                    <a:pt x="1905000" y="25400"/>
                  </a:lnTo>
                  <a:lnTo>
                    <a:pt x="1879600" y="25400"/>
                  </a:lnTo>
                  <a:close/>
                  <a:moveTo>
                    <a:pt x="1930400" y="0"/>
                  </a:moveTo>
                  <a:lnTo>
                    <a:pt x="1955800" y="0"/>
                  </a:lnTo>
                  <a:lnTo>
                    <a:pt x="1955800" y="25400"/>
                  </a:lnTo>
                  <a:lnTo>
                    <a:pt x="1930400" y="25400"/>
                  </a:lnTo>
                  <a:close/>
                  <a:moveTo>
                    <a:pt x="1981200" y="0"/>
                  </a:moveTo>
                  <a:lnTo>
                    <a:pt x="2006600" y="0"/>
                  </a:lnTo>
                  <a:lnTo>
                    <a:pt x="2006600" y="25400"/>
                  </a:lnTo>
                  <a:lnTo>
                    <a:pt x="1981200" y="25400"/>
                  </a:lnTo>
                  <a:close/>
                  <a:moveTo>
                    <a:pt x="2032000" y="0"/>
                  </a:moveTo>
                  <a:lnTo>
                    <a:pt x="2057400" y="0"/>
                  </a:lnTo>
                  <a:lnTo>
                    <a:pt x="2057400" y="25400"/>
                  </a:lnTo>
                  <a:lnTo>
                    <a:pt x="2032000" y="25400"/>
                  </a:lnTo>
                  <a:close/>
                  <a:moveTo>
                    <a:pt x="2082800" y="0"/>
                  </a:moveTo>
                  <a:lnTo>
                    <a:pt x="2108200" y="0"/>
                  </a:lnTo>
                  <a:lnTo>
                    <a:pt x="2108200" y="25400"/>
                  </a:lnTo>
                  <a:lnTo>
                    <a:pt x="2082800" y="25400"/>
                  </a:lnTo>
                  <a:close/>
                  <a:moveTo>
                    <a:pt x="2133600" y="0"/>
                  </a:moveTo>
                  <a:lnTo>
                    <a:pt x="2159000" y="0"/>
                  </a:lnTo>
                  <a:lnTo>
                    <a:pt x="2159000" y="25400"/>
                  </a:lnTo>
                  <a:lnTo>
                    <a:pt x="2133600" y="25400"/>
                  </a:lnTo>
                  <a:close/>
                  <a:moveTo>
                    <a:pt x="2184400" y="0"/>
                  </a:moveTo>
                  <a:lnTo>
                    <a:pt x="2209800" y="0"/>
                  </a:lnTo>
                  <a:lnTo>
                    <a:pt x="2209800" y="25400"/>
                  </a:lnTo>
                  <a:lnTo>
                    <a:pt x="2184400" y="25400"/>
                  </a:lnTo>
                  <a:close/>
                  <a:moveTo>
                    <a:pt x="2235200" y="0"/>
                  </a:moveTo>
                  <a:lnTo>
                    <a:pt x="2260600" y="0"/>
                  </a:lnTo>
                  <a:lnTo>
                    <a:pt x="2260600" y="25400"/>
                  </a:lnTo>
                  <a:lnTo>
                    <a:pt x="2235200" y="25400"/>
                  </a:lnTo>
                  <a:close/>
                  <a:moveTo>
                    <a:pt x="2286000" y="0"/>
                  </a:moveTo>
                  <a:lnTo>
                    <a:pt x="2311400" y="0"/>
                  </a:lnTo>
                  <a:lnTo>
                    <a:pt x="2311400" y="25400"/>
                  </a:lnTo>
                  <a:lnTo>
                    <a:pt x="2286000" y="25400"/>
                  </a:lnTo>
                  <a:close/>
                  <a:moveTo>
                    <a:pt x="2336800" y="0"/>
                  </a:moveTo>
                  <a:lnTo>
                    <a:pt x="2362200" y="0"/>
                  </a:lnTo>
                  <a:lnTo>
                    <a:pt x="2362200" y="25400"/>
                  </a:lnTo>
                  <a:lnTo>
                    <a:pt x="2336800" y="25400"/>
                  </a:lnTo>
                  <a:close/>
                  <a:moveTo>
                    <a:pt x="2387600" y="0"/>
                  </a:moveTo>
                  <a:lnTo>
                    <a:pt x="2413000" y="0"/>
                  </a:lnTo>
                  <a:lnTo>
                    <a:pt x="2413000" y="25400"/>
                  </a:lnTo>
                  <a:lnTo>
                    <a:pt x="2387600" y="25400"/>
                  </a:lnTo>
                  <a:close/>
                  <a:moveTo>
                    <a:pt x="2438400" y="0"/>
                  </a:moveTo>
                  <a:lnTo>
                    <a:pt x="2463800" y="0"/>
                  </a:lnTo>
                  <a:lnTo>
                    <a:pt x="2463800" y="25400"/>
                  </a:lnTo>
                  <a:lnTo>
                    <a:pt x="2438400" y="25400"/>
                  </a:lnTo>
                  <a:close/>
                  <a:moveTo>
                    <a:pt x="2489200" y="0"/>
                  </a:moveTo>
                  <a:lnTo>
                    <a:pt x="2514600" y="0"/>
                  </a:lnTo>
                  <a:lnTo>
                    <a:pt x="2514600" y="25400"/>
                  </a:lnTo>
                  <a:lnTo>
                    <a:pt x="2489200" y="25400"/>
                  </a:lnTo>
                  <a:close/>
                  <a:moveTo>
                    <a:pt x="2540000" y="0"/>
                  </a:moveTo>
                  <a:lnTo>
                    <a:pt x="2565400" y="0"/>
                  </a:lnTo>
                  <a:lnTo>
                    <a:pt x="2565400" y="25400"/>
                  </a:lnTo>
                  <a:lnTo>
                    <a:pt x="2540000" y="25400"/>
                  </a:lnTo>
                  <a:close/>
                  <a:moveTo>
                    <a:pt x="2590800" y="0"/>
                  </a:moveTo>
                  <a:lnTo>
                    <a:pt x="2616200" y="0"/>
                  </a:lnTo>
                  <a:lnTo>
                    <a:pt x="2616200" y="25400"/>
                  </a:lnTo>
                  <a:lnTo>
                    <a:pt x="2590800" y="25400"/>
                  </a:lnTo>
                  <a:close/>
                  <a:moveTo>
                    <a:pt x="2641600" y="0"/>
                  </a:moveTo>
                  <a:lnTo>
                    <a:pt x="2667000" y="0"/>
                  </a:lnTo>
                  <a:lnTo>
                    <a:pt x="2667000" y="25400"/>
                  </a:lnTo>
                  <a:lnTo>
                    <a:pt x="2641600" y="25400"/>
                  </a:lnTo>
                  <a:close/>
                  <a:moveTo>
                    <a:pt x="2692400" y="0"/>
                  </a:moveTo>
                  <a:lnTo>
                    <a:pt x="2717800" y="0"/>
                  </a:lnTo>
                  <a:lnTo>
                    <a:pt x="2717800" y="25400"/>
                  </a:lnTo>
                  <a:lnTo>
                    <a:pt x="2692400" y="25400"/>
                  </a:lnTo>
                  <a:close/>
                  <a:moveTo>
                    <a:pt x="2743200" y="0"/>
                  </a:moveTo>
                  <a:lnTo>
                    <a:pt x="2768600" y="0"/>
                  </a:lnTo>
                  <a:lnTo>
                    <a:pt x="2768600" y="25400"/>
                  </a:lnTo>
                  <a:lnTo>
                    <a:pt x="2743200" y="25400"/>
                  </a:lnTo>
                  <a:close/>
                  <a:moveTo>
                    <a:pt x="2794000" y="0"/>
                  </a:moveTo>
                  <a:lnTo>
                    <a:pt x="2819400" y="0"/>
                  </a:lnTo>
                  <a:lnTo>
                    <a:pt x="2819400" y="25400"/>
                  </a:lnTo>
                  <a:lnTo>
                    <a:pt x="2794000" y="25400"/>
                  </a:lnTo>
                  <a:close/>
                  <a:moveTo>
                    <a:pt x="2844800" y="0"/>
                  </a:moveTo>
                  <a:lnTo>
                    <a:pt x="2870200" y="0"/>
                  </a:lnTo>
                  <a:lnTo>
                    <a:pt x="2870200" y="25400"/>
                  </a:lnTo>
                  <a:lnTo>
                    <a:pt x="2844800" y="25400"/>
                  </a:lnTo>
                  <a:close/>
                  <a:moveTo>
                    <a:pt x="2895600" y="0"/>
                  </a:moveTo>
                  <a:lnTo>
                    <a:pt x="2921000" y="0"/>
                  </a:lnTo>
                  <a:lnTo>
                    <a:pt x="2921000" y="25400"/>
                  </a:lnTo>
                  <a:lnTo>
                    <a:pt x="2895600" y="25400"/>
                  </a:lnTo>
                  <a:close/>
                  <a:moveTo>
                    <a:pt x="2946400" y="0"/>
                  </a:moveTo>
                  <a:lnTo>
                    <a:pt x="2971800" y="0"/>
                  </a:lnTo>
                  <a:lnTo>
                    <a:pt x="2971800" y="25400"/>
                  </a:lnTo>
                  <a:lnTo>
                    <a:pt x="2946400" y="25400"/>
                  </a:lnTo>
                  <a:close/>
                  <a:moveTo>
                    <a:pt x="2997200" y="0"/>
                  </a:moveTo>
                  <a:lnTo>
                    <a:pt x="3022600" y="0"/>
                  </a:lnTo>
                  <a:lnTo>
                    <a:pt x="3022600" y="25400"/>
                  </a:lnTo>
                  <a:lnTo>
                    <a:pt x="2997200" y="25400"/>
                  </a:lnTo>
                  <a:close/>
                  <a:moveTo>
                    <a:pt x="3048000" y="0"/>
                  </a:moveTo>
                  <a:lnTo>
                    <a:pt x="3073400" y="0"/>
                  </a:lnTo>
                  <a:lnTo>
                    <a:pt x="3073400" y="25400"/>
                  </a:lnTo>
                  <a:lnTo>
                    <a:pt x="3048000" y="25400"/>
                  </a:lnTo>
                  <a:close/>
                  <a:moveTo>
                    <a:pt x="3098800" y="0"/>
                  </a:moveTo>
                  <a:lnTo>
                    <a:pt x="3124200" y="0"/>
                  </a:lnTo>
                  <a:lnTo>
                    <a:pt x="3124200" y="25400"/>
                  </a:lnTo>
                  <a:lnTo>
                    <a:pt x="3098800" y="25400"/>
                  </a:lnTo>
                  <a:close/>
                  <a:moveTo>
                    <a:pt x="3149600" y="0"/>
                  </a:moveTo>
                  <a:lnTo>
                    <a:pt x="3175000" y="0"/>
                  </a:lnTo>
                  <a:lnTo>
                    <a:pt x="3175000" y="25400"/>
                  </a:lnTo>
                  <a:lnTo>
                    <a:pt x="3149600" y="25400"/>
                  </a:lnTo>
                  <a:close/>
                  <a:moveTo>
                    <a:pt x="3200400" y="0"/>
                  </a:moveTo>
                  <a:lnTo>
                    <a:pt x="3225800" y="0"/>
                  </a:lnTo>
                  <a:lnTo>
                    <a:pt x="3225800" y="25400"/>
                  </a:lnTo>
                  <a:lnTo>
                    <a:pt x="3200400" y="25400"/>
                  </a:lnTo>
                  <a:close/>
                  <a:moveTo>
                    <a:pt x="3251200" y="0"/>
                  </a:moveTo>
                  <a:lnTo>
                    <a:pt x="3276600" y="0"/>
                  </a:lnTo>
                  <a:lnTo>
                    <a:pt x="3276600" y="25400"/>
                  </a:lnTo>
                  <a:lnTo>
                    <a:pt x="3251200" y="25400"/>
                  </a:lnTo>
                  <a:close/>
                  <a:moveTo>
                    <a:pt x="3302000" y="0"/>
                  </a:moveTo>
                  <a:lnTo>
                    <a:pt x="3327400" y="0"/>
                  </a:lnTo>
                  <a:lnTo>
                    <a:pt x="3327400" y="25400"/>
                  </a:lnTo>
                  <a:lnTo>
                    <a:pt x="3302000" y="25400"/>
                  </a:lnTo>
                  <a:close/>
                  <a:moveTo>
                    <a:pt x="3352800" y="0"/>
                  </a:moveTo>
                  <a:lnTo>
                    <a:pt x="3378200" y="0"/>
                  </a:lnTo>
                  <a:lnTo>
                    <a:pt x="3378200" y="25400"/>
                  </a:lnTo>
                  <a:lnTo>
                    <a:pt x="3352800" y="25400"/>
                  </a:lnTo>
                  <a:close/>
                  <a:moveTo>
                    <a:pt x="3403600" y="0"/>
                  </a:moveTo>
                  <a:lnTo>
                    <a:pt x="3429000" y="0"/>
                  </a:lnTo>
                  <a:lnTo>
                    <a:pt x="3429000" y="25400"/>
                  </a:lnTo>
                  <a:lnTo>
                    <a:pt x="3403600" y="25400"/>
                  </a:lnTo>
                  <a:close/>
                  <a:moveTo>
                    <a:pt x="3454400" y="0"/>
                  </a:moveTo>
                  <a:lnTo>
                    <a:pt x="3479800" y="0"/>
                  </a:lnTo>
                  <a:lnTo>
                    <a:pt x="3479800" y="25400"/>
                  </a:lnTo>
                  <a:lnTo>
                    <a:pt x="3454400" y="25400"/>
                  </a:lnTo>
                  <a:close/>
                  <a:moveTo>
                    <a:pt x="3505200" y="0"/>
                  </a:moveTo>
                  <a:lnTo>
                    <a:pt x="3530600" y="0"/>
                  </a:lnTo>
                  <a:lnTo>
                    <a:pt x="3530600" y="25400"/>
                  </a:lnTo>
                  <a:lnTo>
                    <a:pt x="3505200" y="25400"/>
                  </a:lnTo>
                  <a:close/>
                  <a:moveTo>
                    <a:pt x="3556000" y="0"/>
                  </a:moveTo>
                  <a:lnTo>
                    <a:pt x="3581400" y="0"/>
                  </a:lnTo>
                  <a:lnTo>
                    <a:pt x="3581400" y="25400"/>
                  </a:lnTo>
                  <a:lnTo>
                    <a:pt x="3556000" y="25400"/>
                  </a:lnTo>
                  <a:close/>
                  <a:moveTo>
                    <a:pt x="3606800" y="0"/>
                  </a:moveTo>
                  <a:lnTo>
                    <a:pt x="3632200" y="0"/>
                  </a:lnTo>
                  <a:lnTo>
                    <a:pt x="3632200" y="25400"/>
                  </a:lnTo>
                  <a:lnTo>
                    <a:pt x="3606800" y="25400"/>
                  </a:lnTo>
                  <a:close/>
                  <a:moveTo>
                    <a:pt x="3657600" y="0"/>
                  </a:moveTo>
                  <a:lnTo>
                    <a:pt x="3683000" y="0"/>
                  </a:lnTo>
                  <a:lnTo>
                    <a:pt x="3683000" y="25400"/>
                  </a:lnTo>
                  <a:lnTo>
                    <a:pt x="3657600" y="25400"/>
                  </a:lnTo>
                  <a:close/>
                  <a:moveTo>
                    <a:pt x="3708400" y="0"/>
                  </a:moveTo>
                  <a:lnTo>
                    <a:pt x="3733800" y="0"/>
                  </a:lnTo>
                  <a:lnTo>
                    <a:pt x="3733800" y="25400"/>
                  </a:lnTo>
                  <a:lnTo>
                    <a:pt x="3708400" y="25400"/>
                  </a:lnTo>
                  <a:close/>
                  <a:moveTo>
                    <a:pt x="3759200" y="0"/>
                  </a:moveTo>
                  <a:lnTo>
                    <a:pt x="3784600" y="0"/>
                  </a:lnTo>
                  <a:lnTo>
                    <a:pt x="3784600" y="25400"/>
                  </a:lnTo>
                  <a:lnTo>
                    <a:pt x="3759200" y="25400"/>
                  </a:lnTo>
                  <a:close/>
                  <a:moveTo>
                    <a:pt x="3810000" y="0"/>
                  </a:moveTo>
                  <a:lnTo>
                    <a:pt x="3835400" y="0"/>
                  </a:lnTo>
                  <a:lnTo>
                    <a:pt x="3835400" y="25400"/>
                  </a:lnTo>
                  <a:lnTo>
                    <a:pt x="3810000" y="25400"/>
                  </a:lnTo>
                  <a:close/>
                  <a:moveTo>
                    <a:pt x="3860800" y="0"/>
                  </a:moveTo>
                  <a:lnTo>
                    <a:pt x="3886200" y="0"/>
                  </a:lnTo>
                  <a:lnTo>
                    <a:pt x="3886200" y="25400"/>
                  </a:lnTo>
                  <a:lnTo>
                    <a:pt x="3860800" y="25400"/>
                  </a:lnTo>
                  <a:close/>
                  <a:moveTo>
                    <a:pt x="3911600" y="0"/>
                  </a:moveTo>
                  <a:lnTo>
                    <a:pt x="3937000" y="0"/>
                  </a:lnTo>
                  <a:lnTo>
                    <a:pt x="3937000" y="25400"/>
                  </a:lnTo>
                  <a:lnTo>
                    <a:pt x="3911600" y="25400"/>
                  </a:lnTo>
                  <a:close/>
                  <a:moveTo>
                    <a:pt x="3962400" y="0"/>
                  </a:moveTo>
                  <a:lnTo>
                    <a:pt x="3987800" y="0"/>
                  </a:lnTo>
                  <a:lnTo>
                    <a:pt x="3987800" y="25400"/>
                  </a:lnTo>
                  <a:lnTo>
                    <a:pt x="3962400" y="25400"/>
                  </a:lnTo>
                  <a:close/>
                  <a:moveTo>
                    <a:pt x="4013200" y="0"/>
                  </a:moveTo>
                  <a:lnTo>
                    <a:pt x="4038600" y="0"/>
                  </a:lnTo>
                  <a:lnTo>
                    <a:pt x="4038600" y="25400"/>
                  </a:lnTo>
                  <a:lnTo>
                    <a:pt x="4013200" y="25400"/>
                  </a:lnTo>
                  <a:close/>
                  <a:moveTo>
                    <a:pt x="0" y="0"/>
                  </a:moveTo>
                  <a:lnTo>
                    <a:pt x="25400" y="0"/>
                  </a:lnTo>
                  <a:lnTo>
                    <a:pt x="25400" y="25400"/>
                  </a:lnTo>
                  <a:lnTo>
                    <a:pt x="0" y="25400"/>
                  </a:lnTo>
                  <a:close/>
                </a:path>
              </a:pathLst>
            </a:custGeom>
            <a:solidFill>
              <a:srgbClr val="FFFFFF"/>
            </a:solidFill>
          </p:spPr>
        </p:sp>
        <p:sp>
          <p:nvSpPr>
            <p:cNvPr name="Freeform 57" id="57"/>
            <p:cNvSpPr/>
            <p:nvPr/>
          </p:nvSpPr>
          <p:spPr>
            <a:xfrm flipH="false" flipV="false" rot="0">
              <a:off x="5999607" y="10668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58" id="58"/>
          <p:cNvGrpSpPr>
            <a:grpSpLocks noChangeAspect="true"/>
          </p:cNvGrpSpPr>
          <p:nvPr/>
        </p:nvGrpSpPr>
        <p:grpSpPr>
          <a:xfrm rot="0">
            <a:off x="413766" y="1443990"/>
            <a:ext cx="11890581" cy="1435103"/>
            <a:chOff x="0" y="0"/>
            <a:chExt cx="11890578" cy="1435100"/>
          </a:xfrm>
        </p:grpSpPr>
        <p:sp>
          <p:nvSpPr>
            <p:cNvPr name="Freeform 59" id="59"/>
            <p:cNvSpPr/>
            <p:nvPr/>
          </p:nvSpPr>
          <p:spPr>
            <a:xfrm flipH="false" flipV="false" rot="0">
              <a:off x="0" y="0"/>
              <a:ext cx="11890629" cy="1435100"/>
            </a:xfrm>
            <a:custGeom>
              <a:avLst/>
              <a:gdLst/>
              <a:ahLst/>
              <a:cxnLst/>
              <a:rect r="r" b="b" t="t" l="l"/>
              <a:pathLst>
                <a:path h="1435100" w="11890629">
                  <a:moveTo>
                    <a:pt x="0" y="1435100"/>
                  </a:moveTo>
                  <a:lnTo>
                    <a:pt x="11890629" y="1435100"/>
                  </a:lnTo>
                  <a:lnTo>
                    <a:pt x="11890629" y="0"/>
                  </a:lnTo>
                  <a:lnTo>
                    <a:pt x="0" y="0"/>
                  </a:lnTo>
                  <a:close/>
                </a:path>
              </a:pathLst>
            </a:custGeom>
            <a:solidFill>
              <a:srgbClr val="000000"/>
            </a:solidFill>
          </p:spPr>
        </p:sp>
      </p:grpSp>
      <p:grpSp>
        <p:nvGrpSpPr>
          <p:cNvPr name="Group 60" id="60"/>
          <p:cNvGrpSpPr>
            <a:grpSpLocks noChangeAspect="true"/>
          </p:cNvGrpSpPr>
          <p:nvPr/>
        </p:nvGrpSpPr>
        <p:grpSpPr>
          <a:xfrm rot="0">
            <a:off x="11173825" y="7176754"/>
            <a:ext cx="728129" cy="248917"/>
            <a:chOff x="0" y="0"/>
            <a:chExt cx="728129" cy="248920"/>
          </a:xfrm>
        </p:grpSpPr>
        <p:sp>
          <p:nvSpPr>
            <p:cNvPr name="Freeform 61" id="61"/>
            <p:cNvSpPr/>
            <p:nvPr/>
          </p:nvSpPr>
          <p:spPr>
            <a:xfrm flipH="false" flipV="false" rot="0">
              <a:off x="63500" y="111760"/>
              <a:ext cx="522351" cy="25400"/>
            </a:xfrm>
            <a:custGeom>
              <a:avLst/>
              <a:gdLst/>
              <a:ahLst/>
              <a:cxnLst/>
              <a:rect r="r" b="b" t="t" l="l"/>
              <a:pathLst>
                <a:path h="25400" w="522351">
                  <a:moveTo>
                    <a:pt x="0" y="0"/>
                  </a:moveTo>
                  <a:lnTo>
                    <a:pt x="509651" y="0"/>
                  </a:lnTo>
                  <a:lnTo>
                    <a:pt x="509651" y="12700"/>
                  </a:lnTo>
                  <a:lnTo>
                    <a:pt x="509651" y="0"/>
                  </a:lnTo>
                  <a:lnTo>
                    <a:pt x="522351" y="0"/>
                  </a:lnTo>
                  <a:lnTo>
                    <a:pt x="522351" y="25400"/>
                  </a:lnTo>
                  <a:lnTo>
                    <a:pt x="509651" y="25400"/>
                  </a:lnTo>
                  <a:lnTo>
                    <a:pt x="0" y="25400"/>
                  </a:lnTo>
                  <a:close/>
                </a:path>
              </a:pathLst>
            </a:custGeom>
            <a:solidFill>
              <a:srgbClr val="000000"/>
            </a:solidFill>
          </p:spPr>
        </p:sp>
        <p:sp>
          <p:nvSpPr>
            <p:cNvPr name="Freeform 62" id="62"/>
            <p:cNvSpPr/>
            <p:nvPr/>
          </p:nvSpPr>
          <p:spPr>
            <a:xfrm flipH="false" flipV="false" rot="0">
              <a:off x="542671"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TextBox 63" id="6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4" id="64"/>
          <p:cNvSpPr txBox="true"/>
          <p:nvPr/>
        </p:nvSpPr>
        <p:spPr>
          <a:xfrm rot="0">
            <a:off x="464563" y="762952"/>
            <a:ext cx="11663496" cy="1031500"/>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How to measure Recursive Algorithm that make multiple calls?</a:t>
            </a:r>
          </a:p>
          <a:p>
            <a:pPr algn="l">
              <a:lnSpc>
                <a:spcPts val="2100"/>
              </a:lnSpc>
            </a:pPr>
            <a:r>
              <a:rPr lang="en-US" sz="1800" spc="160">
                <a:solidFill>
                  <a:srgbClr val="569CD6"/>
                </a:solidFill>
                <a:latin typeface="Montserrat 2"/>
                <a:ea typeface="Montserrat 2"/>
                <a:cs typeface="Montserrat 2"/>
                <a:sym typeface="Montserrat 2"/>
              </a:rPr>
              <a:t>def</a:t>
            </a:r>
            <a:r>
              <a:rPr lang="en-US" sz="1800" spc="160">
                <a:solidFill>
                  <a:srgbClr val="D4D4D4"/>
                </a:solidFill>
                <a:latin typeface="Montserrat 2"/>
                <a:ea typeface="Montserrat 2"/>
                <a:cs typeface="Montserrat 2"/>
                <a:sym typeface="Montserrat 2"/>
              </a:rPr>
              <a:t> </a:t>
            </a:r>
            <a:r>
              <a:rPr lang="en-US" sz="1800" spc="160">
                <a:solidFill>
                  <a:srgbClr val="DCDCAA"/>
                </a:solidFill>
                <a:latin typeface="Montserrat 2"/>
                <a:ea typeface="Montserrat 2"/>
                <a:cs typeface="Montserrat 2"/>
                <a:sym typeface="Montserrat 2"/>
              </a:rPr>
              <a:t>f</a:t>
            </a:r>
            <a:r>
              <a:rPr lang="en-US" sz="1800" spc="160">
                <a:solidFill>
                  <a:srgbClr val="D4D4D4"/>
                </a:solidFill>
                <a:latin typeface="Montserrat 2"/>
                <a:ea typeface="Montserrat 2"/>
                <a:cs typeface="Montserrat 2"/>
                <a:sym typeface="Montserrat 2"/>
              </a:rPr>
              <a:t>(</a:t>
            </a:r>
            <a:r>
              <a:rPr lang="en-US" sz="1800" spc="160">
                <a:solidFill>
                  <a:srgbClr val="9CDCFE"/>
                </a:solidFill>
                <a:latin typeface="Montserrat 2"/>
                <a:ea typeface="Montserrat 2"/>
                <a:cs typeface="Montserrat 2"/>
                <a:sym typeface="Montserrat 2"/>
              </a:rPr>
              <a:t>n</a:t>
            </a:r>
            <a:r>
              <a:rPr lang="en-US" sz="1800" spc="160">
                <a:solidFill>
                  <a:srgbClr val="D4D4D4"/>
                </a:solidFill>
                <a:latin typeface="Montserrat 2"/>
                <a:ea typeface="Montserrat 2"/>
                <a:cs typeface="Montserrat 2"/>
                <a:sym typeface="Montserrat 2"/>
              </a:rPr>
              <a:t>): </a:t>
            </a:r>
          </a:p>
        </p:txBody>
      </p:sp>
      <p:sp>
        <p:nvSpPr>
          <p:cNvPr name="TextBox 65" id="65"/>
          <p:cNvSpPr txBox="true"/>
          <p:nvPr/>
        </p:nvSpPr>
        <p:spPr>
          <a:xfrm rot="0">
            <a:off x="1015079" y="1790814"/>
            <a:ext cx="1544183"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if</a:t>
            </a:r>
            <a:r>
              <a:rPr lang="en-US" sz="1800" spc="160">
                <a:solidFill>
                  <a:srgbClr val="D4D4D4"/>
                </a:solidFill>
                <a:latin typeface="Montserrat 2"/>
                <a:ea typeface="Montserrat 2"/>
                <a:cs typeface="Montserrat 2"/>
                <a:sym typeface="Montserrat 2"/>
              </a:rPr>
              <a:t> n &lt;= </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66" id="66"/>
          <p:cNvSpPr txBox="true"/>
          <p:nvPr/>
        </p:nvSpPr>
        <p:spPr>
          <a:xfrm rot="0">
            <a:off x="1565596" y="2057514"/>
            <a:ext cx="1263425"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67" id="67"/>
          <p:cNvSpPr txBox="true"/>
          <p:nvPr/>
        </p:nvSpPr>
        <p:spPr>
          <a:xfrm rot="0">
            <a:off x="1015079" y="2324214"/>
            <a:ext cx="3228756" cy="272263"/>
          </a:xfrm>
          <a:prstGeom prst="rect">
            <a:avLst/>
          </a:prstGeom>
        </p:spPr>
        <p:txBody>
          <a:bodyPr anchor="t" rtlCol="false" tIns="0" lIns="0" bIns="0" rIns="0">
            <a:spAutoFit/>
          </a:bodyPr>
          <a:lstStyle/>
          <a:p>
            <a:pPr algn="l">
              <a:lnSpc>
                <a:spcPts val="2100"/>
              </a:lnSpc>
            </a:pPr>
            <a:r>
              <a:rPr lang="en-US" sz="1800" spc="160">
                <a:solidFill>
                  <a:srgbClr val="C586C0"/>
                </a:solidFill>
                <a:latin typeface="Montserrat 2"/>
                <a:ea typeface="Montserrat 2"/>
                <a:cs typeface="Montserrat 2"/>
                <a:sym typeface="Montserrat 2"/>
              </a:rPr>
              <a:t>return</a:t>
            </a:r>
            <a:r>
              <a:rPr lang="en-US" sz="1800" spc="160">
                <a:solidFill>
                  <a:srgbClr val="D4D4D4"/>
                </a:solidFill>
                <a:latin typeface="Montserrat 2"/>
                <a:ea typeface="Montserrat 2"/>
                <a:cs typeface="Montserrat 2"/>
                <a:sym typeface="Montserrat 2"/>
              </a:rPr>
              <a:t> f(n-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 f(n-</a:t>
            </a:r>
            <a:r>
              <a:rPr lang="en-US" sz="1800" spc="160">
                <a:solidFill>
                  <a:srgbClr val="B5CEA8"/>
                </a:solidFill>
                <a:latin typeface="Montserrat 2"/>
                <a:ea typeface="Montserrat 2"/>
                <a:cs typeface="Montserrat 2"/>
                <a:sym typeface="Montserrat 2"/>
              </a:rPr>
              <a:t>1</a:t>
            </a:r>
            <a:r>
              <a:rPr lang="en-US" sz="1800" spc="160">
                <a:solidFill>
                  <a:srgbClr val="D4D4D4"/>
                </a:solidFill>
                <a:latin typeface="Montserrat 2"/>
                <a:ea typeface="Montserrat 2"/>
                <a:cs typeface="Montserrat 2"/>
                <a:sym typeface="Montserrat 2"/>
              </a:rPr>
              <a:t>) </a:t>
            </a:r>
          </a:p>
        </p:txBody>
      </p:sp>
      <p:sp>
        <p:nvSpPr>
          <p:cNvPr name="TextBox 68" id="68"/>
          <p:cNvSpPr txBox="true"/>
          <p:nvPr/>
        </p:nvSpPr>
        <p:spPr>
          <a:xfrm rot="0">
            <a:off x="229362" y="6497564"/>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f(1)</a:t>
            </a:r>
          </a:p>
        </p:txBody>
      </p:sp>
      <p:sp>
        <p:nvSpPr>
          <p:cNvPr name="TextBox 69" id="69"/>
          <p:cNvSpPr txBox="true"/>
          <p:nvPr/>
        </p:nvSpPr>
        <p:spPr>
          <a:xfrm rot="0">
            <a:off x="837305" y="7182145"/>
            <a:ext cx="179308" cy="2464260"/>
          </a:xfrm>
          <a:prstGeom prst="rect">
            <a:avLst/>
          </a:prstGeom>
        </p:spPr>
        <p:txBody>
          <a:bodyPr anchor="t" rtlCol="false" tIns="0" lIns="0" bIns="0" rIns="0">
            <a:spAutoFit/>
          </a:bodyPr>
          <a:lstStyle/>
          <a:p>
            <a:pPr algn="just">
              <a:lnSpc>
                <a:spcPts val="3861"/>
              </a:lnSpc>
            </a:pPr>
            <a:r>
              <a:rPr lang="en-US" b="true" sz="1800" spc="-12">
                <a:solidFill>
                  <a:srgbClr val="000000"/>
                </a:solidFill>
                <a:latin typeface="Montserrat 2 Bold"/>
                <a:ea typeface="Montserrat 2 Bold"/>
                <a:cs typeface="Montserrat 2 Bold"/>
                <a:sym typeface="Montserrat 2 Bold"/>
              </a:rPr>
              <a:t>N </a:t>
            </a:r>
            <a:r>
              <a:rPr lang="en-US" sz="1800" spc="-12">
                <a:solidFill>
                  <a:srgbClr val="000000"/>
                </a:solidFill>
                <a:latin typeface="Montserrat 2"/>
                <a:ea typeface="Montserrat 2"/>
                <a:cs typeface="Montserrat 2"/>
                <a:sym typeface="Montserrat 2"/>
              </a:rPr>
              <a:t>4 3 2 1</a:t>
            </a:r>
          </a:p>
        </p:txBody>
      </p:sp>
      <p:sp>
        <p:nvSpPr>
          <p:cNvPr name="TextBox 70" id="70"/>
          <p:cNvSpPr txBox="true"/>
          <p:nvPr/>
        </p:nvSpPr>
        <p:spPr>
          <a:xfrm rot="0">
            <a:off x="1092965" y="5367271"/>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f(2)</a:t>
            </a:r>
          </a:p>
        </p:txBody>
      </p:sp>
      <p:sp>
        <p:nvSpPr>
          <p:cNvPr name="TextBox 71" id="71"/>
          <p:cNvSpPr txBox="true"/>
          <p:nvPr/>
        </p:nvSpPr>
        <p:spPr>
          <a:xfrm rot="0">
            <a:off x="1524762" y="6497564"/>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f(1)</a:t>
            </a:r>
          </a:p>
        </p:txBody>
      </p:sp>
      <p:sp>
        <p:nvSpPr>
          <p:cNvPr name="TextBox 72" id="72"/>
          <p:cNvSpPr txBox="true"/>
          <p:nvPr/>
        </p:nvSpPr>
        <p:spPr>
          <a:xfrm rot="0">
            <a:off x="1449991" y="7182145"/>
            <a:ext cx="622802" cy="2464260"/>
          </a:xfrm>
          <a:prstGeom prst="rect">
            <a:avLst/>
          </a:prstGeom>
        </p:spPr>
        <p:txBody>
          <a:bodyPr anchor="t" rtlCol="false" tIns="0" lIns="0" bIns="0" rIns="0">
            <a:spAutoFit/>
          </a:bodyPr>
          <a:lstStyle/>
          <a:p>
            <a:pPr algn="ctr">
              <a:lnSpc>
                <a:spcPts val="3861"/>
              </a:lnSpc>
            </a:pPr>
            <a:r>
              <a:rPr lang="en-US" b="true" sz="1800" spc="-12">
                <a:solidFill>
                  <a:srgbClr val="000000"/>
                </a:solidFill>
                <a:latin typeface="Montserrat 2 Bold"/>
                <a:ea typeface="Montserrat 2 Bold"/>
                <a:cs typeface="Montserrat 2 Bold"/>
                <a:sym typeface="Montserrat 2 Bold"/>
              </a:rPr>
              <a:t>Level </a:t>
            </a:r>
            <a:r>
              <a:rPr lang="en-US" sz="1800" spc="-12">
                <a:solidFill>
                  <a:srgbClr val="000000"/>
                </a:solidFill>
                <a:latin typeface="Montserrat 2"/>
                <a:ea typeface="Montserrat 2"/>
                <a:cs typeface="Montserrat 2"/>
                <a:sym typeface="Montserrat 2"/>
              </a:rPr>
              <a:t>0 1 2 3</a:t>
            </a:r>
          </a:p>
        </p:txBody>
      </p:sp>
      <p:sp>
        <p:nvSpPr>
          <p:cNvPr name="TextBox 73" id="73"/>
          <p:cNvSpPr txBox="true"/>
          <p:nvPr/>
        </p:nvSpPr>
        <p:spPr>
          <a:xfrm rot="0">
            <a:off x="2388365" y="4236968"/>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f(3)</a:t>
            </a:r>
          </a:p>
        </p:txBody>
      </p:sp>
      <p:sp>
        <p:nvSpPr>
          <p:cNvPr name="TextBox 74" id="74"/>
          <p:cNvSpPr txBox="true"/>
          <p:nvPr/>
        </p:nvSpPr>
        <p:spPr>
          <a:xfrm rot="0">
            <a:off x="2667762" y="6497564"/>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f(1)</a:t>
            </a:r>
          </a:p>
        </p:txBody>
      </p:sp>
      <p:sp>
        <p:nvSpPr>
          <p:cNvPr name="TextBox 75" id="75"/>
          <p:cNvSpPr txBox="true"/>
          <p:nvPr/>
        </p:nvSpPr>
        <p:spPr>
          <a:xfrm rot="0">
            <a:off x="3226565" y="5367271"/>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f(2)</a:t>
            </a:r>
          </a:p>
        </p:txBody>
      </p:sp>
      <p:sp>
        <p:nvSpPr>
          <p:cNvPr name="TextBox 76" id="76"/>
          <p:cNvSpPr txBox="true"/>
          <p:nvPr/>
        </p:nvSpPr>
        <p:spPr>
          <a:xfrm rot="0">
            <a:off x="3810762" y="6497564"/>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f(1)</a:t>
            </a:r>
          </a:p>
        </p:txBody>
      </p:sp>
      <p:sp>
        <p:nvSpPr>
          <p:cNvPr name="TextBox 77" id="77"/>
          <p:cNvSpPr txBox="true"/>
          <p:nvPr/>
        </p:nvSpPr>
        <p:spPr>
          <a:xfrm rot="0">
            <a:off x="4699759" y="3225994"/>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f(4)</a:t>
            </a:r>
          </a:p>
        </p:txBody>
      </p:sp>
      <p:sp>
        <p:nvSpPr>
          <p:cNvPr name="TextBox 78" id="78"/>
          <p:cNvSpPr txBox="true"/>
          <p:nvPr/>
        </p:nvSpPr>
        <p:spPr>
          <a:xfrm rot="0">
            <a:off x="5204774" y="6497564"/>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f(1)</a:t>
            </a:r>
          </a:p>
        </p:txBody>
      </p:sp>
      <p:sp>
        <p:nvSpPr>
          <p:cNvPr name="TextBox 79" id="79"/>
          <p:cNvSpPr txBox="true"/>
          <p:nvPr/>
        </p:nvSpPr>
        <p:spPr>
          <a:xfrm rot="0">
            <a:off x="5766559" y="5367271"/>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f(2)</a:t>
            </a:r>
          </a:p>
        </p:txBody>
      </p:sp>
      <p:sp>
        <p:nvSpPr>
          <p:cNvPr name="TextBox 80" id="80"/>
          <p:cNvSpPr txBox="true"/>
          <p:nvPr/>
        </p:nvSpPr>
        <p:spPr>
          <a:xfrm rot="0">
            <a:off x="2269569" y="7182145"/>
            <a:ext cx="3752869" cy="434969"/>
          </a:xfrm>
          <a:prstGeom prst="rect">
            <a:avLst/>
          </a:prstGeom>
        </p:spPr>
        <p:txBody>
          <a:bodyPr anchor="t" rtlCol="false" tIns="0" lIns="0" bIns="0" rIns="0">
            <a:spAutoFit/>
          </a:bodyPr>
          <a:lstStyle/>
          <a:p>
            <a:pPr algn="l">
              <a:lnSpc>
                <a:spcPts val="3861"/>
              </a:lnSpc>
            </a:pPr>
            <a:r>
              <a:rPr lang="en-US" b="true" sz="1800" spc="-12">
                <a:solidFill>
                  <a:srgbClr val="000000"/>
                </a:solidFill>
                <a:latin typeface="Montserrat 2 Bold"/>
                <a:ea typeface="Montserrat 2 Bold"/>
                <a:cs typeface="Montserrat 2 Bold"/>
                <a:sym typeface="Montserrat 2 Bold"/>
              </a:rPr>
              <a:t>Node#Also can be expressed..</a:t>
            </a:r>
          </a:p>
        </p:txBody>
      </p:sp>
      <p:sp>
        <p:nvSpPr>
          <p:cNvPr name="TextBox 81" id="81"/>
          <p:cNvSpPr txBox="true"/>
          <p:nvPr/>
        </p:nvSpPr>
        <p:spPr>
          <a:xfrm rot="0">
            <a:off x="2576246" y="7740396"/>
            <a:ext cx="147361" cy="1906019"/>
          </a:xfrm>
          <a:prstGeom prst="rect">
            <a:avLst/>
          </a:prstGeom>
        </p:spPr>
        <p:txBody>
          <a:bodyPr anchor="t" rtlCol="false" tIns="0" lIns="0" bIns="0" rIns="0">
            <a:spAutoFit/>
          </a:bodyPr>
          <a:lstStyle/>
          <a:p>
            <a:pPr algn="just">
              <a:lnSpc>
                <a:spcPts val="3861"/>
              </a:lnSpc>
            </a:pPr>
            <a:r>
              <a:rPr lang="en-US" sz="1800" spc="-12">
                <a:solidFill>
                  <a:srgbClr val="000000"/>
                </a:solidFill>
                <a:latin typeface="Montserrat 2"/>
                <a:ea typeface="Montserrat 2"/>
                <a:cs typeface="Montserrat 2"/>
                <a:sym typeface="Montserrat 2"/>
              </a:rPr>
              <a:t>1 2 4 8</a:t>
            </a:r>
          </a:p>
        </p:txBody>
      </p:sp>
      <p:sp>
        <p:nvSpPr>
          <p:cNvPr name="TextBox 82" id="82"/>
          <p:cNvSpPr txBox="true"/>
          <p:nvPr/>
        </p:nvSpPr>
        <p:spPr>
          <a:xfrm rot="0">
            <a:off x="3198428" y="8230743"/>
            <a:ext cx="3306670" cy="1402966"/>
          </a:xfrm>
          <a:prstGeom prst="rect">
            <a:avLst/>
          </a:prstGeom>
        </p:spPr>
        <p:txBody>
          <a:bodyPr anchor="t" rtlCol="false" tIns="0" lIns="0" bIns="0" rIns="0">
            <a:spAutoFit/>
          </a:bodyPr>
          <a:lstStyle/>
          <a:p>
            <a:pPr algn="just">
              <a:lnSpc>
                <a:spcPts val="3861"/>
              </a:lnSpc>
            </a:pPr>
            <a:r>
              <a:rPr lang="en-US" sz="1800" spc="-12">
                <a:solidFill>
                  <a:srgbClr val="000000"/>
                </a:solidFill>
                <a:latin typeface="Montserrat 2"/>
                <a:ea typeface="Montserrat 2"/>
                <a:cs typeface="Montserrat 2"/>
                <a:sym typeface="Montserrat 2"/>
              </a:rPr>
              <a:t>2 * previous level = 2 2 * previous level = 2 *21=22 2 * previous level = 2 *22=23</a:t>
            </a:r>
          </a:p>
        </p:txBody>
      </p:sp>
      <p:sp>
        <p:nvSpPr>
          <p:cNvPr name="TextBox 83" id="83"/>
          <p:cNvSpPr txBox="true"/>
          <p:nvPr/>
        </p:nvSpPr>
        <p:spPr>
          <a:xfrm rot="0">
            <a:off x="6249162" y="6497564"/>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f(1)</a:t>
            </a:r>
          </a:p>
        </p:txBody>
      </p:sp>
      <p:sp>
        <p:nvSpPr>
          <p:cNvPr name="TextBox 84" id="84"/>
          <p:cNvSpPr txBox="true"/>
          <p:nvPr/>
        </p:nvSpPr>
        <p:spPr>
          <a:xfrm rot="0">
            <a:off x="6757159" y="4236968"/>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f(3)</a:t>
            </a:r>
          </a:p>
        </p:txBody>
      </p:sp>
      <p:sp>
        <p:nvSpPr>
          <p:cNvPr name="TextBox 85" id="85"/>
          <p:cNvSpPr txBox="true"/>
          <p:nvPr/>
        </p:nvSpPr>
        <p:spPr>
          <a:xfrm rot="0">
            <a:off x="7280338" y="6497564"/>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f(1)</a:t>
            </a:r>
          </a:p>
        </p:txBody>
      </p:sp>
      <p:sp>
        <p:nvSpPr>
          <p:cNvPr name="TextBox 86" id="86"/>
          <p:cNvSpPr txBox="true"/>
          <p:nvPr/>
        </p:nvSpPr>
        <p:spPr>
          <a:xfrm rot="0">
            <a:off x="7696962" y="5367271"/>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f(2)</a:t>
            </a:r>
          </a:p>
        </p:txBody>
      </p:sp>
      <p:sp>
        <p:nvSpPr>
          <p:cNvPr name="TextBox 87" id="87"/>
          <p:cNvSpPr txBox="true"/>
          <p:nvPr/>
        </p:nvSpPr>
        <p:spPr>
          <a:xfrm rot="0">
            <a:off x="8026670" y="7182145"/>
            <a:ext cx="370065" cy="434969"/>
          </a:xfrm>
          <a:prstGeom prst="rect">
            <a:avLst/>
          </a:prstGeom>
        </p:spPr>
        <p:txBody>
          <a:bodyPr anchor="t" rtlCol="false" tIns="0" lIns="0" bIns="0" rIns="0">
            <a:spAutoFit/>
          </a:bodyPr>
          <a:lstStyle/>
          <a:p>
            <a:pPr algn="l">
              <a:lnSpc>
                <a:spcPts val="3841"/>
              </a:lnSpc>
            </a:pPr>
            <a:r>
              <a:rPr lang="en-US" b="true" sz="1800" spc="-12">
                <a:solidFill>
                  <a:srgbClr val="000000"/>
                </a:solidFill>
                <a:latin typeface="Montserrat 2 Bold"/>
                <a:ea typeface="Montserrat 2 Bold"/>
                <a:cs typeface="Montserrat 2 Bold"/>
                <a:sym typeface="Montserrat 2 Bold"/>
              </a:rPr>
              <a:t>or..</a:t>
            </a:r>
          </a:p>
        </p:txBody>
      </p:sp>
      <p:sp>
        <p:nvSpPr>
          <p:cNvPr name="TextBox 88" id="88"/>
          <p:cNvSpPr txBox="true"/>
          <p:nvPr/>
        </p:nvSpPr>
        <p:spPr>
          <a:xfrm rot="0">
            <a:off x="7660462" y="7706211"/>
            <a:ext cx="245688" cy="1927498"/>
          </a:xfrm>
          <a:prstGeom prst="rect">
            <a:avLst/>
          </a:prstGeom>
        </p:spPr>
        <p:txBody>
          <a:bodyPr anchor="t" rtlCol="false" tIns="0" lIns="0" bIns="0" rIns="0">
            <a:spAutoFit/>
          </a:bodyPr>
          <a:lstStyle/>
          <a:p>
            <a:pPr algn="just">
              <a:lnSpc>
                <a:spcPts val="3841"/>
              </a:lnSpc>
            </a:pPr>
            <a:r>
              <a:rPr lang="en-US" sz="1800" spc="-12">
                <a:solidFill>
                  <a:srgbClr val="000000"/>
                </a:solidFill>
                <a:latin typeface="Montserrat 2"/>
                <a:ea typeface="Montserrat 2"/>
                <a:cs typeface="Montserrat 2"/>
                <a:sym typeface="Montserrat 2"/>
              </a:rPr>
              <a:t>20 21 22 23</a:t>
            </a:r>
          </a:p>
        </p:txBody>
      </p:sp>
      <p:sp>
        <p:nvSpPr>
          <p:cNvPr name="TextBox 89" id="89"/>
          <p:cNvSpPr txBox="true"/>
          <p:nvPr/>
        </p:nvSpPr>
        <p:spPr>
          <a:xfrm rot="0">
            <a:off x="8268462" y="6497564"/>
            <a:ext cx="384991" cy="311144"/>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f(1)</a:t>
            </a:r>
          </a:p>
        </p:txBody>
      </p:sp>
      <p:sp>
        <p:nvSpPr>
          <p:cNvPr name="TextBox 90" id="90"/>
          <p:cNvSpPr txBox="true"/>
          <p:nvPr/>
        </p:nvSpPr>
        <p:spPr>
          <a:xfrm rot="0">
            <a:off x="11502809" y="4163273"/>
            <a:ext cx="162439" cy="326317"/>
          </a:xfrm>
          <a:prstGeom prst="rect">
            <a:avLst/>
          </a:prstGeom>
        </p:spPr>
        <p:txBody>
          <a:bodyPr anchor="t" rtlCol="false" tIns="0" lIns="0" bIns="0" rIns="0">
            <a:spAutoFit/>
          </a:bodyPr>
          <a:lstStyle/>
          <a:p>
            <a:pPr algn="l">
              <a:lnSpc>
                <a:spcPts val="2660"/>
              </a:lnSpc>
            </a:pPr>
            <a:r>
              <a:rPr lang="en-US" b="true" sz="1900" spc="-13">
                <a:solidFill>
                  <a:srgbClr val="FFFFFF"/>
                </a:solidFill>
                <a:latin typeface="Montserrat 2 Bold"/>
                <a:ea typeface="Montserrat 2 Bold"/>
                <a:cs typeface="Montserrat 2 Bold"/>
                <a:sym typeface="Montserrat 2 Bold"/>
              </a:rPr>
              <a:t>1</a:t>
            </a:r>
          </a:p>
        </p:txBody>
      </p:sp>
      <p:sp>
        <p:nvSpPr>
          <p:cNvPr name="TextBox 91" id="91"/>
          <p:cNvSpPr txBox="true"/>
          <p:nvPr/>
        </p:nvSpPr>
        <p:spPr>
          <a:xfrm rot="0">
            <a:off x="11502809" y="5284622"/>
            <a:ext cx="162439" cy="326317"/>
          </a:xfrm>
          <a:prstGeom prst="rect">
            <a:avLst/>
          </a:prstGeom>
        </p:spPr>
        <p:txBody>
          <a:bodyPr anchor="t" rtlCol="false" tIns="0" lIns="0" bIns="0" rIns="0">
            <a:spAutoFit/>
          </a:bodyPr>
          <a:lstStyle/>
          <a:p>
            <a:pPr algn="l">
              <a:lnSpc>
                <a:spcPts val="2660"/>
              </a:lnSpc>
            </a:pPr>
            <a:r>
              <a:rPr lang="en-US" b="true" sz="1900" spc="-13">
                <a:solidFill>
                  <a:srgbClr val="FFFFFF"/>
                </a:solidFill>
                <a:latin typeface="Montserrat 2 Bold"/>
                <a:ea typeface="Montserrat 2 Bold"/>
                <a:cs typeface="Montserrat 2 Bold"/>
                <a:sym typeface="Montserrat 2 Bold"/>
              </a:rPr>
              <a:t>2</a:t>
            </a:r>
          </a:p>
        </p:txBody>
      </p:sp>
      <p:sp>
        <p:nvSpPr>
          <p:cNvPr name="TextBox 92" id="92"/>
          <p:cNvSpPr txBox="true"/>
          <p:nvPr/>
        </p:nvSpPr>
        <p:spPr>
          <a:xfrm rot="0">
            <a:off x="11502809" y="6405972"/>
            <a:ext cx="162439" cy="326317"/>
          </a:xfrm>
          <a:prstGeom prst="rect">
            <a:avLst/>
          </a:prstGeom>
        </p:spPr>
        <p:txBody>
          <a:bodyPr anchor="t" rtlCol="false" tIns="0" lIns="0" bIns="0" rIns="0">
            <a:spAutoFit/>
          </a:bodyPr>
          <a:lstStyle/>
          <a:p>
            <a:pPr algn="l">
              <a:lnSpc>
                <a:spcPts val="2660"/>
              </a:lnSpc>
            </a:pPr>
            <a:r>
              <a:rPr lang="en-US" b="true" sz="1900" spc="-13">
                <a:solidFill>
                  <a:srgbClr val="FFFFFF"/>
                </a:solidFill>
                <a:latin typeface="Montserrat 2 Bold"/>
                <a:ea typeface="Montserrat 2 Bold"/>
                <a:cs typeface="Montserrat 2 Bold"/>
                <a:sym typeface="Montserrat 2 Bold"/>
              </a:rPr>
              <a:t>3</a:t>
            </a:r>
          </a:p>
        </p:txBody>
      </p:sp>
      <p:sp>
        <p:nvSpPr>
          <p:cNvPr name="TextBox 93" id="93"/>
          <p:cNvSpPr txBox="true"/>
          <p:nvPr/>
        </p:nvSpPr>
        <p:spPr>
          <a:xfrm rot="0">
            <a:off x="11294478" y="2887132"/>
            <a:ext cx="587359" cy="597827"/>
          </a:xfrm>
          <a:prstGeom prst="rect">
            <a:avLst/>
          </a:prstGeom>
        </p:spPr>
        <p:txBody>
          <a:bodyPr anchor="t" rtlCol="false" tIns="0" lIns="0" bIns="0" rIns="0">
            <a:spAutoFit/>
          </a:bodyPr>
          <a:lstStyle/>
          <a:p>
            <a:pPr algn="ctr">
              <a:lnSpc>
                <a:spcPts val="2316"/>
              </a:lnSpc>
            </a:pPr>
            <a:r>
              <a:rPr lang="en-US" b="true" sz="1800" spc="-5">
                <a:solidFill>
                  <a:srgbClr val="000000"/>
                </a:solidFill>
                <a:latin typeface="IBM Plex Sans Bold"/>
                <a:ea typeface="IBM Plex Sans Bold"/>
                <a:cs typeface="IBM Plex Sans Bold"/>
                <a:sym typeface="IBM Plex Sans Bold"/>
              </a:rPr>
              <a:t>Level</a:t>
            </a:r>
          </a:p>
          <a:p>
            <a:pPr algn="ctr">
              <a:lnSpc>
                <a:spcPts val="2445"/>
              </a:lnSpc>
            </a:pPr>
            <a:r>
              <a:rPr lang="en-US" b="true" sz="1900" spc="-13">
                <a:solidFill>
                  <a:srgbClr val="FFFFFF"/>
                </a:solidFill>
                <a:latin typeface="Montserrat 2 Bold"/>
                <a:ea typeface="Montserrat 2 Bold"/>
                <a:cs typeface="Montserrat 2 Bold"/>
                <a:sym typeface="Montserrat 2 Bold"/>
              </a:rPr>
              <a:t>0</a:t>
            </a:r>
          </a:p>
        </p:txBody>
      </p:sp>
      <p:sp>
        <p:nvSpPr>
          <p:cNvPr name="TextBox 94" id="94"/>
          <p:cNvSpPr txBox="true"/>
          <p:nvPr/>
        </p:nvSpPr>
        <p:spPr>
          <a:xfrm rot="0">
            <a:off x="9046683" y="7739882"/>
            <a:ext cx="1439704" cy="385267"/>
          </a:xfrm>
          <a:prstGeom prst="rect">
            <a:avLst/>
          </a:prstGeom>
        </p:spPr>
        <p:txBody>
          <a:bodyPr anchor="t" rtlCol="false" tIns="0" lIns="0" bIns="0" rIns="0">
            <a:spAutoFit/>
          </a:bodyPr>
          <a:lstStyle/>
          <a:p>
            <a:pPr algn="l">
              <a:lnSpc>
                <a:spcPts val="2800"/>
              </a:lnSpc>
            </a:pPr>
            <a:r>
              <a:rPr lang="en-US" b="true" sz="2000">
                <a:solidFill>
                  <a:srgbClr val="000000"/>
                </a:solidFill>
                <a:latin typeface="Arial Bold"/>
                <a:ea typeface="Arial Bold"/>
                <a:cs typeface="Arial Bold"/>
                <a:sym typeface="Arial Bold"/>
              </a:rPr>
              <a:t>O(branches</a:t>
            </a:r>
          </a:p>
        </p:txBody>
      </p:sp>
      <p:sp>
        <p:nvSpPr>
          <p:cNvPr name="TextBox 95" id="95"/>
          <p:cNvSpPr txBox="true"/>
          <p:nvPr/>
        </p:nvSpPr>
        <p:spPr>
          <a:xfrm rot="0">
            <a:off x="10458202" y="7887529"/>
            <a:ext cx="470106" cy="142542"/>
          </a:xfrm>
          <a:prstGeom prst="rect">
            <a:avLst/>
          </a:prstGeom>
        </p:spPr>
        <p:txBody>
          <a:bodyPr anchor="t" rtlCol="false" tIns="0" lIns="0" bIns="0" rIns="0">
            <a:spAutoFit/>
          </a:bodyPr>
          <a:lstStyle/>
          <a:p>
            <a:pPr algn="l">
              <a:lnSpc>
                <a:spcPts val="666"/>
              </a:lnSpc>
            </a:pPr>
            <a:r>
              <a:rPr lang="en-US" b="true" sz="1333">
                <a:solidFill>
                  <a:srgbClr val="000000"/>
                </a:solidFill>
                <a:latin typeface="Arial Bold"/>
                <a:ea typeface="Arial Bold"/>
                <a:cs typeface="Arial Bold"/>
                <a:sym typeface="Arial Bold"/>
              </a:rPr>
              <a:t>depth</a:t>
            </a:r>
          </a:p>
        </p:txBody>
      </p:sp>
      <p:sp>
        <p:nvSpPr>
          <p:cNvPr name="TextBox 96" id="96"/>
          <p:cNvSpPr txBox="true"/>
          <p:nvPr/>
        </p:nvSpPr>
        <p:spPr>
          <a:xfrm rot="0">
            <a:off x="10919069" y="7911332"/>
            <a:ext cx="86277" cy="213817"/>
          </a:xfrm>
          <a:prstGeom prst="rect">
            <a:avLst/>
          </a:prstGeom>
        </p:spPr>
        <p:txBody>
          <a:bodyPr anchor="t" rtlCol="false" tIns="0" lIns="0" bIns="0" rIns="0">
            <a:spAutoFit/>
          </a:bodyPr>
          <a:lstStyle/>
          <a:p>
            <a:pPr algn="l">
              <a:lnSpc>
                <a:spcPts val="1000"/>
              </a:lnSpc>
            </a:pPr>
            <a:r>
              <a:rPr lang="en-US" b="true" sz="2000">
                <a:solidFill>
                  <a:srgbClr val="000000"/>
                </a:solidFill>
                <a:latin typeface="Arial Bold"/>
                <a:ea typeface="Arial Bold"/>
                <a:cs typeface="Arial Bold"/>
                <a:sym typeface="Arial Bold"/>
              </a:rPr>
              <a:t>)</a:t>
            </a:r>
          </a:p>
        </p:txBody>
      </p:sp>
      <p:sp>
        <p:nvSpPr>
          <p:cNvPr name="TextBox 97" id="97"/>
          <p:cNvSpPr txBox="true"/>
          <p:nvPr/>
        </p:nvSpPr>
        <p:spPr>
          <a:xfrm rot="0">
            <a:off x="8656368" y="6782162"/>
            <a:ext cx="2805389" cy="334080"/>
          </a:xfrm>
          <a:prstGeom prst="rect">
            <a:avLst/>
          </a:prstGeom>
        </p:spPr>
        <p:txBody>
          <a:bodyPr anchor="t" rtlCol="false" tIns="0" lIns="0" bIns="0" rIns="0">
            <a:spAutoFit/>
          </a:bodyPr>
          <a:lstStyle/>
          <a:p>
            <a:pPr algn="l">
              <a:lnSpc>
                <a:spcPts val="2859"/>
              </a:lnSpc>
            </a:pPr>
            <a:r>
              <a:rPr lang="en-US" b="true" sz="1700" spc="-11">
                <a:solidFill>
                  <a:srgbClr val="000000"/>
                </a:solidFill>
                <a:latin typeface="Montserrat 2 Bold"/>
                <a:ea typeface="Montserrat 2 Bold"/>
                <a:cs typeface="Montserrat 2 Bold"/>
                <a:sym typeface="Montserrat 2 Bold"/>
              </a:rPr>
              <a:t>20+21+22+…+2n=2n+1-1</a:t>
            </a:r>
          </a:p>
        </p:txBody>
      </p:sp>
      <p:sp>
        <p:nvSpPr>
          <p:cNvPr name="TextBox 98" id="98"/>
          <p:cNvSpPr txBox="true"/>
          <p:nvPr/>
        </p:nvSpPr>
        <p:spPr>
          <a:xfrm rot="0">
            <a:off x="10623794" y="7145398"/>
            <a:ext cx="527685" cy="334080"/>
          </a:xfrm>
          <a:prstGeom prst="rect">
            <a:avLst/>
          </a:prstGeom>
        </p:spPr>
        <p:txBody>
          <a:bodyPr anchor="t" rtlCol="false" tIns="0" lIns="0" bIns="0" rIns="0">
            <a:spAutoFit/>
          </a:bodyPr>
          <a:lstStyle/>
          <a:p>
            <a:pPr algn="l">
              <a:lnSpc>
                <a:spcPts val="2859"/>
              </a:lnSpc>
            </a:pPr>
            <a:r>
              <a:rPr lang="en-US" b="true" sz="1700" spc="-11">
                <a:solidFill>
                  <a:srgbClr val="000000"/>
                </a:solidFill>
                <a:latin typeface="Montserrat 2 Bold"/>
                <a:ea typeface="Montserrat 2 Bold"/>
                <a:cs typeface="Montserrat 2 Bold"/>
                <a:sym typeface="Montserrat 2 Bold"/>
              </a:rPr>
              <a:t>2n-1</a:t>
            </a:r>
          </a:p>
        </p:txBody>
      </p:sp>
      <p:sp>
        <p:nvSpPr>
          <p:cNvPr name="TextBox 99" id="99"/>
          <p:cNvSpPr txBox="true"/>
          <p:nvPr/>
        </p:nvSpPr>
        <p:spPr>
          <a:xfrm rot="0">
            <a:off x="11949951" y="7192470"/>
            <a:ext cx="551812" cy="271282"/>
          </a:xfrm>
          <a:prstGeom prst="rect">
            <a:avLst/>
          </a:prstGeom>
        </p:spPr>
        <p:txBody>
          <a:bodyPr anchor="t" rtlCol="false" tIns="0" lIns="0" bIns="0" rIns="0">
            <a:spAutoFit/>
          </a:bodyPr>
          <a:lstStyle/>
          <a:p>
            <a:pPr algn="l">
              <a:lnSpc>
                <a:spcPts val="2240"/>
              </a:lnSpc>
            </a:pPr>
            <a:r>
              <a:rPr lang="en-US" b="true" sz="1600" spc="-11">
                <a:solidFill>
                  <a:srgbClr val="000000"/>
                </a:solidFill>
                <a:latin typeface="Montserrat 2 Bold"/>
                <a:ea typeface="Montserrat 2 Bold"/>
                <a:cs typeface="Montserrat 2 Bold"/>
                <a:sym typeface="Montserrat 2 Bold"/>
              </a:rPr>
              <a:t>O(2n)</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TextBox 5" id="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6" id="6"/>
          <p:cNvSpPr txBox="true"/>
          <p:nvPr/>
        </p:nvSpPr>
        <p:spPr>
          <a:xfrm rot="0">
            <a:off x="2098291" y="4036543"/>
            <a:ext cx="8971417" cy="745646"/>
          </a:xfrm>
          <a:prstGeom prst="rect">
            <a:avLst/>
          </a:prstGeom>
        </p:spPr>
        <p:txBody>
          <a:bodyPr anchor="t" rtlCol="false" tIns="0" lIns="0" bIns="0" rIns="0">
            <a:spAutoFit/>
          </a:bodyPr>
          <a:lstStyle/>
          <a:p>
            <a:pPr algn="l">
              <a:lnSpc>
                <a:spcPts val="6159"/>
              </a:lnSpc>
            </a:pPr>
            <a:r>
              <a:rPr lang="en-US" b="true" sz="4400" spc="-13">
                <a:solidFill>
                  <a:srgbClr val="FFFFFF"/>
                </a:solidFill>
                <a:latin typeface="IBM Plex Sans Bold"/>
                <a:ea typeface="IBM Plex Sans Bold"/>
                <a:cs typeface="IBM Plex Sans Bold"/>
                <a:sym typeface="IBM Plex Sans Bold"/>
              </a:rPr>
              <a:t>Top 10 Big O interview Questions</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183110" y="1244603"/>
            <a:ext cx="4542539" cy="6489344"/>
          </a:xfrm>
          <a:custGeom>
            <a:avLst/>
            <a:gdLst/>
            <a:ahLst/>
            <a:cxnLst/>
            <a:rect r="r" b="b" t="t" l="l"/>
            <a:pathLst>
              <a:path h="6489344" w="4542539">
                <a:moveTo>
                  <a:pt x="0" y="0"/>
                </a:moveTo>
                <a:lnTo>
                  <a:pt x="4542539" y="0"/>
                </a:lnTo>
                <a:lnTo>
                  <a:pt x="4542539" y="6489345"/>
                </a:lnTo>
                <a:lnTo>
                  <a:pt x="0" y="6489345"/>
                </a:lnTo>
                <a:lnTo>
                  <a:pt x="0" y="0"/>
                </a:lnTo>
                <a:close/>
              </a:path>
            </a:pathLst>
          </a:custGeom>
          <a:blipFill>
            <a:blip r:embed="rId3"/>
            <a:stretch>
              <a:fillRect l="0" t="0" r="0" b="0"/>
            </a:stretch>
          </a:blipFill>
        </p:spPr>
      </p:sp>
      <p:sp>
        <p:nvSpPr>
          <p:cNvPr name="Freeform 6" id="6"/>
          <p:cNvSpPr/>
          <p:nvPr/>
        </p:nvSpPr>
        <p:spPr>
          <a:xfrm flipH="false" flipV="false" rot="0">
            <a:off x="7515654" y="3295650"/>
            <a:ext cx="304800" cy="304800"/>
          </a:xfrm>
          <a:custGeom>
            <a:avLst/>
            <a:gdLst/>
            <a:ahLst/>
            <a:cxnLst/>
            <a:rect r="r" b="b" t="t" l="l"/>
            <a:pathLst>
              <a:path h="304800" w="304800">
                <a:moveTo>
                  <a:pt x="0" y="0"/>
                </a:moveTo>
                <a:lnTo>
                  <a:pt x="304800" y="0"/>
                </a:lnTo>
                <a:lnTo>
                  <a:pt x="304800" y="304800"/>
                </a:lnTo>
                <a:lnTo>
                  <a:pt x="0" y="304800"/>
                </a:lnTo>
                <a:lnTo>
                  <a:pt x="0" y="0"/>
                </a:lnTo>
                <a:close/>
              </a:path>
            </a:pathLst>
          </a:custGeom>
          <a:blipFill>
            <a:blip r:embed="rId4"/>
            <a:stretch>
              <a:fillRect l="0" t="0" r="0" b="0"/>
            </a:stretch>
          </a:blipFill>
        </p:spPr>
      </p:sp>
      <p:sp>
        <p:nvSpPr>
          <p:cNvPr name="Freeform 7" id="7"/>
          <p:cNvSpPr/>
          <p:nvPr/>
        </p:nvSpPr>
        <p:spPr>
          <a:xfrm flipH="false" flipV="false" rot="0">
            <a:off x="8695382" y="4101922"/>
            <a:ext cx="304800" cy="304800"/>
          </a:xfrm>
          <a:custGeom>
            <a:avLst/>
            <a:gdLst/>
            <a:ahLst/>
            <a:cxnLst/>
            <a:rect r="r" b="b" t="t" l="l"/>
            <a:pathLst>
              <a:path h="304800" w="304800">
                <a:moveTo>
                  <a:pt x="0" y="0"/>
                </a:moveTo>
                <a:lnTo>
                  <a:pt x="304800" y="0"/>
                </a:lnTo>
                <a:lnTo>
                  <a:pt x="304800" y="304800"/>
                </a:lnTo>
                <a:lnTo>
                  <a:pt x="0" y="304800"/>
                </a:lnTo>
                <a:lnTo>
                  <a:pt x="0" y="0"/>
                </a:lnTo>
                <a:close/>
              </a:path>
            </a:pathLst>
          </a:custGeom>
          <a:blipFill>
            <a:blip r:embed="rId5"/>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449561" y="445446"/>
            <a:ext cx="6116879"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Top 10 Big O interview Questions</a:t>
            </a:r>
          </a:p>
        </p:txBody>
      </p:sp>
      <p:sp>
        <p:nvSpPr>
          <p:cNvPr name="TextBox 10" id="10"/>
          <p:cNvSpPr txBox="true"/>
          <p:nvPr/>
        </p:nvSpPr>
        <p:spPr>
          <a:xfrm rot="0">
            <a:off x="6399886" y="2863596"/>
            <a:ext cx="1539145" cy="846277"/>
          </a:xfrm>
          <a:prstGeom prst="rect">
            <a:avLst/>
          </a:prstGeom>
        </p:spPr>
        <p:txBody>
          <a:bodyPr anchor="t" rtlCol="false" tIns="0" lIns="0" bIns="0" rIns="0">
            <a:spAutoFit/>
          </a:bodyPr>
          <a:lstStyle/>
          <a:p>
            <a:pPr algn="l">
              <a:lnSpc>
                <a:spcPts val="6000"/>
              </a:lnSpc>
            </a:pPr>
            <a:r>
              <a:rPr lang="en-US" b="true" sz="2400" spc="4">
                <a:solidFill>
                  <a:srgbClr val="000000"/>
                </a:solidFill>
                <a:latin typeface="IBM Plex Sans Bold"/>
                <a:ea typeface="IBM Plex Sans Bold"/>
                <a:cs typeface="IBM Plex Sans Bold"/>
                <a:sym typeface="IBM Plex Sans Bold"/>
              </a:rPr>
              <a:t>in Java </a:t>
            </a:r>
            <a:r>
              <a:rPr lang="en-US" sz="2400" spc="4">
                <a:solidFill>
                  <a:srgbClr val="000000"/>
                </a:solidFill>
                <a:latin typeface="IBM Plex Sans"/>
                <a:ea typeface="IBM Plex Sans"/>
                <a:cs typeface="IBM Plex Sans"/>
                <a:sym typeface="IBM Plex Sans"/>
              </a:rPr>
              <a:t>😞</a:t>
            </a:r>
            <a:r>
              <a:rPr lang="en-US" b="true" sz="2400" spc="4">
                <a:solidFill>
                  <a:srgbClr val="000000"/>
                </a:solidFill>
                <a:latin typeface="IBM Plex Sans Bold"/>
                <a:ea typeface="IBM Plex Sans Bold"/>
                <a:cs typeface="IBM Plex Sans Bold"/>
                <a:sym typeface="IBM Plex Sans Bold"/>
              </a:rPr>
              <a:t> </a:t>
            </a:r>
          </a:p>
        </p:txBody>
      </p:sp>
      <p:sp>
        <p:nvSpPr>
          <p:cNvPr name="TextBox 11" id="11"/>
          <p:cNvSpPr txBox="true"/>
          <p:nvPr/>
        </p:nvSpPr>
        <p:spPr>
          <a:xfrm rot="0">
            <a:off x="6361328" y="3846195"/>
            <a:ext cx="2286952" cy="669950"/>
          </a:xfrm>
          <a:prstGeom prst="rect">
            <a:avLst/>
          </a:prstGeom>
        </p:spPr>
        <p:txBody>
          <a:bodyPr anchor="t" rtlCol="false" tIns="0" lIns="0" bIns="0" rIns="0">
            <a:spAutoFit/>
          </a:bodyPr>
          <a:lstStyle/>
          <a:p>
            <a:pPr algn="l">
              <a:lnSpc>
                <a:spcPts val="6000"/>
              </a:lnSpc>
            </a:pPr>
            <a:r>
              <a:rPr lang="en-US" b="true" sz="2400" spc="-7">
                <a:solidFill>
                  <a:srgbClr val="000000"/>
                </a:solidFill>
                <a:latin typeface="IBM Plex Sans Bold"/>
                <a:ea typeface="IBM Plex Sans Bold"/>
                <a:cs typeface="IBM Plex Sans Bold"/>
                <a:sym typeface="IBM Plex Sans Bold"/>
              </a:rPr>
              <a:t>Java to Python </a:t>
            </a:r>
          </a:p>
        </p:txBody>
      </p:sp>
      <p:sp>
        <p:nvSpPr>
          <p:cNvPr name="TextBox 12" id="12"/>
          <p:cNvSpPr txBox="true"/>
          <p:nvPr/>
        </p:nvSpPr>
        <p:spPr>
          <a:xfrm rot="0">
            <a:off x="8688172" y="3931291"/>
            <a:ext cx="310896" cy="431482"/>
          </a:xfrm>
          <a:prstGeom prst="rect">
            <a:avLst/>
          </a:prstGeom>
        </p:spPr>
        <p:txBody>
          <a:bodyPr anchor="t" rtlCol="false" tIns="0" lIns="0" bIns="0" rIns="0">
            <a:spAutoFit/>
          </a:bodyPr>
          <a:lstStyle/>
          <a:p>
            <a:pPr algn="l">
              <a:lnSpc>
                <a:spcPts val="3359"/>
              </a:lnSpc>
            </a:pPr>
            <a:r>
              <a:rPr lang="en-US" sz="2400">
                <a:solidFill>
                  <a:srgbClr val="000000"/>
                </a:solidFill>
                <a:latin typeface="Arimo"/>
                <a:ea typeface="Arimo"/>
                <a:cs typeface="Arimo"/>
                <a:sym typeface="Arimo"/>
              </a:rPr>
              <a:t>😉</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70980" y="1574740"/>
            <a:ext cx="12262837" cy="2882903"/>
            <a:chOff x="0" y="0"/>
            <a:chExt cx="12262841" cy="2882900"/>
          </a:xfrm>
        </p:grpSpPr>
        <p:sp>
          <p:nvSpPr>
            <p:cNvPr name="Freeform 6" id="6"/>
            <p:cNvSpPr/>
            <p:nvPr/>
          </p:nvSpPr>
          <p:spPr>
            <a:xfrm flipH="false" flipV="false" rot="0">
              <a:off x="63500" y="63500"/>
              <a:ext cx="12135866" cy="2755900"/>
            </a:xfrm>
            <a:custGeom>
              <a:avLst/>
              <a:gdLst/>
              <a:ahLst/>
              <a:cxnLst/>
              <a:rect r="r" b="b" t="t" l="l"/>
              <a:pathLst>
                <a:path h="2755900" w="12135866">
                  <a:moveTo>
                    <a:pt x="0" y="2755900"/>
                  </a:moveTo>
                  <a:lnTo>
                    <a:pt x="12135866" y="2755900"/>
                  </a:lnTo>
                  <a:lnTo>
                    <a:pt x="12135866" y="0"/>
                  </a:lnTo>
                  <a:lnTo>
                    <a:pt x="0" y="0"/>
                  </a:lnTo>
                  <a:close/>
                </a:path>
              </a:pathLst>
            </a:custGeom>
            <a:solidFill>
              <a:srgbClr val="000000"/>
            </a:solidFill>
          </p:spPr>
        </p:sp>
        <p:sp>
          <p:nvSpPr>
            <p:cNvPr name="Freeform 7" id="7"/>
            <p:cNvSpPr/>
            <p:nvPr/>
          </p:nvSpPr>
          <p:spPr>
            <a:xfrm flipH="false" flipV="false" rot="0">
              <a:off x="1592453" y="466598"/>
              <a:ext cx="7864856" cy="25400"/>
            </a:xfrm>
            <a:custGeom>
              <a:avLst/>
              <a:gdLst/>
              <a:ahLst/>
              <a:cxnLst/>
              <a:rect r="r" b="b" t="t" l="l"/>
              <a:pathLst>
                <a:path h="25400" w="7864856">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46800" y="0"/>
                  </a:lnTo>
                  <a:lnTo>
                    <a:pt x="6146800" y="25400"/>
                  </a:lnTo>
                  <a:lnTo>
                    <a:pt x="6096000" y="25400"/>
                  </a:lnTo>
                  <a:close/>
                  <a:moveTo>
                    <a:pt x="6197600" y="0"/>
                  </a:moveTo>
                  <a:lnTo>
                    <a:pt x="6248400" y="0"/>
                  </a:lnTo>
                  <a:lnTo>
                    <a:pt x="6248400" y="25400"/>
                  </a:lnTo>
                  <a:lnTo>
                    <a:pt x="6197600" y="25400"/>
                  </a:lnTo>
                  <a:close/>
                  <a:moveTo>
                    <a:pt x="6299200" y="0"/>
                  </a:moveTo>
                  <a:lnTo>
                    <a:pt x="6350000" y="0"/>
                  </a:lnTo>
                  <a:lnTo>
                    <a:pt x="6350000" y="25400"/>
                  </a:lnTo>
                  <a:lnTo>
                    <a:pt x="6299200" y="25400"/>
                  </a:lnTo>
                  <a:close/>
                  <a:moveTo>
                    <a:pt x="6400800" y="0"/>
                  </a:moveTo>
                  <a:lnTo>
                    <a:pt x="6451600" y="0"/>
                  </a:lnTo>
                  <a:lnTo>
                    <a:pt x="6451600" y="25400"/>
                  </a:lnTo>
                  <a:lnTo>
                    <a:pt x="6400800" y="25400"/>
                  </a:lnTo>
                  <a:close/>
                  <a:moveTo>
                    <a:pt x="6502400" y="0"/>
                  </a:moveTo>
                  <a:lnTo>
                    <a:pt x="6553200" y="0"/>
                  </a:lnTo>
                  <a:lnTo>
                    <a:pt x="6553200" y="25400"/>
                  </a:lnTo>
                  <a:lnTo>
                    <a:pt x="6502400" y="25400"/>
                  </a:lnTo>
                  <a:close/>
                  <a:moveTo>
                    <a:pt x="6604000" y="0"/>
                  </a:moveTo>
                  <a:lnTo>
                    <a:pt x="6654800" y="0"/>
                  </a:lnTo>
                  <a:lnTo>
                    <a:pt x="6654800" y="25400"/>
                  </a:lnTo>
                  <a:lnTo>
                    <a:pt x="6604000" y="25400"/>
                  </a:lnTo>
                  <a:close/>
                  <a:moveTo>
                    <a:pt x="6705600" y="0"/>
                  </a:moveTo>
                  <a:lnTo>
                    <a:pt x="6756400" y="0"/>
                  </a:lnTo>
                  <a:lnTo>
                    <a:pt x="6756400" y="25400"/>
                  </a:lnTo>
                  <a:lnTo>
                    <a:pt x="6705600" y="25400"/>
                  </a:lnTo>
                  <a:close/>
                  <a:moveTo>
                    <a:pt x="6807200" y="0"/>
                  </a:moveTo>
                  <a:lnTo>
                    <a:pt x="6858000" y="0"/>
                  </a:lnTo>
                  <a:lnTo>
                    <a:pt x="6858000" y="25400"/>
                  </a:lnTo>
                  <a:lnTo>
                    <a:pt x="6807200" y="25400"/>
                  </a:lnTo>
                  <a:close/>
                  <a:moveTo>
                    <a:pt x="6908800" y="0"/>
                  </a:moveTo>
                  <a:lnTo>
                    <a:pt x="6959600" y="0"/>
                  </a:lnTo>
                  <a:lnTo>
                    <a:pt x="6959600" y="25400"/>
                  </a:lnTo>
                  <a:lnTo>
                    <a:pt x="6908800" y="25400"/>
                  </a:lnTo>
                  <a:close/>
                  <a:moveTo>
                    <a:pt x="7010400" y="0"/>
                  </a:moveTo>
                  <a:lnTo>
                    <a:pt x="7061200" y="0"/>
                  </a:lnTo>
                  <a:lnTo>
                    <a:pt x="7061200" y="25400"/>
                  </a:lnTo>
                  <a:lnTo>
                    <a:pt x="7010400" y="25400"/>
                  </a:lnTo>
                  <a:close/>
                  <a:moveTo>
                    <a:pt x="7112000" y="0"/>
                  </a:moveTo>
                  <a:lnTo>
                    <a:pt x="7162800" y="0"/>
                  </a:lnTo>
                  <a:lnTo>
                    <a:pt x="7162800" y="25400"/>
                  </a:lnTo>
                  <a:lnTo>
                    <a:pt x="7112000" y="25400"/>
                  </a:lnTo>
                  <a:close/>
                  <a:moveTo>
                    <a:pt x="7213600" y="0"/>
                  </a:moveTo>
                  <a:lnTo>
                    <a:pt x="7264400" y="0"/>
                  </a:lnTo>
                  <a:lnTo>
                    <a:pt x="7264400" y="25400"/>
                  </a:lnTo>
                  <a:lnTo>
                    <a:pt x="7213600" y="25400"/>
                  </a:lnTo>
                  <a:close/>
                  <a:moveTo>
                    <a:pt x="7315200" y="0"/>
                  </a:moveTo>
                  <a:lnTo>
                    <a:pt x="7366000" y="0"/>
                  </a:lnTo>
                  <a:lnTo>
                    <a:pt x="7366000" y="25400"/>
                  </a:lnTo>
                  <a:lnTo>
                    <a:pt x="7315200" y="25400"/>
                  </a:lnTo>
                  <a:close/>
                  <a:moveTo>
                    <a:pt x="7416800" y="0"/>
                  </a:moveTo>
                  <a:lnTo>
                    <a:pt x="7467600" y="0"/>
                  </a:lnTo>
                  <a:lnTo>
                    <a:pt x="7467600" y="25400"/>
                  </a:lnTo>
                  <a:lnTo>
                    <a:pt x="7416800" y="25400"/>
                  </a:lnTo>
                  <a:close/>
                  <a:moveTo>
                    <a:pt x="7518400" y="0"/>
                  </a:moveTo>
                  <a:lnTo>
                    <a:pt x="7569200" y="0"/>
                  </a:lnTo>
                  <a:lnTo>
                    <a:pt x="7569200" y="25400"/>
                  </a:lnTo>
                  <a:lnTo>
                    <a:pt x="7518400" y="25400"/>
                  </a:lnTo>
                  <a:close/>
                  <a:moveTo>
                    <a:pt x="7620000" y="0"/>
                  </a:moveTo>
                  <a:lnTo>
                    <a:pt x="7670800" y="0"/>
                  </a:lnTo>
                  <a:lnTo>
                    <a:pt x="7670800" y="25400"/>
                  </a:lnTo>
                  <a:lnTo>
                    <a:pt x="7620000" y="25400"/>
                  </a:lnTo>
                  <a:close/>
                  <a:moveTo>
                    <a:pt x="7721600" y="0"/>
                  </a:moveTo>
                  <a:lnTo>
                    <a:pt x="7772400" y="0"/>
                  </a:lnTo>
                  <a:lnTo>
                    <a:pt x="7772400" y="25400"/>
                  </a:lnTo>
                  <a:lnTo>
                    <a:pt x="7721600" y="25400"/>
                  </a:lnTo>
                  <a:close/>
                  <a:moveTo>
                    <a:pt x="7823200" y="0"/>
                  </a:moveTo>
                  <a:lnTo>
                    <a:pt x="7852157" y="0"/>
                  </a:lnTo>
                  <a:lnTo>
                    <a:pt x="7852157" y="12700"/>
                  </a:lnTo>
                  <a:lnTo>
                    <a:pt x="7852157" y="0"/>
                  </a:lnTo>
                  <a:lnTo>
                    <a:pt x="7864857" y="0"/>
                  </a:lnTo>
                  <a:lnTo>
                    <a:pt x="7864857" y="25400"/>
                  </a:lnTo>
                  <a:lnTo>
                    <a:pt x="7852157" y="25400"/>
                  </a:lnTo>
                  <a:lnTo>
                    <a:pt x="7823200" y="25400"/>
                  </a:lnTo>
                  <a:close/>
                  <a:moveTo>
                    <a:pt x="0" y="0"/>
                  </a:moveTo>
                  <a:lnTo>
                    <a:pt x="50800" y="0"/>
                  </a:lnTo>
                  <a:lnTo>
                    <a:pt x="50800" y="25400"/>
                  </a:lnTo>
                  <a:lnTo>
                    <a:pt x="0" y="25400"/>
                  </a:lnTo>
                  <a:close/>
                </a:path>
              </a:pathLst>
            </a:custGeom>
            <a:solidFill>
              <a:srgbClr val="FFFFFF"/>
            </a:solidFill>
          </p:spPr>
        </p:sp>
        <p:sp>
          <p:nvSpPr>
            <p:cNvPr name="Freeform 8" id="8"/>
            <p:cNvSpPr/>
            <p:nvPr/>
          </p:nvSpPr>
          <p:spPr>
            <a:xfrm flipH="false" flipV="false" rot="0">
              <a:off x="9414002" y="418338"/>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9" id="9"/>
            <p:cNvSpPr/>
            <p:nvPr/>
          </p:nvSpPr>
          <p:spPr>
            <a:xfrm flipH="false" flipV="false" rot="0">
              <a:off x="2057400" y="733298"/>
              <a:ext cx="7366000" cy="25400"/>
            </a:xfrm>
            <a:custGeom>
              <a:avLst/>
              <a:gdLst/>
              <a:ahLst/>
              <a:cxnLst/>
              <a:rect r="r" b="b" t="t" l="l"/>
              <a:pathLst>
                <a:path h="25400" w="73660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46800" y="0"/>
                  </a:lnTo>
                  <a:lnTo>
                    <a:pt x="6146800" y="25400"/>
                  </a:lnTo>
                  <a:lnTo>
                    <a:pt x="6096000" y="25400"/>
                  </a:lnTo>
                  <a:close/>
                  <a:moveTo>
                    <a:pt x="6197600" y="0"/>
                  </a:moveTo>
                  <a:lnTo>
                    <a:pt x="6248400" y="0"/>
                  </a:lnTo>
                  <a:lnTo>
                    <a:pt x="6248400" y="25400"/>
                  </a:lnTo>
                  <a:lnTo>
                    <a:pt x="6197600" y="25400"/>
                  </a:lnTo>
                  <a:close/>
                  <a:moveTo>
                    <a:pt x="6299200" y="0"/>
                  </a:moveTo>
                  <a:lnTo>
                    <a:pt x="6350000" y="0"/>
                  </a:lnTo>
                  <a:lnTo>
                    <a:pt x="6350000" y="25400"/>
                  </a:lnTo>
                  <a:lnTo>
                    <a:pt x="6299200" y="25400"/>
                  </a:lnTo>
                  <a:close/>
                  <a:moveTo>
                    <a:pt x="6400800" y="0"/>
                  </a:moveTo>
                  <a:lnTo>
                    <a:pt x="6451600" y="0"/>
                  </a:lnTo>
                  <a:lnTo>
                    <a:pt x="6451600" y="25400"/>
                  </a:lnTo>
                  <a:lnTo>
                    <a:pt x="6400800" y="25400"/>
                  </a:lnTo>
                  <a:close/>
                  <a:moveTo>
                    <a:pt x="6502400" y="0"/>
                  </a:moveTo>
                  <a:lnTo>
                    <a:pt x="6553200" y="0"/>
                  </a:lnTo>
                  <a:lnTo>
                    <a:pt x="6553200" y="25400"/>
                  </a:lnTo>
                  <a:lnTo>
                    <a:pt x="6502400" y="25400"/>
                  </a:lnTo>
                  <a:close/>
                  <a:moveTo>
                    <a:pt x="6604000" y="0"/>
                  </a:moveTo>
                  <a:lnTo>
                    <a:pt x="6654800" y="0"/>
                  </a:lnTo>
                  <a:lnTo>
                    <a:pt x="6654800" y="25400"/>
                  </a:lnTo>
                  <a:lnTo>
                    <a:pt x="6604000" y="25400"/>
                  </a:lnTo>
                  <a:close/>
                  <a:moveTo>
                    <a:pt x="6705600" y="0"/>
                  </a:moveTo>
                  <a:lnTo>
                    <a:pt x="6756400" y="0"/>
                  </a:lnTo>
                  <a:lnTo>
                    <a:pt x="6756400" y="25400"/>
                  </a:lnTo>
                  <a:lnTo>
                    <a:pt x="6705600" y="25400"/>
                  </a:lnTo>
                  <a:close/>
                  <a:moveTo>
                    <a:pt x="6807200" y="0"/>
                  </a:moveTo>
                  <a:lnTo>
                    <a:pt x="6858000" y="0"/>
                  </a:lnTo>
                  <a:lnTo>
                    <a:pt x="6858000" y="25400"/>
                  </a:lnTo>
                  <a:lnTo>
                    <a:pt x="6807200" y="25400"/>
                  </a:lnTo>
                  <a:close/>
                  <a:moveTo>
                    <a:pt x="6908800" y="0"/>
                  </a:moveTo>
                  <a:lnTo>
                    <a:pt x="6959600" y="0"/>
                  </a:lnTo>
                  <a:lnTo>
                    <a:pt x="6959600" y="25400"/>
                  </a:lnTo>
                  <a:lnTo>
                    <a:pt x="6908800" y="25400"/>
                  </a:lnTo>
                  <a:close/>
                  <a:moveTo>
                    <a:pt x="7010400" y="0"/>
                  </a:moveTo>
                  <a:lnTo>
                    <a:pt x="7061200" y="0"/>
                  </a:lnTo>
                  <a:lnTo>
                    <a:pt x="7061200" y="25400"/>
                  </a:lnTo>
                  <a:lnTo>
                    <a:pt x="7010400" y="25400"/>
                  </a:lnTo>
                  <a:close/>
                  <a:moveTo>
                    <a:pt x="7112000" y="0"/>
                  </a:moveTo>
                  <a:lnTo>
                    <a:pt x="7162800" y="0"/>
                  </a:lnTo>
                  <a:lnTo>
                    <a:pt x="7162800" y="25400"/>
                  </a:lnTo>
                  <a:lnTo>
                    <a:pt x="7112000" y="25400"/>
                  </a:lnTo>
                  <a:close/>
                  <a:moveTo>
                    <a:pt x="7213600" y="0"/>
                  </a:moveTo>
                  <a:lnTo>
                    <a:pt x="7264400" y="0"/>
                  </a:lnTo>
                  <a:lnTo>
                    <a:pt x="7264400" y="25400"/>
                  </a:lnTo>
                  <a:lnTo>
                    <a:pt x="7213600" y="25400"/>
                  </a:lnTo>
                  <a:close/>
                  <a:moveTo>
                    <a:pt x="7315200" y="0"/>
                  </a:moveTo>
                  <a:lnTo>
                    <a:pt x="7366000" y="0"/>
                  </a:lnTo>
                  <a:lnTo>
                    <a:pt x="7366000" y="25400"/>
                  </a:lnTo>
                  <a:lnTo>
                    <a:pt x="7315200" y="25400"/>
                  </a:lnTo>
                  <a:close/>
                  <a:moveTo>
                    <a:pt x="0" y="0"/>
                  </a:moveTo>
                  <a:lnTo>
                    <a:pt x="50800" y="0"/>
                  </a:lnTo>
                  <a:lnTo>
                    <a:pt x="50800" y="25400"/>
                  </a:lnTo>
                  <a:lnTo>
                    <a:pt x="0" y="25400"/>
                  </a:lnTo>
                  <a:close/>
                </a:path>
              </a:pathLst>
            </a:custGeom>
            <a:solidFill>
              <a:srgbClr val="FFFFFF"/>
            </a:solidFill>
          </p:spPr>
        </p:sp>
        <p:sp>
          <p:nvSpPr>
            <p:cNvPr name="Freeform 10" id="10"/>
            <p:cNvSpPr/>
            <p:nvPr/>
          </p:nvSpPr>
          <p:spPr>
            <a:xfrm flipH="false" flipV="false" rot="0">
              <a:off x="9414002" y="685038"/>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1" id="11"/>
            <p:cNvSpPr/>
            <p:nvPr/>
          </p:nvSpPr>
          <p:spPr>
            <a:xfrm flipH="false" flipV="false" rot="0">
              <a:off x="2501646" y="1203198"/>
              <a:ext cx="6959600" cy="25400"/>
            </a:xfrm>
            <a:custGeom>
              <a:avLst/>
              <a:gdLst/>
              <a:ahLst/>
              <a:cxnLst/>
              <a:rect r="r" b="b" t="t" l="l"/>
              <a:pathLst>
                <a:path h="25400" w="69596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46800" y="0"/>
                  </a:lnTo>
                  <a:lnTo>
                    <a:pt x="6146800" y="25400"/>
                  </a:lnTo>
                  <a:lnTo>
                    <a:pt x="6096000" y="25400"/>
                  </a:lnTo>
                  <a:close/>
                  <a:moveTo>
                    <a:pt x="6197600" y="0"/>
                  </a:moveTo>
                  <a:lnTo>
                    <a:pt x="6248400" y="0"/>
                  </a:lnTo>
                  <a:lnTo>
                    <a:pt x="6248400" y="25400"/>
                  </a:lnTo>
                  <a:lnTo>
                    <a:pt x="6197600" y="25400"/>
                  </a:lnTo>
                  <a:close/>
                  <a:moveTo>
                    <a:pt x="6299200" y="0"/>
                  </a:moveTo>
                  <a:lnTo>
                    <a:pt x="6350000" y="0"/>
                  </a:lnTo>
                  <a:lnTo>
                    <a:pt x="6350000" y="25400"/>
                  </a:lnTo>
                  <a:lnTo>
                    <a:pt x="6299200" y="25400"/>
                  </a:lnTo>
                  <a:close/>
                  <a:moveTo>
                    <a:pt x="6400800" y="0"/>
                  </a:moveTo>
                  <a:lnTo>
                    <a:pt x="6451600" y="0"/>
                  </a:lnTo>
                  <a:lnTo>
                    <a:pt x="6451600" y="25400"/>
                  </a:lnTo>
                  <a:lnTo>
                    <a:pt x="6400800" y="25400"/>
                  </a:lnTo>
                  <a:close/>
                  <a:moveTo>
                    <a:pt x="6502400" y="0"/>
                  </a:moveTo>
                  <a:lnTo>
                    <a:pt x="6553200" y="0"/>
                  </a:lnTo>
                  <a:lnTo>
                    <a:pt x="6553200" y="25400"/>
                  </a:lnTo>
                  <a:lnTo>
                    <a:pt x="6502400" y="25400"/>
                  </a:lnTo>
                  <a:close/>
                  <a:moveTo>
                    <a:pt x="6604000" y="0"/>
                  </a:moveTo>
                  <a:lnTo>
                    <a:pt x="6654800" y="0"/>
                  </a:lnTo>
                  <a:lnTo>
                    <a:pt x="6654800" y="25400"/>
                  </a:lnTo>
                  <a:lnTo>
                    <a:pt x="6604000" y="25400"/>
                  </a:lnTo>
                  <a:close/>
                  <a:moveTo>
                    <a:pt x="6705600" y="0"/>
                  </a:moveTo>
                  <a:lnTo>
                    <a:pt x="6756400" y="0"/>
                  </a:lnTo>
                  <a:lnTo>
                    <a:pt x="6756400" y="25400"/>
                  </a:lnTo>
                  <a:lnTo>
                    <a:pt x="6705600" y="25400"/>
                  </a:lnTo>
                  <a:close/>
                  <a:moveTo>
                    <a:pt x="6807200" y="0"/>
                  </a:moveTo>
                  <a:lnTo>
                    <a:pt x="6858000" y="0"/>
                  </a:lnTo>
                  <a:lnTo>
                    <a:pt x="6858000" y="25400"/>
                  </a:lnTo>
                  <a:lnTo>
                    <a:pt x="6807200" y="25400"/>
                  </a:lnTo>
                  <a:close/>
                  <a:moveTo>
                    <a:pt x="6908800" y="0"/>
                  </a:moveTo>
                  <a:lnTo>
                    <a:pt x="6955409" y="0"/>
                  </a:lnTo>
                  <a:lnTo>
                    <a:pt x="6955409" y="12700"/>
                  </a:lnTo>
                  <a:lnTo>
                    <a:pt x="6955409" y="0"/>
                  </a:lnTo>
                  <a:lnTo>
                    <a:pt x="6959600" y="0"/>
                  </a:lnTo>
                  <a:lnTo>
                    <a:pt x="6959600" y="25400"/>
                  </a:lnTo>
                  <a:lnTo>
                    <a:pt x="6955409" y="25400"/>
                  </a:lnTo>
                  <a:lnTo>
                    <a:pt x="6908800" y="25400"/>
                  </a:lnTo>
                  <a:close/>
                  <a:moveTo>
                    <a:pt x="0" y="0"/>
                  </a:moveTo>
                  <a:lnTo>
                    <a:pt x="50800" y="0"/>
                  </a:lnTo>
                  <a:lnTo>
                    <a:pt x="50800" y="25400"/>
                  </a:lnTo>
                  <a:lnTo>
                    <a:pt x="0" y="25400"/>
                  </a:lnTo>
                  <a:close/>
                </a:path>
              </a:pathLst>
            </a:custGeom>
            <a:solidFill>
              <a:srgbClr val="FFFFFF"/>
            </a:solidFill>
          </p:spPr>
        </p:sp>
        <p:sp>
          <p:nvSpPr>
            <p:cNvPr name="Freeform 12" id="12"/>
            <p:cNvSpPr/>
            <p:nvPr/>
          </p:nvSpPr>
          <p:spPr>
            <a:xfrm flipH="false" flipV="false" rot="0">
              <a:off x="9426448" y="1154938"/>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3" id="13"/>
            <p:cNvSpPr/>
            <p:nvPr/>
          </p:nvSpPr>
          <p:spPr>
            <a:xfrm flipH="false" flipV="false" rot="0">
              <a:off x="2070100" y="1444498"/>
              <a:ext cx="7366000" cy="25400"/>
            </a:xfrm>
            <a:custGeom>
              <a:avLst/>
              <a:gdLst/>
              <a:ahLst/>
              <a:cxnLst/>
              <a:rect r="r" b="b" t="t" l="l"/>
              <a:pathLst>
                <a:path h="25400" w="73660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46800" y="0"/>
                  </a:lnTo>
                  <a:lnTo>
                    <a:pt x="6146800" y="25400"/>
                  </a:lnTo>
                  <a:lnTo>
                    <a:pt x="6096000" y="25400"/>
                  </a:lnTo>
                  <a:close/>
                  <a:moveTo>
                    <a:pt x="6197600" y="0"/>
                  </a:moveTo>
                  <a:lnTo>
                    <a:pt x="6248400" y="0"/>
                  </a:lnTo>
                  <a:lnTo>
                    <a:pt x="6248400" y="25400"/>
                  </a:lnTo>
                  <a:lnTo>
                    <a:pt x="6197600" y="25400"/>
                  </a:lnTo>
                  <a:close/>
                  <a:moveTo>
                    <a:pt x="6299200" y="0"/>
                  </a:moveTo>
                  <a:lnTo>
                    <a:pt x="6350000" y="0"/>
                  </a:lnTo>
                  <a:lnTo>
                    <a:pt x="6350000" y="25400"/>
                  </a:lnTo>
                  <a:lnTo>
                    <a:pt x="6299200" y="25400"/>
                  </a:lnTo>
                  <a:close/>
                  <a:moveTo>
                    <a:pt x="6400800" y="0"/>
                  </a:moveTo>
                  <a:lnTo>
                    <a:pt x="6451600" y="0"/>
                  </a:lnTo>
                  <a:lnTo>
                    <a:pt x="6451600" y="25400"/>
                  </a:lnTo>
                  <a:lnTo>
                    <a:pt x="6400800" y="25400"/>
                  </a:lnTo>
                  <a:close/>
                  <a:moveTo>
                    <a:pt x="6502400" y="0"/>
                  </a:moveTo>
                  <a:lnTo>
                    <a:pt x="6553200" y="0"/>
                  </a:lnTo>
                  <a:lnTo>
                    <a:pt x="6553200" y="25400"/>
                  </a:lnTo>
                  <a:lnTo>
                    <a:pt x="6502400" y="25400"/>
                  </a:lnTo>
                  <a:close/>
                  <a:moveTo>
                    <a:pt x="6604000" y="0"/>
                  </a:moveTo>
                  <a:lnTo>
                    <a:pt x="6654800" y="0"/>
                  </a:lnTo>
                  <a:lnTo>
                    <a:pt x="6654800" y="25400"/>
                  </a:lnTo>
                  <a:lnTo>
                    <a:pt x="6604000" y="25400"/>
                  </a:lnTo>
                  <a:close/>
                  <a:moveTo>
                    <a:pt x="6705600" y="0"/>
                  </a:moveTo>
                  <a:lnTo>
                    <a:pt x="6756400" y="0"/>
                  </a:lnTo>
                  <a:lnTo>
                    <a:pt x="6756400" y="25400"/>
                  </a:lnTo>
                  <a:lnTo>
                    <a:pt x="6705600" y="25400"/>
                  </a:lnTo>
                  <a:close/>
                  <a:moveTo>
                    <a:pt x="6807200" y="0"/>
                  </a:moveTo>
                  <a:lnTo>
                    <a:pt x="6858000" y="0"/>
                  </a:lnTo>
                  <a:lnTo>
                    <a:pt x="6858000" y="25400"/>
                  </a:lnTo>
                  <a:lnTo>
                    <a:pt x="6807200" y="25400"/>
                  </a:lnTo>
                  <a:close/>
                  <a:moveTo>
                    <a:pt x="6908800" y="0"/>
                  </a:moveTo>
                  <a:lnTo>
                    <a:pt x="6959600" y="0"/>
                  </a:lnTo>
                  <a:lnTo>
                    <a:pt x="6959600" y="25400"/>
                  </a:lnTo>
                  <a:lnTo>
                    <a:pt x="6908800" y="25400"/>
                  </a:lnTo>
                  <a:close/>
                  <a:moveTo>
                    <a:pt x="7010400" y="0"/>
                  </a:moveTo>
                  <a:lnTo>
                    <a:pt x="7061200" y="0"/>
                  </a:lnTo>
                  <a:lnTo>
                    <a:pt x="7061200" y="25400"/>
                  </a:lnTo>
                  <a:lnTo>
                    <a:pt x="7010400" y="25400"/>
                  </a:lnTo>
                  <a:close/>
                  <a:moveTo>
                    <a:pt x="7112000" y="0"/>
                  </a:moveTo>
                  <a:lnTo>
                    <a:pt x="7162800" y="0"/>
                  </a:lnTo>
                  <a:lnTo>
                    <a:pt x="7162800" y="25400"/>
                  </a:lnTo>
                  <a:lnTo>
                    <a:pt x="7112000" y="25400"/>
                  </a:lnTo>
                  <a:close/>
                  <a:moveTo>
                    <a:pt x="7213600" y="0"/>
                  </a:moveTo>
                  <a:lnTo>
                    <a:pt x="7264400" y="0"/>
                  </a:lnTo>
                  <a:lnTo>
                    <a:pt x="7264400" y="25400"/>
                  </a:lnTo>
                  <a:lnTo>
                    <a:pt x="7213600" y="25400"/>
                  </a:lnTo>
                  <a:close/>
                  <a:moveTo>
                    <a:pt x="7315200" y="0"/>
                  </a:moveTo>
                  <a:lnTo>
                    <a:pt x="7366000" y="0"/>
                  </a:lnTo>
                  <a:lnTo>
                    <a:pt x="7366000" y="25400"/>
                  </a:lnTo>
                  <a:lnTo>
                    <a:pt x="7315200" y="25400"/>
                  </a:lnTo>
                  <a:close/>
                  <a:moveTo>
                    <a:pt x="0" y="0"/>
                  </a:moveTo>
                  <a:lnTo>
                    <a:pt x="50800" y="0"/>
                  </a:lnTo>
                  <a:lnTo>
                    <a:pt x="50800" y="25400"/>
                  </a:lnTo>
                  <a:lnTo>
                    <a:pt x="0" y="25400"/>
                  </a:lnTo>
                  <a:close/>
                </a:path>
              </a:pathLst>
            </a:custGeom>
            <a:solidFill>
              <a:srgbClr val="FFFFFF"/>
            </a:solidFill>
          </p:spPr>
        </p:sp>
        <p:sp>
          <p:nvSpPr>
            <p:cNvPr name="Freeform 14" id="14"/>
            <p:cNvSpPr/>
            <p:nvPr/>
          </p:nvSpPr>
          <p:spPr>
            <a:xfrm flipH="false" flipV="false" rot="0">
              <a:off x="9426702" y="1396238"/>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5" id="15"/>
            <p:cNvSpPr/>
            <p:nvPr/>
          </p:nvSpPr>
          <p:spPr>
            <a:xfrm flipH="false" flipV="false" rot="0">
              <a:off x="2501265" y="1927098"/>
              <a:ext cx="6959600" cy="25400"/>
            </a:xfrm>
            <a:custGeom>
              <a:avLst/>
              <a:gdLst/>
              <a:ahLst/>
              <a:cxnLst/>
              <a:rect r="r" b="b" t="t" l="l"/>
              <a:pathLst>
                <a:path h="25400" w="69596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46800" y="0"/>
                  </a:lnTo>
                  <a:lnTo>
                    <a:pt x="6146800" y="25400"/>
                  </a:lnTo>
                  <a:lnTo>
                    <a:pt x="6096000" y="25400"/>
                  </a:lnTo>
                  <a:close/>
                  <a:moveTo>
                    <a:pt x="6197600" y="0"/>
                  </a:moveTo>
                  <a:lnTo>
                    <a:pt x="6248400" y="0"/>
                  </a:lnTo>
                  <a:lnTo>
                    <a:pt x="6248400" y="25400"/>
                  </a:lnTo>
                  <a:lnTo>
                    <a:pt x="6197600" y="25400"/>
                  </a:lnTo>
                  <a:close/>
                  <a:moveTo>
                    <a:pt x="6299200" y="0"/>
                  </a:moveTo>
                  <a:lnTo>
                    <a:pt x="6350000" y="0"/>
                  </a:lnTo>
                  <a:lnTo>
                    <a:pt x="6350000" y="25400"/>
                  </a:lnTo>
                  <a:lnTo>
                    <a:pt x="6299200" y="25400"/>
                  </a:lnTo>
                  <a:close/>
                  <a:moveTo>
                    <a:pt x="6400800" y="0"/>
                  </a:moveTo>
                  <a:lnTo>
                    <a:pt x="6451600" y="0"/>
                  </a:lnTo>
                  <a:lnTo>
                    <a:pt x="6451600" y="25400"/>
                  </a:lnTo>
                  <a:lnTo>
                    <a:pt x="6400800" y="25400"/>
                  </a:lnTo>
                  <a:close/>
                  <a:moveTo>
                    <a:pt x="6502400" y="0"/>
                  </a:moveTo>
                  <a:lnTo>
                    <a:pt x="6553200" y="0"/>
                  </a:lnTo>
                  <a:lnTo>
                    <a:pt x="6553200" y="25400"/>
                  </a:lnTo>
                  <a:lnTo>
                    <a:pt x="6502400" y="25400"/>
                  </a:lnTo>
                  <a:close/>
                  <a:moveTo>
                    <a:pt x="6604000" y="0"/>
                  </a:moveTo>
                  <a:lnTo>
                    <a:pt x="6654800" y="0"/>
                  </a:lnTo>
                  <a:lnTo>
                    <a:pt x="6654800" y="25400"/>
                  </a:lnTo>
                  <a:lnTo>
                    <a:pt x="6604000" y="25400"/>
                  </a:lnTo>
                  <a:close/>
                  <a:moveTo>
                    <a:pt x="6705600" y="0"/>
                  </a:moveTo>
                  <a:lnTo>
                    <a:pt x="6756400" y="0"/>
                  </a:lnTo>
                  <a:lnTo>
                    <a:pt x="6756400" y="25400"/>
                  </a:lnTo>
                  <a:lnTo>
                    <a:pt x="6705600" y="25400"/>
                  </a:lnTo>
                  <a:close/>
                  <a:moveTo>
                    <a:pt x="6807200" y="0"/>
                  </a:moveTo>
                  <a:lnTo>
                    <a:pt x="6858000" y="0"/>
                  </a:lnTo>
                  <a:lnTo>
                    <a:pt x="6858000" y="25400"/>
                  </a:lnTo>
                  <a:lnTo>
                    <a:pt x="6807200" y="25400"/>
                  </a:lnTo>
                  <a:close/>
                  <a:moveTo>
                    <a:pt x="6908800" y="0"/>
                  </a:moveTo>
                  <a:lnTo>
                    <a:pt x="6955917" y="0"/>
                  </a:lnTo>
                  <a:lnTo>
                    <a:pt x="6955917" y="12700"/>
                  </a:lnTo>
                  <a:lnTo>
                    <a:pt x="6955917" y="0"/>
                  </a:lnTo>
                  <a:lnTo>
                    <a:pt x="6959600" y="0"/>
                  </a:lnTo>
                  <a:lnTo>
                    <a:pt x="6959600" y="25400"/>
                  </a:lnTo>
                  <a:lnTo>
                    <a:pt x="6955917" y="25400"/>
                  </a:lnTo>
                  <a:lnTo>
                    <a:pt x="6908800" y="25400"/>
                  </a:lnTo>
                  <a:close/>
                  <a:moveTo>
                    <a:pt x="0" y="0"/>
                  </a:moveTo>
                  <a:lnTo>
                    <a:pt x="50800" y="0"/>
                  </a:lnTo>
                  <a:lnTo>
                    <a:pt x="50800" y="25400"/>
                  </a:lnTo>
                  <a:lnTo>
                    <a:pt x="0" y="25400"/>
                  </a:lnTo>
                  <a:close/>
                </a:path>
              </a:pathLst>
            </a:custGeom>
            <a:solidFill>
              <a:srgbClr val="FFFFFF"/>
            </a:solidFill>
          </p:spPr>
        </p:sp>
        <p:sp>
          <p:nvSpPr>
            <p:cNvPr name="Freeform 16" id="16"/>
            <p:cNvSpPr/>
            <p:nvPr/>
          </p:nvSpPr>
          <p:spPr>
            <a:xfrm flipH="false" flipV="false" rot="0">
              <a:off x="9426702" y="1878838"/>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7" id="17"/>
            <p:cNvSpPr/>
            <p:nvPr/>
          </p:nvSpPr>
          <p:spPr>
            <a:xfrm flipH="false" flipV="false" rot="0">
              <a:off x="2714117" y="2168398"/>
              <a:ext cx="6755765" cy="25400"/>
            </a:xfrm>
            <a:custGeom>
              <a:avLst/>
              <a:gdLst/>
              <a:ahLst/>
              <a:cxnLst/>
              <a:rect r="r" b="b" t="t" l="l"/>
              <a:pathLst>
                <a:path h="25400" w="6755765">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46800" y="0"/>
                  </a:lnTo>
                  <a:lnTo>
                    <a:pt x="6146800" y="25400"/>
                  </a:lnTo>
                  <a:lnTo>
                    <a:pt x="6096000" y="25400"/>
                  </a:lnTo>
                  <a:close/>
                  <a:moveTo>
                    <a:pt x="6197600" y="0"/>
                  </a:moveTo>
                  <a:lnTo>
                    <a:pt x="6248400" y="0"/>
                  </a:lnTo>
                  <a:lnTo>
                    <a:pt x="6248400" y="25400"/>
                  </a:lnTo>
                  <a:lnTo>
                    <a:pt x="6197600" y="25400"/>
                  </a:lnTo>
                  <a:close/>
                  <a:moveTo>
                    <a:pt x="6299200" y="0"/>
                  </a:moveTo>
                  <a:lnTo>
                    <a:pt x="6350000" y="0"/>
                  </a:lnTo>
                  <a:lnTo>
                    <a:pt x="6350000" y="25400"/>
                  </a:lnTo>
                  <a:lnTo>
                    <a:pt x="6299200" y="25400"/>
                  </a:lnTo>
                  <a:close/>
                  <a:moveTo>
                    <a:pt x="6400800" y="0"/>
                  </a:moveTo>
                  <a:lnTo>
                    <a:pt x="6451600" y="0"/>
                  </a:lnTo>
                  <a:lnTo>
                    <a:pt x="6451600" y="25400"/>
                  </a:lnTo>
                  <a:lnTo>
                    <a:pt x="6400800" y="25400"/>
                  </a:lnTo>
                  <a:close/>
                  <a:moveTo>
                    <a:pt x="6502400" y="0"/>
                  </a:moveTo>
                  <a:lnTo>
                    <a:pt x="6553200" y="0"/>
                  </a:lnTo>
                  <a:lnTo>
                    <a:pt x="6553200" y="25400"/>
                  </a:lnTo>
                  <a:lnTo>
                    <a:pt x="6502400" y="25400"/>
                  </a:lnTo>
                  <a:close/>
                  <a:moveTo>
                    <a:pt x="6604000" y="0"/>
                  </a:moveTo>
                  <a:lnTo>
                    <a:pt x="6654800" y="0"/>
                  </a:lnTo>
                  <a:lnTo>
                    <a:pt x="6654800" y="25400"/>
                  </a:lnTo>
                  <a:lnTo>
                    <a:pt x="6604000" y="25400"/>
                  </a:lnTo>
                  <a:close/>
                  <a:moveTo>
                    <a:pt x="6705600" y="0"/>
                  </a:moveTo>
                  <a:lnTo>
                    <a:pt x="6743065" y="0"/>
                  </a:lnTo>
                  <a:lnTo>
                    <a:pt x="6743065" y="12700"/>
                  </a:lnTo>
                  <a:lnTo>
                    <a:pt x="6743065" y="0"/>
                  </a:lnTo>
                  <a:lnTo>
                    <a:pt x="6755765" y="0"/>
                  </a:lnTo>
                  <a:lnTo>
                    <a:pt x="6755765" y="25400"/>
                  </a:lnTo>
                  <a:lnTo>
                    <a:pt x="6743065" y="25400"/>
                  </a:lnTo>
                  <a:lnTo>
                    <a:pt x="6705600" y="25400"/>
                  </a:lnTo>
                  <a:close/>
                  <a:moveTo>
                    <a:pt x="0" y="0"/>
                  </a:moveTo>
                  <a:lnTo>
                    <a:pt x="50800" y="0"/>
                  </a:lnTo>
                  <a:lnTo>
                    <a:pt x="50800" y="25400"/>
                  </a:lnTo>
                  <a:lnTo>
                    <a:pt x="0" y="25400"/>
                  </a:lnTo>
                  <a:close/>
                </a:path>
              </a:pathLst>
            </a:custGeom>
            <a:solidFill>
              <a:srgbClr val="FFFFFF"/>
            </a:solidFill>
          </p:spPr>
        </p:sp>
        <p:sp>
          <p:nvSpPr>
            <p:cNvPr name="Freeform 18" id="18"/>
            <p:cNvSpPr/>
            <p:nvPr/>
          </p:nvSpPr>
          <p:spPr>
            <a:xfrm flipH="false" flipV="false" rot="0">
              <a:off x="9426702" y="2120138"/>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9" id="19"/>
            <p:cNvSpPr/>
            <p:nvPr/>
          </p:nvSpPr>
          <p:spPr>
            <a:xfrm flipH="false" flipV="false" rot="0">
              <a:off x="7049897" y="2396998"/>
              <a:ext cx="2387600" cy="25400"/>
            </a:xfrm>
            <a:custGeom>
              <a:avLst/>
              <a:gdLst/>
              <a:ahLst/>
              <a:cxnLst/>
              <a:rect r="r" b="b" t="t" l="l"/>
              <a:pathLst>
                <a:path h="25400" w="23876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0" y="0"/>
                  </a:moveTo>
                  <a:lnTo>
                    <a:pt x="50800" y="0"/>
                  </a:lnTo>
                  <a:lnTo>
                    <a:pt x="50800" y="25400"/>
                  </a:lnTo>
                  <a:lnTo>
                    <a:pt x="0" y="25400"/>
                  </a:lnTo>
                  <a:close/>
                </a:path>
              </a:pathLst>
            </a:custGeom>
            <a:solidFill>
              <a:srgbClr val="FFFFFF"/>
            </a:solidFill>
          </p:spPr>
        </p:sp>
        <p:sp>
          <p:nvSpPr>
            <p:cNvPr name="Freeform 20" id="20"/>
            <p:cNvSpPr/>
            <p:nvPr/>
          </p:nvSpPr>
          <p:spPr>
            <a:xfrm flipH="false" flipV="false" rot="0">
              <a:off x="9439402" y="2348738"/>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449561" y="445446"/>
            <a:ext cx="4706122" cy="1113006"/>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- 1</a:t>
            </a:r>
          </a:p>
          <a:p>
            <a:pPr algn="l">
              <a:lnSpc>
                <a:spcPts val="2520"/>
              </a:lnSpc>
            </a:pPr>
            <a:r>
              <a:rPr lang="en-US" b="true" sz="1800" spc="-12">
                <a:solidFill>
                  <a:srgbClr val="000000"/>
                </a:solidFill>
                <a:latin typeface="Montserrat 2 Bold"/>
                <a:ea typeface="Montserrat 2 Bold"/>
                <a:cs typeface="Montserrat 2 Bold"/>
                <a:sym typeface="Montserrat 2 Bold"/>
              </a:rPr>
              <a:t>What is the runtime of the below code?</a:t>
            </a:r>
          </a:p>
        </p:txBody>
      </p:sp>
      <p:sp>
        <p:nvSpPr>
          <p:cNvPr name="TextBox 23" id="23"/>
          <p:cNvSpPr txBox="true"/>
          <p:nvPr/>
        </p:nvSpPr>
        <p:spPr>
          <a:xfrm rot="0">
            <a:off x="457200" y="4867570"/>
            <a:ext cx="2783796"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Time Complexity : O(N)</a:t>
            </a:r>
          </a:p>
        </p:txBody>
      </p:sp>
      <p:sp>
        <p:nvSpPr>
          <p:cNvPr name="TextBox 24" id="24"/>
          <p:cNvSpPr txBox="true"/>
          <p:nvPr/>
        </p:nvSpPr>
        <p:spPr>
          <a:xfrm rot="0">
            <a:off x="485280" y="1719339"/>
            <a:ext cx="2495655" cy="1207218"/>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foo</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array</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sum</a:t>
            </a:r>
            <a:r>
              <a:rPr lang="en-US" sz="1600" spc="142">
                <a:solidFill>
                  <a:srgbClr val="D4D4D4"/>
                </a:solidFill>
                <a:latin typeface="Montserrat 2"/>
                <a:ea typeface="Montserrat 2"/>
                <a:cs typeface="Montserrat 2"/>
                <a:sym typeface="Montserrat 2"/>
              </a:rPr>
              <a:t> =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product = </a:t>
            </a:r>
            <a:r>
              <a:rPr lang="en-US" sz="1600" spc="142">
                <a:solidFill>
                  <a:srgbClr val="B5CEA8"/>
                </a:solidFill>
                <a:latin typeface="Montserrat 2"/>
                <a:ea typeface="Montserrat 2"/>
                <a:cs typeface="Montserrat 2"/>
                <a:sym typeface="Montserrat 2"/>
              </a:rPr>
              <a:t>1 </a:t>
            </a: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i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array: </a:t>
            </a:r>
          </a:p>
        </p:txBody>
      </p:sp>
      <p:sp>
        <p:nvSpPr>
          <p:cNvPr name="TextBox 25" id="25"/>
          <p:cNvSpPr txBox="true"/>
          <p:nvPr/>
        </p:nvSpPr>
        <p:spPr>
          <a:xfrm rot="0">
            <a:off x="1463973" y="2925842"/>
            <a:ext cx="1123045" cy="242011"/>
          </a:xfrm>
          <a:prstGeom prst="rect">
            <a:avLst/>
          </a:prstGeom>
        </p:spPr>
        <p:txBody>
          <a:bodyPr anchor="t" rtlCol="false" tIns="0" lIns="0" bIns="0" rIns="0">
            <a:spAutoFit/>
          </a:bodyPr>
          <a:lstStyle/>
          <a:p>
            <a:pPr algn="l">
              <a:lnSpc>
                <a:spcPts val="1900"/>
              </a:lnSpc>
            </a:pPr>
            <a:r>
              <a:rPr lang="en-US" sz="1600" spc="142">
                <a:solidFill>
                  <a:srgbClr val="DCDCAA"/>
                </a:solidFill>
                <a:latin typeface="Montserrat 2"/>
                <a:ea typeface="Montserrat 2"/>
                <a:cs typeface="Montserrat 2"/>
                <a:sym typeface="Montserrat 2"/>
              </a:rPr>
              <a:t>sum</a:t>
            </a:r>
            <a:r>
              <a:rPr lang="en-US" sz="1600" spc="142">
                <a:solidFill>
                  <a:srgbClr val="D4D4D4"/>
                </a:solidFill>
                <a:latin typeface="Montserrat 2"/>
                <a:ea typeface="Montserrat 2"/>
                <a:cs typeface="Montserrat 2"/>
                <a:sym typeface="Montserrat 2"/>
              </a:rPr>
              <a:t> += i </a:t>
            </a:r>
          </a:p>
        </p:txBody>
      </p:sp>
      <p:sp>
        <p:nvSpPr>
          <p:cNvPr name="TextBox 26" id="26"/>
          <p:cNvSpPr txBox="true"/>
          <p:nvPr/>
        </p:nvSpPr>
        <p:spPr>
          <a:xfrm rot="0">
            <a:off x="974627" y="3408445"/>
            <a:ext cx="1996526"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i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array: </a:t>
            </a:r>
          </a:p>
        </p:txBody>
      </p:sp>
      <p:sp>
        <p:nvSpPr>
          <p:cNvPr name="TextBox 27" id="27"/>
          <p:cNvSpPr txBox="true"/>
          <p:nvPr/>
        </p:nvSpPr>
        <p:spPr>
          <a:xfrm rot="0">
            <a:off x="1464050" y="3649742"/>
            <a:ext cx="1622088" cy="242011"/>
          </a:xfrm>
          <a:prstGeom prst="rect">
            <a:avLst/>
          </a:prstGeom>
        </p:spPr>
        <p:txBody>
          <a:bodyPr anchor="t" rtlCol="false" tIns="0" lIns="0" bIns="0" rIns="0">
            <a:spAutoFit/>
          </a:bodyPr>
          <a:lstStyle/>
          <a:p>
            <a:pPr algn="l">
              <a:lnSpc>
                <a:spcPts val="1900"/>
              </a:lnSpc>
            </a:pPr>
            <a:r>
              <a:rPr lang="en-US" sz="1600" spc="142">
                <a:solidFill>
                  <a:srgbClr val="D4D4D4"/>
                </a:solidFill>
                <a:latin typeface="Montserrat 2"/>
                <a:ea typeface="Montserrat 2"/>
                <a:cs typeface="Montserrat 2"/>
                <a:sym typeface="Montserrat 2"/>
              </a:rPr>
              <a:t>product *= i </a:t>
            </a:r>
          </a:p>
        </p:txBody>
      </p:sp>
      <p:sp>
        <p:nvSpPr>
          <p:cNvPr name="TextBox 28" id="28"/>
          <p:cNvSpPr txBox="true"/>
          <p:nvPr/>
        </p:nvSpPr>
        <p:spPr>
          <a:xfrm rot="0">
            <a:off x="974627" y="3891039"/>
            <a:ext cx="6613512" cy="242011"/>
          </a:xfrm>
          <a:prstGeom prst="rect">
            <a:avLst/>
          </a:prstGeom>
        </p:spPr>
        <p:txBody>
          <a:bodyPr anchor="t" rtlCol="false" tIns="0" lIns="0" bIns="0" rIns="0">
            <a:spAutoFit/>
          </a:bodyPr>
          <a:lstStyle/>
          <a:p>
            <a:pPr algn="l">
              <a:lnSpc>
                <a:spcPts val="19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a:t>
            </a:r>
            <a:r>
              <a:rPr lang="en-US" sz="1600" spc="142">
                <a:solidFill>
                  <a:srgbClr val="CE9178"/>
                </a:solidFill>
                <a:latin typeface="Montserrat 2"/>
                <a:ea typeface="Montserrat 2"/>
                <a:cs typeface="Montserrat 2"/>
                <a:sym typeface="Montserrat 2"/>
              </a:rPr>
              <a:t>"Sum = "</a:t>
            </a:r>
            <a:r>
              <a:rPr lang="en-US" sz="1600" spc="142">
                <a:solidFill>
                  <a:srgbClr val="D4D4D4"/>
                </a:solidFill>
                <a:latin typeface="Montserrat 2"/>
                <a:ea typeface="Montserrat 2"/>
                <a:cs typeface="Montserrat 2"/>
                <a:sym typeface="Montserrat 2"/>
              </a:rPr>
              <a:t>+</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sum</a:t>
            </a:r>
            <a:r>
              <a:rPr lang="en-US" sz="1600" spc="142">
                <a:solidFill>
                  <a:srgbClr val="D4D4D4"/>
                </a:solidFill>
                <a:latin typeface="Montserrat 2"/>
                <a:ea typeface="Montserrat 2"/>
                <a:cs typeface="Montserrat 2"/>
                <a:sym typeface="Montserrat 2"/>
              </a:rPr>
              <a:t>)+</a:t>
            </a:r>
            <a:r>
              <a:rPr lang="en-US" sz="1600" spc="142">
                <a:solidFill>
                  <a:srgbClr val="CE9178"/>
                </a:solidFill>
                <a:latin typeface="Montserrat 2"/>
                <a:ea typeface="Montserrat 2"/>
                <a:cs typeface="Montserrat 2"/>
                <a:sym typeface="Montserrat 2"/>
              </a:rPr>
              <a:t>", Product = "</a:t>
            </a:r>
            <a:r>
              <a:rPr lang="en-US" sz="1600" spc="142">
                <a:solidFill>
                  <a:srgbClr val="D4D4D4"/>
                </a:solidFill>
                <a:latin typeface="Montserrat 2"/>
                <a:ea typeface="Montserrat 2"/>
                <a:cs typeface="Montserrat 2"/>
                <a:sym typeface="Montserrat 2"/>
              </a:rPr>
              <a:t>+</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(product)) </a:t>
            </a:r>
          </a:p>
        </p:txBody>
      </p:sp>
      <p:sp>
        <p:nvSpPr>
          <p:cNvPr name="TextBox 29" id="29"/>
          <p:cNvSpPr txBox="true"/>
          <p:nvPr/>
        </p:nvSpPr>
        <p:spPr>
          <a:xfrm rot="0">
            <a:off x="10003355" y="1983934"/>
            <a:ext cx="475002" cy="2204266"/>
          </a:xfrm>
          <a:prstGeom prst="rect">
            <a:avLst/>
          </a:prstGeom>
        </p:spPr>
        <p:txBody>
          <a:bodyPr anchor="t" rtlCol="false" tIns="0" lIns="0" bIns="0" rIns="0">
            <a:spAutoFit/>
          </a:bodyPr>
          <a:lstStyle/>
          <a:p>
            <a:pPr algn="just">
              <a:lnSpc>
                <a:spcPts val="2100"/>
              </a:lnSpc>
            </a:pPr>
            <a:r>
              <a:rPr lang="en-US" b="true" sz="1800" spc="-5">
                <a:solidFill>
                  <a:srgbClr val="FFFFFF"/>
                </a:solidFill>
                <a:latin typeface="IBM Plex Sans Bold"/>
                <a:ea typeface="IBM Plex Sans Bold"/>
                <a:cs typeface="IBM Plex Sans Bold"/>
                <a:sym typeface="IBM Plex Sans Bold"/>
              </a:rPr>
              <a:t>O(1) O(1)</a:t>
            </a:r>
          </a:p>
          <a:p>
            <a:pPr algn="just">
              <a:lnSpc>
                <a:spcPts val="4500"/>
              </a:lnSpc>
            </a:pPr>
            <a:r>
              <a:rPr lang="en-US" b="true" sz="1800" spc="-5">
                <a:solidFill>
                  <a:srgbClr val="FFFFFF"/>
                </a:solidFill>
                <a:latin typeface="IBM Plex Sans Bold"/>
                <a:ea typeface="IBM Plex Sans Bold"/>
                <a:cs typeface="IBM Plex Sans Bold"/>
                <a:sym typeface="IBM Plex Sans Bold"/>
              </a:rPr>
              <a:t>O(n)</a:t>
            </a:r>
          </a:p>
          <a:p>
            <a:pPr algn="just">
              <a:lnSpc>
                <a:spcPts val="900"/>
              </a:lnSpc>
            </a:pPr>
            <a:r>
              <a:rPr lang="en-US" b="true" sz="1800" spc="-5">
                <a:solidFill>
                  <a:srgbClr val="FFFFFF"/>
                </a:solidFill>
                <a:latin typeface="IBM Plex Sans Bold"/>
                <a:ea typeface="IBM Plex Sans Bold"/>
                <a:cs typeface="IBM Plex Sans Bold"/>
                <a:sym typeface="IBM Plex Sans Bold"/>
              </a:rPr>
              <a:t>O(1)</a:t>
            </a:r>
          </a:p>
          <a:p>
            <a:pPr algn="just">
              <a:lnSpc>
                <a:spcPts val="4500"/>
              </a:lnSpc>
            </a:pPr>
            <a:r>
              <a:rPr lang="en-US" b="true" sz="1800" spc="-5">
                <a:solidFill>
                  <a:srgbClr val="FFFFFF"/>
                </a:solidFill>
                <a:latin typeface="IBM Plex Sans Bold"/>
                <a:ea typeface="IBM Plex Sans Bold"/>
                <a:cs typeface="IBM Plex Sans Bold"/>
                <a:sym typeface="IBM Plex Sans Bold"/>
              </a:rPr>
              <a:t>O(n)</a:t>
            </a:r>
          </a:p>
          <a:p>
            <a:pPr algn="just">
              <a:lnSpc>
                <a:spcPts val="900"/>
              </a:lnSpc>
            </a:pPr>
            <a:r>
              <a:rPr lang="en-US" b="true" sz="1800" spc="-5">
                <a:solidFill>
                  <a:srgbClr val="FFFFFF"/>
                </a:solidFill>
                <a:latin typeface="IBM Plex Sans Bold"/>
                <a:ea typeface="IBM Plex Sans Bold"/>
                <a:cs typeface="IBM Plex Sans Bold"/>
                <a:sym typeface="IBM Plex Sans Bold"/>
              </a:rPr>
              <a:t>O(1)</a:t>
            </a:r>
          </a:p>
          <a:p>
            <a:pPr algn="just">
              <a:lnSpc>
                <a:spcPts val="2700"/>
              </a:lnSpc>
            </a:pPr>
            <a:r>
              <a:rPr lang="en-US" b="true" sz="1800" spc="-5">
                <a:solidFill>
                  <a:srgbClr val="FFFFFF"/>
                </a:solidFill>
                <a:latin typeface="IBM Plex Sans Bold"/>
                <a:ea typeface="IBM Plex Sans Bold"/>
                <a:cs typeface="IBM Plex Sans Bold"/>
                <a:sym typeface="IBM Plex Sans Bold"/>
              </a:rPr>
              <a:t>O(1)</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420116" y="2621407"/>
              <a:ext cx="12078716" cy="1308100"/>
            </a:xfrm>
            <a:custGeom>
              <a:avLst/>
              <a:gdLst/>
              <a:ahLst/>
              <a:cxnLst/>
              <a:rect r="r" b="b" t="t" l="l"/>
              <a:pathLst>
                <a:path h="1308100" w="12078716">
                  <a:moveTo>
                    <a:pt x="0" y="1308100"/>
                  </a:moveTo>
                  <a:lnTo>
                    <a:pt x="12078716" y="1308100"/>
                  </a:lnTo>
                  <a:lnTo>
                    <a:pt x="12078716" y="0"/>
                  </a:lnTo>
                  <a:lnTo>
                    <a:pt x="0" y="0"/>
                  </a:lnTo>
                  <a:close/>
                </a:path>
              </a:pathLst>
            </a:custGeom>
            <a:solidFill>
              <a:srgbClr val="000000"/>
            </a:solidFill>
          </p:spPr>
        </p:sp>
      </p:gr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674601" y="2856671"/>
            <a:ext cx="5606748" cy="248917"/>
            <a:chOff x="0" y="0"/>
            <a:chExt cx="5606745" cy="248920"/>
          </a:xfrm>
        </p:grpSpPr>
        <p:sp>
          <p:nvSpPr>
            <p:cNvPr name="Freeform 7" id="7"/>
            <p:cNvSpPr/>
            <p:nvPr/>
          </p:nvSpPr>
          <p:spPr>
            <a:xfrm flipH="false" flipV="false" rot="0">
              <a:off x="63500" y="111760"/>
              <a:ext cx="5401056" cy="25400"/>
            </a:xfrm>
            <a:custGeom>
              <a:avLst/>
              <a:gdLst/>
              <a:ahLst/>
              <a:cxnLst/>
              <a:rect r="r" b="b" t="t" l="l"/>
              <a:pathLst>
                <a:path h="25400" w="5401056">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388356" y="0"/>
                  </a:lnTo>
                  <a:lnTo>
                    <a:pt x="5388356" y="12700"/>
                  </a:lnTo>
                  <a:lnTo>
                    <a:pt x="5388356" y="0"/>
                  </a:lnTo>
                  <a:lnTo>
                    <a:pt x="5401056" y="0"/>
                  </a:lnTo>
                  <a:lnTo>
                    <a:pt x="5401056" y="25400"/>
                  </a:lnTo>
                  <a:lnTo>
                    <a:pt x="5388356" y="25400"/>
                  </a:lnTo>
                  <a:lnTo>
                    <a:pt x="5384800" y="25400"/>
                  </a:lnTo>
                  <a:close/>
                  <a:moveTo>
                    <a:pt x="0" y="0"/>
                  </a:moveTo>
                  <a:lnTo>
                    <a:pt x="50800" y="0"/>
                  </a:lnTo>
                  <a:lnTo>
                    <a:pt x="50800" y="25400"/>
                  </a:lnTo>
                  <a:lnTo>
                    <a:pt x="0" y="25400"/>
                  </a:lnTo>
                  <a:close/>
                </a:path>
              </a:pathLst>
            </a:custGeom>
            <a:solidFill>
              <a:srgbClr val="FFFFFF"/>
            </a:solidFill>
          </p:spPr>
        </p:sp>
        <p:sp>
          <p:nvSpPr>
            <p:cNvPr name="Freeform 8" id="8"/>
            <p:cNvSpPr/>
            <p:nvPr/>
          </p:nvSpPr>
          <p:spPr>
            <a:xfrm flipH="false" flipV="false" rot="0">
              <a:off x="542137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9" id="9"/>
          <p:cNvGrpSpPr>
            <a:grpSpLocks noChangeAspect="true"/>
          </p:cNvGrpSpPr>
          <p:nvPr/>
        </p:nvGrpSpPr>
        <p:grpSpPr>
          <a:xfrm rot="0">
            <a:off x="3197676" y="3123371"/>
            <a:ext cx="5083673" cy="464820"/>
            <a:chOff x="0" y="0"/>
            <a:chExt cx="5083670" cy="464820"/>
          </a:xfrm>
        </p:grpSpPr>
        <p:sp>
          <p:nvSpPr>
            <p:cNvPr name="Freeform 10" id="10"/>
            <p:cNvSpPr/>
            <p:nvPr/>
          </p:nvSpPr>
          <p:spPr>
            <a:xfrm flipH="false" flipV="false" rot="0">
              <a:off x="63500" y="111760"/>
              <a:ext cx="4877943" cy="25400"/>
            </a:xfrm>
            <a:custGeom>
              <a:avLst/>
              <a:gdLst/>
              <a:ahLst/>
              <a:cxnLst/>
              <a:rect r="r" b="b" t="t" l="l"/>
              <a:pathLst>
                <a:path h="25400" w="4877943">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877943" y="0"/>
                  </a:lnTo>
                  <a:lnTo>
                    <a:pt x="4877943" y="25400"/>
                  </a:lnTo>
                  <a:lnTo>
                    <a:pt x="4876800" y="25400"/>
                  </a:lnTo>
                  <a:close/>
                  <a:moveTo>
                    <a:pt x="0" y="0"/>
                  </a:moveTo>
                  <a:lnTo>
                    <a:pt x="50800" y="0"/>
                  </a:lnTo>
                  <a:lnTo>
                    <a:pt x="50800" y="25400"/>
                  </a:lnTo>
                  <a:lnTo>
                    <a:pt x="0" y="25400"/>
                  </a:lnTo>
                  <a:close/>
                </a:path>
              </a:pathLst>
            </a:custGeom>
            <a:solidFill>
              <a:srgbClr val="FFFFFF"/>
            </a:solidFill>
          </p:spPr>
        </p:sp>
        <p:sp>
          <p:nvSpPr>
            <p:cNvPr name="Freeform 11" id="11"/>
            <p:cNvSpPr/>
            <p:nvPr/>
          </p:nvSpPr>
          <p:spPr>
            <a:xfrm flipH="false" flipV="false" rot="0">
              <a:off x="4898263"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12" id="12"/>
            <p:cNvSpPr/>
            <p:nvPr/>
          </p:nvSpPr>
          <p:spPr>
            <a:xfrm flipH="false" flipV="false" rot="0">
              <a:off x="1692402" y="327660"/>
              <a:ext cx="3200400" cy="25400"/>
            </a:xfrm>
            <a:custGeom>
              <a:avLst/>
              <a:gdLst/>
              <a:ahLst/>
              <a:cxnLst/>
              <a:rect r="r" b="b" t="t" l="l"/>
              <a:pathLst>
                <a:path h="25400" w="32004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0" y="0"/>
                  </a:moveTo>
                  <a:lnTo>
                    <a:pt x="50800" y="0"/>
                  </a:lnTo>
                  <a:lnTo>
                    <a:pt x="50800" y="25400"/>
                  </a:lnTo>
                  <a:lnTo>
                    <a:pt x="0" y="25400"/>
                  </a:lnTo>
                  <a:close/>
                </a:path>
              </a:pathLst>
            </a:custGeom>
            <a:solidFill>
              <a:srgbClr val="FFFFFF"/>
            </a:solidFill>
          </p:spPr>
        </p:sp>
        <p:sp>
          <p:nvSpPr>
            <p:cNvPr name="Freeform 13" id="13"/>
            <p:cNvSpPr/>
            <p:nvPr/>
          </p:nvSpPr>
          <p:spPr>
            <a:xfrm flipH="false" flipV="false" rot="0">
              <a:off x="4898009" y="2794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14" id="14"/>
          <p:cNvGrpSpPr>
            <a:grpSpLocks noChangeAspect="true"/>
          </p:cNvGrpSpPr>
          <p:nvPr/>
        </p:nvGrpSpPr>
        <p:grpSpPr>
          <a:xfrm rot="0">
            <a:off x="9037501" y="3002318"/>
            <a:ext cx="805682" cy="248917"/>
            <a:chOff x="0" y="0"/>
            <a:chExt cx="805688" cy="248920"/>
          </a:xfrm>
        </p:grpSpPr>
        <p:sp>
          <p:nvSpPr>
            <p:cNvPr name="Freeform 15" id="15"/>
            <p:cNvSpPr/>
            <p:nvPr/>
          </p:nvSpPr>
          <p:spPr>
            <a:xfrm flipH="false" flipV="false" rot="0">
              <a:off x="63500" y="111760"/>
              <a:ext cx="558800" cy="25400"/>
            </a:xfrm>
            <a:custGeom>
              <a:avLst/>
              <a:gdLst/>
              <a:ahLst/>
              <a:cxnLst/>
              <a:rect r="r" b="b" t="t" l="l"/>
              <a:pathLst>
                <a:path h="25400" w="5588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0" y="0"/>
                  </a:moveTo>
                  <a:lnTo>
                    <a:pt x="50800" y="0"/>
                  </a:lnTo>
                  <a:lnTo>
                    <a:pt x="50800" y="25400"/>
                  </a:lnTo>
                  <a:lnTo>
                    <a:pt x="0" y="25400"/>
                  </a:lnTo>
                  <a:close/>
                </a:path>
              </a:pathLst>
            </a:custGeom>
            <a:solidFill>
              <a:srgbClr val="FFFFFF"/>
            </a:solidFill>
          </p:spPr>
        </p:sp>
        <p:sp>
          <p:nvSpPr>
            <p:cNvPr name="Freeform 16" id="16"/>
            <p:cNvSpPr/>
            <p:nvPr/>
          </p:nvSpPr>
          <p:spPr>
            <a:xfrm flipH="false" flipV="false" rot="0">
              <a:off x="620268"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sp>
        <p:nvSpPr>
          <p:cNvPr name="TextBox 17" id="17"/>
          <p:cNvSpPr txBox="true"/>
          <p:nvPr/>
        </p:nvSpPr>
        <p:spPr>
          <a:xfrm rot="0">
            <a:off x="407375" y="2639035"/>
            <a:ext cx="2870006"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printPairs</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array</a:t>
            </a:r>
            <a:r>
              <a:rPr lang="en-US" sz="1600" spc="142">
                <a:solidFill>
                  <a:srgbClr val="D4D4D4"/>
                </a:solidFill>
                <a:latin typeface="Montserrat 2"/>
                <a:ea typeface="Montserrat 2"/>
                <a:cs typeface="Montserrat 2"/>
                <a:sym typeface="Montserrat 2"/>
              </a:rPr>
              <a:t>): </a:t>
            </a:r>
          </a:p>
        </p:txBody>
      </p:sp>
      <p:sp>
        <p:nvSpPr>
          <p:cNvPr name="TextBox 18" id="18"/>
          <p:cNvSpPr txBox="true"/>
          <p:nvPr/>
        </p:nvSpPr>
        <p:spPr>
          <a:xfrm rot="0">
            <a:off x="896722" y="2880341"/>
            <a:ext cx="1996526"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i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array: </a:t>
            </a:r>
          </a:p>
        </p:txBody>
      </p:sp>
      <p:sp>
        <p:nvSpPr>
          <p:cNvPr name="TextBox 19" id="19"/>
          <p:cNvSpPr txBox="true"/>
          <p:nvPr/>
        </p:nvSpPr>
        <p:spPr>
          <a:xfrm rot="0">
            <a:off x="1386068" y="3121638"/>
            <a:ext cx="1996526"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j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array: </a:t>
            </a:r>
          </a:p>
        </p:txBody>
      </p:sp>
      <p:sp>
        <p:nvSpPr>
          <p:cNvPr name="TextBox 20" id="20"/>
          <p:cNvSpPr txBox="true"/>
          <p:nvPr/>
        </p:nvSpPr>
        <p:spPr>
          <a:xfrm rot="0">
            <a:off x="1875415" y="3362935"/>
            <a:ext cx="3119571" cy="242011"/>
          </a:xfrm>
          <a:prstGeom prst="rect">
            <a:avLst/>
          </a:prstGeom>
        </p:spPr>
        <p:txBody>
          <a:bodyPr anchor="t" rtlCol="false" tIns="0" lIns="0" bIns="0" rIns="0">
            <a:spAutoFit/>
          </a:bodyPr>
          <a:lstStyle/>
          <a:p>
            <a:pPr algn="l">
              <a:lnSpc>
                <a:spcPts val="19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(i)+</a:t>
            </a:r>
            <a:r>
              <a:rPr lang="en-US" sz="1600" spc="142">
                <a:solidFill>
                  <a:srgbClr val="CE9178"/>
                </a:solidFill>
                <a:latin typeface="Montserrat 2"/>
                <a:ea typeface="Montserrat 2"/>
                <a:cs typeface="Montserrat 2"/>
                <a:sym typeface="Montserrat 2"/>
              </a:rPr>
              <a:t>","</a:t>
            </a:r>
            <a:r>
              <a:rPr lang="en-US" sz="1600" spc="142">
                <a:solidFill>
                  <a:srgbClr val="D4D4D4"/>
                </a:solidFill>
                <a:latin typeface="Montserrat 2"/>
                <a:ea typeface="Montserrat 2"/>
                <a:cs typeface="Montserrat 2"/>
                <a:sym typeface="Montserrat 2"/>
              </a:rPr>
              <a:t>+</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(j)) </a:t>
            </a:r>
          </a:p>
        </p:txBody>
      </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449561" y="534352"/>
            <a:ext cx="4706122" cy="1024109"/>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- 2</a:t>
            </a:r>
          </a:p>
          <a:p>
            <a:pPr algn="l">
              <a:lnSpc>
                <a:spcPts val="2520"/>
              </a:lnSpc>
            </a:pPr>
            <a:r>
              <a:rPr lang="en-US" b="true" sz="1800" spc="-12">
                <a:solidFill>
                  <a:srgbClr val="000000"/>
                </a:solidFill>
                <a:latin typeface="Montserrat 2 Bold"/>
                <a:ea typeface="Montserrat 2 Bold"/>
                <a:cs typeface="Montserrat 2 Bold"/>
                <a:sym typeface="Montserrat 2 Bold"/>
              </a:rPr>
              <a:t>What is the runtime of the below code?</a:t>
            </a:r>
          </a:p>
        </p:txBody>
      </p:sp>
      <p:sp>
        <p:nvSpPr>
          <p:cNvPr name="TextBox 23" id="23"/>
          <p:cNvSpPr txBox="true"/>
          <p:nvPr/>
        </p:nvSpPr>
        <p:spPr>
          <a:xfrm rot="0">
            <a:off x="457200" y="4867570"/>
            <a:ext cx="2886351"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Time Complexity : O(N2)</a:t>
            </a:r>
          </a:p>
        </p:txBody>
      </p:sp>
      <p:sp>
        <p:nvSpPr>
          <p:cNvPr name="TextBox 24" id="24"/>
          <p:cNvSpPr txBox="true"/>
          <p:nvPr/>
        </p:nvSpPr>
        <p:spPr>
          <a:xfrm rot="0">
            <a:off x="8305762" y="2910811"/>
            <a:ext cx="544144" cy="274091"/>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O(n2)</a:t>
            </a:r>
          </a:p>
        </p:txBody>
      </p:sp>
      <p:sp>
        <p:nvSpPr>
          <p:cNvPr name="TextBox 25" id="25"/>
          <p:cNvSpPr txBox="true"/>
          <p:nvPr/>
        </p:nvSpPr>
        <p:spPr>
          <a:xfrm rot="0">
            <a:off x="8310029" y="3177740"/>
            <a:ext cx="457714" cy="273863"/>
          </a:xfrm>
          <a:prstGeom prst="rect">
            <a:avLst/>
          </a:prstGeom>
        </p:spPr>
        <p:txBody>
          <a:bodyPr anchor="t" rtlCol="false" tIns="0" lIns="0" bIns="0" rIns="0">
            <a:spAutoFit/>
          </a:bodyPr>
          <a:lstStyle/>
          <a:p>
            <a:pPr algn="l">
              <a:lnSpc>
                <a:spcPts val="2100"/>
              </a:lnSpc>
            </a:pPr>
            <a:r>
              <a:rPr lang="en-US" b="true" sz="1800" spc="-5">
                <a:solidFill>
                  <a:srgbClr val="FFFFFF"/>
                </a:solidFill>
                <a:latin typeface="IBM Plex Sans Bold"/>
                <a:ea typeface="IBM Plex Sans Bold"/>
                <a:cs typeface="IBM Plex Sans Bold"/>
                <a:sym typeface="IBM Plex Sans Bold"/>
              </a:rPr>
              <a:t>O(n)</a:t>
            </a:r>
          </a:p>
        </p:txBody>
      </p:sp>
      <p:sp>
        <p:nvSpPr>
          <p:cNvPr name="TextBox 26" id="26"/>
          <p:cNvSpPr txBox="true"/>
          <p:nvPr/>
        </p:nvSpPr>
        <p:spPr>
          <a:xfrm rot="0">
            <a:off x="8313992" y="3479359"/>
            <a:ext cx="449094" cy="188138"/>
          </a:xfrm>
          <a:prstGeom prst="rect">
            <a:avLst/>
          </a:prstGeom>
        </p:spPr>
        <p:txBody>
          <a:bodyPr anchor="t" rtlCol="false" tIns="0" lIns="0" bIns="0" rIns="0">
            <a:spAutoFit/>
          </a:bodyPr>
          <a:lstStyle/>
          <a:p>
            <a:pPr algn="l">
              <a:lnSpc>
                <a:spcPts val="1299"/>
              </a:lnSpc>
            </a:pPr>
            <a:r>
              <a:rPr lang="en-US" b="true" sz="1800" spc="-5">
                <a:solidFill>
                  <a:srgbClr val="FFFFFF"/>
                </a:solidFill>
                <a:latin typeface="IBM Plex Sans Bold"/>
                <a:ea typeface="IBM Plex Sans Bold"/>
                <a:cs typeface="IBM Plex Sans Bold"/>
                <a:sym typeface="IBM Plex Sans Bold"/>
              </a:rPr>
              <a:t>O(1)</a:t>
            </a:r>
          </a:p>
        </p:txBody>
      </p:sp>
      <p:sp>
        <p:nvSpPr>
          <p:cNvPr name="TextBox 27" id="27"/>
          <p:cNvSpPr txBox="true"/>
          <p:nvPr/>
        </p:nvSpPr>
        <p:spPr>
          <a:xfrm rot="0">
            <a:off x="9829495" y="3018358"/>
            <a:ext cx="544144" cy="312191"/>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O(n2)</a:t>
            </a:r>
          </a:p>
        </p:txBody>
      </p:sp>
      <p:sp>
        <p:nvSpPr>
          <p:cNvPr name="TextBox 28" id="28"/>
          <p:cNvSpPr txBox="true"/>
          <p:nvPr/>
        </p:nvSpPr>
        <p:spPr>
          <a:xfrm rot="0">
            <a:off x="8714613" y="2896648"/>
            <a:ext cx="365303" cy="791975"/>
          </a:xfrm>
          <a:prstGeom prst="rect">
            <a:avLst/>
          </a:prstGeom>
        </p:spPr>
        <p:txBody>
          <a:bodyPr anchor="t" rtlCol="false" tIns="0" lIns="0" bIns="0" rIns="0">
            <a:spAutoFit/>
          </a:bodyPr>
          <a:lstStyle/>
          <a:p>
            <a:pPr algn="l">
              <a:lnSpc>
                <a:spcPts val="6580"/>
              </a:lnSpc>
            </a:pPr>
            <a:r>
              <a:rPr lang="en-US" sz="4700">
                <a:solidFill>
                  <a:srgbClr val="FFFFFF"/>
                </a:solidFill>
                <a:latin typeface="Courier New OS"/>
                <a:ea typeface="Courier New OS"/>
                <a:cs typeface="Courier New OS"/>
                <a:sym typeface="Courier New OS"/>
              </a:rPr>
              <a:t>}</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903199" y="4091940"/>
            <a:ext cx="671598" cy="248917"/>
            <a:chOff x="0" y="0"/>
            <a:chExt cx="671601" cy="248920"/>
          </a:xfrm>
        </p:grpSpPr>
        <p:sp>
          <p:nvSpPr>
            <p:cNvPr name="Freeform 6" id="6"/>
            <p:cNvSpPr/>
            <p:nvPr/>
          </p:nvSpPr>
          <p:spPr>
            <a:xfrm flipH="false" flipV="false" rot="0">
              <a:off x="63500" y="111760"/>
              <a:ext cx="465836" cy="25400"/>
            </a:xfrm>
            <a:custGeom>
              <a:avLst/>
              <a:gdLst/>
              <a:ahLst/>
              <a:cxnLst/>
              <a:rect r="r" b="b" t="t" l="l"/>
              <a:pathLst>
                <a:path h="25400" w="465836">
                  <a:moveTo>
                    <a:pt x="0" y="0"/>
                  </a:moveTo>
                  <a:lnTo>
                    <a:pt x="453136" y="0"/>
                  </a:lnTo>
                  <a:lnTo>
                    <a:pt x="453136" y="12700"/>
                  </a:lnTo>
                  <a:lnTo>
                    <a:pt x="453136" y="0"/>
                  </a:lnTo>
                  <a:lnTo>
                    <a:pt x="465836" y="0"/>
                  </a:lnTo>
                  <a:lnTo>
                    <a:pt x="465836" y="25400"/>
                  </a:lnTo>
                  <a:lnTo>
                    <a:pt x="453136" y="25400"/>
                  </a:lnTo>
                  <a:lnTo>
                    <a:pt x="0" y="25400"/>
                  </a:lnTo>
                  <a:close/>
                </a:path>
              </a:pathLst>
            </a:custGeom>
            <a:solidFill>
              <a:srgbClr val="000000"/>
            </a:solidFill>
          </p:spPr>
        </p:sp>
        <p:sp>
          <p:nvSpPr>
            <p:cNvPr name="Freeform 7" id="7"/>
            <p:cNvSpPr/>
            <p:nvPr/>
          </p:nvSpPr>
          <p:spPr>
            <a:xfrm flipH="false" flipV="false" rot="0">
              <a:off x="48615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8" id="8"/>
          <p:cNvGrpSpPr>
            <a:grpSpLocks noChangeAspect="true"/>
          </p:cNvGrpSpPr>
          <p:nvPr/>
        </p:nvGrpSpPr>
        <p:grpSpPr>
          <a:xfrm rot="0">
            <a:off x="928602" y="4460243"/>
            <a:ext cx="671598" cy="248917"/>
            <a:chOff x="0" y="0"/>
            <a:chExt cx="671601" cy="248920"/>
          </a:xfrm>
        </p:grpSpPr>
        <p:sp>
          <p:nvSpPr>
            <p:cNvPr name="Freeform 9" id="9"/>
            <p:cNvSpPr/>
            <p:nvPr/>
          </p:nvSpPr>
          <p:spPr>
            <a:xfrm flipH="false" flipV="false" rot="0">
              <a:off x="63500" y="111760"/>
              <a:ext cx="465836" cy="25400"/>
            </a:xfrm>
            <a:custGeom>
              <a:avLst/>
              <a:gdLst/>
              <a:ahLst/>
              <a:cxnLst/>
              <a:rect r="r" b="b" t="t" l="l"/>
              <a:pathLst>
                <a:path h="25400" w="465836">
                  <a:moveTo>
                    <a:pt x="0" y="0"/>
                  </a:moveTo>
                  <a:lnTo>
                    <a:pt x="453136" y="0"/>
                  </a:lnTo>
                  <a:lnTo>
                    <a:pt x="453136" y="12700"/>
                  </a:lnTo>
                  <a:lnTo>
                    <a:pt x="453136" y="0"/>
                  </a:lnTo>
                  <a:lnTo>
                    <a:pt x="465836" y="0"/>
                  </a:lnTo>
                  <a:lnTo>
                    <a:pt x="465836" y="25400"/>
                  </a:lnTo>
                  <a:lnTo>
                    <a:pt x="453136" y="25400"/>
                  </a:lnTo>
                  <a:lnTo>
                    <a:pt x="0" y="25400"/>
                  </a:lnTo>
                  <a:close/>
                </a:path>
              </a:pathLst>
            </a:custGeom>
            <a:solidFill>
              <a:srgbClr val="000000"/>
            </a:solidFill>
          </p:spPr>
        </p:sp>
        <p:sp>
          <p:nvSpPr>
            <p:cNvPr name="Freeform 10" id="10"/>
            <p:cNvSpPr/>
            <p:nvPr/>
          </p:nvSpPr>
          <p:spPr>
            <a:xfrm flipH="false" flipV="false" rot="0">
              <a:off x="48615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1" id="11"/>
          <p:cNvGrpSpPr>
            <a:grpSpLocks noChangeAspect="true"/>
          </p:cNvGrpSpPr>
          <p:nvPr/>
        </p:nvGrpSpPr>
        <p:grpSpPr>
          <a:xfrm rot="0">
            <a:off x="7909055" y="5108305"/>
            <a:ext cx="671598" cy="248917"/>
            <a:chOff x="0" y="0"/>
            <a:chExt cx="671601" cy="248920"/>
          </a:xfrm>
        </p:grpSpPr>
        <p:sp>
          <p:nvSpPr>
            <p:cNvPr name="Freeform 12" id="12"/>
            <p:cNvSpPr/>
            <p:nvPr/>
          </p:nvSpPr>
          <p:spPr>
            <a:xfrm flipH="false" flipV="false" rot="0">
              <a:off x="63500" y="111760"/>
              <a:ext cx="465836" cy="25400"/>
            </a:xfrm>
            <a:custGeom>
              <a:avLst/>
              <a:gdLst/>
              <a:ahLst/>
              <a:cxnLst/>
              <a:rect r="r" b="b" t="t" l="l"/>
              <a:pathLst>
                <a:path h="25400" w="465836">
                  <a:moveTo>
                    <a:pt x="0" y="0"/>
                  </a:moveTo>
                  <a:lnTo>
                    <a:pt x="453136" y="0"/>
                  </a:lnTo>
                  <a:lnTo>
                    <a:pt x="453136" y="12700"/>
                  </a:lnTo>
                  <a:lnTo>
                    <a:pt x="453136" y="0"/>
                  </a:lnTo>
                  <a:lnTo>
                    <a:pt x="465836" y="0"/>
                  </a:lnTo>
                  <a:lnTo>
                    <a:pt x="465836" y="25400"/>
                  </a:lnTo>
                  <a:lnTo>
                    <a:pt x="453136" y="25400"/>
                  </a:lnTo>
                  <a:lnTo>
                    <a:pt x="0" y="25400"/>
                  </a:lnTo>
                  <a:close/>
                </a:path>
              </a:pathLst>
            </a:custGeom>
            <a:solidFill>
              <a:srgbClr val="000000"/>
            </a:solidFill>
          </p:spPr>
        </p:sp>
        <p:sp>
          <p:nvSpPr>
            <p:cNvPr name="Freeform 13" id="13"/>
            <p:cNvSpPr/>
            <p:nvPr/>
          </p:nvSpPr>
          <p:spPr>
            <a:xfrm flipH="false" flipV="false" rot="0">
              <a:off x="48615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4" id="14"/>
          <p:cNvGrpSpPr>
            <a:grpSpLocks noChangeAspect="true"/>
          </p:cNvGrpSpPr>
          <p:nvPr/>
        </p:nvGrpSpPr>
        <p:grpSpPr>
          <a:xfrm rot="0">
            <a:off x="7934449" y="5476608"/>
            <a:ext cx="671598" cy="248917"/>
            <a:chOff x="0" y="0"/>
            <a:chExt cx="671601" cy="248920"/>
          </a:xfrm>
        </p:grpSpPr>
        <p:sp>
          <p:nvSpPr>
            <p:cNvPr name="Freeform 15" id="15"/>
            <p:cNvSpPr/>
            <p:nvPr/>
          </p:nvSpPr>
          <p:spPr>
            <a:xfrm flipH="false" flipV="false" rot="0">
              <a:off x="63500" y="111760"/>
              <a:ext cx="465836" cy="25400"/>
            </a:xfrm>
            <a:custGeom>
              <a:avLst/>
              <a:gdLst/>
              <a:ahLst/>
              <a:cxnLst/>
              <a:rect r="r" b="b" t="t" l="l"/>
              <a:pathLst>
                <a:path h="25400" w="465836">
                  <a:moveTo>
                    <a:pt x="0" y="0"/>
                  </a:moveTo>
                  <a:lnTo>
                    <a:pt x="453136" y="0"/>
                  </a:lnTo>
                  <a:lnTo>
                    <a:pt x="453136" y="12700"/>
                  </a:lnTo>
                  <a:lnTo>
                    <a:pt x="453136" y="0"/>
                  </a:lnTo>
                  <a:lnTo>
                    <a:pt x="465836" y="0"/>
                  </a:lnTo>
                  <a:lnTo>
                    <a:pt x="465836" y="25400"/>
                  </a:lnTo>
                  <a:lnTo>
                    <a:pt x="453136" y="25400"/>
                  </a:lnTo>
                  <a:lnTo>
                    <a:pt x="0" y="25400"/>
                  </a:lnTo>
                  <a:close/>
                </a:path>
              </a:pathLst>
            </a:custGeom>
            <a:solidFill>
              <a:srgbClr val="000000"/>
            </a:solidFill>
          </p:spPr>
        </p:sp>
        <p:sp>
          <p:nvSpPr>
            <p:cNvPr name="Freeform 16" id="16"/>
            <p:cNvSpPr/>
            <p:nvPr/>
          </p:nvSpPr>
          <p:spPr>
            <a:xfrm flipH="false" flipV="false" rot="0">
              <a:off x="48615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7" id="17"/>
          <p:cNvGrpSpPr>
            <a:grpSpLocks noChangeAspect="true"/>
          </p:cNvGrpSpPr>
          <p:nvPr/>
        </p:nvGrpSpPr>
        <p:grpSpPr>
          <a:xfrm rot="0">
            <a:off x="9114568" y="7092896"/>
            <a:ext cx="671598" cy="248917"/>
            <a:chOff x="0" y="0"/>
            <a:chExt cx="671601" cy="248920"/>
          </a:xfrm>
        </p:grpSpPr>
        <p:sp>
          <p:nvSpPr>
            <p:cNvPr name="Freeform 18" id="18"/>
            <p:cNvSpPr/>
            <p:nvPr/>
          </p:nvSpPr>
          <p:spPr>
            <a:xfrm flipH="false" flipV="false" rot="0">
              <a:off x="63500" y="111760"/>
              <a:ext cx="465836" cy="25400"/>
            </a:xfrm>
            <a:custGeom>
              <a:avLst/>
              <a:gdLst/>
              <a:ahLst/>
              <a:cxnLst/>
              <a:rect r="r" b="b" t="t" l="l"/>
              <a:pathLst>
                <a:path h="25400" w="465836">
                  <a:moveTo>
                    <a:pt x="0" y="0"/>
                  </a:moveTo>
                  <a:lnTo>
                    <a:pt x="453136" y="0"/>
                  </a:lnTo>
                  <a:lnTo>
                    <a:pt x="453136" y="12700"/>
                  </a:lnTo>
                  <a:lnTo>
                    <a:pt x="453136" y="0"/>
                  </a:lnTo>
                  <a:lnTo>
                    <a:pt x="465836" y="0"/>
                  </a:lnTo>
                  <a:lnTo>
                    <a:pt x="465836" y="25400"/>
                  </a:lnTo>
                  <a:lnTo>
                    <a:pt x="453136" y="25400"/>
                  </a:lnTo>
                  <a:lnTo>
                    <a:pt x="0" y="25400"/>
                  </a:lnTo>
                  <a:close/>
                </a:path>
              </a:pathLst>
            </a:custGeom>
            <a:solidFill>
              <a:srgbClr val="000000"/>
            </a:solidFill>
          </p:spPr>
        </p:sp>
        <p:sp>
          <p:nvSpPr>
            <p:cNvPr name="Freeform 19" id="19"/>
            <p:cNvSpPr/>
            <p:nvPr/>
          </p:nvSpPr>
          <p:spPr>
            <a:xfrm flipH="false" flipV="false" rot="0">
              <a:off x="48615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20" id="20"/>
          <p:cNvGrpSpPr>
            <a:grpSpLocks noChangeAspect="true"/>
          </p:cNvGrpSpPr>
          <p:nvPr/>
        </p:nvGrpSpPr>
        <p:grpSpPr>
          <a:xfrm rot="0">
            <a:off x="375390" y="1835096"/>
            <a:ext cx="11939559" cy="1308097"/>
            <a:chOff x="0" y="0"/>
            <a:chExt cx="11939562" cy="1308100"/>
          </a:xfrm>
        </p:grpSpPr>
        <p:sp>
          <p:nvSpPr>
            <p:cNvPr name="Freeform 21" id="21"/>
            <p:cNvSpPr/>
            <p:nvPr/>
          </p:nvSpPr>
          <p:spPr>
            <a:xfrm flipH="false" flipV="false" rot="0">
              <a:off x="0" y="0"/>
              <a:ext cx="11939524" cy="1308100"/>
            </a:xfrm>
            <a:custGeom>
              <a:avLst/>
              <a:gdLst/>
              <a:ahLst/>
              <a:cxnLst/>
              <a:rect r="r" b="b" t="t" l="l"/>
              <a:pathLst>
                <a:path h="1308100" w="11939524">
                  <a:moveTo>
                    <a:pt x="0" y="1308100"/>
                  </a:moveTo>
                  <a:lnTo>
                    <a:pt x="11939524" y="1308100"/>
                  </a:lnTo>
                  <a:lnTo>
                    <a:pt x="11939524" y="0"/>
                  </a:lnTo>
                  <a:lnTo>
                    <a:pt x="0" y="0"/>
                  </a:lnTo>
                  <a:close/>
                </a:path>
              </a:pathLst>
            </a:custGeom>
            <a:solidFill>
              <a:srgbClr val="000000"/>
            </a:solidFill>
          </p:spPr>
        </p:sp>
      </p:grpSp>
      <p:grpSp>
        <p:nvGrpSpPr>
          <p:cNvPr name="Group 22" id="22"/>
          <p:cNvGrpSpPr>
            <a:grpSpLocks noChangeAspect="true"/>
          </p:cNvGrpSpPr>
          <p:nvPr/>
        </p:nvGrpSpPr>
        <p:grpSpPr>
          <a:xfrm rot="0">
            <a:off x="10028968" y="5685758"/>
            <a:ext cx="671598" cy="248917"/>
            <a:chOff x="0" y="0"/>
            <a:chExt cx="671601" cy="248920"/>
          </a:xfrm>
        </p:grpSpPr>
        <p:sp>
          <p:nvSpPr>
            <p:cNvPr name="Freeform 23" id="23"/>
            <p:cNvSpPr/>
            <p:nvPr/>
          </p:nvSpPr>
          <p:spPr>
            <a:xfrm flipH="false" flipV="false" rot="0">
              <a:off x="63500" y="111760"/>
              <a:ext cx="465836" cy="25400"/>
            </a:xfrm>
            <a:custGeom>
              <a:avLst/>
              <a:gdLst/>
              <a:ahLst/>
              <a:cxnLst/>
              <a:rect r="r" b="b" t="t" l="l"/>
              <a:pathLst>
                <a:path h="25400" w="465836">
                  <a:moveTo>
                    <a:pt x="0" y="0"/>
                  </a:moveTo>
                  <a:lnTo>
                    <a:pt x="453136" y="0"/>
                  </a:lnTo>
                  <a:lnTo>
                    <a:pt x="453136" y="12700"/>
                  </a:lnTo>
                  <a:lnTo>
                    <a:pt x="453136" y="0"/>
                  </a:lnTo>
                  <a:lnTo>
                    <a:pt x="465836" y="0"/>
                  </a:lnTo>
                  <a:lnTo>
                    <a:pt x="465836" y="25400"/>
                  </a:lnTo>
                  <a:lnTo>
                    <a:pt x="453136" y="25400"/>
                  </a:lnTo>
                  <a:lnTo>
                    <a:pt x="0" y="25400"/>
                  </a:lnTo>
                  <a:close/>
                </a:path>
              </a:pathLst>
            </a:custGeom>
            <a:solidFill>
              <a:srgbClr val="000000"/>
            </a:solidFill>
          </p:spPr>
        </p:sp>
        <p:sp>
          <p:nvSpPr>
            <p:cNvPr name="Freeform 24" id="24"/>
            <p:cNvSpPr/>
            <p:nvPr/>
          </p:nvSpPr>
          <p:spPr>
            <a:xfrm flipH="false" flipV="false" rot="0">
              <a:off x="48615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25" id="25"/>
          <p:cNvGrpSpPr>
            <a:grpSpLocks noChangeAspect="true"/>
          </p:cNvGrpSpPr>
          <p:nvPr/>
        </p:nvGrpSpPr>
        <p:grpSpPr>
          <a:xfrm rot="0">
            <a:off x="10079765" y="6054061"/>
            <a:ext cx="671598" cy="248917"/>
            <a:chOff x="0" y="0"/>
            <a:chExt cx="671601" cy="248920"/>
          </a:xfrm>
        </p:grpSpPr>
        <p:sp>
          <p:nvSpPr>
            <p:cNvPr name="Freeform 26" id="26"/>
            <p:cNvSpPr/>
            <p:nvPr/>
          </p:nvSpPr>
          <p:spPr>
            <a:xfrm flipH="false" flipV="false" rot="0">
              <a:off x="63500" y="111760"/>
              <a:ext cx="465836" cy="25400"/>
            </a:xfrm>
            <a:custGeom>
              <a:avLst/>
              <a:gdLst/>
              <a:ahLst/>
              <a:cxnLst/>
              <a:rect r="r" b="b" t="t" l="l"/>
              <a:pathLst>
                <a:path h="25400" w="465836">
                  <a:moveTo>
                    <a:pt x="0" y="0"/>
                  </a:moveTo>
                  <a:lnTo>
                    <a:pt x="453136" y="0"/>
                  </a:lnTo>
                  <a:lnTo>
                    <a:pt x="453136" y="12700"/>
                  </a:lnTo>
                  <a:lnTo>
                    <a:pt x="453136" y="0"/>
                  </a:lnTo>
                  <a:lnTo>
                    <a:pt x="465836" y="0"/>
                  </a:lnTo>
                  <a:lnTo>
                    <a:pt x="465836" y="25400"/>
                  </a:lnTo>
                  <a:lnTo>
                    <a:pt x="453136" y="25400"/>
                  </a:lnTo>
                  <a:lnTo>
                    <a:pt x="0" y="25400"/>
                  </a:lnTo>
                  <a:close/>
                </a:path>
              </a:pathLst>
            </a:custGeom>
            <a:solidFill>
              <a:srgbClr val="000000"/>
            </a:solidFill>
          </p:spPr>
        </p:sp>
        <p:sp>
          <p:nvSpPr>
            <p:cNvPr name="Freeform 27" id="27"/>
            <p:cNvSpPr/>
            <p:nvPr/>
          </p:nvSpPr>
          <p:spPr>
            <a:xfrm flipH="false" flipV="false" rot="0">
              <a:off x="48615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sp>
        <p:nvSpPr>
          <p:cNvPr name="TextBox 28" id="2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9" id="29"/>
          <p:cNvSpPr txBox="true"/>
          <p:nvPr/>
        </p:nvSpPr>
        <p:spPr>
          <a:xfrm rot="0">
            <a:off x="449561" y="508949"/>
            <a:ext cx="4706122" cy="104951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- 3</a:t>
            </a:r>
          </a:p>
          <a:p>
            <a:pPr algn="l">
              <a:lnSpc>
                <a:spcPts val="2520"/>
              </a:lnSpc>
            </a:pPr>
            <a:r>
              <a:rPr lang="en-US" b="true" sz="1800" spc="-12">
                <a:solidFill>
                  <a:srgbClr val="000000"/>
                </a:solidFill>
                <a:latin typeface="Montserrat 2 Bold"/>
                <a:ea typeface="Montserrat 2 Bold"/>
                <a:cs typeface="Montserrat 2 Bold"/>
                <a:sym typeface="Montserrat 2 Bold"/>
              </a:rPr>
              <a:t>What is the runtime of the below code?</a:t>
            </a:r>
          </a:p>
        </p:txBody>
      </p:sp>
      <p:sp>
        <p:nvSpPr>
          <p:cNvPr name="TextBox 30" id="30"/>
          <p:cNvSpPr txBox="true"/>
          <p:nvPr/>
        </p:nvSpPr>
        <p:spPr>
          <a:xfrm rot="0">
            <a:off x="500129" y="4119496"/>
            <a:ext cx="512416" cy="708022"/>
          </a:xfrm>
          <a:prstGeom prst="rect">
            <a:avLst/>
          </a:prstGeom>
        </p:spPr>
        <p:txBody>
          <a:bodyPr anchor="t" rtlCol="false" tIns="0" lIns="0" bIns="0" rIns="0">
            <a:spAutoFit/>
          </a:bodyPr>
          <a:lstStyle/>
          <a:p>
            <a:pPr algn="l">
              <a:lnSpc>
                <a:spcPts val="2899"/>
              </a:lnSpc>
            </a:pPr>
            <a:r>
              <a:rPr lang="en-US" sz="1800" spc="-12">
                <a:solidFill>
                  <a:srgbClr val="000000"/>
                </a:solidFill>
                <a:latin typeface="Montserrat 2"/>
                <a:ea typeface="Montserrat 2"/>
                <a:cs typeface="Montserrat 2"/>
                <a:sym typeface="Montserrat 2"/>
              </a:rPr>
              <a:t>1st 2nd</a:t>
            </a:r>
            <a:r>
              <a:rPr lang="en-US" sz="1800" spc="-12">
                <a:solidFill>
                  <a:srgbClr val="FFFFFF"/>
                </a:solidFill>
                <a:latin typeface="Montserrat 2"/>
                <a:ea typeface="Montserrat 2"/>
                <a:cs typeface="Montserrat 2"/>
                <a:sym typeface="Montserrat 2"/>
              </a:rPr>
              <a:t> </a:t>
            </a:r>
          </a:p>
        </p:txBody>
      </p:sp>
      <p:sp>
        <p:nvSpPr>
          <p:cNvPr name="TextBox 31" id="31"/>
          <p:cNvSpPr txBox="true"/>
          <p:nvPr/>
        </p:nvSpPr>
        <p:spPr>
          <a:xfrm rot="0">
            <a:off x="1648768" y="4119496"/>
            <a:ext cx="500805" cy="708022"/>
          </a:xfrm>
          <a:prstGeom prst="rect">
            <a:avLst/>
          </a:prstGeom>
        </p:spPr>
        <p:txBody>
          <a:bodyPr anchor="t" rtlCol="false" tIns="0" lIns="0" bIns="0" rIns="0">
            <a:spAutoFit/>
          </a:bodyPr>
          <a:lstStyle/>
          <a:p>
            <a:pPr algn="ctr">
              <a:lnSpc>
                <a:spcPts val="2899"/>
              </a:lnSpc>
            </a:pPr>
            <a:r>
              <a:rPr lang="en-US" sz="1800" spc="-12">
                <a:solidFill>
                  <a:srgbClr val="000000"/>
                </a:solidFill>
                <a:latin typeface="Montserrat 2"/>
                <a:ea typeface="Montserrat 2"/>
                <a:cs typeface="Montserrat 2"/>
                <a:sym typeface="Montserrat 2"/>
              </a:rPr>
              <a:t>n-1 n-2</a:t>
            </a:r>
          </a:p>
        </p:txBody>
      </p:sp>
      <p:sp>
        <p:nvSpPr>
          <p:cNvPr name="TextBox 32" id="32"/>
          <p:cNvSpPr txBox="true"/>
          <p:nvPr/>
        </p:nvSpPr>
        <p:spPr>
          <a:xfrm rot="0">
            <a:off x="1056837" y="4840214"/>
            <a:ext cx="147361" cy="723957"/>
          </a:xfrm>
          <a:prstGeom prst="rect">
            <a:avLst/>
          </a:prstGeom>
        </p:spPr>
        <p:txBody>
          <a:bodyPr anchor="t" rtlCol="false" tIns="0" lIns="0" bIns="0" rIns="0">
            <a:spAutoFit/>
          </a:bodyPr>
          <a:lstStyle/>
          <a:p>
            <a:pPr algn="ctr">
              <a:lnSpc>
                <a:spcPts val="900"/>
              </a:lnSpc>
            </a:pPr>
            <a:r>
              <a:rPr lang="en-US" sz="1800" spc="-12">
                <a:solidFill>
                  <a:srgbClr val="000000"/>
                </a:solidFill>
                <a:latin typeface="Montserrat 2"/>
                <a:ea typeface="Montserrat 2"/>
                <a:cs typeface="Montserrat 2"/>
                <a:sym typeface="Montserrat 2"/>
              </a:rPr>
              <a:t>.</a:t>
            </a:r>
          </a:p>
          <a:p>
            <a:pPr algn="ctr">
              <a:lnSpc>
                <a:spcPts val="3299"/>
              </a:lnSpc>
            </a:pPr>
            <a:r>
              <a:rPr lang="en-US" sz="1800" spc="-12">
                <a:solidFill>
                  <a:srgbClr val="000000"/>
                </a:solidFill>
                <a:latin typeface="Montserrat 2"/>
                <a:ea typeface="Montserrat 2"/>
                <a:cs typeface="Montserrat 2"/>
                <a:sym typeface="Montserrat 2"/>
              </a:rPr>
              <a:t>.</a:t>
            </a:r>
          </a:p>
          <a:p>
            <a:pPr algn="ctr">
              <a:lnSpc>
                <a:spcPts val="1400"/>
              </a:lnSpc>
            </a:pPr>
            <a:r>
              <a:rPr lang="en-US" sz="1800" spc="-12">
                <a:solidFill>
                  <a:srgbClr val="000000"/>
                </a:solidFill>
                <a:latin typeface="Montserrat 2"/>
                <a:ea typeface="Montserrat 2"/>
                <a:cs typeface="Montserrat 2"/>
                <a:sym typeface="Montserrat 2"/>
              </a:rPr>
              <a:t>1</a:t>
            </a:r>
          </a:p>
        </p:txBody>
      </p:sp>
      <p:sp>
        <p:nvSpPr>
          <p:cNvPr name="TextBox 33" id="33"/>
          <p:cNvSpPr txBox="true"/>
          <p:nvPr/>
        </p:nvSpPr>
        <p:spPr>
          <a:xfrm rot="0">
            <a:off x="505873" y="5602186"/>
            <a:ext cx="3376212" cy="2256758"/>
          </a:xfrm>
          <a:prstGeom prst="rect">
            <a:avLst/>
          </a:prstGeom>
        </p:spPr>
        <p:txBody>
          <a:bodyPr anchor="t" rtlCol="false" tIns="0" lIns="0" bIns="0" rIns="0">
            <a:spAutoFit/>
          </a:bodyPr>
          <a:lstStyle/>
          <a:p>
            <a:pPr algn="just">
              <a:lnSpc>
                <a:spcPts val="4500"/>
              </a:lnSpc>
            </a:pPr>
            <a:r>
              <a:rPr lang="en-US" sz="1800" spc="-12">
                <a:solidFill>
                  <a:srgbClr val="000000"/>
                </a:solidFill>
                <a:latin typeface="Montserrat 2"/>
                <a:ea typeface="Montserrat 2"/>
                <a:cs typeface="Montserrat 2"/>
                <a:sym typeface="Montserrat 2"/>
              </a:rPr>
              <a:t>(n-1)+(n-2)+(n-3)+..+2+1</a:t>
            </a:r>
          </a:p>
          <a:p>
            <a:pPr algn="just">
              <a:lnSpc>
                <a:spcPts val="3997"/>
              </a:lnSpc>
            </a:pPr>
            <a:r>
              <a:rPr lang="en-US" sz="1800" spc="-12">
                <a:solidFill>
                  <a:srgbClr val="000000"/>
                </a:solidFill>
                <a:latin typeface="Montserrat 2"/>
                <a:ea typeface="Montserrat 2"/>
                <a:cs typeface="Montserrat 2"/>
                <a:sym typeface="Montserrat 2"/>
              </a:rPr>
              <a:t>=1+2+…+(n-3)+(n-2)+(n-1)</a:t>
            </a:r>
          </a:p>
          <a:p>
            <a:pPr algn="just">
              <a:lnSpc>
                <a:spcPts val="2404"/>
              </a:lnSpc>
            </a:pPr>
            <a:r>
              <a:rPr lang="en-US" sz="1800" spc="-12">
                <a:solidFill>
                  <a:srgbClr val="000000"/>
                </a:solidFill>
                <a:latin typeface="Montserrat 2"/>
                <a:ea typeface="Montserrat 2"/>
                <a:cs typeface="Montserrat 2"/>
                <a:sym typeface="Montserrat 2"/>
              </a:rPr>
              <a:t>=n(n-1)/2</a:t>
            </a:r>
          </a:p>
          <a:p>
            <a:pPr algn="just">
              <a:lnSpc>
                <a:spcPts val="4094"/>
              </a:lnSpc>
            </a:pPr>
            <a:r>
              <a:rPr lang="en-US" sz="1800" spc="-12">
                <a:solidFill>
                  <a:srgbClr val="000000"/>
                </a:solidFill>
                <a:latin typeface="Montserrat 2"/>
                <a:ea typeface="Montserrat 2"/>
                <a:cs typeface="Montserrat 2"/>
                <a:sym typeface="Montserrat 2"/>
              </a:rPr>
              <a:t>=n2/2 + n</a:t>
            </a:r>
          </a:p>
          <a:p>
            <a:pPr algn="just">
              <a:lnSpc>
                <a:spcPts val="2143"/>
              </a:lnSpc>
            </a:pPr>
            <a:r>
              <a:rPr lang="en-US" sz="1800" spc="-12">
                <a:solidFill>
                  <a:srgbClr val="000000"/>
                </a:solidFill>
                <a:latin typeface="Montserrat 2"/>
                <a:ea typeface="Montserrat 2"/>
                <a:cs typeface="Montserrat 2"/>
                <a:sym typeface="Montserrat 2"/>
              </a:rPr>
              <a:t>=n2</a:t>
            </a:r>
          </a:p>
        </p:txBody>
      </p:sp>
      <p:sp>
        <p:nvSpPr>
          <p:cNvPr name="TextBox 34" id="34"/>
          <p:cNvSpPr txBox="true"/>
          <p:nvPr/>
        </p:nvSpPr>
        <p:spPr>
          <a:xfrm rot="0">
            <a:off x="468678" y="7767114"/>
            <a:ext cx="2886351" cy="501644"/>
          </a:xfrm>
          <a:prstGeom prst="rect">
            <a:avLst/>
          </a:prstGeom>
        </p:spPr>
        <p:txBody>
          <a:bodyPr anchor="t" rtlCol="false" tIns="0" lIns="0" bIns="0" rIns="0">
            <a:spAutoFit/>
          </a:bodyPr>
          <a:lstStyle/>
          <a:p>
            <a:pPr algn="l">
              <a:lnSpc>
                <a:spcPts val="4500"/>
              </a:lnSpc>
            </a:pPr>
            <a:r>
              <a:rPr lang="en-US" b="true" sz="1800" spc="-12">
                <a:solidFill>
                  <a:srgbClr val="000000"/>
                </a:solidFill>
                <a:latin typeface="Montserrat 2 Bold"/>
                <a:ea typeface="Montserrat 2 Bold"/>
                <a:cs typeface="Montserrat 2 Bold"/>
                <a:sym typeface="Montserrat 2 Bold"/>
              </a:rPr>
              <a:t>Time Complexity : O(N2)</a:t>
            </a:r>
          </a:p>
        </p:txBody>
      </p:sp>
      <p:sp>
        <p:nvSpPr>
          <p:cNvPr name="TextBox 35" id="35"/>
          <p:cNvSpPr txBox="true"/>
          <p:nvPr/>
        </p:nvSpPr>
        <p:spPr>
          <a:xfrm rot="0">
            <a:off x="7550934" y="7130167"/>
            <a:ext cx="1517056" cy="332632"/>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n*n/2 = n2/2</a:t>
            </a:r>
          </a:p>
        </p:txBody>
      </p:sp>
      <p:sp>
        <p:nvSpPr>
          <p:cNvPr name="TextBox 36" id="36"/>
          <p:cNvSpPr txBox="true"/>
          <p:nvPr/>
        </p:nvSpPr>
        <p:spPr>
          <a:xfrm rot="0">
            <a:off x="7338365" y="4005196"/>
            <a:ext cx="2436066" cy="962206"/>
          </a:xfrm>
          <a:prstGeom prst="rect">
            <a:avLst/>
          </a:prstGeom>
        </p:spPr>
        <p:txBody>
          <a:bodyPr anchor="t" rtlCol="false" tIns="0" lIns="0" bIns="0" rIns="0">
            <a:spAutoFit/>
          </a:bodyPr>
          <a:lstStyle/>
          <a:p>
            <a:pPr algn="l">
              <a:lnSpc>
                <a:spcPts val="4001"/>
              </a:lnSpc>
            </a:pPr>
            <a:r>
              <a:rPr lang="en-US" sz="1800" spc="-12">
                <a:solidFill>
                  <a:srgbClr val="000000"/>
                </a:solidFill>
                <a:latin typeface="Montserrat 2"/>
                <a:ea typeface="Montserrat 2"/>
                <a:cs typeface="Montserrat 2"/>
                <a:sym typeface="Montserrat 2"/>
              </a:rPr>
              <a:t>Outer loop - N times Inner loop?</a:t>
            </a:r>
          </a:p>
        </p:txBody>
      </p:sp>
      <p:sp>
        <p:nvSpPr>
          <p:cNvPr name="TextBox 37" id="37"/>
          <p:cNvSpPr txBox="true"/>
          <p:nvPr/>
        </p:nvSpPr>
        <p:spPr>
          <a:xfrm rot="0">
            <a:off x="7505976" y="5021561"/>
            <a:ext cx="438741" cy="822322"/>
          </a:xfrm>
          <a:prstGeom prst="rect">
            <a:avLst/>
          </a:prstGeom>
        </p:spPr>
        <p:txBody>
          <a:bodyPr anchor="t" rtlCol="false" tIns="0" lIns="0" bIns="0" rIns="0">
            <a:spAutoFit/>
          </a:bodyPr>
          <a:lstStyle/>
          <a:p>
            <a:pPr algn="just">
              <a:lnSpc>
                <a:spcPts val="4001"/>
              </a:lnSpc>
            </a:pPr>
            <a:r>
              <a:rPr lang="en-US" sz="1800" spc="-12">
                <a:solidFill>
                  <a:srgbClr val="000000"/>
                </a:solidFill>
                <a:latin typeface="Montserrat 2"/>
                <a:ea typeface="Montserrat 2"/>
                <a:cs typeface="Montserrat 2"/>
                <a:sym typeface="Montserrat 2"/>
              </a:rPr>
              <a:t>1st </a:t>
            </a:r>
          </a:p>
          <a:p>
            <a:pPr algn="just">
              <a:lnSpc>
                <a:spcPts val="1798"/>
              </a:lnSpc>
            </a:pPr>
            <a:r>
              <a:rPr lang="en-US" sz="1800" spc="-12">
                <a:solidFill>
                  <a:srgbClr val="000000"/>
                </a:solidFill>
                <a:latin typeface="Montserrat 2"/>
                <a:ea typeface="Montserrat 2"/>
                <a:cs typeface="Montserrat 2"/>
                <a:sym typeface="Montserrat 2"/>
              </a:rPr>
              <a:t>2nd</a:t>
            </a:r>
          </a:p>
        </p:txBody>
      </p:sp>
      <p:sp>
        <p:nvSpPr>
          <p:cNvPr name="TextBox 38" id="38"/>
          <p:cNvSpPr txBox="true"/>
          <p:nvPr/>
        </p:nvSpPr>
        <p:spPr>
          <a:xfrm rot="0">
            <a:off x="8654615" y="5021561"/>
            <a:ext cx="294799" cy="454019"/>
          </a:xfrm>
          <a:prstGeom prst="rect">
            <a:avLst/>
          </a:prstGeom>
        </p:spPr>
        <p:txBody>
          <a:bodyPr anchor="t" rtlCol="false" tIns="0" lIns="0" bIns="0" rIns="0">
            <a:spAutoFit/>
          </a:bodyPr>
          <a:lstStyle/>
          <a:p>
            <a:pPr algn="l">
              <a:lnSpc>
                <a:spcPts val="4001"/>
              </a:lnSpc>
            </a:pPr>
            <a:r>
              <a:rPr lang="en-US" sz="1800" spc="-12">
                <a:solidFill>
                  <a:srgbClr val="000000"/>
                </a:solidFill>
                <a:latin typeface="Montserrat 2"/>
                <a:ea typeface="Montserrat 2"/>
                <a:cs typeface="Montserrat 2"/>
                <a:sym typeface="Montserrat 2"/>
              </a:rPr>
              <a:t>10</a:t>
            </a:r>
          </a:p>
        </p:txBody>
      </p:sp>
      <p:sp>
        <p:nvSpPr>
          <p:cNvPr name="TextBox 39" id="39"/>
          <p:cNvSpPr txBox="true"/>
          <p:nvPr/>
        </p:nvSpPr>
        <p:spPr>
          <a:xfrm rot="0">
            <a:off x="8098803" y="6313075"/>
            <a:ext cx="1665427" cy="1159278"/>
          </a:xfrm>
          <a:prstGeom prst="rect">
            <a:avLst/>
          </a:prstGeom>
        </p:spPr>
        <p:txBody>
          <a:bodyPr anchor="t" rtlCol="false" tIns="0" lIns="0" bIns="0" rIns="0">
            <a:spAutoFit/>
          </a:bodyPr>
          <a:lstStyle/>
          <a:p>
            <a:pPr algn="l">
              <a:lnSpc>
                <a:spcPts val="6900"/>
              </a:lnSpc>
            </a:pPr>
            <a:r>
              <a:rPr lang="en-US" sz="13800" spc="-96">
                <a:solidFill>
                  <a:srgbClr val="000000"/>
                </a:solidFill>
                <a:latin typeface="Montserrat 2"/>
                <a:ea typeface="Montserrat 2"/>
                <a:cs typeface="Montserrat 2"/>
                <a:sym typeface="Montserrat 2"/>
              </a:rPr>
              <a:t>}9.</a:t>
            </a:r>
          </a:p>
        </p:txBody>
      </p:sp>
      <p:sp>
        <p:nvSpPr>
          <p:cNvPr name="TextBox 40" id="40"/>
          <p:cNvSpPr txBox="true"/>
          <p:nvPr/>
        </p:nvSpPr>
        <p:spPr>
          <a:xfrm rot="0">
            <a:off x="9568310" y="5894289"/>
            <a:ext cx="1036996" cy="1500616"/>
          </a:xfrm>
          <a:prstGeom prst="rect">
            <a:avLst/>
          </a:prstGeom>
        </p:spPr>
        <p:txBody>
          <a:bodyPr anchor="t" rtlCol="false" tIns="0" lIns="0" bIns="0" rIns="0">
            <a:spAutoFit/>
          </a:bodyPr>
          <a:lstStyle/>
          <a:p>
            <a:pPr algn="just">
              <a:lnSpc>
                <a:spcPts val="900"/>
              </a:lnSpc>
            </a:pPr>
            <a:r>
              <a:rPr lang="en-US" sz="1800" spc="-12">
                <a:solidFill>
                  <a:srgbClr val="000000"/>
                </a:solidFill>
                <a:latin typeface="Montserrat 2"/>
                <a:ea typeface="Montserrat 2"/>
                <a:cs typeface="Montserrat 2"/>
                <a:sym typeface="Montserrat 2"/>
              </a:rPr>
              <a:t>= 5</a:t>
            </a:r>
          </a:p>
          <a:p>
            <a:pPr algn="just">
              <a:lnSpc>
                <a:spcPts val="2520"/>
              </a:lnSpc>
            </a:pPr>
            <a:r>
              <a:rPr lang="en-US" b="true" sz="1800" spc="-12">
                <a:solidFill>
                  <a:srgbClr val="000000"/>
                </a:solidFill>
                <a:latin typeface="Montserrat 2 Bold"/>
                <a:ea typeface="Montserrat 2 Bold"/>
                <a:cs typeface="Montserrat 2 Bold"/>
                <a:sym typeface="Montserrat 2 Bold"/>
              </a:rPr>
              <a:t>O(N2)</a:t>
            </a:r>
          </a:p>
        </p:txBody>
      </p:sp>
      <p:sp>
        <p:nvSpPr>
          <p:cNvPr name="TextBox 41" id="41"/>
          <p:cNvSpPr txBox="true"/>
          <p:nvPr/>
        </p:nvSpPr>
        <p:spPr>
          <a:xfrm rot="0">
            <a:off x="8062693" y="6123289"/>
            <a:ext cx="147361" cy="457257"/>
          </a:xfrm>
          <a:prstGeom prst="rect">
            <a:avLst/>
          </a:prstGeom>
        </p:spPr>
        <p:txBody>
          <a:bodyPr anchor="t" rtlCol="false" tIns="0" lIns="0" bIns="0" rIns="0">
            <a:spAutoFit/>
          </a:bodyPr>
          <a:lstStyle/>
          <a:p>
            <a:pPr algn="l">
              <a:lnSpc>
                <a:spcPts val="900"/>
              </a:lnSpc>
            </a:pPr>
            <a:r>
              <a:rPr lang="en-US" sz="1800" spc="-12">
                <a:solidFill>
                  <a:srgbClr val="000000"/>
                </a:solidFill>
                <a:latin typeface="Montserrat 2"/>
                <a:ea typeface="Montserrat 2"/>
                <a:cs typeface="Montserrat 2"/>
                <a:sym typeface="Montserrat 2"/>
              </a:rPr>
              <a:t>.1</a:t>
            </a:r>
          </a:p>
        </p:txBody>
      </p:sp>
      <p:sp>
        <p:nvSpPr>
          <p:cNvPr name="TextBox 42" id="42"/>
          <p:cNvSpPr txBox="true"/>
          <p:nvPr/>
        </p:nvSpPr>
        <p:spPr>
          <a:xfrm rot="0">
            <a:off x="10749925" y="5713314"/>
            <a:ext cx="564490" cy="339719"/>
          </a:xfrm>
          <a:prstGeom prst="rect">
            <a:avLst/>
          </a:prstGeom>
        </p:spPr>
        <p:txBody>
          <a:bodyPr anchor="t" rtlCol="false" tIns="0" lIns="0" bIns="0" rIns="0">
            <a:spAutoFit/>
          </a:bodyPr>
          <a:lstStyle/>
          <a:p>
            <a:pPr algn="l">
              <a:lnSpc>
                <a:spcPts val="2899"/>
              </a:lnSpc>
            </a:pPr>
            <a:r>
              <a:rPr lang="en-US" sz="1800" spc="-12">
                <a:solidFill>
                  <a:srgbClr val="000000"/>
                </a:solidFill>
                <a:latin typeface="Montserrat 2"/>
                <a:ea typeface="Montserrat 2"/>
                <a:cs typeface="Montserrat 2"/>
                <a:sym typeface="Montserrat 2"/>
              </a:rPr>
              <a:t>10/2</a:t>
            </a:r>
          </a:p>
        </p:txBody>
      </p:sp>
      <p:sp>
        <p:nvSpPr>
          <p:cNvPr name="TextBox 43" id="43"/>
          <p:cNvSpPr txBox="true"/>
          <p:nvPr/>
        </p:nvSpPr>
        <p:spPr>
          <a:xfrm rot="0">
            <a:off x="10800721" y="6081617"/>
            <a:ext cx="414395" cy="339719"/>
          </a:xfrm>
          <a:prstGeom prst="rect">
            <a:avLst/>
          </a:prstGeom>
        </p:spPr>
        <p:txBody>
          <a:bodyPr anchor="t" rtlCol="false" tIns="0" lIns="0" bIns="0" rIns="0">
            <a:spAutoFit/>
          </a:bodyPr>
          <a:lstStyle/>
          <a:p>
            <a:pPr algn="l">
              <a:lnSpc>
                <a:spcPts val="2899"/>
              </a:lnSpc>
            </a:pPr>
            <a:r>
              <a:rPr lang="en-US" sz="1800" spc="-12">
                <a:solidFill>
                  <a:srgbClr val="000000"/>
                </a:solidFill>
                <a:latin typeface="Montserrat 2"/>
                <a:ea typeface="Montserrat 2"/>
                <a:cs typeface="Montserrat 2"/>
                <a:sym typeface="Montserrat 2"/>
              </a:rPr>
              <a:t>n/2</a:t>
            </a:r>
          </a:p>
        </p:txBody>
      </p:sp>
      <p:sp>
        <p:nvSpPr>
          <p:cNvPr name="TextBox 44" id="44"/>
          <p:cNvSpPr txBox="true"/>
          <p:nvPr/>
        </p:nvSpPr>
        <p:spPr>
          <a:xfrm rot="0">
            <a:off x="426196" y="1916192"/>
            <a:ext cx="3993061"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printUnorderedPairs</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array</a:t>
            </a:r>
            <a:r>
              <a:rPr lang="en-US" sz="1600" spc="142">
                <a:solidFill>
                  <a:srgbClr val="D4D4D4"/>
                </a:solidFill>
                <a:latin typeface="Montserrat 2"/>
                <a:ea typeface="Montserrat 2"/>
                <a:cs typeface="Montserrat 2"/>
                <a:sym typeface="Montserrat 2"/>
              </a:rPr>
              <a:t>): </a:t>
            </a:r>
          </a:p>
        </p:txBody>
      </p:sp>
      <p:sp>
        <p:nvSpPr>
          <p:cNvPr name="TextBox 45" id="45"/>
          <p:cNvSpPr txBox="true"/>
          <p:nvPr/>
        </p:nvSpPr>
        <p:spPr>
          <a:xfrm rot="0">
            <a:off x="915543" y="2157489"/>
            <a:ext cx="3743496"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i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 </a:t>
            </a:r>
          </a:p>
        </p:txBody>
      </p:sp>
      <p:sp>
        <p:nvSpPr>
          <p:cNvPr name="TextBox 46" id="46"/>
          <p:cNvSpPr txBox="true"/>
          <p:nvPr/>
        </p:nvSpPr>
        <p:spPr>
          <a:xfrm rot="0">
            <a:off x="1404890" y="2398795"/>
            <a:ext cx="3993061"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j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(i+</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 </a:t>
            </a:r>
          </a:p>
        </p:txBody>
      </p:sp>
      <p:sp>
        <p:nvSpPr>
          <p:cNvPr name="TextBox 47" id="47"/>
          <p:cNvSpPr txBox="true"/>
          <p:nvPr/>
        </p:nvSpPr>
        <p:spPr>
          <a:xfrm rot="0">
            <a:off x="1894237" y="2640092"/>
            <a:ext cx="4117848" cy="242011"/>
          </a:xfrm>
          <a:prstGeom prst="rect">
            <a:avLst/>
          </a:prstGeom>
        </p:spPr>
        <p:txBody>
          <a:bodyPr anchor="t" rtlCol="false" tIns="0" lIns="0" bIns="0" rIns="0">
            <a:spAutoFit/>
          </a:bodyPr>
          <a:lstStyle/>
          <a:p>
            <a:pPr algn="l">
              <a:lnSpc>
                <a:spcPts val="19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(array[i] + </a:t>
            </a:r>
            <a:r>
              <a:rPr lang="en-US" sz="1600" spc="142">
                <a:solidFill>
                  <a:srgbClr val="CE9178"/>
                </a:solidFill>
                <a:latin typeface="Montserrat 2"/>
                <a:ea typeface="Montserrat 2"/>
                <a:cs typeface="Montserrat 2"/>
                <a:sym typeface="Montserrat 2"/>
              </a:rPr>
              <a:t>","</a:t>
            </a:r>
            <a:r>
              <a:rPr lang="en-US" sz="1600" spc="142">
                <a:solidFill>
                  <a:srgbClr val="D4D4D4"/>
                </a:solidFill>
                <a:latin typeface="Montserrat 2"/>
                <a:ea typeface="Montserrat 2"/>
                <a:cs typeface="Montserrat 2"/>
                <a:sym typeface="Montserrat 2"/>
              </a:rPr>
              <a:t> + array[j]) </a:t>
            </a:r>
          </a:p>
        </p:txBody>
      </p:sp>
      <p:sp>
        <p:nvSpPr>
          <p:cNvPr name="TextBox 48" id="48"/>
          <p:cNvSpPr txBox="true"/>
          <p:nvPr/>
        </p:nvSpPr>
        <p:spPr>
          <a:xfrm rot="0">
            <a:off x="472202" y="3483883"/>
            <a:ext cx="3193675"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1. Counting the iterations</a:t>
            </a:r>
          </a:p>
        </p:txBody>
      </p:sp>
      <p:sp>
        <p:nvSpPr>
          <p:cNvPr name="TextBox 49" id="49"/>
          <p:cNvSpPr txBox="true"/>
          <p:nvPr/>
        </p:nvSpPr>
        <p:spPr>
          <a:xfrm rot="0">
            <a:off x="7330202" y="3483883"/>
            <a:ext cx="2031140" cy="321259"/>
          </a:xfrm>
          <a:prstGeom prst="rect">
            <a:avLst/>
          </a:prstGeom>
        </p:spPr>
        <p:txBody>
          <a:bodyPr anchor="t" rtlCol="false" tIns="0" lIns="0" bIns="0" rIns="0">
            <a:spAutoFit/>
          </a:bodyPr>
          <a:lstStyle/>
          <a:p>
            <a:pPr algn="l">
              <a:lnSpc>
                <a:spcPts val="2613"/>
              </a:lnSpc>
            </a:pPr>
            <a:r>
              <a:rPr lang="en-US" b="true" sz="1866" spc="-13">
                <a:solidFill>
                  <a:srgbClr val="000000"/>
                </a:solidFill>
                <a:latin typeface="Montserrat 2 Bold"/>
                <a:ea typeface="Montserrat 2 Bold"/>
                <a:cs typeface="Montserrat 2 Bold"/>
                <a:sym typeface="Montserrat 2 Bold"/>
              </a:rPr>
              <a:t>2. Average Work</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52577" y="1816103"/>
            <a:ext cx="11939559" cy="1549403"/>
            <a:chOff x="0" y="0"/>
            <a:chExt cx="11939562" cy="1549400"/>
          </a:xfrm>
        </p:grpSpPr>
        <p:sp>
          <p:nvSpPr>
            <p:cNvPr name="Freeform 6" id="6"/>
            <p:cNvSpPr/>
            <p:nvPr/>
          </p:nvSpPr>
          <p:spPr>
            <a:xfrm flipH="false" flipV="false" rot="0">
              <a:off x="0" y="0"/>
              <a:ext cx="11939524" cy="1549400"/>
            </a:xfrm>
            <a:custGeom>
              <a:avLst/>
              <a:gdLst/>
              <a:ahLst/>
              <a:cxnLst/>
              <a:rect r="r" b="b" t="t" l="l"/>
              <a:pathLst>
                <a:path h="1549400" w="11939524">
                  <a:moveTo>
                    <a:pt x="0" y="1549400"/>
                  </a:moveTo>
                  <a:lnTo>
                    <a:pt x="11939524" y="1549400"/>
                  </a:lnTo>
                  <a:lnTo>
                    <a:pt x="11939524" y="0"/>
                  </a:lnTo>
                  <a:lnTo>
                    <a:pt x="0" y="0"/>
                  </a:lnTo>
                  <a:close/>
                </a:path>
              </a:pathLst>
            </a:custGeom>
            <a:solidFill>
              <a:srgbClr val="000000"/>
            </a:solidFill>
          </p:spPr>
        </p:sp>
      </p:grpSp>
      <p:grpSp>
        <p:nvGrpSpPr>
          <p:cNvPr name="Group 7" id="7"/>
          <p:cNvGrpSpPr>
            <a:grpSpLocks noChangeAspect="true"/>
          </p:cNvGrpSpPr>
          <p:nvPr/>
        </p:nvGrpSpPr>
        <p:grpSpPr>
          <a:xfrm rot="0">
            <a:off x="352577" y="3759203"/>
            <a:ext cx="11939559" cy="1282703"/>
            <a:chOff x="0" y="0"/>
            <a:chExt cx="11939562" cy="1282700"/>
          </a:xfrm>
        </p:grpSpPr>
        <p:sp>
          <p:nvSpPr>
            <p:cNvPr name="Freeform 8" id="8"/>
            <p:cNvSpPr/>
            <p:nvPr/>
          </p:nvSpPr>
          <p:spPr>
            <a:xfrm flipH="false" flipV="false" rot="0">
              <a:off x="0" y="0"/>
              <a:ext cx="11939524" cy="1282700"/>
            </a:xfrm>
            <a:custGeom>
              <a:avLst/>
              <a:gdLst/>
              <a:ahLst/>
              <a:cxnLst/>
              <a:rect r="r" b="b" t="t" l="l"/>
              <a:pathLst>
                <a:path h="1282700" w="11939524">
                  <a:moveTo>
                    <a:pt x="0" y="1282700"/>
                  </a:moveTo>
                  <a:lnTo>
                    <a:pt x="11939524" y="1282700"/>
                  </a:lnTo>
                  <a:lnTo>
                    <a:pt x="11939524" y="0"/>
                  </a:lnTo>
                  <a:lnTo>
                    <a:pt x="0" y="0"/>
                  </a:lnTo>
                  <a:close/>
                </a:path>
              </a:pathLst>
            </a:custGeom>
            <a:solidFill>
              <a:srgbClr val="000000"/>
            </a:solidFill>
          </p:spPr>
        </p:sp>
      </p:grpSp>
      <p:sp>
        <p:nvSpPr>
          <p:cNvPr name="TextBox 9" id="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0" id="10"/>
          <p:cNvSpPr txBox="true"/>
          <p:nvPr/>
        </p:nvSpPr>
        <p:spPr>
          <a:xfrm rot="0">
            <a:off x="449561" y="445446"/>
            <a:ext cx="4706122" cy="1113006"/>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 - 4</a:t>
            </a:r>
          </a:p>
          <a:p>
            <a:pPr algn="l">
              <a:lnSpc>
                <a:spcPts val="2520"/>
              </a:lnSpc>
            </a:pPr>
            <a:r>
              <a:rPr lang="en-US" b="true" sz="1800" spc="-12">
                <a:solidFill>
                  <a:srgbClr val="000000"/>
                </a:solidFill>
                <a:latin typeface="Montserrat 2 Bold"/>
                <a:ea typeface="Montserrat 2 Bold"/>
                <a:cs typeface="Montserrat 2 Bold"/>
                <a:sym typeface="Montserrat 2 Bold"/>
              </a:rPr>
              <a:t>What is the runtime of the below code?</a:t>
            </a:r>
          </a:p>
        </p:txBody>
      </p:sp>
      <p:sp>
        <p:nvSpPr>
          <p:cNvPr name="TextBox 11" id="11"/>
          <p:cNvSpPr txBox="true"/>
          <p:nvPr/>
        </p:nvSpPr>
        <p:spPr>
          <a:xfrm rot="0">
            <a:off x="505768" y="5167246"/>
            <a:ext cx="1686249" cy="923925"/>
          </a:xfrm>
          <a:prstGeom prst="rect">
            <a:avLst/>
          </a:prstGeom>
        </p:spPr>
        <p:txBody>
          <a:bodyPr anchor="t" rtlCol="false" tIns="0" lIns="0" bIns="0" rIns="0">
            <a:spAutoFit/>
          </a:bodyPr>
          <a:lstStyle/>
          <a:p>
            <a:pPr algn="just">
              <a:lnSpc>
                <a:spcPts val="3850"/>
              </a:lnSpc>
            </a:pPr>
            <a:r>
              <a:rPr lang="en-US" sz="1800" spc="-12">
                <a:solidFill>
                  <a:srgbClr val="000000"/>
                </a:solidFill>
                <a:latin typeface="Montserrat 2"/>
                <a:ea typeface="Montserrat 2"/>
                <a:cs typeface="Montserrat 2"/>
                <a:sym typeface="Montserrat 2"/>
              </a:rPr>
              <a:t>b = len(arrayB) a = len(arrayA)</a:t>
            </a:r>
          </a:p>
        </p:txBody>
      </p:sp>
      <p:sp>
        <p:nvSpPr>
          <p:cNvPr name="TextBox 12" id="12"/>
          <p:cNvSpPr txBox="true"/>
          <p:nvPr/>
        </p:nvSpPr>
        <p:spPr>
          <a:xfrm rot="0">
            <a:off x="533400" y="6543970"/>
            <a:ext cx="2896162"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Time Complexity : O(ab)</a:t>
            </a:r>
          </a:p>
        </p:txBody>
      </p:sp>
      <p:sp>
        <p:nvSpPr>
          <p:cNvPr name="TextBox 13" id="13"/>
          <p:cNvSpPr txBox="true"/>
          <p:nvPr/>
        </p:nvSpPr>
        <p:spPr>
          <a:xfrm rot="0">
            <a:off x="403374" y="3840299"/>
            <a:ext cx="5116116"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printUnorderedPairs</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arrayA</a:t>
            </a:r>
            <a:r>
              <a:rPr lang="en-US" sz="1600" spc="142">
                <a:solidFill>
                  <a:srgbClr val="D4D4D4"/>
                </a:solidFill>
                <a:latin typeface="Montserrat 2"/>
                <a:ea typeface="Montserrat 2"/>
                <a:cs typeface="Montserrat 2"/>
                <a:sym typeface="Montserrat 2"/>
              </a:rPr>
              <a:t>, </a:t>
            </a:r>
            <a:r>
              <a:rPr lang="en-US" sz="1600" spc="142">
                <a:solidFill>
                  <a:srgbClr val="9CDCFE"/>
                </a:solidFill>
                <a:latin typeface="Montserrat 2"/>
                <a:ea typeface="Montserrat 2"/>
                <a:cs typeface="Montserrat 2"/>
                <a:sym typeface="Montserrat 2"/>
              </a:rPr>
              <a:t>arrayB</a:t>
            </a:r>
            <a:r>
              <a:rPr lang="en-US" sz="1600" spc="142">
                <a:solidFill>
                  <a:srgbClr val="D4D4D4"/>
                </a:solidFill>
                <a:latin typeface="Montserrat 2"/>
                <a:ea typeface="Montserrat 2"/>
                <a:cs typeface="Montserrat 2"/>
                <a:sym typeface="Montserrat 2"/>
              </a:rPr>
              <a:t>): </a:t>
            </a:r>
          </a:p>
        </p:txBody>
      </p:sp>
      <p:sp>
        <p:nvSpPr>
          <p:cNvPr name="TextBox 14" id="14"/>
          <p:cNvSpPr txBox="true"/>
          <p:nvPr/>
        </p:nvSpPr>
        <p:spPr>
          <a:xfrm rot="0">
            <a:off x="892721" y="4081605"/>
            <a:ext cx="3618709"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i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(arrayA)): </a:t>
            </a:r>
          </a:p>
        </p:txBody>
      </p:sp>
      <p:sp>
        <p:nvSpPr>
          <p:cNvPr name="TextBox 15" id="15"/>
          <p:cNvSpPr txBox="true"/>
          <p:nvPr/>
        </p:nvSpPr>
        <p:spPr>
          <a:xfrm rot="0">
            <a:off x="1382068" y="4322902"/>
            <a:ext cx="3618709"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j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(arrayB)): </a:t>
            </a:r>
          </a:p>
        </p:txBody>
      </p:sp>
      <p:sp>
        <p:nvSpPr>
          <p:cNvPr name="TextBox 16" id="16"/>
          <p:cNvSpPr txBox="true"/>
          <p:nvPr/>
        </p:nvSpPr>
        <p:spPr>
          <a:xfrm rot="0">
            <a:off x="403374" y="1897199"/>
            <a:ext cx="5116116"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printUnorderedPairs</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arrayA</a:t>
            </a:r>
            <a:r>
              <a:rPr lang="en-US" sz="1600" spc="142">
                <a:solidFill>
                  <a:srgbClr val="D4D4D4"/>
                </a:solidFill>
                <a:latin typeface="Montserrat 2"/>
                <a:ea typeface="Montserrat 2"/>
                <a:cs typeface="Montserrat 2"/>
                <a:sym typeface="Montserrat 2"/>
              </a:rPr>
              <a:t>, </a:t>
            </a:r>
            <a:r>
              <a:rPr lang="en-US" sz="1600" spc="142">
                <a:solidFill>
                  <a:srgbClr val="9CDCFE"/>
                </a:solidFill>
                <a:latin typeface="Montserrat 2"/>
                <a:ea typeface="Montserrat 2"/>
                <a:cs typeface="Montserrat 2"/>
                <a:sym typeface="Montserrat 2"/>
              </a:rPr>
              <a:t>arrayB</a:t>
            </a:r>
            <a:r>
              <a:rPr lang="en-US" sz="1600" spc="142">
                <a:solidFill>
                  <a:srgbClr val="D4D4D4"/>
                </a:solidFill>
                <a:latin typeface="Montserrat 2"/>
                <a:ea typeface="Montserrat 2"/>
                <a:cs typeface="Montserrat 2"/>
                <a:sym typeface="Montserrat 2"/>
              </a:rPr>
              <a:t>): </a:t>
            </a:r>
          </a:p>
        </p:txBody>
      </p:sp>
      <p:sp>
        <p:nvSpPr>
          <p:cNvPr name="TextBox 17" id="17"/>
          <p:cNvSpPr txBox="true"/>
          <p:nvPr/>
        </p:nvSpPr>
        <p:spPr>
          <a:xfrm rot="0">
            <a:off x="892721" y="2138505"/>
            <a:ext cx="3618709"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i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(arrayA)): </a:t>
            </a:r>
          </a:p>
        </p:txBody>
      </p:sp>
      <p:sp>
        <p:nvSpPr>
          <p:cNvPr name="TextBox 18" id="18"/>
          <p:cNvSpPr txBox="true"/>
          <p:nvPr/>
        </p:nvSpPr>
        <p:spPr>
          <a:xfrm rot="0">
            <a:off x="1382068" y="2379802"/>
            <a:ext cx="3618709"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j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(arrayB)): </a:t>
            </a:r>
          </a:p>
        </p:txBody>
      </p:sp>
      <p:sp>
        <p:nvSpPr>
          <p:cNvPr name="TextBox 19" id="19"/>
          <p:cNvSpPr txBox="true"/>
          <p:nvPr/>
        </p:nvSpPr>
        <p:spPr>
          <a:xfrm rot="0">
            <a:off x="1871415" y="2621099"/>
            <a:ext cx="3244358"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if</a:t>
            </a:r>
            <a:r>
              <a:rPr lang="en-US" sz="1600" spc="142">
                <a:solidFill>
                  <a:srgbClr val="D4D4D4"/>
                </a:solidFill>
                <a:latin typeface="Montserrat 2"/>
                <a:ea typeface="Montserrat 2"/>
                <a:cs typeface="Montserrat 2"/>
                <a:sym typeface="Montserrat 2"/>
              </a:rPr>
              <a:t> arrayA[i] &lt; arrayB[j]: </a:t>
            </a:r>
          </a:p>
        </p:txBody>
      </p:sp>
      <p:sp>
        <p:nvSpPr>
          <p:cNvPr name="TextBox 20" id="20"/>
          <p:cNvSpPr txBox="true"/>
          <p:nvPr/>
        </p:nvSpPr>
        <p:spPr>
          <a:xfrm rot="0">
            <a:off x="2360762" y="2862405"/>
            <a:ext cx="5615245" cy="242011"/>
          </a:xfrm>
          <a:prstGeom prst="rect">
            <a:avLst/>
          </a:prstGeom>
        </p:spPr>
        <p:txBody>
          <a:bodyPr anchor="t" rtlCol="false" tIns="0" lIns="0" bIns="0" rIns="0">
            <a:spAutoFit/>
          </a:bodyPr>
          <a:lstStyle/>
          <a:p>
            <a:pPr algn="l">
              <a:lnSpc>
                <a:spcPts val="19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(arrayA[i]) + </a:t>
            </a:r>
            <a:r>
              <a:rPr lang="en-US" sz="1600" spc="142">
                <a:solidFill>
                  <a:srgbClr val="CE9178"/>
                </a:solidFill>
                <a:latin typeface="Montserrat 2"/>
                <a:ea typeface="Montserrat 2"/>
                <a:cs typeface="Montserrat 2"/>
                <a:sym typeface="Montserrat 2"/>
              </a:rPr>
              <a:t>","</a:t>
            </a:r>
            <a:r>
              <a:rPr lang="en-US" sz="1600" spc="142">
                <a:solidFill>
                  <a:srgbClr val="D4D4D4"/>
                </a:solidFill>
                <a:latin typeface="Montserrat 2"/>
                <a:ea typeface="Montserrat 2"/>
                <a:cs typeface="Montserrat 2"/>
                <a:sym typeface="Montserrat 2"/>
              </a:rPr>
              <a:t> + </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(arrayB[j])) </a:t>
            </a:r>
          </a:p>
        </p:txBody>
      </p:sp>
      <p:sp>
        <p:nvSpPr>
          <p:cNvPr name="TextBox 21" id="21"/>
          <p:cNvSpPr txBox="true"/>
          <p:nvPr/>
        </p:nvSpPr>
        <p:spPr>
          <a:xfrm rot="0">
            <a:off x="403374" y="4599813"/>
            <a:ext cx="65494" cy="271282"/>
          </a:xfrm>
          <a:prstGeom prst="rect">
            <a:avLst/>
          </a:prstGeom>
        </p:spPr>
        <p:txBody>
          <a:bodyPr anchor="t" rtlCol="false" tIns="0" lIns="0" bIns="0" rIns="0">
            <a:spAutoFit/>
          </a:bodyPr>
          <a:lstStyle/>
          <a:p>
            <a:pPr algn="l">
              <a:lnSpc>
                <a:spcPts val="2240"/>
              </a:lnSpc>
            </a:pPr>
            <a:r>
              <a:rPr lang="en-US" sz="1600" spc="-11">
                <a:solidFill>
                  <a:srgbClr val="D4D4D4"/>
                </a:solidFill>
                <a:latin typeface="Montserrat 2"/>
                <a:ea typeface="Montserrat 2"/>
                <a:cs typeface="Montserrat 2"/>
                <a:sym typeface="Montserrat 2"/>
              </a:rPr>
              <a:t> </a:t>
            </a:r>
          </a:p>
        </p:txBody>
      </p:sp>
      <p:sp>
        <p:nvSpPr>
          <p:cNvPr name="TextBox 22" id="22"/>
          <p:cNvSpPr txBox="true"/>
          <p:nvPr/>
        </p:nvSpPr>
        <p:spPr>
          <a:xfrm rot="0">
            <a:off x="2910830" y="4539463"/>
            <a:ext cx="460877" cy="271282"/>
          </a:xfrm>
          <a:prstGeom prst="rect">
            <a:avLst/>
          </a:prstGeom>
        </p:spPr>
        <p:txBody>
          <a:bodyPr anchor="t" rtlCol="false" tIns="0" lIns="0" bIns="0" rIns="0">
            <a:spAutoFit/>
          </a:bodyPr>
          <a:lstStyle/>
          <a:p>
            <a:pPr algn="l">
              <a:lnSpc>
                <a:spcPts val="2240"/>
              </a:lnSpc>
            </a:pPr>
            <a:r>
              <a:rPr lang="en-US" b="true" sz="1600" spc="-11">
                <a:solidFill>
                  <a:srgbClr val="FFFFFF"/>
                </a:solidFill>
                <a:latin typeface="Montserrat 2 Bold"/>
                <a:ea typeface="Montserrat 2 Bold"/>
                <a:cs typeface="Montserrat 2 Bold"/>
                <a:sym typeface="Montserrat 2 Bold"/>
              </a:rPr>
              <a:t>O(1)</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263671" y="1905000"/>
            <a:ext cx="12066556" cy="1676400"/>
            <a:chOff x="0" y="0"/>
            <a:chExt cx="12066562" cy="1676400"/>
          </a:xfrm>
        </p:grpSpPr>
        <p:sp>
          <p:nvSpPr>
            <p:cNvPr name="Freeform 6" id="6"/>
            <p:cNvSpPr/>
            <p:nvPr/>
          </p:nvSpPr>
          <p:spPr>
            <a:xfrm flipH="false" flipV="false" rot="0">
              <a:off x="63500" y="63500"/>
              <a:ext cx="11939524" cy="1549400"/>
            </a:xfrm>
            <a:custGeom>
              <a:avLst/>
              <a:gdLst/>
              <a:ahLst/>
              <a:cxnLst/>
              <a:rect r="r" b="b" t="t" l="l"/>
              <a:pathLst>
                <a:path h="1549400" w="11939524">
                  <a:moveTo>
                    <a:pt x="0" y="1549400"/>
                  </a:moveTo>
                  <a:lnTo>
                    <a:pt x="11939524" y="1549400"/>
                  </a:lnTo>
                  <a:lnTo>
                    <a:pt x="11939524" y="0"/>
                  </a:lnTo>
                  <a:lnTo>
                    <a:pt x="0" y="0"/>
                  </a:lnTo>
                  <a:close/>
                </a:path>
              </a:pathLst>
            </a:custGeom>
            <a:solidFill>
              <a:srgbClr val="000000"/>
            </a:solidFill>
          </p:spPr>
        </p:sp>
        <p:sp>
          <p:nvSpPr>
            <p:cNvPr name="Freeform 7" id="7"/>
            <p:cNvSpPr/>
            <p:nvPr/>
          </p:nvSpPr>
          <p:spPr>
            <a:xfrm flipH="false" flipV="false" rot="0">
              <a:off x="4857115" y="593471"/>
              <a:ext cx="4013200" cy="25400"/>
            </a:xfrm>
            <a:custGeom>
              <a:avLst/>
              <a:gdLst/>
              <a:ahLst/>
              <a:cxnLst/>
              <a:rect r="r" b="b" t="t" l="l"/>
              <a:pathLst>
                <a:path h="25400" w="40132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08882" y="0"/>
                  </a:lnTo>
                  <a:lnTo>
                    <a:pt x="4008882" y="12700"/>
                  </a:lnTo>
                  <a:lnTo>
                    <a:pt x="4008882" y="0"/>
                  </a:lnTo>
                  <a:lnTo>
                    <a:pt x="4013200" y="0"/>
                  </a:lnTo>
                  <a:lnTo>
                    <a:pt x="4013200" y="25400"/>
                  </a:lnTo>
                  <a:lnTo>
                    <a:pt x="4008882" y="25400"/>
                  </a:lnTo>
                  <a:lnTo>
                    <a:pt x="3962400" y="25400"/>
                  </a:lnTo>
                  <a:close/>
                  <a:moveTo>
                    <a:pt x="0" y="0"/>
                  </a:moveTo>
                  <a:lnTo>
                    <a:pt x="50800" y="0"/>
                  </a:lnTo>
                  <a:lnTo>
                    <a:pt x="50800" y="25400"/>
                  </a:lnTo>
                  <a:lnTo>
                    <a:pt x="0" y="25400"/>
                  </a:lnTo>
                  <a:close/>
                </a:path>
              </a:pathLst>
            </a:custGeom>
            <a:solidFill>
              <a:srgbClr val="FFFFFF"/>
            </a:solidFill>
          </p:spPr>
        </p:sp>
        <p:sp>
          <p:nvSpPr>
            <p:cNvPr name="Freeform 8" id="8"/>
            <p:cNvSpPr/>
            <p:nvPr/>
          </p:nvSpPr>
          <p:spPr>
            <a:xfrm flipH="false" flipV="false" rot="0">
              <a:off x="8835517" y="545211"/>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9" id="9"/>
            <p:cNvSpPr/>
            <p:nvPr/>
          </p:nvSpPr>
          <p:spPr>
            <a:xfrm flipH="false" flipV="false" rot="0">
              <a:off x="7554722" y="1190371"/>
              <a:ext cx="1336802" cy="25400"/>
            </a:xfrm>
            <a:custGeom>
              <a:avLst/>
              <a:gdLst/>
              <a:ahLst/>
              <a:cxnLst/>
              <a:rect r="r" b="b" t="t" l="l"/>
              <a:pathLst>
                <a:path h="25400" w="1336802">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24102" y="0"/>
                  </a:lnTo>
                  <a:lnTo>
                    <a:pt x="1324102" y="12700"/>
                  </a:lnTo>
                  <a:lnTo>
                    <a:pt x="1324102" y="0"/>
                  </a:lnTo>
                  <a:lnTo>
                    <a:pt x="1336802" y="0"/>
                  </a:lnTo>
                  <a:lnTo>
                    <a:pt x="1336802" y="25400"/>
                  </a:lnTo>
                  <a:lnTo>
                    <a:pt x="1324102" y="25400"/>
                  </a:lnTo>
                  <a:lnTo>
                    <a:pt x="1320800" y="25400"/>
                  </a:lnTo>
                  <a:close/>
                  <a:moveTo>
                    <a:pt x="0" y="0"/>
                  </a:moveTo>
                  <a:lnTo>
                    <a:pt x="50800" y="0"/>
                  </a:lnTo>
                  <a:lnTo>
                    <a:pt x="50800" y="25400"/>
                  </a:lnTo>
                  <a:lnTo>
                    <a:pt x="0" y="25400"/>
                  </a:lnTo>
                  <a:close/>
                </a:path>
              </a:pathLst>
            </a:custGeom>
            <a:solidFill>
              <a:srgbClr val="FFFFFF"/>
            </a:solidFill>
          </p:spPr>
        </p:sp>
        <p:sp>
          <p:nvSpPr>
            <p:cNvPr name="Freeform 10" id="10"/>
            <p:cNvSpPr/>
            <p:nvPr/>
          </p:nvSpPr>
          <p:spPr>
            <a:xfrm flipH="false" flipV="false" rot="0">
              <a:off x="8848217" y="1142111"/>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11" id="11"/>
            <p:cNvSpPr/>
            <p:nvPr/>
          </p:nvSpPr>
          <p:spPr>
            <a:xfrm flipH="false" flipV="false" rot="0">
              <a:off x="4869815" y="936371"/>
              <a:ext cx="4013200" cy="25400"/>
            </a:xfrm>
            <a:custGeom>
              <a:avLst/>
              <a:gdLst/>
              <a:ahLst/>
              <a:cxnLst/>
              <a:rect r="r" b="b" t="t" l="l"/>
              <a:pathLst>
                <a:path h="25400" w="40132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08882" y="0"/>
                  </a:lnTo>
                  <a:lnTo>
                    <a:pt x="4008882" y="12700"/>
                  </a:lnTo>
                  <a:lnTo>
                    <a:pt x="4008882" y="0"/>
                  </a:lnTo>
                  <a:lnTo>
                    <a:pt x="4013200" y="0"/>
                  </a:lnTo>
                  <a:lnTo>
                    <a:pt x="4013200" y="25400"/>
                  </a:lnTo>
                  <a:lnTo>
                    <a:pt x="4008882" y="25400"/>
                  </a:lnTo>
                  <a:lnTo>
                    <a:pt x="3962400" y="25400"/>
                  </a:lnTo>
                  <a:close/>
                  <a:moveTo>
                    <a:pt x="0" y="0"/>
                  </a:moveTo>
                  <a:lnTo>
                    <a:pt x="50800" y="0"/>
                  </a:lnTo>
                  <a:lnTo>
                    <a:pt x="50800" y="25400"/>
                  </a:lnTo>
                  <a:lnTo>
                    <a:pt x="0" y="25400"/>
                  </a:lnTo>
                  <a:close/>
                </a:path>
              </a:pathLst>
            </a:custGeom>
            <a:solidFill>
              <a:srgbClr val="FFFFFF"/>
            </a:solidFill>
          </p:spPr>
        </p:sp>
        <p:sp>
          <p:nvSpPr>
            <p:cNvPr name="Freeform 12" id="12"/>
            <p:cNvSpPr/>
            <p:nvPr/>
          </p:nvSpPr>
          <p:spPr>
            <a:xfrm flipH="false" flipV="false" rot="0">
              <a:off x="8848217" y="888111"/>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grpSp>
      <p:sp>
        <p:nvSpPr>
          <p:cNvPr name="TextBox 13" id="13"/>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14" id="14"/>
          <p:cNvSpPr txBox="true"/>
          <p:nvPr/>
        </p:nvSpPr>
        <p:spPr>
          <a:xfrm rot="0">
            <a:off x="449561" y="572452"/>
            <a:ext cx="4706122" cy="986009"/>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 - 5</a:t>
            </a:r>
          </a:p>
          <a:p>
            <a:pPr algn="l">
              <a:lnSpc>
                <a:spcPts val="2520"/>
              </a:lnSpc>
            </a:pPr>
            <a:r>
              <a:rPr lang="en-US" b="true" sz="1800" spc="-12">
                <a:solidFill>
                  <a:srgbClr val="000000"/>
                </a:solidFill>
                <a:latin typeface="Montserrat 2 Bold"/>
                <a:ea typeface="Montserrat 2 Bold"/>
                <a:cs typeface="Montserrat 2 Bold"/>
                <a:sym typeface="Montserrat 2 Bold"/>
              </a:rPr>
              <a:t>What is the runtime of the below code?</a:t>
            </a:r>
          </a:p>
        </p:txBody>
      </p:sp>
      <p:sp>
        <p:nvSpPr>
          <p:cNvPr name="TextBox 15" id="15"/>
          <p:cNvSpPr txBox="true"/>
          <p:nvPr/>
        </p:nvSpPr>
        <p:spPr>
          <a:xfrm rot="0">
            <a:off x="501463" y="3627368"/>
            <a:ext cx="1686249" cy="831847"/>
          </a:xfrm>
          <a:prstGeom prst="rect">
            <a:avLst/>
          </a:prstGeom>
        </p:spPr>
        <p:txBody>
          <a:bodyPr anchor="t" rtlCol="false" tIns="0" lIns="0" bIns="0" rIns="0">
            <a:spAutoFit/>
          </a:bodyPr>
          <a:lstStyle/>
          <a:p>
            <a:pPr algn="just">
              <a:lnSpc>
                <a:spcPts val="3425"/>
              </a:lnSpc>
            </a:pPr>
            <a:r>
              <a:rPr lang="en-US" sz="1800" spc="-12">
                <a:solidFill>
                  <a:srgbClr val="000000"/>
                </a:solidFill>
                <a:latin typeface="Montserrat 2"/>
                <a:ea typeface="Montserrat 2"/>
                <a:cs typeface="Montserrat 2"/>
                <a:sym typeface="Montserrat 2"/>
              </a:rPr>
              <a:t>a = len(arrayA) b = len(arrayB)</a:t>
            </a:r>
          </a:p>
        </p:txBody>
      </p:sp>
      <p:sp>
        <p:nvSpPr>
          <p:cNvPr name="TextBox 16" id="16"/>
          <p:cNvSpPr txBox="true"/>
          <p:nvPr/>
        </p:nvSpPr>
        <p:spPr>
          <a:xfrm rot="0">
            <a:off x="533400" y="5781970"/>
            <a:ext cx="2896162"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Time Complexity : O(ab)</a:t>
            </a:r>
          </a:p>
        </p:txBody>
      </p:sp>
      <p:sp>
        <p:nvSpPr>
          <p:cNvPr name="TextBox 17" id="17"/>
          <p:cNvSpPr txBox="true"/>
          <p:nvPr/>
        </p:nvSpPr>
        <p:spPr>
          <a:xfrm rot="0">
            <a:off x="377971" y="2049599"/>
            <a:ext cx="5116116"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printUnorderedPairs</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arrayA</a:t>
            </a:r>
            <a:r>
              <a:rPr lang="en-US" sz="1600" spc="142">
                <a:solidFill>
                  <a:srgbClr val="D4D4D4"/>
                </a:solidFill>
                <a:latin typeface="Montserrat 2"/>
                <a:ea typeface="Montserrat 2"/>
                <a:cs typeface="Montserrat 2"/>
                <a:sym typeface="Montserrat 2"/>
              </a:rPr>
              <a:t>, </a:t>
            </a:r>
            <a:r>
              <a:rPr lang="en-US" sz="1600" spc="142">
                <a:solidFill>
                  <a:srgbClr val="9CDCFE"/>
                </a:solidFill>
                <a:latin typeface="Montserrat 2"/>
                <a:ea typeface="Montserrat 2"/>
                <a:cs typeface="Montserrat 2"/>
                <a:sym typeface="Montserrat 2"/>
              </a:rPr>
              <a:t>arrayB</a:t>
            </a:r>
            <a:r>
              <a:rPr lang="en-US" sz="1600" spc="142">
                <a:solidFill>
                  <a:srgbClr val="D4D4D4"/>
                </a:solidFill>
                <a:latin typeface="Montserrat 2"/>
                <a:ea typeface="Montserrat 2"/>
                <a:cs typeface="Montserrat 2"/>
                <a:sym typeface="Montserrat 2"/>
              </a:rPr>
              <a:t>): </a:t>
            </a:r>
          </a:p>
        </p:txBody>
      </p:sp>
      <p:sp>
        <p:nvSpPr>
          <p:cNvPr name="TextBox 18" id="18"/>
          <p:cNvSpPr txBox="true"/>
          <p:nvPr/>
        </p:nvSpPr>
        <p:spPr>
          <a:xfrm rot="0">
            <a:off x="867318" y="2290905"/>
            <a:ext cx="3618709"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i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(arrayA)): </a:t>
            </a:r>
          </a:p>
        </p:txBody>
      </p:sp>
      <p:sp>
        <p:nvSpPr>
          <p:cNvPr name="TextBox 19" id="19"/>
          <p:cNvSpPr txBox="true"/>
          <p:nvPr/>
        </p:nvSpPr>
        <p:spPr>
          <a:xfrm rot="0">
            <a:off x="1356665" y="2532202"/>
            <a:ext cx="3494018"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j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(arrayB)):</a:t>
            </a:r>
          </a:p>
        </p:txBody>
      </p:sp>
      <p:sp>
        <p:nvSpPr>
          <p:cNvPr name="TextBox 20" id="20"/>
          <p:cNvSpPr txBox="true"/>
          <p:nvPr/>
        </p:nvSpPr>
        <p:spPr>
          <a:xfrm rot="0">
            <a:off x="4751241" y="2680659"/>
            <a:ext cx="365303" cy="391925"/>
          </a:xfrm>
          <a:prstGeom prst="rect">
            <a:avLst/>
          </a:prstGeom>
        </p:spPr>
        <p:txBody>
          <a:bodyPr anchor="t" rtlCol="false" tIns="0" lIns="0" bIns="0" rIns="0">
            <a:spAutoFit/>
          </a:bodyPr>
          <a:lstStyle/>
          <a:p>
            <a:pPr algn="l">
              <a:lnSpc>
                <a:spcPts val="2350"/>
              </a:lnSpc>
            </a:pPr>
            <a:r>
              <a:rPr lang="en-US" sz="4700">
                <a:solidFill>
                  <a:srgbClr val="FFFFFF"/>
                </a:solidFill>
                <a:latin typeface="Montserrat 2"/>
                <a:ea typeface="Montserrat 2"/>
                <a:cs typeface="Montserrat 2"/>
                <a:sym typeface="Montserrat 2"/>
              </a:rPr>
              <a:t>}</a:t>
            </a:r>
            <a:r>
              <a:rPr lang="en-US" sz="4700">
                <a:solidFill>
                  <a:srgbClr val="D4D4D4"/>
                </a:solidFill>
                <a:latin typeface="Montserrat 2"/>
                <a:ea typeface="Montserrat 2"/>
                <a:cs typeface="Montserrat 2"/>
                <a:sym typeface="Montserrat 2"/>
              </a:rPr>
              <a:t> </a:t>
            </a:r>
          </a:p>
        </p:txBody>
      </p:sp>
      <p:sp>
        <p:nvSpPr>
          <p:cNvPr name="TextBox 21" id="21"/>
          <p:cNvSpPr txBox="true"/>
          <p:nvPr/>
        </p:nvSpPr>
        <p:spPr>
          <a:xfrm rot="0">
            <a:off x="1846012" y="2878274"/>
            <a:ext cx="3244358" cy="137236"/>
          </a:xfrm>
          <a:prstGeom prst="rect">
            <a:avLst/>
          </a:prstGeom>
        </p:spPr>
        <p:txBody>
          <a:bodyPr anchor="t" rtlCol="false" tIns="0" lIns="0" bIns="0" rIns="0">
            <a:spAutoFit/>
          </a:bodyPr>
          <a:lstStyle/>
          <a:p>
            <a:pPr algn="l">
              <a:lnSpc>
                <a:spcPts val="8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k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a:t>
            </a:r>
            <a:r>
              <a:rPr lang="en-US" sz="1600" spc="142">
                <a:solidFill>
                  <a:srgbClr val="B5CEA8"/>
                </a:solidFill>
                <a:latin typeface="Montserrat 2"/>
                <a:ea typeface="Montserrat 2"/>
                <a:cs typeface="Montserrat 2"/>
                <a:sym typeface="Montserrat 2"/>
              </a:rPr>
              <a:t>100000</a:t>
            </a:r>
            <a:r>
              <a:rPr lang="en-US" sz="1600" spc="142">
                <a:solidFill>
                  <a:srgbClr val="D4D4D4"/>
                </a:solidFill>
                <a:latin typeface="Montserrat 2"/>
                <a:ea typeface="Montserrat 2"/>
                <a:cs typeface="Montserrat 2"/>
                <a:sym typeface="Montserrat 2"/>
              </a:rPr>
              <a:t>): </a:t>
            </a:r>
          </a:p>
        </p:txBody>
      </p:sp>
      <p:sp>
        <p:nvSpPr>
          <p:cNvPr name="TextBox 22" id="22"/>
          <p:cNvSpPr txBox="true"/>
          <p:nvPr/>
        </p:nvSpPr>
        <p:spPr>
          <a:xfrm rot="0">
            <a:off x="2335359" y="2814780"/>
            <a:ext cx="5615245" cy="442036"/>
          </a:xfrm>
          <a:prstGeom prst="rect">
            <a:avLst/>
          </a:prstGeom>
        </p:spPr>
        <p:txBody>
          <a:bodyPr anchor="t" rtlCol="false" tIns="0" lIns="0" bIns="0" rIns="0">
            <a:spAutoFit/>
          </a:bodyPr>
          <a:lstStyle/>
          <a:p>
            <a:pPr algn="l">
              <a:lnSpc>
                <a:spcPts val="40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(arrayA[i]) + </a:t>
            </a:r>
            <a:r>
              <a:rPr lang="en-US" sz="1600" spc="142">
                <a:solidFill>
                  <a:srgbClr val="CE9178"/>
                </a:solidFill>
                <a:latin typeface="Montserrat 2"/>
                <a:ea typeface="Montserrat 2"/>
                <a:cs typeface="Montserrat 2"/>
                <a:sym typeface="Montserrat 2"/>
              </a:rPr>
              <a:t>","</a:t>
            </a:r>
            <a:r>
              <a:rPr lang="en-US" sz="1600" spc="142">
                <a:solidFill>
                  <a:srgbClr val="D4D4D4"/>
                </a:solidFill>
                <a:latin typeface="Montserrat 2"/>
                <a:ea typeface="Montserrat 2"/>
                <a:cs typeface="Montserrat 2"/>
                <a:sym typeface="Montserrat 2"/>
              </a:rPr>
              <a:t> + </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(arrayB[j])) </a:t>
            </a:r>
          </a:p>
        </p:txBody>
      </p:sp>
      <p:sp>
        <p:nvSpPr>
          <p:cNvPr name="TextBox 23" id="23"/>
          <p:cNvSpPr txBox="true"/>
          <p:nvPr/>
        </p:nvSpPr>
        <p:spPr>
          <a:xfrm rot="0">
            <a:off x="9258367" y="2371287"/>
            <a:ext cx="595751" cy="927916"/>
          </a:xfrm>
          <a:prstGeom prst="rect">
            <a:avLst/>
          </a:prstGeom>
        </p:spPr>
        <p:txBody>
          <a:bodyPr anchor="t" rtlCol="false" tIns="0" lIns="0" bIns="0" rIns="0">
            <a:spAutoFit/>
          </a:bodyPr>
          <a:lstStyle/>
          <a:p>
            <a:pPr algn="ctr">
              <a:lnSpc>
                <a:spcPts val="2700"/>
              </a:lnSpc>
            </a:pPr>
            <a:r>
              <a:rPr lang="en-US" b="true" sz="1800" spc="-5">
                <a:solidFill>
                  <a:srgbClr val="FFFFFF"/>
                </a:solidFill>
                <a:latin typeface="IBM Plex Sans Bold"/>
                <a:ea typeface="IBM Plex Sans Bold"/>
                <a:cs typeface="IBM Plex Sans Bold"/>
                <a:sym typeface="IBM Plex Sans Bold"/>
              </a:rPr>
              <a:t>O(ab) O?(1)</a:t>
            </a:r>
          </a:p>
          <a:p>
            <a:pPr algn="ctr">
              <a:lnSpc>
                <a:spcPts val="1299"/>
              </a:lnSpc>
            </a:pPr>
            <a:r>
              <a:rPr lang="en-US" b="true" sz="1800" spc="-5">
                <a:solidFill>
                  <a:srgbClr val="FFFFFF"/>
                </a:solidFill>
                <a:latin typeface="IBM Plex Sans Bold"/>
                <a:ea typeface="IBM Plex Sans Bold"/>
                <a:cs typeface="IBM Plex Sans Bold"/>
                <a:sym typeface="IBM Plex Sans Bold"/>
              </a:rPr>
              <a:t>O(1)</a:t>
            </a:r>
          </a:p>
        </p:txBody>
      </p:sp>
      <p:sp>
        <p:nvSpPr>
          <p:cNvPr name="TextBox 24" id="24"/>
          <p:cNvSpPr txBox="true"/>
          <p:nvPr/>
        </p:nvSpPr>
        <p:spPr>
          <a:xfrm rot="0">
            <a:off x="453371" y="4999615"/>
            <a:ext cx="993781" cy="321259"/>
          </a:xfrm>
          <a:prstGeom prst="rect">
            <a:avLst/>
          </a:prstGeom>
        </p:spPr>
        <p:txBody>
          <a:bodyPr anchor="t" rtlCol="false" tIns="0" lIns="0" bIns="0" rIns="0">
            <a:spAutoFit/>
          </a:bodyPr>
          <a:lstStyle/>
          <a:p>
            <a:pPr algn="l">
              <a:lnSpc>
                <a:spcPts val="2613"/>
              </a:lnSpc>
            </a:pPr>
            <a:r>
              <a:rPr lang="en-US" sz="1866" spc="-13">
                <a:solidFill>
                  <a:srgbClr val="000000"/>
                </a:solidFill>
                <a:latin typeface="Montserrat 2"/>
                <a:ea typeface="Montserrat 2"/>
                <a:cs typeface="Montserrat 2"/>
                <a:sym typeface="Montserrat 2"/>
              </a:rPr>
              <a:t>100,000</a:t>
            </a:r>
          </a:p>
        </p:txBody>
      </p:sp>
      <p:sp>
        <p:nvSpPr>
          <p:cNvPr name="TextBox 25" id="25"/>
          <p:cNvSpPr txBox="true"/>
          <p:nvPr/>
        </p:nvSpPr>
        <p:spPr>
          <a:xfrm rot="0">
            <a:off x="1427798" y="4872819"/>
            <a:ext cx="3064145" cy="355768"/>
          </a:xfrm>
          <a:prstGeom prst="rect">
            <a:avLst/>
          </a:prstGeom>
        </p:spPr>
        <p:txBody>
          <a:bodyPr anchor="t" rtlCol="false" tIns="0" lIns="0" bIns="0" rIns="0">
            <a:spAutoFit/>
          </a:bodyPr>
          <a:lstStyle/>
          <a:p>
            <a:pPr algn="l">
              <a:lnSpc>
                <a:spcPts val="2613"/>
              </a:lnSpc>
            </a:pPr>
            <a:r>
              <a:rPr lang="en-US" sz="1866">
                <a:solidFill>
                  <a:srgbClr val="000000"/>
                </a:solidFill>
                <a:latin typeface="Arial"/>
                <a:ea typeface="Arial"/>
                <a:cs typeface="Arial"/>
                <a:sym typeface="Arial"/>
              </a:rPr>
              <a:t> units of work is still constant</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317497" y="4572000"/>
            <a:ext cx="4274944" cy="712851"/>
            <a:chOff x="0" y="0"/>
            <a:chExt cx="4274934" cy="712851"/>
          </a:xfrm>
        </p:grpSpPr>
        <p:sp>
          <p:nvSpPr>
            <p:cNvPr name="Freeform 6" id="6"/>
            <p:cNvSpPr/>
            <p:nvPr/>
          </p:nvSpPr>
          <p:spPr>
            <a:xfrm flipH="false" flipV="false" rot="0">
              <a:off x="76200"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7" id="7"/>
            <p:cNvSpPr/>
            <p:nvPr/>
          </p:nvSpPr>
          <p:spPr>
            <a:xfrm flipH="false" flipV="false" rot="0">
              <a:off x="900684"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8" id="8"/>
            <p:cNvSpPr/>
            <p:nvPr/>
          </p:nvSpPr>
          <p:spPr>
            <a:xfrm flipH="false" flipV="false" rot="0">
              <a:off x="1725168"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9" id="9"/>
            <p:cNvSpPr/>
            <p:nvPr/>
          </p:nvSpPr>
          <p:spPr>
            <a:xfrm flipH="false" flipV="false" rot="0">
              <a:off x="2549779"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10" id="10"/>
            <p:cNvSpPr/>
            <p:nvPr/>
          </p:nvSpPr>
          <p:spPr>
            <a:xfrm flipH="false" flipV="false" rot="0">
              <a:off x="3374263"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11" id="11"/>
            <p:cNvSpPr/>
            <p:nvPr/>
          </p:nvSpPr>
          <p:spPr>
            <a:xfrm flipH="false" flipV="false" rot="0">
              <a:off x="887984"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12" id="12"/>
            <p:cNvSpPr/>
            <p:nvPr/>
          </p:nvSpPr>
          <p:spPr>
            <a:xfrm flipH="false" flipV="false" rot="0">
              <a:off x="1712468"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13" id="13"/>
            <p:cNvSpPr/>
            <p:nvPr/>
          </p:nvSpPr>
          <p:spPr>
            <a:xfrm flipH="false" flipV="false" rot="0">
              <a:off x="2537079"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14" id="14"/>
            <p:cNvSpPr/>
            <p:nvPr/>
          </p:nvSpPr>
          <p:spPr>
            <a:xfrm flipH="false" flipV="false" rot="0">
              <a:off x="3361563"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15" id="15"/>
            <p:cNvSpPr/>
            <p:nvPr/>
          </p:nvSpPr>
          <p:spPr>
            <a:xfrm flipH="false" flipV="false" rot="0">
              <a:off x="63500"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16" id="16"/>
            <p:cNvSpPr/>
            <p:nvPr/>
          </p:nvSpPr>
          <p:spPr>
            <a:xfrm flipH="false" flipV="false" rot="0">
              <a:off x="4186047"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17" id="17"/>
            <p:cNvSpPr/>
            <p:nvPr/>
          </p:nvSpPr>
          <p:spPr>
            <a:xfrm flipH="false" flipV="false" rot="0">
              <a:off x="63500" y="63500"/>
              <a:ext cx="4147947" cy="25400"/>
            </a:xfrm>
            <a:custGeom>
              <a:avLst/>
              <a:gdLst/>
              <a:ahLst/>
              <a:cxnLst/>
              <a:rect r="r" b="b" t="t" l="l"/>
              <a:pathLst>
                <a:path h="25400" w="4147947">
                  <a:moveTo>
                    <a:pt x="0" y="0"/>
                  </a:moveTo>
                  <a:lnTo>
                    <a:pt x="4147947" y="0"/>
                  </a:lnTo>
                  <a:lnTo>
                    <a:pt x="4147947" y="25400"/>
                  </a:lnTo>
                  <a:lnTo>
                    <a:pt x="0" y="25400"/>
                  </a:lnTo>
                  <a:close/>
                </a:path>
              </a:pathLst>
            </a:custGeom>
            <a:solidFill>
              <a:srgbClr val="017100"/>
            </a:solidFill>
          </p:spPr>
        </p:sp>
        <p:sp>
          <p:nvSpPr>
            <p:cNvPr name="Freeform 18" id="18"/>
            <p:cNvSpPr/>
            <p:nvPr/>
          </p:nvSpPr>
          <p:spPr>
            <a:xfrm flipH="false" flipV="false" rot="0">
              <a:off x="63500" y="623951"/>
              <a:ext cx="4147947" cy="25400"/>
            </a:xfrm>
            <a:custGeom>
              <a:avLst/>
              <a:gdLst/>
              <a:ahLst/>
              <a:cxnLst/>
              <a:rect r="r" b="b" t="t" l="l"/>
              <a:pathLst>
                <a:path h="25400" w="4147947">
                  <a:moveTo>
                    <a:pt x="0" y="0"/>
                  </a:moveTo>
                  <a:lnTo>
                    <a:pt x="4147947" y="0"/>
                  </a:lnTo>
                  <a:lnTo>
                    <a:pt x="4147947" y="25400"/>
                  </a:lnTo>
                  <a:lnTo>
                    <a:pt x="0" y="25400"/>
                  </a:lnTo>
                  <a:close/>
                </a:path>
              </a:pathLst>
            </a:custGeom>
            <a:solidFill>
              <a:srgbClr val="017100"/>
            </a:solidFill>
          </p:spPr>
        </p:sp>
      </p:grpSp>
      <p:grpSp>
        <p:nvGrpSpPr>
          <p:cNvPr name="Group 19" id="19"/>
          <p:cNvGrpSpPr>
            <a:grpSpLocks noChangeAspect="true"/>
          </p:cNvGrpSpPr>
          <p:nvPr/>
        </p:nvGrpSpPr>
        <p:grpSpPr>
          <a:xfrm rot="0">
            <a:off x="4700597" y="4803143"/>
            <a:ext cx="2017700" cy="248917"/>
            <a:chOff x="0" y="0"/>
            <a:chExt cx="2017700" cy="248920"/>
          </a:xfrm>
        </p:grpSpPr>
        <p:sp>
          <p:nvSpPr>
            <p:cNvPr name="Freeform 20" id="20"/>
            <p:cNvSpPr/>
            <p:nvPr/>
          </p:nvSpPr>
          <p:spPr>
            <a:xfrm flipH="false" flipV="false" rot="0">
              <a:off x="63500" y="111760"/>
              <a:ext cx="1781429" cy="25400"/>
            </a:xfrm>
            <a:custGeom>
              <a:avLst/>
              <a:gdLst/>
              <a:ahLst/>
              <a:cxnLst/>
              <a:rect r="r" b="b" t="t" l="l"/>
              <a:pathLst>
                <a:path h="25400" w="1781429">
                  <a:moveTo>
                    <a:pt x="0" y="0"/>
                  </a:moveTo>
                  <a:lnTo>
                    <a:pt x="1768729" y="0"/>
                  </a:lnTo>
                  <a:lnTo>
                    <a:pt x="1768729" y="12700"/>
                  </a:lnTo>
                  <a:lnTo>
                    <a:pt x="1768729" y="0"/>
                  </a:lnTo>
                  <a:lnTo>
                    <a:pt x="1781429" y="0"/>
                  </a:lnTo>
                  <a:lnTo>
                    <a:pt x="1781429" y="25400"/>
                  </a:lnTo>
                  <a:lnTo>
                    <a:pt x="1768729" y="25400"/>
                  </a:lnTo>
                  <a:lnTo>
                    <a:pt x="0" y="25400"/>
                  </a:lnTo>
                  <a:close/>
                </a:path>
              </a:pathLst>
            </a:custGeom>
            <a:solidFill>
              <a:srgbClr val="000000"/>
            </a:solidFill>
          </p:spPr>
        </p:sp>
        <p:sp>
          <p:nvSpPr>
            <p:cNvPr name="Freeform 21" id="21"/>
            <p:cNvSpPr/>
            <p:nvPr/>
          </p:nvSpPr>
          <p:spPr>
            <a:xfrm flipH="false" flipV="false" rot="0">
              <a:off x="1832229"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2" id="22"/>
          <p:cNvGrpSpPr>
            <a:grpSpLocks noChangeAspect="true"/>
          </p:cNvGrpSpPr>
          <p:nvPr/>
        </p:nvGrpSpPr>
        <p:grpSpPr>
          <a:xfrm rot="0">
            <a:off x="263671" y="1797053"/>
            <a:ext cx="12066556" cy="2400300"/>
            <a:chOff x="0" y="0"/>
            <a:chExt cx="12066562" cy="2400300"/>
          </a:xfrm>
        </p:grpSpPr>
        <p:sp>
          <p:nvSpPr>
            <p:cNvPr name="Freeform 23" id="23"/>
            <p:cNvSpPr/>
            <p:nvPr/>
          </p:nvSpPr>
          <p:spPr>
            <a:xfrm flipH="false" flipV="false" rot="0">
              <a:off x="63500" y="63500"/>
              <a:ext cx="11939524" cy="2273300"/>
            </a:xfrm>
            <a:custGeom>
              <a:avLst/>
              <a:gdLst/>
              <a:ahLst/>
              <a:cxnLst/>
              <a:rect r="r" b="b" t="t" l="l"/>
              <a:pathLst>
                <a:path h="2273300" w="11939524">
                  <a:moveTo>
                    <a:pt x="0" y="2273300"/>
                  </a:moveTo>
                  <a:lnTo>
                    <a:pt x="11939524" y="2273300"/>
                  </a:lnTo>
                  <a:lnTo>
                    <a:pt x="11939524" y="0"/>
                  </a:lnTo>
                  <a:lnTo>
                    <a:pt x="0" y="0"/>
                  </a:lnTo>
                  <a:close/>
                </a:path>
              </a:pathLst>
            </a:custGeom>
            <a:solidFill>
              <a:srgbClr val="000000"/>
            </a:solidFill>
          </p:spPr>
        </p:sp>
        <p:sp>
          <p:nvSpPr>
            <p:cNvPr name="Freeform 24" id="24"/>
            <p:cNvSpPr/>
            <p:nvPr/>
          </p:nvSpPr>
          <p:spPr>
            <a:xfrm flipH="false" flipV="false" rot="0">
              <a:off x="5238115" y="472821"/>
              <a:ext cx="4013200" cy="25400"/>
            </a:xfrm>
            <a:custGeom>
              <a:avLst/>
              <a:gdLst/>
              <a:ahLst/>
              <a:cxnLst/>
              <a:rect r="r" b="b" t="t" l="l"/>
              <a:pathLst>
                <a:path h="25400" w="40132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08882" y="0"/>
                  </a:lnTo>
                  <a:lnTo>
                    <a:pt x="4008882" y="12700"/>
                  </a:lnTo>
                  <a:lnTo>
                    <a:pt x="4008882" y="0"/>
                  </a:lnTo>
                  <a:lnTo>
                    <a:pt x="4013200" y="0"/>
                  </a:lnTo>
                  <a:lnTo>
                    <a:pt x="4013200" y="25400"/>
                  </a:lnTo>
                  <a:lnTo>
                    <a:pt x="4008882" y="25400"/>
                  </a:lnTo>
                  <a:lnTo>
                    <a:pt x="3962400" y="25400"/>
                  </a:lnTo>
                  <a:close/>
                  <a:moveTo>
                    <a:pt x="0" y="0"/>
                  </a:moveTo>
                  <a:lnTo>
                    <a:pt x="50800" y="0"/>
                  </a:lnTo>
                  <a:lnTo>
                    <a:pt x="50800" y="25400"/>
                  </a:lnTo>
                  <a:lnTo>
                    <a:pt x="0" y="25400"/>
                  </a:lnTo>
                  <a:close/>
                </a:path>
              </a:pathLst>
            </a:custGeom>
            <a:solidFill>
              <a:srgbClr val="FFFFFF"/>
            </a:solidFill>
          </p:spPr>
        </p:sp>
        <p:sp>
          <p:nvSpPr>
            <p:cNvPr name="Freeform 25" id="25"/>
            <p:cNvSpPr/>
            <p:nvPr/>
          </p:nvSpPr>
          <p:spPr>
            <a:xfrm flipH="false" flipV="false" rot="0">
              <a:off x="9216517" y="424561"/>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26" id="26"/>
            <p:cNvSpPr/>
            <p:nvPr/>
          </p:nvSpPr>
          <p:spPr>
            <a:xfrm flipH="false" flipV="false" rot="0">
              <a:off x="10174732" y="485521"/>
              <a:ext cx="355600" cy="25400"/>
            </a:xfrm>
            <a:custGeom>
              <a:avLst/>
              <a:gdLst/>
              <a:ahLst/>
              <a:cxnLst/>
              <a:rect r="r" b="b" t="t" l="l"/>
              <a:pathLst>
                <a:path h="25400" w="3556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2425" y="0"/>
                  </a:lnTo>
                  <a:lnTo>
                    <a:pt x="352425" y="12700"/>
                  </a:lnTo>
                  <a:lnTo>
                    <a:pt x="352425" y="0"/>
                  </a:lnTo>
                  <a:lnTo>
                    <a:pt x="355600" y="0"/>
                  </a:lnTo>
                  <a:lnTo>
                    <a:pt x="355600" y="25400"/>
                  </a:lnTo>
                  <a:lnTo>
                    <a:pt x="352425" y="25400"/>
                  </a:lnTo>
                  <a:lnTo>
                    <a:pt x="304800" y="25400"/>
                  </a:lnTo>
                  <a:close/>
                  <a:moveTo>
                    <a:pt x="0" y="0"/>
                  </a:moveTo>
                  <a:lnTo>
                    <a:pt x="50800" y="0"/>
                  </a:lnTo>
                  <a:lnTo>
                    <a:pt x="50800" y="25400"/>
                  </a:lnTo>
                  <a:lnTo>
                    <a:pt x="0" y="25400"/>
                  </a:lnTo>
                  <a:close/>
                </a:path>
              </a:pathLst>
            </a:custGeom>
            <a:solidFill>
              <a:srgbClr val="FFFFFF"/>
            </a:solidFill>
          </p:spPr>
        </p:sp>
        <p:sp>
          <p:nvSpPr>
            <p:cNvPr name="Freeform 27" id="27"/>
            <p:cNvSpPr/>
            <p:nvPr/>
          </p:nvSpPr>
          <p:spPr>
            <a:xfrm flipH="false" flipV="false" rot="0">
              <a:off x="10496677" y="437261"/>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sp>
          <p:nvSpPr>
            <p:cNvPr name="Freeform 28" id="28"/>
            <p:cNvSpPr/>
            <p:nvPr/>
          </p:nvSpPr>
          <p:spPr>
            <a:xfrm flipH="false" flipV="false" rot="0">
              <a:off x="3907663" y="714121"/>
              <a:ext cx="5334000" cy="25400"/>
            </a:xfrm>
            <a:custGeom>
              <a:avLst/>
              <a:gdLst/>
              <a:ahLst/>
              <a:cxnLst/>
              <a:rect r="r" b="b" t="t" l="l"/>
              <a:pathLst>
                <a:path h="25400" w="53340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0" y="0"/>
                  </a:moveTo>
                  <a:lnTo>
                    <a:pt x="50800" y="0"/>
                  </a:lnTo>
                  <a:lnTo>
                    <a:pt x="50800" y="25400"/>
                  </a:lnTo>
                  <a:lnTo>
                    <a:pt x="0" y="25400"/>
                  </a:lnTo>
                  <a:close/>
                </a:path>
              </a:pathLst>
            </a:custGeom>
            <a:solidFill>
              <a:srgbClr val="FFFFFF"/>
            </a:solidFill>
          </p:spPr>
        </p:sp>
        <p:sp>
          <p:nvSpPr>
            <p:cNvPr name="Freeform 29" id="29"/>
            <p:cNvSpPr/>
            <p:nvPr/>
          </p:nvSpPr>
          <p:spPr>
            <a:xfrm flipH="false" flipV="false" rot="0">
              <a:off x="9216517" y="665861"/>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30" id="30"/>
            <p:cNvSpPr/>
            <p:nvPr/>
          </p:nvSpPr>
          <p:spPr>
            <a:xfrm flipH="false" flipV="false" rot="0">
              <a:off x="3138932" y="968121"/>
              <a:ext cx="6120765" cy="25400"/>
            </a:xfrm>
            <a:custGeom>
              <a:avLst/>
              <a:gdLst/>
              <a:ahLst/>
              <a:cxnLst/>
              <a:rect r="r" b="b" t="t" l="l"/>
              <a:pathLst>
                <a:path h="25400" w="6120765">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08066" y="0"/>
                  </a:lnTo>
                  <a:lnTo>
                    <a:pt x="6108066" y="12700"/>
                  </a:lnTo>
                  <a:lnTo>
                    <a:pt x="6108066" y="0"/>
                  </a:lnTo>
                  <a:lnTo>
                    <a:pt x="6120766" y="0"/>
                  </a:lnTo>
                  <a:lnTo>
                    <a:pt x="6120766" y="25400"/>
                  </a:lnTo>
                  <a:lnTo>
                    <a:pt x="6108066" y="25400"/>
                  </a:lnTo>
                  <a:lnTo>
                    <a:pt x="6096000" y="25400"/>
                  </a:lnTo>
                  <a:close/>
                  <a:moveTo>
                    <a:pt x="0" y="0"/>
                  </a:moveTo>
                  <a:lnTo>
                    <a:pt x="50800" y="0"/>
                  </a:lnTo>
                  <a:lnTo>
                    <a:pt x="50800" y="25400"/>
                  </a:lnTo>
                  <a:lnTo>
                    <a:pt x="0" y="25400"/>
                  </a:lnTo>
                  <a:close/>
                </a:path>
              </a:pathLst>
            </a:custGeom>
            <a:solidFill>
              <a:srgbClr val="FFFFFF"/>
            </a:solidFill>
          </p:spPr>
        </p:sp>
        <p:sp>
          <p:nvSpPr>
            <p:cNvPr name="Freeform 31" id="31"/>
            <p:cNvSpPr/>
            <p:nvPr/>
          </p:nvSpPr>
          <p:spPr>
            <a:xfrm flipH="false" flipV="false" rot="0">
              <a:off x="9216517" y="919861"/>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32" id="32"/>
            <p:cNvSpPr/>
            <p:nvPr/>
          </p:nvSpPr>
          <p:spPr>
            <a:xfrm flipH="false" flipV="false" rot="0">
              <a:off x="3907663" y="1184021"/>
              <a:ext cx="5334000" cy="25400"/>
            </a:xfrm>
            <a:custGeom>
              <a:avLst/>
              <a:gdLst/>
              <a:ahLst/>
              <a:cxnLst/>
              <a:rect r="r" b="b" t="t" l="l"/>
              <a:pathLst>
                <a:path h="25400" w="53340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0" y="0"/>
                  </a:moveTo>
                  <a:lnTo>
                    <a:pt x="50800" y="0"/>
                  </a:lnTo>
                  <a:lnTo>
                    <a:pt x="50800" y="25400"/>
                  </a:lnTo>
                  <a:lnTo>
                    <a:pt x="0" y="25400"/>
                  </a:lnTo>
                  <a:close/>
                </a:path>
              </a:pathLst>
            </a:custGeom>
            <a:solidFill>
              <a:srgbClr val="FFFFFF"/>
            </a:solidFill>
          </p:spPr>
        </p:sp>
        <p:sp>
          <p:nvSpPr>
            <p:cNvPr name="Freeform 33" id="33"/>
            <p:cNvSpPr/>
            <p:nvPr/>
          </p:nvSpPr>
          <p:spPr>
            <a:xfrm flipH="false" flipV="false" rot="0">
              <a:off x="9216517" y="1135761"/>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34" id="34"/>
            <p:cNvSpPr/>
            <p:nvPr/>
          </p:nvSpPr>
          <p:spPr>
            <a:xfrm flipH="false" flipV="false" rot="0">
              <a:off x="3657092" y="1425321"/>
              <a:ext cx="5602605" cy="25400"/>
            </a:xfrm>
            <a:custGeom>
              <a:avLst/>
              <a:gdLst/>
              <a:ahLst/>
              <a:cxnLst/>
              <a:rect r="r" b="b" t="t" l="l"/>
              <a:pathLst>
                <a:path h="25400" w="5602605">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589905" y="0"/>
                  </a:lnTo>
                  <a:lnTo>
                    <a:pt x="5589905" y="12700"/>
                  </a:lnTo>
                  <a:lnTo>
                    <a:pt x="5589905" y="0"/>
                  </a:lnTo>
                  <a:lnTo>
                    <a:pt x="5602605" y="0"/>
                  </a:lnTo>
                  <a:lnTo>
                    <a:pt x="5602605" y="25400"/>
                  </a:lnTo>
                  <a:lnTo>
                    <a:pt x="5589905" y="25400"/>
                  </a:lnTo>
                  <a:lnTo>
                    <a:pt x="5588000" y="25400"/>
                  </a:lnTo>
                  <a:close/>
                  <a:moveTo>
                    <a:pt x="0" y="0"/>
                  </a:moveTo>
                  <a:lnTo>
                    <a:pt x="50800" y="0"/>
                  </a:lnTo>
                  <a:lnTo>
                    <a:pt x="50800" y="25400"/>
                  </a:lnTo>
                  <a:lnTo>
                    <a:pt x="0" y="25400"/>
                  </a:lnTo>
                  <a:close/>
                </a:path>
              </a:pathLst>
            </a:custGeom>
            <a:solidFill>
              <a:srgbClr val="FFFFFF"/>
            </a:solidFill>
          </p:spPr>
        </p:sp>
        <p:sp>
          <p:nvSpPr>
            <p:cNvPr name="Freeform 35" id="35"/>
            <p:cNvSpPr/>
            <p:nvPr/>
          </p:nvSpPr>
          <p:spPr>
            <a:xfrm flipH="false" flipV="false" rot="0">
              <a:off x="9216517" y="1377061"/>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sp>
          <p:nvSpPr>
            <p:cNvPr name="Freeform 36" id="36"/>
            <p:cNvSpPr/>
            <p:nvPr/>
          </p:nvSpPr>
          <p:spPr>
            <a:xfrm flipH="false" flipV="false" rot="0">
              <a:off x="2149983" y="1679321"/>
              <a:ext cx="7061200" cy="25400"/>
            </a:xfrm>
            <a:custGeom>
              <a:avLst/>
              <a:gdLst/>
              <a:ahLst/>
              <a:cxnLst/>
              <a:rect r="r" b="b" t="t" l="l"/>
              <a:pathLst>
                <a:path h="25400" w="70612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4978400" y="0"/>
                  </a:moveTo>
                  <a:lnTo>
                    <a:pt x="5029200" y="0"/>
                  </a:lnTo>
                  <a:lnTo>
                    <a:pt x="5029200" y="25400"/>
                  </a:lnTo>
                  <a:lnTo>
                    <a:pt x="4978400" y="25400"/>
                  </a:lnTo>
                  <a:close/>
                  <a:moveTo>
                    <a:pt x="5080000" y="0"/>
                  </a:moveTo>
                  <a:lnTo>
                    <a:pt x="5130800" y="0"/>
                  </a:lnTo>
                  <a:lnTo>
                    <a:pt x="5130800" y="25400"/>
                  </a:lnTo>
                  <a:lnTo>
                    <a:pt x="5080000" y="25400"/>
                  </a:lnTo>
                  <a:close/>
                  <a:moveTo>
                    <a:pt x="5181600" y="0"/>
                  </a:moveTo>
                  <a:lnTo>
                    <a:pt x="5232400" y="0"/>
                  </a:lnTo>
                  <a:lnTo>
                    <a:pt x="5232400" y="25400"/>
                  </a:lnTo>
                  <a:lnTo>
                    <a:pt x="5181600" y="25400"/>
                  </a:lnTo>
                  <a:close/>
                  <a:moveTo>
                    <a:pt x="5283200" y="0"/>
                  </a:moveTo>
                  <a:lnTo>
                    <a:pt x="5334000" y="0"/>
                  </a:lnTo>
                  <a:lnTo>
                    <a:pt x="5334000" y="25400"/>
                  </a:lnTo>
                  <a:lnTo>
                    <a:pt x="5283200" y="25400"/>
                  </a:lnTo>
                  <a:close/>
                  <a:moveTo>
                    <a:pt x="5384800" y="0"/>
                  </a:moveTo>
                  <a:lnTo>
                    <a:pt x="5435600" y="0"/>
                  </a:lnTo>
                  <a:lnTo>
                    <a:pt x="5435600" y="25400"/>
                  </a:lnTo>
                  <a:lnTo>
                    <a:pt x="5384800" y="25400"/>
                  </a:lnTo>
                  <a:close/>
                  <a:moveTo>
                    <a:pt x="5486400" y="0"/>
                  </a:moveTo>
                  <a:lnTo>
                    <a:pt x="5537200" y="0"/>
                  </a:lnTo>
                  <a:lnTo>
                    <a:pt x="5537200" y="25400"/>
                  </a:lnTo>
                  <a:lnTo>
                    <a:pt x="5486400" y="25400"/>
                  </a:lnTo>
                  <a:close/>
                  <a:moveTo>
                    <a:pt x="5588000" y="0"/>
                  </a:moveTo>
                  <a:lnTo>
                    <a:pt x="5638800" y="0"/>
                  </a:lnTo>
                  <a:lnTo>
                    <a:pt x="5638800" y="25400"/>
                  </a:lnTo>
                  <a:lnTo>
                    <a:pt x="5588000" y="25400"/>
                  </a:lnTo>
                  <a:close/>
                  <a:moveTo>
                    <a:pt x="5689600" y="0"/>
                  </a:moveTo>
                  <a:lnTo>
                    <a:pt x="5740400" y="0"/>
                  </a:lnTo>
                  <a:lnTo>
                    <a:pt x="5740400" y="25400"/>
                  </a:lnTo>
                  <a:lnTo>
                    <a:pt x="5689600" y="25400"/>
                  </a:lnTo>
                  <a:close/>
                  <a:moveTo>
                    <a:pt x="5791200" y="0"/>
                  </a:moveTo>
                  <a:lnTo>
                    <a:pt x="5842000" y="0"/>
                  </a:lnTo>
                  <a:lnTo>
                    <a:pt x="5842000" y="25400"/>
                  </a:lnTo>
                  <a:lnTo>
                    <a:pt x="5791200" y="25400"/>
                  </a:lnTo>
                  <a:close/>
                  <a:moveTo>
                    <a:pt x="5892800" y="0"/>
                  </a:moveTo>
                  <a:lnTo>
                    <a:pt x="5943600" y="0"/>
                  </a:lnTo>
                  <a:lnTo>
                    <a:pt x="5943600" y="25400"/>
                  </a:lnTo>
                  <a:lnTo>
                    <a:pt x="5892800" y="25400"/>
                  </a:lnTo>
                  <a:close/>
                  <a:moveTo>
                    <a:pt x="5994400" y="0"/>
                  </a:moveTo>
                  <a:lnTo>
                    <a:pt x="6045200" y="0"/>
                  </a:lnTo>
                  <a:lnTo>
                    <a:pt x="6045200" y="25400"/>
                  </a:lnTo>
                  <a:lnTo>
                    <a:pt x="5994400" y="25400"/>
                  </a:lnTo>
                  <a:close/>
                  <a:moveTo>
                    <a:pt x="6096000" y="0"/>
                  </a:moveTo>
                  <a:lnTo>
                    <a:pt x="6146800" y="0"/>
                  </a:lnTo>
                  <a:lnTo>
                    <a:pt x="6146800" y="25400"/>
                  </a:lnTo>
                  <a:lnTo>
                    <a:pt x="6096000" y="25400"/>
                  </a:lnTo>
                  <a:close/>
                  <a:moveTo>
                    <a:pt x="6197600" y="0"/>
                  </a:moveTo>
                  <a:lnTo>
                    <a:pt x="6248400" y="0"/>
                  </a:lnTo>
                  <a:lnTo>
                    <a:pt x="6248400" y="25400"/>
                  </a:lnTo>
                  <a:lnTo>
                    <a:pt x="6197600" y="25400"/>
                  </a:lnTo>
                  <a:close/>
                  <a:moveTo>
                    <a:pt x="6299200" y="0"/>
                  </a:moveTo>
                  <a:lnTo>
                    <a:pt x="6350000" y="0"/>
                  </a:lnTo>
                  <a:lnTo>
                    <a:pt x="6350000" y="25400"/>
                  </a:lnTo>
                  <a:lnTo>
                    <a:pt x="6299200" y="25400"/>
                  </a:lnTo>
                  <a:close/>
                  <a:moveTo>
                    <a:pt x="6400800" y="0"/>
                  </a:moveTo>
                  <a:lnTo>
                    <a:pt x="6451600" y="0"/>
                  </a:lnTo>
                  <a:lnTo>
                    <a:pt x="6451600" y="25400"/>
                  </a:lnTo>
                  <a:lnTo>
                    <a:pt x="6400800" y="25400"/>
                  </a:lnTo>
                  <a:close/>
                  <a:moveTo>
                    <a:pt x="6502400" y="0"/>
                  </a:moveTo>
                  <a:lnTo>
                    <a:pt x="6553200" y="0"/>
                  </a:lnTo>
                  <a:lnTo>
                    <a:pt x="6553200" y="25400"/>
                  </a:lnTo>
                  <a:lnTo>
                    <a:pt x="6502400" y="25400"/>
                  </a:lnTo>
                  <a:close/>
                  <a:moveTo>
                    <a:pt x="6604000" y="0"/>
                  </a:moveTo>
                  <a:lnTo>
                    <a:pt x="6654800" y="0"/>
                  </a:lnTo>
                  <a:lnTo>
                    <a:pt x="6654800" y="25400"/>
                  </a:lnTo>
                  <a:lnTo>
                    <a:pt x="6604000" y="25400"/>
                  </a:lnTo>
                  <a:close/>
                  <a:moveTo>
                    <a:pt x="6705600" y="0"/>
                  </a:moveTo>
                  <a:lnTo>
                    <a:pt x="6756400" y="0"/>
                  </a:lnTo>
                  <a:lnTo>
                    <a:pt x="6756400" y="25400"/>
                  </a:lnTo>
                  <a:lnTo>
                    <a:pt x="6705600" y="25400"/>
                  </a:lnTo>
                  <a:close/>
                  <a:moveTo>
                    <a:pt x="6807200" y="0"/>
                  </a:moveTo>
                  <a:lnTo>
                    <a:pt x="6858000" y="0"/>
                  </a:lnTo>
                  <a:lnTo>
                    <a:pt x="6858000" y="25400"/>
                  </a:lnTo>
                  <a:lnTo>
                    <a:pt x="6807200" y="25400"/>
                  </a:lnTo>
                  <a:close/>
                  <a:moveTo>
                    <a:pt x="6908800" y="0"/>
                  </a:moveTo>
                  <a:lnTo>
                    <a:pt x="6959600" y="0"/>
                  </a:lnTo>
                  <a:lnTo>
                    <a:pt x="6959600" y="25400"/>
                  </a:lnTo>
                  <a:lnTo>
                    <a:pt x="6908800" y="25400"/>
                  </a:lnTo>
                  <a:close/>
                  <a:moveTo>
                    <a:pt x="7010400" y="0"/>
                  </a:moveTo>
                  <a:lnTo>
                    <a:pt x="7061200" y="0"/>
                  </a:lnTo>
                  <a:lnTo>
                    <a:pt x="7061200" y="25400"/>
                  </a:lnTo>
                  <a:lnTo>
                    <a:pt x="7010400" y="25400"/>
                  </a:lnTo>
                  <a:close/>
                  <a:moveTo>
                    <a:pt x="0" y="0"/>
                  </a:moveTo>
                  <a:lnTo>
                    <a:pt x="50800" y="0"/>
                  </a:lnTo>
                  <a:lnTo>
                    <a:pt x="50800" y="25400"/>
                  </a:lnTo>
                  <a:lnTo>
                    <a:pt x="0" y="25400"/>
                  </a:lnTo>
                  <a:close/>
                </a:path>
              </a:pathLst>
            </a:custGeom>
            <a:solidFill>
              <a:srgbClr val="FFFFFF"/>
            </a:solidFill>
          </p:spPr>
        </p:sp>
        <p:sp>
          <p:nvSpPr>
            <p:cNvPr name="Freeform 37" id="37"/>
            <p:cNvSpPr/>
            <p:nvPr/>
          </p:nvSpPr>
          <p:spPr>
            <a:xfrm flipH="false" flipV="false" rot="0">
              <a:off x="9216517" y="1631061"/>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grpSp>
      <p:grpSp>
        <p:nvGrpSpPr>
          <p:cNvPr name="Group 38" id="38"/>
          <p:cNvGrpSpPr>
            <a:grpSpLocks noChangeAspect="true"/>
          </p:cNvGrpSpPr>
          <p:nvPr/>
        </p:nvGrpSpPr>
        <p:grpSpPr>
          <a:xfrm rot="0">
            <a:off x="7048500" y="4572000"/>
            <a:ext cx="4274944" cy="712851"/>
            <a:chOff x="0" y="0"/>
            <a:chExt cx="4274934" cy="712851"/>
          </a:xfrm>
        </p:grpSpPr>
        <p:sp>
          <p:nvSpPr>
            <p:cNvPr name="Freeform 39" id="39"/>
            <p:cNvSpPr/>
            <p:nvPr/>
          </p:nvSpPr>
          <p:spPr>
            <a:xfrm flipH="false" flipV="false" rot="0">
              <a:off x="76200"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40" id="40"/>
            <p:cNvSpPr/>
            <p:nvPr/>
          </p:nvSpPr>
          <p:spPr>
            <a:xfrm flipH="false" flipV="false" rot="0">
              <a:off x="900684"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41" id="41"/>
            <p:cNvSpPr/>
            <p:nvPr/>
          </p:nvSpPr>
          <p:spPr>
            <a:xfrm flipH="false" flipV="false" rot="0">
              <a:off x="1725168"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42" id="42"/>
            <p:cNvSpPr/>
            <p:nvPr/>
          </p:nvSpPr>
          <p:spPr>
            <a:xfrm flipH="false" flipV="false" rot="0">
              <a:off x="2549779"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43" id="43"/>
            <p:cNvSpPr/>
            <p:nvPr/>
          </p:nvSpPr>
          <p:spPr>
            <a:xfrm flipH="false" flipV="false" rot="0">
              <a:off x="3374263" y="76200"/>
              <a:ext cx="824484" cy="560451"/>
            </a:xfrm>
            <a:custGeom>
              <a:avLst/>
              <a:gdLst/>
              <a:ahLst/>
              <a:cxnLst/>
              <a:rect r="r" b="b" t="t" l="l"/>
              <a:pathLst>
                <a:path h="560451" w="824484">
                  <a:moveTo>
                    <a:pt x="0" y="0"/>
                  </a:moveTo>
                  <a:lnTo>
                    <a:pt x="824484" y="0"/>
                  </a:lnTo>
                  <a:lnTo>
                    <a:pt x="824484" y="560451"/>
                  </a:lnTo>
                  <a:lnTo>
                    <a:pt x="0" y="560451"/>
                  </a:lnTo>
                  <a:close/>
                </a:path>
              </a:pathLst>
            </a:custGeom>
            <a:solidFill>
              <a:srgbClr val="73FDEA"/>
            </a:solidFill>
          </p:spPr>
        </p:sp>
        <p:sp>
          <p:nvSpPr>
            <p:cNvPr name="Freeform 44" id="44"/>
            <p:cNvSpPr/>
            <p:nvPr/>
          </p:nvSpPr>
          <p:spPr>
            <a:xfrm flipH="false" flipV="false" rot="0">
              <a:off x="887984"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45" id="45"/>
            <p:cNvSpPr/>
            <p:nvPr/>
          </p:nvSpPr>
          <p:spPr>
            <a:xfrm flipH="false" flipV="false" rot="0">
              <a:off x="1712468"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46" id="46"/>
            <p:cNvSpPr/>
            <p:nvPr/>
          </p:nvSpPr>
          <p:spPr>
            <a:xfrm flipH="false" flipV="false" rot="0">
              <a:off x="2537079"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47" id="47"/>
            <p:cNvSpPr/>
            <p:nvPr/>
          </p:nvSpPr>
          <p:spPr>
            <a:xfrm flipH="false" flipV="false" rot="0">
              <a:off x="3361563"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48" id="48"/>
            <p:cNvSpPr/>
            <p:nvPr/>
          </p:nvSpPr>
          <p:spPr>
            <a:xfrm flipH="false" flipV="false" rot="0">
              <a:off x="63500"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49" id="49"/>
            <p:cNvSpPr/>
            <p:nvPr/>
          </p:nvSpPr>
          <p:spPr>
            <a:xfrm flipH="false" flipV="false" rot="0">
              <a:off x="4186047" y="63500"/>
              <a:ext cx="25400" cy="585851"/>
            </a:xfrm>
            <a:custGeom>
              <a:avLst/>
              <a:gdLst/>
              <a:ahLst/>
              <a:cxnLst/>
              <a:rect r="r" b="b" t="t" l="l"/>
              <a:pathLst>
                <a:path h="585851" w="25400">
                  <a:moveTo>
                    <a:pt x="25400" y="0"/>
                  </a:moveTo>
                  <a:lnTo>
                    <a:pt x="25400" y="585851"/>
                  </a:lnTo>
                  <a:lnTo>
                    <a:pt x="0" y="585851"/>
                  </a:lnTo>
                  <a:lnTo>
                    <a:pt x="0" y="0"/>
                  </a:lnTo>
                  <a:close/>
                </a:path>
              </a:pathLst>
            </a:custGeom>
            <a:solidFill>
              <a:srgbClr val="017100"/>
            </a:solidFill>
          </p:spPr>
        </p:sp>
        <p:sp>
          <p:nvSpPr>
            <p:cNvPr name="Freeform 50" id="50"/>
            <p:cNvSpPr/>
            <p:nvPr/>
          </p:nvSpPr>
          <p:spPr>
            <a:xfrm flipH="false" flipV="false" rot="0">
              <a:off x="63500" y="63500"/>
              <a:ext cx="4147947" cy="25400"/>
            </a:xfrm>
            <a:custGeom>
              <a:avLst/>
              <a:gdLst/>
              <a:ahLst/>
              <a:cxnLst/>
              <a:rect r="r" b="b" t="t" l="l"/>
              <a:pathLst>
                <a:path h="25400" w="4147947">
                  <a:moveTo>
                    <a:pt x="0" y="0"/>
                  </a:moveTo>
                  <a:lnTo>
                    <a:pt x="4147947" y="0"/>
                  </a:lnTo>
                  <a:lnTo>
                    <a:pt x="4147947" y="25400"/>
                  </a:lnTo>
                  <a:lnTo>
                    <a:pt x="0" y="25400"/>
                  </a:lnTo>
                  <a:close/>
                </a:path>
              </a:pathLst>
            </a:custGeom>
            <a:solidFill>
              <a:srgbClr val="017100"/>
            </a:solidFill>
          </p:spPr>
        </p:sp>
        <p:sp>
          <p:nvSpPr>
            <p:cNvPr name="Freeform 51" id="51"/>
            <p:cNvSpPr/>
            <p:nvPr/>
          </p:nvSpPr>
          <p:spPr>
            <a:xfrm flipH="false" flipV="false" rot="0">
              <a:off x="63500" y="623951"/>
              <a:ext cx="4147947" cy="25400"/>
            </a:xfrm>
            <a:custGeom>
              <a:avLst/>
              <a:gdLst/>
              <a:ahLst/>
              <a:cxnLst/>
              <a:rect r="r" b="b" t="t" l="l"/>
              <a:pathLst>
                <a:path h="25400" w="4147947">
                  <a:moveTo>
                    <a:pt x="0" y="0"/>
                  </a:moveTo>
                  <a:lnTo>
                    <a:pt x="4147947" y="0"/>
                  </a:lnTo>
                  <a:lnTo>
                    <a:pt x="4147947" y="25400"/>
                  </a:lnTo>
                  <a:lnTo>
                    <a:pt x="0" y="25400"/>
                  </a:lnTo>
                  <a:close/>
                </a:path>
              </a:pathLst>
            </a:custGeom>
            <a:solidFill>
              <a:srgbClr val="017100"/>
            </a:solidFill>
          </p:spPr>
        </p:sp>
      </p:grpSp>
      <p:sp>
        <p:nvSpPr>
          <p:cNvPr name="TextBox 52" id="52"/>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53" id="53"/>
          <p:cNvSpPr txBox="true"/>
          <p:nvPr/>
        </p:nvSpPr>
        <p:spPr>
          <a:xfrm rot="0">
            <a:off x="449561" y="445446"/>
            <a:ext cx="4706122" cy="1113006"/>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 - 6</a:t>
            </a:r>
          </a:p>
          <a:p>
            <a:pPr algn="l">
              <a:lnSpc>
                <a:spcPts val="2520"/>
              </a:lnSpc>
            </a:pPr>
            <a:r>
              <a:rPr lang="en-US" b="true" sz="1800" spc="-12">
                <a:solidFill>
                  <a:srgbClr val="000000"/>
                </a:solidFill>
                <a:latin typeface="Montserrat 2 Bold"/>
                <a:ea typeface="Montserrat 2 Bold"/>
                <a:cs typeface="Montserrat 2 Bold"/>
                <a:sym typeface="Montserrat 2 Bold"/>
              </a:rPr>
              <a:t>What is the runtime of the below code?</a:t>
            </a:r>
          </a:p>
        </p:txBody>
      </p:sp>
      <p:sp>
        <p:nvSpPr>
          <p:cNvPr name="TextBox 54" id="54"/>
          <p:cNvSpPr txBox="true"/>
          <p:nvPr/>
        </p:nvSpPr>
        <p:spPr>
          <a:xfrm rot="0">
            <a:off x="533400" y="5781970"/>
            <a:ext cx="2783796"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Time Complexity : O(N)</a:t>
            </a:r>
          </a:p>
        </p:txBody>
      </p:sp>
      <p:sp>
        <p:nvSpPr>
          <p:cNvPr name="TextBox 55" id="55"/>
          <p:cNvSpPr txBox="true"/>
          <p:nvPr/>
        </p:nvSpPr>
        <p:spPr>
          <a:xfrm rot="0">
            <a:off x="377971" y="1941652"/>
            <a:ext cx="2495655"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reverse</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array</a:t>
            </a:r>
            <a:r>
              <a:rPr lang="en-US" sz="1600" spc="142">
                <a:solidFill>
                  <a:srgbClr val="D4D4D4"/>
                </a:solidFill>
                <a:latin typeface="Montserrat 2"/>
                <a:ea typeface="Montserrat 2"/>
                <a:cs typeface="Montserrat 2"/>
                <a:sym typeface="Montserrat 2"/>
              </a:rPr>
              <a:t>): </a:t>
            </a:r>
          </a:p>
        </p:txBody>
      </p:sp>
      <p:sp>
        <p:nvSpPr>
          <p:cNvPr name="TextBox 56" id="56"/>
          <p:cNvSpPr txBox="true"/>
          <p:nvPr/>
        </p:nvSpPr>
        <p:spPr>
          <a:xfrm rot="0">
            <a:off x="867318" y="2182949"/>
            <a:ext cx="4741764"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i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a:t>
            </a:r>
            <a:r>
              <a:rPr lang="en-US" sz="1600" spc="142">
                <a:solidFill>
                  <a:srgbClr val="4EC9B0"/>
                </a:solidFill>
                <a:latin typeface="Montserrat 2"/>
                <a:ea typeface="Montserrat 2"/>
                <a:cs typeface="Montserrat 2"/>
                <a:sym typeface="Montserrat 2"/>
              </a:rPr>
              <a:t>int</a:t>
            </a:r>
            <a:r>
              <a:rPr lang="en-US" sz="1600" spc="142">
                <a:solidFill>
                  <a:srgbClr val="D4D4D4"/>
                </a:solidFill>
                <a:latin typeface="Montserrat 2"/>
                <a:ea typeface="Montserrat 2"/>
                <a:cs typeface="Montserrat 2"/>
                <a:sym typeface="Montserrat 2"/>
              </a:rPr>
              <a:t>(</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a:t>
            </a:r>
            <a:r>
              <a:rPr lang="en-US" sz="1600" spc="142">
                <a:solidFill>
                  <a:srgbClr val="B5CEA8"/>
                </a:solidFill>
                <a:latin typeface="Montserrat 2"/>
                <a:ea typeface="Montserrat 2"/>
                <a:cs typeface="Montserrat 2"/>
                <a:sym typeface="Montserrat 2"/>
              </a:rPr>
              <a:t>2</a:t>
            </a:r>
            <a:r>
              <a:rPr lang="en-US" sz="1600" spc="142">
                <a:solidFill>
                  <a:srgbClr val="D4D4D4"/>
                </a:solidFill>
                <a:latin typeface="Montserrat 2"/>
                <a:ea typeface="Montserrat 2"/>
                <a:cs typeface="Montserrat 2"/>
                <a:sym typeface="Montserrat 2"/>
              </a:rPr>
              <a:t>)): </a:t>
            </a:r>
          </a:p>
        </p:txBody>
      </p:sp>
      <p:sp>
        <p:nvSpPr>
          <p:cNvPr name="TextBox 57" id="57"/>
          <p:cNvSpPr txBox="true"/>
          <p:nvPr/>
        </p:nvSpPr>
        <p:spPr>
          <a:xfrm rot="0">
            <a:off x="1356751" y="2424255"/>
            <a:ext cx="2994708" cy="965911"/>
          </a:xfrm>
          <a:prstGeom prst="rect">
            <a:avLst/>
          </a:prstGeom>
        </p:spPr>
        <p:txBody>
          <a:bodyPr anchor="t" rtlCol="false" tIns="0" lIns="0" bIns="0" rIns="0">
            <a:spAutoFit/>
          </a:bodyPr>
          <a:lstStyle/>
          <a:p>
            <a:pPr algn="l">
              <a:lnSpc>
                <a:spcPts val="1900"/>
              </a:lnSpc>
            </a:pPr>
            <a:r>
              <a:rPr lang="en-US" sz="1600" spc="142">
                <a:solidFill>
                  <a:srgbClr val="D4D4D4"/>
                </a:solidFill>
                <a:latin typeface="Montserrat 2"/>
                <a:ea typeface="Montserrat 2"/>
                <a:cs typeface="Montserrat 2"/>
                <a:sym typeface="Montserrat 2"/>
              </a:rPr>
              <a:t>other = </a:t>
            </a:r>
            <a:r>
              <a:rPr lang="en-US" sz="1600" spc="142">
                <a:solidFill>
                  <a:srgbClr val="DCDCAA"/>
                </a:solidFill>
                <a:latin typeface="Montserrat 2"/>
                <a:ea typeface="Montserrat 2"/>
                <a:cs typeface="Montserrat 2"/>
                <a:sym typeface="Montserrat 2"/>
              </a:rPr>
              <a:t>len</a:t>
            </a:r>
            <a:r>
              <a:rPr lang="en-US" sz="1600" spc="142">
                <a:solidFill>
                  <a:srgbClr val="D4D4D4"/>
                </a:solidFill>
                <a:latin typeface="Montserrat 2"/>
                <a:ea typeface="Montserrat 2"/>
                <a:cs typeface="Montserrat 2"/>
                <a:sym typeface="Montserrat 2"/>
              </a:rPr>
              <a:t>(array)-i-</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temp = array[i] array[i] = array[other] array[other] = temp </a:t>
            </a:r>
          </a:p>
        </p:txBody>
      </p:sp>
      <p:sp>
        <p:nvSpPr>
          <p:cNvPr name="TextBox 58" id="58"/>
          <p:cNvSpPr txBox="true"/>
          <p:nvPr/>
        </p:nvSpPr>
        <p:spPr>
          <a:xfrm rot="0">
            <a:off x="867318" y="3389452"/>
            <a:ext cx="1622174" cy="242011"/>
          </a:xfrm>
          <a:prstGeom prst="rect">
            <a:avLst/>
          </a:prstGeom>
        </p:spPr>
        <p:txBody>
          <a:bodyPr anchor="t" rtlCol="false" tIns="0" lIns="0" bIns="0" rIns="0">
            <a:spAutoFit/>
          </a:bodyPr>
          <a:lstStyle/>
          <a:p>
            <a:pPr algn="l">
              <a:lnSpc>
                <a:spcPts val="19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(array) </a:t>
            </a:r>
          </a:p>
        </p:txBody>
      </p:sp>
      <p:sp>
        <p:nvSpPr>
          <p:cNvPr name="TextBox 59" id="59"/>
          <p:cNvSpPr txBox="true"/>
          <p:nvPr/>
        </p:nvSpPr>
        <p:spPr>
          <a:xfrm rot="0">
            <a:off x="728282"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a:t>
            </a:r>
          </a:p>
        </p:txBody>
      </p:sp>
      <p:sp>
        <p:nvSpPr>
          <p:cNvPr name="TextBox 60" id="60"/>
          <p:cNvSpPr txBox="true"/>
          <p:nvPr/>
        </p:nvSpPr>
        <p:spPr>
          <a:xfrm rot="0">
            <a:off x="1552785"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2</a:t>
            </a:r>
          </a:p>
        </p:txBody>
      </p:sp>
      <p:sp>
        <p:nvSpPr>
          <p:cNvPr name="TextBox 61" id="61"/>
          <p:cNvSpPr txBox="true"/>
          <p:nvPr/>
        </p:nvSpPr>
        <p:spPr>
          <a:xfrm rot="0">
            <a:off x="2377297"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3</a:t>
            </a:r>
          </a:p>
        </p:txBody>
      </p:sp>
      <p:sp>
        <p:nvSpPr>
          <p:cNvPr name="TextBox 62" id="62"/>
          <p:cNvSpPr txBox="true"/>
          <p:nvPr/>
        </p:nvSpPr>
        <p:spPr>
          <a:xfrm rot="0">
            <a:off x="3201800"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4</a:t>
            </a:r>
          </a:p>
        </p:txBody>
      </p:sp>
      <p:sp>
        <p:nvSpPr>
          <p:cNvPr name="TextBox 63" id="63"/>
          <p:cNvSpPr txBox="true"/>
          <p:nvPr/>
        </p:nvSpPr>
        <p:spPr>
          <a:xfrm rot="0">
            <a:off x="4026313"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5</a:t>
            </a:r>
          </a:p>
        </p:txBody>
      </p:sp>
      <p:sp>
        <p:nvSpPr>
          <p:cNvPr name="TextBox 64" id="64"/>
          <p:cNvSpPr txBox="true"/>
          <p:nvPr/>
        </p:nvSpPr>
        <p:spPr>
          <a:xfrm rot="0">
            <a:off x="7459285"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5</a:t>
            </a:r>
          </a:p>
        </p:txBody>
      </p:sp>
      <p:sp>
        <p:nvSpPr>
          <p:cNvPr name="TextBox 65" id="65"/>
          <p:cNvSpPr txBox="true"/>
          <p:nvPr/>
        </p:nvSpPr>
        <p:spPr>
          <a:xfrm rot="0">
            <a:off x="8283788"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4</a:t>
            </a:r>
          </a:p>
        </p:txBody>
      </p:sp>
      <p:sp>
        <p:nvSpPr>
          <p:cNvPr name="TextBox 66" id="66"/>
          <p:cNvSpPr txBox="true"/>
          <p:nvPr/>
        </p:nvSpPr>
        <p:spPr>
          <a:xfrm rot="0">
            <a:off x="9108300"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3</a:t>
            </a:r>
          </a:p>
        </p:txBody>
      </p:sp>
      <p:sp>
        <p:nvSpPr>
          <p:cNvPr name="TextBox 67" id="67"/>
          <p:cNvSpPr txBox="true"/>
          <p:nvPr/>
        </p:nvSpPr>
        <p:spPr>
          <a:xfrm rot="0">
            <a:off x="9932803"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2</a:t>
            </a:r>
          </a:p>
        </p:txBody>
      </p:sp>
      <p:sp>
        <p:nvSpPr>
          <p:cNvPr name="TextBox 68" id="68"/>
          <p:cNvSpPr txBox="true"/>
          <p:nvPr/>
        </p:nvSpPr>
        <p:spPr>
          <a:xfrm rot="0">
            <a:off x="10757316" y="4799076"/>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a:t>
            </a:r>
          </a:p>
        </p:txBody>
      </p:sp>
      <p:sp>
        <p:nvSpPr>
          <p:cNvPr name="TextBox 69" id="69"/>
          <p:cNvSpPr txBox="true"/>
          <p:nvPr/>
        </p:nvSpPr>
        <p:spPr>
          <a:xfrm rot="0">
            <a:off x="1991649" y="4270477"/>
            <a:ext cx="932812" cy="417795"/>
          </a:xfrm>
          <a:prstGeom prst="rect">
            <a:avLst/>
          </a:prstGeom>
        </p:spPr>
        <p:txBody>
          <a:bodyPr anchor="t" rtlCol="false" tIns="0" lIns="0" bIns="0" rIns="0">
            <a:spAutoFit/>
          </a:bodyPr>
          <a:lstStyle/>
          <a:p>
            <a:pPr algn="ctr">
              <a:lnSpc>
                <a:spcPts val="3359"/>
              </a:lnSpc>
            </a:pPr>
            <a:r>
              <a:rPr lang="en-US" b="true" sz="2400">
                <a:solidFill>
                  <a:srgbClr val="000000"/>
                </a:solidFill>
                <a:latin typeface="Courier New OS Bold"/>
                <a:ea typeface="Courier New OS Bold"/>
                <a:cs typeface="Courier New OS Bold"/>
                <a:sym typeface="Courier New OS Bold"/>
              </a:rPr>
              <a:t>input</a:t>
            </a:r>
          </a:p>
        </p:txBody>
      </p:sp>
      <p:sp>
        <p:nvSpPr>
          <p:cNvPr name="TextBox 70" id="70"/>
          <p:cNvSpPr txBox="true"/>
          <p:nvPr/>
        </p:nvSpPr>
        <p:spPr>
          <a:xfrm rot="0">
            <a:off x="8631193" y="4270477"/>
            <a:ext cx="1119378" cy="417795"/>
          </a:xfrm>
          <a:prstGeom prst="rect">
            <a:avLst/>
          </a:prstGeom>
        </p:spPr>
        <p:txBody>
          <a:bodyPr anchor="t" rtlCol="false" tIns="0" lIns="0" bIns="0" rIns="0">
            <a:spAutoFit/>
          </a:bodyPr>
          <a:lstStyle/>
          <a:p>
            <a:pPr algn="ctr">
              <a:lnSpc>
                <a:spcPts val="3359"/>
              </a:lnSpc>
            </a:pPr>
            <a:r>
              <a:rPr lang="en-US" b="true" sz="2400">
                <a:solidFill>
                  <a:srgbClr val="000000"/>
                </a:solidFill>
                <a:latin typeface="Courier New OS Bold"/>
                <a:ea typeface="Courier New OS Bold"/>
                <a:cs typeface="Courier New OS Bold"/>
                <a:sym typeface="Courier New OS Bold"/>
              </a:rPr>
              <a:t>output</a:t>
            </a:r>
          </a:p>
        </p:txBody>
      </p:sp>
      <p:sp>
        <p:nvSpPr>
          <p:cNvPr name="TextBox 71" id="71"/>
          <p:cNvSpPr txBox="true"/>
          <p:nvPr/>
        </p:nvSpPr>
        <p:spPr>
          <a:xfrm rot="0">
            <a:off x="9641310" y="2218887"/>
            <a:ext cx="714851" cy="1461316"/>
          </a:xfrm>
          <a:prstGeom prst="rect">
            <a:avLst/>
          </a:prstGeom>
        </p:spPr>
        <p:txBody>
          <a:bodyPr anchor="t" rtlCol="false" tIns="0" lIns="0" bIns="0" rIns="0">
            <a:spAutoFit/>
          </a:bodyPr>
          <a:lstStyle/>
          <a:p>
            <a:pPr algn="just">
              <a:lnSpc>
                <a:spcPts val="1967"/>
              </a:lnSpc>
            </a:pPr>
            <a:r>
              <a:rPr lang="en-US" b="true" sz="1800" spc="-5">
                <a:solidFill>
                  <a:srgbClr val="FFFFFF"/>
                </a:solidFill>
                <a:latin typeface="IBM Plex Sans Bold"/>
                <a:ea typeface="IBM Plex Sans Bold"/>
                <a:cs typeface="IBM Plex Sans Bold"/>
                <a:sym typeface="IBM Plex Sans Bold"/>
              </a:rPr>
              <a:t>O(N/2) O(1) O(1)</a:t>
            </a:r>
          </a:p>
          <a:p>
            <a:pPr algn="just">
              <a:lnSpc>
                <a:spcPts val="1299"/>
              </a:lnSpc>
            </a:pPr>
            <a:r>
              <a:rPr lang="en-US" b="true" sz="1800" spc="-5">
                <a:solidFill>
                  <a:srgbClr val="FFFFFF"/>
                </a:solidFill>
                <a:latin typeface="IBM Plex Sans Bold"/>
                <a:ea typeface="IBM Plex Sans Bold"/>
                <a:cs typeface="IBM Plex Sans Bold"/>
                <a:sym typeface="IBM Plex Sans Bold"/>
              </a:rPr>
              <a:t>O(1)</a:t>
            </a:r>
          </a:p>
          <a:p>
            <a:pPr algn="just">
              <a:lnSpc>
                <a:spcPts val="2500"/>
              </a:lnSpc>
            </a:pPr>
            <a:r>
              <a:rPr lang="en-US" b="true" sz="1800" spc="-5">
                <a:solidFill>
                  <a:srgbClr val="FFFFFF"/>
                </a:solidFill>
                <a:latin typeface="IBM Plex Sans Bold"/>
                <a:ea typeface="IBM Plex Sans Bold"/>
                <a:cs typeface="IBM Plex Sans Bold"/>
                <a:sym typeface="IBM Plex Sans Bold"/>
              </a:rPr>
              <a:t>O(1)</a:t>
            </a:r>
          </a:p>
          <a:p>
            <a:pPr algn="just">
              <a:lnSpc>
                <a:spcPts val="1499"/>
              </a:lnSpc>
            </a:pPr>
            <a:r>
              <a:rPr lang="en-US" b="true" sz="1800" spc="-5">
                <a:solidFill>
                  <a:srgbClr val="FFFFFF"/>
                </a:solidFill>
                <a:latin typeface="IBM Plex Sans Bold"/>
                <a:ea typeface="IBM Plex Sans Bold"/>
                <a:cs typeface="IBM Plex Sans Bold"/>
                <a:sym typeface="IBM Plex Sans Bold"/>
              </a:rPr>
              <a:t>O(1)</a:t>
            </a:r>
          </a:p>
        </p:txBody>
      </p:sp>
      <p:sp>
        <p:nvSpPr>
          <p:cNvPr name="TextBox 72" id="72"/>
          <p:cNvSpPr txBox="true"/>
          <p:nvPr/>
        </p:nvSpPr>
        <p:spPr>
          <a:xfrm rot="0">
            <a:off x="10982973" y="2174434"/>
            <a:ext cx="492223" cy="311963"/>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O(N)</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572767" y="4400436"/>
            <a:ext cx="5905205" cy="4207269"/>
          </a:xfrm>
          <a:custGeom>
            <a:avLst/>
            <a:gdLst/>
            <a:ahLst/>
            <a:cxnLst/>
            <a:rect r="r" b="b" t="t" l="l"/>
            <a:pathLst>
              <a:path h="4207269" w="5905205">
                <a:moveTo>
                  <a:pt x="0" y="0"/>
                </a:moveTo>
                <a:lnTo>
                  <a:pt x="5905205" y="0"/>
                </a:lnTo>
                <a:lnTo>
                  <a:pt x="5905205" y="4207268"/>
                </a:lnTo>
                <a:lnTo>
                  <a:pt x="0" y="4207268"/>
                </a:lnTo>
                <a:lnTo>
                  <a:pt x="0" y="0"/>
                </a:lnTo>
                <a:close/>
              </a:path>
            </a:pathLst>
          </a:custGeom>
          <a:blipFill>
            <a:blip r:embed="rId3"/>
            <a:stretch>
              <a:fillRect l="0" t="0" r="0" b="0"/>
            </a:stretch>
          </a:blipFill>
        </p:spPr>
      </p:sp>
      <p:sp>
        <p:nvSpPr>
          <p:cNvPr name="Freeform 6" id="6"/>
          <p:cNvSpPr/>
          <p:nvPr/>
        </p:nvSpPr>
        <p:spPr>
          <a:xfrm flipH="false" flipV="false" rot="0">
            <a:off x="457200" y="1879540"/>
            <a:ext cx="11499209" cy="2197103"/>
          </a:xfrm>
          <a:custGeom>
            <a:avLst/>
            <a:gdLst/>
            <a:ahLst/>
            <a:cxnLst/>
            <a:rect r="r" b="b" t="t" l="l"/>
            <a:pathLst>
              <a:path h="2197103" w="11499209">
                <a:moveTo>
                  <a:pt x="0" y="0"/>
                </a:moveTo>
                <a:lnTo>
                  <a:pt x="11499209" y="0"/>
                </a:lnTo>
                <a:lnTo>
                  <a:pt x="11499209" y="2197103"/>
                </a:lnTo>
                <a:lnTo>
                  <a:pt x="0" y="2197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8" id="8"/>
          <p:cNvSpPr txBox="true"/>
          <p:nvPr/>
        </p:nvSpPr>
        <p:spPr>
          <a:xfrm rot="0">
            <a:off x="449561" y="445446"/>
            <a:ext cx="6947802" cy="113152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Questions - 7</a:t>
            </a:r>
          </a:p>
          <a:p>
            <a:pPr algn="l">
              <a:lnSpc>
                <a:spcPts val="5000"/>
              </a:lnSpc>
            </a:pPr>
            <a:r>
              <a:rPr lang="en-US" b="true" sz="2000" spc="-14">
                <a:solidFill>
                  <a:srgbClr val="000000"/>
                </a:solidFill>
                <a:latin typeface="Montserrat 2 Bold"/>
                <a:ea typeface="Montserrat 2 Bold"/>
                <a:cs typeface="Montserrat 2 Bold"/>
                <a:sym typeface="Montserrat 2 Bold"/>
              </a:rPr>
              <a:t>Which of the following are equivalent to O(N)? Why?</a:t>
            </a:r>
          </a:p>
        </p:txBody>
      </p:sp>
      <p:sp>
        <p:nvSpPr>
          <p:cNvPr name="TextBox 9" id="9"/>
          <p:cNvSpPr txBox="true"/>
          <p:nvPr/>
        </p:nvSpPr>
        <p:spPr>
          <a:xfrm rot="0">
            <a:off x="571500" y="1795205"/>
            <a:ext cx="3708635" cy="551040"/>
          </a:xfrm>
          <a:prstGeom prst="rect">
            <a:avLst/>
          </a:prstGeom>
        </p:spPr>
        <p:txBody>
          <a:bodyPr anchor="t" rtlCol="false" tIns="0" lIns="0" bIns="0" rIns="0">
            <a:spAutoFit/>
          </a:bodyPr>
          <a:lstStyle/>
          <a:p>
            <a:pPr algn="l">
              <a:lnSpc>
                <a:spcPts val="5000"/>
              </a:lnSpc>
            </a:pPr>
            <a:r>
              <a:rPr lang="en-US" b="true" sz="2000" spc="-14">
                <a:solidFill>
                  <a:srgbClr val="000000"/>
                </a:solidFill>
                <a:latin typeface="Montserrat 2 Bold"/>
                <a:ea typeface="Montserrat 2 Bold"/>
                <a:cs typeface="Montserrat 2 Bold"/>
                <a:sym typeface="Montserrat 2 Bold"/>
              </a:rPr>
              <a:t>1.O(N + P) , where P &lt; N/2 </a:t>
            </a:r>
          </a:p>
        </p:txBody>
      </p:sp>
      <p:sp>
        <p:nvSpPr>
          <p:cNvPr name="TextBox 10" id="10"/>
          <p:cNvSpPr txBox="true"/>
          <p:nvPr/>
        </p:nvSpPr>
        <p:spPr>
          <a:xfrm rot="0">
            <a:off x="5862304" y="1826962"/>
            <a:ext cx="689620" cy="551040"/>
          </a:xfrm>
          <a:prstGeom prst="rect">
            <a:avLst/>
          </a:prstGeom>
        </p:spPr>
        <p:txBody>
          <a:bodyPr anchor="t" rtlCol="false" tIns="0" lIns="0" bIns="0" rIns="0">
            <a:spAutoFit/>
          </a:bodyPr>
          <a:lstStyle/>
          <a:p>
            <a:pPr algn="l">
              <a:lnSpc>
                <a:spcPts val="5000"/>
              </a:lnSpc>
            </a:pPr>
            <a:r>
              <a:rPr lang="en-US" b="true" sz="2000" spc="-14">
                <a:solidFill>
                  <a:srgbClr val="000000"/>
                </a:solidFill>
                <a:latin typeface="Montserrat 2 Bold"/>
                <a:ea typeface="Montserrat 2 Bold"/>
                <a:cs typeface="Montserrat 2 Bold"/>
                <a:sym typeface="Montserrat 2 Bold"/>
              </a:rPr>
              <a:t>O(N) </a:t>
            </a:r>
          </a:p>
        </p:txBody>
      </p:sp>
      <p:sp>
        <p:nvSpPr>
          <p:cNvPr name="TextBox 11" id="11"/>
          <p:cNvSpPr txBox="true"/>
          <p:nvPr/>
        </p:nvSpPr>
        <p:spPr>
          <a:xfrm rot="0">
            <a:off x="571500" y="2585780"/>
            <a:ext cx="2096224" cy="1436865"/>
          </a:xfrm>
          <a:prstGeom prst="rect">
            <a:avLst/>
          </a:prstGeom>
        </p:spPr>
        <p:txBody>
          <a:bodyPr anchor="t" rtlCol="false" tIns="0" lIns="0" bIns="0" rIns="0">
            <a:spAutoFit/>
          </a:bodyPr>
          <a:lstStyle/>
          <a:p>
            <a:pPr algn="l">
              <a:lnSpc>
                <a:spcPts val="1100"/>
              </a:lnSpc>
            </a:pPr>
            <a:r>
              <a:rPr lang="en-US" b="true" sz="2000" spc="-14">
                <a:solidFill>
                  <a:srgbClr val="000000"/>
                </a:solidFill>
                <a:latin typeface="Montserrat 2 Bold"/>
                <a:ea typeface="Montserrat 2 Bold"/>
                <a:cs typeface="Montserrat 2 Bold"/>
                <a:sym typeface="Montserrat 2 Bold"/>
              </a:rPr>
              <a:t>2.O(2N)</a:t>
            </a:r>
          </a:p>
          <a:p>
            <a:pPr algn="l">
              <a:lnSpc>
                <a:spcPts val="5000"/>
              </a:lnSpc>
            </a:pPr>
            <a:r>
              <a:rPr lang="en-US" b="true" sz="2000" spc="-14">
                <a:solidFill>
                  <a:srgbClr val="000000"/>
                </a:solidFill>
                <a:latin typeface="Montserrat 2 Bold"/>
                <a:ea typeface="Montserrat 2 Bold"/>
                <a:cs typeface="Montserrat 2 Bold"/>
                <a:sym typeface="Montserrat 2 Bold"/>
              </a:rPr>
              <a:t>3.O(N+logN)</a:t>
            </a:r>
          </a:p>
          <a:p>
            <a:pPr algn="l">
              <a:lnSpc>
                <a:spcPts val="1460"/>
              </a:lnSpc>
            </a:pPr>
            <a:r>
              <a:rPr lang="en-US" b="true" sz="2000" spc="-14">
                <a:solidFill>
                  <a:srgbClr val="000000"/>
                </a:solidFill>
                <a:latin typeface="Montserrat 2 Bold"/>
                <a:ea typeface="Montserrat 2 Bold"/>
                <a:cs typeface="Montserrat 2 Bold"/>
                <a:sym typeface="Montserrat 2 Bold"/>
              </a:rPr>
              <a:t>4.O(N + NlogN)</a:t>
            </a:r>
          </a:p>
          <a:p>
            <a:pPr algn="l">
              <a:lnSpc>
                <a:spcPts val="5000"/>
              </a:lnSpc>
            </a:pPr>
            <a:r>
              <a:rPr lang="en-US" b="true" sz="2000" spc="-14">
                <a:solidFill>
                  <a:srgbClr val="000000"/>
                </a:solidFill>
                <a:latin typeface="Montserrat 2 Bold"/>
                <a:ea typeface="Montserrat 2 Bold"/>
                <a:cs typeface="Montserrat 2 Bold"/>
                <a:sym typeface="Montserrat 2 Bold"/>
              </a:rPr>
              <a:t>5.</a:t>
            </a:r>
            <a:r>
              <a:rPr lang="en-US" b="true" sz="2000" spc="-14">
                <a:solidFill>
                  <a:srgbClr val="FFFFFF"/>
                </a:solidFill>
                <a:latin typeface="Montserrat 2 Bold"/>
                <a:ea typeface="Montserrat 2 Bold"/>
                <a:cs typeface="Montserrat 2 Bold"/>
                <a:sym typeface="Montserrat 2 Bold"/>
              </a:rPr>
              <a:t> </a:t>
            </a:r>
            <a:r>
              <a:rPr lang="en-US" b="true" sz="2000" spc="-14">
                <a:solidFill>
                  <a:srgbClr val="000000"/>
                </a:solidFill>
                <a:latin typeface="Montserrat 2 Bold"/>
                <a:ea typeface="Montserrat 2 Bold"/>
                <a:cs typeface="Montserrat 2 Bold"/>
                <a:sym typeface="Montserrat 2 Bold"/>
              </a:rPr>
              <a:t>O(N+M)</a:t>
            </a:r>
          </a:p>
        </p:txBody>
      </p:sp>
      <p:sp>
        <p:nvSpPr>
          <p:cNvPr name="TextBox 12" id="12"/>
          <p:cNvSpPr txBox="true"/>
          <p:nvPr/>
        </p:nvSpPr>
        <p:spPr>
          <a:xfrm rot="0">
            <a:off x="3271504" y="2579437"/>
            <a:ext cx="689620" cy="179565"/>
          </a:xfrm>
          <a:prstGeom prst="rect">
            <a:avLst/>
          </a:prstGeom>
        </p:spPr>
        <p:txBody>
          <a:bodyPr anchor="t" rtlCol="false" tIns="0" lIns="0" bIns="0" rIns="0">
            <a:spAutoFit/>
          </a:bodyPr>
          <a:lstStyle/>
          <a:p>
            <a:pPr algn="l">
              <a:lnSpc>
                <a:spcPts val="1100"/>
              </a:lnSpc>
            </a:pPr>
            <a:r>
              <a:rPr lang="en-US" b="true" sz="2000" spc="-14">
                <a:solidFill>
                  <a:srgbClr val="000000"/>
                </a:solidFill>
                <a:latin typeface="Montserrat 2 Bold"/>
                <a:ea typeface="Montserrat 2 Bold"/>
                <a:cs typeface="Montserrat 2 Bold"/>
                <a:sym typeface="Montserrat 2 Bold"/>
              </a:rPr>
              <a:t>O(N) </a:t>
            </a:r>
          </a:p>
        </p:txBody>
      </p:sp>
      <p:sp>
        <p:nvSpPr>
          <p:cNvPr name="TextBox 13" id="13"/>
          <p:cNvSpPr txBox="true"/>
          <p:nvPr/>
        </p:nvSpPr>
        <p:spPr>
          <a:xfrm rot="0">
            <a:off x="3881104" y="2642330"/>
            <a:ext cx="689620" cy="551040"/>
          </a:xfrm>
          <a:prstGeom prst="rect">
            <a:avLst/>
          </a:prstGeom>
        </p:spPr>
        <p:txBody>
          <a:bodyPr anchor="t" rtlCol="false" tIns="0" lIns="0" bIns="0" rIns="0">
            <a:spAutoFit/>
          </a:bodyPr>
          <a:lstStyle/>
          <a:p>
            <a:pPr algn="l">
              <a:lnSpc>
                <a:spcPts val="5000"/>
              </a:lnSpc>
            </a:pPr>
            <a:r>
              <a:rPr lang="en-US" b="true" sz="2000" spc="-14">
                <a:solidFill>
                  <a:srgbClr val="000000"/>
                </a:solidFill>
                <a:latin typeface="Montserrat 2 Bold"/>
                <a:ea typeface="Montserrat 2 Bold"/>
                <a:cs typeface="Montserrat 2 Bold"/>
                <a:sym typeface="Montserrat 2 Bold"/>
              </a:rPr>
              <a:t>O(N) </a:t>
            </a:r>
          </a:p>
        </p:txBody>
      </p:sp>
      <p:sp>
        <p:nvSpPr>
          <p:cNvPr name="TextBox 14" id="14"/>
          <p:cNvSpPr txBox="true"/>
          <p:nvPr/>
        </p:nvSpPr>
        <p:spPr>
          <a:xfrm rot="0">
            <a:off x="4236701" y="3395405"/>
            <a:ext cx="1309030" cy="208140"/>
          </a:xfrm>
          <a:prstGeom prst="rect">
            <a:avLst/>
          </a:prstGeom>
        </p:spPr>
        <p:txBody>
          <a:bodyPr anchor="t" rtlCol="false" tIns="0" lIns="0" bIns="0" rIns="0">
            <a:spAutoFit/>
          </a:bodyPr>
          <a:lstStyle/>
          <a:p>
            <a:pPr algn="l">
              <a:lnSpc>
                <a:spcPts val="1460"/>
              </a:lnSpc>
            </a:pPr>
            <a:r>
              <a:rPr lang="en-US" b="true" sz="2000" spc="-14">
                <a:solidFill>
                  <a:srgbClr val="000000"/>
                </a:solidFill>
                <a:latin typeface="Montserrat 2 Bold"/>
                <a:ea typeface="Montserrat 2 Bold"/>
                <a:cs typeface="Montserrat 2 Bold"/>
                <a:sym typeface="Montserrat 2 Bold"/>
              </a:rPr>
              <a:t>O(NlogN)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567338" y="2222925"/>
            <a:ext cx="5191763" cy="3646656"/>
          </a:xfrm>
          <a:custGeom>
            <a:avLst/>
            <a:gdLst/>
            <a:ahLst/>
            <a:cxnLst/>
            <a:rect r="r" b="b" t="t" l="l"/>
            <a:pathLst>
              <a:path h="3646656" w="5191763">
                <a:moveTo>
                  <a:pt x="0" y="0"/>
                </a:moveTo>
                <a:lnTo>
                  <a:pt x="5191763" y="0"/>
                </a:lnTo>
                <a:lnTo>
                  <a:pt x="5191763" y="3646656"/>
                </a:lnTo>
                <a:lnTo>
                  <a:pt x="0" y="3646656"/>
                </a:lnTo>
                <a:lnTo>
                  <a:pt x="0" y="0"/>
                </a:lnTo>
                <a:close/>
              </a:path>
            </a:pathLst>
          </a:custGeom>
          <a:blipFill>
            <a:blip r:embed="rId3"/>
            <a:stretch>
              <a:fillRect l="0" t="0" r="0" b="0"/>
            </a:stretch>
          </a:blipFill>
        </p:spPr>
      </p:sp>
      <p:sp>
        <p:nvSpPr>
          <p:cNvPr name="Freeform 6" id="6"/>
          <p:cNvSpPr/>
          <p:nvPr/>
        </p:nvSpPr>
        <p:spPr>
          <a:xfrm flipH="false" flipV="false" rot="0">
            <a:off x="346996" y="2164528"/>
            <a:ext cx="5632447" cy="3763461"/>
          </a:xfrm>
          <a:custGeom>
            <a:avLst/>
            <a:gdLst/>
            <a:ahLst/>
            <a:cxnLst/>
            <a:rect r="r" b="b" t="t" l="l"/>
            <a:pathLst>
              <a:path h="3763461" w="5632447">
                <a:moveTo>
                  <a:pt x="0" y="0"/>
                </a:moveTo>
                <a:lnTo>
                  <a:pt x="5632447" y="0"/>
                </a:lnTo>
                <a:lnTo>
                  <a:pt x="5632447" y="3763461"/>
                </a:lnTo>
                <a:lnTo>
                  <a:pt x="0" y="3763461"/>
                </a:lnTo>
                <a:lnTo>
                  <a:pt x="0" y="0"/>
                </a:lnTo>
                <a:close/>
              </a:path>
            </a:pathLst>
          </a:custGeom>
          <a:blipFill>
            <a:blip r:embed="rId4"/>
            <a:stretch>
              <a:fillRect l="0" t="0" r="0" b="0"/>
            </a:stretch>
          </a:blipFill>
        </p:spPr>
      </p:sp>
      <p:sp>
        <p:nvSpPr>
          <p:cNvPr name="Freeform 7" id="7"/>
          <p:cNvSpPr/>
          <p:nvPr/>
        </p:nvSpPr>
        <p:spPr>
          <a:xfrm flipH="false" flipV="false" rot="0">
            <a:off x="323259" y="2157241"/>
            <a:ext cx="5679910" cy="3796570"/>
          </a:xfrm>
          <a:custGeom>
            <a:avLst/>
            <a:gdLst/>
            <a:ahLst/>
            <a:cxnLst/>
            <a:rect r="r" b="b" t="t" l="l"/>
            <a:pathLst>
              <a:path h="3796570" w="5679910">
                <a:moveTo>
                  <a:pt x="0" y="0"/>
                </a:moveTo>
                <a:lnTo>
                  <a:pt x="5679910" y="0"/>
                </a:lnTo>
                <a:lnTo>
                  <a:pt x="5679910" y="3796570"/>
                </a:lnTo>
                <a:lnTo>
                  <a:pt x="0" y="3796570"/>
                </a:lnTo>
                <a:lnTo>
                  <a:pt x="0" y="0"/>
                </a:lnTo>
                <a:close/>
              </a:path>
            </a:pathLst>
          </a:custGeom>
          <a:blipFill>
            <a:blip r:embed="rId5"/>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4510" y="1021175"/>
            <a:ext cx="5949839" cy="608714"/>
          </a:xfrm>
          <a:prstGeom prst="rect">
            <a:avLst/>
          </a:prstGeom>
        </p:spPr>
        <p:txBody>
          <a:bodyPr anchor="t" rtlCol="false" tIns="0" lIns="0" bIns="0" rIns="0">
            <a:spAutoFit/>
          </a:bodyPr>
          <a:lstStyle/>
          <a:p>
            <a:pPr algn="l">
              <a:lnSpc>
                <a:spcPts val="4900"/>
              </a:lnSpc>
            </a:pPr>
            <a:r>
              <a:rPr lang="en-US" b="true" sz="3500" spc="-10">
                <a:solidFill>
                  <a:srgbClr val="FFFFFF"/>
                </a:solidFill>
                <a:latin typeface="IBM Plex Sans Bold"/>
                <a:ea typeface="IBM Plex Sans Bold"/>
                <a:cs typeface="IBM Plex Sans Bold"/>
                <a:sym typeface="IBM Plex Sans Bold"/>
              </a:rPr>
              <a:t>Algorithms in our daily lives</a:t>
            </a:r>
          </a:p>
        </p:txBody>
      </p:sp>
      <p:sp>
        <p:nvSpPr>
          <p:cNvPr name="TextBox 10" id="10"/>
          <p:cNvSpPr txBox="true"/>
          <p:nvPr/>
        </p:nvSpPr>
        <p:spPr>
          <a:xfrm rot="0">
            <a:off x="6287567" y="1991458"/>
            <a:ext cx="3617328" cy="1775184"/>
          </a:xfrm>
          <a:prstGeom prst="rect">
            <a:avLst/>
          </a:prstGeom>
        </p:spPr>
        <p:txBody>
          <a:bodyPr anchor="t" rtlCol="false" tIns="0" lIns="0" bIns="0" rIns="0">
            <a:spAutoFit/>
          </a:bodyPr>
          <a:lstStyle/>
          <a:p>
            <a:pPr algn="l">
              <a:lnSpc>
                <a:spcPts val="4802"/>
              </a:lnSpc>
            </a:pPr>
            <a:r>
              <a:rPr lang="en-US" b="true" sz="2400" spc="-7">
                <a:solidFill>
                  <a:srgbClr val="000000"/>
                </a:solidFill>
                <a:latin typeface="IBM Plex Sans Bold"/>
                <a:ea typeface="IBM Plex Sans Bold"/>
                <a:cs typeface="IBM Plex Sans Bold"/>
                <a:sym typeface="IBM Plex Sans Bold"/>
              </a:rPr>
              <a:t>Step 1 : Go to Starbucks Step 2 : Pay money Step 3: Take a coﬀee</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398653" y="1911350"/>
              <a:ext cx="11898249" cy="2032000"/>
            </a:xfrm>
            <a:custGeom>
              <a:avLst/>
              <a:gdLst/>
              <a:ahLst/>
              <a:cxnLst/>
              <a:rect r="r" b="b" t="t" l="l"/>
              <a:pathLst>
                <a:path h="2032000" w="11898249">
                  <a:moveTo>
                    <a:pt x="0" y="2032000"/>
                  </a:moveTo>
                  <a:lnTo>
                    <a:pt x="11898249" y="2032000"/>
                  </a:lnTo>
                  <a:lnTo>
                    <a:pt x="11898249" y="0"/>
                  </a:lnTo>
                  <a:lnTo>
                    <a:pt x="0" y="0"/>
                  </a:lnTo>
                  <a:close/>
                </a:path>
              </a:pathLst>
            </a:custGeom>
            <a:solidFill>
              <a:srgbClr val="000000"/>
            </a:solidFill>
          </p:spPr>
        </p:sp>
      </p:gr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4405836" y="3339265"/>
            <a:ext cx="3121390" cy="248917"/>
            <a:chOff x="0" y="0"/>
            <a:chExt cx="3121393" cy="248920"/>
          </a:xfrm>
        </p:grpSpPr>
        <p:sp>
          <p:nvSpPr>
            <p:cNvPr name="Freeform 7" id="7"/>
            <p:cNvSpPr/>
            <p:nvPr/>
          </p:nvSpPr>
          <p:spPr>
            <a:xfrm flipH="false" flipV="false" rot="0">
              <a:off x="63500" y="111760"/>
              <a:ext cx="2895600" cy="25400"/>
            </a:xfrm>
            <a:custGeom>
              <a:avLst/>
              <a:gdLst/>
              <a:ahLst/>
              <a:cxnLst/>
              <a:rect r="r" b="b" t="t" l="l"/>
              <a:pathLst>
                <a:path h="25400" w="28956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0" y="0"/>
                  </a:moveTo>
                  <a:lnTo>
                    <a:pt x="50800" y="0"/>
                  </a:lnTo>
                  <a:lnTo>
                    <a:pt x="50800" y="25400"/>
                  </a:lnTo>
                  <a:lnTo>
                    <a:pt x="0" y="25400"/>
                  </a:lnTo>
                  <a:close/>
                </a:path>
              </a:pathLst>
            </a:custGeom>
            <a:solidFill>
              <a:srgbClr val="FFFFFF"/>
            </a:solidFill>
          </p:spPr>
        </p:sp>
        <p:sp>
          <p:nvSpPr>
            <p:cNvPr name="Freeform 8" id="8"/>
            <p:cNvSpPr/>
            <p:nvPr/>
          </p:nvSpPr>
          <p:spPr>
            <a:xfrm flipH="false" flipV="false" rot="0">
              <a:off x="2935986"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9" id="9"/>
          <p:cNvGrpSpPr>
            <a:grpSpLocks noChangeAspect="true"/>
          </p:cNvGrpSpPr>
          <p:nvPr/>
        </p:nvGrpSpPr>
        <p:grpSpPr>
          <a:xfrm rot="0">
            <a:off x="2418988" y="1907543"/>
            <a:ext cx="5163855" cy="248917"/>
            <a:chOff x="0" y="0"/>
            <a:chExt cx="5163858" cy="248920"/>
          </a:xfrm>
        </p:grpSpPr>
        <p:sp>
          <p:nvSpPr>
            <p:cNvPr name="Freeform 10" id="10"/>
            <p:cNvSpPr/>
            <p:nvPr/>
          </p:nvSpPr>
          <p:spPr>
            <a:xfrm flipH="false" flipV="false" rot="0">
              <a:off x="63500" y="111760"/>
              <a:ext cx="4927600" cy="25400"/>
            </a:xfrm>
            <a:custGeom>
              <a:avLst/>
              <a:gdLst/>
              <a:ahLst/>
              <a:cxnLst/>
              <a:rect r="r" b="b" t="t" l="l"/>
              <a:pathLst>
                <a:path h="25400" w="49276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4673600" y="0"/>
                  </a:moveTo>
                  <a:lnTo>
                    <a:pt x="4724400" y="0"/>
                  </a:lnTo>
                  <a:lnTo>
                    <a:pt x="4724400" y="25400"/>
                  </a:lnTo>
                  <a:lnTo>
                    <a:pt x="4673600" y="25400"/>
                  </a:lnTo>
                  <a:close/>
                  <a:moveTo>
                    <a:pt x="4775200" y="0"/>
                  </a:moveTo>
                  <a:lnTo>
                    <a:pt x="4826000" y="0"/>
                  </a:lnTo>
                  <a:lnTo>
                    <a:pt x="4826000" y="25400"/>
                  </a:lnTo>
                  <a:lnTo>
                    <a:pt x="4775200" y="25400"/>
                  </a:lnTo>
                  <a:close/>
                  <a:moveTo>
                    <a:pt x="4876800" y="0"/>
                  </a:moveTo>
                  <a:lnTo>
                    <a:pt x="4927600" y="0"/>
                  </a:lnTo>
                  <a:lnTo>
                    <a:pt x="4927600" y="25400"/>
                  </a:lnTo>
                  <a:lnTo>
                    <a:pt x="4876800" y="25400"/>
                  </a:lnTo>
                  <a:close/>
                  <a:moveTo>
                    <a:pt x="0" y="0"/>
                  </a:moveTo>
                  <a:lnTo>
                    <a:pt x="50800" y="0"/>
                  </a:lnTo>
                  <a:lnTo>
                    <a:pt x="50800" y="25400"/>
                  </a:lnTo>
                  <a:lnTo>
                    <a:pt x="0" y="25400"/>
                  </a:lnTo>
                  <a:close/>
                </a:path>
              </a:pathLst>
            </a:custGeom>
            <a:solidFill>
              <a:srgbClr val="FFFFFF"/>
            </a:solidFill>
          </p:spPr>
        </p:sp>
        <p:sp>
          <p:nvSpPr>
            <p:cNvPr name="Freeform 11" id="11"/>
            <p:cNvSpPr/>
            <p:nvPr/>
          </p:nvSpPr>
          <p:spPr>
            <a:xfrm flipH="false" flipV="false" rot="0">
              <a:off x="4978400"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12" id="12"/>
          <p:cNvGrpSpPr>
            <a:grpSpLocks noChangeAspect="true"/>
          </p:cNvGrpSpPr>
          <p:nvPr/>
        </p:nvGrpSpPr>
        <p:grpSpPr>
          <a:xfrm rot="0">
            <a:off x="2736066" y="2529726"/>
            <a:ext cx="4846787" cy="248917"/>
            <a:chOff x="0" y="0"/>
            <a:chExt cx="4846790" cy="248920"/>
          </a:xfrm>
        </p:grpSpPr>
        <p:sp>
          <p:nvSpPr>
            <p:cNvPr name="Freeform 13" id="13"/>
            <p:cNvSpPr/>
            <p:nvPr/>
          </p:nvSpPr>
          <p:spPr>
            <a:xfrm flipH="false" flipV="false" rot="0">
              <a:off x="63500" y="111760"/>
              <a:ext cx="4622800" cy="25400"/>
            </a:xfrm>
            <a:custGeom>
              <a:avLst/>
              <a:gdLst/>
              <a:ahLst/>
              <a:cxnLst/>
              <a:rect r="r" b="b" t="t" l="l"/>
              <a:pathLst>
                <a:path h="25400" w="46228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0" y="0"/>
                  </a:moveTo>
                  <a:lnTo>
                    <a:pt x="50800" y="0"/>
                  </a:lnTo>
                  <a:lnTo>
                    <a:pt x="50800" y="25400"/>
                  </a:lnTo>
                  <a:lnTo>
                    <a:pt x="0" y="25400"/>
                  </a:lnTo>
                  <a:close/>
                </a:path>
              </a:pathLst>
            </a:custGeom>
            <a:solidFill>
              <a:srgbClr val="FFFFFF"/>
            </a:solidFill>
          </p:spPr>
        </p:sp>
        <p:sp>
          <p:nvSpPr>
            <p:cNvPr name="Freeform 14" id="14"/>
            <p:cNvSpPr/>
            <p:nvPr/>
          </p:nvSpPr>
          <p:spPr>
            <a:xfrm flipH="false" flipV="false" rot="0">
              <a:off x="4661408"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sp>
        <p:nvSpPr>
          <p:cNvPr name="TextBox 15" id="15"/>
          <p:cNvSpPr txBox="true"/>
          <p:nvPr/>
        </p:nvSpPr>
        <p:spPr>
          <a:xfrm rot="0">
            <a:off x="385915" y="1928889"/>
            <a:ext cx="2246090" cy="483318"/>
          </a:xfrm>
          <a:prstGeom prst="rect">
            <a:avLst/>
          </a:prstGeom>
        </p:spPr>
        <p:txBody>
          <a:bodyPr anchor="t" rtlCol="false" tIns="0" lIns="0" bIns="0" rIns="0">
            <a:spAutoFit/>
          </a:bodyPr>
          <a:lstStyle/>
          <a:p>
            <a:pPr algn="ctr">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factorial</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n</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if</a:t>
            </a:r>
            <a:r>
              <a:rPr lang="en-US" sz="1600" spc="142">
                <a:solidFill>
                  <a:srgbClr val="D4D4D4"/>
                </a:solidFill>
                <a:latin typeface="Montserrat 2"/>
                <a:ea typeface="Montserrat 2"/>
                <a:cs typeface="Montserrat 2"/>
                <a:sym typeface="Montserrat 2"/>
              </a:rPr>
              <a:t> n &lt;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a:t>
            </a:r>
          </a:p>
        </p:txBody>
      </p:sp>
      <p:sp>
        <p:nvSpPr>
          <p:cNvPr name="TextBox 16" id="16"/>
          <p:cNvSpPr txBox="true"/>
          <p:nvPr/>
        </p:nvSpPr>
        <p:spPr>
          <a:xfrm rot="0">
            <a:off x="1364609" y="2411492"/>
            <a:ext cx="1247823"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17" id="17"/>
          <p:cNvSpPr txBox="true"/>
          <p:nvPr/>
        </p:nvSpPr>
        <p:spPr>
          <a:xfrm rot="0">
            <a:off x="875262" y="2652789"/>
            <a:ext cx="1622174"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elif</a:t>
            </a:r>
            <a:r>
              <a:rPr lang="en-US" sz="1600" spc="142">
                <a:solidFill>
                  <a:srgbClr val="D4D4D4"/>
                </a:solidFill>
                <a:latin typeface="Montserrat 2"/>
                <a:ea typeface="Montserrat 2"/>
                <a:cs typeface="Montserrat 2"/>
                <a:sym typeface="Montserrat 2"/>
              </a:rPr>
              <a:t> n ==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a:t>
            </a:r>
          </a:p>
        </p:txBody>
      </p:sp>
      <p:sp>
        <p:nvSpPr>
          <p:cNvPr name="TextBox 18" id="18"/>
          <p:cNvSpPr txBox="true"/>
          <p:nvPr/>
        </p:nvSpPr>
        <p:spPr>
          <a:xfrm rot="0">
            <a:off x="1364609" y="2894095"/>
            <a:ext cx="873471"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a:t>
            </a:r>
          </a:p>
        </p:txBody>
      </p:sp>
      <p:sp>
        <p:nvSpPr>
          <p:cNvPr name="TextBox 19" id="19"/>
          <p:cNvSpPr txBox="true"/>
          <p:nvPr/>
        </p:nvSpPr>
        <p:spPr>
          <a:xfrm rot="0">
            <a:off x="2194703" y="2999965"/>
            <a:ext cx="761695" cy="824913"/>
          </a:xfrm>
          <a:prstGeom prst="rect">
            <a:avLst/>
          </a:prstGeom>
        </p:spPr>
        <p:txBody>
          <a:bodyPr anchor="t" rtlCol="false" tIns="0" lIns="0" bIns="0" rIns="0">
            <a:spAutoFit/>
          </a:bodyPr>
          <a:lstStyle/>
          <a:p>
            <a:pPr algn="l">
              <a:lnSpc>
                <a:spcPts val="4900"/>
              </a:lnSpc>
            </a:pPr>
            <a:r>
              <a:rPr lang="en-US" sz="9800" spc="872">
                <a:solidFill>
                  <a:srgbClr val="FFFFFF"/>
                </a:solidFill>
                <a:latin typeface="Montserrat 2"/>
                <a:ea typeface="Montserrat 2"/>
                <a:cs typeface="Montserrat 2"/>
                <a:sym typeface="Montserrat 2"/>
              </a:rPr>
              <a:t>}</a:t>
            </a:r>
            <a:r>
              <a:rPr lang="en-US" sz="9800" spc="872">
                <a:solidFill>
                  <a:srgbClr val="B5CEA8"/>
                </a:solidFill>
                <a:latin typeface="Montserrat 2"/>
                <a:ea typeface="Montserrat 2"/>
                <a:cs typeface="Montserrat 2"/>
                <a:sym typeface="Montserrat 2"/>
              </a:rPr>
              <a:t>1</a:t>
            </a:r>
            <a:r>
              <a:rPr lang="en-US" sz="9800" spc="872">
                <a:solidFill>
                  <a:srgbClr val="D4D4D4"/>
                </a:solidFill>
                <a:latin typeface="Montserrat 2"/>
                <a:ea typeface="Montserrat 2"/>
                <a:cs typeface="Montserrat 2"/>
                <a:sym typeface="Montserrat 2"/>
              </a:rPr>
              <a:t> </a:t>
            </a:r>
          </a:p>
        </p:txBody>
      </p:sp>
      <p:sp>
        <p:nvSpPr>
          <p:cNvPr name="TextBox 20" id="20"/>
          <p:cNvSpPr txBox="true"/>
          <p:nvPr/>
        </p:nvSpPr>
        <p:spPr>
          <a:xfrm rot="0">
            <a:off x="875262" y="3240167"/>
            <a:ext cx="3743496" cy="378543"/>
          </a:xfrm>
          <a:prstGeom prst="rect">
            <a:avLst/>
          </a:prstGeom>
        </p:spPr>
        <p:txBody>
          <a:bodyPr anchor="t" rtlCol="false" tIns="0" lIns="0" bIns="0" rIns="0">
            <a:spAutoFit/>
          </a:bodyPr>
          <a:lstStyle/>
          <a:p>
            <a:pPr algn="l">
              <a:lnSpc>
                <a:spcPts val="800"/>
              </a:lnSpc>
            </a:pPr>
            <a:r>
              <a:rPr lang="en-US" sz="1600" spc="142">
                <a:solidFill>
                  <a:srgbClr val="C586C0"/>
                </a:solidFill>
                <a:latin typeface="Montserrat 2"/>
                <a:ea typeface="Montserrat 2"/>
                <a:cs typeface="Montserrat 2"/>
                <a:sym typeface="Montserrat 2"/>
              </a:rPr>
              <a:t>else</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n * factorial(n-</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449561" y="445446"/>
            <a:ext cx="4706122" cy="1113006"/>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 - 8</a:t>
            </a:r>
          </a:p>
          <a:p>
            <a:pPr algn="l">
              <a:lnSpc>
                <a:spcPts val="2520"/>
              </a:lnSpc>
            </a:pPr>
            <a:r>
              <a:rPr lang="en-US" b="true" sz="1800" spc="-12">
                <a:solidFill>
                  <a:srgbClr val="000000"/>
                </a:solidFill>
                <a:latin typeface="Montserrat 2 Bold"/>
                <a:ea typeface="Montserrat 2 Bold"/>
                <a:cs typeface="Montserrat 2 Bold"/>
                <a:sym typeface="Montserrat 2 Bold"/>
              </a:rPr>
              <a:t>What is the runtime of the below code?</a:t>
            </a:r>
          </a:p>
        </p:txBody>
      </p:sp>
      <p:sp>
        <p:nvSpPr>
          <p:cNvPr name="TextBox 23" id="23"/>
          <p:cNvSpPr txBox="true"/>
          <p:nvPr/>
        </p:nvSpPr>
        <p:spPr>
          <a:xfrm rot="0">
            <a:off x="505768" y="4014721"/>
            <a:ext cx="1821123" cy="952557"/>
          </a:xfrm>
          <a:prstGeom prst="rect">
            <a:avLst/>
          </a:prstGeom>
        </p:spPr>
        <p:txBody>
          <a:bodyPr anchor="t" rtlCol="false" tIns="0" lIns="0" bIns="0" rIns="0">
            <a:spAutoFit/>
          </a:bodyPr>
          <a:lstStyle/>
          <a:p>
            <a:pPr algn="l">
              <a:lnSpc>
                <a:spcPts val="3999"/>
              </a:lnSpc>
            </a:pPr>
            <a:r>
              <a:rPr lang="en-US" sz="1800" spc="-12">
                <a:solidFill>
                  <a:srgbClr val="000000"/>
                </a:solidFill>
                <a:latin typeface="Montserrat 2"/>
                <a:ea typeface="Montserrat 2"/>
                <a:cs typeface="Montserrat 2"/>
                <a:sym typeface="Montserrat 2"/>
              </a:rPr>
              <a:t>n! = 1*2*3*…*n 3! = 1*2*3=6</a:t>
            </a:r>
          </a:p>
        </p:txBody>
      </p:sp>
      <p:sp>
        <p:nvSpPr>
          <p:cNvPr name="TextBox 24" id="24"/>
          <p:cNvSpPr txBox="true"/>
          <p:nvPr/>
        </p:nvSpPr>
        <p:spPr>
          <a:xfrm rot="0">
            <a:off x="470659" y="5030714"/>
            <a:ext cx="2127809" cy="444494"/>
          </a:xfrm>
          <a:prstGeom prst="rect">
            <a:avLst/>
          </a:prstGeom>
        </p:spPr>
        <p:txBody>
          <a:bodyPr anchor="t" rtlCol="false" tIns="0" lIns="0" bIns="0" rIns="0">
            <a:spAutoFit/>
          </a:bodyPr>
          <a:lstStyle/>
          <a:p>
            <a:pPr algn="l">
              <a:lnSpc>
                <a:spcPts val="3999"/>
              </a:lnSpc>
            </a:pPr>
            <a:r>
              <a:rPr lang="en-US" sz="1800" spc="-12">
                <a:solidFill>
                  <a:srgbClr val="000000"/>
                </a:solidFill>
                <a:latin typeface="Montserrat 2"/>
                <a:ea typeface="Montserrat 2"/>
                <a:cs typeface="Montserrat 2"/>
                <a:sym typeface="Montserrat 2"/>
              </a:rPr>
              <a:t>M(n)=O(1)+M(n-1)</a:t>
            </a:r>
          </a:p>
        </p:txBody>
      </p:sp>
      <p:sp>
        <p:nvSpPr>
          <p:cNvPr name="TextBox 25" id="25"/>
          <p:cNvSpPr txBox="true"/>
          <p:nvPr/>
        </p:nvSpPr>
        <p:spPr>
          <a:xfrm rot="0">
            <a:off x="470659" y="5557771"/>
            <a:ext cx="1165717"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M(0)=O(1)</a:t>
            </a:r>
          </a:p>
        </p:txBody>
      </p:sp>
      <p:sp>
        <p:nvSpPr>
          <p:cNvPr name="TextBox 26" id="26"/>
          <p:cNvSpPr txBox="true"/>
          <p:nvPr/>
        </p:nvSpPr>
        <p:spPr>
          <a:xfrm rot="0">
            <a:off x="470659" y="6141968"/>
            <a:ext cx="2844070"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M(n-1)=O(1)+M((n-1)-1)</a:t>
            </a:r>
          </a:p>
        </p:txBody>
      </p:sp>
      <p:sp>
        <p:nvSpPr>
          <p:cNvPr name="TextBox 27" id="27"/>
          <p:cNvSpPr txBox="true"/>
          <p:nvPr/>
        </p:nvSpPr>
        <p:spPr>
          <a:xfrm rot="0">
            <a:off x="470659" y="6726164"/>
            <a:ext cx="2844070"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M(n-2)=O(1)+M((n-2)-1)</a:t>
            </a:r>
          </a:p>
        </p:txBody>
      </p:sp>
      <p:sp>
        <p:nvSpPr>
          <p:cNvPr name="TextBox 28" id="28"/>
          <p:cNvSpPr txBox="true"/>
          <p:nvPr/>
        </p:nvSpPr>
        <p:spPr>
          <a:xfrm rot="0">
            <a:off x="5313664" y="4463139"/>
            <a:ext cx="1794862" cy="358769"/>
          </a:xfrm>
          <a:prstGeom prst="rect">
            <a:avLst/>
          </a:prstGeom>
        </p:spPr>
        <p:txBody>
          <a:bodyPr anchor="t" rtlCol="false" tIns="0" lIns="0" bIns="0" rIns="0">
            <a:spAutoFit/>
          </a:bodyPr>
          <a:lstStyle/>
          <a:p>
            <a:pPr algn="l">
              <a:lnSpc>
                <a:spcPts val="3051"/>
              </a:lnSpc>
            </a:pPr>
            <a:r>
              <a:rPr lang="en-US" sz="1800" spc="-12">
                <a:solidFill>
                  <a:srgbClr val="000000"/>
                </a:solidFill>
                <a:latin typeface="Montserrat 2"/>
                <a:ea typeface="Montserrat 2"/>
                <a:cs typeface="Montserrat 2"/>
                <a:sym typeface="Montserrat 2"/>
              </a:rPr>
              <a:t>M(n)=1+M(n-1)</a:t>
            </a:r>
          </a:p>
        </p:txBody>
      </p:sp>
      <p:sp>
        <p:nvSpPr>
          <p:cNvPr name="TextBox 29" id="29"/>
          <p:cNvSpPr txBox="true"/>
          <p:nvPr/>
        </p:nvSpPr>
        <p:spPr>
          <a:xfrm rot="0">
            <a:off x="5798391" y="4849682"/>
            <a:ext cx="2215458" cy="3411998"/>
          </a:xfrm>
          <a:prstGeom prst="rect">
            <a:avLst/>
          </a:prstGeom>
        </p:spPr>
        <p:txBody>
          <a:bodyPr anchor="t" rtlCol="false" tIns="0" lIns="0" bIns="0" rIns="0">
            <a:spAutoFit/>
          </a:bodyPr>
          <a:lstStyle/>
          <a:p>
            <a:pPr algn="l">
              <a:lnSpc>
                <a:spcPts val="3051"/>
              </a:lnSpc>
            </a:pPr>
            <a:r>
              <a:rPr lang="en-US" sz="1800" spc="-12">
                <a:solidFill>
                  <a:srgbClr val="000000"/>
                </a:solidFill>
                <a:latin typeface="Montserrat 2"/>
                <a:ea typeface="Montserrat 2"/>
                <a:cs typeface="Montserrat 2"/>
                <a:sym typeface="Montserrat 2"/>
              </a:rPr>
              <a:t>=1+(1+M((n-1)-1)) =2+M(n-2) =2+1+M((n-2)-1) =3+M(n-3)</a:t>
            </a:r>
          </a:p>
          <a:p>
            <a:pPr algn="l">
              <a:lnSpc>
                <a:spcPts val="900"/>
              </a:lnSpc>
            </a:pPr>
            <a:r>
              <a:rPr lang="en-US" sz="1800" spc="-12">
                <a:solidFill>
                  <a:srgbClr val="000000"/>
                </a:solidFill>
                <a:latin typeface="Montserrat 2"/>
                <a:ea typeface="Montserrat 2"/>
                <a:cs typeface="Montserrat 2"/>
                <a:sym typeface="Montserrat 2"/>
              </a:rPr>
              <a:t>.</a:t>
            </a:r>
          </a:p>
          <a:p>
            <a:pPr algn="l">
              <a:lnSpc>
                <a:spcPts val="3299"/>
              </a:lnSpc>
            </a:pPr>
            <a:r>
              <a:rPr lang="en-US" sz="1800" spc="-12">
                <a:solidFill>
                  <a:srgbClr val="000000"/>
                </a:solidFill>
                <a:latin typeface="Montserrat 2"/>
                <a:ea typeface="Montserrat 2"/>
                <a:cs typeface="Montserrat 2"/>
                <a:sym typeface="Montserrat 2"/>
              </a:rPr>
              <a:t>.</a:t>
            </a:r>
          </a:p>
          <a:p>
            <a:pPr algn="l">
              <a:lnSpc>
                <a:spcPts val="900"/>
              </a:lnSpc>
            </a:pPr>
            <a:r>
              <a:rPr lang="en-US" sz="1800" spc="-12">
                <a:solidFill>
                  <a:srgbClr val="000000"/>
                </a:solidFill>
                <a:latin typeface="Montserrat 2"/>
                <a:ea typeface="Montserrat 2"/>
                <a:cs typeface="Montserrat 2"/>
                <a:sym typeface="Montserrat 2"/>
              </a:rPr>
              <a:t>=a+M(n-a)</a:t>
            </a:r>
          </a:p>
          <a:p>
            <a:pPr algn="l">
              <a:lnSpc>
                <a:spcPts val="4500"/>
              </a:lnSpc>
            </a:pPr>
            <a:r>
              <a:rPr lang="en-US" sz="1800" spc="-12">
                <a:solidFill>
                  <a:srgbClr val="000000"/>
                </a:solidFill>
                <a:latin typeface="Montserrat 2"/>
                <a:ea typeface="Montserrat 2"/>
                <a:cs typeface="Montserrat 2"/>
                <a:sym typeface="Montserrat 2"/>
              </a:rPr>
              <a:t>=n+M(n-n)</a:t>
            </a:r>
          </a:p>
          <a:p>
            <a:pPr algn="l">
              <a:lnSpc>
                <a:spcPts val="1587"/>
              </a:lnSpc>
            </a:pPr>
            <a:r>
              <a:rPr lang="en-US" sz="1800" spc="-12">
                <a:solidFill>
                  <a:srgbClr val="000000"/>
                </a:solidFill>
                <a:latin typeface="Montserrat 2"/>
                <a:ea typeface="Montserrat 2"/>
                <a:cs typeface="Montserrat 2"/>
                <a:sym typeface="Montserrat 2"/>
              </a:rPr>
              <a:t>=n+1</a:t>
            </a:r>
          </a:p>
          <a:p>
            <a:pPr algn="l">
              <a:lnSpc>
                <a:spcPts val="4500"/>
              </a:lnSpc>
            </a:pPr>
            <a:r>
              <a:rPr lang="en-US" sz="1800" spc="-12">
                <a:solidFill>
                  <a:srgbClr val="000000"/>
                </a:solidFill>
                <a:latin typeface="Montserrat 2"/>
                <a:ea typeface="Montserrat 2"/>
                <a:cs typeface="Montserrat 2"/>
                <a:sym typeface="Montserrat 2"/>
              </a:rPr>
              <a:t>=n</a:t>
            </a:r>
          </a:p>
        </p:txBody>
      </p:sp>
      <p:sp>
        <p:nvSpPr>
          <p:cNvPr name="TextBox 30" id="30"/>
          <p:cNvSpPr txBox="true"/>
          <p:nvPr/>
        </p:nvSpPr>
        <p:spPr>
          <a:xfrm rot="0">
            <a:off x="9297086" y="6742976"/>
            <a:ext cx="2783796"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Time Complexity : O(N)</a:t>
            </a:r>
          </a:p>
        </p:txBody>
      </p:sp>
      <p:sp>
        <p:nvSpPr>
          <p:cNvPr name="TextBox 31" id="31"/>
          <p:cNvSpPr txBox="true"/>
          <p:nvPr/>
        </p:nvSpPr>
        <p:spPr>
          <a:xfrm rot="0">
            <a:off x="7596788" y="1733312"/>
            <a:ext cx="487794" cy="502463"/>
          </a:xfrm>
          <a:prstGeom prst="rect">
            <a:avLst/>
          </a:prstGeom>
        </p:spPr>
        <p:txBody>
          <a:bodyPr anchor="t" rtlCol="false" tIns="0" lIns="0" bIns="0" rIns="0">
            <a:spAutoFit/>
          </a:bodyPr>
          <a:lstStyle/>
          <a:p>
            <a:pPr algn="l">
              <a:lnSpc>
                <a:spcPts val="4500"/>
              </a:lnSpc>
            </a:pPr>
            <a:r>
              <a:rPr lang="en-US" b="true" sz="1800" spc="-5">
                <a:solidFill>
                  <a:srgbClr val="FFFFFF"/>
                </a:solidFill>
                <a:latin typeface="IBM Plex Sans Bold"/>
                <a:ea typeface="IBM Plex Sans Bold"/>
                <a:cs typeface="IBM Plex Sans Bold"/>
                <a:sym typeface="IBM Plex Sans Bold"/>
              </a:rPr>
              <a:t>M(n)</a:t>
            </a:r>
          </a:p>
        </p:txBody>
      </p:sp>
      <p:sp>
        <p:nvSpPr>
          <p:cNvPr name="TextBox 32" id="32"/>
          <p:cNvSpPr txBox="true"/>
          <p:nvPr/>
        </p:nvSpPr>
        <p:spPr>
          <a:xfrm rot="0">
            <a:off x="7628458" y="2355494"/>
            <a:ext cx="449094" cy="502463"/>
          </a:xfrm>
          <a:prstGeom prst="rect">
            <a:avLst/>
          </a:prstGeom>
        </p:spPr>
        <p:txBody>
          <a:bodyPr anchor="t" rtlCol="false" tIns="0" lIns="0" bIns="0" rIns="0">
            <a:spAutoFit/>
          </a:bodyPr>
          <a:lstStyle/>
          <a:p>
            <a:pPr algn="l">
              <a:lnSpc>
                <a:spcPts val="4500"/>
              </a:lnSpc>
            </a:pPr>
            <a:r>
              <a:rPr lang="en-US" b="true" sz="1800" spc="-5">
                <a:solidFill>
                  <a:srgbClr val="FFFFFF"/>
                </a:solidFill>
                <a:latin typeface="IBM Plex Sans Bold"/>
                <a:ea typeface="IBM Plex Sans Bold"/>
                <a:cs typeface="IBM Plex Sans Bold"/>
                <a:sym typeface="IBM Plex Sans Bold"/>
              </a:rPr>
              <a:t>O(1)</a:t>
            </a:r>
          </a:p>
        </p:txBody>
      </p:sp>
      <p:sp>
        <p:nvSpPr>
          <p:cNvPr name="TextBox 33" id="33"/>
          <p:cNvSpPr txBox="true"/>
          <p:nvPr/>
        </p:nvSpPr>
        <p:spPr>
          <a:xfrm rot="0">
            <a:off x="7550210" y="3355534"/>
            <a:ext cx="712337" cy="311963"/>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M(n-1)</a:t>
            </a:r>
          </a:p>
        </p:txBody>
      </p:sp>
      <p:sp>
        <p:nvSpPr>
          <p:cNvPr name="TextBox 34" id="34"/>
          <p:cNvSpPr txBox="true"/>
          <p:nvPr/>
        </p:nvSpPr>
        <p:spPr>
          <a:xfrm rot="0">
            <a:off x="3001099" y="5414448"/>
            <a:ext cx="1461211" cy="3196495"/>
          </a:xfrm>
          <a:prstGeom prst="rect">
            <a:avLst/>
          </a:prstGeom>
        </p:spPr>
        <p:txBody>
          <a:bodyPr anchor="t" rtlCol="false" tIns="0" lIns="0" bIns="0" rIns="0">
            <a:spAutoFit/>
          </a:bodyPr>
          <a:lstStyle/>
          <a:p>
            <a:pPr algn="l">
              <a:lnSpc>
                <a:spcPts val="26320"/>
              </a:lnSpc>
            </a:pPr>
            <a:r>
              <a:rPr lang="en-US" sz="18800">
                <a:solidFill>
                  <a:srgbClr val="000000"/>
                </a:solidFill>
                <a:latin typeface="Courier New OS"/>
                <a:ea typeface="Courier New OS"/>
                <a:cs typeface="Courier New OS"/>
                <a:sym typeface="Courier New OS"/>
              </a:rPr>
              <a:t>}</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143000" y="5133394"/>
            <a:ext cx="825751" cy="248917"/>
            <a:chOff x="0" y="0"/>
            <a:chExt cx="825754" cy="248920"/>
          </a:xfrm>
        </p:grpSpPr>
        <p:sp>
          <p:nvSpPr>
            <p:cNvPr name="Freeform 6" id="6"/>
            <p:cNvSpPr/>
            <p:nvPr/>
          </p:nvSpPr>
          <p:spPr>
            <a:xfrm flipH="false" flipV="false" rot="0">
              <a:off x="63500" y="111760"/>
              <a:ext cx="620014" cy="25400"/>
            </a:xfrm>
            <a:custGeom>
              <a:avLst/>
              <a:gdLst/>
              <a:ahLst/>
              <a:cxnLst/>
              <a:rect r="r" b="b" t="t" l="l"/>
              <a:pathLst>
                <a:path h="25400" w="620014">
                  <a:moveTo>
                    <a:pt x="0" y="0"/>
                  </a:moveTo>
                  <a:lnTo>
                    <a:pt x="607314" y="0"/>
                  </a:lnTo>
                  <a:lnTo>
                    <a:pt x="607314" y="12700"/>
                  </a:lnTo>
                  <a:lnTo>
                    <a:pt x="607314" y="0"/>
                  </a:lnTo>
                  <a:lnTo>
                    <a:pt x="620014" y="0"/>
                  </a:lnTo>
                  <a:lnTo>
                    <a:pt x="620014" y="25400"/>
                  </a:lnTo>
                  <a:lnTo>
                    <a:pt x="607314" y="25400"/>
                  </a:lnTo>
                  <a:lnTo>
                    <a:pt x="0" y="25400"/>
                  </a:lnTo>
                  <a:close/>
                </a:path>
              </a:pathLst>
            </a:custGeom>
            <a:solidFill>
              <a:srgbClr val="000000"/>
            </a:solidFill>
          </p:spPr>
        </p:sp>
        <p:sp>
          <p:nvSpPr>
            <p:cNvPr name="Freeform 7" id="7"/>
            <p:cNvSpPr/>
            <p:nvPr/>
          </p:nvSpPr>
          <p:spPr>
            <a:xfrm flipH="false" flipV="false" rot="0">
              <a:off x="640334"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8" id="8"/>
          <p:cNvGrpSpPr>
            <a:grpSpLocks noChangeAspect="true"/>
          </p:cNvGrpSpPr>
          <p:nvPr/>
        </p:nvGrpSpPr>
        <p:grpSpPr>
          <a:xfrm rot="0">
            <a:off x="1155697" y="5590365"/>
            <a:ext cx="825751" cy="248917"/>
            <a:chOff x="0" y="0"/>
            <a:chExt cx="825754" cy="248920"/>
          </a:xfrm>
        </p:grpSpPr>
        <p:sp>
          <p:nvSpPr>
            <p:cNvPr name="Freeform 9" id="9"/>
            <p:cNvSpPr/>
            <p:nvPr/>
          </p:nvSpPr>
          <p:spPr>
            <a:xfrm flipH="false" flipV="false" rot="0">
              <a:off x="63500" y="111760"/>
              <a:ext cx="620014" cy="25400"/>
            </a:xfrm>
            <a:custGeom>
              <a:avLst/>
              <a:gdLst/>
              <a:ahLst/>
              <a:cxnLst/>
              <a:rect r="r" b="b" t="t" l="l"/>
              <a:pathLst>
                <a:path h="25400" w="620014">
                  <a:moveTo>
                    <a:pt x="0" y="0"/>
                  </a:moveTo>
                  <a:lnTo>
                    <a:pt x="607314" y="0"/>
                  </a:lnTo>
                  <a:lnTo>
                    <a:pt x="607314" y="12700"/>
                  </a:lnTo>
                  <a:lnTo>
                    <a:pt x="607314" y="0"/>
                  </a:lnTo>
                  <a:lnTo>
                    <a:pt x="620014" y="0"/>
                  </a:lnTo>
                  <a:lnTo>
                    <a:pt x="620014" y="25400"/>
                  </a:lnTo>
                  <a:lnTo>
                    <a:pt x="607314" y="25400"/>
                  </a:lnTo>
                  <a:lnTo>
                    <a:pt x="0" y="25400"/>
                  </a:lnTo>
                  <a:close/>
                </a:path>
              </a:pathLst>
            </a:custGeom>
            <a:solidFill>
              <a:srgbClr val="000000"/>
            </a:solidFill>
          </p:spPr>
        </p:sp>
        <p:sp>
          <p:nvSpPr>
            <p:cNvPr name="Freeform 10" id="10"/>
            <p:cNvSpPr/>
            <p:nvPr/>
          </p:nvSpPr>
          <p:spPr>
            <a:xfrm flipH="false" flipV="false" rot="0">
              <a:off x="640334"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1" id="11"/>
          <p:cNvGrpSpPr>
            <a:grpSpLocks noChangeAspect="true"/>
          </p:cNvGrpSpPr>
          <p:nvPr/>
        </p:nvGrpSpPr>
        <p:grpSpPr>
          <a:xfrm rot="0">
            <a:off x="1155697" y="6047337"/>
            <a:ext cx="825751" cy="248917"/>
            <a:chOff x="0" y="0"/>
            <a:chExt cx="825754" cy="248920"/>
          </a:xfrm>
        </p:grpSpPr>
        <p:sp>
          <p:nvSpPr>
            <p:cNvPr name="Freeform 12" id="12"/>
            <p:cNvSpPr/>
            <p:nvPr/>
          </p:nvSpPr>
          <p:spPr>
            <a:xfrm flipH="false" flipV="false" rot="0">
              <a:off x="63500" y="111760"/>
              <a:ext cx="620014" cy="25400"/>
            </a:xfrm>
            <a:custGeom>
              <a:avLst/>
              <a:gdLst/>
              <a:ahLst/>
              <a:cxnLst/>
              <a:rect r="r" b="b" t="t" l="l"/>
              <a:pathLst>
                <a:path h="25400" w="620014">
                  <a:moveTo>
                    <a:pt x="0" y="0"/>
                  </a:moveTo>
                  <a:lnTo>
                    <a:pt x="607314" y="0"/>
                  </a:lnTo>
                  <a:lnTo>
                    <a:pt x="607314" y="12700"/>
                  </a:lnTo>
                  <a:lnTo>
                    <a:pt x="607314" y="0"/>
                  </a:lnTo>
                  <a:lnTo>
                    <a:pt x="620014" y="0"/>
                  </a:lnTo>
                  <a:lnTo>
                    <a:pt x="620014" y="25400"/>
                  </a:lnTo>
                  <a:lnTo>
                    <a:pt x="607314" y="25400"/>
                  </a:lnTo>
                  <a:lnTo>
                    <a:pt x="0" y="25400"/>
                  </a:lnTo>
                  <a:close/>
                </a:path>
              </a:pathLst>
            </a:custGeom>
            <a:solidFill>
              <a:srgbClr val="000000"/>
            </a:solidFill>
          </p:spPr>
        </p:sp>
        <p:sp>
          <p:nvSpPr>
            <p:cNvPr name="Freeform 13" id="13"/>
            <p:cNvSpPr/>
            <p:nvPr/>
          </p:nvSpPr>
          <p:spPr>
            <a:xfrm flipH="false" flipV="false" rot="0">
              <a:off x="640334"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4" id="14"/>
          <p:cNvGrpSpPr>
            <a:grpSpLocks noChangeAspect="true"/>
          </p:cNvGrpSpPr>
          <p:nvPr/>
        </p:nvGrpSpPr>
        <p:grpSpPr>
          <a:xfrm rot="0">
            <a:off x="1168403" y="6517005"/>
            <a:ext cx="825751" cy="248917"/>
            <a:chOff x="0" y="0"/>
            <a:chExt cx="825754" cy="248920"/>
          </a:xfrm>
        </p:grpSpPr>
        <p:sp>
          <p:nvSpPr>
            <p:cNvPr name="Freeform 15" id="15"/>
            <p:cNvSpPr/>
            <p:nvPr/>
          </p:nvSpPr>
          <p:spPr>
            <a:xfrm flipH="false" flipV="false" rot="0">
              <a:off x="63500" y="111760"/>
              <a:ext cx="620014" cy="25400"/>
            </a:xfrm>
            <a:custGeom>
              <a:avLst/>
              <a:gdLst/>
              <a:ahLst/>
              <a:cxnLst/>
              <a:rect r="r" b="b" t="t" l="l"/>
              <a:pathLst>
                <a:path h="25400" w="620014">
                  <a:moveTo>
                    <a:pt x="0" y="0"/>
                  </a:moveTo>
                  <a:lnTo>
                    <a:pt x="607314" y="0"/>
                  </a:lnTo>
                  <a:lnTo>
                    <a:pt x="607314" y="12700"/>
                  </a:lnTo>
                  <a:lnTo>
                    <a:pt x="607314" y="0"/>
                  </a:lnTo>
                  <a:lnTo>
                    <a:pt x="620014" y="0"/>
                  </a:lnTo>
                  <a:lnTo>
                    <a:pt x="620014" y="25400"/>
                  </a:lnTo>
                  <a:lnTo>
                    <a:pt x="607314" y="25400"/>
                  </a:lnTo>
                  <a:lnTo>
                    <a:pt x="0" y="25400"/>
                  </a:lnTo>
                  <a:close/>
                </a:path>
              </a:pathLst>
            </a:custGeom>
            <a:solidFill>
              <a:srgbClr val="000000"/>
            </a:solidFill>
          </p:spPr>
        </p:sp>
        <p:sp>
          <p:nvSpPr>
            <p:cNvPr name="Freeform 16" id="16"/>
            <p:cNvSpPr/>
            <p:nvPr/>
          </p:nvSpPr>
          <p:spPr>
            <a:xfrm flipH="false" flipV="false" rot="0">
              <a:off x="640334"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17" id="17"/>
          <p:cNvGrpSpPr>
            <a:grpSpLocks noChangeAspect="true"/>
          </p:cNvGrpSpPr>
          <p:nvPr/>
        </p:nvGrpSpPr>
        <p:grpSpPr>
          <a:xfrm rot="0">
            <a:off x="1168403" y="7456341"/>
            <a:ext cx="825751" cy="248917"/>
            <a:chOff x="0" y="0"/>
            <a:chExt cx="825754" cy="248920"/>
          </a:xfrm>
        </p:grpSpPr>
        <p:sp>
          <p:nvSpPr>
            <p:cNvPr name="Freeform 18" id="18"/>
            <p:cNvSpPr/>
            <p:nvPr/>
          </p:nvSpPr>
          <p:spPr>
            <a:xfrm flipH="false" flipV="false" rot="0">
              <a:off x="63500" y="111760"/>
              <a:ext cx="620014" cy="25400"/>
            </a:xfrm>
            <a:custGeom>
              <a:avLst/>
              <a:gdLst/>
              <a:ahLst/>
              <a:cxnLst/>
              <a:rect r="r" b="b" t="t" l="l"/>
              <a:pathLst>
                <a:path h="25400" w="620014">
                  <a:moveTo>
                    <a:pt x="0" y="0"/>
                  </a:moveTo>
                  <a:lnTo>
                    <a:pt x="607314" y="0"/>
                  </a:lnTo>
                  <a:lnTo>
                    <a:pt x="607314" y="12700"/>
                  </a:lnTo>
                  <a:lnTo>
                    <a:pt x="607314" y="0"/>
                  </a:lnTo>
                  <a:lnTo>
                    <a:pt x="620014" y="0"/>
                  </a:lnTo>
                  <a:lnTo>
                    <a:pt x="620014" y="25400"/>
                  </a:lnTo>
                  <a:lnTo>
                    <a:pt x="607314" y="25400"/>
                  </a:lnTo>
                  <a:lnTo>
                    <a:pt x="0" y="25400"/>
                  </a:lnTo>
                  <a:close/>
                </a:path>
              </a:pathLst>
            </a:custGeom>
            <a:solidFill>
              <a:srgbClr val="000000"/>
            </a:solidFill>
          </p:spPr>
        </p:sp>
        <p:sp>
          <p:nvSpPr>
            <p:cNvPr name="Freeform 19" id="19"/>
            <p:cNvSpPr/>
            <p:nvPr/>
          </p:nvSpPr>
          <p:spPr>
            <a:xfrm flipH="false" flipV="false" rot="0">
              <a:off x="640334"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000000"/>
            </a:solidFill>
          </p:spPr>
        </p:sp>
      </p:grpSp>
      <p:grpSp>
        <p:nvGrpSpPr>
          <p:cNvPr name="Group 20" id="20"/>
          <p:cNvGrpSpPr>
            <a:grpSpLocks noChangeAspect="true"/>
          </p:cNvGrpSpPr>
          <p:nvPr/>
        </p:nvGrpSpPr>
        <p:grpSpPr>
          <a:xfrm rot="0">
            <a:off x="3497094" y="5086160"/>
            <a:ext cx="474621" cy="2720302"/>
            <a:chOff x="0" y="0"/>
            <a:chExt cx="474624" cy="2720302"/>
          </a:xfrm>
        </p:grpSpPr>
        <p:sp>
          <p:nvSpPr>
            <p:cNvPr name="Freeform 21" id="21"/>
            <p:cNvSpPr/>
            <p:nvPr/>
          </p:nvSpPr>
          <p:spPr>
            <a:xfrm flipH="false" flipV="false" rot="0">
              <a:off x="385699" y="78105"/>
              <a:ext cx="25400" cy="2575687"/>
            </a:xfrm>
            <a:custGeom>
              <a:avLst/>
              <a:gdLst/>
              <a:ahLst/>
              <a:cxnLst/>
              <a:rect r="r" b="b" t="t" l="l"/>
              <a:pathLst>
                <a:path h="2575687" w="25400">
                  <a:moveTo>
                    <a:pt x="0" y="2575687"/>
                  </a:moveTo>
                  <a:lnTo>
                    <a:pt x="0" y="0"/>
                  </a:lnTo>
                  <a:lnTo>
                    <a:pt x="25400" y="0"/>
                  </a:lnTo>
                  <a:lnTo>
                    <a:pt x="25400" y="2575687"/>
                  </a:lnTo>
                  <a:close/>
                </a:path>
              </a:pathLst>
            </a:custGeom>
            <a:solidFill>
              <a:srgbClr val="000000"/>
            </a:solidFill>
          </p:spPr>
        </p:sp>
        <p:sp>
          <p:nvSpPr>
            <p:cNvPr name="Freeform 22" id="22"/>
            <p:cNvSpPr/>
            <p:nvPr/>
          </p:nvSpPr>
          <p:spPr>
            <a:xfrm flipH="false" flipV="false" rot="0">
              <a:off x="63500" y="63500"/>
              <a:ext cx="342900" cy="25400"/>
            </a:xfrm>
            <a:custGeom>
              <a:avLst/>
              <a:gdLst/>
              <a:ahLst/>
              <a:cxnLst/>
              <a:rect r="r" b="b" t="t" l="l"/>
              <a:pathLst>
                <a:path h="25400" w="342900">
                  <a:moveTo>
                    <a:pt x="0" y="0"/>
                  </a:moveTo>
                  <a:lnTo>
                    <a:pt x="342900" y="0"/>
                  </a:lnTo>
                  <a:lnTo>
                    <a:pt x="342900" y="25400"/>
                  </a:lnTo>
                  <a:lnTo>
                    <a:pt x="0" y="25400"/>
                  </a:lnTo>
                  <a:close/>
                </a:path>
              </a:pathLst>
            </a:custGeom>
            <a:solidFill>
              <a:srgbClr val="000000"/>
            </a:solidFill>
          </p:spPr>
        </p:sp>
        <p:sp>
          <p:nvSpPr>
            <p:cNvPr name="Freeform 23" id="23"/>
            <p:cNvSpPr/>
            <p:nvPr/>
          </p:nvSpPr>
          <p:spPr>
            <a:xfrm flipH="false" flipV="false" rot="0">
              <a:off x="63500" y="2631440"/>
              <a:ext cx="342900" cy="25400"/>
            </a:xfrm>
            <a:custGeom>
              <a:avLst/>
              <a:gdLst/>
              <a:ahLst/>
              <a:cxnLst/>
              <a:rect r="r" b="b" t="t" l="l"/>
              <a:pathLst>
                <a:path h="25400" w="342900">
                  <a:moveTo>
                    <a:pt x="0" y="0"/>
                  </a:moveTo>
                  <a:lnTo>
                    <a:pt x="342900" y="0"/>
                  </a:lnTo>
                  <a:lnTo>
                    <a:pt x="342900" y="25400"/>
                  </a:lnTo>
                  <a:lnTo>
                    <a:pt x="0" y="25400"/>
                  </a:lnTo>
                  <a:close/>
                </a:path>
              </a:pathLst>
            </a:custGeom>
            <a:solidFill>
              <a:srgbClr val="000000"/>
            </a:solidFill>
          </p:spPr>
        </p:sp>
      </p:grpSp>
      <p:grpSp>
        <p:nvGrpSpPr>
          <p:cNvPr name="Group 24" id="24"/>
          <p:cNvGrpSpPr>
            <a:grpSpLocks noChangeAspect="true"/>
          </p:cNvGrpSpPr>
          <p:nvPr/>
        </p:nvGrpSpPr>
        <p:grpSpPr>
          <a:xfrm rot="0">
            <a:off x="3987803" y="6326686"/>
            <a:ext cx="794509" cy="248917"/>
            <a:chOff x="0" y="0"/>
            <a:chExt cx="794512" cy="248920"/>
          </a:xfrm>
        </p:grpSpPr>
        <p:sp>
          <p:nvSpPr>
            <p:cNvPr name="Freeform 25" id="25"/>
            <p:cNvSpPr/>
            <p:nvPr/>
          </p:nvSpPr>
          <p:spPr>
            <a:xfrm flipH="false" flipV="false" rot="0">
              <a:off x="63500" y="111760"/>
              <a:ext cx="558292" cy="25400"/>
            </a:xfrm>
            <a:custGeom>
              <a:avLst/>
              <a:gdLst/>
              <a:ahLst/>
              <a:cxnLst/>
              <a:rect r="r" b="b" t="t" l="l"/>
              <a:pathLst>
                <a:path h="25400" w="558292">
                  <a:moveTo>
                    <a:pt x="0" y="0"/>
                  </a:moveTo>
                  <a:lnTo>
                    <a:pt x="545592" y="0"/>
                  </a:lnTo>
                  <a:lnTo>
                    <a:pt x="545592" y="12700"/>
                  </a:lnTo>
                  <a:lnTo>
                    <a:pt x="545592" y="0"/>
                  </a:lnTo>
                  <a:lnTo>
                    <a:pt x="558292" y="0"/>
                  </a:lnTo>
                  <a:lnTo>
                    <a:pt x="558292" y="25400"/>
                  </a:lnTo>
                  <a:lnTo>
                    <a:pt x="545592" y="25400"/>
                  </a:lnTo>
                  <a:lnTo>
                    <a:pt x="0" y="25400"/>
                  </a:lnTo>
                  <a:close/>
                </a:path>
              </a:pathLst>
            </a:custGeom>
            <a:solidFill>
              <a:srgbClr val="000000"/>
            </a:solidFill>
          </p:spPr>
        </p:sp>
        <p:sp>
          <p:nvSpPr>
            <p:cNvPr name="Freeform 26" id="26"/>
            <p:cNvSpPr/>
            <p:nvPr/>
          </p:nvSpPr>
          <p:spPr>
            <a:xfrm flipH="false" flipV="false" rot="0">
              <a:off x="609092" y="63500"/>
              <a:ext cx="121920" cy="121920"/>
            </a:xfrm>
            <a:custGeom>
              <a:avLst/>
              <a:gdLst/>
              <a:ahLst/>
              <a:cxnLst/>
              <a:rect r="r" b="b" t="t" l="l"/>
              <a:pathLst>
                <a:path h="121920" w="121920">
                  <a:moveTo>
                    <a:pt x="0" y="121920"/>
                  </a:moveTo>
                  <a:lnTo>
                    <a:pt x="121920" y="60960"/>
                  </a:lnTo>
                  <a:lnTo>
                    <a:pt x="0" y="0"/>
                  </a:lnTo>
                  <a:close/>
                </a:path>
              </a:pathLst>
            </a:custGeom>
            <a:solidFill>
              <a:srgbClr val="000000"/>
            </a:solidFill>
          </p:spPr>
        </p:sp>
      </p:grpSp>
      <p:grpSp>
        <p:nvGrpSpPr>
          <p:cNvPr name="Group 27" id="27"/>
          <p:cNvGrpSpPr>
            <a:grpSpLocks noChangeAspect="true"/>
          </p:cNvGrpSpPr>
          <p:nvPr/>
        </p:nvGrpSpPr>
        <p:grpSpPr>
          <a:xfrm rot="0">
            <a:off x="312068" y="1650940"/>
            <a:ext cx="12025055" cy="3124200"/>
            <a:chOff x="0" y="0"/>
            <a:chExt cx="12025058" cy="3124200"/>
          </a:xfrm>
        </p:grpSpPr>
        <p:sp>
          <p:nvSpPr>
            <p:cNvPr name="Freeform 28" id="28"/>
            <p:cNvSpPr/>
            <p:nvPr/>
          </p:nvSpPr>
          <p:spPr>
            <a:xfrm flipH="false" flipV="false" rot="0">
              <a:off x="63500" y="63500"/>
              <a:ext cx="11898122" cy="2997200"/>
            </a:xfrm>
            <a:custGeom>
              <a:avLst/>
              <a:gdLst/>
              <a:ahLst/>
              <a:cxnLst/>
              <a:rect r="r" b="b" t="t" l="l"/>
              <a:pathLst>
                <a:path h="2997200" w="11898122">
                  <a:moveTo>
                    <a:pt x="0" y="2997200"/>
                  </a:moveTo>
                  <a:lnTo>
                    <a:pt x="11898122" y="2997200"/>
                  </a:lnTo>
                  <a:lnTo>
                    <a:pt x="11898122" y="0"/>
                  </a:lnTo>
                  <a:lnTo>
                    <a:pt x="0" y="0"/>
                  </a:lnTo>
                  <a:close/>
                </a:path>
              </a:pathLst>
            </a:custGeom>
            <a:solidFill>
              <a:srgbClr val="000000"/>
            </a:solidFill>
          </p:spPr>
        </p:sp>
        <p:sp>
          <p:nvSpPr>
            <p:cNvPr name="Freeform 29" id="29"/>
            <p:cNvSpPr/>
            <p:nvPr/>
          </p:nvSpPr>
          <p:spPr>
            <a:xfrm flipH="false" flipV="false" rot="0">
              <a:off x="6305931" y="1892300"/>
              <a:ext cx="762000" cy="25400"/>
            </a:xfrm>
            <a:custGeom>
              <a:avLst/>
              <a:gdLst/>
              <a:ahLst/>
              <a:cxnLst/>
              <a:rect r="r" b="b" t="t" l="l"/>
              <a:pathLst>
                <a:path h="25400" w="7620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0" y="0"/>
                  </a:moveTo>
                  <a:lnTo>
                    <a:pt x="50800" y="0"/>
                  </a:lnTo>
                  <a:lnTo>
                    <a:pt x="50800" y="25400"/>
                  </a:lnTo>
                  <a:lnTo>
                    <a:pt x="0" y="25400"/>
                  </a:lnTo>
                  <a:close/>
                </a:path>
              </a:pathLst>
            </a:custGeom>
            <a:solidFill>
              <a:srgbClr val="FFFFFF"/>
            </a:solidFill>
          </p:spPr>
        </p:sp>
        <p:sp>
          <p:nvSpPr>
            <p:cNvPr name="Freeform 30" id="30"/>
            <p:cNvSpPr/>
            <p:nvPr/>
          </p:nvSpPr>
          <p:spPr>
            <a:xfrm flipH="false" flipV="false" rot="0">
              <a:off x="7047230" y="1844040"/>
              <a:ext cx="121920" cy="121920"/>
            </a:xfrm>
            <a:custGeom>
              <a:avLst/>
              <a:gdLst/>
              <a:ahLst/>
              <a:cxnLst/>
              <a:rect r="r" b="b" t="t" l="l"/>
              <a:pathLst>
                <a:path h="121920" w="121920">
                  <a:moveTo>
                    <a:pt x="0" y="121920"/>
                  </a:moveTo>
                  <a:lnTo>
                    <a:pt x="121920" y="60960"/>
                  </a:lnTo>
                  <a:lnTo>
                    <a:pt x="0" y="0"/>
                  </a:lnTo>
                  <a:lnTo>
                    <a:pt x="30481" y="60960"/>
                  </a:lnTo>
                  <a:close/>
                </a:path>
              </a:pathLst>
            </a:custGeom>
            <a:solidFill>
              <a:srgbClr val="FFFFFF"/>
            </a:solidFill>
          </p:spPr>
        </p:sp>
      </p:grpSp>
      <p:sp>
        <p:nvSpPr>
          <p:cNvPr name="TextBox 31" id="3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2" id="32"/>
          <p:cNvSpPr txBox="true"/>
          <p:nvPr/>
        </p:nvSpPr>
        <p:spPr>
          <a:xfrm rot="0">
            <a:off x="426368" y="445446"/>
            <a:ext cx="4729772" cy="1590513"/>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 - 9</a:t>
            </a:r>
          </a:p>
          <a:p>
            <a:pPr algn="l">
              <a:lnSpc>
                <a:spcPts val="2520"/>
              </a:lnSpc>
            </a:pPr>
            <a:r>
              <a:rPr lang="en-US" b="true" sz="1800" spc="-12">
                <a:solidFill>
                  <a:srgbClr val="000000"/>
                </a:solidFill>
                <a:latin typeface="Montserrat 2 Bold"/>
                <a:ea typeface="Montserrat 2 Bold"/>
                <a:cs typeface="Montserrat 2 Bold"/>
                <a:sym typeface="Montserrat 2 Bold"/>
              </a:rPr>
              <a:t>What is the runtime of the below code?</a:t>
            </a:r>
          </a:p>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allFib</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n</a:t>
            </a:r>
            <a:r>
              <a:rPr lang="en-US" sz="1600" spc="142">
                <a:solidFill>
                  <a:srgbClr val="D4D4D4"/>
                </a:solidFill>
                <a:latin typeface="Montserrat 2"/>
                <a:ea typeface="Montserrat 2"/>
                <a:cs typeface="Montserrat 2"/>
                <a:sym typeface="Montserrat 2"/>
              </a:rPr>
              <a:t>): </a:t>
            </a:r>
          </a:p>
        </p:txBody>
      </p:sp>
      <p:sp>
        <p:nvSpPr>
          <p:cNvPr name="TextBox 33" id="33"/>
          <p:cNvSpPr txBox="true"/>
          <p:nvPr/>
        </p:nvSpPr>
        <p:spPr>
          <a:xfrm rot="0">
            <a:off x="543868" y="5084750"/>
            <a:ext cx="622068" cy="1799530"/>
          </a:xfrm>
          <a:prstGeom prst="rect">
            <a:avLst/>
          </a:prstGeom>
        </p:spPr>
        <p:txBody>
          <a:bodyPr anchor="t" rtlCol="false" tIns="0" lIns="0" bIns="0" rIns="0">
            <a:spAutoFit/>
          </a:bodyPr>
          <a:lstStyle/>
          <a:p>
            <a:pPr algn="just">
              <a:lnSpc>
                <a:spcPts val="3648"/>
              </a:lnSpc>
            </a:pPr>
            <a:r>
              <a:rPr lang="en-US" sz="1800" spc="-12">
                <a:solidFill>
                  <a:srgbClr val="000000"/>
                </a:solidFill>
                <a:latin typeface="Montserrat 2"/>
                <a:ea typeface="Montserrat 2"/>
                <a:cs typeface="Montserrat 2"/>
                <a:sym typeface="Montserrat 2"/>
              </a:rPr>
              <a:t>ﬁb(1) ﬁb(2) ﬁb(3) ﬁb(4)</a:t>
            </a:r>
          </a:p>
        </p:txBody>
      </p:sp>
      <p:sp>
        <p:nvSpPr>
          <p:cNvPr name="TextBox 34" id="34"/>
          <p:cNvSpPr txBox="true"/>
          <p:nvPr/>
        </p:nvSpPr>
        <p:spPr>
          <a:xfrm rot="0">
            <a:off x="632889" y="6960251"/>
            <a:ext cx="233172" cy="368294"/>
          </a:xfrm>
          <a:prstGeom prst="rect">
            <a:avLst/>
          </a:prstGeom>
        </p:spPr>
        <p:txBody>
          <a:bodyPr anchor="t" rtlCol="false" tIns="0" lIns="0" bIns="0" rIns="0">
            <a:spAutoFit/>
          </a:bodyPr>
          <a:lstStyle/>
          <a:p>
            <a:pPr algn="l">
              <a:lnSpc>
                <a:spcPts val="3198"/>
              </a:lnSpc>
            </a:pPr>
            <a:r>
              <a:rPr lang="en-US" sz="1800" spc="-12">
                <a:solidFill>
                  <a:srgbClr val="000000"/>
                </a:solidFill>
                <a:latin typeface="Montserrat 2"/>
                <a:ea typeface="Montserrat 2"/>
                <a:cs typeface="Montserrat 2"/>
                <a:sym typeface="Montserrat 2"/>
              </a:rPr>
              <a:t>…</a:t>
            </a:r>
          </a:p>
        </p:txBody>
      </p:sp>
      <p:sp>
        <p:nvSpPr>
          <p:cNvPr name="TextBox 35" id="35"/>
          <p:cNvSpPr txBox="true"/>
          <p:nvPr/>
        </p:nvSpPr>
        <p:spPr>
          <a:xfrm rot="0">
            <a:off x="569262" y="7321972"/>
            <a:ext cx="593360"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ﬁb(n)</a:t>
            </a:r>
          </a:p>
        </p:txBody>
      </p:sp>
      <p:sp>
        <p:nvSpPr>
          <p:cNvPr name="TextBox 36" id="36"/>
          <p:cNvSpPr txBox="true"/>
          <p:nvPr/>
        </p:nvSpPr>
        <p:spPr>
          <a:xfrm rot="0">
            <a:off x="2124942" y="7503690"/>
            <a:ext cx="919343" cy="332632"/>
          </a:xfrm>
          <a:prstGeom prst="rect">
            <a:avLst/>
          </a:prstGeom>
        </p:spPr>
        <p:txBody>
          <a:bodyPr anchor="t" rtlCol="false" tIns="0" lIns="0" bIns="0" rIns="0">
            <a:spAutoFit/>
          </a:bodyPr>
          <a:lstStyle/>
          <a:p>
            <a:pPr algn="l">
              <a:lnSpc>
                <a:spcPts val="2520"/>
              </a:lnSpc>
            </a:pPr>
            <a:r>
              <a:rPr lang="en-US" sz="1800" spc="-12">
                <a:solidFill>
                  <a:srgbClr val="000000"/>
                </a:solidFill>
                <a:latin typeface="Montserrat 2"/>
                <a:ea typeface="Montserrat 2"/>
                <a:cs typeface="Montserrat 2"/>
                <a:sym typeface="Montserrat 2"/>
              </a:rPr>
              <a:t>2n steps</a:t>
            </a:r>
          </a:p>
        </p:txBody>
      </p:sp>
      <p:sp>
        <p:nvSpPr>
          <p:cNvPr name="TextBox 37" id="37"/>
          <p:cNvSpPr txBox="true"/>
          <p:nvPr/>
        </p:nvSpPr>
        <p:spPr>
          <a:xfrm rot="0">
            <a:off x="2099548" y="5075968"/>
            <a:ext cx="947071" cy="1821009"/>
          </a:xfrm>
          <a:prstGeom prst="rect">
            <a:avLst/>
          </a:prstGeom>
        </p:spPr>
        <p:txBody>
          <a:bodyPr anchor="t" rtlCol="false" tIns="0" lIns="0" bIns="0" rIns="0">
            <a:spAutoFit/>
          </a:bodyPr>
          <a:lstStyle/>
          <a:p>
            <a:pPr algn="just">
              <a:lnSpc>
                <a:spcPts val="3648"/>
              </a:lnSpc>
            </a:pPr>
            <a:r>
              <a:rPr lang="en-US" sz="1800" spc="-12">
                <a:solidFill>
                  <a:srgbClr val="000000"/>
                </a:solidFill>
                <a:latin typeface="Montserrat 2"/>
                <a:ea typeface="Montserrat 2"/>
                <a:cs typeface="Montserrat 2"/>
                <a:sym typeface="Montserrat 2"/>
              </a:rPr>
              <a:t>21 steps 22 steps 23 steps 24 steps</a:t>
            </a:r>
          </a:p>
        </p:txBody>
      </p:sp>
      <p:sp>
        <p:nvSpPr>
          <p:cNvPr name="TextBox 38" id="38"/>
          <p:cNvSpPr txBox="true"/>
          <p:nvPr/>
        </p:nvSpPr>
        <p:spPr>
          <a:xfrm rot="0">
            <a:off x="4585383" y="8051073"/>
            <a:ext cx="2877893"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Time Complexity : O(2N)</a:t>
            </a:r>
          </a:p>
        </p:txBody>
      </p:sp>
      <p:sp>
        <p:nvSpPr>
          <p:cNvPr name="TextBox 39" id="39"/>
          <p:cNvSpPr txBox="true"/>
          <p:nvPr/>
        </p:nvSpPr>
        <p:spPr>
          <a:xfrm rot="0">
            <a:off x="4823765" y="6345460"/>
            <a:ext cx="3922166" cy="361207"/>
          </a:xfrm>
          <a:prstGeom prst="rect">
            <a:avLst/>
          </a:prstGeom>
        </p:spPr>
        <p:txBody>
          <a:bodyPr anchor="t" rtlCol="false" tIns="0" lIns="0" bIns="0" rIns="0">
            <a:spAutoFit/>
          </a:bodyPr>
          <a:lstStyle/>
          <a:p>
            <a:pPr algn="l">
              <a:lnSpc>
                <a:spcPts val="2899"/>
              </a:lnSpc>
            </a:pPr>
            <a:r>
              <a:rPr lang="en-US" sz="1800" spc="-12">
                <a:solidFill>
                  <a:srgbClr val="000000"/>
                </a:solidFill>
                <a:latin typeface="Montserrat 2"/>
                <a:ea typeface="Montserrat 2"/>
                <a:cs typeface="Montserrat 2"/>
                <a:sym typeface="Montserrat 2"/>
              </a:rPr>
              <a:t>Total work = 21+22+23+24+…+2n</a:t>
            </a:r>
          </a:p>
        </p:txBody>
      </p:sp>
      <p:sp>
        <p:nvSpPr>
          <p:cNvPr name="TextBox 40" id="40"/>
          <p:cNvSpPr txBox="true"/>
          <p:nvPr/>
        </p:nvSpPr>
        <p:spPr>
          <a:xfrm rot="0">
            <a:off x="6055662" y="6713753"/>
            <a:ext cx="1007183" cy="361207"/>
          </a:xfrm>
          <a:prstGeom prst="rect">
            <a:avLst/>
          </a:prstGeom>
        </p:spPr>
        <p:txBody>
          <a:bodyPr anchor="t" rtlCol="false" tIns="0" lIns="0" bIns="0" rIns="0">
            <a:spAutoFit/>
          </a:bodyPr>
          <a:lstStyle/>
          <a:p>
            <a:pPr algn="l">
              <a:lnSpc>
                <a:spcPts val="2899"/>
              </a:lnSpc>
            </a:pPr>
            <a:r>
              <a:rPr lang="en-US" sz="1800" spc="-12">
                <a:solidFill>
                  <a:srgbClr val="000000"/>
                </a:solidFill>
                <a:latin typeface="Montserrat 2"/>
                <a:ea typeface="Montserrat 2"/>
                <a:cs typeface="Montserrat 2"/>
                <a:sym typeface="Montserrat 2"/>
              </a:rPr>
              <a:t>= 2n+1-2</a:t>
            </a:r>
          </a:p>
        </p:txBody>
      </p:sp>
      <p:sp>
        <p:nvSpPr>
          <p:cNvPr name="TextBox 41" id="41"/>
          <p:cNvSpPr txBox="true"/>
          <p:nvPr/>
        </p:nvSpPr>
        <p:spPr>
          <a:xfrm rot="0">
            <a:off x="426368" y="3002042"/>
            <a:ext cx="1497387" cy="242011"/>
          </a:xfrm>
          <a:prstGeom prst="rect">
            <a:avLst/>
          </a:prstGeom>
        </p:spPr>
        <p:txBody>
          <a:bodyPr anchor="t" rtlCol="false" tIns="0" lIns="0" bIns="0" rIns="0">
            <a:spAutoFit/>
          </a:bodyPr>
          <a:lstStyle/>
          <a:p>
            <a:pPr algn="l">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fib</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n</a:t>
            </a:r>
            <a:r>
              <a:rPr lang="en-US" sz="1600" spc="142">
                <a:solidFill>
                  <a:srgbClr val="D4D4D4"/>
                </a:solidFill>
                <a:latin typeface="Montserrat 2"/>
                <a:ea typeface="Montserrat 2"/>
                <a:cs typeface="Montserrat 2"/>
                <a:sym typeface="Montserrat 2"/>
              </a:rPr>
              <a:t>): </a:t>
            </a:r>
          </a:p>
        </p:txBody>
      </p:sp>
      <p:sp>
        <p:nvSpPr>
          <p:cNvPr name="TextBox 42" id="42"/>
          <p:cNvSpPr txBox="true"/>
          <p:nvPr/>
        </p:nvSpPr>
        <p:spPr>
          <a:xfrm rot="0">
            <a:off x="915714" y="3243339"/>
            <a:ext cx="1372610"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if</a:t>
            </a:r>
            <a:r>
              <a:rPr lang="en-US" sz="1600" spc="142">
                <a:solidFill>
                  <a:srgbClr val="D4D4D4"/>
                </a:solidFill>
                <a:latin typeface="Montserrat 2"/>
                <a:ea typeface="Montserrat 2"/>
                <a:cs typeface="Montserrat 2"/>
                <a:sym typeface="Montserrat 2"/>
              </a:rPr>
              <a:t> n &lt;=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a:t>
            </a:r>
          </a:p>
        </p:txBody>
      </p:sp>
      <p:sp>
        <p:nvSpPr>
          <p:cNvPr name="TextBox 43" id="43"/>
          <p:cNvSpPr txBox="true"/>
          <p:nvPr/>
        </p:nvSpPr>
        <p:spPr>
          <a:xfrm rot="0">
            <a:off x="915714" y="3484645"/>
            <a:ext cx="1622174" cy="724614"/>
          </a:xfrm>
          <a:prstGeom prst="rect">
            <a:avLst/>
          </a:prstGeom>
        </p:spPr>
        <p:txBody>
          <a:bodyPr anchor="t" rtlCol="false" tIns="0" lIns="0" bIns="0" rIns="0">
            <a:spAutoFit/>
          </a:bodyPr>
          <a:lstStyle/>
          <a:p>
            <a:pPr algn="r">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elif</a:t>
            </a:r>
            <a:r>
              <a:rPr lang="en-US" sz="1600" spc="142">
                <a:solidFill>
                  <a:srgbClr val="D4D4D4"/>
                </a:solidFill>
                <a:latin typeface="Montserrat 2"/>
                <a:ea typeface="Montserrat 2"/>
                <a:cs typeface="Montserrat 2"/>
                <a:sym typeface="Montserrat 2"/>
              </a:rPr>
              <a:t> n ==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44" id="44"/>
          <p:cNvSpPr txBox="true"/>
          <p:nvPr/>
        </p:nvSpPr>
        <p:spPr>
          <a:xfrm rot="0">
            <a:off x="915714" y="4208545"/>
            <a:ext cx="3369145"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fib(n-</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 fib(n-</a:t>
            </a:r>
            <a:r>
              <a:rPr lang="en-US" sz="1600" spc="142">
                <a:solidFill>
                  <a:srgbClr val="B5CEA8"/>
                </a:solidFill>
                <a:latin typeface="Montserrat 2"/>
                <a:ea typeface="Montserrat 2"/>
                <a:cs typeface="Montserrat 2"/>
                <a:sym typeface="Montserrat 2"/>
              </a:rPr>
              <a:t>2</a:t>
            </a:r>
            <a:r>
              <a:rPr lang="en-US" sz="1600" spc="142">
                <a:solidFill>
                  <a:srgbClr val="D4D4D4"/>
                </a:solidFill>
                <a:latin typeface="Montserrat 2"/>
                <a:ea typeface="Montserrat 2"/>
                <a:cs typeface="Montserrat 2"/>
                <a:sym typeface="Montserrat 2"/>
              </a:rPr>
              <a:t>) </a:t>
            </a:r>
          </a:p>
        </p:txBody>
      </p:sp>
      <p:sp>
        <p:nvSpPr>
          <p:cNvPr name="TextBox 45" id="45"/>
          <p:cNvSpPr txBox="true"/>
          <p:nvPr/>
        </p:nvSpPr>
        <p:spPr>
          <a:xfrm rot="0">
            <a:off x="915714" y="2036845"/>
            <a:ext cx="2370877"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for</a:t>
            </a:r>
            <a:r>
              <a:rPr lang="en-US" sz="1600" spc="142">
                <a:solidFill>
                  <a:srgbClr val="D4D4D4"/>
                </a:solidFill>
                <a:latin typeface="Montserrat 2"/>
                <a:ea typeface="Montserrat 2"/>
                <a:cs typeface="Montserrat 2"/>
                <a:sym typeface="Montserrat 2"/>
              </a:rPr>
              <a:t> i </a:t>
            </a:r>
            <a:r>
              <a:rPr lang="en-US" sz="1600" spc="142">
                <a:solidFill>
                  <a:srgbClr val="569CD6"/>
                </a:solidFill>
                <a:latin typeface="Montserrat 2"/>
                <a:ea typeface="Montserrat 2"/>
                <a:cs typeface="Montserrat 2"/>
                <a:sym typeface="Montserrat 2"/>
              </a:rPr>
              <a:t>in</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range</a:t>
            </a:r>
            <a:r>
              <a:rPr lang="en-US" sz="1600" spc="142">
                <a:solidFill>
                  <a:srgbClr val="D4D4D4"/>
                </a:solidFill>
                <a:latin typeface="Montserrat 2"/>
                <a:ea typeface="Montserrat 2"/>
                <a:cs typeface="Montserrat 2"/>
                <a:sym typeface="Montserrat 2"/>
              </a:rPr>
              <a:t>(n): </a:t>
            </a:r>
          </a:p>
        </p:txBody>
      </p:sp>
      <p:sp>
        <p:nvSpPr>
          <p:cNvPr name="TextBox 46" id="46"/>
          <p:cNvSpPr txBox="true"/>
          <p:nvPr/>
        </p:nvSpPr>
        <p:spPr>
          <a:xfrm rot="0">
            <a:off x="1405061" y="2278142"/>
            <a:ext cx="4242626" cy="242011"/>
          </a:xfrm>
          <a:prstGeom prst="rect">
            <a:avLst/>
          </a:prstGeom>
        </p:spPr>
        <p:txBody>
          <a:bodyPr anchor="t" rtlCol="false" tIns="0" lIns="0" bIns="0" rIns="0">
            <a:spAutoFit/>
          </a:bodyPr>
          <a:lstStyle/>
          <a:p>
            <a:pPr algn="l">
              <a:lnSpc>
                <a:spcPts val="19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(i)+</a:t>
            </a:r>
            <a:r>
              <a:rPr lang="en-US" sz="1600" spc="142">
                <a:solidFill>
                  <a:srgbClr val="CE9178"/>
                </a:solidFill>
                <a:latin typeface="Montserrat 2"/>
                <a:ea typeface="Montserrat 2"/>
                <a:cs typeface="Montserrat 2"/>
                <a:sym typeface="Montserrat 2"/>
              </a:rPr>
              <a:t>":, "</a:t>
            </a:r>
            <a:r>
              <a:rPr lang="en-US" sz="1600" spc="142">
                <a:solidFill>
                  <a:srgbClr val="D4D4D4"/>
                </a:solidFill>
                <a:latin typeface="Montserrat 2"/>
                <a:ea typeface="Montserrat 2"/>
                <a:cs typeface="Montserrat 2"/>
                <a:sym typeface="Montserrat 2"/>
              </a:rPr>
              <a:t> + </a:t>
            </a:r>
            <a:r>
              <a:rPr lang="en-US" sz="1600" spc="142">
                <a:solidFill>
                  <a:srgbClr val="4EC9B0"/>
                </a:solidFill>
                <a:latin typeface="Montserrat 2"/>
                <a:ea typeface="Montserrat 2"/>
                <a:cs typeface="Montserrat 2"/>
                <a:sym typeface="Montserrat 2"/>
              </a:rPr>
              <a:t>str</a:t>
            </a:r>
            <a:r>
              <a:rPr lang="en-US" sz="1600" spc="142">
                <a:solidFill>
                  <a:srgbClr val="D4D4D4"/>
                </a:solidFill>
                <a:latin typeface="Montserrat 2"/>
                <a:ea typeface="Montserrat 2"/>
                <a:cs typeface="Montserrat 2"/>
                <a:sym typeface="Montserrat 2"/>
              </a:rPr>
              <a:t>(fib(i))) </a:t>
            </a:r>
          </a:p>
        </p:txBody>
      </p:sp>
      <p:sp>
        <p:nvSpPr>
          <p:cNvPr name="TextBox 47" id="47"/>
          <p:cNvSpPr txBox="true"/>
          <p:nvPr/>
        </p:nvSpPr>
        <p:spPr>
          <a:xfrm rot="0">
            <a:off x="4836462" y="3420866"/>
            <a:ext cx="1217990" cy="341490"/>
          </a:xfrm>
          <a:prstGeom prst="rect">
            <a:avLst/>
          </a:prstGeom>
        </p:spPr>
        <p:txBody>
          <a:bodyPr anchor="t" rtlCol="false" tIns="0" lIns="0" bIns="0" rIns="0">
            <a:spAutoFit/>
          </a:bodyPr>
          <a:lstStyle/>
          <a:p>
            <a:pPr algn="l">
              <a:lnSpc>
                <a:spcPts val="2800"/>
              </a:lnSpc>
            </a:pPr>
            <a:r>
              <a:rPr lang="en-US" b="true" sz="2000" spc="-14">
                <a:solidFill>
                  <a:srgbClr val="FFFFFF"/>
                </a:solidFill>
                <a:latin typeface="Montserrat 2 Bold"/>
                <a:ea typeface="Montserrat 2 Bold"/>
                <a:cs typeface="Montserrat 2 Bold"/>
                <a:sym typeface="Montserrat 2 Bold"/>
              </a:rPr>
              <a:t>branches</a:t>
            </a:r>
          </a:p>
        </p:txBody>
      </p:sp>
      <p:sp>
        <p:nvSpPr>
          <p:cNvPr name="TextBox 48" id="48"/>
          <p:cNvSpPr txBox="true"/>
          <p:nvPr/>
        </p:nvSpPr>
        <p:spPr>
          <a:xfrm rot="0">
            <a:off x="6030811" y="3432372"/>
            <a:ext cx="513569" cy="230829"/>
          </a:xfrm>
          <a:prstGeom prst="rect">
            <a:avLst/>
          </a:prstGeom>
        </p:spPr>
        <p:txBody>
          <a:bodyPr anchor="t" rtlCol="false" tIns="0" lIns="0" bIns="0" rIns="0">
            <a:spAutoFit/>
          </a:bodyPr>
          <a:lstStyle/>
          <a:p>
            <a:pPr algn="l">
              <a:lnSpc>
                <a:spcPts val="1866"/>
              </a:lnSpc>
            </a:pPr>
            <a:r>
              <a:rPr lang="en-US" b="true" sz="1333" spc="-9">
                <a:solidFill>
                  <a:srgbClr val="FFFFFF"/>
                </a:solidFill>
                <a:latin typeface="Montserrat 2 Bold"/>
                <a:ea typeface="Montserrat 2 Bold"/>
                <a:cs typeface="Montserrat 2 Bold"/>
                <a:sym typeface="Montserrat 2 Bold"/>
              </a:rPr>
              <a:t>depth</a:t>
            </a:r>
          </a:p>
        </p:txBody>
      </p:sp>
      <p:sp>
        <p:nvSpPr>
          <p:cNvPr name="TextBox 49" id="49"/>
          <p:cNvSpPr txBox="true"/>
          <p:nvPr/>
        </p:nvSpPr>
        <p:spPr>
          <a:xfrm rot="0">
            <a:off x="7521197" y="3447583"/>
            <a:ext cx="564280" cy="312191"/>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O(2N)</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503"/>
            <a:ext cx="13131803" cy="9880597"/>
            <a:chOff x="0" y="0"/>
            <a:chExt cx="13131800" cy="9880600"/>
          </a:xfrm>
        </p:grpSpPr>
        <p:sp>
          <p:nvSpPr>
            <p:cNvPr name="Freeform 3" id="3"/>
            <p:cNvSpPr/>
            <p:nvPr/>
          </p:nvSpPr>
          <p:spPr>
            <a:xfrm flipH="false" flipV="false" rot="0">
              <a:off x="63500" y="6350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sp>
          <p:nvSpPr>
            <p:cNvPr name="Freeform 4" id="4"/>
            <p:cNvSpPr/>
            <p:nvPr/>
          </p:nvSpPr>
          <p:spPr>
            <a:xfrm flipH="false" flipV="false" rot="0">
              <a:off x="430657" y="1778000"/>
              <a:ext cx="11813286" cy="2997200"/>
            </a:xfrm>
            <a:custGeom>
              <a:avLst/>
              <a:gdLst/>
              <a:ahLst/>
              <a:cxnLst/>
              <a:rect r="r" b="b" t="t" l="l"/>
              <a:pathLst>
                <a:path h="2997200" w="11813286">
                  <a:moveTo>
                    <a:pt x="0" y="2997200"/>
                  </a:moveTo>
                  <a:lnTo>
                    <a:pt x="11813286" y="2997200"/>
                  </a:lnTo>
                  <a:lnTo>
                    <a:pt x="11813286" y="0"/>
                  </a:lnTo>
                  <a:lnTo>
                    <a:pt x="0" y="0"/>
                  </a:lnTo>
                  <a:close/>
                </a:path>
              </a:pathLst>
            </a:custGeom>
            <a:solidFill>
              <a:srgbClr val="000000"/>
            </a:solidFill>
          </p:spPr>
        </p:sp>
      </p:gr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600770" y="5939009"/>
            <a:ext cx="402917" cy="468030"/>
            <a:chOff x="0" y="0"/>
            <a:chExt cx="402920" cy="468033"/>
          </a:xfrm>
        </p:grpSpPr>
        <p:sp>
          <p:nvSpPr>
            <p:cNvPr name="Freeform 7" id="7"/>
            <p:cNvSpPr/>
            <p:nvPr/>
          </p:nvSpPr>
          <p:spPr>
            <a:xfrm flipH="false" flipV="false" rot="0">
              <a:off x="63500" y="63500"/>
              <a:ext cx="197231" cy="293116"/>
            </a:xfrm>
            <a:custGeom>
              <a:avLst/>
              <a:gdLst/>
              <a:ahLst/>
              <a:cxnLst/>
              <a:rect r="r" b="b" t="t" l="l"/>
              <a:pathLst>
                <a:path h="293116" w="197231">
                  <a:moveTo>
                    <a:pt x="25400" y="0"/>
                  </a:moveTo>
                  <a:lnTo>
                    <a:pt x="29591" y="279146"/>
                  </a:lnTo>
                  <a:lnTo>
                    <a:pt x="16891" y="279400"/>
                  </a:lnTo>
                  <a:lnTo>
                    <a:pt x="17018" y="266700"/>
                  </a:lnTo>
                  <a:lnTo>
                    <a:pt x="184531" y="267589"/>
                  </a:lnTo>
                  <a:lnTo>
                    <a:pt x="184531" y="267589"/>
                  </a:lnTo>
                  <a:lnTo>
                    <a:pt x="184531" y="267589"/>
                  </a:lnTo>
                  <a:lnTo>
                    <a:pt x="197231" y="267716"/>
                  </a:lnTo>
                  <a:lnTo>
                    <a:pt x="197104" y="293116"/>
                  </a:lnTo>
                  <a:lnTo>
                    <a:pt x="184404" y="292989"/>
                  </a:lnTo>
                  <a:lnTo>
                    <a:pt x="184531" y="280289"/>
                  </a:lnTo>
                  <a:lnTo>
                    <a:pt x="184404" y="292989"/>
                  </a:lnTo>
                  <a:lnTo>
                    <a:pt x="16891" y="292100"/>
                  </a:lnTo>
                  <a:lnTo>
                    <a:pt x="4445" y="291973"/>
                  </a:lnTo>
                  <a:lnTo>
                    <a:pt x="4318" y="279527"/>
                  </a:lnTo>
                  <a:lnTo>
                    <a:pt x="0" y="381"/>
                  </a:lnTo>
                  <a:close/>
                </a:path>
              </a:pathLst>
            </a:custGeom>
            <a:solidFill>
              <a:srgbClr val="000000"/>
            </a:solidFill>
          </p:spPr>
        </p:sp>
        <p:sp>
          <p:nvSpPr>
            <p:cNvPr name="Freeform 8" id="8"/>
            <p:cNvSpPr/>
            <p:nvPr/>
          </p:nvSpPr>
          <p:spPr>
            <a:xfrm flipH="false" flipV="false" rot="0">
              <a:off x="217170" y="282575"/>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9" id="9"/>
          <p:cNvGrpSpPr>
            <a:grpSpLocks noChangeAspect="true"/>
          </p:cNvGrpSpPr>
          <p:nvPr/>
        </p:nvGrpSpPr>
        <p:grpSpPr>
          <a:xfrm rot="0">
            <a:off x="1083374" y="6345412"/>
            <a:ext cx="402917" cy="468030"/>
            <a:chOff x="0" y="0"/>
            <a:chExt cx="402920" cy="468033"/>
          </a:xfrm>
        </p:grpSpPr>
        <p:sp>
          <p:nvSpPr>
            <p:cNvPr name="Freeform 10" id="10"/>
            <p:cNvSpPr/>
            <p:nvPr/>
          </p:nvSpPr>
          <p:spPr>
            <a:xfrm flipH="false" flipV="false" rot="0">
              <a:off x="63500" y="63500"/>
              <a:ext cx="197231" cy="293116"/>
            </a:xfrm>
            <a:custGeom>
              <a:avLst/>
              <a:gdLst/>
              <a:ahLst/>
              <a:cxnLst/>
              <a:rect r="r" b="b" t="t" l="l"/>
              <a:pathLst>
                <a:path h="293116" w="197231">
                  <a:moveTo>
                    <a:pt x="25400" y="0"/>
                  </a:moveTo>
                  <a:lnTo>
                    <a:pt x="29591" y="279146"/>
                  </a:lnTo>
                  <a:lnTo>
                    <a:pt x="16891" y="279400"/>
                  </a:lnTo>
                  <a:lnTo>
                    <a:pt x="17018" y="266700"/>
                  </a:lnTo>
                  <a:lnTo>
                    <a:pt x="184531" y="267589"/>
                  </a:lnTo>
                  <a:lnTo>
                    <a:pt x="184531" y="267589"/>
                  </a:lnTo>
                  <a:lnTo>
                    <a:pt x="184531" y="267589"/>
                  </a:lnTo>
                  <a:lnTo>
                    <a:pt x="197231" y="267716"/>
                  </a:lnTo>
                  <a:lnTo>
                    <a:pt x="197104" y="293116"/>
                  </a:lnTo>
                  <a:lnTo>
                    <a:pt x="184404" y="292989"/>
                  </a:lnTo>
                  <a:lnTo>
                    <a:pt x="184531" y="280289"/>
                  </a:lnTo>
                  <a:lnTo>
                    <a:pt x="184404" y="292989"/>
                  </a:lnTo>
                  <a:lnTo>
                    <a:pt x="16891" y="292100"/>
                  </a:lnTo>
                  <a:lnTo>
                    <a:pt x="4445" y="291973"/>
                  </a:lnTo>
                  <a:lnTo>
                    <a:pt x="4318" y="279527"/>
                  </a:lnTo>
                  <a:lnTo>
                    <a:pt x="0" y="381"/>
                  </a:lnTo>
                  <a:close/>
                </a:path>
              </a:pathLst>
            </a:custGeom>
            <a:solidFill>
              <a:srgbClr val="000000"/>
            </a:solidFill>
          </p:spPr>
        </p:sp>
        <p:sp>
          <p:nvSpPr>
            <p:cNvPr name="Freeform 11" id="11"/>
            <p:cNvSpPr/>
            <p:nvPr/>
          </p:nvSpPr>
          <p:spPr>
            <a:xfrm flipH="false" flipV="false" rot="0">
              <a:off x="217170" y="282575"/>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12" id="12"/>
          <p:cNvGrpSpPr>
            <a:grpSpLocks noChangeAspect="true"/>
          </p:cNvGrpSpPr>
          <p:nvPr/>
        </p:nvGrpSpPr>
        <p:grpSpPr>
          <a:xfrm rot="0">
            <a:off x="1629470" y="6749034"/>
            <a:ext cx="402917" cy="468030"/>
            <a:chOff x="0" y="0"/>
            <a:chExt cx="402920" cy="468033"/>
          </a:xfrm>
        </p:grpSpPr>
        <p:sp>
          <p:nvSpPr>
            <p:cNvPr name="Freeform 13" id="13"/>
            <p:cNvSpPr/>
            <p:nvPr/>
          </p:nvSpPr>
          <p:spPr>
            <a:xfrm flipH="false" flipV="false" rot="0">
              <a:off x="63500" y="63500"/>
              <a:ext cx="197231" cy="293116"/>
            </a:xfrm>
            <a:custGeom>
              <a:avLst/>
              <a:gdLst/>
              <a:ahLst/>
              <a:cxnLst/>
              <a:rect r="r" b="b" t="t" l="l"/>
              <a:pathLst>
                <a:path h="293116" w="197231">
                  <a:moveTo>
                    <a:pt x="25400" y="0"/>
                  </a:moveTo>
                  <a:lnTo>
                    <a:pt x="29591" y="279146"/>
                  </a:lnTo>
                  <a:lnTo>
                    <a:pt x="16891" y="279400"/>
                  </a:lnTo>
                  <a:lnTo>
                    <a:pt x="17018" y="266700"/>
                  </a:lnTo>
                  <a:lnTo>
                    <a:pt x="184531" y="267589"/>
                  </a:lnTo>
                  <a:lnTo>
                    <a:pt x="184531" y="267589"/>
                  </a:lnTo>
                  <a:lnTo>
                    <a:pt x="184531" y="267589"/>
                  </a:lnTo>
                  <a:lnTo>
                    <a:pt x="197231" y="267716"/>
                  </a:lnTo>
                  <a:lnTo>
                    <a:pt x="197104" y="293116"/>
                  </a:lnTo>
                  <a:lnTo>
                    <a:pt x="184404" y="292989"/>
                  </a:lnTo>
                  <a:lnTo>
                    <a:pt x="184531" y="280289"/>
                  </a:lnTo>
                  <a:lnTo>
                    <a:pt x="184404" y="292989"/>
                  </a:lnTo>
                  <a:lnTo>
                    <a:pt x="16891" y="292100"/>
                  </a:lnTo>
                  <a:lnTo>
                    <a:pt x="4445" y="291973"/>
                  </a:lnTo>
                  <a:lnTo>
                    <a:pt x="4318" y="279527"/>
                  </a:lnTo>
                  <a:lnTo>
                    <a:pt x="0" y="381"/>
                  </a:lnTo>
                  <a:close/>
                </a:path>
              </a:pathLst>
            </a:custGeom>
            <a:solidFill>
              <a:srgbClr val="000000"/>
            </a:solidFill>
          </p:spPr>
        </p:sp>
        <p:sp>
          <p:nvSpPr>
            <p:cNvPr name="Freeform 14" id="14"/>
            <p:cNvSpPr/>
            <p:nvPr/>
          </p:nvSpPr>
          <p:spPr>
            <a:xfrm flipH="false" flipV="false" rot="0">
              <a:off x="217170" y="282575"/>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15" id="15"/>
          <p:cNvGrpSpPr>
            <a:grpSpLocks noChangeAspect="true"/>
          </p:cNvGrpSpPr>
          <p:nvPr/>
        </p:nvGrpSpPr>
        <p:grpSpPr>
          <a:xfrm rot="0">
            <a:off x="2137467" y="7142455"/>
            <a:ext cx="402917" cy="468030"/>
            <a:chOff x="0" y="0"/>
            <a:chExt cx="402920" cy="468033"/>
          </a:xfrm>
        </p:grpSpPr>
        <p:sp>
          <p:nvSpPr>
            <p:cNvPr name="Freeform 16" id="16"/>
            <p:cNvSpPr/>
            <p:nvPr/>
          </p:nvSpPr>
          <p:spPr>
            <a:xfrm flipH="false" flipV="false" rot="0">
              <a:off x="63500" y="63500"/>
              <a:ext cx="197231" cy="293116"/>
            </a:xfrm>
            <a:custGeom>
              <a:avLst/>
              <a:gdLst/>
              <a:ahLst/>
              <a:cxnLst/>
              <a:rect r="r" b="b" t="t" l="l"/>
              <a:pathLst>
                <a:path h="293116" w="197231">
                  <a:moveTo>
                    <a:pt x="25400" y="0"/>
                  </a:moveTo>
                  <a:lnTo>
                    <a:pt x="29591" y="279146"/>
                  </a:lnTo>
                  <a:lnTo>
                    <a:pt x="16891" y="279400"/>
                  </a:lnTo>
                  <a:lnTo>
                    <a:pt x="17018" y="266700"/>
                  </a:lnTo>
                  <a:lnTo>
                    <a:pt x="184531" y="267589"/>
                  </a:lnTo>
                  <a:lnTo>
                    <a:pt x="184531" y="267589"/>
                  </a:lnTo>
                  <a:lnTo>
                    <a:pt x="184531" y="267589"/>
                  </a:lnTo>
                  <a:lnTo>
                    <a:pt x="197231" y="267716"/>
                  </a:lnTo>
                  <a:lnTo>
                    <a:pt x="197104" y="293116"/>
                  </a:lnTo>
                  <a:lnTo>
                    <a:pt x="184404" y="292989"/>
                  </a:lnTo>
                  <a:lnTo>
                    <a:pt x="184531" y="280289"/>
                  </a:lnTo>
                  <a:lnTo>
                    <a:pt x="184404" y="292989"/>
                  </a:lnTo>
                  <a:lnTo>
                    <a:pt x="16891" y="292100"/>
                  </a:lnTo>
                  <a:lnTo>
                    <a:pt x="4445" y="291973"/>
                  </a:lnTo>
                  <a:lnTo>
                    <a:pt x="4318" y="279527"/>
                  </a:lnTo>
                  <a:lnTo>
                    <a:pt x="0" y="381"/>
                  </a:lnTo>
                  <a:close/>
                </a:path>
              </a:pathLst>
            </a:custGeom>
            <a:solidFill>
              <a:srgbClr val="000000"/>
            </a:solidFill>
          </p:spPr>
        </p:sp>
        <p:sp>
          <p:nvSpPr>
            <p:cNvPr name="Freeform 17" id="17"/>
            <p:cNvSpPr/>
            <p:nvPr/>
          </p:nvSpPr>
          <p:spPr>
            <a:xfrm flipH="false" flipV="false" rot="0">
              <a:off x="217170" y="282575"/>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18" id="18"/>
          <p:cNvGrpSpPr>
            <a:grpSpLocks noChangeAspect="true"/>
          </p:cNvGrpSpPr>
          <p:nvPr/>
        </p:nvGrpSpPr>
        <p:grpSpPr>
          <a:xfrm rot="0">
            <a:off x="2666428" y="7536437"/>
            <a:ext cx="402917" cy="468030"/>
            <a:chOff x="0" y="0"/>
            <a:chExt cx="402920" cy="468033"/>
          </a:xfrm>
        </p:grpSpPr>
        <p:sp>
          <p:nvSpPr>
            <p:cNvPr name="Freeform 19" id="19"/>
            <p:cNvSpPr/>
            <p:nvPr/>
          </p:nvSpPr>
          <p:spPr>
            <a:xfrm flipH="false" flipV="false" rot="0">
              <a:off x="63500" y="63500"/>
              <a:ext cx="197231" cy="293116"/>
            </a:xfrm>
            <a:custGeom>
              <a:avLst/>
              <a:gdLst/>
              <a:ahLst/>
              <a:cxnLst/>
              <a:rect r="r" b="b" t="t" l="l"/>
              <a:pathLst>
                <a:path h="293116" w="197231">
                  <a:moveTo>
                    <a:pt x="25400" y="0"/>
                  </a:moveTo>
                  <a:lnTo>
                    <a:pt x="29591" y="279146"/>
                  </a:lnTo>
                  <a:lnTo>
                    <a:pt x="16891" y="279400"/>
                  </a:lnTo>
                  <a:lnTo>
                    <a:pt x="17018" y="266700"/>
                  </a:lnTo>
                  <a:lnTo>
                    <a:pt x="184531" y="267589"/>
                  </a:lnTo>
                  <a:lnTo>
                    <a:pt x="184531" y="267589"/>
                  </a:lnTo>
                  <a:lnTo>
                    <a:pt x="184531" y="267589"/>
                  </a:lnTo>
                  <a:lnTo>
                    <a:pt x="197231" y="267716"/>
                  </a:lnTo>
                  <a:lnTo>
                    <a:pt x="197104" y="293116"/>
                  </a:lnTo>
                  <a:lnTo>
                    <a:pt x="184404" y="292989"/>
                  </a:lnTo>
                  <a:lnTo>
                    <a:pt x="184531" y="280289"/>
                  </a:lnTo>
                  <a:lnTo>
                    <a:pt x="184404" y="292989"/>
                  </a:lnTo>
                  <a:lnTo>
                    <a:pt x="16891" y="292100"/>
                  </a:lnTo>
                  <a:lnTo>
                    <a:pt x="4445" y="291973"/>
                  </a:lnTo>
                  <a:lnTo>
                    <a:pt x="4318" y="279527"/>
                  </a:lnTo>
                  <a:lnTo>
                    <a:pt x="0" y="381"/>
                  </a:lnTo>
                  <a:close/>
                </a:path>
              </a:pathLst>
            </a:custGeom>
            <a:solidFill>
              <a:srgbClr val="000000"/>
            </a:solidFill>
          </p:spPr>
        </p:sp>
        <p:sp>
          <p:nvSpPr>
            <p:cNvPr name="Freeform 20" id="20"/>
            <p:cNvSpPr/>
            <p:nvPr/>
          </p:nvSpPr>
          <p:spPr>
            <a:xfrm flipH="false" flipV="false" rot="0">
              <a:off x="217170" y="282575"/>
              <a:ext cx="122301" cy="121920"/>
            </a:xfrm>
            <a:custGeom>
              <a:avLst/>
              <a:gdLst/>
              <a:ahLst/>
              <a:cxnLst/>
              <a:rect r="r" b="b" t="t" l="l"/>
              <a:pathLst>
                <a:path h="121920" w="122301">
                  <a:moveTo>
                    <a:pt x="0" y="121920"/>
                  </a:moveTo>
                  <a:lnTo>
                    <a:pt x="122301" y="61595"/>
                  </a:lnTo>
                  <a:lnTo>
                    <a:pt x="762" y="0"/>
                  </a:lnTo>
                  <a:lnTo>
                    <a:pt x="30861" y="61087"/>
                  </a:lnTo>
                  <a:close/>
                </a:path>
              </a:pathLst>
            </a:custGeom>
            <a:solidFill>
              <a:srgbClr val="000000"/>
            </a:solidFill>
          </p:spPr>
        </p:sp>
      </p:grpSp>
      <p:grpSp>
        <p:nvGrpSpPr>
          <p:cNvPr name="Group 21" id="21"/>
          <p:cNvGrpSpPr>
            <a:grpSpLocks noChangeAspect="true"/>
          </p:cNvGrpSpPr>
          <p:nvPr/>
        </p:nvGrpSpPr>
        <p:grpSpPr>
          <a:xfrm rot="0">
            <a:off x="3513611" y="5724782"/>
            <a:ext cx="402917" cy="468030"/>
            <a:chOff x="0" y="0"/>
            <a:chExt cx="402920" cy="468033"/>
          </a:xfrm>
        </p:grpSpPr>
        <p:sp>
          <p:nvSpPr>
            <p:cNvPr name="Freeform 22" id="22"/>
            <p:cNvSpPr/>
            <p:nvPr/>
          </p:nvSpPr>
          <p:spPr>
            <a:xfrm flipH="false" flipV="false" rot="0">
              <a:off x="142113" y="111506"/>
              <a:ext cx="197104" cy="292989"/>
            </a:xfrm>
            <a:custGeom>
              <a:avLst/>
              <a:gdLst/>
              <a:ahLst/>
              <a:cxnLst/>
              <a:rect r="r" b="b" t="t" l="l"/>
              <a:pathLst>
                <a:path h="292989" w="197104">
                  <a:moveTo>
                    <a:pt x="171958" y="292989"/>
                  </a:moveTo>
                  <a:lnTo>
                    <a:pt x="167640" y="13970"/>
                  </a:lnTo>
                  <a:lnTo>
                    <a:pt x="180340" y="13716"/>
                  </a:lnTo>
                  <a:lnTo>
                    <a:pt x="180213" y="26416"/>
                  </a:lnTo>
                  <a:lnTo>
                    <a:pt x="12700" y="25527"/>
                  </a:lnTo>
                  <a:lnTo>
                    <a:pt x="12700" y="25527"/>
                  </a:lnTo>
                  <a:lnTo>
                    <a:pt x="12700" y="25527"/>
                  </a:lnTo>
                  <a:lnTo>
                    <a:pt x="0" y="25400"/>
                  </a:lnTo>
                  <a:lnTo>
                    <a:pt x="127" y="0"/>
                  </a:lnTo>
                  <a:lnTo>
                    <a:pt x="12827" y="127"/>
                  </a:lnTo>
                  <a:lnTo>
                    <a:pt x="12700" y="12827"/>
                  </a:lnTo>
                  <a:lnTo>
                    <a:pt x="12827" y="127"/>
                  </a:lnTo>
                  <a:lnTo>
                    <a:pt x="180340" y="1016"/>
                  </a:lnTo>
                  <a:lnTo>
                    <a:pt x="192786" y="1143"/>
                  </a:lnTo>
                  <a:lnTo>
                    <a:pt x="192913" y="13589"/>
                  </a:lnTo>
                  <a:lnTo>
                    <a:pt x="197104" y="292735"/>
                  </a:lnTo>
                  <a:close/>
                </a:path>
              </a:pathLst>
            </a:custGeom>
            <a:solidFill>
              <a:srgbClr val="000000"/>
            </a:solidFill>
          </p:spPr>
        </p:sp>
        <p:sp>
          <p:nvSpPr>
            <p:cNvPr name="Freeform 23" id="23"/>
            <p:cNvSpPr/>
            <p:nvPr/>
          </p:nvSpPr>
          <p:spPr>
            <a:xfrm flipH="false" flipV="false" rot="0">
              <a:off x="63500" y="63500"/>
              <a:ext cx="122301" cy="121920"/>
            </a:xfrm>
            <a:custGeom>
              <a:avLst/>
              <a:gdLst/>
              <a:ahLst/>
              <a:cxnLst/>
              <a:rect r="r" b="b" t="t" l="l"/>
              <a:pathLst>
                <a:path h="121920" w="122301">
                  <a:moveTo>
                    <a:pt x="122301" y="0"/>
                  </a:moveTo>
                  <a:lnTo>
                    <a:pt x="0" y="60325"/>
                  </a:lnTo>
                  <a:lnTo>
                    <a:pt x="121539" y="121920"/>
                  </a:lnTo>
                  <a:lnTo>
                    <a:pt x="91440" y="60833"/>
                  </a:lnTo>
                  <a:close/>
                </a:path>
              </a:pathLst>
            </a:custGeom>
            <a:solidFill>
              <a:srgbClr val="000000"/>
            </a:solidFill>
          </p:spPr>
        </p:sp>
      </p:grpSp>
      <p:grpSp>
        <p:nvGrpSpPr>
          <p:cNvPr name="Group 24" id="24"/>
          <p:cNvGrpSpPr>
            <a:grpSpLocks noChangeAspect="true"/>
          </p:cNvGrpSpPr>
          <p:nvPr/>
        </p:nvGrpSpPr>
        <p:grpSpPr>
          <a:xfrm rot="0">
            <a:off x="4025332" y="6139434"/>
            <a:ext cx="695020" cy="887130"/>
            <a:chOff x="0" y="0"/>
            <a:chExt cx="695020" cy="887133"/>
          </a:xfrm>
        </p:grpSpPr>
        <p:sp>
          <p:nvSpPr>
            <p:cNvPr name="Freeform 25" id="25"/>
            <p:cNvSpPr/>
            <p:nvPr/>
          </p:nvSpPr>
          <p:spPr>
            <a:xfrm flipH="false" flipV="false" rot="0">
              <a:off x="434340" y="530479"/>
              <a:ext cx="197104" cy="293116"/>
            </a:xfrm>
            <a:custGeom>
              <a:avLst/>
              <a:gdLst/>
              <a:ahLst/>
              <a:cxnLst/>
              <a:rect r="r" b="b" t="t" l="l"/>
              <a:pathLst>
                <a:path h="293116" w="197104">
                  <a:moveTo>
                    <a:pt x="171831" y="293116"/>
                  </a:moveTo>
                  <a:lnTo>
                    <a:pt x="167640" y="13970"/>
                  </a:lnTo>
                  <a:lnTo>
                    <a:pt x="180340" y="13716"/>
                  </a:lnTo>
                  <a:lnTo>
                    <a:pt x="180213" y="26416"/>
                  </a:lnTo>
                  <a:lnTo>
                    <a:pt x="12700" y="25527"/>
                  </a:lnTo>
                  <a:lnTo>
                    <a:pt x="12700" y="25527"/>
                  </a:lnTo>
                  <a:lnTo>
                    <a:pt x="12700" y="25527"/>
                  </a:lnTo>
                  <a:lnTo>
                    <a:pt x="0" y="25400"/>
                  </a:lnTo>
                  <a:lnTo>
                    <a:pt x="127" y="0"/>
                  </a:lnTo>
                  <a:lnTo>
                    <a:pt x="12827" y="127"/>
                  </a:lnTo>
                  <a:lnTo>
                    <a:pt x="12700" y="12827"/>
                  </a:lnTo>
                  <a:lnTo>
                    <a:pt x="12827" y="127"/>
                  </a:lnTo>
                  <a:lnTo>
                    <a:pt x="180340" y="1016"/>
                  </a:lnTo>
                  <a:lnTo>
                    <a:pt x="192786" y="1143"/>
                  </a:lnTo>
                  <a:lnTo>
                    <a:pt x="192913" y="13589"/>
                  </a:lnTo>
                  <a:lnTo>
                    <a:pt x="197104" y="292735"/>
                  </a:lnTo>
                  <a:close/>
                </a:path>
              </a:pathLst>
            </a:custGeom>
            <a:solidFill>
              <a:srgbClr val="000000"/>
            </a:solidFill>
          </p:spPr>
        </p:sp>
        <p:sp>
          <p:nvSpPr>
            <p:cNvPr name="Freeform 26" id="26"/>
            <p:cNvSpPr/>
            <p:nvPr/>
          </p:nvSpPr>
          <p:spPr>
            <a:xfrm flipH="false" flipV="false" rot="0">
              <a:off x="355600" y="482600"/>
              <a:ext cx="122301" cy="121920"/>
            </a:xfrm>
            <a:custGeom>
              <a:avLst/>
              <a:gdLst/>
              <a:ahLst/>
              <a:cxnLst/>
              <a:rect r="r" b="b" t="t" l="l"/>
              <a:pathLst>
                <a:path h="121920" w="122301">
                  <a:moveTo>
                    <a:pt x="122301" y="0"/>
                  </a:moveTo>
                  <a:lnTo>
                    <a:pt x="0" y="60325"/>
                  </a:lnTo>
                  <a:lnTo>
                    <a:pt x="121539" y="121920"/>
                  </a:lnTo>
                  <a:lnTo>
                    <a:pt x="91440" y="60833"/>
                  </a:lnTo>
                  <a:close/>
                </a:path>
              </a:pathLst>
            </a:custGeom>
            <a:solidFill>
              <a:srgbClr val="000000"/>
            </a:solidFill>
          </p:spPr>
        </p:sp>
        <p:sp>
          <p:nvSpPr>
            <p:cNvPr name="Freeform 27" id="27"/>
            <p:cNvSpPr/>
            <p:nvPr/>
          </p:nvSpPr>
          <p:spPr>
            <a:xfrm flipH="false" flipV="false" rot="0">
              <a:off x="142113" y="111506"/>
              <a:ext cx="197104" cy="292989"/>
            </a:xfrm>
            <a:custGeom>
              <a:avLst/>
              <a:gdLst/>
              <a:ahLst/>
              <a:cxnLst/>
              <a:rect r="r" b="b" t="t" l="l"/>
              <a:pathLst>
                <a:path h="292989" w="197104">
                  <a:moveTo>
                    <a:pt x="171958" y="292989"/>
                  </a:moveTo>
                  <a:lnTo>
                    <a:pt x="167640" y="13970"/>
                  </a:lnTo>
                  <a:lnTo>
                    <a:pt x="180340" y="13716"/>
                  </a:lnTo>
                  <a:lnTo>
                    <a:pt x="180213" y="26416"/>
                  </a:lnTo>
                  <a:lnTo>
                    <a:pt x="12700" y="25527"/>
                  </a:lnTo>
                  <a:lnTo>
                    <a:pt x="12700" y="25527"/>
                  </a:lnTo>
                  <a:lnTo>
                    <a:pt x="12700" y="25527"/>
                  </a:lnTo>
                  <a:lnTo>
                    <a:pt x="0" y="25400"/>
                  </a:lnTo>
                  <a:lnTo>
                    <a:pt x="127" y="0"/>
                  </a:lnTo>
                  <a:lnTo>
                    <a:pt x="12827" y="127"/>
                  </a:lnTo>
                  <a:lnTo>
                    <a:pt x="12700" y="12827"/>
                  </a:lnTo>
                  <a:lnTo>
                    <a:pt x="12827" y="127"/>
                  </a:lnTo>
                  <a:lnTo>
                    <a:pt x="180340" y="1016"/>
                  </a:lnTo>
                  <a:lnTo>
                    <a:pt x="192786" y="1143"/>
                  </a:lnTo>
                  <a:lnTo>
                    <a:pt x="192913" y="13589"/>
                  </a:lnTo>
                  <a:lnTo>
                    <a:pt x="197104" y="292735"/>
                  </a:lnTo>
                  <a:close/>
                </a:path>
              </a:pathLst>
            </a:custGeom>
            <a:solidFill>
              <a:srgbClr val="000000"/>
            </a:solidFill>
          </p:spPr>
        </p:sp>
        <p:sp>
          <p:nvSpPr>
            <p:cNvPr name="Freeform 28" id="28"/>
            <p:cNvSpPr/>
            <p:nvPr/>
          </p:nvSpPr>
          <p:spPr>
            <a:xfrm flipH="false" flipV="false" rot="0">
              <a:off x="63500" y="63500"/>
              <a:ext cx="122301" cy="121920"/>
            </a:xfrm>
            <a:custGeom>
              <a:avLst/>
              <a:gdLst/>
              <a:ahLst/>
              <a:cxnLst/>
              <a:rect r="r" b="b" t="t" l="l"/>
              <a:pathLst>
                <a:path h="121920" w="122301">
                  <a:moveTo>
                    <a:pt x="122301" y="0"/>
                  </a:moveTo>
                  <a:lnTo>
                    <a:pt x="0" y="60325"/>
                  </a:lnTo>
                  <a:lnTo>
                    <a:pt x="121539" y="121920"/>
                  </a:lnTo>
                  <a:lnTo>
                    <a:pt x="91440" y="60833"/>
                  </a:lnTo>
                  <a:close/>
                </a:path>
              </a:pathLst>
            </a:custGeom>
            <a:solidFill>
              <a:srgbClr val="000000"/>
            </a:solidFill>
          </p:spPr>
        </p:sp>
      </p:grpSp>
      <p:grpSp>
        <p:nvGrpSpPr>
          <p:cNvPr name="Group 29" id="29"/>
          <p:cNvGrpSpPr>
            <a:grpSpLocks noChangeAspect="true"/>
          </p:cNvGrpSpPr>
          <p:nvPr/>
        </p:nvGrpSpPr>
        <p:grpSpPr>
          <a:xfrm rot="0">
            <a:off x="4793904" y="6952231"/>
            <a:ext cx="402917" cy="468030"/>
            <a:chOff x="0" y="0"/>
            <a:chExt cx="402920" cy="468033"/>
          </a:xfrm>
        </p:grpSpPr>
        <p:sp>
          <p:nvSpPr>
            <p:cNvPr name="Freeform 30" id="30"/>
            <p:cNvSpPr/>
            <p:nvPr/>
          </p:nvSpPr>
          <p:spPr>
            <a:xfrm flipH="false" flipV="false" rot="0">
              <a:off x="142113" y="111506"/>
              <a:ext cx="197104" cy="292989"/>
            </a:xfrm>
            <a:custGeom>
              <a:avLst/>
              <a:gdLst/>
              <a:ahLst/>
              <a:cxnLst/>
              <a:rect r="r" b="b" t="t" l="l"/>
              <a:pathLst>
                <a:path h="292989" w="197104">
                  <a:moveTo>
                    <a:pt x="171958" y="292989"/>
                  </a:moveTo>
                  <a:lnTo>
                    <a:pt x="167640" y="13970"/>
                  </a:lnTo>
                  <a:lnTo>
                    <a:pt x="180340" y="13716"/>
                  </a:lnTo>
                  <a:lnTo>
                    <a:pt x="180213" y="26416"/>
                  </a:lnTo>
                  <a:lnTo>
                    <a:pt x="12700" y="25527"/>
                  </a:lnTo>
                  <a:lnTo>
                    <a:pt x="12700" y="25527"/>
                  </a:lnTo>
                  <a:lnTo>
                    <a:pt x="12700" y="25527"/>
                  </a:lnTo>
                  <a:lnTo>
                    <a:pt x="0" y="25400"/>
                  </a:lnTo>
                  <a:lnTo>
                    <a:pt x="127" y="0"/>
                  </a:lnTo>
                  <a:lnTo>
                    <a:pt x="12827" y="127"/>
                  </a:lnTo>
                  <a:lnTo>
                    <a:pt x="12700" y="12827"/>
                  </a:lnTo>
                  <a:lnTo>
                    <a:pt x="12827" y="127"/>
                  </a:lnTo>
                  <a:lnTo>
                    <a:pt x="180340" y="1016"/>
                  </a:lnTo>
                  <a:lnTo>
                    <a:pt x="192786" y="1143"/>
                  </a:lnTo>
                  <a:lnTo>
                    <a:pt x="192913" y="13589"/>
                  </a:lnTo>
                  <a:lnTo>
                    <a:pt x="197104" y="292735"/>
                  </a:lnTo>
                  <a:close/>
                </a:path>
              </a:pathLst>
            </a:custGeom>
            <a:solidFill>
              <a:srgbClr val="000000"/>
            </a:solidFill>
          </p:spPr>
        </p:sp>
        <p:sp>
          <p:nvSpPr>
            <p:cNvPr name="Freeform 31" id="31"/>
            <p:cNvSpPr/>
            <p:nvPr/>
          </p:nvSpPr>
          <p:spPr>
            <a:xfrm flipH="false" flipV="false" rot="0">
              <a:off x="63500" y="63500"/>
              <a:ext cx="122301" cy="121920"/>
            </a:xfrm>
            <a:custGeom>
              <a:avLst/>
              <a:gdLst/>
              <a:ahLst/>
              <a:cxnLst/>
              <a:rect r="r" b="b" t="t" l="l"/>
              <a:pathLst>
                <a:path h="121920" w="122301">
                  <a:moveTo>
                    <a:pt x="122301" y="0"/>
                  </a:moveTo>
                  <a:lnTo>
                    <a:pt x="0" y="60325"/>
                  </a:lnTo>
                  <a:lnTo>
                    <a:pt x="121539" y="121920"/>
                  </a:lnTo>
                  <a:lnTo>
                    <a:pt x="91440" y="60833"/>
                  </a:lnTo>
                  <a:close/>
                </a:path>
              </a:pathLst>
            </a:custGeom>
            <a:solidFill>
              <a:srgbClr val="000000"/>
            </a:solidFill>
          </p:spPr>
        </p:sp>
      </p:grpSp>
      <p:grpSp>
        <p:nvGrpSpPr>
          <p:cNvPr name="Group 32" id="32"/>
          <p:cNvGrpSpPr>
            <a:grpSpLocks noChangeAspect="true"/>
          </p:cNvGrpSpPr>
          <p:nvPr/>
        </p:nvGrpSpPr>
        <p:grpSpPr>
          <a:xfrm rot="0">
            <a:off x="5396932" y="7358634"/>
            <a:ext cx="402917" cy="468030"/>
            <a:chOff x="0" y="0"/>
            <a:chExt cx="402920" cy="468033"/>
          </a:xfrm>
        </p:grpSpPr>
        <p:sp>
          <p:nvSpPr>
            <p:cNvPr name="Freeform 33" id="33"/>
            <p:cNvSpPr/>
            <p:nvPr/>
          </p:nvSpPr>
          <p:spPr>
            <a:xfrm flipH="false" flipV="false" rot="0">
              <a:off x="142113" y="111506"/>
              <a:ext cx="197104" cy="292989"/>
            </a:xfrm>
            <a:custGeom>
              <a:avLst/>
              <a:gdLst/>
              <a:ahLst/>
              <a:cxnLst/>
              <a:rect r="r" b="b" t="t" l="l"/>
              <a:pathLst>
                <a:path h="292989" w="197104">
                  <a:moveTo>
                    <a:pt x="171958" y="292989"/>
                  </a:moveTo>
                  <a:lnTo>
                    <a:pt x="167640" y="13970"/>
                  </a:lnTo>
                  <a:lnTo>
                    <a:pt x="180340" y="13716"/>
                  </a:lnTo>
                  <a:lnTo>
                    <a:pt x="180213" y="26416"/>
                  </a:lnTo>
                  <a:lnTo>
                    <a:pt x="12700" y="25527"/>
                  </a:lnTo>
                  <a:lnTo>
                    <a:pt x="12700" y="25527"/>
                  </a:lnTo>
                  <a:lnTo>
                    <a:pt x="12700" y="25527"/>
                  </a:lnTo>
                  <a:lnTo>
                    <a:pt x="0" y="25400"/>
                  </a:lnTo>
                  <a:lnTo>
                    <a:pt x="127" y="0"/>
                  </a:lnTo>
                  <a:lnTo>
                    <a:pt x="12827" y="127"/>
                  </a:lnTo>
                  <a:lnTo>
                    <a:pt x="12700" y="12827"/>
                  </a:lnTo>
                  <a:lnTo>
                    <a:pt x="12827" y="127"/>
                  </a:lnTo>
                  <a:lnTo>
                    <a:pt x="180340" y="1016"/>
                  </a:lnTo>
                  <a:lnTo>
                    <a:pt x="192786" y="1143"/>
                  </a:lnTo>
                  <a:lnTo>
                    <a:pt x="192913" y="13589"/>
                  </a:lnTo>
                  <a:lnTo>
                    <a:pt x="197104" y="292735"/>
                  </a:lnTo>
                  <a:close/>
                </a:path>
              </a:pathLst>
            </a:custGeom>
            <a:solidFill>
              <a:srgbClr val="000000"/>
            </a:solidFill>
          </p:spPr>
        </p:sp>
        <p:sp>
          <p:nvSpPr>
            <p:cNvPr name="Freeform 34" id="34"/>
            <p:cNvSpPr/>
            <p:nvPr/>
          </p:nvSpPr>
          <p:spPr>
            <a:xfrm flipH="false" flipV="false" rot="0">
              <a:off x="63500" y="63500"/>
              <a:ext cx="122301" cy="121920"/>
            </a:xfrm>
            <a:custGeom>
              <a:avLst/>
              <a:gdLst/>
              <a:ahLst/>
              <a:cxnLst/>
              <a:rect r="r" b="b" t="t" l="l"/>
              <a:pathLst>
                <a:path h="121920" w="122301">
                  <a:moveTo>
                    <a:pt x="122301" y="0"/>
                  </a:moveTo>
                  <a:lnTo>
                    <a:pt x="0" y="60325"/>
                  </a:lnTo>
                  <a:lnTo>
                    <a:pt x="121539" y="121920"/>
                  </a:lnTo>
                  <a:lnTo>
                    <a:pt x="91440" y="60833"/>
                  </a:lnTo>
                  <a:close/>
                </a:path>
              </a:pathLst>
            </a:custGeom>
            <a:solidFill>
              <a:srgbClr val="000000"/>
            </a:solidFill>
          </p:spPr>
        </p:sp>
      </p:grpSp>
      <p:grpSp>
        <p:nvGrpSpPr>
          <p:cNvPr name="Group 35" id="35"/>
          <p:cNvGrpSpPr>
            <a:grpSpLocks noChangeAspect="true"/>
          </p:cNvGrpSpPr>
          <p:nvPr/>
        </p:nvGrpSpPr>
        <p:grpSpPr>
          <a:xfrm rot="0">
            <a:off x="2736066" y="2529726"/>
            <a:ext cx="4846787" cy="248917"/>
            <a:chOff x="0" y="0"/>
            <a:chExt cx="4846790" cy="248920"/>
          </a:xfrm>
        </p:grpSpPr>
        <p:sp>
          <p:nvSpPr>
            <p:cNvPr name="Freeform 36" id="36"/>
            <p:cNvSpPr/>
            <p:nvPr/>
          </p:nvSpPr>
          <p:spPr>
            <a:xfrm flipH="false" flipV="false" rot="0">
              <a:off x="63500" y="111760"/>
              <a:ext cx="4622800" cy="25400"/>
            </a:xfrm>
            <a:custGeom>
              <a:avLst/>
              <a:gdLst/>
              <a:ahLst/>
              <a:cxnLst/>
              <a:rect r="r" b="b" t="t" l="l"/>
              <a:pathLst>
                <a:path h="25400" w="46228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0" y="0"/>
                  </a:moveTo>
                  <a:lnTo>
                    <a:pt x="50800" y="0"/>
                  </a:lnTo>
                  <a:lnTo>
                    <a:pt x="50800" y="25400"/>
                  </a:lnTo>
                  <a:lnTo>
                    <a:pt x="0" y="25400"/>
                  </a:lnTo>
                  <a:close/>
                </a:path>
              </a:pathLst>
            </a:custGeom>
            <a:solidFill>
              <a:srgbClr val="FFFFFF"/>
            </a:solidFill>
          </p:spPr>
        </p:sp>
        <p:sp>
          <p:nvSpPr>
            <p:cNvPr name="Freeform 37" id="37"/>
            <p:cNvSpPr/>
            <p:nvPr/>
          </p:nvSpPr>
          <p:spPr>
            <a:xfrm flipH="false" flipV="false" rot="0">
              <a:off x="4661408"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grpSp>
        <p:nvGrpSpPr>
          <p:cNvPr name="Group 38" id="38"/>
          <p:cNvGrpSpPr>
            <a:grpSpLocks noChangeAspect="true"/>
          </p:cNvGrpSpPr>
          <p:nvPr/>
        </p:nvGrpSpPr>
        <p:grpSpPr>
          <a:xfrm rot="0">
            <a:off x="3409159" y="4036552"/>
            <a:ext cx="4846787" cy="248917"/>
            <a:chOff x="0" y="0"/>
            <a:chExt cx="4846790" cy="248920"/>
          </a:xfrm>
        </p:grpSpPr>
        <p:sp>
          <p:nvSpPr>
            <p:cNvPr name="Freeform 39" id="39"/>
            <p:cNvSpPr/>
            <p:nvPr/>
          </p:nvSpPr>
          <p:spPr>
            <a:xfrm flipH="false" flipV="false" rot="0">
              <a:off x="63500" y="111760"/>
              <a:ext cx="4622800" cy="25400"/>
            </a:xfrm>
            <a:custGeom>
              <a:avLst/>
              <a:gdLst/>
              <a:ahLst/>
              <a:cxnLst/>
              <a:rect r="r" b="b" t="t" l="l"/>
              <a:pathLst>
                <a:path h="25400" w="4622800">
                  <a:moveTo>
                    <a:pt x="101600" y="0"/>
                  </a:moveTo>
                  <a:lnTo>
                    <a:pt x="152400" y="0"/>
                  </a:lnTo>
                  <a:lnTo>
                    <a:pt x="152400" y="25400"/>
                  </a:lnTo>
                  <a:lnTo>
                    <a:pt x="101600" y="25400"/>
                  </a:lnTo>
                  <a:close/>
                  <a:moveTo>
                    <a:pt x="203200" y="0"/>
                  </a:moveTo>
                  <a:lnTo>
                    <a:pt x="254000" y="0"/>
                  </a:lnTo>
                  <a:lnTo>
                    <a:pt x="254000" y="25400"/>
                  </a:lnTo>
                  <a:lnTo>
                    <a:pt x="203200" y="25400"/>
                  </a:lnTo>
                  <a:close/>
                  <a:moveTo>
                    <a:pt x="304800" y="0"/>
                  </a:moveTo>
                  <a:lnTo>
                    <a:pt x="355600" y="0"/>
                  </a:lnTo>
                  <a:lnTo>
                    <a:pt x="355600" y="25400"/>
                  </a:lnTo>
                  <a:lnTo>
                    <a:pt x="304800" y="25400"/>
                  </a:lnTo>
                  <a:close/>
                  <a:moveTo>
                    <a:pt x="406400" y="0"/>
                  </a:moveTo>
                  <a:lnTo>
                    <a:pt x="457200" y="0"/>
                  </a:lnTo>
                  <a:lnTo>
                    <a:pt x="457200" y="25400"/>
                  </a:lnTo>
                  <a:lnTo>
                    <a:pt x="406400" y="25400"/>
                  </a:lnTo>
                  <a:close/>
                  <a:moveTo>
                    <a:pt x="508000" y="0"/>
                  </a:moveTo>
                  <a:lnTo>
                    <a:pt x="558800" y="0"/>
                  </a:lnTo>
                  <a:lnTo>
                    <a:pt x="558800" y="25400"/>
                  </a:lnTo>
                  <a:lnTo>
                    <a:pt x="508000" y="25400"/>
                  </a:lnTo>
                  <a:close/>
                  <a:moveTo>
                    <a:pt x="609600" y="0"/>
                  </a:moveTo>
                  <a:lnTo>
                    <a:pt x="660400" y="0"/>
                  </a:lnTo>
                  <a:lnTo>
                    <a:pt x="660400" y="25400"/>
                  </a:lnTo>
                  <a:lnTo>
                    <a:pt x="609600" y="25400"/>
                  </a:lnTo>
                  <a:close/>
                  <a:moveTo>
                    <a:pt x="711200" y="0"/>
                  </a:moveTo>
                  <a:lnTo>
                    <a:pt x="762000" y="0"/>
                  </a:lnTo>
                  <a:lnTo>
                    <a:pt x="762000" y="25400"/>
                  </a:lnTo>
                  <a:lnTo>
                    <a:pt x="711200" y="25400"/>
                  </a:lnTo>
                  <a:close/>
                  <a:moveTo>
                    <a:pt x="812800" y="0"/>
                  </a:moveTo>
                  <a:lnTo>
                    <a:pt x="863600" y="0"/>
                  </a:lnTo>
                  <a:lnTo>
                    <a:pt x="863600" y="25400"/>
                  </a:lnTo>
                  <a:lnTo>
                    <a:pt x="812800" y="25400"/>
                  </a:lnTo>
                  <a:close/>
                  <a:moveTo>
                    <a:pt x="914400" y="0"/>
                  </a:moveTo>
                  <a:lnTo>
                    <a:pt x="965200" y="0"/>
                  </a:lnTo>
                  <a:lnTo>
                    <a:pt x="965200" y="25400"/>
                  </a:lnTo>
                  <a:lnTo>
                    <a:pt x="914400" y="25400"/>
                  </a:lnTo>
                  <a:close/>
                  <a:moveTo>
                    <a:pt x="1016000" y="0"/>
                  </a:moveTo>
                  <a:lnTo>
                    <a:pt x="1066800" y="0"/>
                  </a:lnTo>
                  <a:lnTo>
                    <a:pt x="1066800" y="25400"/>
                  </a:lnTo>
                  <a:lnTo>
                    <a:pt x="1016000" y="25400"/>
                  </a:lnTo>
                  <a:close/>
                  <a:moveTo>
                    <a:pt x="1117600" y="0"/>
                  </a:moveTo>
                  <a:lnTo>
                    <a:pt x="1168400" y="0"/>
                  </a:lnTo>
                  <a:lnTo>
                    <a:pt x="1168400" y="25400"/>
                  </a:lnTo>
                  <a:lnTo>
                    <a:pt x="1117600" y="25400"/>
                  </a:lnTo>
                  <a:close/>
                  <a:moveTo>
                    <a:pt x="1219200" y="0"/>
                  </a:moveTo>
                  <a:lnTo>
                    <a:pt x="1270000" y="0"/>
                  </a:lnTo>
                  <a:lnTo>
                    <a:pt x="1270000" y="25400"/>
                  </a:lnTo>
                  <a:lnTo>
                    <a:pt x="1219200" y="25400"/>
                  </a:lnTo>
                  <a:close/>
                  <a:moveTo>
                    <a:pt x="1320800" y="0"/>
                  </a:moveTo>
                  <a:lnTo>
                    <a:pt x="1371600" y="0"/>
                  </a:lnTo>
                  <a:lnTo>
                    <a:pt x="1371600" y="25400"/>
                  </a:lnTo>
                  <a:lnTo>
                    <a:pt x="1320800" y="25400"/>
                  </a:lnTo>
                  <a:close/>
                  <a:moveTo>
                    <a:pt x="1422400" y="0"/>
                  </a:moveTo>
                  <a:lnTo>
                    <a:pt x="1473200" y="0"/>
                  </a:lnTo>
                  <a:lnTo>
                    <a:pt x="1473200" y="25400"/>
                  </a:lnTo>
                  <a:lnTo>
                    <a:pt x="1422400" y="25400"/>
                  </a:lnTo>
                  <a:close/>
                  <a:moveTo>
                    <a:pt x="1524000" y="0"/>
                  </a:moveTo>
                  <a:lnTo>
                    <a:pt x="1574800" y="0"/>
                  </a:lnTo>
                  <a:lnTo>
                    <a:pt x="1574800" y="25400"/>
                  </a:lnTo>
                  <a:lnTo>
                    <a:pt x="1524000" y="25400"/>
                  </a:lnTo>
                  <a:close/>
                  <a:moveTo>
                    <a:pt x="1625600" y="0"/>
                  </a:moveTo>
                  <a:lnTo>
                    <a:pt x="1676400" y="0"/>
                  </a:lnTo>
                  <a:lnTo>
                    <a:pt x="1676400" y="25400"/>
                  </a:lnTo>
                  <a:lnTo>
                    <a:pt x="1625600" y="25400"/>
                  </a:lnTo>
                  <a:close/>
                  <a:moveTo>
                    <a:pt x="1727200" y="0"/>
                  </a:moveTo>
                  <a:lnTo>
                    <a:pt x="1778000" y="0"/>
                  </a:lnTo>
                  <a:lnTo>
                    <a:pt x="1778000" y="25400"/>
                  </a:lnTo>
                  <a:lnTo>
                    <a:pt x="1727200" y="25400"/>
                  </a:lnTo>
                  <a:close/>
                  <a:moveTo>
                    <a:pt x="1828800" y="0"/>
                  </a:moveTo>
                  <a:lnTo>
                    <a:pt x="1879600" y="0"/>
                  </a:lnTo>
                  <a:lnTo>
                    <a:pt x="1879600" y="25400"/>
                  </a:lnTo>
                  <a:lnTo>
                    <a:pt x="1828800" y="25400"/>
                  </a:lnTo>
                  <a:close/>
                  <a:moveTo>
                    <a:pt x="1930400" y="0"/>
                  </a:moveTo>
                  <a:lnTo>
                    <a:pt x="1981200" y="0"/>
                  </a:lnTo>
                  <a:lnTo>
                    <a:pt x="1981200" y="25400"/>
                  </a:lnTo>
                  <a:lnTo>
                    <a:pt x="1930400" y="25400"/>
                  </a:lnTo>
                  <a:close/>
                  <a:moveTo>
                    <a:pt x="2032000" y="0"/>
                  </a:moveTo>
                  <a:lnTo>
                    <a:pt x="2082800" y="0"/>
                  </a:lnTo>
                  <a:lnTo>
                    <a:pt x="2082800" y="25400"/>
                  </a:lnTo>
                  <a:lnTo>
                    <a:pt x="2032000" y="25400"/>
                  </a:lnTo>
                  <a:close/>
                  <a:moveTo>
                    <a:pt x="2133600" y="0"/>
                  </a:moveTo>
                  <a:lnTo>
                    <a:pt x="2184400" y="0"/>
                  </a:lnTo>
                  <a:lnTo>
                    <a:pt x="2184400" y="25400"/>
                  </a:lnTo>
                  <a:lnTo>
                    <a:pt x="2133600" y="25400"/>
                  </a:lnTo>
                  <a:close/>
                  <a:moveTo>
                    <a:pt x="2235200" y="0"/>
                  </a:moveTo>
                  <a:lnTo>
                    <a:pt x="2286000" y="0"/>
                  </a:lnTo>
                  <a:lnTo>
                    <a:pt x="2286000" y="25400"/>
                  </a:lnTo>
                  <a:lnTo>
                    <a:pt x="2235200" y="25400"/>
                  </a:lnTo>
                  <a:close/>
                  <a:moveTo>
                    <a:pt x="2336800" y="0"/>
                  </a:moveTo>
                  <a:lnTo>
                    <a:pt x="2387600" y="0"/>
                  </a:lnTo>
                  <a:lnTo>
                    <a:pt x="2387600" y="25400"/>
                  </a:lnTo>
                  <a:lnTo>
                    <a:pt x="2336800" y="25400"/>
                  </a:lnTo>
                  <a:close/>
                  <a:moveTo>
                    <a:pt x="2438400" y="0"/>
                  </a:moveTo>
                  <a:lnTo>
                    <a:pt x="2489200" y="0"/>
                  </a:lnTo>
                  <a:lnTo>
                    <a:pt x="2489200" y="25400"/>
                  </a:lnTo>
                  <a:lnTo>
                    <a:pt x="2438400" y="25400"/>
                  </a:lnTo>
                  <a:close/>
                  <a:moveTo>
                    <a:pt x="2540000" y="0"/>
                  </a:moveTo>
                  <a:lnTo>
                    <a:pt x="2590800" y="0"/>
                  </a:lnTo>
                  <a:lnTo>
                    <a:pt x="2590800" y="25400"/>
                  </a:lnTo>
                  <a:lnTo>
                    <a:pt x="2540000" y="25400"/>
                  </a:lnTo>
                  <a:close/>
                  <a:moveTo>
                    <a:pt x="2641600" y="0"/>
                  </a:moveTo>
                  <a:lnTo>
                    <a:pt x="2692400" y="0"/>
                  </a:lnTo>
                  <a:lnTo>
                    <a:pt x="2692400" y="25400"/>
                  </a:lnTo>
                  <a:lnTo>
                    <a:pt x="2641600" y="25400"/>
                  </a:lnTo>
                  <a:close/>
                  <a:moveTo>
                    <a:pt x="2743200" y="0"/>
                  </a:moveTo>
                  <a:lnTo>
                    <a:pt x="2794000" y="0"/>
                  </a:lnTo>
                  <a:lnTo>
                    <a:pt x="2794000" y="25400"/>
                  </a:lnTo>
                  <a:lnTo>
                    <a:pt x="2743200" y="25400"/>
                  </a:lnTo>
                  <a:close/>
                  <a:moveTo>
                    <a:pt x="2844800" y="0"/>
                  </a:moveTo>
                  <a:lnTo>
                    <a:pt x="2895600" y="0"/>
                  </a:lnTo>
                  <a:lnTo>
                    <a:pt x="2895600" y="25400"/>
                  </a:lnTo>
                  <a:lnTo>
                    <a:pt x="2844800" y="25400"/>
                  </a:lnTo>
                  <a:close/>
                  <a:moveTo>
                    <a:pt x="2946400" y="0"/>
                  </a:moveTo>
                  <a:lnTo>
                    <a:pt x="2997200" y="0"/>
                  </a:lnTo>
                  <a:lnTo>
                    <a:pt x="2997200" y="25400"/>
                  </a:lnTo>
                  <a:lnTo>
                    <a:pt x="2946400" y="25400"/>
                  </a:lnTo>
                  <a:close/>
                  <a:moveTo>
                    <a:pt x="3048000" y="0"/>
                  </a:moveTo>
                  <a:lnTo>
                    <a:pt x="3098800" y="0"/>
                  </a:lnTo>
                  <a:lnTo>
                    <a:pt x="3098800" y="25400"/>
                  </a:lnTo>
                  <a:lnTo>
                    <a:pt x="3048000" y="25400"/>
                  </a:lnTo>
                  <a:close/>
                  <a:moveTo>
                    <a:pt x="3149600" y="0"/>
                  </a:moveTo>
                  <a:lnTo>
                    <a:pt x="3200400" y="0"/>
                  </a:lnTo>
                  <a:lnTo>
                    <a:pt x="3200400" y="25400"/>
                  </a:lnTo>
                  <a:lnTo>
                    <a:pt x="3149600" y="25400"/>
                  </a:lnTo>
                  <a:close/>
                  <a:moveTo>
                    <a:pt x="3251200" y="0"/>
                  </a:moveTo>
                  <a:lnTo>
                    <a:pt x="3302000" y="0"/>
                  </a:lnTo>
                  <a:lnTo>
                    <a:pt x="3302000" y="25400"/>
                  </a:lnTo>
                  <a:lnTo>
                    <a:pt x="3251200" y="25400"/>
                  </a:lnTo>
                  <a:close/>
                  <a:moveTo>
                    <a:pt x="3352800" y="0"/>
                  </a:moveTo>
                  <a:lnTo>
                    <a:pt x="3403600" y="0"/>
                  </a:lnTo>
                  <a:lnTo>
                    <a:pt x="3403600" y="25400"/>
                  </a:lnTo>
                  <a:lnTo>
                    <a:pt x="3352800" y="25400"/>
                  </a:lnTo>
                  <a:close/>
                  <a:moveTo>
                    <a:pt x="3454400" y="0"/>
                  </a:moveTo>
                  <a:lnTo>
                    <a:pt x="3505200" y="0"/>
                  </a:lnTo>
                  <a:lnTo>
                    <a:pt x="3505200" y="25400"/>
                  </a:lnTo>
                  <a:lnTo>
                    <a:pt x="3454400" y="25400"/>
                  </a:lnTo>
                  <a:close/>
                  <a:moveTo>
                    <a:pt x="3556000" y="0"/>
                  </a:moveTo>
                  <a:lnTo>
                    <a:pt x="3606800" y="0"/>
                  </a:lnTo>
                  <a:lnTo>
                    <a:pt x="3606800" y="25400"/>
                  </a:lnTo>
                  <a:lnTo>
                    <a:pt x="3556000" y="25400"/>
                  </a:lnTo>
                  <a:close/>
                  <a:moveTo>
                    <a:pt x="3657600" y="0"/>
                  </a:moveTo>
                  <a:lnTo>
                    <a:pt x="3708400" y="0"/>
                  </a:lnTo>
                  <a:lnTo>
                    <a:pt x="3708400" y="25400"/>
                  </a:lnTo>
                  <a:lnTo>
                    <a:pt x="3657600" y="25400"/>
                  </a:lnTo>
                  <a:close/>
                  <a:moveTo>
                    <a:pt x="3759200" y="0"/>
                  </a:moveTo>
                  <a:lnTo>
                    <a:pt x="3810000" y="0"/>
                  </a:lnTo>
                  <a:lnTo>
                    <a:pt x="3810000" y="25400"/>
                  </a:lnTo>
                  <a:lnTo>
                    <a:pt x="3759200" y="25400"/>
                  </a:lnTo>
                  <a:close/>
                  <a:moveTo>
                    <a:pt x="3860800" y="0"/>
                  </a:moveTo>
                  <a:lnTo>
                    <a:pt x="3911600" y="0"/>
                  </a:lnTo>
                  <a:lnTo>
                    <a:pt x="3911600" y="25400"/>
                  </a:lnTo>
                  <a:lnTo>
                    <a:pt x="3860800" y="25400"/>
                  </a:lnTo>
                  <a:close/>
                  <a:moveTo>
                    <a:pt x="3962400" y="0"/>
                  </a:moveTo>
                  <a:lnTo>
                    <a:pt x="4013200" y="0"/>
                  </a:lnTo>
                  <a:lnTo>
                    <a:pt x="4013200" y="25400"/>
                  </a:lnTo>
                  <a:lnTo>
                    <a:pt x="3962400" y="25400"/>
                  </a:lnTo>
                  <a:close/>
                  <a:moveTo>
                    <a:pt x="4064000" y="0"/>
                  </a:moveTo>
                  <a:lnTo>
                    <a:pt x="4114800" y="0"/>
                  </a:lnTo>
                  <a:lnTo>
                    <a:pt x="4114800" y="25400"/>
                  </a:lnTo>
                  <a:lnTo>
                    <a:pt x="4064000" y="25400"/>
                  </a:lnTo>
                  <a:close/>
                  <a:moveTo>
                    <a:pt x="4165600" y="0"/>
                  </a:moveTo>
                  <a:lnTo>
                    <a:pt x="4216400" y="0"/>
                  </a:lnTo>
                  <a:lnTo>
                    <a:pt x="4216400" y="25400"/>
                  </a:lnTo>
                  <a:lnTo>
                    <a:pt x="4165600" y="25400"/>
                  </a:lnTo>
                  <a:close/>
                  <a:moveTo>
                    <a:pt x="4267200" y="0"/>
                  </a:moveTo>
                  <a:lnTo>
                    <a:pt x="4318000" y="0"/>
                  </a:lnTo>
                  <a:lnTo>
                    <a:pt x="4318000" y="25400"/>
                  </a:lnTo>
                  <a:lnTo>
                    <a:pt x="4267200" y="25400"/>
                  </a:lnTo>
                  <a:close/>
                  <a:moveTo>
                    <a:pt x="4368800" y="0"/>
                  </a:moveTo>
                  <a:lnTo>
                    <a:pt x="4419600" y="0"/>
                  </a:lnTo>
                  <a:lnTo>
                    <a:pt x="4419600" y="25400"/>
                  </a:lnTo>
                  <a:lnTo>
                    <a:pt x="4368800" y="25400"/>
                  </a:lnTo>
                  <a:close/>
                  <a:moveTo>
                    <a:pt x="4470400" y="0"/>
                  </a:moveTo>
                  <a:lnTo>
                    <a:pt x="4521200" y="0"/>
                  </a:lnTo>
                  <a:lnTo>
                    <a:pt x="4521200" y="25400"/>
                  </a:lnTo>
                  <a:lnTo>
                    <a:pt x="4470400" y="25400"/>
                  </a:lnTo>
                  <a:close/>
                  <a:moveTo>
                    <a:pt x="4572000" y="0"/>
                  </a:moveTo>
                  <a:lnTo>
                    <a:pt x="4622800" y="0"/>
                  </a:lnTo>
                  <a:lnTo>
                    <a:pt x="4622800" y="25400"/>
                  </a:lnTo>
                  <a:lnTo>
                    <a:pt x="4572000" y="25400"/>
                  </a:lnTo>
                  <a:close/>
                  <a:moveTo>
                    <a:pt x="0" y="0"/>
                  </a:moveTo>
                  <a:lnTo>
                    <a:pt x="50800" y="0"/>
                  </a:lnTo>
                  <a:lnTo>
                    <a:pt x="50800" y="25400"/>
                  </a:lnTo>
                  <a:lnTo>
                    <a:pt x="0" y="25400"/>
                  </a:lnTo>
                  <a:close/>
                </a:path>
              </a:pathLst>
            </a:custGeom>
            <a:solidFill>
              <a:srgbClr val="FFFFFF"/>
            </a:solidFill>
          </p:spPr>
        </p:sp>
        <p:sp>
          <p:nvSpPr>
            <p:cNvPr name="Freeform 40" id="40"/>
            <p:cNvSpPr/>
            <p:nvPr/>
          </p:nvSpPr>
          <p:spPr>
            <a:xfrm flipH="false" flipV="false" rot="0">
              <a:off x="4661408" y="63500"/>
              <a:ext cx="121920" cy="121920"/>
            </a:xfrm>
            <a:custGeom>
              <a:avLst/>
              <a:gdLst/>
              <a:ahLst/>
              <a:cxnLst/>
              <a:rect r="r" b="b" t="t" l="l"/>
              <a:pathLst>
                <a:path h="121920" w="121920">
                  <a:moveTo>
                    <a:pt x="0" y="121920"/>
                  </a:moveTo>
                  <a:lnTo>
                    <a:pt x="121920" y="60960"/>
                  </a:lnTo>
                  <a:lnTo>
                    <a:pt x="0" y="0"/>
                  </a:lnTo>
                  <a:lnTo>
                    <a:pt x="30480" y="60960"/>
                  </a:lnTo>
                  <a:close/>
                </a:path>
              </a:pathLst>
            </a:custGeom>
            <a:solidFill>
              <a:srgbClr val="FFFFFF"/>
            </a:solidFill>
          </p:spPr>
        </p:sp>
      </p:grpSp>
      <p:sp>
        <p:nvSpPr>
          <p:cNvPr name="TextBox 41" id="41"/>
          <p:cNvSpPr txBox="true"/>
          <p:nvPr/>
        </p:nvSpPr>
        <p:spPr>
          <a:xfrm rot="0">
            <a:off x="417967" y="1795539"/>
            <a:ext cx="2246090" cy="483318"/>
          </a:xfrm>
          <a:prstGeom prst="rect">
            <a:avLst/>
          </a:prstGeom>
        </p:spPr>
        <p:txBody>
          <a:bodyPr anchor="t" rtlCol="false" tIns="0" lIns="0" bIns="0" rIns="0">
            <a:spAutoFit/>
          </a:bodyPr>
          <a:lstStyle/>
          <a:p>
            <a:pPr algn="ctr">
              <a:lnSpc>
                <a:spcPts val="1900"/>
              </a:lnSpc>
            </a:pPr>
            <a:r>
              <a:rPr lang="en-US" sz="1600" spc="142">
                <a:solidFill>
                  <a:srgbClr val="569CD6"/>
                </a:solidFill>
                <a:latin typeface="Montserrat 2"/>
                <a:ea typeface="Montserrat 2"/>
                <a:cs typeface="Montserrat 2"/>
                <a:sym typeface="Montserrat 2"/>
              </a:rPr>
              <a:t>def</a:t>
            </a:r>
            <a:r>
              <a:rPr lang="en-US" sz="1600" spc="142">
                <a:solidFill>
                  <a:srgbClr val="D4D4D4"/>
                </a:solidFill>
                <a:latin typeface="Montserrat 2"/>
                <a:ea typeface="Montserrat 2"/>
                <a:cs typeface="Montserrat 2"/>
                <a:sym typeface="Montserrat 2"/>
              </a:rPr>
              <a:t> </a:t>
            </a:r>
            <a:r>
              <a:rPr lang="en-US" sz="1600" spc="142">
                <a:solidFill>
                  <a:srgbClr val="DCDCAA"/>
                </a:solidFill>
                <a:latin typeface="Montserrat 2"/>
                <a:ea typeface="Montserrat 2"/>
                <a:cs typeface="Montserrat 2"/>
                <a:sym typeface="Montserrat 2"/>
              </a:rPr>
              <a:t>powersOf2</a:t>
            </a:r>
            <a:r>
              <a:rPr lang="en-US" sz="1600" spc="142">
                <a:solidFill>
                  <a:srgbClr val="D4D4D4"/>
                </a:solidFill>
                <a:latin typeface="Montserrat 2"/>
                <a:ea typeface="Montserrat 2"/>
                <a:cs typeface="Montserrat 2"/>
                <a:sym typeface="Montserrat 2"/>
              </a:rPr>
              <a:t>(</a:t>
            </a:r>
            <a:r>
              <a:rPr lang="en-US" sz="1600" spc="142">
                <a:solidFill>
                  <a:srgbClr val="9CDCFE"/>
                </a:solidFill>
                <a:latin typeface="Montserrat 2"/>
                <a:ea typeface="Montserrat 2"/>
                <a:cs typeface="Montserrat 2"/>
                <a:sym typeface="Montserrat 2"/>
              </a:rPr>
              <a:t>n</a:t>
            </a:r>
            <a:r>
              <a:rPr lang="en-US" sz="1600" spc="142">
                <a:solidFill>
                  <a:srgbClr val="D4D4D4"/>
                </a:solidFill>
                <a:latin typeface="Montserrat 2"/>
                <a:ea typeface="Montserrat 2"/>
                <a:cs typeface="Montserrat 2"/>
                <a:sym typeface="Montserrat 2"/>
              </a:rPr>
              <a:t>): </a:t>
            </a:r>
            <a:r>
              <a:rPr lang="en-US" sz="1600" spc="142">
                <a:solidFill>
                  <a:srgbClr val="C586C0"/>
                </a:solidFill>
                <a:latin typeface="Montserrat 2"/>
                <a:ea typeface="Montserrat 2"/>
                <a:cs typeface="Montserrat 2"/>
                <a:sym typeface="Montserrat 2"/>
              </a:rPr>
              <a:t>if</a:t>
            </a:r>
            <a:r>
              <a:rPr lang="en-US" sz="1600" spc="142">
                <a:solidFill>
                  <a:srgbClr val="D4D4D4"/>
                </a:solidFill>
                <a:latin typeface="Montserrat 2"/>
                <a:ea typeface="Montserrat 2"/>
                <a:cs typeface="Montserrat 2"/>
                <a:sym typeface="Montserrat 2"/>
              </a:rPr>
              <a:t> n &lt;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42" id="42"/>
          <p:cNvSpPr txBox="true"/>
          <p:nvPr/>
        </p:nvSpPr>
        <p:spPr>
          <a:xfrm rot="0">
            <a:off x="1396660" y="2278142"/>
            <a:ext cx="1123045"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a:t>
            </a:r>
            <a:r>
              <a:rPr lang="en-US" sz="1600" spc="142">
                <a:solidFill>
                  <a:srgbClr val="B5CEA8"/>
                </a:solidFill>
                <a:latin typeface="Montserrat 2"/>
                <a:ea typeface="Montserrat 2"/>
                <a:cs typeface="Montserrat 2"/>
                <a:sym typeface="Montserrat 2"/>
              </a:rPr>
              <a:t>0</a:t>
            </a:r>
            <a:r>
              <a:rPr lang="en-US" sz="1600" spc="142">
                <a:solidFill>
                  <a:srgbClr val="D4D4D4"/>
                </a:solidFill>
                <a:latin typeface="Montserrat 2"/>
                <a:ea typeface="Montserrat 2"/>
                <a:cs typeface="Montserrat 2"/>
                <a:sym typeface="Montserrat 2"/>
              </a:rPr>
              <a:t> </a:t>
            </a:r>
          </a:p>
        </p:txBody>
      </p:sp>
      <p:sp>
        <p:nvSpPr>
          <p:cNvPr name="TextBox 43" id="43"/>
          <p:cNvSpPr txBox="true"/>
          <p:nvPr/>
        </p:nvSpPr>
        <p:spPr>
          <a:xfrm rot="0">
            <a:off x="907313" y="2519439"/>
            <a:ext cx="1622174" cy="242011"/>
          </a:xfrm>
          <a:prstGeom prst="rect">
            <a:avLst/>
          </a:prstGeom>
        </p:spPr>
        <p:txBody>
          <a:bodyPr anchor="t" rtlCol="false" tIns="0" lIns="0" bIns="0" rIns="0">
            <a:spAutoFit/>
          </a:bodyPr>
          <a:lstStyle/>
          <a:p>
            <a:pPr algn="l">
              <a:lnSpc>
                <a:spcPts val="1900"/>
              </a:lnSpc>
            </a:pPr>
            <a:r>
              <a:rPr lang="en-US" sz="1600" spc="142">
                <a:solidFill>
                  <a:srgbClr val="C586C0"/>
                </a:solidFill>
                <a:latin typeface="Montserrat 2"/>
                <a:ea typeface="Montserrat 2"/>
                <a:cs typeface="Montserrat 2"/>
                <a:sym typeface="Montserrat 2"/>
              </a:rPr>
              <a:t>elif</a:t>
            </a:r>
            <a:r>
              <a:rPr lang="en-US" sz="1600" spc="142">
                <a:solidFill>
                  <a:srgbClr val="D4D4D4"/>
                </a:solidFill>
                <a:latin typeface="Montserrat 2"/>
                <a:ea typeface="Montserrat 2"/>
                <a:cs typeface="Montserrat 2"/>
                <a:sym typeface="Montserrat 2"/>
              </a:rPr>
              <a:t> n ==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44" id="44"/>
          <p:cNvSpPr txBox="true"/>
          <p:nvPr/>
        </p:nvSpPr>
        <p:spPr>
          <a:xfrm rot="0">
            <a:off x="1396660" y="2760745"/>
            <a:ext cx="1123045" cy="483318"/>
          </a:xfrm>
          <a:prstGeom prst="rect">
            <a:avLst/>
          </a:prstGeom>
        </p:spPr>
        <p:txBody>
          <a:bodyPr anchor="t" rtlCol="false" tIns="0" lIns="0" bIns="0" rIns="0">
            <a:spAutoFit/>
          </a:bodyPr>
          <a:lstStyle/>
          <a:p>
            <a:pPr algn="l">
              <a:lnSpc>
                <a:spcPts val="19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a:t>
            </a:r>
            <a:r>
              <a:rPr lang="en-US" sz="1600" spc="142">
                <a:solidFill>
                  <a:srgbClr val="B5CEA8"/>
                </a:solidFill>
                <a:latin typeface="Montserrat 2"/>
                <a:ea typeface="Montserrat 2"/>
                <a:cs typeface="Montserrat 2"/>
                <a:sym typeface="Montserrat 2"/>
              </a:rPr>
              <a:t>1</a:t>
            </a:r>
          </a:p>
          <a:p>
            <a:pPr algn="l">
              <a:lnSpc>
                <a:spcPts val="8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a:t>
            </a:r>
            <a:r>
              <a:rPr lang="en-US" sz="1600" spc="142">
                <a:solidFill>
                  <a:srgbClr val="B5CEA8"/>
                </a:solidFill>
                <a:latin typeface="Montserrat 2"/>
                <a:ea typeface="Montserrat 2"/>
                <a:cs typeface="Montserrat 2"/>
                <a:sym typeface="Montserrat 2"/>
              </a:rPr>
              <a:t>1</a:t>
            </a:r>
            <a:r>
              <a:rPr lang="en-US" sz="1600" spc="142">
                <a:solidFill>
                  <a:srgbClr val="D4D4D4"/>
                </a:solidFill>
                <a:latin typeface="Montserrat 2"/>
                <a:ea typeface="Montserrat 2"/>
                <a:cs typeface="Montserrat 2"/>
                <a:sym typeface="Montserrat 2"/>
              </a:rPr>
              <a:t> </a:t>
            </a:r>
          </a:p>
        </p:txBody>
      </p:sp>
      <p:sp>
        <p:nvSpPr>
          <p:cNvPr name="TextBox 45" id="45"/>
          <p:cNvSpPr txBox="true"/>
          <p:nvPr/>
        </p:nvSpPr>
        <p:spPr>
          <a:xfrm rot="0">
            <a:off x="2194703" y="2999965"/>
            <a:ext cx="761695" cy="824913"/>
          </a:xfrm>
          <a:prstGeom prst="rect">
            <a:avLst/>
          </a:prstGeom>
        </p:spPr>
        <p:txBody>
          <a:bodyPr anchor="t" rtlCol="false" tIns="0" lIns="0" bIns="0" rIns="0">
            <a:spAutoFit/>
          </a:bodyPr>
          <a:lstStyle/>
          <a:p>
            <a:pPr algn="l">
              <a:lnSpc>
                <a:spcPts val="4900"/>
              </a:lnSpc>
            </a:pPr>
            <a:r>
              <a:rPr lang="en-US" sz="9800" spc="872">
                <a:solidFill>
                  <a:srgbClr val="FFFFFF"/>
                </a:solidFill>
                <a:latin typeface="Montserrat 2"/>
                <a:ea typeface="Montserrat 2"/>
                <a:cs typeface="Montserrat 2"/>
                <a:sym typeface="Montserrat 2"/>
              </a:rPr>
              <a:t>}</a:t>
            </a:r>
            <a:r>
              <a:rPr lang="en-US" sz="9800" spc="872">
                <a:solidFill>
                  <a:srgbClr val="D4D4D4"/>
                </a:solidFill>
                <a:latin typeface="Montserrat 2"/>
                <a:ea typeface="Montserrat 2"/>
                <a:cs typeface="Montserrat 2"/>
                <a:sym typeface="Montserrat 2"/>
              </a:rPr>
              <a:t>) </a:t>
            </a:r>
          </a:p>
        </p:txBody>
      </p:sp>
      <p:sp>
        <p:nvSpPr>
          <p:cNvPr name="TextBox 46" id="46"/>
          <p:cNvSpPr txBox="true"/>
          <p:nvPr/>
        </p:nvSpPr>
        <p:spPr>
          <a:xfrm rot="0">
            <a:off x="907313" y="3348114"/>
            <a:ext cx="3868274" cy="378543"/>
          </a:xfrm>
          <a:prstGeom prst="rect">
            <a:avLst/>
          </a:prstGeom>
        </p:spPr>
        <p:txBody>
          <a:bodyPr anchor="t" rtlCol="false" tIns="0" lIns="0" bIns="0" rIns="0">
            <a:spAutoFit/>
          </a:bodyPr>
          <a:lstStyle/>
          <a:p>
            <a:pPr algn="l">
              <a:lnSpc>
                <a:spcPts val="800"/>
              </a:lnSpc>
            </a:pPr>
            <a:r>
              <a:rPr lang="en-US" sz="1600" spc="142">
                <a:solidFill>
                  <a:srgbClr val="C586C0"/>
                </a:solidFill>
                <a:latin typeface="Montserrat 2"/>
                <a:ea typeface="Montserrat 2"/>
                <a:cs typeface="Montserrat 2"/>
                <a:sym typeface="Montserrat 2"/>
              </a:rPr>
              <a:t>else</a:t>
            </a:r>
            <a:r>
              <a:rPr lang="en-US" sz="1600" spc="142">
                <a:solidFill>
                  <a:srgbClr val="D4D4D4"/>
                </a:solidFill>
                <a:latin typeface="Montserrat 2"/>
                <a:ea typeface="Montserrat 2"/>
                <a:cs typeface="Montserrat 2"/>
                <a:sym typeface="Montserrat 2"/>
              </a:rPr>
              <a:t>: prev = powersOf2(</a:t>
            </a:r>
            <a:r>
              <a:rPr lang="en-US" sz="1600" spc="142">
                <a:solidFill>
                  <a:srgbClr val="4EC9B0"/>
                </a:solidFill>
                <a:latin typeface="Montserrat 2"/>
                <a:ea typeface="Montserrat 2"/>
                <a:cs typeface="Montserrat 2"/>
                <a:sym typeface="Montserrat 2"/>
              </a:rPr>
              <a:t>int</a:t>
            </a:r>
            <a:r>
              <a:rPr lang="en-US" sz="1600" spc="142">
                <a:solidFill>
                  <a:srgbClr val="D4D4D4"/>
                </a:solidFill>
                <a:latin typeface="Montserrat 2"/>
                <a:ea typeface="Montserrat 2"/>
                <a:cs typeface="Montserrat 2"/>
                <a:sym typeface="Montserrat 2"/>
              </a:rPr>
              <a:t>(n/</a:t>
            </a:r>
            <a:r>
              <a:rPr lang="en-US" sz="1600" spc="142">
                <a:solidFill>
                  <a:srgbClr val="B5CEA8"/>
                </a:solidFill>
                <a:latin typeface="Montserrat 2"/>
                <a:ea typeface="Montserrat 2"/>
                <a:cs typeface="Montserrat 2"/>
                <a:sym typeface="Montserrat 2"/>
              </a:rPr>
              <a:t>2</a:t>
            </a:r>
            <a:r>
              <a:rPr lang="en-US" sz="1600" spc="142">
                <a:solidFill>
                  <a:srgbClr val="D4D4D4"/>
                </a:solidFill>
                <a:latin typeface="Montserrat 2"/>
                <a:ea typeface="Montserrat 2"/>
                <a:cs typeface="Montserrat 2"/>
                <a:sym typeface="Montserrat 2"/>
              </a:rPr>
              <a:t>)) </a:t>
            </a:r>
          </a:p>
        </p:txBody>
      </p:sp>
      <p:sp>
        <p:nvSpPr>
          <p:cNvPr name="TextBox 47" id="47"/>
          <p:cNvSpPr txBox="true"/>
          <p:nvPr/>
        </p:nvSpPr>
        <p:spPr>
          <a:xfrm rot="0">
            <a:off x="1396736" y="3525917"/>
            <a:ext cx="1746875" cy="442036"/>
          </a:xfrm>
          <a:prstGeom prst="rect">
            <a:avLst/>
          </a:prstGeom>
        </p:spPr>
        <p:txBody>
          <a:bodyPr anchor="t" rtlCol="false" tIns="0" lIns="0" bIns="0" rIns="0">
            <a:spAutoFit/>
          </a:bodyPr>
          <a:lstStyle/>
          <a:p>
            <a:pPr algn="l">
              <a:lnSpc>
                <a:spcPts val="4000"/>
              </a:lnSpc>
            </a:pPr>
            <a:r>
              <a:rPr lang="en-US" sz="1600" spc="142">
                <a:solidFill>
                  <a:srgbClr val="D4D4D4"/>
                </a:solidFill>
                <a:latin typeface="Montserrat 2"/>
                <a:ea typeface="Montserrat 2"/>
                <a:cs typeface="Montserrat 2"/>
                <a:sym typeface="Montserrat 2"/>
              </a:rPr>
              <a:t>curr = prev*</a:t>
            </a:r>
            <a:r>
              <a:rPr lang="en-US" sz="1600" spc="142">
                <a:solidFill>
                  <a:srgbClr val="B5CEA8"/>
                </a:solidFill>
                <a:latin typeface="Montserrat 2"/>
                <a:ea typeface="Montserrat 2"/>
                <a:cs typeface="Montserrat 2"/>
                <a:sym typeface="Montserrat 2"/>
              </a:rPr>
              <a:t>2</a:t>
            </a:r>
            <a:r>
              <a:rPr lang="en-US" sz="1600" spc="142">
                <a:solidFill>
                  <a:srgbClr val="D4D4D4"/>
                </a:solidFill>
                <a:latin typeface="Montserrat 2"/>
                <a:ea typeface="Montserrat 2"/>
                <a:cs typeface="Montserrat 2"/>
                <a:sym typeface="Montserrat 2"/>
              </a:rPr>
              <a:t> </a:t>
            </a:r>
          </a:p>
        </p:txBody>
      </p:sp>
      <p:sp>
        <p:nvSpPr>
          <p:cNvPr name="TextBox 48" id="48"/>
          <p:cNvSpPr txBox="true"/>
          <p:nvPr/>
        </p:nvSpPr>
        <p:spPr>
          <a:xfrm rot="0">
            <a:off x="1396660" y="4072014"/>
            <a:ext cx="1497387" cy="378543"/>
          </a:xfrm>
          <a:prstGeom prst="rect">
            <a:avLst/>
          </a:prstGeom>
        </p:spPr>
        <p:txBody>
          <a:bodyPr anchor="t" rtlCol="false" tIns="0" lIns="0" bIns="0" rIns="0">
            <a:spAutoFit/>
          </a:bodyPr>
          <a:lstStyle/>
          <a:p>
            <a:pPr algn="just">
              <a:lnSpc>
                <a:spcPts val="800"/>
              </a:lnSpc>
            </a:pPr>
            <a:r>
              <a:rPr lang="en-US" sz="1600" spc="142">
                <a:solidFill>
                  <a:srgbClr val="DCDCAA"/>
                </a:solidFill>
                <a:latin typeface="Montserrat 2"/>
                <a:ea typeface="Montserrat 2"/>
                <a:cs typeface="Montserrat 2"/>
                <a:sym typeface="Montserrat 2"/>
              </a:rPr>
              <a:t>print</a:t>
            </a:r>
            <a:r>
              <a:rPr lang="en-US" sz="1600" spc="142">
                <a:solidFill>
                  <a:srgbClr val="D4D4D4"/>
                </a:solidFill>
                <a:latin typeface="Montserrat 2"/>
                <a:ea typeface="Montserrat 2"/>
                <a:cs typeface="Montserrat 2"/>
                <a:sym typeface="Montserrat 2"/>
              </a:rPr>
              <a:t>(curr) </a:t>
            </a:r>
          </a:p>
          <a:p>
            <a:pPr algn="just">
              <a:lnSpc>
                <a:spcPts val="3000"/>
              </a:lnSpc>
            </a:pPr>
            <a:r>
              <a:rPr lang="en-US" sz="1600" spc="142">
                <a:solidFill>
                  <a:srgbClr val="C586C0"/>
                </a:solidFill>
                <a:latin typeface="Montserrat 2"/>
                <a:ea typeface="Montserrat 2"/>
                <a:cs typeface="Montserrat 2"/>
                <a:sym typeface="Montserrat 2"/>
              </a:rPr>
              <a:t>return</a:t>
            </a:r>
            <a:r>
              <a:rPr lang="en-US" sz="1600" spc="142">
                <a:solidFill>
                  <a:srgbClr val="D4D4D4"/>
                </a:solidFill>
                <a:latin typeface="Montserrat 2"/>
                <a:ea typeface="Montserrat 2"/>
                <a:cs typeface="Montserrat 2"/>
                <a:sym typeface="Montserrat 2"/>
              </a:rPr>
              <a:t> curr </a:t>
            </a:r>
          </a:p>
        </p:txBody>
      </p:sp>
      <p:sp>
        <p:nvSpPr>
          <p:cNvPr name="TextBox 49" id="49"/>
          <p:cNvSpPr txBox="true"/>
          <p:nvPr/>
        </p:nvSpPr>
        <p:spPr>
          <a:xfrm rot="0">
            <a:off x="2951636" y="4413094"/>
            <a:ext cx="590702" cy="646728"/>
          </a:xfrm>
          <a:prstGeom prst="rect">
            <a:avLst/>
          </a:prstGeom>
        </p:spPr>
        <p:txBody>
          <a:bodyPr anchor="t" rtlCol="false" tIns="0" lIns="0" bIns="0" rIns="0">
            <a:spAutoFit/>
          </a:bodyPr>
          <a:lstStyle/>
          <a:p>
            <a:pPr algn="l">
              <a:lnSpc>
                <a:spcPts val="3800"/>
              </a:lnSpc>
            </a:pPr>
            <a:r>
              <a:rPr lang="en-US" sz="7600">
                <a:solidFill>
                  <a:srgbClr val="FFFFFF"/>
                </a:solidFill>
                <a:latin typeface="Courier New OS"/>
                <a:ea typeface="Courier New OS"/>
                <a:cs typeface="Courier New OS"/>
                <a:sym typeface="Courier New OS"/>
              </a:rPr>
              <a:t>}</a:t>
            </a:r>
          </a:p>
        </p:txBody>
      </p:sp>
      <p:sp>
        <p:nvSpPr>
          <p:cNvPr name="TextBox 50" id="5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51" id="51"/>
          <p:cNvSpPr txBox="true"/>
          <p:nvPr/>
        </p:nvSpPr>
        <p:spPr>
          <a:xfrm rot="0">
            <a:off x="449561" y="445446"/>
            <a:ext cx="4706122" cy="1113006"/>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Interview Question - 10</a:t>
            </a:r>
          </a:p>
          <a:p>
            <a:pPr algn="l">
              <a:lnSpc>
                <a:spcPts val="2520"/>
              </a:lnSpc>
            </a:pPr>
            <a:r>
              <a:rPr lang="en-US" b="true" sz="1800" spc="-12">
                <a:solidFill>
                  <a:srgbClr val="000000"/>
                </a:solidFill>
                <a:latin typeface="Montserrat 2 Bold"/>
                <a:ea typeface="Montserrat 2 Bold"/>
                <a:cs typeface="Montserrat 2 Bold"/>
                <a:sym typeface="Montserrat 2 Bold"/>
              </a:rPr>
              <a:t>What is the runtime of the below code?</a:t>
            </a:r>
          </a:p>
        </p:txBody>
      </p:sp>
      <p:sp>
        <p:nvSpPr>
          <p:cNvPr name="TextBox 52" id="52"/>
          <p:cNvSpPr txBox="true"/>
          <p:nvPr/>
        </p:nvSpPr>
        <p:spPr>
          <a:xfrm rot="0">
            <a:off x="416862" y="4999025"/>
            <a:ext cx="624859"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n=50</a:t>
            </a:r>
          </a:p>
        </p:txBody>
      </p:sp>
      <p:sp>
        <p:nvSpPr>
          <p:cNvPr name="TextBox 53" id="53"/>
          <p:cNvSpPr txBox="true"/>
          <p:nvPr/>
        </p:nvSpPr>
        <p:spPr>
          <a:xfrm rot="0">
            <a:off x="430987" y="5595699"/>
            <a:ext cx="1527134"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powersOf(50)</a:t>
            </a:r>
          </a:p>
        </p:txBody>
      </p:sp>
      <p:sp>
        <p:nvSpPr>
          <p:cNvPr name="TextBox 54" id="54"/>
          <p:cNvSpPr txBox="true"/>
          <p:nvPr/>
        </p:nvSpPr>
        <p:spPr>
          <a:xfrm rot="0">
            <a:off x="2505180" y="5595699"/>
            <a:ext cx="1065924"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return 32</a:t>
            </a:r>
          </a:p>
        </p:txBody>
      </p:sp>
      <p:sp>
        <p:nvSpPr>
          <p:cNvPr name="TextBox 55" id="55"/>
          <p:cNvSpPr txBox="true"/>
          <p:nvPr/>
        </p:nvSpPr>
        <p:spPr>
          <a:xfrm rot="0">
            <a:off x="951681" y="6258992"/>
            <a:ext cx="1527134" cy="244469"/>
          </a:xfrm>
          <a:prstGeom prst="rect">
            <a:avLst/>
          </a:prstGeom>
        </p:spPr>
        <p:txBody>
          <a:bodyPr anchor="t" rtlCol="false" tIns="0" lIns="0" bIns="0" rIns="0">
            <a:spAutoFit/>
          </a:bodyPr>
          <a:lstStyle/>
          <a:p>
            <a:pPr algn="l">
              <a:lnSpc>
                <a:spcPts val="1895"/>
              </a:lnSpc>
            </a:pPr>
            <a:r>
              <a:rPr lang="en-US" sz="1800" spc="-12">
                <a:solidFill>
                  <a:srgbClr val="000000"/>
                </a:solidFill>
                <a:latin typeface="Montserrat 2"/>
                <a:ea typeface="Montserrat 2"/>
                <a:cs typeface="Montserrat 2"/>
                <a:sym typeface="Montserrat 2"/>
              </a:rPr>
              <a:t>powersOf(25)</a:t>
            </a:r>
          </a:p>
        </p:txBody>
      </p:sp>
      <p:sp>
        <p:nvSpPr>
          <p:cNvPr name="TextBox 56" id="56"/>
          <p:cNvSpPr txBox="true"/>
          <p:nvPr/>
        </p:nvSpPr>
        <p:spPr>
          <a:xfrm rot="0">
            <a:off x="3005395" y="6258992"/>
            <a:ext cx="1065924" cy="244469"/>
          </a:xfrm>
          <a:prstGeom prst="rect">
            <a:avLst/>
          </a:prstGeom>
        </p:spPr>
        <p:txBody>
          <a:bodyPr anchor="t" rtlCol="false" tIns="0" lIns="0" bIns="0" rIns="0">
            <a:spAutoFit/>
          </a:bodyPr>
          <a:lstStyle/>
          <a:p>
            <a:pPr algn="l">
              <a:lnSpc>
                <a:spcPts val="1895"/>
              </a:lnSpc>
            </a:pPr>
            <a:r>
              <a:rPr lang="en-US" sz="1800" spc="-12">
                <a:solidFill>
                  <a:srgbClr val="000000"/>
                </a:solidFill>
                <a:latin typeface="Montserrat 2"/>
                <a:ea typeface="Montserrat 2"/>
                <a:cs typeface="Montserrat 2"/>
                <a:sym typeface="Montserrat 2"/>
              </a:rPr>
              <a:t>return 16</a:t>
            </a:r>
          </a:p>
        </p:txBody>
      </p:sp>
      <p:sp>
        <p:nvSpPr>
          <p:cNvPr name="TextBox 57" id="57"/>
          <p:cNvSpPr txBox="true"/>
          <p:nvPr/>
        </p:nvSpPr>
        <p:spPr>
          <a:xfrm rot="0">
            <a:off x="1446981" y="6407934"/>
            <a:ext cx="1527134"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powersOf(12)</a:t>
            </a:r>
          </a:p>
        </p:txBody>
      </p:sp>
      <p:sp>
        <p:nvSpPr>
          <p:cNvPr name="TextBox 58" id="58"/>
          <p:cNvSpPr txBox="true"/>
          <p:nvPr/>
        </p:nvSpPr>
        <p:spPr>
          <a:xfrm rot="0">
            <a:off x="3441116" y="6407934"/>
            <a:ext cx="918486"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return 8</a:t>
            </a:r>
          </a:p>
        </p:txBody>
      </p:sp>
      <p:sp>
        <p:nvSpPr>
          <p:cNvPr name="TextBox 59" id="59"/>
          <p:cNvSpPr txBox="true"/>
          <p:nvPr/>
        </p:nvSpPr>
        <p:spPr>
          <a:xfrm rot="0">
            <a:off x="1978247" y="7071227"/>
            <a:ext cx="1379677" cy="244469"/>
          </a:xfrm>
          <a:prstGeom prst="rect">
            <a:avLst/>
          </a:prstGeom>
        </p:spPr>
        <p:txBody>
          <a:bodyPr anchor="t" rtlCol="false" tIns="0" lIns="0" bIns="0" rIns="0">
            <a:spAutoFit/>
          </a:bodyPr>
          <a:lstStyle/>
          <a:p>
            <a:pPr algn="l">
              <a:lnSpc>
                <a:spcPts val="1895"/>
              </a:lnSpc>
            </a:pPr>
            <a:r>
              <a:rPr lang="en-US" sz="1800" spc="-12">
                <a:solidFill>
                  <a:srgbClr val="000000"/>
                </a:solidFill>
                <a:latin typeface="Montserrat 2"/>
                <a:ea typeface="Montserrat 2"/>
                <a:cs typeface="Montserrat 2"/>
                <a:sym typeface="Montserrat 2"/>
              </a:rPr>
              <a:t>powersOf(6)</a:t>
            </a:r>
          </a:p>
        </p:txBody>
      </p:sp>
      <p:sp>
        <p:nvSpPr>
          <p:cNvPr name="TextBox 60" id="60"/>
          <p:cNvSpPr txBox="true"/>
          <p:nvPr/>
        </p:nvSpPr>
        <p:spPr>
          <a:xfrm rot="0">
            <a:off x="3898821" y="7071227"/>
            <a:ext cx="918486" cy="244469"/>
          </a:xfrm>
          <a:prstGeom prst="rect">
            <a:avLst/>
          </a:prstGeom>
        </p:spPr>
        <p:txBody>
          <a:bodyPr anchor="t" rtlCol="false" tIns="0" lIns="0" bIns="0" rIns="0">
            <a:spAutoFit/>
          </a:bodyPr>
          <a:lstStyle/>
          <a:p>
            <a:pPr algn="l">
              <a:lnSpc>
                <a:spcPts val="1895"/>
              </a:lnSpc>
            </a:pPr>
            <a:r>
              <a:rPr lang="en-US" sz="1800" spc="-12">
                <a:solidFill>
                  <a:srgbClr val="000000"/>
                </a:solidFill>
                <a:latin typeface="Montserrat 2"/>
                <a:ea typeface="Montserrat 2"/>
                <a:cs typeface="Montserrat 2"/>
                <a:sym typeface="Montserrat 2"/>
              </a:rPr>
              <a:t>return 4</a:t>
            </a:r>
          </a:p>
        </p:txBody>
      </p:sp>
      <p:sp>
        <p:nvSpPr>
          <p:cNvPr name="TextBox 61" id="61"/>
          <p:cNvSpPr txBox="true"/>
          <p:nvPr/>
        </p:nvSpPr>
        <p:spPr>
          <a:xfrm rot="0">
            <a:off x="2486254" y="7220169"/>
            <a:ext cx="1379677"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powersOf(3)</a:t>
            </a:r>
          </a:p>
        </p:txBody>
      </p:sp>
      <p:sp>
        <p:nvSpPr>
          <p:cNvPr name="TextBox 62" id="62"/>
          <p:cNvSpPr txBox="true"/>
          <p:nvPr/>
        </p:nvSpPr>
        <p:spPr>
          <a:xfrm rot="0">
            <a:off x="4538739" y="7227465"/>
            <a:ext cx="918486" cy="501644"/>
          </a:xfrm>
          <a:prstGeom prst="rect">
            <a:avLst/>
          </a:prstGeom>
        </p:spPr>
        <p:txBody>
          <a:bodyPr anchor="t" rtlCol="false" tIns="0" lIns="0" bIns="0" rIns="0">
            <a:spAutoFit/>
          </a:bodyPr>
          <a:lstStyle/>
          <a:p>
            <a:pPr algn="l">
              <a:lnSpc>
                <a:spcPts val="4500"/>
              </a:lnSpc>
            </a:pPr>
            <a:r>
              <a:rPr lang="en-US" sz="1800" spc="-12">
                <a:solidFill>
                  <a:srgbClr val="000000"/>
                </a:solidFill>
                <a:latin typeface="Montserrat 2"/>
                <a:ea typeface="Montserrat 2"/>
                <a:cs typeface="Montserrat 2"/>
                <a:sym typeface="Montserrat 2"/>
              </a:rPr>
              <a:t>return 2</a:t>
            </a:r>
          </a:p>
        </p:txBody>
      </p:sp>
      <p:sp>
        <p:nvSpPr>
          <p:cNvPr name="TextBox 63" id="63"/>
          <p:cNvSpPr txBox="true"/>
          <p:nvPr/>
        </p:nvSpPr>
        <p:spPr>
          <a:xfrm rot="0">
            <a:off x="2994250" y="7892996"/>
            <a:ext cx="1379677" cy="234944"/>
          </a:xfrm>
          <a:prstGeom prst="rect">
            <a:avLst/>
          </a:prstGeom>
        </p:spPr>
        <p:txBody>
          <a:bodyPr anchor="t" rtlCol="false" tIns="0" lIns="0" bIns="0" rIns="0">
            <a:spAutoFit/>
          </a:bodyPr>
          <a:lstStyle/>
          <a:p>
            <a:pPr algn="l">
              <a:lnSpc>
                <a:spcPts val="1780"/>
              </a:lnSpc>
            </a:pPr>
            <a:r>
              <a:rPr lang="en-US" sz="1800" spc="-12">
                <a:solidFill>
                  <a:srgbClr val="000000"/>
                </a:solidFill>
                <a:latin typeface="Montserrat 2"/>
                <a:ea typeface="Montserrat 2"/>
                <a:cs typeface="Montserrat 2"/>
                <a:sym typeface="Montserrat 2"/>
              </a:rPr>
              <a:t>powersOf(1)</a:t>
            </a:r>
          </a:p>
        </p:txBody>
      </p:sp>
      <p:sp>
        <p:nvSpPr>
          <p:cNvPr name="TextBox 64" id="64"/>
          <p:cNvSpPr txBox="true"/>
          <p:nvPr/>
        </p:nvSpPr>
        <p:spPr>
          <a:xfrm rot="0">
            <a:off x="4899250" y="7892996"/>
            <a:ext cx="918486" cy="234944"/>
          </a:xfrm>
          <a:prstGeom prst="rect">
            <a:avLst/>
          </a:prstGeom>
        </p:spPr>
        <p:txBody>
          <a:bodyPr anchor="t" rtlCol="false" tIns="0" lIns="0" bIns="0" rIns="0">
            <a:spAutoFit/>
          </a:bodyPr>
          <a:lstStyle/>
          <a:p>
            <a:pPr algn="l">
              <a:lnSpc>
                <a:spcPts val="1780"/>
              </a:lnSpc>
            </a:pPr>
            <a:r>
              <a:rPr lang="en-US" sz="1800" spc="-12">
                <a:solidFill>
                  <a:srgbClr val="000000"/>
                </a:solidFill>
                <a:latin typeface="Montserrat 2"/>
                <a:ea typeface="Montserrat 2"/>
                <a:cs typeface="Montserrat 2"/>
                <a:sym typeface="Montserrat 2"/>
              </a:rPr>
              <a:t>return 1</a:t>
            </a:r>
          </a:p>
        </p:txBody>
      </p:sp>
      <p:sp>
        <p:nvSpPr>
          <p:cNvPr name="TextBox 65" id="65"/>
          <p:cNvSpPr txBox="true"/>
          <p:nvPr/>
        </p:nvSpPr>
        <p:spPr>
          <a:xfrm rot="0">
            <a:off x="6540751" y="5854465"/>
            <a:ext cx="3162376" cy="311144"/>
          </a:xfrm>
          <a:prstGeom prst="rect">
            <a:avLst/>
          </a:prstGeom>
        </p:spPr>
        <p:txBody>
          <a:bodyPr anchor="t" rtlCol="false" tIns="0" lIns="0" bIns="0" rIns="0">
            <a:spAutoFit/>
          </a:bodyPr>
          <a:lstStyle/>
          <a:p>
            <a:pPr algn="l">
              <a:lnSpc>
                <a:spcPts val="2520"/>
              </a:lnSpc>
            </a:pPr>
            <a:r>
              <a:rPr lang="en-US" b="true" sz="1800" spc="-12">
                <a:solidFill>
                  <a:srgbClr val="000000"/>
                </a:solidFill>
                <a:latin typeface="Montserrat 2 Bold"/>
                <a:ea typeface="Montserrat 2 Bold"/>
                <a:cs typeface="Montserrat 2 Bold"/>
                <a:sym typeface="Montserrat 2 Bold"/>
              </a:rPr>
              <a:t>Time Complexity : O(logN)</a:t>
            </a:r>
          </a:p>
        </p:txBody>
      </p:sp>
      <p:sp>
        <p:nvSpPr>
          <p:cNvPr name="TextBox 66" id="66"/>
          <p:cNvSpPr txBox="true"/>
          <p:nvPr/>
        </p:nvSpPr>
        <p:spPr>
          <a:xfrm rot="0">
            <a:off x="7628458" y="2545994"/>
            <a:ext cx="449094" cy="311963"/>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O(1)</a:t>
            </a:r>
          </a:p>
        </p:txBody>
      </p:sp>
      <p:sp>
        <p:nvSpPr>
          <p:cNvPr name="TextBox 67" id="67"/>
          <p:cNvSpPr txBox="true"/>
          <p:nvPr/>
        </p:nvSpPr>
        <p:spPr>
          <a:xfrm rot="0">
            <a:off x="8301561" y="4052821"/>
            <a:ext cx="449094" cy="311963"/>
          </a:xfrm>
          <a:prstGeom prst="rect">
            <a:avLst/>
          </a:prstGeom>
        </p:spPr>
        <p:txBody>
          <a:bodyPr anchor="t" rtlCol="false" tIns="0" lIns="0" bIns="0" rIns="0">
            <a:spAutoFit/>
          </a:bodyPr>
          <a:lstStyle/>
          <a:p>
            <a:pPr algn="l">
              <a:lnSpc>
                <a:spcPts val="2520"/>
              </a:lnSpc>
            </a:pPr>
            <a:r>
              <a:rPr lang="en-US" b="true" sz="1800" spc="-5">
                <a:solidFill>
                  <a:srgbClr val="FFFFFF"/>
                </a:solidFill>
                <a:latin typeface="IBM Plex Sans Bold"/>
                <a:ea typeface="IBM Plex Sans Bold"/>
                <a:cs typeface="IBM Plex Sans Bold"/>
                <a:sym typeface="IBM Plex Sans Bold"/>
              </a:rPr>
              <a:t>O(1)</a:t>
            </a:r>
          </a:p>
        </p:txBody>
      </p:sp>
      <p:sp>
        <p:nvSpPr>
          <p:cNvPr name="TextBox 68" id="68"/>
          <p:cNvSpPr txBox="true"/>
          <p:nvPr/>
        </p:nvSpPr>
        <p:spPr>
          <a:xfrm rot="0">
            <a:off x="5827062" y="7556706"/>
            <a:ext cx="209712" cy="225781"/>
          </a:xfrm>
          <a:prstGeom prst="rect">
            <a:avLst/>
          </a:prstGeom>
        </p:spPr>
        <p:txBody>
          <a:bodyPr anchor="t" rtlCol="false" tIns="0" lIns="0" bIns="0" rIns="0">
            <a:spAutoFit/>
          </a:bodyPr>
          <a:lstStyle/>
          <a:p>
            <a:pPr algn="l">
              <a:lnSpc>
                <a:spcPts val="1820"/>
              </a:lnSpc>
            </a:pPr>
            <a:r>
              <a:rPr lang="en-US" sz="1300" spc="-9">
                <a:solidFill>
                  <a:srgbClr val="000000"/>
                </a:solidFill>
                <a:latin typeface="Montserrat 2"/>
                <a:ea typeface="Montserrat 2"/>
                <a:cs typeface="Montserrat 2"/>
                <a:sym typeface="Montserrat 2"/>
              </a:rPr>
              <a:t>x2</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797871" y="1691973"/>
            <a:ext cx="3555997" cy="2286000"/>
          </a:xfrm>
          <a:custGeom>
            <a:avLst/>
            <a:gdLst/>
            <a:ahLst/>
            <a:cxnLst/>
            <a:rect r="r" b="b" t="t" l="l"/>
            <a:pathLst>
              <a:path h="2286000" w="3555997">
                <a:moveTo>
                  <a:pt x="0" y="0"/>
                </a:moveTo>
                <a:lnTo>
                  <a:pt x="3555997" y="0"/>
                </a:lnTo>
                <a:lnTo>
                  <a:pt x="3555997" y="2286000"/>
                </a:lnTo>
                <a:lnTo>
                  <a:pt x="0" y="2286000"/>
                </a:lnTo>
                <a:lnTo>
                  <a:pt x="0" y="0"/>
                </a:lnTo>
                <a:close/>
              </a:path>
            </a:pathLst>
          </a:custGeom>
          <a:blipFill>
            <a:blip r:embed="rId3"/>
            <a:stretch>
              <a:fillRect l="0" t="0" r="0" b="0"/>
            </a:stretch>
          </a:blipFill>
        </p:spPr>
      </p:sp>
      <p:sp>
        <p:nvSpPr>
          <p:cNvPr name="Freeform 6" id="6"/>
          <p:cNvSpPr/>
          <p:nvPr/>
        </p:nvSpPr>
        <p:spPr>
          <a:xfrm flipH="false" flipV="false" rot="0">
            <a:off x="2991907" y="3482912"/>
            <a:ext cx="4694272" cy="2640530"/>
          </a:xfrm>
          <a:custGeom>
            <a:avLst/>
            <a:gdLst/>
            <a:ahLst/>
            <a:cxnLst/>
            <a:rect r="r" b="b" t="t" l="l"/>
            <a:pathLst>
              <a:path h="2640530" w="4694272">
                <a:moveTo>
                  <a:pt x="0" y="0"/>
                </a:moveTo>
                <a:lnTo>
                  <a:pt x="4694273" y="0"/>
                </a:lnTo>
                <a:lnTo>
                  <a:pt x="4694273" y="2640530"/>
                </a:lnTo>
                <a:lnTo>
                  <a:pt x="0" y="2640530"/>
                </a:lnTo>
                <a:lnTo>
                  <a:pt x="0" y="0"/>
                </a:lnTo>
                <a:close/>
              </a:path>
            </a:pathLst>
          </a:custGeom>
          <a:blipFill>
            <a:blip r:embed="rId4"/>
            <a:stretch>
              <a:fillRect l="0" t="0" r="0" b="0"/>
            </a:stretch>
          </a:blipFill>
        </p:spPr>
      </p:sp>
      <p:sp>
        <p:nvSpPr>
          <p:cNvPr name="Freeform 7" id="7"/>
          <p:cNvSpPr/>
          <p:nvPr/>
        </p:nvSpPr>
        <p:spPr>
          <a:xfrm flipH="false" flipV="false" rot="0">
            <a:off x="6323581" y="4667860"/>
            <a:ext cx="3377479" cy="3377479"/>
          </a:xfrm>
          <a:custGeom>
            <a:avLst/>
            <a:gdLst/>
            <a:ahLst/>
            <a:cxnLst/>
            <a:rect r="r" b="b" t="t" l="l"/>
            <a:pathLst>
              <a:path h="3377479" w="3377479">
                <a:moveTo>
                  <a:pt x="0" y="0"/>
                </a:moveTo>
                <a:lnTo>
                  <a:pt x="3377479" y="0"/>
                </a:lnTo>
                <a:lnTo>
                  <a:pt x="3377479" y="3377479"/>
                </a:lnTo>
                <a:lnTo>
                  <a:pt x="0" y="3377479"/>
                </a:lnTo>
                <a:lnTo>
                  <a:pt x="0" y="0"/>
                </a:lnTo>
                <a:close/>
              </a:path>
            </a:pathLst>
          </a:custGeom>
          <a:blipFill>
            <a:blip r:embed="rId5"/>
            <a:stretch>
              <a:fillRect l="0" t="0" r="0" b="0"/>
            </a:stretch>
          </a:blipFill>
        </p:spPr>
      </p:sp>
      <p:sp>
        <p:nvSpPr>
          <p:cNvPr name="TextBox 8" id="8"/>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9" id="9"/>
          <p:cNvSpPr txBox="true"/>
          <p:nvPr/>
        </p:nvSpPr>
        <p:spPr>
          <a:xfrm rot="0">
            <a:off x="800510" y="884368"/>
            <a:ext cx="120199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Arrays</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863479" y="1656226"/>
            <a:ext cx="4351182" cy="1169613"/>
          </a:xfrm>
          <a:custGeom>
            <a:avLst/>
            <a:gdLst/>
            <a:ahLst/>
            <a:cxnLst/>
            <a:rect r="r" b="b" t="t" l="l"/>
            <a:pathLst>
              <a:path h="1169613" w="4351182">
                <a:moveTo>
                  <a:pt x="0" y="0"/>
                </a:moveTo>
                <a:lnTo>
                  <a:pt x="4351182" y="0"/>
                </a:lnTo>
                <a:lnTo>
                  <a:pt x="4351182" y="1169613"/>
                </a:lnTo>
                <a:lnTo>
                  <a:pt x="0" y="1169613"/>
                </a:lnTo>
                <a:lnTo>
                  <a:pt x="0" y="0"/>
                </a:lnTo>
                <a:close/>
              </a:path>
            </a:pathLst>
          </a:custGeom>
          <a:blipFill>
            <a:blip r:embed="rId3"/>
            <a:stretch>
              <a:fillRect l="-3453" t="-112062" r="-6294" b="-58335"/>
            </a:stretch>
          </a:blipFill>
        </p:spPr>
      </p:sp>
      <p:sp>
        <p:nvSpPr>
          <p:cNvPr name="Freeform 6" id="6"/>
          <p:cNvSpPr/>
          <p:nvPr/>
        </p:nvSpPr>
        <p:spPr>
          <a:xfrm flipH="false" flipV="false" rot="0">
            <a:off x="8056264" y="685952"/>
            <a:ext cx="1154535" cy="1169594"/>
          </a:xfrm>
          <a:custGeom>
            <a:avLst/>
            <a:gdLst/>
            <a:ahLst/>
            <a:cxnLst/>
            <a:rect r="r" b="b" t="t" l="l"/>
            <a:pathLst>
              <a:path h="1169594" w="1154535">
                <a:moveTo>
                  <a:pt x="0" y="0"/>
                </a:moveTo>
                <a:lnTo>
                  <a:pt x="1154535" y="0"/>
                </a:lnTo>
                <a:lnTo>
                  <a:pt x="1154535" y="1169594"/>
                </a:lnTo>
                <a:lnTo>
                  <a:pt x="0" y="1169594"/>
                </a:lnTo>
                <a:lnTo>
                  <a:pt x="0" y="0"/>
                </a:lnTo>
                <a:close/>
              </a:path>
            </a:pathLst>
          </a:custGeom>
          <a:blipFill>
            <a:blip r:embed="rId4"/>
            <a:stretch>
              <a:fillRect l="0" t="0" r="0" b="0"/>
            </a:stretch>
          </a:blipFill>
        </p:spPr>
      </p:sp>
      <p:grpSp>
        <p:nvGrpSpPr>
          <p:cNvPr name="Group 7" id="7"/>
          <p:cNvGrpSpPr>
            <a:grpSpLocks noChangeAspect="true"/>
          </p:cNvGrpSpPr>
          <p:nvPr/>
        </p:nvGrpSpPr>
        <p:grpSpPr>
          <a:xfrm rot="0">
            <a:off x="4953333" y="465906"/>
            <a:ext cx="3098730" cy="1102128"/>
            <a:chOff x="0" y="0"/>
            <a:chExt cx="3098736" cy="1102119"/>
          </a:xfrm>
        </p:grpSpPr>
        <p:sp>
          <p:nvSpPr>
            <p:cNvPr name="Freeform 8" id="8"/>
            <p:cNvSpPr/>
            <p:nvPr/>
          </p:nvSpPr>
          <p:spPr>
            <a:xfrm flipH="false" flipV="false" rot="0">
              <a:off x="104902" y="63500"/>
              <a:ext cx="2930271" cy="923544"/>
            </a:xfrm>
            <a:custGeom>
              <a:avLst/>
              <a:gdLst/>
              <a:ahLst/>
              <a:cxnLst/>
              <a:rect r="r" b="b" t="t" l="l"/>
              <a:pathLst>
                <a:path h="923544" w="2930271">
                  <a:moveTo>
                    <a:pt x="0" y="907034"/>
                  </a:moveTo>
                  <a:lnTo>
                    <a:pt x="8255" y="897382"/>
                  </a:lnTo>
                  <a:lnTo>
                    <a:pt x="8382" y="897255"/>
                  </a:lnTo>
                  <a:lnTo>
                    <a:pt x="8509" y="897128"/>
                  </a:lnTo>
                  <a:cubicBezTo>
                    <a:pt x="700024" y="116078"/>
                    <a:pt x="1675638" y="0"/>
                    <a:pt x="2930271" y="542544"/>
                  </a:cubicBezTo>
                  <a:lnTo>
                    <a:pt x="2920238" y="565912"/>
                  </a:lnTo>
                  <a:cubicBezTo>
                    <a:pt x="1671701" y="25908"/>
                    <a:pt x="709168" y="144018"/>
                    <a:pt x="27432" y="914019"/>
                  </a:cubicBezTo>
                  <a:lnTo>
                    <a:pt x="17907" y="905637"/>
                  </a:lnTo>
                  <a:lnTo>
                    <a:pt x="27559" y="913892"/>
                  </a:lnTo>
                  <a:lnTo>
                    <a:pt x="19304" y="923544"/>
                  </a:lnTo>
                  <a:close/>
                </a:path>
              </a:pathLst>
            </a:custGeom>
            <a:solidFill>
              <a:srgbClr val="000000"/>
            </a:solidFill>
          </p:spPr>
        </p:sp>
        <p:sp>
          <p:nvSpPr>
            <p:cNvPr name="Freeform 9" id="9"/>
            <p:cNvSpPr/>
            <p:nvPr/>
          </p:nvSpPr>
          <p:spPr>
            <a:xfrm flipH="false" flipV="false" rot="0">
              <a:off x="63500" y="906272"/>
              <a:ext cx="125476" cy="132334"/>
            </a:xfrm>
            <a:custGeom>
              <a:avLst/>
              <a:gdLst/>
              <a:ahLst/>
              <a:cxnLst/>
              <a:rect r="r" b="b" t="t" l="l"/>
              <a:pathLst>
                <a:path h="132334" w="125476">
                  <a:moveTo>
                    <a:pt x="32766" y="0"/>
                  </a:moveTo>
                  <a:lnTo>
                    <a:pt x="0" y="132334"/>
                  </a:lnTo>
                  <a:lnTo>
                    <a:pt x="125476" y="79121"/>
                  </a:lnTo>
                  <a:lnTo>
                    <a:pt x="59309" y="62738"/>
                  </a:lnTo>
                  <a:close/>
                </a:path>
              </a:pathLst>
            </a:custGeom>
            <a:solidFill>
              <a:srgbClr val="000000"/>
            </a:solidFill>
          </p:spPr>
        </p:sp>
        <p:sp>
          <p:nvSpPr>
            <p:cNvPr name="Freeform 10" id="10"/>
            <p:cNvSpPr/>
            <p:nvPr/>
          </p:nvSpPr>
          <p:spPr>
            <a:xfrm flipH="false" flipV="false" rot="0">
              <a:off x="1161542" y="120904"/>
              <a:ext cx="352679" cy="415671"/>
            </a:xfrm>
            <a:custGeom>
              <a:avLst/>
              <a:gdLst/>
              <a:ahLst/>
              <a:cxnLst/>
              <a:rect r="r" b="b" t="t" l="l"/>
              <a:pathLst>
                <a:path h="415671" w="352679">
                  <a:moveTo>
                    <a:pt x="304673" y="0"/>
                  </a:moveTo>
                  <a:cubicBezTo>
                    <a:pt x="302006" y="127"/>
                    <a:pt x="299466" y="2159"/>
                    <a:pt x="295021" y="5969"/>
                  </a:cubicBezTo>
                  <a:cubicBezTo>
                    <a:pt x="252730" y="43942"/>
                    <a:pt x="212725" y="84328"/>
                    <a:pt x="175133" y="127000"/>
                  </a:cubicBezTo>
                  <a:cubicBezTo>
                    <a:pt x="172847" y="129667"/>
                    <a:pt x="170307" y="132080"/>
                    <a:pt x="167513" y="135128"/>
                  </a:cubicBezTo>
                  <a:cubicBezTo>
                    <a:pt x="164973" y="131572"/>
                    <a:pt x="162941" y="128651"/>
                    <a:pt x="160909" y="125730"/>
                  </a:cubicBezTo>
                  <a:cubicBezTo>
                    <a:pt x="145415" y="102235"/>
                    <a:pt x="130175" y="78740"/>
                    <a:pt x="114427" y="55499"/>
                  </a:cubicBezTo>
                  <a:cubicBezTo>
                    <a:pt x="108204" y="46228"/>
                    <a:pt x="100838" y="37592"/>
                    <a:pt x="94107" y="28575"/>
                  </a:cubicBezTo>
                  <a:cubicBezTo>
                    <a:pt x="90932" y="24257"/>
                    <a:pt x="86868" y="24130"/>
                    <a:pt x="82296" y="25273"/>
                  </a:cubicBezTo>
                  <a:cubicBezTo>
                    <a:pt x="77724" y="26416"/>
                    <a:pt x="74930" y="29591"/>
                    <a:pt x="74930" y="34036"/>
                  </a:cubicBezTo>
                  <a:cubicBezTo>
                    <a:pt x="74803" y="40894"/>
                    <a:pt x="70993" y="44069"/>
                    <a:pt x="65151" y="45974"/>
                  </a:cubicBezTo>
                  <a:cubicBezTo>
                    <a:pt x="61087" y="42926"/>
                    <a:pt x="57150" y="40005"/>
                    <a:pt x="52578" y="36576"/>
                  </a:cubicBezTo>
                  <a:cubicBezTo>
                    <a:pt x="47752" y="41783"/>
                    <a:pt x="43434" y="46609"/>
                    <a:pt x="38862" y="51181"/>
                  </a:cubicBezTo>
                  <a:cubicBezTo>
                    <a:pt x="34798" y="55245"/>
                    <a:pt x="34671" y="59309"/>
                    <a:pt x="36449" y="64770"/>
                  </a:cubicBezTo>
                  <a:cubicBezTo>
                    <a:pt x="51943" y="113030"/>
                    <a:pt x="71755" y="159258"/>
                    <a:pt x="96012" y="203835"/>
                  </a:cubicBezTo>
                  <a:cubicBezTo>
                    <a:pt x="97282" y="206121"/>
                    <a:pt x="98425" y="208534"/>
                    <a:pt x="99568" y="210693"/>
                  </a:cubicBezTo>
                  <a:cubicBezTo>
                    <a:pt x="66167" y="249936"/>
                    <a:pt x="33020" y="288925"/>
                    <a:pt x="0" y="327533"/>
                  </a:cubicBezTo>
                  <a:cubicBezTo>
                    <a:pt x="2667" y="334010"/>
                    <a:pt x="4826" y="339471"/>
                    <a:pt x="7366" y="344805"/>
                  </a:cubicBezTo>
                  <a:cubicBezTo>
                    <a:pt x="9144" y="348615"/>
                    <a:pt x="9398" y="352044"/>
                    <a:pt x="7239" y="355854"/>
                  </a:cubicBezTo>
                  <a:cubicBezTo>
                    <a:pt x="5842" y="358394"/>
                    <a:pt x="4572" y="361061"/>
                    <a:pt x="3556" y="363855"/>
                  </a:cubicBezTo>
                  <a:cubicBezTo>
                    <a:pt x="2921" y="365379"/>
                    <a:pt x="2286" y="367538"/>
                    <a:pt x="2921" y="368808"/>
                  </a:cubicBezTo>
                  <a:cubicBezTo>
                    <a:pt x="7620" y="379476"/>
                    <a:pt x="14351" y="388493"/>
                    <a:pt x="22987" y="395478"/>
                  </a:cubicBezTo>
                  <a:cubicBezTo>
                    <a:pt x="27305" y="393700"/>
                    <a:pt x="30480" y="392049"/>
                    <a:pt x="33782" y="391033"/>
                  </a:cubicBezTo>
                  <a:cubicBezTo>
                    <a:pt x="37719" y="389890"/>
                    <a:pt x="40894" y="392303"/>
                    <a:pt x="39751" y="395859"/>
                  </a:cubicBezTo>
                  <a:cubicBezTo>
                    <a:pt x="37084" y="403606"/>
                    <a:pt x="42545" y="407416"/>
                    <a:pt x="46355" y="411988"/>
                  </a:cubicBezTo>
                  <a:cubicBezTo>
                    <a:pt x="49403" y="415671"/>
                    <a:pt x="54483" y="415671"/>
                    <a:pt x="57912" y="412242"/>
                  </a:cubicBezTo>
                  <a:cubicBezTo>
                    <a:pt x="59182" y="410972"/>
                    <a:pt x="60071" y="409448"/>
                    <a:pt x="61087" y="408051"/>
                  </a:cubicBezTo>
                  <a:cubicBezTo>
                    <a:pt x="88265" y="372618"/>
                    <a:pt x="115443" y="337058"/>
                    <a:pt x="142621" y="301625"/>
                  </a:cubicBezTo>
                  <a:cubicBezTo>
                    <a:pt x="144526" y="299085"/>
                    <a:pt x="146685" y="296799"/>
                    <a:pt x="149479" y="293497"/>
                  </a:cubicBezTo>
                  <a:cubicBezTo>
                    <a:pt x="152146" y="297561"/>
                    <a:pt x="154178" y="300609"/>
                    <a:pt x="156210" y="303784"/>
                  </a:cubicBezTo>
                  <a:cubicBezTo>
                    <a:pt x="172339" y="328930"/>
                    <a:pt x="189865" y="353187"/>
                    <a:pt x="209042" y="376047"/>
                  </a:cubicBezTo>
                  <a:cubicBezTo>
                    <a:pt x="214503" y="382651"/>
                    <a:pt x="218186" y="383286"/>
                    <a:pt x="224790" y="377952"/>
                  </a:cubicBezTo>
                  <a:cubicBezTo>
                    <a:pt x="229743" y="373888"/>
                    <a:pt x="234188" y="369189"/>
                    <a:pt x="239014" y="364490"/>
                  </a:cubicBezTo>
                  <a:cubicBezTo>
                    <a:pt x="244602" y="367919"/>
                    <a:pt x="250190" y="371348"/>
                    <a:pt x="255905" y="374777"/>
                  </a:cubicBezTo>
                  <a:cubicBezTo>
                    <a:pt x="259207" y="371983"/>
                    <a:pt x="261747" y="369951"/>
                    <a:pt x="264160" y="367919"/>
                  </a:cubicBezTo>
                  <a:cubicBezTo>
                    <a:pt x="267843" y="364998"/>
                    <a:pt x="270764" y="362077"/>
                    <a:pt x="271399" y="356489"/>
                  </a:cubicBezTo>
                  <a:cubicBezTo>
                    <a:pt x="272034" y="350901"/>
                    <a:pt x="275082" y="345821"/>
                    <a:pt x="281432" y="344170"/>
                  </a:cubicBezTo>
                  <a:cubicBezTo>
                    <a:pt x="286258" y="342900"/>
                    <a:pt x="289560" y="339471"/>
                    <a:pt x="292100" y="335407"/>
                  </a:cubicBezTo>
                  <a:cubicBezTo>
                    <a:pt x="296164" y="328930"/>
                    <a:pt x="299339" y="321945"/>
                    <a:pt x="300736" y="315087"/>
                  </a:cubicBezTo>
                  <a:cubicBezTo>
                    <a:pt x="272669" y="279527"/>
                    <a:pt x="244983" y="244475"/>
                    <a:pt x="217170" y="209169"/>
                  </a:cubicBezTo>
                  <a:cubicBezTo>
                    <a:pt x="220218" y="205232"/>
                    <a:pt x="222123" y="202565"/>
                    <a:pt x="224155" y="200025"/>
                  </a:cubicBezTo>
                  <a:cubicBezTo>
                    <a:pt x="257937" y="156591"/>
                    <a:pt x="294513" y="115443"/>
                    <a:pt x="333248" y="76327"/>
                  </a:cubicBezTo>
                  <a:cubicBezTo>
                    <a:pt x="337947" y="71501"/>
                    <a:pt x="342519" y="66802"/>
                    <a:pt x="345948" y="60579"/>
                  </a:cubicBezTo>
                  <a:cubicBezTo>
                    <a:pt x="352425" y="48895"/>
                    <a:pt x="352679" y="49276"/>
                    <a:pt x="344932" y="38862"/>
                  </a:cubicBezTo>
                  <a:cubicBezTo>
                    <a:pt x="342138" y="35052"/>
                    <a:pt x="338963" y="34036"/>
                    <a:pt x="334391" y="34036"/>
                  </a:cubicBezTo>
                  <a:cubicBezTo>
                    <a:pt x="325755" y="33909"/>
                    <a:pt x="321818" y="28575"/>
                    <a:pt x="323215" y="20447"/>
                  </a:cubicBezTo>
                  <a:cubicBezTo>
                    <a:pt x="323469" y="18669"/>
                    <a:pt x="323215" y="16256"/>
                    <a:pt x="322199" y="14859"/>
                  </a:cubicBezTo>
                  <a:cubicBezTo>
                    <a:pt x="319786" y="11557"/>
                    <a:pt x="317119" y="8255"/>
                    <a:pt x="314071" y="5588"/>
                  </a:cubicBezTo>
                  <a:cubicBezTo>
                    <a:pt x="309753" y="1778"/>
                    <a:pt x="307086" y="0"/>
                    <a:pt x="304419" y="0"/>
                  </a:cubicBezTo>
                  <a:close/>
                </a:path>
              </a:pathLst>
            </a:custGeom>
            <a:solidFill>
              <a:srgbClr val="B51700"/>
            </a:solidFill>
          </p:spPr>
        </p:sp>
      </p:grpSp>
      <p:grpSp>
        <p:nvGrpSpPr>
          <p:cNvPr name="Group 11" id="11"/>
          <p:cNvGrpSpPr>
            <a:grpSpLocks noChangeAspect="true"/>
          </p:cNvGrpSpPr>
          <p:nvPr/>
        </p:nvGrpSpPr>
        <p:grpSpPr>
          <a:xfrm rot="0">
            <a:off x="812797" y="3910898"/>
            <a:ext cx="8293360" cy="1588208"/>
            <a:chOff x="0" y="0"/>
            <a:chExt cx="8293367" cy="1588198"/>
          </a:xfrm>
        </p:grpSpPr>
        <p:sp>
          <p:nvSpPr>
            <p:cNvPr name="Freeform 12" id="12"/>
            <p:cNvSpPr/>
            <p:nvPr/>
          </p:nvSpPr>
          <p:spPr>
            <a:xfrm flipH="false" flipV="false" rot="0">
              <a:off x="101600" y="813562"/>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13" id="13"/>
            <p:cNvSpPr/>
            <p:nvPr/>
          </p:nvSpPr>
          <p:spPr>
            <a:xfrm flipH="false" flipV="false" rot="0">
              <a:off x="935736" y="813562"/>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14" id="14"/>
            <p:cNvSpPr/>
            <p:nvPr/>
          </p:nvSpPr>
          <p:spPr>
            <a:xfrm flipH="false" flipV="false" rot="0">
              <a:off x="1769872" y="813562"/>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15" id="15"/>
            <p:cNvSpPr/>
            <p:nvPr/>
          </p:nvSpPr>
          <p:spPr>
            <a:xfrm flipH="false" flipV="false" rot="0">
              <a:off x="2603881" y="813562"/>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16" id="16"/>
            <p:cNvSpPr/>
            <p:nvPr/>
          </p:nvSpPr>
          <p:spPr>
            <a:xfrm flipH="false" flipV="false" rot="0">
              <a:off x="3438017" y="813562"/>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17" id="17"/>
            <p:cNvSpPr/>
            <p:nvPr/>
          </p:nvSpPr>
          <p:spPr>
            <a:xfrm flipH="false" flipV="false" rot="0">
              <a:off x="4272153" y="813562"/>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18" id="18"/>
            <p:cNvSpPr/>
            <p:nvPr/>
          </p:nvSpPr>
          <p:spPr>
            <a:xfrm flipH="false" flipV="false" rot="0">
              <a:off x="897636" y="775462"/>
              <a:ext cx="76200" cy="749300"/>
            </a:xfrm>
            <a:custGeom>
              <a:avLst/>
              <a:gdLst/>
              <a:ahLst/>
              <a:cxnLst/>
              <a:rect r="r" b="b" t="t" l="l"/>
              <a:pathLst>
                <a:path h="749300" w="76200">
                  <a:moveTo>
                    <a:pt x="0" y="0"/>
                  </a:moveTo>
                  <a:lnTo>
                    <a:pt x="0" y="749300"/>
                  </a:lnTo>
                  <a:lnTo>
                    <a:pt x="76200" y="749300"/>
                  </a:lnTo>
                  <a:lnTo>
                    <a:pt x="76200" y="0"/>
                  </a:lnTo>
                  <a:close/>
                </a:path>
              </a:pathLst>
            </a:custGeom>
            <a:solidFill>
              <a:srgbClr val="017100"/>
            </a:solidFill>
          </p:spPr>
        </p:sp>
        <p:sp>
          <p:nvSpPr>
            <p:cNvPr name="Freeform 19" id="19"/>
            <p:cNvSpPr/>
            <p:nvPr/>
          </p:nvSpPr>
          <p:spPr>
            <a:xfrm flipH="false" flipV="false" rot="0">
              <a:off x="1731772" y="775462"/>
              <a:ext cx="76200" cy="749300"/>
            </a:xfrm>
            <a:custGeom>
              <a:avLst/>
              <a:gdLst/>
              <a:ahLst/>
              <a:cxnLst/>
              <a:rect r="r" b="b" t="t" l="l"/>
              <a:pathLst>
                <a:path h="749300" w="76200">
                  <a:moveTo>
                    <a:pt x="0" y="0"/>
                  </a:moveTo>
                  <a:lnTo>
                    <a:pt x="0" y="749300"/>
                  </a:lnTo>
                  <a:lnTo>
                    <a:pt x="76200" y="749300"/>
                  </a:lnTo>
                  <a:lnTo>
                    <a:pt x="76200" y="0"/>
                  </a:lnTo>
                  <a:close/>
                </a:path>
              </a:pathLst>
            </a:custGeom>
            <a:solidFill>
              <a:srgbClr val="017100"/>
            </a:solidFill>
          </p:spPr>
        </p:sp>
        <p:sp>
          <p:nvSpPr>
            <p:cNvPr name="Freeform 20" id="20"/>
            <p:cNvSpPr/>
            <p:nvPr/>
          </p:nvSpPr>
          <p:spPr>
            <a:xfrm flipH="false" flipV="false" rot="0">
              <a:off x="2565781" y="775462"/>
              <a:ext cx="76200" cy="749300"/>
            </a:xfrm>
            <a:custGeom>
              <a:avLst/>
              <a:gdLst/>
              <a:ahLst/>
              <a:cxnLst/>
              <a:rect r="r" b="b" t="t" l="l"/>
              <a:pathLst>
                <a:path h="749300" w="76200">
                  <a:moveTo>
                    <a:pt x="0" y="0"/>
                  </a:moveTo>
                  <a:lnTo>
                    <a:pt x="0" y="749300"/>
                  </a:lnTo>
                  <a:lnTo>
                    <a:pt x="76200" y="749300"/>
                  </a:lnTo>
                  <a:lnTo>
                    <a:pt x="76200" y="0"/>
                  </a:lnTo>
                  <a:close/>
                </a:path>
              </a:pathLst>
            </a:custGeom>
            <a:solidFill>
              <a:srgbClr val="017100"/>
            </a:solidFill>
          </p:spPr>
        </p:sp>
        <p:sp>
          <p:nvSpPr>
            <p:cNvPr name="Freeform 21" id="21"/>
            <p:cNvSpPr/>
            <p:nvPr/>
          </p:nvSpPr>
          <p:spPr>
            <a:xfrm flipH="false" flipV="false" rot="0">
              <a:off x="3399917" y="775462"/>
              <a:ext cx="76200" cy="749300"/>
            </a:xfrm>
            <a:custGeom>
              <a:avLst/>
              <a:gdLst/>
              <a:ahLst/>
              <a:cxnLst/>
              <a:rect r="r" b="b" t="t" l="l"/>
              <a:pathLst>
                <a:path h="749300" w="76200">
                  <a:moveTo>
                    <a:pt x="0" y="0"/>
                  </a:moveTo>
                  <a:lnTo>
                    <a:pt x="0" y="749300"/>
                  </a:lnTo>
                  <a:lnTo>
                    <a:pt x="76200" y="749300"/>
                  </a:lnTo>
                  <a:lnTo>
                    <a:pt x="76200" y="0"/>
                  </a:lnTo>
                  <a:close/>
                </a:path>
              </a:pathLst>
            </a:custGeom>
            <a:solidFill>
              <a:srgbClr val="017100"/>
            </a:solidFill>
          </p:spPr>
        </p:sp>
        <p:sp>
          <p:nvSpPr>
            <p:cNvPr name="Freeform 22" id="22"/>
            <p:cNvSpPr/>
            <p:nvPr/>
          </p:nvSpPr>
          <p:spPr>
            <a:xfrm flipH="false" flipV="false" rot="0">
              <a:off x="4234053" y="775462"/>
              <a:ext cx="76200" cy="749300"/>
            </a:xfrm>
            <a:custGeom>
              <a:avLst/>
              <a:gdLst/>
              <a:ahLst/>
              <a:cxnLst/>
              <a:rect r="r" b="b" t="t" l="l"/>
              <a:pathLst>
                <a:path h="749300" w="76200">
                  <a:moveTo>
                    <a:pt x="0" y="0"/>
                  </a:moveTo>
                  <a:lnTo>
                    <a:pt x="0" y="749300"/>
                  </a:lnTo>
                  <a:lnTo>
                    <a:pt x="76200" y="749300"/>
                  </a:lnTo>
                  <a:lnTo>
                    <a:pt x="76200" y="0"/>
                  </a:lnTo>
                  <a:close/>
                </a:path>
              </a:pathLst>
            </a:custGeom>
            <a:solidFill>
              <a:srgbClr val="017100"/>
            </a:solidFill>
          </p:spPr>
        </p:sp>
        <p:sp>
          <p:nvSpPr>
            <p:cNvPr name="Freeform 23" id="23"/>
            <p:cNvSpPr/>
            <p:nvPr/>
          </p:nvSpPr>
          <p:spPr>
            <a:xfrm flipH="false" flipV="false" rot="0">
              <a:off x="63500" y="775462"/>
              <a:ext cx="76200" cy="749300"/>
            </a:xfrm>
            <a:custGeom>
              <a:avLst/>
              <a:gdLst/>
              <a:ahLst/>
              <a:cxnLst/>
              <a:rect r="r" b="b" t="t" l="l"/>
              <a:pathLst>
                <a:path h="749300" w="76200">
                  <a:moveTo>
                    <a:pt x="0" y="0"/>
                  </a:moveTo>
                  <a:lnTo>
                    <a:pt x="0" y="749300"/>
                  </a:lnTo>
                  <a:lnTo>
                    <a:pt x="76200" y="749300"/>
                  </a:lnTo>
                  <a:lnTo>
                    <a:pt x="76200" y="0"/>
                  </a:lnTo>
                  <a:close/>
                </a:path>
              </a:pathLst>
            </a:custGeom>
            <a:solidFill>
              <a:srgbClr val="017100"/>
            </a:solidFill>
          </p:spPr>
        </p:sp>
        <p:sp>
          <p:nvSpPr>
            <p:cNvPr name="Freeform 24" id="24"/>
            <p:cNvSpPr/>
            <p:nvPr/>
          </p:nvSpPr>
          <p:spPr>
            <a:xfrm flipH="false" flipV="false" rot="0">
              <a:off x="5068189" y="775462"/>
              <a:ext cx="76200" cy="749300"/>
            </a:xfrm>
            <a:custGeom>
              <a:avLst/>
              <a:gdLst/>
              <a:ahLst/>
              <a:cxnLst/>
              <a:rect r="r" b="b" t="t" l="l"/>
              <a:pathLst>
                <a:path h="749300" w="76200">
                  <a:moveTo>
                    <a:pt x="0" y="0"/>
                  </a:moveTo>
                  <a:lnTo>
                    <a:pt x="0" y="749300"/>
                  </a:lnTo>
                  <a:lnTo>
                    <a:pt x="76200" y="749300"/>
                  </a:lnTo>
                  <a:lnTo>
                    <a:pt x="76200" y="0"/>
                  </a:lnTo>
                  <a:close/>
                </a:path>
              </a:pathLst>
            </a:custGeom>
            <a:solidFill>
              <a:srgbClr val="017100"/>
            </a:solidFill>
          </p:spPr>
        </p:sp>
        <p:sp>
          <p:nvSpPr>
            <p:cNvPr name="Freeform 25" id="25"/>
            <p:cNvSpPr/>
            <p:nvPr/>
          </p:nvSpPr>
          <p:spPr>
            <a:xfrm flipH="false" flipV="false" rot="0">
              <a:off x="63500" y="775462"/>
              <a:ext cx="5080889" cy="76200"/>
            </a:xfrm>
            <a:custGeom>
              <a:avLst/>
              <a:gdLst/>
              <a:ahLst/>
              <a:cxnLst/>
              <a:rect r="r" b="b" t="t" l="l"/>
              <a:pathLst>
                <a:path h="76200" w="5080889">
                  <a:moveTo>
                    <a:pt x="0" y="0"/>
                  </a:moveTo>
                  <a:lnTo>
                    <a:pt x="5080889" y="0"/>
                  </a:lnTo>
                  <a:lnTo>
                    <a:pt x="5080889" y="76200"/>
                  </a:lnTo>
                  <a:lnTo>
                    <a:pt x="0" y="76200"/>
                  </a:lnTo>
                  <a:close/>
                </a:path>
              </a:pathLst>
            </a:custGeom>
            <a:solidFill>
              <a:srgbClr val="017100"/>
            </a:solidFill>
          </p:spPr>
        </p:sp>
        <p:sp>
          <p:nvSpPr>
            <p:cNvPr name="Freeform 26" id="26"/>
            <p:cNvSpPr/>
            <p:nvPr/>
          </p:nvSpPr>
          <p:spPr>
            <a:xfrm flipH="false" flipV="false" rot="0">
              <a:off x="63500" y="1448562"/>
              <a:ext cx="5080889" cy="76200"/>
            </a:xfrm>
            <a:custGeom>
              <a:avLst/>
              <a:gdLst/>
              <a:ahLst/>
              <a:cxnLst/>
              <a:rect r="r" b="b" t="t" l="l"/>
              <a:pathLst>
                <a:path h="76200" w="5080889">
                  <a:moveTo>
                    <a:pt x="0" y="0"/>
                  </a:moveTo>
                  <a:lnTo>
                    <a:pt x="0" y="76200"/>
                  </a:lnTo>
                  <a:lnTo>
                    <a:pt x="5080889" y="76200"/>
                  </a:lnTo>
                  <a:lnTo>
                    <a:pt x="5080889" y="0"/>
                  </a:lnTo>
                  <a:close/>
                </a:path>
              </a:pathLst>
            </a:custGeom>
            <a:solidFill>
              <a:srgbClr val="017100"/>
            </a:solidFill>
          </p:spPr>
        </p:sp>
        <p:sp>
          <p:nvSpPr>
            <p:cNvPr name="Freeform 27" id="27"/>
            <p:cNvSpPr/>
            <p:nvPr/>
          </p:nvSpPr>
          <p:spPr>
            <a:xfrm flipH="false" flipV="false" rot="0">
              <a:off x="5299583" y="63500"/>
              <a:ext cx="2930271" cy="923544"/>
            </a:xfrm>
            <a:custGeom>
              <a:avLst/>
              <a:gdLst/>
              <a:ahLst/>
              <a:cxnLst/>
              <a:rect r="r" b="b" t="t" l="l"/>
              <a:pathLst>
                <a:path h="923544" w="2930271">
                  <a:moveTo>
                    <a:pt x="0" y="907034"/>
                  </a:moveTo>
                  <a:lnTo>
                    <a:pt x="8255" y="897382"/>
                  </a:lnTo>
                  <a:lnTo>
                    <a:pt x="8382" y="897255"/>
                  </a:lnTo>
                  <a:lnTo>
                    <a:pt x="8509" y="897128"/>
                  </a:lnTo>
                  <a:cubicBezTo>
                    <a:pt x="699897" y="116078"/>
                    <a:pt x="1675638" y="0"/>
                    <a:pt x="2930271" y="542544"/>
                  </a:cubicBezTo>
                  <a:lnTo>
                    <a:pt x="2920239" y="565912"/>
                  </a:lnTo>
                  <a:cubicBezTo>
                    <a:pt x="1671574" y="25908"/>
                    <a:pt x="709168" y="144018"/>
                    <a:pt x="27432" y="914019"/>
                  </a:cubicBezTo>
                  <a:lnTo>
                    <a:pt x="17907" y="905637"/>
                  </a:lnTo>
                  <a:lnTo>
                    <a:pt x="27559" y="913892"/>
                  </a:lnTo>
                  <a:lnTo>
                    <a:pt x="19304" y="923544"/>
                  </a:lnTo>
                  <a:close/>
                </a:path>
              </a:pathLst>
            </a:custGeom>
            <a:solidFill>
              <a:srgbClr val="000000"/>
            </a:solidFill>
          </p:spPr>
        </p:sp>
        <p:sp>
          <p:nvSpPr>
            <p:cNvPr name="Freeform 28" id="28"/>
            <p:cNvSpPr/>
            <p:nvPr/>
          </p:nvSpPr>
          <p:spPr>
            <a:xfrm flipH="false" flipV="false" rot="0">
              <a:off x="5258181" y="906272"/>
              <a:ext cx="125476" cy="132334"/>
            </a:xfrm>
            <a:custGeom>
              <a:avLst/>
              <a:gdLst/>
              <a:ahLst/>
              <a:cxnLst/>
              <a:rect r="r" b="b" t="t" l="l"/>
              <a:pathLst>
                <a:path h="132334" w="125476">
                  <a:moveTo>
                    <a:pt x="32766" y="0"/>
                  </a:moveTo>
                  <a:lnTo>
                    <a:pt x="0" y="132334"/>
                  </a:lnTo>
                  <a:lnTo>
                    <a:pt x="125476" y="79121"/>
                  </a:lnTo>
                  <a:lnTo>
                    <a:pt x="59309" y="62738"/>
                  </a:lnTo>
                  <a:close/>
                </a:path>
              </a:pathLst>
            </a:custGeom>
            <a:solidFill>
              <a:srgbClr val="000000"/>
            </a:solidFill>
          </p:spPr>
        </p:sp>
        <p:sp>
          <p:nvSpPr>
            <p:cNvPr name="Freeform 29" id="29"/>
            <p:cNvSpPr/>
            <p:nvPr/>
          </p:nvSpPr>
          <p:spPr>
            <a:xfrm flipH="false" flipV="false" rot="0">
              <a:off x="6356223" y="120904"/>
              <a:ext cx="352553" cy="415671"/>
            </a:xfrm>
            <a:custGeom>
              <a:avLst/>
              <a:gdLst/>
              <a:ahLst/>
              <a:cxnLst/>
              <a:rect r="r" b="b" t="t" l="l"/>
              <a:pathLst>
                <a:path h="415671" w="352553">
                  <a:moveTo>
                    <a:pt x="304673" y="0"/>
                  </a:moveTo>
                  <a:cubicBezTo>
                    <a:pt x="302005" y="127"/>
                    <a:pt x="299466" y="2159"/>
                    <a:pt x="295021" y="5969"/>
                  </a:cubicBezTo>
                  <a:cubicBezTo>
                    <a:pt x="252729" y="43942"/>
                    <a:pt x="212725" y="84328"/>
                    <a:pt x="175133" y="127000"/>
                  </a:cubicBezTo>
                  <a:cubicBezTo>
                    <a:pt x="172847" y="129667"/>
                    <a:pt x="170307" y="132080"/>
                    <a:pt x="167513" y="135128"/>
                  </a:cubicBezTo>
                  <a:cubicBezTo>
                    <a:pt x="164973" y="131572"/>
                    <a:pt x="162941" y="128651"/>
                    <a:pt x="160909" y="125730"/>
                  </a:cubicBezTo>
                  <a:cubicBezTo>
                    <a:pt x="145415" y="102235"/>
                    <a:pt x="130174" y="78740"/>
                    <a:pt x="114427" y="55499"/>
                  </a:cubicBezTo>
                  <a:cubicBezTo>
                    <a:pt x="108204" y="46228"/>
                    <a:pt x="100838" y="37592"/>
                    <a:pt x="94107" y="28575"/>
                  </a:cubicBezTo>
                  <a:cubicBezTo>
                    <a:pt x="90932" y="24257"/>
                    <a:pt x="86867" y="24130"/>
                    <a:pt x="82296" y="25273"/>
                  </a:cubicBezTo>
                  <a:cubicBezTo>
                    <a:pt x="77724" y="26416"/>
                    <a:pt x="74930" y="29591"/>
                    <a:pt x="74930" y="34036"/>
                  </a:cubicBezTo>
                  <a:cubicBezTo>
                    <a:pt x="74803" y="40894"/>
                    <a:pt x="70993" y="44069"/>
                    <a:pt x="65151" y="45974"/>
                  </a:cubicBezTo>
                  <a:cubicBezTo>
                    <a:pt x="61087" y="42926"/>
                    <a:pt x="57150" y="40005"/>
                    <a:pt x="52578" y="36576"/>
                  </a:cubicBezTo>
                  <a:cubicBezTo>
                    <a:pt x="47752" y="41783"/>
                    <a:pt x="43434" y="46609"/>
                    <a:pt x="38862" y="51181"/>
                  </a:cubicBezTo>
                  <a:cubicBezTo>
                    <a:pt x="34798" y="55245"/>
                    <a:pt x="34671" y="59309"/>
                    <a:pt x="36449" y="64770"/>
                  </a:cubicBezTo>
                  <a:cubicBezTo>
                    <a:pt x="51943" y="113030"/>
                    <a:pt x="71755" y="159258"/>
                    <a:pt x="96012" y="203835"/>
                  </a:cubicBezTo>
                  <a:cubicBezTo>
                    <a:pt x="97282" y="206121"/>
                    <a:pt x="98425" y="208534"/>
                    <a:pt x="99568" y="210693"/>
                  </a:cubicBezTo>
                  <a:cubicBezTo>
                    <a:pt x="66167" y="249936"/>
                    <a:pt x="33020" y="288925"/>
                    <a:pt x="0" y="327533"/>
                  </a:cubicBezTo>
                  <a:cubicBezTo>
                    <a:pt x="2667" y="334010"/>
                    <a:pt x="4826" y="339471"/>
                    <a:pt x="7366" y="344805"/>
                  </a:cubicBezTo>
                  <a:cubicBezTo>
                    <a:pt x="9144" y="348615"/>
                    <a:pt x="9398" y="352044"/>
                    <a:pt x="7239" y="355854"/>
                  </a:cubicBezTo>
                  <a:cubicBezTo>
                    <a:pt x="5842" y="358394"/>
                    <a:pt x="4572" y="361061"/>
                    <a:pt x="3556" y="363855"/>
                  </a:cubicBezTo>
                  <a:cubicBezTo>
                    <a:pt x="2921" y="365379"/>
                    <a:pt x="2286" y="367538"/>
                    <a:pt x="2921" y="368808"/>
                  </a:cubicBezTo>
                  <a:cubicBezTo>
                    <a:pt x="7620" y="379476"/>
                    <a:pt x="14351" y="388493"/>
                    <a:pt x="22987" y="395478"/>
                  </a:cubicBezTo>
                  <a:cubicBezTo>
                    <a:pt x="27305" y="393700"/>
                    <a:pt x="30480" y="392049"/>
                    <a:pt x="33782" y="391033"/>
                  </a:cubicBezTo>
                  <a:cubicBezTo>
                    <a:pt x="37719" y="389890"/>
                    <a:pt x="40894" y="392303"/>
                    <a:pt x="39751" y="395859"/>
                  </a:cubicBezTo>
                  <a:cubicBezTo>
                    <a:pt x="37084" y="403606"/>
                    <a:pt x="42545" y="407416"/>
                    <a:pt x="46355" y="411988"/>
                  </a:cubicBezTo>
                  <a:cubicBezTo>
                    <a:pt x="49403" y="415671"/>
                    <a:pt x="54483" y="415671"/>
                    <a:pt x="57912" y="412242"/>
                  </a:cubicBezTo>
                  <a:cubicBezTo>
                    <a:pt x="59182" y="410972"/>
                    <a:pt x="60071" y="409448"/>
                    <a:pt x="61087" y="408051"/>
                  </a:cubicBezTo>
                  <a:cubicBezTo>
                    <a:pt x="88265" y="372618"/>
                    <a:pt x="115443" y="337058"/>
                    <a:pt x="142494" y="301625"/>
                  </a:cubicBezTo>
                  <a:cubicBezTo>
                    <a:pt x="144399" y="299085"/>
                    <a:pt x="146558" y="296799"/>
                    <a:pt x="149352" y="293497"/>
                  </a:cubicBezTo>
                  <a:cubicBezTo>
                    <a:pt x="152019" y="297561"/>
                    <a:pt x="154051" y="300609"/>
                    <a:pt x="156083" y="303784"/>
                  </a:cubicBezTo>
                  <a:cubicBezTo>
                    <a:pt x="172213" y="328930"/>
                    <a:pt x="189739" y="353187"/>
                    <a:pt x="208915" y="376047"/>
                  </a:cubicBezTo>
                  <a:cubicBezTo>
                    <a:pt x="214376" y="382651"/>
                    <a:pt x="218059" y="383286"/>
                    <a:pt x="224663" y="377952"/>
                  </a:cubicBezTo>
                  <a:cubicBezTo>
                    <a:pt x="229616" y="373888"/>
                    <a:pt x="234061" y="369189"/>
                    <a:pt x="238887" y="364490"/>
                  </a:cubicBezTo>
                  <a:cubicBezTo>
                    <a:pt x="244475" y="367919"/>
                    <a:pt x="250063" y="371348"/>
                    <a:pt x="255778" y="374777"/>
                  </a:cubicBezTo>
                  <a:cubicBezTo>
                    <a:pt x="259080" y="371983"/>
                    <a:pt x="261620" y="369951"/>
                    <a:pt x="264033" y="367919"/>
                  </a:cubicBezTo>
                  <a:cubicBezTo>
                    <a:pt x="267716" y="364998"/>
                    <a:pt x="270638" y="362077"/>
                    <a:pt x="271272" y="356489"/>
                  </a:cubicBezTo>
                  <a:cubicBezTo>
                    <a:pt x="271907" y="350901"/>
                    <a:pt x="274955" y="345821"/>
                    <a:pt x="281305" y="344170"/>
                  </a:cubicBezTo>
                  <a:cubicBezTo>
                    <a:pt x="286131" y="342900"/>
                    <a:pt x="289433" y="339471"/>
                    <a:pt x="291974" y="335407"/>
                  </a:cubicBezTo>
                  <a:cubicBezTo>
                    <a:pt x="296038" y="328930"/>
                    <a:pt x="299213" y="321945"/>
                    <a:pt x="300609" y="315087"/>
                  </a:cubicBezTo>
                  <a:cubicBezTo>
                    <a:pt x="272542" y="279527"/>
                    <a:pt x="244856" y="244475"/>
                    <a:pt x="217043" y="209169"/>
                  </a:cubicBezTo>
                  <a:cubicBezTo>
                    <a:pt x="220091" y="205232"/>
                    <a:pt x="221996" y="202565"/>
                    <a:pt x="224028" y="200025"/>
                  </a:cubicBezTo>
                  <a:cubicBezTo>
                    <a:pt x="257810" y="156591"/>
                    <a:pt x="294386" y="115443"/>
                    <a:pt x="333121" y="76327"/>
                  </a:cubicBezTo>
                  <a:cubicBezTo>
                    <a:pt x="337820" y="71501"/>
                    <a:pt x="342392" y="66802"/>
                    <a:pt x="345821" y="60579"/>
                  </a:cubicBezTo>
                  <a:cubicBezTo>
                    <a:pt x="352299" y="48895"/>
                    <a:pt x="352553" y="49276"/>
                    <a:pt x="344805" y="38862"/>
                  </a:cubicBezTo>
                  <a:cubicBezTo>
                    <a:pt x="342012" y="35052"/>
                    <a:pt x="338837" y="34036"/>
                    <a:pt x="334264" y="34036"/>
                  </a:cubicBezTo>
                  <a:cubicBezTo>
                    <a:pt x="325628" y="33909"/>
                    <a:pt x="321691" y="28575"/>
                    <a:pt x="323088" y="20447"/>
                  </a:cubicBezTo>
                  <a:cubicBezTo>
                    <a:pt x="323342" y="18669"/>
                    <a:pt x="323088" y="16256"/>
                    <a:pt x="322072" y="14859"/>
                  </a:cubicBezTo>
                  <a:cubicBezTo>
                    <a:pt x="319659" y="11557"/>
                    <a:pt x="316991" y="8255"/>
                    <a:pt x="313944" y="5588"/>
                  </a:cubicBezTo>
                  <a:cubicBezTo>
                    <a:pt x="309625" y="1778"/>
                    <a:pt x="306959" y="0"/>
                    <a:pt x="304291" y="0"/>
                  </a:cubicBezTo>
                  <a:close/>
                </a:path>
              </a:pathLst>
            </a:custGeom>
            <a:solidFill>
              <a:srgbClr val="B51700"/>
            </a:solidFill>
          </p:spPr>
        </p:sp>
      </p:grpSp>
      <p:sp>
        <p:nvSpPr>
          <p:cNvPr name="TextBox 30" id="3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1" id="31"/>
          <p:cNvSpPr txBox="true"/>
          <p:nvPr/>
        </p:nvSpPr>
        <p:spPr>
          <a:xfrm rot="0">
            <a:off x="800510" y="884368"/>
            <a:ext cx="1201998"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Arrays</a:t>
            </a:r>
          </a:p>
        </p:txBody>
      </p:sp>
      <p:sp>
        <p:nvSpPr>
          <p:cNvPr name="TextBox 32" id="32"/>
          <p:cNvSpPr txBox="true"/>
          <p:nvPr/>
        </p:nvSpPr>
        <p:spPr>
          <a:xfrm rot="0">
            <a:off x="885511" y="3125095"/>
            <a:ext cx="186966" cy="1394851"/>
          </a:xfrm>
          <a:prstGeom prst="rect">
            <a:avLst/>
          </a:prstGeom>
        </p:spPr>
        <p:txBody>
          <a:bodyPr anchor="t" rtlCol="false" tIns="0" lIns="0" bIns="0" rIns="0">
            <a:spAutoFit/>
          </a:bodyPr>
          <a:lstStyle/>
          <a:p>
            <a:pPr algn="just">
              <a:lnSpc>
                <a:spcPts val="2742"/>
              </a:lnSpc>
            </a:pPr>
            <a:r>
              <a:rPr lang="en-US" sz="2320" spc="-16">
                <a:solidFill>
                  <a:srgbClr val="000000"/>
                </a:solidFill>
                <a:latin typeface="Montserrat 2"/>
                <a:ea typeface="Montserrat 2"/>
                <a:cs typeface="Montserrat 2"/>
                <a:sym typeface="Montserrat 2"/>
              </a:rPr>
              <a:t>- - - -</a:t>
            </a:r>
          </a:p>
        </p:txBody>
      </p:sp>
      <p:sp>
        <p:nvSpPr>
          <p:cNvPr name="TextBox 33" id="33"/>
          <p:cNvSpPr txBox="true"/>
          <p:nvPr/>
        </p:nvSpPr>
        <p:spPr>
          <a:xfrm rot="0">
            <a:off x="891854" y="6165513"/>
            <a:ext cx="186966" cy="1394851"/>
          </a:xfrm>
          <a:prstGeom prst="rect">
            <a:avLst/>
          </a:prstGeom>
        </p:spPr>
        <p:txBody>
          <a:bodyPr anchor="t" rtlCol="false" tIns="0" lIns="0" bIns="0" rIns="0">
            <a:spAutoFit/>
          </a:bodyPr>
          <a:lstStyle/>
          <a:p>
            <a:pPr algn="just">
              <a:lnSpc>
                <a:spcPts val="2742"/>
              </a:lnSpc>
            </a:pPr>
            <a:r>
              <a:rPr lang="en-US" sz="2320" spc="-16">
                <a:solidFill>
                  <a:srgbClr val="000000"/>
                </a:solidFill>
                <a:latin typeface="Montserrat 2"/>
                <a:ea typeface="Montserrat 2"/>
                <a:cs typeface="Montserrat 2"/>
                <a:sym typeface="Montserrat 2"/>
              </a:rPr>
              <a:t>- - - -</a:t>
            </a:r>
          </a:p>
        </p:txBody>
      </p:sp>
      <p:sp>
        <p:nvSpPr>
          <p:cNvPr name="TextBox 34" id="34"/>
          <p:cNvSpPr txBox="true"/>
          <p:nvPr/>
        </p:nvSpPr>
        <p:spPr>
          <a:xfrm rot="0">
            <a:off x="1169670" y="6092514"/>
            <a:ext cx="4854645" cy="665531"/>
          </a:xfrm>
          <a:prstGeom prst="rect">
            <a:avLst/>
          </a:prstGeom>
        </p:spPr>
        <p:txBody>
          <a:bodyPr anchor="t" rtlCol="false" tIns="0" lIns="0" bIns="0" rIns="0">
            <a:spAutoFit/>
          </a:bodyPr>
          <a:lstStyle/>
          <a:p>
            <a:pPr algn="l">
              <a:lnSpc>
                <a:spcPts val="2740"/>
              </a:lnSpc>
            </a:pPr>
            <a:r>
              <a:rPr lang="en-US" sz="1600" spc="-11">
                <a:solidFill>
                  <a:srgbClr val="000000"/>
                </a:solidFill>
                <a:latin typeface="Montserrat 2"/>
                <a:ea typeface="Montserrat 2"/>
                <a:cs typeface="Montserrat 2"/>
                <a:sym typeface="Montserrat 2"/>
              </a:rPr>
              <a:t>Array can store data of speciﬁed type Elements of an array are located in a contiguous</a:t>
            </a:r>
          </a:p>
        </p:txBody>
      </p:sp>
      <p:sp>
        <p:nvSpPr>
          <p:cNvPr name="TextBox 35" id="35"/>
          <p:cNvSpPr txBox="true"/>
          <p:nvPr/>
        </p:nvSpPr>
        <p:spPr>
          <a:xfrm rot="0">
            <a:off x="1133161" y="6785753"/>
            <a:ext cx="4462043" cy="318907"/>
          </a:xfrm>
          <a:prstGeom prst="rect">
            <a:avLst/>
          </a:prstGeom>
        </p:spPr>
        <p:txBody>
          <a:bodyPr anchor="t" rtlCol="false" tIns="0" lIns="0" bIns="0" rIns="0">
            <a:spAutoFit/>
          </a:bodyPr>
          <a:lstStyle/>
          <a:p>
            <a:pPr algn="l">
              <a:lnSpc>
                <a:spcPts val="2740"/>
              </a:lnSpc>
            </a:pPr>
            <a:r>
              <a:rPr lang="en-US" sz="1600" spc="-11">
                <a:solidFill>
                  <a:srgbClr val="000000"/>
                </a:solidFill>
                <a:latin typeface="Montserrat 2"/>
                <a:ea typeface="Montserrat 2"/>
                <a:cs typeface="Montserrat 2"/>
                <a:sym typeface="Montserrat 2"/>
              </a:rPr>
              <a:t>Each element of an array has a unique index</a:t>
            </a:r>
          </a:p>
        </p:txBody>
      </p:sp>
      <p:sp>
        <p:nvSpPr>
          <p:cNvPr name="TextBox 36" id="36"/>
          <p:cNvSpPr txBox="true"/>
          <p:nvPr/>
        </p:nvSpPr>
        <p:spPr>
          <a:xfrm rot="0">
            <a:off x="1133161" y="7135444"/>
            <a:ext cx="5827395" cy="318907"/>
          </a:xfrm>
          <a:prstGeom prst="rect">
            <a:avLst/>
          </a:prstGeom>
        </p:spPr>
        <p:txBody>
          <a:bodyPr anchor="t" rtlCol="false" tIns="0" lIns="0" bIns="0" rIns="0">
            <a:spAutoFit/>
          </a:bodyPr>
          <a:lstStyle/>
          <a:p>
            <a:pPr algn="l">
              <a:lnSpc>
                <a:spcPts val="2740"/>
              </a:lnSpc>
            </a:pPr>
            <a:r>
              <a:rPr lang="en-US" sz="1600" spc="-11">
                <a:solidFill>
                  <a:srgbClr val="000000"/>
                </a:solidFill>
                <a:latin typeface="Montserrat 2"/>
                <a:ea typeface="Montserrat 2"/>
                <a:cs typeface="Montserrat 2"/>
                <a:sym typeface="Montserrat 2"/>
              </a:rPr>
              <a:t>The size of an array is predeﬁned and cannot be modiﬁed</a:t>
            </a:r>
          </a:p>
        </p:txBody>
      </p:sp>
      <p:sp>
        <p:nvSpPr>
          <p:cNvPr name="TextBox 37" id="37"/>
          <p:cNvSpPr txBox="true"/>
          <p:nvPr/>
        </p:nvSpPr>
        <p:spPr>
          <a:xfrm rot="0">
            <a:off x="1163317" y="3052096"/>
            <a:ext cx="4867218" cy="665531"/>
          </a:xfrm>
          <a:prstGeom prst="rect">
            <a:avLst/>
          </a:prstGeom>
        </p:spPr>
        <p:txBody>
          <a:bodyPr anchor="t" rtlCol="false" tIns="0" lIns="0" bIns="0" rIns="0">
            <a:spAutoFit/>
          </a:bodyPr>
          <a:lstStyle/>
          <a:p>
            <a:pPr algn="l">
              <a:lnSpc>
                <a:spcPts val="2740"/>
              </a:lnSpc>
            </a:pPr>
            <a:r>
              <a:rPr lang="en-US" sz="1600" spc="-11">
                <a:solidFill>
                  <a:srgbClr val="000000"/>
                </a:solidFill>
                <a:latin typeface="Montserrat 2"/>
                <a:ea typeface="Montserrat 2"/>
                <a:cs typeface="Montserrat 2"/>
                <a:sym typeface="Montserrat 2"/>
              </a:rPr>
              <a:t>It is a box of macaroons. All macaroons in this box are next to each other</a:t>
            </a:r>
          </a:p>
        </p:txBody>
      </p:sp>
      <p:sp>
        <p:nvSpPr>
          <p:cNvPr name="TextBox 38" id="38"/>
          <p:cNvSpPr txBox="true"/>
          <p:nvPr/>
        </p:nvSpPr>
        <p:spPr>
          <a:xfrm rot="0">
            <a:off x="1114111" y="3745335"/>
            <a:ext cx="6575069" cy="668588"/>
          </a:xfrm>
          <a:prstGeom prst="rect">
            <a:avLst/>
          </a:prstGeom>
        </p:spPr>
        <p:txBody>
          <a:bodyPr anchor="t" rtlCol="false" tIns="0" lIns="0" bIns="0" rIns="0">
            <a:spAutoFit/>
          </a:bodyPr>
          <a:lstStyle/>
          <a:p>
            <a:pPr algn="l">
              <a:lnSpc>
                <a:spcPts val="2740"/>
              </a:lnSpc>
            </a:pPr>
            <a:r>
              <a:rPr lang="en-US" sz="1600" spc="-11">
                <a:solidFill>
                  <a:srgbClr val="000000"/>
                </a:solidFill>
                <a:latin typeface="Montserrat 2"/>
                <a:ea typeface="Montserrat 2"/>
                <a:cs typeface="Montserrat 2"/>
                <a:sym typeface="Montserrat 2"/>
              </a:rPr>
              <a:t>Each macaroon can be identiﬁed uniquely based on their location The size of box cannot be changed</a:t>
            </a:r>
          </a:p>
        </p:txBody>
      </p:sp>
      <p:sp>
        <p:nvSpPr>
          <p:cNvPr name="TextBox 39" id="39"/>
          <p:cNvSpPr txBox="true"/>
          <p:nvPr/>
        </p:nvSpPr>
        <p:spPr>
          <a:xfrm rot="0">
            <a:off x="1250252" y="4917062"/>
            <a:ext cx="165659" cy="397564"/>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4</a:t>
            </a:r>
          </a:p>
        </p:txBody>
      </p:sp>
      <p:sp>
        <p:nvSpPr>
          <p:cNvPr name="TextBox 40" id="40"/>
          <p:cNvSpPr txBox="true"/>
          <p:nvPr/>
        </p:nvSpPr>
        <p:spPr>
          <a:xfrm rot="0">
            <a:off x="1990144" y="4917062"/>
            <a:ext cx="363026" cy="837152"/>
          </a:xfrm>
          <a:prstGeom prst="rect">
            <a:avLst/>
          </a:prstGeom>
        </p:spPr>
        <p:txBody>
          <a:bodyPr anchor="t" rtlCol="false" tIns="0" lIns="0" bIns="0" rIns="0">
            <a:spAutoFit/>
          </a:bodyPr>
          <a:lstStyle/>
          <a:p>
            <a:pPr algn="ctr">
              <a:lnSpc>
                <a:spcPts val="3219"/>
              </a:lnSpc>
            </a:pPr>
            <a:r>
              <a:rPr lang="en-US" b="true" sz="2300" spc="-6">
                <a:solidFill>
                  <a:srgbClr val="000000"/>
                </a:solidFill>
                <a:latin typeface="IBM Plex Sans Bold"/>
                <a:ea typeface="IBM Plex Sans Bold"/>
                <a:cs typeface="IBM Plex Sans Bold"/>
                <a:sym typeface="IBM Plex Sans Bold"/>
              </a:rPr>
              <a:t>3</a:t>
            </a:r>
          </a:p>
          <a:p>
            <a:pPr algn="ctr">
              <a:lnSpc>
                <a:spcPts val="2800"/>
              </a:lnSpc>
            </a:pPr>
            <a:r>
              <a:rPr lang="en-US" b="true" sz="2000" spc="-14">
                <a:solidFill>
                  <a:srgbClr val="000000"/>
                </a:solidFill>
                <a:latin typeface="Montserrat 2 Bold"/>
                <a:ea typeface="Montserrat 2 Bold"/>
                <a:cs typeface="Montserrat 2 Bold"/>
                <a:sym typeface="Montserrat 2 Bold"/>
              </a:rPr>
              <a:t>[1]</a:t>
            </a:r>
          </a:p>
        </p:txBody>
      </p:sp>
      <p:sp>
        <p:nvSpPr>
          <p:cNvPr name="TextBox 41" id="41"/>
          <p:cNvSpPr txBox="true"/>
          <p:nvPr/>
        </p:nvSpPr>
        <p:spPr>
          <a:xfrm rot="0">
            <a:off x="2918479" y="4917062"/>
            <a:ext cx="165659" cy="397564"/>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1</a:t>
            </a:r>
          </a:p>
        </p:txBody>
      </p:sp>
      <p:sp>
        <p:nvSpPr>
          <p:cNvPr name="TextBox 42" id="42"/>
          <p:cNvSpPr txBox="true"/>
          <p:nvPr/>
        </p:nvSpPr>
        <p:spPr>
          <a:xfrm rot="0">
            <a:off x="3752583" y="4917062"/>
            <a:ext cx="165659" cy="397564"/>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6</a:t>
            </a:r>
          </a:p>
        </p:txBody>
      </p:sp>
      <p:sp>
        <p:nvSpPr>
          <p:cNvPr name="TextBox 43" id="43"/>
          <p:cNvSpPr txBox="true"/>
          <p:nvPr/>
        </p:nvSpPr>
        <p:spPr>
          <a:xfrm rot="0">
            <a:off x="4586697" y="4917062"/>
            <a:ext cx="165659" cy="397564"/>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8</a:t>
            </a:r>
          </a:p>
        </p:txBody>
      </p:sp>
      <p:sp>
        <p:nvSpPr>
          <p:cNvPr name="TextBox 44" id="44"/>
          <p:cNvSpPr txBox="true"/>
          <p:nvPr/>
        </p:nvSpPr>
        <p:spPr>
          <a:xfrm rot="0">
            <a:off x="5313264" y="4917062"/>
            <a:ext cx="363026" cy="837152"/>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10</a:t>
            </a:r>
          </a:p>
          <a:p>
            <a:pPr algn="l">
              <a:lnSpc>
                <a:spcPts val="2800"/>
              </a:lnSpc>
            </a:pPr>
            <a:r>
              <a:rPr lang="en-US" b="true" sz="2000" spc="-14">
                <a:solidFill>
                  <a:srgbClr val="000000"/>
                </a:solidFill>
                <a:latin typeface="Montserrat 2 Bold"/>
                <a:ea typeface="Montserrat 2 Bold"/>
                <a:cs typeface="Montserrat 2 Bold"/>
                <a:sym typeface="Montserrat 2 Bold"/>
              </a:rPr>
              <a:t>[5]</a:t>
            </a:r>
          </a:p>
        </p:txBody>
      </p:sp>
      <p:sp>
        <p:nvSpPr>
          <p:cNvPr name="TextBox 45" id="45"/>
          <p:cNvSpPr txBox="true"/>
          <p:nvPr/>
        </p:nvSpPr>
        <p:spPr>
          <a:xfrm rot="0">
            <a:off x="1117492" y="5413972"/>
            <a:ext cx="363026"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[0]</a:t>
            </a:r>
          </a:p>
        </p:txBody>
      </p:sp>
      <p:sp>
        <p:nvSpPr>
          <p:cNvPr name="TextBox 46" id="46"/>
          <p:cNvSpPr txBox="true"/>
          <p:nvPr/>
        </p:nvSpPr>
        <p:spPr>
          <a:xfrm rot="0">
            <a:off x="2764946" y="5413972"/>
            <a:ext cx="363026"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[2]</a:t>
            </a:r>
          </a:p>
        </p:txBody>
      </p:sp>
      <p:sp>
        <p:nvSpPr>
          <p:cNvPr name="TextBox 47" id="47"/>
          <p:cNvSpPr txBox="true"/>
          <p:nvPr/>
        </p:nvSpPr>
        <p:spPr>
          <a:xfrm rot="0">
            <a:off x="3615004" y="5413972"/>
            <a:ext cx="363026"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[3]</a:t>
            </a:r>
          </a:p>
        </p:txBody>
      </p:sp>
      <p:sp>
        <p:nvSpPr>
          <p:cNvPr name="TextBox 48" id="48"/>
          <p:cNvSpPr txBox="true"/>
          <p:nvPr/>
        </p:nvSpPr>
        <p:spPr>
          <a:xfrm rot="0">
            <a:off x="4463205" y="5413972"/>
            <a:ext cx="363026"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[4]</a:t>
            </a:r>
          </a:p>
        </p:txBody>
      </p:sp>
      <p:sp>
        <p:nvSpPr>
          <p:cNvPr name="TextBox 49" id="49"/>
          <p:cNvSpPr txBox="true"/>
          <p:nvPr/>
        </p:nvSpPr>
        <p:spPr>
          <a:xfrm rot="0">
            <a:off x="9126407" y="4387463"/>
            <a:ext cx="540953" cy="472364"/>
          </a:xfrm>
          <a:prstGeom prst="rect">
            <a:avLst/>
          </a:prstGeom>
        </p:spPr>
        <p:txBody>
          <a:bodyPr anchor="t" rtlCol="false" tIns="0" lIns="0" bIns="0" rIns="0">
            <a:spAutoFit/>
          </a:bodyPr>
          <a:lstStyle/>
          <a:p>
            <a:pPr algn="l">
              <a:lnSpc>
                <a:spcPts val="3919"/>
              </a:lnSpc>
            </a:pPr>
            <a:r>
              <a:rPr lang="en-US" b="true" sz="2799" spc="-19">
                <a:solidFill>
                  <a:srgbClr val="000000"/>
                </a:solidFill>
                <a:latin typeface="Montserrat 2 Bold"/>
                <a:ea typeface="Montserrat 2 Bold"/>
                <a:cs typeface="Montserrat 2 Bold"/>
                <a:sym typeface="Montserrat 2 Bold"/>
              </a:rPr>
              <a:t>“a”</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003297" y="2946397"/>
            <a:ext cx="5207870" cy="876300"/>
            <a:chOff x="0" y="0"/>
            <a:chExt cx="5207864" cy="876300"/>
          </a:xfrm>
        </p:grpSpPr>
        <p:sp>
          <p:nvSpPr>
            <p:cNvPr name="Freeform 6" id="6"/>
            <p:cNvSpPr/>
            <p:nvPr/>
          </p:nvSpPr>
          <p:spPr>
            <a:xfrm flipH="false" flipV="false" rot="0">
              <a:off x="101600" y="101600"/>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7" id="7"/>
            <p:cNvSpPr/>
            <p:nvPr/>
          </p:nvSpPr>
          <p:spPr>
            <a:xfrm flipH="false" flipV="false" rot="0">
              <a:off x="935736" y="101600"/>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8" id="8"/>
            <p:cNvSpPr/>
            <p:nvPr/>
          </p:nvSpPr>
          <p:spPr>
            <a:xfrm flipH="false" flipV="false" rot="0">
              <a:off x="1769872" y="101600"/>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9" id="9"/>
            <p:cNvSpPr/>
            <p:nvPr/>
          </p:nvSpPr>
          <p:spPr>
            <a:xfrm flipH="false" flipV="false" rot="0">
              <a:off x="2603881" y="101600"/>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10" id="10"/>
            <p:cNvSpPr/>
            <p:nvPr/>
          </p:nvSpPr>
          <p:spPr>
            <a:xfrm flipH="false" flipV="false" rot="0">
              <a:off x="3438017" y="101600"/>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11" id="11"/>
            <p:cNvSpPr/>
            <p:nvPr/>
          </p:nvSpPr>
          <p:spPr>
            <a:xfrm flipH="false" flipV="false" rot="0">
              <a:off x="4272153" y="101600"/>
              <a:ext cx="834136" cy="673100"/>
            </a:xfrm>
            <a:custGeom>
              <a:avLst/>
              <a:gdLst/>
              <a:ahLst/>
              <a:cxnLst/>
              <a:rect r="r" b="b" t="t" l="l"/>
              <a:pathLst>
                <a:path h="673100" w="834136">
                  <a:moveTo>
                    <a:pt x="0" y="0"/>
                  </a:moveTo>
                  <a:lnTo>
                    <a:pt x="834136" y="0"/>
                  </a:lnTo>
                  <a:lnTo>
                    <a:pt x="834136" y="673100"/>
                  </a:lnTo>
                  <a:lnTo>
                    <a:pt x="0" y="673100"/>
                  </a:lnTo>
                  <a:close/>
                </a:path>
              </a:pathLst>
            </a:custGeom>
            <a:solidFill>
              <a:srgbClr val="73FDEA"/>
            </a:solidFill>
          </p:spPr>
        </p:sp>
        <p:sp>
          <p:nvSpPr>
            <p:cNvPr name="Freeform 12" id="12"/>
            <p:cNvSpPr/>
            <p:nvPr/>
          </p:nvSpPr>
          <p:spPr>
            <a:xfrm flipH="false" flipV="false" rot="0">
              <a:off x="897636"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3" id="13"/>
            <p:cNvSpPr/>
            <p:nvPr/>
          </p:nvSpPr>
          <p:spPr>
            <a:xfrm flipH="false" flipV="false" rot="0">
              <a:off x="1731772"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4" id="14"/>
            <p:cNvSpPr/>
            <p:nvPr/>
          </p:nvSpPr>
          <p:spPr>
            <a:xfrm flipH="false" flipV="false" rot="0">
              <a:off x="2565781"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5" id="15"/>
            <p:cNvSpPr/>
            <p:nvPr/>
          </p:nvSpPr>
          <p:spPr>
            <a:xfrm flipH="false" flipV="false" rot="0">
              <a:off x="3399917"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6" id="16"/>
            <p:cNvSpPr/>
            <p:nvPr/>
          </p:nvSpPr>
          <p:spPr>
            <a:xfrm flipH="false" flipV="false" rot="0">
              <a:off x="4234053"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7" id="17"/>
            <p:cNvSpPr/>
            <p:nvPr/>
          </p:nvSpPr>
          <p:spPr>
            <a:xfrm flipH="false" flipV="false" rot="0">
              <a:off x="63500"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8" id="18"/>
            <p:cNvSpPr/>
            <p:nvPr/>
          </p:nvSpPr>
          <p:spPr>
            <a:xfrm flipH="false" flipV="false" rot="0">
              <a:off x="5068189" y="63500"/>
              <a:ext cx="76200" cy="749300"/>
            </a:xfrm>
            <a:custGeom>
              <a:avLst/>
              <a:gdLst/>
              <a:ahLst/>
              <a:cxnLst/>
              <a:rect r="r" b="b" t="t" l="l"/>
              <a:pathLst>
                <a:path h="749300" w="76200">
                  <a:moveTo>
                    <a:pt x="76200" y="0"/>
                  </a:moveTo>
                  <a:lnTo>
                    <a:pt x="76200" y="749300"/>
                  </a:lnTo>
                  <a:lnTo>
                    <a:pt x="0" y="749300"/>
                  </a:lnTo>
                  <a:lnTo>
                    <a:pt x="0" y="0"/>
                  </a:lnTo>
                  <a:close/>
                </a:path>
              </a:pathLst>
            </a:custGeom>
            <a:solidFill>
              <a:srgbClr val="017100"/>
            </a:solidFill>
          </p:spPr>
        </p:sp>
        <p:sp>
          <p:nvSpPr>
            <p:cNvPr name="Freeform 19" id="19"/>
            <p:cNvSpPr/>
            <p:nvPr/>
          </p:nvSpPr>
          <p:spPr>
            <a:xfrm flipH="false" flipV="false" rot="0">
              <a:off x="63500" y="63500"/>
              <a:ext cx="5080889" cy="76200"/>
            </a:xfrm>
            <a:custGeom>
              <a:avLst/>
              <a:gdLst/>
              <a:ahLst/>
              <a:cxnLst/>
              <a:rect r="r" b="b" t="t" l="l"/>
              <a:pathLst>
                <a:path h="76200" w="5080889">
                  <a:moveTo>
                    <a:pt x="0" y="0"/>
                  </a:moveTo>
                  <a:lnTo>
                    <a:pt x="5080889" y="0"/>
                  </a:lnTo>
                  <a:lnTo>
                    <a:pt x="5080889" y="76200"/>
                  </a:lnTo>
                  <a:lnTo>
                    <a:pt x="0" y="76200"/>
                  </a:lnTo>
                  <a:close/>
                </a:path>
              </a:pathLst>
            </a:custGeom>
            <a:solidFill>
              <a:srgbClr val="017100"/>
            </a:solidFill>
          </p:spPr>
        </p:sp>
        <p:sp>
          <p:nvSpPr>
            <p:cNvPr name="Freeform 20" id="20"/>
            <p:cNvSpPr/>
            <p:nvPr/>
          </p:nvSpPr>
          <p:spPr>
            <a:xfrm flipH="false" flipV="false" rot="0">
              <a:off x="63500" y="736600"/>
              <a:ext cx="5080889" cy="76200"/>
            </a:xfrm>
            <a:custGeom>
              <a:avLst/>
              <a:gdLst/>
              <a:ahLst/>
              <a:cxnLst/>
              <a:rect r="r" b="b" t="t" l="l"/>
              <a:pathLst>
                <a:path h="76200" w="5080889">
                  <a:moveTo>
                    <a:pt x="0" y="0"/>
                  </a:moveTo>
                  <a:lnTo>
                    <a:pt x="5080889" y="0"/>
                  </a:lnTo>
                  <a:lnTo>
                    <a:pt x="5080889" y="76200"/>
                  </a:lnTo>
                  <a:lnTo>
                    <a:pt x="0" y="76200"/>
                  </a:lnTo>
                  <a:close/>
                </a:path>
              </a:pathLst>
            </a:custGeom>
            <a:solidFill>
              <a:srgbClr val="017100"/>
            </a:solidFill>
          </p:spPr>
        </p:sp>
      </p:grpSp>
      <p:sp>
        <p:nvSpPr>
          <p:cNvPr name="TextBox 21" id="21"/>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2" id="22"/>
          <p:cNvSpPr txBox="true"/>
          <p:nvPr/>
        </p:nvSpPr>
        <p:spPr>
          <a:xfrm rot="0">
            <a:off x="800510" y="884368"/>
            <a:ext cx="11279657" cy="1491615"/>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What is an Array?</a:t>
            </a:r>
          </a:p>
          <a:p>
            <a:pPr algn="l">
              <a:lnSpc>
                <a:spcPts val="2200"/>
              </a:lnSpc>
            </a:pPr>
            <a:r>
              <a:rPr lang="en-US" sz="1900" spc="-13">
                <a:solidFill>
                  <a:srgbClr val="000000"/>
                </a:solidFill>
                <a:latin typeface="Montserrat 2"/>
                <a:ea typeface="Montserrat 2"/>
                <a:cs typeface="Montserrat 2"/>
                <a:sym typeface="Montserrat 2"/>
              </a:rPr>
              <a:t>In computer science, an array  is a data structure consisting of a collection of elements , each identiﬁed by at least one array index or key. An array is stored such that the position of each element can be computed from its index by a mathematical formula.</a:t>
            </a:r>
          </a:p>
        </p:txBody>
      </p:sp>
      <p:sp>
        <p:nvSpPr>
          <p:cNvPr name="TextBox 23" id="23"/>
          <p:cNvSpPr txBox="true"/>
          <p:nvPr/>
        </p:nvSpPr>
        <p:spPr>
          <a:xfrm rot="0">
            <a:off x="788737" y="5575697"/>
            <a:ext cx="1765268" cy="1776936"/>
          </a:xfrm>
          <a:prstGeom prst="rect">
            <a:avLst/>
          </a:prstGeom>
        </p:spPr>
        <p:txBody>
          <a:bodyPr anchor="t" rtlCol="false" tIns="0" lIns="0" bIns="0" rIns="0">
            <a:spAutoFit/>
          </a:bodyPr>
          <a:lstStyle/>
          <a:p>
            <a:pPr algn="ctr">
              <a:lnSpc>
                <a:spcPts val="2800"/>
              </a:lnSpc>
            </a:pPr>
            <a:r>
              <a:rPr lang="en-US" b="true" sz="2400" spc="-16">
                <a:solidFill>
                  <a:srgbClr val="000000"/>
                </a:solidFill>
                <a:latin typeface="Montserrat 2 Bold"/>
                <a:ea typeface="Montserrat 2 Bold"/>
                <a:cs typeface="Montserrat 2 Bold"/>
                <a:sym typeface="Montserrat 2 Bold"/>
              </a:rPr>
              <a:t>3 variables number1 number2 number3</a:t>
            </a:r>
          </a:p>
        </p:txBody>
      </p:sp>
      <p:sp>
        <p:nvSpPr>
          <p:cNvPr name="TextBox 24" id="24"/>
          <p:cNvSpPr txBox="true"/>
          <p:nvPr/>
        </p:nvSpPr>
        <p:spPr>
          <a:xfrm rot="0">
            <a:off x="6553200" y="5738289"/>
            <a:ext cx="5503983" cy="1433379"/>
          </a:xfrm>
          <a:prstGeom prst="rect">
            <a:avLst/>
          </a:prstGeom>
        </p:spPr>
        <p:txBody>
          <a:bodyPr anchor="t" rtlCol="false" tIns="0" lIns="0" bIns="0" rIns="0">
            <a:spAutoFit/>
          </a:bodyPr>
          <a:lstStyle/>
          <a:p>
            <a:pPr algn="l">
              <a:lnSpc>
                <a:spcPts val="2800"/>
              </a:lnSpc>
            </a:pPr>
            <a:r>
              <a:rPr lang="en-US" sz="2400" spc="4">
                <a:solidFill>
                  <a:srgbClr val="000000"/>
                </a:solidFill>
                <a:latin typeface="Montserrat 2"/>
                <a:ea typeface="Montserrat 2"/>
                <a:cs typeface="Montserrat 2"/>
                <a:sym typeface="Montserrat 2"/>
              </a:rPr>
              <a:t>-What if 500 integer? -Are we going to use 500 variables?</a:t>
            </a:r>
          </a:p>
          <a:p>
            <a:pPr algn="l">
              <a:lnSpc>
                <a:spcPts val="6000"/>
              </a:lnSpc>
            </a:pPr>
            <a:r>
              <a:rPr lang="en-US" b="true" sz="2400" spc="-16">
                <a:solidFill>
                  <a:srgbClr val="000000"/>
                </a:solidFill>
                <a:latin typeface="Montserrat 2 Bold"/>
                <a:ea typeface="Montserrat 2 Bold"/>
                <a:cs typeface="Montserrat 2 Bold"/>
                <a:sym typeface="Montserrat 2 Bold"/>
              </a:rPr>
              <a:t>The answer is an </a:t>
            </a:r>
            <a:r>
              <a:rPr lang="en-US" b="true" sz="2400" spc="-16">
                <a:solidFill>
                  <a:srgbClr val="B51700"/>
                </a:solidFill>
                <a:latin typeface="Montserrat 2 Bold"/>
                <a:ea typeface="Montserrat 2 Bold"/>
                <a:cs typeface="Montserrat 2 Bold"/>
                <a:sym typeface="Montserrat 2 Bold"/>
              </a:rPr>
              <a:t>ARRAY</a:t>
            </a:r>
          </a:p>
        </p:txBody>
      </p:sp>
      <p:sp>
        <p:nvSpPr>
          <p:cNvPr name="TextBox 25" id="25"/>
          <p:cNvSpPr txBox="true"/>
          <p:nvPr/>
        </p:nvSpPr>
        <p:spPr>
          <a:xfrm rot="0">
            <a:off x="1440752" y="3240662"/>
            <a:ext cx="165659" cy="397564"/>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4</a:t>
            </a:r>
          </a:p>
        </p:txBody>
      </p:sp>
      <p:sp>
        <p:nvSpPr>
          <p:cNvPr name="TextBox 26" id="26"/>
          <p:cNvSpPr txBox="true"/>
          <p:nvPr/>
        </p:nvSpPr>
        <p:spPr>
          <a:xfrm rot="0">
            <a:off x="2180644" y="3240662"/>
            <a:ext cx="363026" cy="836066"/>
          </a:xfrm>
          <a:prstGeom prst="rect">
            <a:avLst/>
          </a:prstGeom>
        </p:spPr>
        <p:txBody>
          <a:bodyPr anchor="t" rtlCol="false" tIns="0" lIns="0" bIns="0" rIns="0">
            <a:spAutoFit/>
          </a:bodyPr>
          <a:lstStyle/>
          <a:p>
            <a:pPr algn="ctr">
              <a:lnSpc>
                <a:spcPts val="3219"/>
              </a:lnSpc>
            </a:pPr>
            <a:r>
              <a:rPr lang="en-US" b="true" sz="2300" spc="-6">
                <a:solidFill>
                  <a:srgbClr val="000000"/>
                </a:solidFill>
                <a:latin typeface="IBM Plex Sans Bold"/>
                <a:ea typeface="IBM Plex Sans Bold"/>
                <a:cs typeface="IBM Plex Sans Bold"/>
                <a:sym typeface="IBM Plex Sans Bold"/>
              </a:rPr>
              <a:t>3</a:t>
            </a:r>
          </a:p>
          <a:p>
            <a:pPr algn="ctr">
              <a:lnSpc>
                <a:spcPts val="2800"/>
              </a:lnSpc>
            </a:pPr>
            <a:r>
              <a:rPr lang="en-US" b="true" sz="2000" spc="-14">
                <a:solidFill>
                  <a:srgbClr val="000000"/>
                </a:solidFill>
                <a:latin typeface="Montserrat 2 Bold"/>
                <a:ea typeface="Montserrat 2 Bold"/>
                <a:cs typeface="Montserrat 2 Bold"/>
                <a:sym typeface="Montserrat 2 Bold"/>
              </a:rPr>
              <a:t>[1]</a:t>
            </a:r>
          </a:p>
        </p:txBody>
      </p:sp>
      <p:sp>
        <p:nvSpPr>
          <p:cNvPr name="TextBox 27" id="27"/>
          <p:cNvSpPr txBox="true"/>
          <p:nvPr/>
        </p:nvSpPr>
        <p:spPr>
          <a:xfrm rot="0">
            <a:off x="3108979" y="3240662"/>
            <a:ext cx="165659" cy="397564"/>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1</a:t>
            </a:r>
          </a:p>
        </p:txBody>
      </p:sp>
      <p:sp>
        <p:nvSpPr>
          <p:cNvPr name="TextBox 28" id="28"/>
          <p:cNvSpPr txBox="true"/>
          <p:nvPr/>
        </p:nvSpPr>
        <p:spPr>
          <a:xfrm rot="0">
            <a:off x="3943083" y="3240662"/>
            <a:ext cx="165659" cy="397564"/>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6</a:t>
            </a:r>
          </a:p>
        </p:txBody>
      </p:sp>
      <p:sp>
        <p:nvSpPr>
          <p:cNvPr name="TextBox 29" id="29"/>
          <p:cNvSpPr txBox="true"/>
          <p:nvPr/>
        </p:nvSpPr>
        <p:spPr>
          <a:xfrm rot="0">
            <a:off x="4777197" y="3240662"/>
            <a:ext cx="165659" cy="397564"/>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8</a:t>
            </a:r>
          </a:p>
        </p:txBody>
      </p:sp>
      <p:sp>
        <p:nvSpPr>
          <p:cNvPr name="TextBox 30" id="30"/>
          <p:cNvSpPr txBox="true"/>
          <p:nvPr/>
        </p:nvSpPr>
        <p:spPr>
          <a:xfrm rot="0">
            <a:off x="5503764" y="3240662"/>
            <a:ext cx="363026" cy="836066"/>
          </a:xfrm>
          <a:prstGeom prst="rect">
            <a:avLst/>
          </a:prstGeom>
        </p:spPr>
        <p:txBody>
          <a:bodyPr anchor="t" rtlCol="false" tIns="0" lIns="0" bIns="0" rIns="0">
            <a:spAutoFit/>
          </a:bodyPr>
          <a:lstStyle/>
          <a:p>
            <a:pPr algn="l">
              <a:lnSpc>
                <a:spcPts val="3219"/>
              </a:lnSpc>
            </a:pPr>
            <a:r>
              <a:rPr lang="en-US" b="true" sz="2300" spc="-6">
                <a:solidFill>
                  <a:srgbClr val="000000"/>
                </a:solidFill>
                <a:latin typeface="IBM Plex Sans Bold"/>
                <a:ea typeface="IBM Plex Sans Bold"/>
                <a:cs typeface="IBM Plex Sans Bold"/>
                <a:sym typeface="IBM Plex Sans Bold"/>
              </a:rPr>
              <a:t>10</a:t>
            </a:r>
          </a:p>
          <a:p>
            <a:pPr algn="l">
              <a:lnSpc>
                <a:spcPts val="2800"/>
              </a:lnSpc>
            </a:pPr>
            <a:r>
              <a:rPr lang="en-US" b="true" sz="2000" spc="-14">
                <a:solidFill>
                  <a:srgbClr val="000000"/>
                </a:solidFill>
                <a:latin typeface="Montserrat 2 Bold"/>
                <a:ea typeface="Montserrat 2 Bold"/>
                <a:cs typeface="Montserrat 2 Bold"/>
                <a:sym typeface="Montserrat 2 Bold"/>
              </a:rPr>
              <a:t>[5]</a:t>
            </a:r>
          </a:p>
        </p:txBody>
      </p:sp>
      <p:sp>
        <p:nvSpPr>
          <p:cNvPr name="TextBox 31" id="31"/>
          <p:cNvSpPr txBox="true"/>
          <p:nvPr/>
        </p:nvSpPr>
        <p:spPr>
          <a:xfrm rot="0">
            <a:off x="1307992" y="3736486"/>
            <a:ext cx="363026"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[0]</a:t>
            </a:r>
          </a:p>
        </p:txBody>
      </p:sp>
      <p:sp>
        <p:nvSpPr>
          <p:cNvPr name="TextBox 32" id="32"/>
          <p:cNvSpPr txBox="true"/>
          <p:nvPr/>
        </p:nvSpPr>
        <p:spPr>
          <a:xfrm rot="0">
            <a:off x="2955446" y="3736486"/>
            <a:ext cx="363026"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[2]</a:t>
            </a:r>
          </a:p>
        </p:txBody>
      </p:sp>
      <p:sp>
        <p:nvSpPr>
          <p:cNvPr name="TextBox 33" id="33"/>
          <p:cNvSpPr txBox="true"/>
          <p:nvPr/>
        </p:nvSpPr>
        <p:spPr>
          <a:xfrm rot="0">
            <a:off x="3805504" y="3736486"/>
            <a:ext cx="363026"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[3]</a:t>
            </a:r>
          </a:p>
        </p:txBody>
      </p:sp>
      <p:sp>
        <p:nvSpPr>
          <p:cNvPr name="TextBox 34" id="34"/>
          <p:cNvSpPr txBox="true"/>
          <p:nvPr/>
        </p:nvSpPr>
        <p:spPr>
          <a:xfrm rot="0">
            <a:off x="4653705" y="3736486"/>
            <a:ext cx="363026" cy="341490"/>
          </a:xfrm>
          <a:prstGeom prst="rect">
            <a:avLst/>
          </a:prstGeom>
        </p:spPr>
        <p:txBody>
          <a:bodyPr anchor="t" rtlCol="false" tIns="0" lIns="0" bIns="0" rIns="0">
            <a:spAutoFit/>
          </a:bodyPr>
          <a:lstStyle/>
          <a:p>
            <a:pPr algn="l">
              <a:lnSpc>
                <a:spcPts val="2800"/>
              </a:lnSpc>
            </a:pPr>
            <a:r>
              <a:rPr lang="en-US" b="true" sz="2000" spc="-14">
                <a:solidFill>
                  <a:srgbClr val="000000"/>
                </a:solidFill>
                <a:latin typeface="Montserrat 2 Bold"/>
                <a:ea typeface="Montserrat 2 Bold"/>
                <a:cs typeface="Montserrat 2 Bold"/>
                <a:sym typeface="Montserrat 2 Bold"/>
              </a:rPr>
              <a:t>[4]</a:t>
            </a:r>
          </a:p>
        </p:txBody>
      </p:sp>
      <p:sp>
        <p:nvSpPr>
          <p:cNvPr name="TextBox 35" id="35"/>
          <p:cNvSpPr txBox="true"/>
          <p:nvPr/>
        </p:nvSpPr>
        <p:spPr>
          <a:xfrm rot="0">
            <a:off x="800510" y="4720171"/>
            <a:ext cx="4273029" cy="443208"/>
          </a:xfrm>
          <a:prstGeom prst="rect">
            <a:avLst/>
          </a:prstGeom>
        </p:spPr>
        <p:txBody>
          <a:bodyPr anchor="t" rtlCol="false" tIns="0" lIns="0" bIns="0" rIns="0">
            <a:spAutoFit/>
          </a:bodyPr>
          <a:lstStyle/>
          <a:p>
            <a:pPr algn="l">
              <a:lnSpc>
                <a:spcPts val="3640"/>
              </a:lnSpc>
            </a:pPr>
            <a:r>
              <a:rPr lang="en-US" b="true" sz="2600" spc="-7">
                <a:solidFill>
                  <a:srgbClr val="FFFFFF"/>
                </a:solidFill>
                <a:latin typeface="IBM Plex Sans Bold"/>
                <a:ea typeface="IBM Plex Sans Bold"/>
                <a:cs typeface="IBM Plex Sans Bold"/>
                <a:sym typeface="IBM Plex Sans Bold"/>
              </a:rPr>
              <a:t>Why do we need an Array?</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073401" y="2692498"/>
            <a:ext cx="10784091" cy="3682708"/>
            <a:chOff x="0" y="0"/>
            <a:chExt cx="10784091" cy="3682708"/>
          </a:xfrm>
        </p:grpSpPr>
        <p:sp>
          <p:nvSpPr>
            <p:cNvPr name="Freeform 7" id="7"/>
            <p:cNvSpPr/>
            <p:nvPr/>
          </p:nvSpPr>
          <p:spPr>
            <a:xfrm flipH="false" flipV="false" rot="0">
              <a:off x="1332992" y="63500"/>
              <a:ext cx="7633081" cy="422529"/>
            </a:xfrm>
            <a:custGeom>
              <a:avLst/>
              <a:gdLst/>
              <a:ahLst/>
              <a:cxnLst/>
              <a:rect r="r" b="b" t="t" l="l"/>
              <a:pathLst>
                <a:path h="422529" w="7633081">
                  <a:moveTo>
                    <a:pt x="0" y="421767"/>
                  </a:moveTo>
                  <a:lnTo>
                    <a:pt x="12954" y="12319"/>
                  </a:lnTo>
                  <a:lnTo>
                    <a:pt x="13335" y="0"/>
                  </a:lnTo>
                  <a:lnTo>
                    <a:pt x="25654" y="0"/>
                  </a:lnTo>
                  <a:lnTo>
                    <a:pt x="7620254" y="4699"/>
                  </a:lnTo>
                  <a:lnTo>
                    <a:pt x="7633081" y="4699"/>
                  </a:lnTo>
                  <a:lnTo>
                    <a:pt x="7632954" y="17526"/>
                  </a:lnTo>
                  <a:lnTo>
                    <a:pt x="7629652" y="418592"/>
                  </a:lnTo>
                  <a:lnTo>
                    <a:pt x="7604252" y="418338"/>
                  </a:lnTo>
                  <a:lnTo>
                    <a:pt x="7607554" y="17272"/>
                  </a:lnTo>
                  <a:lnTo>
                    <a:pt x="7620254" y="17399"/>
                  </a:lnTo>
                  <a:lnTo>
                    <a:pt x="7620254" y="30099"/>
                  </a:lnTo>
                  <a:lnTo>
                    <a:pt x="25654" y="25400"/>
                  </a:lnTo>
                  <a:lnTo>
                    <a:pt x="25654" y="12700"/>
                  </a:lnTo>
                  <a:lnTo>
                    <a:pt x="38354" y="13081"/>
                  </a:lnTo>
                  <a:lnTo>
                    <a:pt x="25400" y="422529"/>
                  </a:lnTo>
                  <a:close/>
                </a:path>
              </a:pathLst>
            </a:custGeom>
            <a:solidFill>
              <a:srgbClr val="000000"/>
            </a:solidFill>
          </p:spPr>
        </p:sp>
        <p:sp>
          <p:nvSpPr>
            <p:cNvPr name="Freeform 8" id="8"/>
            <p:cNvSpPr/>
            <p:nvPr/>
          </p:nvSpPr>
          <p:spPr>
            <a:xfrm flipH="false" flipV="false" rot="0">
              <a:off x="69850" y="495173"/>
              <a:ext cx="2590292" cy="461137"/>
            </a:xfrm>
            <a:custGeom>
              <a:avLst/>
              <a:gdLst/>
              <a:ahLst/>
              <a:cxnLst/>
              <a:rect r="r" b="b" t="t" l="l"/>
              <a:pathLst>
                <a:path h="461137" w="2590292">
                  <a:moveTo>
                    <a:pt x="0" y="461137"/>
                  </a:moveTo>
                  <a:lnTo>
                    <a:pt x="2590292" y="461137"/>
                  </a:lnTo>
                  <a:lnTo>
                    <a:pt x="2590292" y="0"/>
                  </a:lnTo>
                  <a:lnTo>
                    <a:pt x="0" y="0"/>
                  </a:lnTo>
                  <a:close/>
                </a:path>
              </a:pathLst>
            </a:custGeom>
            <a:solidFill>
              <a:srgbClr val="FBE892"/>
            </a:solidFill>
          </p:spPr>
        </p:sp>
        <p:sp>
          <p:nvSpPr>
            <p:cNvPr name="Freeform 9" id="9"/>
            <p:cNvSpPr/>
            <p:nvPr/>
          </p:nvSpPr>
          <p:spPr>
            <a:xfrm flipH="false" flipV="false" rot="0">
              <a:off x="63500" y="488823"/>
              <a:ext cx="2602992" cy="473837"/>
            </a:xfrm>
            <a:custGeom>
              <a:avLst/>
              <a:gdLst/>
              <a:ahLst/>
              <a:cxnLst/>
              <a:rect r="r" b="b" t="t" l="l"/>
              <a:pathLst>
                <a:path h="473837" w="2602992">
                  <a:moveTo>
                    <a:pt x="6350" y="0"/>
                  </a:moveTo>
                  <a:lnTo>
                    <a:pt x="2596642" y="0"/>
                  </a:lnTo>
                  <a:lnTo>
                    <a:pt x="2602992" y="0"/>
                  </a:lnTo>
                  <a:lnTo>
                    <a:pt x="2602992" y="6350"/>
                  </a:lnTo>
                  <a:lnTo>
                    <a:pt x="2602992" y="467487"/>
                  </a:lnTo>
                  <a:lnTo>
                    <a:pt x="2602992" y="473837"/>
                  </a:lnTo>
                  <a:lnTo>
                    <a:pt x="2596642" y="473837"/>
                  </a:lnTo>
                  <a:lnTo>
                    <a:pt x="6350" y="473837"/>
                  </a:lnTo>
                  <a:lnTo>
                    <a:pt x="0" y="473837"/>
                  </a:lnTo>
                  <a:lnTo>
                    <a:pt x="0" y="467487"/>
                  </a:lnTo>
                  <a:lnTo>
                    <a:pt x="0" y="6477"/>
                  </a:lnTo>
                  <a:lnTo>
                    <a:pt x="0" y="127"/>
                  </a:lnTo>
                  <a:lnTo>
                    <a:pt x="6350" y="127"/>
                  </a:lnTo>
                  <a:moveTo>
                    <a:pt x="6350" y="12827"/>
                  </a:moveTo>
                  <a:lnTo>
                    <a:pt x="6350" y="6477"/>
                  </a:lnTo>
                  <a:lnTo>
                    <a:pt x="12700" y="6477"/>
                  </a:lnTo>
                  <a:lnTo>
                    <a:pt x="12700" y="467487"/>
                  </a:lnTo>
                  <a:lnTo>
                    <a:pt x="6350" y="467487"/>
                  </a:lnTo>
                  <a:lnTo>
                    <a:pt x="6350" y="461137"/>
                  </a:lnTo>
                  <a:lnTo>
                    <a:pt x="2596642" y="461137"/>
                  </a:lnTo>
                  <a:lnTo>
                    <a:pt x="2596642" y="467487"/>
                  </a:lnTo>
                  <a:lnTo>
                    <a:pt x="2590292" y="467487"/>
                  </a:lnTo>
                  <a:lnTo>
                    <a:pt x="2590292" y="6350"/>
                  </a:lnTo>
                  <a:lnTo>
                    <a:pt x="2596642" y="6350"/>
                  </a:lnTo>
                  <a:lnTo>
                    <a:pt x="2596642" y="12700"/>
                  </a:lnTo>
                  <a:lnTo>
                    <a:pt x="6350" y="12700"/>
                  </a:lnTo>
                  <a:close/>
                </a:path>
              </a:pathLst>
            </a:custGeom>
            <a:solidFill>
              <a:srgbClr val="000000"/>
            </a:solidFill>
          </p:spPr>
        </p:sp>
        <p:sp>
          <p:nvSpPr>
            <p:cNvPr name="Freeform 10" id="10"/>
            <p:cNvSpPr/>
            <p:nvPr/>
          </p:nvSpPr>
          <p:spPr>
            <a:xfrm flipH="false" flipV="false" rot="0">
              <a:off x="7715250" y="495173"/>
              <a:ext cx="2590292" cy="461137"/>
            </a:xfrm>
            <a:custGeom>
              <a:avLst/>
              <a:gdLst/>
              <a:ahLst/>
              <a:cxnLst/>
              <a:rect r="r" b="b" t="t" l="l"/>
              <a:pathLst>
                <a:path h="461137" w="2590292">
                  <a:moveTo>
                    <a:pt x="0" y="461137"/>
                  </a:moveTo>
                  <a:lnTo>
                    <a:pt x="2590292" y="461137"/>
                  </a:lnTo>
                  <a:lnTo>
                    <a:pt x="2590292" y="0"/>
                  </a:lnTo>
                  <a:lnTo>
                    <a:pt x="0" y="0"/>
                  </a:lnTo>
                  <a:close/>
                </a:path>
              </a:pathLst>
            </a:custGeom>
            <a:solidFill>
              <a:srgbClr val="FBE892"/>
            </a:solidFill>
          </p:spPr>
        </p:sp>
        <p:sp>
          <p:nvSpPr>
            <p:cNvPr name="Freeform 11" id="11"/>
            <p:cNvSpPr/>
            <p:nvPr/>
          </p:nvSpPr>
          <p:spPr>
            <a:xfrm flipH="false" flipV="false" rot="0">
              <a:off x="7708900" y="488823"/>
              <a:ext cx="2602992" cy="473837"/>
            </a:xfrm>
            <a:custGeom>
              <a:avLst/>
              <a:gdLst/>
              <a:ahLst/>
              <a:cxnLst/>
              <a:rect r="r" b="b" t="t" l="l"/>
              <a:pathLst>
                <a:path h="473837" w="2602992">
                  <a:moveTo>
                    <a:pt x="6350" y="0"/>
                  </a:moveTo>
                  <a:lnTo>
                    <a:pt x="2596642" y="0"/>
                  </a:lnTo>
                  <a:lnTo>
                    <a:pt x="2602992" y="0"/>
                  </a:lnTo>
                  <a:lnTo>
                    <a:pt x="2602992" y="6350"/>
                  </a:lnTo>
                  <a:lnTo>
                    <a:pt x="2602992" y="467487"/>
                  </a:lnTo>
                  <a:lnTo>
                    <a:pt x="2602992" y="473837"/>
                  </a:lnTo>
                  <a:lnTo>
                    <a:pt x="2596642" y="473837"/>
                  </a:lnTo>
                  <a:lnTo>
                    <a:pt x="6350" y="473837"/>
                  </a:lnTo>
                  <a:lnTo>
                    <a:pt x="0" y="473837"/>
                  </a:lnTo>
                  <a:lnTo>
                    <a:pt x="0" y="467487"/>
                  </a:lnTo>
                  <a:lnTo>
                    <a:pt x="0" y="6477"/>
                  </a:lnTo>
                  <a:lnTo>
                    <a:pt x="0" y="127"/>
                  </a:lnTo>
                  <a:lnTo>
                    <a:pt x="6350" y="127"/>
                  </a:lnTo>
                  <a:moveTo>
                    <a:pt x="6350" y="12827"/>
                  </a:moveTo>
                  <a:lnTo>
                    <a:pt x="6350" y="6477"/>
                  </a:lnTo>
                  <a:lnTo>
                    <a:pt x="12700" y="6477"/>
                  </a:lnTo>
                  <a:lnTo>
                    <a:pt x="12700" y="467487"/>
                  </a:lnTo>
                  <a:lnTo>
                    <a:pt x="6350" y="467487"/>
                  </a:lnTo>
                  <a:lnTo>
                    <a:pt x="6350" y="461137"/>
                  </a:lnTo>
                  <a:lnTo>
                    <a:pt x="2596642" y="461137"/>
                  </a:lnTo>
                  <a:lnTo>
                    <a:pt x="2596642" y="467487"/>
                  </a:lnTo>
                  <a:lnTo>
                    <a:pt x="2590292" y="467487"/>
                  </a:lnTo>
                  <a:lnTo>
                    <a:pt x="2590292" y="6350"/>
                  </a:lnTo>
                  <a:lnTo>
                    <a:pt x="2596642" y="6350"/>
                  </a:lnTo>
                  <a:lnTo>
                    <a:pt x="2596642" y="12700"/>
                  </a:lnTo>
                  <a:lnTo>
                    <a:pt x="6350" y="12700"/>
                  </a:lnTo>
                  <a:close/>
                </a:path>
              </a:pathLst>
            </a:custGeom>
            <a:solidFill>
              <a:srgbClr val="000000"/>
            </a:solidFill>
          </p:spPr>
        </p:sp>
        <p:sp>
          <p:nvSpPr>
            <p:cNvPr name="Freeform 12" id="12"/>
            <p:cNvSpPr/>
            <p:nvPr/>
          </p:nvSpPr>
          <p:spPr>
            <a:xfrm flipH="false" flipV="false" rot="0">
              <a:off x="8724519" y="962660"/>
              <a:ext cx="25400" cy="2443353"/>
            </a:xfrm>
            <a:custGeom>
              <a:avLst/>
              <a:gdLst/>
              <a:ahLst/>
              <a:cxnLst/>
              <a:rect r="r" b="b" t="t" l="l"/>
              <a:pathLst>
                <a:path h="2443353" w="25400">
                  <a:moveTo>
                    <a:pt x="0" y="2443353"/>
                  </a:moveTo>
                  <a:lnTo>
                    <a:pt x="0" y="0"/>
                  </a:lnTo>
                  <a:lnTo>
                    <a:pt x="25400" y="0"/>
                  </a:lnTo>
                  <a:lnTo>
                    <a:pt x="25400" y="2443353"/>
                  </a:lnTo>
                  <a:close/>
                </a:path>
              </a:pathLst>
            </a:custGeom>
            <a:solidFill>
              <a:srgbClr val="000000"/>
            </a:solidFill>
          </p:spPr>
        </p:sp>
        <p:sp>
          <p:nvSpPr>
            <p:cNvPr name="Freeform 13" id="13"/>
            <p:cNvSpPr/>
            <p:nvPr/>
          </p:nvSpPr>
          <p:spPr>
            <a:xfrm flipH="false" flipV="false" rot="0">
              <a:off x="8745347" y="1368552"/>
              <a:ext cx="313182" cy="25400"/>
            </a:xfrm>
            <a:custGeom>
              <a:avLst/>
              <a:gdLst/>
              <a:ahLst/>
              <a:cxnLst/>
              <a:rect r="r" b="b" t="t" l="l"/>
              <a:pathLst>
                <a:path h="25400" w="313182">
                  <a:moveTo>
                    <a:pt x="0" y="0"/>
                  </a:moveTo>
                  <a:lnTo>
                    <a:pt x="313181" y="0"/>
                  </a:lnTo>
                  <a:lnTo>
                    <a:pt x="313181" y="25400"/>
                  </a:lnTo>
                  <a:lnTo>
                    <a:pt x="0" y="25400"/>
                  </a:lnTo>
                  <a:close/>
                </a:path>
              </a:pathLst>
            </a:custGeom>
            <a:solidFill>
              <a:srgbClr val="000000"/>
            </a:solidFill>
          </p:spPr>
        </p:sp>
        <p:sp>
          <p:nvSpPr>
            <p:cNvPr name="Freeform 14" id="14"/>
            <p:cNvSpPr/>
            <p:nvPr/>
          </p:nvSpPr>
          <p:spPr>
            <a:xfrm flipH="false" flipV="false" rot="0">
              <a:off x="8745347" y="1897126"/>
              <a:ext cx="313182" cy="25400"/>
            </a:xfrm>
            <a:custGeom>
              <a:avLst/>
              <a:gdLst/>
              <a:ahLst/>
              <a:cxnLst/>
              <a:rect r="r" b="b" t="t" l="l"/>
              <a:pathLst>
                <a:path h="25400" w="313182">
                  <a:moveTo>
                    <a:pt x="0" y="0"/>
                  </a:moveTo>
                  <a:lnTo>
                    <a:pt x="313181" y="0"/>
                  </a:lnTo>
                  <a:lnTo>
                    <a:pt x="313181" y="25400"/>
                  </a:lnTo>
                  <a:lnTo>
                    <a:pt x="0" y="25400"/>
                  </a:lnTo>
                  <a:close/>
                </a:path>
              </a:pathLst>
            </a:custGeom>
            <a:solidFill>
              <a:srgbClr val="000000"/>
            </a:solidFill>
          </p:spPr>
        </p:sp>
        <p:sp>
          <p:nvSpPr>
            <p:cNvPr name="Freeform 15" id="15"/>
            <p:cNvSpPr/>
            <p:nvPr/>
          </p:nvSpPr>
          <p:spPr>
            <a:xfrm flipH="false" flipV="false" rot="0">
              <a:off x="8745347" y="2422652"/>
              <a:ext cx="313182" cy="25400"/>
            </a:xfrm>
            <a:custGeom>
              <a:avLst/>
              <a:gdLst/>
              <a:ahLst/>
              <a:cxnLst/>
              <a:rect r="r" b="b" t="t" l="l"/>
              <a:pathLst>
                <a:path h="25400" w="313182">
                  <a:moveTo>
                    <a:pt x="0" y="0"/>
                  </a:moveTo>
                  <a:lnTo>
                    <a:pt x="313181" y="0"/>
                  </a:lnTo>
                  <a:lnTo>
                    <a:pt x="313181" y="25400"/>
                  </a:lnTo>
                  <a:lnTo>
                    <a:pt x="0" y="25400"/>
                  </a:lnTo>
                  <a:close/>
                </a:path>
              </a:pathLst>
            </a:custGeom>
            <a:solidFill>
              <a:srgbClr val="000000"/>
            </a:solidFill>
          </p:spPr>
        </p:sp>
        <p:sp>
          <p:nvSpPr>
            <p:cNvPr name="Freeform 16" id="16"/>
            <p:cNvSpPr/>
            <p:nvPr/>
          </p:nvSpPr>
          <p:spPr>
            <a:xfrm flipH="false" flipV="false" rot="0">
              <a:off x="9049131" y="1149985"/>
              <a:ext cx="1665097" cy="461010"/>
            </a:xfrm>
            <a:custGeom>
              <a:avLst/>
              <a:gdLst/>
              <a:ahLst/>
              <a:cxnLst/>
              <a:rect r="r" b="b" t="t" l="l"/>
              <a:pathLst>
                <a:path h="461010" w="1665097">
                  <a:moveTo>
                    <a:pt x="0" y="461010"/>
                  </a:moveTo>
                  <a:lnTo>
                    <a:pt x="1665097" y="461010"/>
                  </a:lnTo>
                  <a:lnTo>
                    <a:pt x="1665097" y="0"/>
                  </a:lnTo>
                  <a:lnTo>
                    <a:pt x="0" y="0"/>
                  </a:lnTo>
                  <a:close/>
                </a:path>
              </a:pathLst>
            </a:custGeom>
            <a:solidFill>
              <a:srgbClr val="6FDC73"/>
            </a:solidFill>
          </p:spPr>
        </p:sp>
        <p:sp>
          <p:nvSpPr>
            <p:cNvPr name="Freeform 17" id="17"/>
            <p:cNvSpPr/>
            <p:nvPr/>
          </p:nvSpPr>
          <p:spPr>
            <a:xfrm flipH="false" flipV="false" rot="0">
              <a:off x="9042781" y="1143635"/>
              <a:ext cx="1677797" cy="473710"/>
            </a:xfrm>
            <a:custGeom>
              <a:avLst/>
              <a:gdLst/>
              <a:ahLst/>
              <a:cxnLst/>
              <a:rect r="r" b="b" t="t" l="l"/>
              <a:pathLst>
                <a:path h="473710" w="1677797">
                  <a:moveTo>
                    <a:pt x="6350" y="0"/>
                  </a:moveTo>
                  <a:lnTo>
                    <a:pt x="1671447" y="0"/>
                  </a:lnTo>
                  <a:lnTo>
                    <a:pt x="1677797" y="0"/>
                  </a:lnTo>
                  <a:lnTo>
                    <a:pt x="1677797" y="6350"/>
                  </a:lnTo>
                  <a:lnTo>
                    <a:pt x="1677797" y="467360"/>
                  </a:lnTo>
                  <a:lnTo>
                    <a:pt x="1677797" y="473710"/>
                  </a:lnTo>
                  <a:lnTo>
                    <a:pt x="1671447" y="473710"/>
                  </a:lnTo>
                  <a:lnTo>
                    <a:pt x="6350" y="473710"/>
                  </a:lnTo>
                  <a:lnTo>
                    <a:pt x="0" y="473710"/>
                  </a:lnTo>
                  <a:lnTo>
                    <a:pt x="0" y="467360"/>
                  </a:lnTo>
                  <a:lnTo>
                    <a:pt x="0" y="6350"/>
                  </a:lnTo>
                  <a:lnTo>
                    <a:pt x="0" y="0"/>
                  </a:lnTo>
                  <a:lnTo>
                    <a:pt x="6350" y="0"/>
                  </a:lnTo>
                  <a:moveTo>
                    <a:pt x="6350" y="12700"/>
                  </a:moveTo>
                  <a:lnTo>
                    <a:pt x="6350" y="6350"/>
                  </a:lnTo>
                  <a:lnTo>
                    <a:pt x="12700" y="6350"/>
                  </a:lnTo>
                  <a:lnTo>
                    <a:pt x="12700" y="467360"/>
                  </a:lnTo>
                  <a:lnTo>
                    <a:pt x="6350" y="467360"/>
                  </a:lnTo>
                  <a:lnTo>
                    <a:pt x="6350" y="461010"/>
                  </a:lnTo>
                  <a:lnTo>
                    <a:pt x="1671447" y="461010"/>
                  </a:lnTo>
                  <a:lnTo>
                    <a:pt x="1671447" y="467360"/>
                  </a:lnTo>
                  <a:lnTo>
                    <a:pt x="1665097" y="467360"/>
                  </a:lnTo>
                  <a:lnTo>
                    <a:pt x="1665097" y="6350"/>
                  </a:lnTo>
                  <a:lnTo>
                    <a:pt x="1671447" y="6350"/>
                  </a:lnTo>
                  <a:lnTo>
                    <a:pt x="1671447" y="12700"/>
                  </a:lnTo>
                  <a:lnTo>
                    <a:pt x="6350" y="12700"/>
                  </a:lnTo>
                  <a:close/>
                </a:path>
              </a:pathLst>
            </a:custGeom>
            <a:solidFill>
              <a:srgbClr val="000000"/>
            </a:solidFill>
          </p:spPr>
        </p:sp>
        <p:sp>
          <p:nvSpPr>
            <p:cNvPr name="Freeform 18" id="18"/>
            <p:cNvSpPr/>
            <p:nvPr/>
          </p:nvSpPr>
          <p:spPr>
            <a:xfrm flipH="false" flipV="false" rot="0">
              <a:off x="9049131" y="1692021"/>
              <a:ext cx="1665097" cy="461010"/>
            </a:xfrm>
            <a:custGeom>
              <a:avLst/>
              <a:gdLst/>
              <a:ahLst/>
              <a:cxnLst/>
              <a:rect r="r" b="b" t="t" l="l"/>
              <a:pathLst>
                <a:path h="461010" w="1665097">
                  <a:moveTo>
                    <a:pt x="0" y="461010"/>
                  </a:moveTo>
                  <a:lnTo>
                    <a:pt x="1665097" y="461010"/>
                  </a:lnTo>
                  <a:lnTo>
                    <a:pt x="1665097" y="0"/>
                  </a:lnTo>
                  <a:lnTo>
                    <a:pt x="0" y="0"/>
                  </a:lnTo>
                  <a:close/>
                </a:path>
              </a:pathLst>
            </a:custGeom>
            <a:solidFill>
              <a:srgbClr val="6FDC73"/>
            </a:solidFill>
          </p:spPr>
        </p:sp>
        <p:sp>
          <p:nvSpPr>
            <p:cNvPr name="Freeform 19" id="19"/>
            <p:cNvSpPr/>
            <p:nvPr/>
          </p:nvSpPr>
          <p:spPr>
            <a:xfrm flipH="false" flipV="false" rot="0">
              <a:off x="9042781" y="1685671"/>
              <a:ext cx="1677797" cy="473710"/>
            </a:xfrm>
            <a:custGeom>
              <a:avLst/>
              <a:gdLst/>
              <a:ahLst/>
              <a:cxnLst/>
              <a:rect r="r" b="b" t="t" l="l"/>
              <a:pathLst>
                <a:path h="473710" w="1677797">
                  <a:moveTo>
                    <a:pt x="6350" y="0"/>
                  </a:moveTo>
                  <a:lnTo>
                    <a:pt x="1671447" y="0"/>
                  </a:lnTo>
                  <a:lnTo>
                    <a:pt x="1677797" y="0"/>
                  </a:lnTo>
                  <a:lnTo>
                    <a:pt x="1677797" y="6350"/>
                  </a:lnTo>
                  <a:lnTo>
                    <a:pt x="1677797" y="467360"/>
                  </a:lnTo>
                  <a:lnTo>
                    <a:pt x="1677797" y="473710"/>
                  </a:lnTo>
                  <a:lnTo>
                    <a:pt x="1671447" y="473710"/>
                  </a:lnTo>
                  <a:lnTo>
                    <a:pt x="6350" y="473710"/>
                  </a:lnTo>
                  <a:lnTo>
                    <a:pt x="0" y="473710"/>
                  </a:lnTo>
                  <a:lnTo>
                    <a:pt x="0" y="467360"/>
                  </a:lnTo>
                  <a:lnTo>
                    <a:pt x="0" y="6350"/>
                  </a:lnTo>
                  <a:lnTo>
                    <a:pt x="0" y="0"/>
                  </a:lnTo>
                  <a:lnTo>
                    <a:pt x="6350" y="0"/>
                  </a:lnTo>
                  <a:moveTo>
                    <a:pt x="6350" y="12700"/>
                  </a:moveTo>
                  <a:lnTo>
                    <a:pt x="6350" y="6350"/>
                  </a:lnTo>
                  <a:lnTo>
                    <a:pt x="12700" y="6350"/>
                  </a:lnTo>
                  <a:lnTo>
                    <a:pt x="12700" y="467360"/>
                  </a:lnTo>
                  <a:lnTo>
                    <a:pt x="6350" y="467360"/>
                  </a:lnTo>
                  <a:lnTo>
                    <a:pt x="6350" y="461010"/>
                  </a:lnTo>
                  <a:lnTo>
                    <a:pt x="1671447" y="461010"/>
                  </a:lnTo>
                  <a:lnTo>
                    <a:pt x="1671447" y="467360"/>
                  </a:lnTo>
                  <a:lnTo>
                    <a:pt x="1665097" y="467360"/>
                  </a:lnTo>
                  <a:lnTo>
                    <a:pt x="1665097" y="6350"/>
                  </a:lnTo>
                  <a:lnTo>
                    <a:pt x="1671447" y="6350"/>
                  </a:lnTo>
                  <a:lnTo>
                    <a:pt x="1671447" y="12700"/>
                  </a:lnTo>
                  <a:lnTo>
                    <a:pt x="6350" y="12700"/>
                  </a:lnTo>
                  <a:close/>
                </a:path>
              </a:pathLst>
            </a:custGeom>
            <a:solidFill>
              <a:srgbClr val="000000"/>
            </a:solidFill>
          </p:spPr>
        </p:sp>
        <p:sp>
          <p:nvSpPr>
            <p:cNvPr name="Freeform 20" id="20"/>
            <p:cNvSpPr/>
            <p:nvPr/>
          </p:nvSpPr>
          <p:spPr>
            <a:xfrm flipH="false" flipV="false" rot="0">
              <a:off x="9049131" y="2211705"/>
              <a:ext cx="1665097" cy="461010"/>
            </a:xfrm>
            <a:custGeom>
              <a:avLst/>
              <a:gdLst/>
              <a:ahLst/>
              <a:cxnLst/>
              <a:rect r="r" b="b" t="t" l="l"/>
              <a:pathLst>
                <a:path h="461010" w="1665097">
                  <a:moveTo>
                    <a:pt x="0" y="461010"/>
                  </a:moveTo>
                  <a:lnTo>
                    <a:pt x="1665097" y="461010"/>
                  </a:lnTo>
                  <a:lnTo>
                    <a:pt x="1665097" y="0"/>
                  </a:lnTo>
                  <a:lnTo>
                    <a:pt x="0" y="0"/>
                  </a:lnTo>
                  <a:close/>
                </a:path>
              </a:pathLst>
            </a:custGeom>
            <a:solidFill>
              <a:srgbClr val="6FDC73"/>
            </a:solidFill>
          </p:spPr>
        </p:sp>
        <p:sp>
          <p:nvSpPr>
            <p:cNvPr name="Freeform 21" id="21"/>
            <p:cNvSpPr/>
            <p:nvPr/>
          </p:nvSpPr>
          <p:spPr>
            <a:xfrm flipH="false" flipV="false" rot="0">
              <a:off x="9042781" y="2205355"/>
              <a:ext cx="1677797" cy="473710"/>
            </a:xfrm>
            <a:custGeom>
              <a:avLst/>
              <a:gdLst/>
              <a:ahLst/>
              <a:cxnLst/>
              <a:rect r="r" b="b" t="t" l="l"/>
              <a:pathLst>
                <a:path h="473710" w="1677797">
                  <a:moveTo>
                    <a:pt x="6350" y="0"/>
                  </a:moveTo>
                  <a:lnTo>
                    <a:pt x="1671447" y="0"/>
                  </a:lnTo>
                  <a:lnTo>
                    <a:pt x="1677797" y="0"/>
                  </a:lnTo>
                  <a:lnTo>
                    <a:pt x="1677797" y="6350"/>
                  </a:lnTo>
                  <a:lnTo>
                    <a:pt x="1677797" y="467360"/>
                  </a:lnTo>
                  <a:lnTo>
                    <a:pt x="1677797" y="473710"/>
                  </a:lnTo>
                  <a:lnTo>
                    <a:pt x="1671447" y="473710"/>
                  </a:lnTo>
                  <a:lnTo>
                    <a:pt x="6350" y="473710"/>
                  </a:lnTo>
                  <a:lnTo>
                    <a:pt x="0" y="473710"/>
                  </a:lnTo>
                  <a:lnTo>
                    <a:pt x="0" y="467360"/>
                  </a:lnTo>
                  <a:lnTo>
                    <a:pt x="0" y="6350"/>
                  </a:lnTo>
                  <a:lnTo>
                    <a:pt x="0" y="0"/>
                  </a:lnTo>
                  <a:lnTo>
                    <a:pt x="6350" y="0"/>
                  </a:lnTo>
                  <a:moveTo>
                    <a:pt x="6350" y="12700"/>
                  </a:moveTo>
                  <a:lnTo>
                    <a:pt x="6350" y="6350"/>
                  </a:lnTo>
                  <a:lnTo>
                    <a:pt x="12700" y="6350"/>
                  </a:lnTo>
                  <a:lnTo>
                    <a:pt x="12700" y="467360"/>
                  </a:lnTo>
                  <a:lnTo>
                    <a:pt x="6350" y="467360"/>
                  </a:lnTo>
                  <a:lnTo>
                    <a:pt x="6350" y="461010"/>
                  </a:lnTo>
                  <a:lnTo>
                    <a:pt x="1671447" y="461010"/>
                  </a:lnTo>
                  <a:lnTo>
                    <a:pt x="1671447" y="467360"/>
                  </a:lnTo>
                  <a:lnTo>
                    <a:pt x="1665097" y="467360"/>
                  </a:lnTo>
                  <a:lnTo>
                    <a:pt x="1665097" y="6350"/>
                  </a:lnTo>
                  <a:lnTo>
                    <a:pt x="1671447" y="6350"/>
                  </a:lnTo>
                  <a:lnTo>
                    <a:pt x="1671447" y="12700"/>
                  </a:lnTo>
                  <a:lnTo>
                    <a:pt x="6350" y="12700"/>
                  </a:lnTo>
                  <a:close/>
                </a:path>
              </a:pathLst>
            </a:custGeom>
            <a:solidFill>
              <a:srgbClr val="000000"/>
            </a:solidFill>
          </p:spPr>
        </p:sp>
        <p:sp>
          <p:nvSpPr>
            <p:cNvPr name="Freeform 22" id="22"/>
            <p:cNvSpPr/>
            <p:nvPr/>
          </p:nvSpPr>
          <p:spPr>
            <a:xfrm flipH="false" flipV="false" rot="0">
              <a:off x="8745347" y="3369564"/>
              <a:ext cx="313182" cy="25400"/>
            </a:xfrm>
            <a:custGeom>
              <a:avLst/>
              <a:gdLst/>
              <a:ahLst/>
              <a:cxnLst/>
              <a:rect r="r" b="b" t="t" l="l"/>
              <a:pathLst>
                <a:path h="25400" w="313182">
                  <a:moveTo>
                    <a:pt x="0" y="0"/>
                  </a:moveTo>
                  <a:lnTo>
                    <a:pt x="313181" y="0"/>
                  </a:lnTo>
                  <a:lnTo>
                    <a:pt x="313181" y="25400"/>
                  </a:lnTo>
                  <a:lnTo>
                    <a:pt x="0" y="25400"/>
                  </a:lnTo>
                  <a:close/>
                </a:path>
              </a:pathLst>
            </a:custGeom>
            <a:solidFill>
              <a:srgbClr val="000000"/>
            </a:solidFill>
          </p:spPr>
        </p:sp>
        <p:sp>
          <p:nvSpPr>
            <p:cNvPr name="Freeform 23" id="23"/>
            <p:cNvSpPr/>
            <p:nvPr/>
          </p:nvSpPr>
          <p:spPr>
            <a:xfrm flipH="false" flipV="false" rot="0">
              <a:off x="9049131" y="3151886"/>
              <a:ext cx="1665097" cy="461010"/>
            </a:xfrm>
            <a:custGeom>
              <a:avLst/>
              <a:gdLst/>
              <a:ahLst/>
              <a:cxnLst/>
              <a:rect r="r" b="b" t="t" l="l"/>
              <a:pathLst>
                <a:path h="461010" w="1665097">
                  <a:moveTo>
                    <a:pt x="0" y="461010"/>
                  </a:moveTo>
                  <a:lnTo>
                    <a:pt x="1665097" y="461010"/>
                  </a:lnTo>
                  <a:lnTo>
                    <a:pt x="1665097" y="0"/>
                  </a:lnTo>
                  <a:lnTo>
                    <a:pt x="0" y="0"/>
                  </a:lnTo>
                  <a:close/>
                </a:path>
              </a:pathLst>
            </a:custGeom>
            <a:solidFill>
              <a:srgbClr val="6FDC73"/>
            </a:solidFill>
          </p:spPr>
        </p:sp>
        <p:sp>
          <p:nvSpPr>
            <p:cNvPr name="Freeform 24" id="24"/>
            <p:cNvSpPr/>
            <p:nvPr/>
          </p:nvSpPr>
          <p:spPr>
            <a:xfrm flipH="false" flipV="false" rot="0">
              <a:off x="9042781" y="3145409"/>
              <a:ext cx="1677797" cy="473710"/>
            </a:xfrm>
            <a:custGeom>
              <a:avLst/>
              <a:gdLst/>
              <a:ahLst/>
              <a:cxnLst/>
              <a:rect r="r" b="b" t="t" l="l"/>
              <a:pathLst>
                <a:path h="473710" w="1677797">
                  <a:moveTo>
                    <a:pt x="6350" y="0"/>
                  </a:moveTo>
                  <a:lnTo>
                    <a:pt x="1671447" y="0"/>
                  </a:lnTo>
                  <a:lnTo>
                    <a:pt x="1677797" y="0"/>
                  </a:lnTo>
                  <a:lnTo>
                    <a:pt x="1677797" y="6350"/>
                  </a:lnTo>
                  <a:lnTo>
                    <a:pt x="1677797" y="467360"/>
                  </a:lnTo>
                  <a:lnTo>
                    <a:pt x="1677797" y="473710"/>
                  </a:lnTo>
                  <a:lnTo>
                    <a:pt x="1671447" y="473710"/>
                  </a:lnTo>
                  <a:lnTo>
                    <a:pt x="6350" y="473710"/>
                  </a:lnTo>
                  <a:lnTo>
                    <a:pt x="0" y="473710"/>
                  </a:lnTo>
                  <a:lnTo>
                    <a:pt x="0" y="467360"/>
                  </a:lnTo>
                  <a:lnTo>
                    <a:pt x="0" y="6350"/>
                  </a:lnTo>
                  <a:lnTo>
                    <a:pt x="0" y="0"/>
                  </a:lnTo>
                  <a:lnTo>
                    <a:pt x="6350" y="0"/>
                  </a:lnTo>
                  <a:moveTo>
                    <a:pt x="6350" y="12700"/>
                  </a:moveTo>
                  <a:lnTo>
                    <a:pt x="6350" y="6350"/>
                  </a:lnTo>
                  <a:lnTo>
                    <a:pt x="12700" y="6350"/>
                  </a:lnTo>
                  <a:lnTo>
                    <a:pt x="12700" y="467360"/>
                  </a:lnTo>
                  <a:lnTo>
                    <a:pt x="6350" y="467360"/>
                  </a:lnTo>
                  <a:lnTo>
                    <a:pt x="6350" y="461010"/>
                  </a:lnTo>
                  <a:lnTo>
                    <a:pt x="1671447" y="461010"/>
                  </a:lnTo>
                  <a:lnTo>
                    <a:pt x="1671447" y="467360"/>
                  </a:lnTo>
                  <a:lnTo>
                    <a:pt x="1665097" y="467360"/>
                  </a:lnTo>
                  <a:lnTo>
                    <a:pt x="1665097" y="6350"/>
                  </a:lnTo>
                  <a:lnTo>
                    <a:pt x="1671447" y="6350"/>
                  </a:lnTo>
                  <a:lnTo>
                    <a:pt x="1671447" y="12700"/>
                  </a:lnTo>
                  <a:lnTo>
                    <a:pt x="6350" y="12700"/>
                  </a:lnTo>
                  <a:close/>
                </a:path>
              </a:pathLst>
            </a:custGeom>
            <a:solidFill>
              <a:srgbClr val="000000"/>
            </a:solidFill>
          </p:spPr>
        </p:sp>
      </p:grpSp>
      <p:sp>
        <p:nvSpPr>
          <p:cNvPr name="TextBox 25" id="2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26" id="26"/>
          <p:cNvSpPr txBox="true"/>
          <p:nvPr/>
        </p:nvSpPr>
        <p:spPr>
          <a:xfrm rot="0">
            <a:off x="800510" y="884368"/>
            <a:ext cx="2641454"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Array</a:t>
            </a:r>
          </a:p>
        </p:txBody>
      </p:sp>
      <p:sp>
        <p:nvSpPr>
          <p:cNvPr name="TextBox 27" id="27"/>
          <p:cNvSpPr txBox="true"/>
          <p:nvPr/>
        </p:nvSpPr>
        <p:spPr>
          <a:xfrm rot="0">
            <a:off x="5751624" y="2299440"/>
            <a:ext cx="961606" cy="412775"/>
          </a:xfrm>
          <a:prstGeom prst="rect">
            <a:avLst/>
          </a:prstGeom>
        </p:spPr>
        <p:txBody>
          <a:bodyPr anchor="t" rtlCol="false" tIns="0" lIns="0" bIns="0" rIns="0">
            <a:spAutoFit/>
          </a:bodyPr>
          <a:lstStyle/>
          <a:p>
            <a:pPr algn="l">
              <a:lnSpc>
                <a:spcPts val="3359"/>
              </a:lnSpc>
            </a:pPr>
            <a:r>
              <a:rPr lang="en-US" b="true" sz="2400" spc="-7">
                <a:solidFill>
                  <a:srgbClr val="000000"/>
                </a:solidFill>
                <a:latin typeface="IBM Plex Sans Bold"/>
                <a:ea typeface="IBM Plex Sans Bold"/>
                <a:cs typeface="IBM Plex Sans Bold"/>
                <a:sym typeface="IBM Plex Sans Bold"/>
              </a:rPr>
              <a:t>Arrays</a:t>
            </a:r>
          </a:p>
        </p:txBody>
      </p:sp>
      <p:sp>
        <p:nvSpPr>
          <p:cNvPr name="TextBox 28" id="28"/>
          <p:cNvSpPr txBox="true"/>
          <p:nvPr/>
        </p:nvSpPr>
        <p:spPr>
          <a:xfrm rot="0">
            <a:off x="1341053" y="3233576"/>
            <a:ext cx="2238585" cy="372818"/>
          </a:xfrm>
          <a:prstGeom prst="rect">
            <a:avLst/>
          </a:prstGeom>
        </p:spPr>
        <p:txBody>
          <a:bodyPr anchor="t" rtlCol="false" tIns="0" lIns="0" bIns="0" rIns="0">
            <a:spAutoFit/>
          </a:bodyPr>
          <a:lstStyle/>
          <a:p>
            <a:pPr algn="l">
              <a:lnSpc>
                <a:spcPts val="3079"/>
              </a:lnSpc>
            </a:pPr>
            <a:r>
              <a:rPr lang="en-US" sz="2200" spc="-6">
                <a:solidFill>
                  <a:srgbClr val="000000"/>
                </a:solidFill>
                <a:latin typeface="IBM Plex Sans"/>
                <a:ea typeface="IBM Plex Sans"/>
                <a:cs typeface="IBM Plex Sans"/>
                <a:sym typeface="IBM Plex Sans"/>
              </a:rPr>
              <a:t>One Dimensional</a:t>
            </a:r>
          </a:p>
        </p:txBody>
      </p:sp>
      <p:sp>
        <p:nvSpPr>
          <p:cNvPr name="TextBox 29" id="29"/>
          <p:cNvSpPr txBox="true"/>
          <p:nvPr/>
        </p:nvSpPr>
        <p:spPr>
          <a:xfrm rot="0">
            <a:off x="8947756" y="3233576"/>
            <a:ext cx="2317518" cy="372818"/>
          </a:xfrm>
          <a:prstGeom prst="rect">
            <a:avLst/>
          </a:prstGeom>
        </p:spPr>
        <p:txBody>
          <a:bodyPr anchor="t" rtlCol="false" tIns="0" lIns="0" bIns="0" rIns="0">
            <a:spAutoFit/>
          </a:bodyPr>
          <a:lstStyle/>
          <a:p>
            <a:pPr algn="l">
              <a:lnSpc>
                <a:spcPts val="3079"/>
              </a:lnSpc>
            </a:pPr>
            <a:r>
              <a:rPr lang="en-US" sz="2200" spc="-6">
                <a:solidFill>
                  <a:srgbClr val="000000"/>
                </a:solidFill>
                <a:latin typeface="IBM Plex Sans"/>
                <a:ea typeface="IBM Plex Sans"/>
                <a:cs typeface="IBM Plex Sans"/>
                <a:sym typeface="IBM Plex Sans"/>
              </a:rPr>
              <a:t>Multi dimensional</a:t>
            </a:r>
          </a:p>
        </p:txBody>
      </p:sp>
      <p:sp>
        <p:nvSpPr>
          <p:cNvPr name="TextBox 30" id="30"/>
          <p:cNvSpPr txBox="true"/>
          <p:nvPr/>
        </p:nvSpPr>
        <p:spPr>
          <a:xfrm rot="0">
            <a:off x="10370458" y="5953439"/>
            <a:ext cx="1192597" cy="241583"/>
          </a:xfrm>
          <a:prstGeom prst="rect">
            <a:avLst/>
          </a:prstGeom>
        </p:spPr>
        <p:txBody>
          <a:bodyPr anchor="t" rtlCol="false" tIns="0" lIns="0" bIns="0" rIns="0">
            <a:spAutoFit/>
          </a:bodyPr>
          <a:lstStyle/>
          <a:p>
            <a:pPr algn="l">
              <a:lnSpc>
                <a:spcPts val="1959"/>
              </a:lnSpc>
            </a:pPr>
            <a:r>
              <a:rPr lang="en-US" sz="1399" spc="-4">
                <a:solidFill>
                  <a:srgbClr val="000000"/>
                </a:solidFill>
                <a:latin typeface="IBM Plex Sans"/>
                <a:ea typeface="IBM Plex Sans"/>
                <a:cs typeface="IBM Plex Sans"/>
                <a:sym typeface="IBM Plex Sans"/>
              </a:rPr>
              <a:t>N dimensional</a:t>
            </a:r>
          </a:p>
        </p:txBody>
      </p:sp>
      <p:sp>
        <p:nvSpPr>
          <p:cNvPr name="TextBox 31" id="31"/>
          <p:cNvSpPr txBox="true"/>
          <p:nvPr/>
        </p:nvSpPr>
        <p:spPr>
          <a:xfrm rot="0">
            <a:off x="10269912" y="3808724"/>
            <a:ext cx="1397708"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Two dimensional</a:t>
            </a:r>
          </a:p>
        </p:txBody>
      </p:sp>
      <p:sp>
        <p:nvSpPr>
          <p:cNvPr name="TextBox 32" id="32"/>
          <p:cNvSpPr txBox="true"/>
          <p:nvPr/>
        </p:nvSpPr>
        <p:spPr>
          <a:xfrm rot="0">
            <a:off x="10202351" y="4350791"/>
            <a:ext cx="1535544"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Three dimensional</a:t>
            </a:r>
          </a:p>
        </p:txBody>
      </p:sp>
      <p:sp>
        <p:nvSpPr>
          <p:cNvPr name="TextBox 33" id="33"/>
          <p:cNvSpPr txBox="true"/>
          <p:nvPr/>
        </p:nvSpPr>
        <p:spPr>
          <a:xfrm rot="0">
            <a:off x="10246890" y="4870466"/>
            <a:ext cx="1444685" cy="384458"/>
          </a:xfrm>
          <a:prstGeom prst="rect">
            <a:avLst/>
          </a:prstGeom>
        </p:spPr>
        <p:txBody>
          <a:bodyPr anchor="t" rtlCol="false" tIns="0" lIns="0" bIns="0" rIns="0">
            <a:spAutoFit/>
          </a:bodyPr>
          <a:lstStyle/>
          <a:p>
            <a:pPr algn="l">
              <a:lnSpc>
                <a:spcPts val="3499"/>
              </a:lnSpc>
            </a:pPr>
            <a:r>
              <a:rPr lang="en-US" sz="1399" spc="-4">
                <a:solidFill>
                  <a:srgbClr val="000000"/>
                </a:solidFill>
                <a:latin typeface="IBM Plex Sans"/>
                <a:ea typeface="IBM Plex Sans"/>
                <a:cs typeface="IBM Plex Sans"/>
                <a:sym typeface="IBM Plex Sans"/>
              </a:rPr>
              <a:t>Four dimensional</a:t>
            </a:r>
          </a:p>
        </p:txBody>
      </p:sp>
      <p:sp>
        <p:nvSpPr>
          <p:cNvPr name="TextBox 34" id="34"/>
          <p:cNvSpPr txBox="true"/>
          <p:nvPr/>
        </p:nvSpPr>
        <p:spPr>
          <a:xfrm rot="0">
            <a:off x="9952377" y="5515737"/>
            <a:ext cx="93631" cy="280368"/>
          </a:xfrm>
          <a:prstGeom prst="rect">
            <a:avLst/>
          </a:prstGeom>
        </p:spPr>
        <p:txBody>
          <a:bodyPr anchor="t" rtlCol="false" tIns="0" lIns="0" bIns="0" rIns="0">
            <a:spAutoFit/>
          </a:bodyPr>
          <a:lstStyle/>
          <a:p>
            <a:pPr algn="l">
              <a:lnSpc>
                <a:spcPts val="663"/>
              </a:lnSpc>
            </a:pPr>
            <a:r>
              <a:rPr lang="en-US" sz="1300" spc="-3">
                <a:solidFill>
                  <a:srgbClr val="000000"/>
                </a:solidFill>
                <a:latin typeface="IBM Plex Sans"/>
                <a:ea typeface="IBM Plex Sans"/>
                <a:cs typeface="IBM Plex Sans"/>
                <a:sym typeface="IBM Plex Sans"/>
              </a:rPr>
              <a:t>. . </a:t>
            </a:r>
          </a:p>
        </p:txBody>
      </p:sp>
      <p:sp>
        <p:nvSpPr>
          <p:cNvPr name="TextBox 35" id="35"/>
          <p:cNvSpPr txBox="true"/>
          <p:nvPr/>
        </p:nvSpPr>
        <p:spPr>
          <a:xfrm rot="0">
            <a:off x="9952377" y="5515737"/>
            <a:ext cx="93631" cy="196215"/>
          </a:xfrm>
          <a:prstGeom prst="rect">
            <a:avLst/>
          </a:prstGeom>
        </p:spPr>
        <p:txBody>
          <a:bodyPr anchor="t" rtlCol="false" tIns="0" lIns="0" bIns="0" rIns="0">
            <a:spAutoFit/>
          </a:bodyPr>
          <a:lstStyle/>
          <a:p>
            <a:pPr algn="just">
              <a:lnSpc>
                <a:spcPts val="663"/>
              </a:lnSpc>
            </a:pPr>
            <a:r>
              <a:rPr lang="en-US" sz="1300" spc="-3">
                <a:solidFill>
                  <a:srgbClr val="000000"/>
                </a:solidFill>
                <a:latin typeface="IBM Plex Sans"/>
                <a:ea typeface="IBM Plex Sans"/>
                <a:cs typeface="IBM Plex Sans"/>
                <a:sym typeface="IBM Plex Sans"/>
              </a:rPr>
              <a:t>. </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23900" y="2387603"/>
            <a:ext cx="7525845" cy="663150"/>
            <a:chOff x="0" y="0"/>
            <a:chExt cx="7525842" cy="663156"/>
          </a:xfrm>
        </p:grpSpPr>
        <p:sp>
          <p:nvSpPr>
            <p:cNvPr name="Freeform 7" id="7"/>
            <p:cNvSpPr/>
            <p:nvPr/>
          </p:nvSpPr>
          <p:spPr>
            <a:xfrm flipH="false" flipV="false" rot="0">
              <a:off x="76200"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8" id="8"/>
            <p:cNvSpPr/>
            <p:nvPr/>
          </p:nvSpPr>
          <p:spPr>
            <a:xfrm flipH="false" flipV="false" rot="0">
              <a:off x="895477"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9" id="9"/>
            <p:cNvSpPr/>
            <p:nvPr/>
          </p:nvSpPr>
          <p:spPr>
            <a:xfrm flipH="false" flipV="false" rot="0">
              <a:off x="1714754"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0" id="10"/>
            <p:cNvSpPr/>
            <p:nvPr/>
          </p:nvSpPr>
          <p:spPr>
            <a:xfrm flipH="false" flipV="false" rot="0">
              <a:off x="2534031"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1" id="11"/>
            <p:cNvSpPr/>
            <p:nvPr/>
          </p:nvSpPr>
          <p:spPr>
            <a:xfrm flipH="false" flipV="false" rot="0">
              <a:off x="3353308"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2" id="12"/>
            <p:cNvSpPr/>
            <p:nvPr/>
          </p:nvSpPr>
          <p:spPr>
            <a:xfrm flipH="false" flipV="false" rot="0">
              <a:off x="4172585"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3" id="13"/>
            <p:cNvSpPr/>
            <p:nvPr/>
          </p:nvSpPr>
          <p:spPr>
            <a:xfrm flipH="false" flipV="false" rot="0">
              <a:off x="4991862"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4" id="14"/>
            <p:cNvSpPr/>
            <p:nvPr/>
          </p:nvSpPr>
          <p:spPr>
            <a:xfrm flipH="false" flipV="false" rot="0">
              <a:off x="5811139"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5" id="15"/>
            <p:cNvSpPr/>
            <p:nvPr/>
          </p:nvSpPr>
          <p:spPr>
            <a:xfrm flipH="false" flipV="false" rot="0">
              <a:off x="6630416"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6" id="16"/>
            <p:cNvSpPr/>
            <p:nvPr/>
          </p:nvSpPr>
          <p:spPr>
            <a:xfrm flipH="false" flipV="false" rot="0">
              <a:off x="882777"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17" id="17"/>
            <p:cNvSpPr/>
            <p:nvPr/>
          </p:nvSpPr>
          <p:spPr>
            <a:xfrm flipH="false" flipV="false" rot="0">
              <a:off x="1702054"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18" id="18"/>
            <p:cNvSpPr/>
            <p:nvPr/>
          </p:nvSpPr>
          <p:spPr>
            <a:xfrm flipH="false" flipV="false" rot="0">
              <a:off x="2521331"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19" id="19"/>
            <p:cNvSpPr/>
            <p:nvPr/>
          </p:nvSpPr>
          <p:spPr>
            <a:xfrm flipH="false" flipV="false" rot="0">
              <a:off x="3340608"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0" id="20"/>
            <p:cNvSpPr/>
            <p:nvPr/>
          </p:nvSpPr>
          <p:spPr>
            <a:xfrm flipH="false" flipV="false" rot="0">
              <a:off x="4159885"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1" id="21"/>
            <p:cNvSpPr/>
            <p:nvPr/>
          </p:nvSpPr>
          <p:spPr>
            <a:xfrm flipH="false" flipV="false" rot="0">
              <a:off x="4979162"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2" id="22"/>
            <p:cNvSpPr/>
            <p:nvPr/>
          </p:nvSpPr>
          <p:spPr>
            <a:xfrm flipH="false" flipV="false" rot="0">
              <a:off x="5798439"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3" id="23"/>
            <p:cNvSpPr/>
            <p:nvPr/>
          </p:nvSpPr>
          <p:spPr>
            <a:xfrm flipH="false" flipV="false" rot="0">
              <a:off x="6617716"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4" id="24"/>
            <p:cNvSpPr/>
            <p:nvPr/>
          </p:nvSpPr>
          <p:spPr>
            <a:xfrm flipH="false" flipV="false" rot="0">
              <a:off x="63500"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5" id="25"/>
            <p:cNvSpPr/>
            <p:nvPr/>
          </p:nvSpPr>
          <p:spPr>
            <a:xfrm flipH="false" flipV="false" rot="0">
              <a:off x="7436993"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6" id="26"/>
            <p:cNvSpPr/>
            <p:nvPr/>
          </p:nvSpPr>
          <p:spPr>
            <a:xfrm flipH="false" flipV="false" rot="0">
              <a:off x="63500" y="63500"/>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sp>
          <p:nvSpPr>
            <p:cNvPr name="Freeform 27" id="27"/>
            <p:cNvSpPr/>
            <p:nvPr/>
          </p:nvSpPr>
          <p:spPr>
            <a:xfrm flipH="false" flipV="false" rot="0">
              <a:off x="63500" y="574294"/>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grpSp>
      <p:sp>
        <p:nvSpPr>
          <p:cNvPr name="Freeform 28" id="28"/>
          <p:cNvSpPr/>
          <p:nvPr/>
        </p:nvSpPr>
        <p:spPr>
          <a:xfrm flipH="false" flipV="false" rot="0">
            <a:off x="723900" y="4686300"/>
            <a:ext cx="7525845" cy="1310516"/>
          </a:xfrm>
          <a:custGeom>
            <a:avLst/>
            <a:gdLst/>
            <a:ahLst/>
            <a:cxnLst/>
            <a:rect r="r" b="b" t="t" l="l"/>
            <a:pathLst>
              <a:path h="1310516" w="7525845">
                <a:moveTo>
                  <a:pt x="0" y="0"/>
                </a:moveTo>
                <a:lnTo>
                  <a:pt x="7525845" y="0"/>
                </a:lnTo>
                <a:lnTo>
                  <a:pt x="7525845" y="1310516"/>
                </a:lnTo>
                <a:lnTo>
                  <a:pt x="0" y="1310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880520" y="6789934"/>
            <a:ext cx="2173338" cy="2173338"/>
          </a:xfrm>
          <a:custGeom>
            <a:avLst/>
            <a:gdLst/>
            <a:ahLst/>
            <a:cxnLst/>
            <a:rect r="r" b="b" t="t" l="l"/>
            <a:pathLst>
              <a:path h="2173338" w="2173338">
                <a:moveTo>
                  <a:pt x="0" y="0"/>
                </a:moveTo>
                <a:lnTo>
                  <a:pt x="2173338" y="0"/>
                </a:lnTo>
                <a:lnTo>
                  <a:pt x="2173338" y="2173339"/>
                </a:lnTo>
                <a:lnTo>
                  <a:pt x="0" y="2173339"/>
                </a:lnTo>
                <a:lnTo>
                  <a:pt x="0" y="0"/>
                </a:lnTo>
                <a:close/>
              </a:path>
            </a:pathLst>
          </a:custGeom>
          <a:blipFill>
            <a:blip r:embed="rId5"/>
            <a:stretch>
              <a:fillRect l="0" t="0" r="0" b="0"/>
            </a:stretch>
          </a:blipFill>
        </p:spPr>
      </p:sp>
      <p:sp>
        <p:nvSpPr>
          <p:cNvPr name="Freeform 30" id="30"/>
          <p:cNvSpPr/>
          <p:nvPr/>
        </p:nvSpPr>
        <p:spPr>
          <a:xfrm flipH="false" flipV="false" rot="0">
            <a:off x="1219648" y="6889766"/>
            <a:ext cx="2410330" cy="1038358"/>
          </a:xfrm>
          <a:custGeom>
            <a:avLst/>
            <a:gdLst/>
            <a:ahLst/>
            <a:cxnLst/>
            <a:rect r="r" b="b" t="t" l="l"/>
            <a:pathLst>
              <a:path h="1038358" w="2410330">
                <a:moveTo>
                  <a:pt x="0" y="0"/>
                </a:moveTo>
                <a:lnTo>
                  <a:pt x="2410330" y="0"/>
                </a:lnTo>
                <a:lnTo>
                  <a:pt x="2410330" y="1038358"/>
                </a:lnTo>
                <a:lnTo>
                  <a:pt x="0" y="1038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2476976" y="2177263"/>
            <a:ext cx="1244108" cy="893683"/>
          </a:xfrm>
          <a:custGeom>
            <a:avLst/>
            <a:gdLst/>
            <a:ahLst/>
            <a:cxnLst/>
            <a:rect r="r" b="b" t="t" l="l"/>
            <a:pathLst>
              <a:path h="893683" w="1244108">
                <a:moveTo>
                  <a:pt x="0" y="0"/>
                </a:moveTo>
                <a:lnTo>
                  <a:pt x="1244108" y="0"/>
                </a:lnTo>
                <a:lnTo>
                  <a:pt x="1244108" y="893683"/>
                </a:lnTo>
                <a:lnTo>
                  <a:pt x="0" y="8936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4094864" y="4283383"/>
            <a:ext cx="1128446" cy="1088022"/>
          </a:xfrm>
          <a:custGeom>
            <a:avLst/>
            <a:gdLst/>
            <a:ahLst/>
            <a:cxnLst/>
            <a:rect r="r" b="b" t="t" l="l"/>
            <a:pathLst>
              <a:path h="1088022" w="1128446">
                <a:moveTo>
                  <a:pt x="0" y="0"/>
                </a:moveTo>
                <a:lnTo>
                  <a:pt x="1128446" y="0"/>
                </a:lnTo>
                <a:lnTo>
                  <a:pt x="1128446" y="1088022"/>
                </a:lnTo>
                <a:lnTo>
                  <a:pt x="0" y="10880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3" id="33"/>
          <p:cNvSpPr/>
          <p:nvPr/>
        </p:nvSpPr>
        <p:spPr>
          <a:xfrm flipH="false" flipV="false" rot="0">
            <a:off x="4950038" y="2178158"/>
            <a:ext cx="1321498" cy="871414"/>
          </a:xfrm>
          <a:custGeom>
            <a:avLst/>
            <a:gdLst/>
            <a:ahLst/>
            <a:cxnLst/>
            <a:rect r="r" b="b" t="t" l="l"/>
            <a:pathLst>
              <a:path h="871414" w="1321498">
                <a:moveTo>
                  <a:pt x="0" y="0"/>
                </a:moveTo>
                <a:lnTo>
                  <a:pt x="1321498" y="0"/>
                </a:lnTo>
                <a:lnTo>
                  <a:pt x="1321498" y="871414"/>
                </a:lnTo>
                <a:lnTo>
                  <a:pt x="0" y="8714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4950038" y="4292927"/>
            <a:ext cx="2569102" cy="1899647"/>
          </a:xfrm>
          <a:custGeom>
            <a:avLst/>
            <a:gdLst/>
            <a:ahLst/>
            <a:cxnLst/>
            <a:rect r="r" b="b" t="t" l="l"/>
            <a:pathLst>
              <a:path h="1899647" w="2569102">
                <a:moveTo>
                  <a:pt x="0" y="0"/>
                </a:moveTo>
                <a:lnTo>
                  <a:pt x="2569102" y="0"/>
                </a:lnTo>
                <a:lnTo>
                  <a:pt x="2569102" y="1899647"/>
                </a:lnTo>
                <a:lnTo>
                  <a:pt x="0" y="18996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5" id="35"/>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6" id="36"/>
          <p:cNvSpPr txBox="true"/>
          <p:nvPr/>
        </p:nvSpPr>
        <p:spPr>
          <a:xfrm rot="0">
            <a:off x="799595" y="820865"/>
            <a:ext cx="9150706" cy="1066124"/>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Array</a:t>
            </a:r>
          </a:p>
          <a:p>
            <a:pPr algn="l">
              <a:lnSpc>
                <a:spcPts val="3510"/>
              </a:lnSpc>
            </a:pPr>
            <a:r>
              <a:rPr lang="en-US" b="true" sz="1600" spc="-4">
                <a:solidFill>
                  <a:srgbClr val="000000"/>
                </a:solidFill>
                <a:latin typeface="IBM Plex Sans Bold"/>
                <a:ea typeface="IBM Plex Sans Bold"/>
                <a:cs typeface="IBM Plex Sans Bold"/>
                <a:sym typeface="IBM Plex Sans Bold"/>
              </a:rPr>
              <a:t>One dimensional array :</a:t>
            </a:r>
            <a:r>
              <a:rPr lang="en-US" sz="1600" spc="-4">
                <a:solidFill>
                  <a:srgbClr val="000000"/>
                </a:solidFill>
                <a:latin typeface="IBM Plex Sans"/>
                <a:ea typeface="IBM Plex Sans"/>
                <a:cs typeface="IBM Plex Sans"/>
                <a:sym typeface="IBM Plex Sans"/>
              </a:rPr>
              <a:t> an array with a bunch of values having been declared with a single index.</a:t>
            </a:r>
          </a:p>
        </p:txBody>
      </p:sp>
      <p:sp>
        <p:nvSpPr>
          <p:cNvPr name="TextBox 37" id="37"/>
          <p:cNvSpPr txBox="true"/>
          <p:nvPr/>
        </p:nvSpPr>
        <p:spPr>
          <a:xfrm rot="0">
            <a:off x="1054389" y="4862579"/>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38" id="38"/>
          <p:cNvSpPr txBox="true"/>
          <p:nvPr/>
        </p:nvSpPr>
        <p:spPr>
          <a:xfrm rot="0">
            <a:off x="1873663" y="4862579"/>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33 4 50</a:t>
            </a:r>
          </a:p>
        </p:txBody>
      </p:sp>
      <p:sp>
        <p:nvSpPr>
          <p:cNvPr name="TextBox 39" id="39"/>
          <p:cNvSpPr txBox="true"/>
          <p:nvPr/>
        </p:nvSpPr>
        <p:spPr>
          <a:xfrm rot="0">
            <a:off x="2637949" y="2589276"/>
            <a:ext cx="372989" cy="751894"/>
          </a:xfrm>
          <a:prstGeom prst="rect">
            <a:avLst/>
          </a:prstGeom>
        </p:spPr>
        <p:txBody>
          <a:bodyPr anchor="t" rtlCol="false" tIns="0" lIns="0" bIns="0" rIns="0">
            <a:spAutoFit/>
          </a:bodyPr>
          <a:lstStyle/>
          <a:p>
            <a:pPr algn="r">
              <a:lnSpc>
                <a:spcPts val="3079"/>
              </a:lnSpc>
            </a:pPr>
            <a:r>
              <a:rPr lang="en-US" b="true" sz="2200" spc="-6">
                <a:solidFill>
                  <a:srgbClr val="000000"/>
                </a:solidFill>
                <a:latin typeface="IBM Plex Sans Bold"/>
                <a:ea typeface="IBM Plex Sans Bold"/>
                <a:cs typeface="IBM Plex Sans Bold"/>
                <a:sym typeface="IBM Plex Sans Bold"/>
              </a:rPr>
              <a:t>10</a:t>
            </a:r>
          </a:p>
          <a:p>
            <a:pPr algn="r">
              <a:lnSpc>
                <a:spcPts val="2800"/>
              </a:lnSpc>
            </a:pPr>
            <a:r>
              <a:rPr lang="en-US" b="true" sz="2000" spc="-14">
                <a:solidFill>
                  <a:srgbClr val="B51700"/>
                </a:solidFill>
                <a:latin typeface="Montserrat 2 Bold"/>
                <a:ea typeface="Montserrat 2 Bold"/>
                <a:cs typeface="Montserrat 2 Bold"/>
                <a:sym typeface="Montserrat 2 Bold"/>
              </a:rPr>
              <a:t>[2]</a:t>
            </a:r>
          </a:p>
        </p:txBody>
      </p:sp>
      <p:sp>
        <p:nvSpPr>
          <p:cNvPr name="TextBox 40" id="40"/>
          <p:cNvSpPr txBox="true"/>
          <p:nvPr/>
        </p:nvSpPr>
        <p:spPr>
          <a:xfrm rot="0">
            <a:off x="2692937" y="4862579"/>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55 10 37</a:t>
            </a:r>
          </a:p>
        </p:txBody>
      </p:sp>
      <p:sp>
        <p:nvSpPr>
          <p:cNvPr name="TextBox 41" id="41"/>
          <p:cNvSpPr txBox="true"/>
          <p:nvPr/>
        </p:nvSpPr>
        <p:spPr>
          <a:xfrm rot="0">
            <a:off x="3488007" y="2589276"/>
            <a:ext cx="363026" cy="751894"/>
          </a:xfrm>
          <a:prstGeom prst="rect">
            <a:avLst/>
          </a:prstGeom>
        </p:spPr>
        <p:txBody>
          <a:bodyPr anchor="t" rtlCol="false" tIns="0" lIns="0" bIns="0" rIns="0">
            <a:spAutoFit/>
          </a:bodyPr>
          <a:lstStyle/>
          <a:p>
            <a:pPr algn="ctr">
              <a:lnSpc>
                <a:spcPts val="3079"/>
              </a:lnSpc>
            </a:pPr>
            <a:r>
              <a:rPr lang="en-US" b="true" sz="2200" spc="-6">
                <a:solidFill>
                  <a:srgbClr val="000000"/>
                </a:solidFill>
                <a:latin typeface="IBM Plex Sans Bold"/>
                <a:ea typeface="IBM Plex Sans Bold"/>
                <a:cs typeface="IBM Plex Sans Bold"/>
                <a:sym typeface="IBM Plex Sans Bold"/>
              </a:rPr>
              <a:t>11</a:t>
            </a:r>
          </a:p>
          <a:p>
            <a:pPr algn="ctr">
              <a:lnSpc>
                <a:spcPts val="2800"/>
              </a:lnSpc>
            </a:pPr>
            <a:r>
              <a:rPr lang="en-US" b="true" sz="2000" spc="-14">
                <a:solidFill>
                  <a:srgbClr val="B51700"/>
                </a:solidFill>
                <a:latin typeface="Montserrat 2 Bold"/>
                <a:ea typeface="Montserrat 2 Bold"/>
                <a:cs typeface="Montserrat 2 Bold"/>
                <a:sym typeface="Montserrat 2 Bold"/>
              </a:rPr>
              <a:t>[3]</a:t>
            </a:r>
          </a:p>
        </p:txBody>
      </p:sp>
      <p:sp>
        <p:nvSpPr>
          <p:cNvPr name="TextBox 42" id="42"/>
          <p:cNvSpPr txBox="true"/>
          <p:nvPr/>
        </p:nvSpPr>
        <p:spPr>
          <a:xfrm rot="0">
            <a:off x="3512201" y="4862579"/>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91 11 40</a:t>
            </a:r>
          </a:p>
        </p:txBody>
      </p:sp>
      <p:sp>
        <p:nvSpPr>
          <p:cNvPr name="TextBox 43" id="43"/>
          <p:cNvSpPr txBox="true"/>
          <p:nvPr/>
        </p:nvSpPr>
        <p:spPr>
          <a:xfrm rot="0">
            <a:off x="4331475" y="4862579"/>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20 8 48</a:t>
            </a:r>
          </a:p>
        </p:txBody>
      </p:sp>
      <p:sp>
        <p:nvSpPr>
          <p:cNvPr name="TextBox 44" id="44"/>
          <p:cNvSpPr txBox="true"/>
          <p:nvPr/>
        </p:nvSpPr>
        <p:spPr>
          <a:xfrm rot="0">
            <a:off x="5150749" y="258927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45" id="45"/>
          <p:cNvSpPr txBox="true"/>
          <p:nvPr/>
        </p:nvSpPr>
        <p:spPr>
          <a:xfrm rot="0">
            <a:off x="5150749" y="4862579"/>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51 11 30</a:t>
            </a:r>
          </a:p>
        </p:txBody>
      </p:sp>
      <p:sp>
        <p:nvSpPr>
          <p:cNvPr name="TextBox 46" id="46"/>
          <p:cNvSpPr txBox="true"/>
          <p:nvPr/>
        </p:nvSpPr>
        <p:spPr>
          <a:xfrm rot="0">
            <a:off x="5970013" y="2589276"/>
            <a:ext cx="378838" cy="751894"/>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68</a:t>
            </a:r>
          </a:p>
          <a:p>
            <a:pPr algn="l">
              <a:lnSpc>
                <a:spcPts val="2800"/>
              </a:lnSpc>
            </a:pPr>
            <a:r>
              <a:rPr lang="en-US" b="true" sz="2000" spc="-14">
                <a:solidFill>
                  <a:srgbClr val="B51700"/>
                </a:solidFill>
                <a:latin typeface="Montserrat 2 Bold"/>
                <a:ea typeface="Montserrat 2 Bold"/>
                <a:cs typeface="Montserrat 2 Bold"/>
                <a:sym typeface="Montserrat 2 Bold"/>
              </a:rPr>
              <a:t>[6]</a:t>
            </a:r>
          </a:p>
        </p:txBody>
      </p:sp>
      <p:sp>
        <p:nvSpPr>
          <p:cNvPr name="TextBox 47" id="47"/>
          <p:cNvSpPr txBox="true"/>
          <p:nvPr/>
        </p:nvSpPr>
        <p:spPr>
          <a:xfrm rot="0">
            <a:off x="5970013" y="4862579"/>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62 68 59</a:t>
            </a:r>
          </a:p>
        </p:txBody>
      </p:sp>
      <p:sp>
        <p:nvSpPr>
          <p:cNvPr name="TextBox 48" id="48"/>
          <p:cNvSpPr txBox="true"/>
          <p:nvPr/>
        </p:nvSpPr>
        <p:spPr>
          <a:xfrm rot="0">
            <a:off x="6789287" y="258927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87</a:t>
            </a:r>
          </a:p>
        </p:txBody>
      </p:sp>
      <p:sp>
        <p:nvSpPr>
          <p:cNvPr name="TextBox 49" id="49"/>
          <p:cNvSpPr txBox="true"/>
          <p:nvPr/>
        </p:nvSpPr>
        <p:spPr>
          <a:xfrm rot="0">
            <a:off x="6789287" y="4862579"/>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74 87 81</a:t>
            </a:r>
          </a:p>
        </p:txBody>
      </p:sp>
      <p:sp>
        <p:nvSpPr>
          <p:cNvPr name="TextBox 50" id="50"/>
          <p:cNvSpPr txBox="true"/>
          <p:nvPr/>
        </p:nvSpPr>
        <p:spPr>
          <a:xfrm rot="0">
            <a:off x="7608560" y="2589276"/>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12</a:t>
            </a:r>
          </a:p>
        </p:txBody>
      </p:sp>
      <p:sp>
        <p:nvSpPr>
          <p:cNvPr name="TextBox 51" id="51"/>
          <p:cNvSpPr txBox="true"/>
          <p:nvPr/>
        </p:nvSpPr>
        <p:spPr>
          <a:xfrm rot="0">
            <a:off x="7608560" y="4862579"/>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13 12 93</a:t>
            </a:r>
          </a:p>
        </p:txBody>
      </p:sp>
      <p:sp>
        <p:nvSpPr>
          <p:cNvPr name="TextBox 52" id="52"/>
          <p:cNvSpPr txBox="true"/>
          <p:nvPr/>
        </p:nvSpPr>
        <p:spPr>
          <a:xfrm rot="0">
            <a:off x="754618" y="6122803"/>
            <a:ext cx="9064028" cy="663616"/>
          </a:xfrm>
          <a:prstGeom prst="rect">
            <a:avLst/>
          </a:prstGeom>
        </p:spPr>
        <p:txBody>
          <a:bodyPr anchor="t" rtlCol="false" tIns="0" lIns="0" bIns="0" rIns="0">
            <a:spAutoFit/>
          </a:bodyPr>
          <a:lstStyle/>
          <a:p>
            <a:pPr algn="l">
              <a:lnSpc>
                <a:spcPts val="2708"/>
              </a:lnSpc>
            </a:pPr>
            <a:r>
              <a:rPr lang="en-US" b="true" sz="1600" spc="-4">
                <a:solidFill>
                  <a:srgbClr val="000000"/>
                </a:solidFill>
                <a:latin typeface="IBM Plex Sans Bold"/>
                <a:ea typeface="IBM Plex Sans Bold"/>
                <a:cs typeface="IBM Plex Sans Bold"/>
                <a:sym typeface="IBM Plex Sans Bold"/>
              </a:rPr>
              <a:t>Three dimensional array :</a:t>
            </a:r>
            <a:r>
              <a:rPr lang="en-US" sz="1600" spc="-4">
                <a:solidFill>
                  <a:srgbClr val="000000"/>
                </a:solidFill>
                <a:latin typeface="IBM Plex Sans"/>
                <a:ea typeface="IBM Plex Sans"/>
                <a:cs typeface="IBM Plex Sans"/>
                <a:sym typeface="IBM Plex Sans"/>
              </a:rPr>
              <a:t> an array with a bunch of values having been declared with triple index. </a:t>
            </a:r>
            <a:r>
              <a:rPr lang="en-US" b="true" sz="1600" spc="-4">
                <a:solidFill>
                  <a:srgbClr val="000000"/>
                </a:solidFill>
                <a:latin typeface="IBM Plex Sans Bold"/>
                <a:ea typeface="IBM Plex Sans Bold"/>
                <a:cs typeface="IBM Plex Sans Bold"/>
                <a:sym typeface="IBM Plex Sans Bold"/>
              </a:rPr>
              <a:t>a[i][j][k] —&gt; i , j and k between 0 and n</a:t>
            </a:r>
          </a:p>
        </p:txBody>
      </p:sp>
      <p:sp>
        <p:nvSpPr>
          <p:cNvPr name="TextBox 53" id="53"/>
          <p:cNvSpPr txBox="true"/>
          <p:nvPr/>
        </p:nvSpPr>
        <p:spPr>
          <a:xfrm rot="0">
            <a:off x="799595" y="3615804"/>
            <a:ext cx="9073810" cy="1158640"/>
          </a:xfrm>
          <a:prstGeom prst="rect">
            <a:avLst/>
          </a:prstGeom>
        </p:spPr>
        <p:txBody>
          <a:bodyPr anchor="t" rtlCol="false" tIns="0" lIns="0" bIns="0" rIns="0">
            <a:spAutoFit/>
          </a:bodyPr>
          <a:lstStyle/>
          <a:p>
            <a:pPr algn="l">
              <a:lnSpc>
                <a:spcPts val="3246"/>
              </a:lnSpc>
            </a:pPr>
            <a:r>
              <a:rPr lang="en-US" b="true" sz="1600" spc="-4">
                <a:solidFill>
                  <a:srgbClr val="000000"/>
                </a:solidFill>
                <a:latin typeface="IBM Plex Sans Bold"/>
                <a:ea typeface="IBM Plex Sans Bold"/>
                <a:cs typeface="IBM Plex Sans Bold"/>
                <a:sym typeface="IBM Plex Sans Bold"/>
              </a:rPr>
              <a:t>Two dimensional array :</a:t>
            </a:r>
            <a:r>
              <a:rPr lang="en-US" sz="1600" spc="-4">
                <a:solidFill>
                  <a:srgbClr val="000000"/>
                </a:solidFill>
                <a:latin typeface="IBM Plex Sans"/>
                <a:ea typeface="IBM Plex Sans"/>
                <a:cs typeface="IBM Plex Sans"/>
                <a:sym typeface="IBM Plex Sans"/>
              </a:rPr>
              <a:t> an array with a bunch of values having been declared with double index.</a:t>
            </a:r>
          </a:p>
          <a:p>
            <a:pPr algn="l">
              <a:lnSpc>
                <a:spcPts val="3449"/>
              </a:lnSpc>
            </a:pPr>
            <a:r>
              <a:rPr lang="en-US" b="true" sz="1700" spc="-5">
                <a:solidFill>
                  <a:srgbClr val="000000"/>
                </a:solidFill>
                <a:latin typeface="IBM Plex Sans Bold"/>
                <a:ea typeface="IBM Plex Sans Bold"/>
                <a:cs typeface="IBM Plex Sans Bold"/>
                <a:sym typeface="IBM Plex Sans Bold"/>
              </a:rPr>
              <a:t>a[0][4]</a:t>
            </a:r>
          </a:p>
          <a:p>
            <a:pPr algn="l">
              <a:lnSpc>
                <a:spcPts val="2800"/>
              </a:lnSpc>
            </a:pPr>
            <a:r>
              <a:rPr lang="en-US" b="true" sz="2000" spc="-14">
                <a:solidFill>
                  <a:srgbClr val="B51700"/>
                </a:solidFill>
                <a:latin typeface="Montserrat 2 Bold"/>
                <a:ea typeface="Montserrat 2 Bold"/>
                <a:cs typeface="Montserrat 2 Bold"/>
                <a:sym typeface="Montserrat 2 Bold"/>
              </a:rPr>
              <a:t>[5]</a:t>
            </a:r>
          </a:p>
        </p:txBody>
      </p:sp>
      <p:sp>
        <p:nvSpPr>
          <p:cNvPr name="TextBox 54" id="54"/>
          <p:cNvSpPr txBox="true"/>
          <p:nvPr/>
        </p:nvSpPr>
        <p:spPr>
          <a:xfrm rot="0">
            <a:off x="843524" y="4024846"/>
            <a:ext cx="3290735" cy="367255"/>
          </a:xfrm>
          <a:prstGeom prst="rect">
            <a:avLst/>
          </a:prstGeom>
        </p:spPr>
        <p:txBody>
          <a:bodyPr anchor="t" rtlCol="false" tIns="0" lIns="0" bIns="0" rIns="0">
            <a:spAutoFit/>
          </a:bodyPr>
          <a:lstStyle/>
          <a:p>
            <a:pPr algn="l">
              <a:lnSpc>
                <a:spcPts val="3246"/>
              </a:lnSpc>
            </a:pPr>
            <a:r>
              <a:rPr lang="en-US" b="true" sz="1600" spc="-4">
                <a:solidFill>
                  <a:srgbClr val="000000"/>
                </a:solidFill>
                <a:latin typeface="IBM Plex Sans Bold"/>
                <a:ea typeface="IBM Plex Sans Bold"/>
                <a:cs typeface="IBM Plex Sans Bold"/>
                <a:sym typeface="IBM Plex Sans Bold"/>
              </a:rPr>
              <a:t>a[i][j] —&gt; i and j between 0 and n</a:t>
            </a:r>
          </a:p>
        </p:txBody>
      </p:sp>
      <p:sp>
        <p:nvSpPr>
          <p:cNvPr name="TextBox 55" id="55"/>
          <p:cNvSpPr txBox="true"/>
          <p:nvPr/>
        </p:nvSpPr>
        <p:spPr>
          <a:xfrm rot="0">
            <a:off x="7266794" y="4028532"/>
            <a:ext cx="664616" cy="392001"/>
          </a:xfrm>
          <a:prstGeom prst="rect">
            <a:avLst/>
          </a:prstGeom>
        </p:spPr>
        <p:txBody>
          <a:bodyPr anchor="t" rtlCol="false" tIns="0" lIns="0" bIns="0" rIns="0">
            <a:spAutoFit/>
          </a:bodyPr>
          <a:lstStyle/>
          <a:p>
            <a:pPr algn="l">
              <a:lnSpc>
                <a:spcPts val="3449"/>
              </a:lnSpc>
            </a:pPr>
            <a:r>
              <a:rPr lang="en-US" b="true" sz="1700" spc="-5">
                <a:solidFill>
                  <a:srgbClr val="000000"/>
                </a:solidFill>
                <a:latin typeface="IBM Plex Sans Bold"/>
                <a:ea typeface="IBM Plex Sans Bold"/>
                <a:cs typeface="IBM Plex Sans Bold"/>
                <a:sym typeface="IBM Plex Sans Bold"/>
              </a:rPr>
              <a:t>a[2][5]</a:t>
            </a:r>
          </a:p>
        </p:txBody>
      </p:sp>
      <p:sp>
        <p:nvSpPr>
          <p:cNvPr name="TextBox 56" id="56"/>
          <p:cNvSpPr txBox="true"/>
          <p:nvPr/>
        </p:nvSpPr>
        <p:spPr>
          <a:xfrm rot="0">
            <a:off x="843524" y="1945938"/>
            <a:ext cx="2553700" cy="395830"/>
          </a:xfrm>
          <a:prstGeom prst="rect">
            <a:avLst/>
          </a:prstGeom>
        </p:spPr>
        <p:txBody>
          <a:bodyPr anchor="t" rtlCol="false" tIns="0" lIns="0" bIns="0" rIns="0">
            <a:spAutoFit/>
          </a:bodyPr>
          <a:lstStyle/>
          <a:p>
            <a:pPr algn="l">
              <a:lnSpc>
                <a:spcPts val="3510"/>
              </a:lnSpc>
            </a:pPr>
            <a:r>
              <a:rPr lang="en-US" b="true" sz="1600" spc="-4">
                <a:solidFill>
                  <a:srgbClr val="000000"/>
                </a:solidFill>
                <a:latin typeface="IBM Plex Sans Bold"/>
                <a:ea typeface="IBM Plex Sans Bold"/>
                <a:cs typeface="IBM Plex Sans Bold"/>
                <a:sym typeface="IBM Plex Sans Bold"/>
              </a:rPr>
              <a:t>a[i] —&gt; i between 0 and n</a:t>
            </a:r>
          </a:p>
        </p:txBody>
      </p:sp>
      <p:sp>
        <p:nvSpPr>
          <p:cNvPr name="TextBox 57" id="57"/>
          <p:cNvSpPr txBox="true"/>
          <p:nvPr/>
        </p:nvSpPr>
        <p:spPr>
          <a:xfrm rot="0">
            <a:off x="3675621" y="1937109"/>
            <a:ext cx="395516" cy="420576"/>
          </a:xfrm>
          <a:prstGeom prst="rect">
            <a:avLst/>
          </a:prstGeom>
        </p:spPr>
        <p:txBody>
          <a:bodyPr anchor="t" rtlCol="false" tIns="0" lIns="0" bIns="0" rIns="0">
            <a:spAutoFit/>
          </a:bodyPr>
          <a:lstStyle/>
          <a:p>
            <a:pPr algn="l">
              <a:lnSpc>
                <a:spcPts val="3729"/>
              </a:lnSpc>
            </a:pPr>
            <a:r>
              <a:rPr lang="en-US" b="true" sz="1700" spc="-5">
                <a:solidFill>
                  <a:srgbClr val="000000"/>
                </a:solidFill>
                <a:latin typeface="IBM Plex Sans Bold"/>
                <a:ea typeface="IBM Plex Sans Bold"/>
                <a:cs typeface="IBM Plex Sans Bold"/>
                <a:sym typeface="IBM Plex Sans Bold"/>
              </a:rPr>
              <a:t>a[2]</a:t>
            </a:r>
          </a:p>
        </p:txBody>
      </p:sp>
      <p:sp>
        <p:nvSpPr>
          <p:cNvPr name="TextBox 58" id="58"/>
          <p:cNvSpPr txBox="true"/>
          <p:nvPr/>
        </p:nvSpPr>
        <p:spPr>
          <a:xfrm rot="0">
            <a:off x="6226073" y="1938004"/>
            <a:ext cx="395507" cy="420576"/>
          </a:xfrm>
          <a:prstGeom prst="rect">
            <a:avLst/>
          </a:prstGeom>
        </p:spPr>
        <p:txBody>
          <a:bodyPr anchor="t" rtlCol="false" tIns="0" lIns="0" bIns="0" rIns="0">
            <a:spAutoFit/>
          </a:bodyPr>
          <a:lstStyle/>
          <a:p>
            <a:pPr algn="l">
              <a:lnSpc>
                <a:spcPts val="3729"/>
              </a:lnSpc>
            </a:pPr>
            <a:r>
              <a:rPr lang="en-US" b="true" sz="1700" spc="-5">
                <a:solidFill>
                  <a:srgbClr val="000000"/>
                </a:solidFill>
                <a:latin typeface="IBM Plex Sans Bold"/>
                <a:ea typeface="IBM Plex Sans Bold"/>
                <a:cs typeface="IBM Plex Sans Bold"/>
                <a:sym typeface="IBM Plex Sans Bold"/>
              </a:rPr>
              <a:t>a[5]</a:t>
            </a:r>
          </a:p>
        </p:txBody>
      </p:sp>
      <p:sp>
        <p:nvSpPr>
          <p:cNvPr name="TextBox 59" id="59"/>
          <p:cNvSpPr txBox="true"/>
          <p:nvPr/>
        </p:nvSpPr>
        <p:spPr>
          <a:xfrm rot="0">
            <a:off x="380581" y="4756309"/>
            <a:ext cx="363026" cy="1159878"/>
          </a:xfrm>
          <a:prstGeom prst="rect">
            <a:avLst/>
          </a:prstGeom>
        </p:spPr>
        <p:txBody>
          <a:bodyPr anchor="t" rtlCol="false" tIns="0" lIns="0" bIns="0" rIns="0">
            <a:spAutoFit/>
          </a:bodyPr>
          <a:lstStyle/>
          <a:p>
            <a:pPr algn="just">
              <a:lnSpc>
                <a:spcPts val="3110"/>
              </a:lnSpc>
            </a:pPr>
            <a:r>
              <a:rPr lang="en-US" b="true" sz="2000" spc="-14">
                <a:solidFill>
                  <a:srgbClr val="B51700"/>
                </a:solidFill>
                <a:latin typeface="Montserrat 2 Bold"/>
                <a:ea typeface="Montserrat 2 Bold"/>
                <a:cs typeface="Montserrat 2 Bold"/>
                <a:sym typeface="Montserrat 2 Bold"/>
              </a:rPr>
              <a:t>[0] [1] [2]</a:t>
            </a:r>
          </a:p>
        </p:txBody>
      </p:sp>
      <p:sp>
        <p:nvSpPr>
          <p:cNvPr name="TextBox 60" id="60"/>
          <p:cNvSpPr txBox="true"/>
          <p:nvPr/>
        </p:nvSpPr>
        <p:spPr>
          <a:xfrm rot="0">
            <a:off x="1132065" y="2551176"/>
            <a:ext cx="158458" cy="410918"/>
          </a:xfrm>
          <a:prstGeom prst="rect">
            <a:avLst/>
          </a:prstGeom>
        </p:spPr>
        <p:txBody>
          <a:bodyPr anchor="t" rtlCol="false" tIns="0" lIns="0" bIns="0" rIns="0">
            <a:spAutoFit/>
          </a:bodyPr>
          <a:lstStyle/>
          <a:p>
            <a:pPr algn="l">
              <a:lnSpc>
                <a:spcPts val="3421"/>
              </a:lnSpc>
            </a:pPr>
            <a:r>
              <a:rPr lang="en-US" b="true" sz="2200" spc="-6">
                <a:solidFill>
                  <a:srgbClr val="000000"/>
                </a:solidFill>
                <a:latin typeface="IBM Plex Sans Bold"/>
                <a:ea typeface="IBM Plex Sans Bold"/>
                <a:cs typeface="IBM Plex Sans Bold"/>
                <a:sym typeface="IBM Plex Sans Bold"/>
              </a:rPr>
              <a:t>5</a:t>
            </a:r>
          </a:p>
        </p:txBody>
      </p:sp>
      <p:sp>
        <p:nvSpPr>
          <p:cNvPr name="TextBox 61" id="61"/>
          <p:cNvSpPr txBox="true"/>
          <p:nvPr/>
        </p:nvSpPr>
        <p:spPr>
          <a:xfrm rot="0">
            <a:off x="990486" y="2972391"/>
            <a:ext cx="363026" cy="370065"/>
          </a:xfrm>
          <a:prstGeom prst="rect">
            <a:avLst/>
          </a:prstGeom>
        </p:spPr>
        <p:txBody>
          <a:bodyPr anchor="t" rtlCol="false" tIns="0" lIns="0" bIns="0" rIns="0">
            <a:spAutoFit/>
          </a:bodyPr>
          <a:lstStyle/>
          <a:p>
            <a:pPr algn="l">
              <a:lnSpc>
                <a:spcPts val="3110"/>
              </a:lnSpc>
            </a:pPr>
            <a:r>
              <a:rPr lang="en-US" b="true" sz="2000" spc="-14">
                <a:solidFill>
                  <a:srgbClr val="B51700"/>
                </a:solidFill>
                <a:latin typeface="Montserrat 2 Bold"/>
                <a:ea typeface="Montserrat 2 Bold"/>
                <a:cs typeface="Montserrat 2 Bold"/>
                <a:sym typeface="Montserrat 2 Bold"/>
              </a:rPr>
              <a:t>[0]</a:t>
            </a:r>
          </a:p>
        </p:txBody>
      </p:sp>
      <p:sp>
        <p:nvSpPr>
          <p:cNvPr name="TextBox 62" id="62"/>
          <p:cNvSpPr txBox="true"/>
          <p:nvPr/>
        </p:nvSpPr>
        <p:spPr>
          <a:xfrm rot="0">
            <a:off x="1014965" y="4434469"/>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[0]</a:t>
            </a:r>
          </a:p>
        </p:txBody>
      </p:sp>
      <p:sp>
        <p:nvSpPr>
          <p:cNvPr name="TextBox 63" id="63"/>
          <p:cNvSpPr txBox="true"/>
          <p:nvPr/>
        </p:nvSpPr>
        <p:spPr>
          <a:xfrm rot="0">
            <a:off x="1863147" y="2551176"/>
            <a:ext cx="363026" cy="789994"/>
          </a:xfrm>
          <a:prstGeom prst="rect">
            <a:avLst/>
          </a:prstGeom>
        </p:spPr>
        <p:txBody>
          <a:bodyPr anchor="t" rtlCol="false" tIns="0" lIns="0" bIns="0" rIns="0">
            <a:spAutoFit/>
          </a:bodyPr>
          <a:lstStyle/>
          <a:p>
            <a:pPr algn="ctr">
              <a:lnSpc>
                <a:spcPts val="3421"/>
              </a:lnSpc>
            </a:pPr>
            <a:r>
              <a:rPr lang="en-US" b="true" sz="2200" spc="-6">
                <a:solidFill>
                  <a:srgbClr val="000000"/>
                </a:solidFill>
                <a:latin typeface="IBM Plex Sans Bold"/>
                <a:ea typeface="IBM Plex Sans Bold"/>
                <a:cs typeface="IBM Plex Sans Bold"/>
                <a:sym typeface="IBM Plex Sans Bold"/>
              </a:rPr>
              <a:t>4</a:t>
            </a:r>
          </a:p>
          <a:p>
            <a:pPr algn="ctr">
              <a:lnSpc>
                <a:spcPts val="3110"/>
              </a:lnSpc>
            </a:pPr>
            <a:r>
              <a:rPr lang="en-US" b="true" sz="2000" spc="-14">
                <a:solidFill>
                  <a:srgbClr val="B51700"/>
                </a:solidFill>
                <a:latin typeface="Montserrat 2 Bold"/>
                <a:ea typeface="Montserrat 2 Bold"/>
                <a:cs typeface="Montserrat 2 Bold"/>
                <a:sym typeface="Montserrat 2 Bold"/>
              </a:rPr>
              <a:t>[1]</a:t>
            </a:r>
          </a:p>
        </p:txBody>
      </p:sp>
      <p:sp>
        <p:nvSpPr>
          <p:cNvPr name="TextBox 64" id="64"/>
          <p:cNvSpPr txBox="true"/>
          <p:nvPr/>
        </p:nvSpPr>
        <p:spPr>
          <a:xfrm rot="0">
            <a:off x="1887617" y="4434469"/>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[1]</a:t>
            </a:r>
          </a:p>
        </p:txBody>
      </p:sp>
      <p:sp>
        <p:nvSpPr>
          <p:cNvPr name="TextBox 65" id="65"/>
          <p:cNvSpPr txBox="true"/>
          <p:nvPr/>
        </p:nvSpPr>
        <p:spPr>
          <a:xfrm rot="0">
            <a:off x="2662418" y="4434469"/>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[2]</a:t>
            </a:r>
          </a:p>
        </p:txBody>
      </p:sp>
      <p:sp>
        <p:nvSpPr>
          <p:cNvPr name="TextBox 66" id="66"/>
          <p:cNvSpPr txBox="true"/>
          <p:nvPr/>
        </p:nvSpPr>
        <p:spPr>
          <a:xfrm rot="0">
            <a:off x="3512477" y="4434469"/>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[3]</a:t>
            </a:r>
          </a:p>
        </p:txBody>
      </p:sp>
      <p:sp>
        <p:nvSpPr>
          <p:cNvPr name="TextBox 67" id="67"/>
          <p:cNvSpPr txBox="true"/>
          <p:nvPr/>
        </p:nvSpPr>
        <p:spPr>
          <a:xfrm rot="0">
            <a:off x="4409151" y="2551176"/>
            <a:ext cx="158458" cy="410918"/>
          </a:xfrm>
          <a:prstGeom prst="rect">
            <a:avLst/>
          </a:prstGeom>
        </p:spPr>
        <p:txBody>
          <a:bodyPr anchor="t" rtlCol="false" tIns="0" lIns="0" bIns="0" rIns="0">
            <a:spAutoFit/>
          </a:bodyPr>
          <a:lstStyle/>
          <a:p>
            <a:pPr algn="l">
              <a:lnSpc>
                <a:spcPts val="3421"/>
              </a:lnSpc>
            </a:pPr>
            <a:r>
              <a:rPr lang="en-US" b="true" sz="2200" spc="-6">
                <a:solidFill>
                  <a:srgbClr val="000000"/>
                </a:solidFill>
                <a:latin typeface="IBM Plex Sans Bold"/>
                <a:ea typeface="IBM Plex Sans Bold"/>
                <a:cs typeface="IBM Plex Sans Bold"/>
                <a:sym typeface="IBM Plex Sans Bold"/>
              </a:rPr>
              <a:t>8</a:t>
            </a:r>
          </a:p>
        </p:txBody>
      </p:sp>
      <p:sp>
        <p:nvSpPr>
          <p:cNvPr name="TextBox 68" id="68"/>
          <p:cNvSpPr txBox="true"/>
          <p:nvPr/>
        </p:nvSpPr>
        <p:spPr>
          <a:xfrm rot="0">
            <a:off x="4336209" y="2972391"/>
            <a:ext cx="363026" cy="370065"/>
          </a:xfrm>
          <a:prstGeom prst="rect">
            <a:avLst/>
          </a:prstGeom>
        </p:spPr>
        <p:txBody>
          <a:bodyPr anchor="t" rtlCol="false" tIns="0" lIns="0" bIns="0" rIns="0">
            <a:spAutoFit/>
          </a:bodyPr>
          <a:lstStyle/>
          <a:p>
            <a:pPr algn="l">
              <a:lnSpc>
                <a:spcPts val="3110"/>
              </a:lnSpc>
            </a:pPr>
            <a:r>
              <a:rPr lang="en-US" b="true" sz="2000" spc="-14">
                <a:solidFill>
                  <a:srgbClr val="B51700"/>
                </a:solidFill>
                <a:latin typeface="Montserrat 2 Bold"/>
                <a:ea typeface="Montserrat 2 Bold"/>
                <a:cs typeface="Montserrat 2 Bold"/>
                <a:sym typeface="Montserrat 2 Bold"/>
              </a:rPr>
              <a:t>[4]</a:t>
            </a:r>
          </a:p>
        </p:txBody>
      </p:sp>
      <p:sp>
        <p:nvSpPr>
          <p:cNvPr name="TextBox 69" id="69"/>
          <p:cNvSpPr txBox="true"/>
          <p:nvPr/>
        </p:nvSpPr>
        <p:spPr>
          <a:xfrm rot="0">
            <a:off x="4360678" y="4434469"/>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[4]</a:t>
            </a:r>
          </a:p>
        </p:txBody>
      </p:sp>
      <p:sp>
        <p:nvSpPr>
          <p:cNvPr name="TextBox 70" id="70"/>
          <p:cNvSpPr txBox="true"/>
          <p:nvPr/>
        </p:nvSpPr>
        <p:spPr>
          <a:xfrm rot="0">
            <a:off x="5186258" y="3000966"/>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[5]</a:t>
            </a:r>
          </a:p>
        </p:txBody>
      </p:sp>
      <p:sp>
        <p:nvSpPr>
          <p:cNvPr name="TextBox 71" id="71"/>
          <p:cNvSpPr txBox="true"/>
          <p:nvPr/>
        </p:nvSpPr>
        <p:spPr>
          <a:xfrm rot="0">
            <a:off x="6009989" y="4434469"/>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[6]</a:t>
            </a:r>
          </a:p>
        </p:txBody>
      </p:sp>
      <p:sp>
        <p:nvSpPr>
          <p:cNvPr name="TextBox 72" id="72"/>
          <p:cNvSpPr txBox="true"/>
          <p:nvPr/>
        </p:nvSpPr>
        <p:spPr>
          <a:xfrm rot="0">
            <a:off x="6809261" y="3000966"/>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[7]</a:t>
            </a:r>
          </a:p>
        </p:txBody>
      </p:sp>
      <p:sp>
        <p:nvSpPr>
          <p:cNvPr name="TextBox 73" id="73"/>
          <p:cNvSpPr txBox="true"/>
          <p:nvPr/>
        </p:nvSpPr>
        <p:spPr>
          <a:xfrm rot="0">
            <a:off x="6833740" y="4434469"/>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[7]</a:t>
            </a:r>
          </a:p>
        </p:txBody>
      </p:sp>
      <p:sp>
        <p:nvSpPr>
          <p:cNvPr name="TextBox 74" id="74"/>
          <p:cNvSpPr txBox="true"/>
          <p:nvPr/>
        </p:nvSpPr>
        <p:spPr>
          <a:xfrm rot="0">
            <a:off x="7632973" y="3000966"/>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[8]</a:t>
            </a:r>
          </a:p>
        </p:txBody>
      </p:sp>
      <p:sp>
        <p:nvSpPr>
          <p:cNvPr name="TextBox 75" id="75"/>
          <p:cNvSpPr txBox="true"/>
          <p:nvPr/>
        </p:nvSpPr>
        <p:spPr>
          <a:xfrm rot="0">
            <a:off x="7657452" y="4434469"/>
            <a:ext cx="363026" cy="341490"/>
          </a:xfrm>
          <a:prstGeom prst="rect">
            <a:avLst/>
          </a:prstGeom>
        </p:spPr>
        <p:txBody>
          <a:bodyPr anchor="t" rtlCol="false" tIns="0" lIns="0" bIns="0" rIns="0">
            <a:spAutoFit/>
          </a:bodyPr>
          <a:lstStyle/>
          <a:p>
            <a:pPr algn="l">
              <a:lnSpc>
                <a:spcPts val="2800"/>
              </a:lnSpc>
            </a:pPr>
            <a:r>
              <a:rPr lang="en-US" b="true" sz="2000" spc="-14">
                <a:solidFill>
                  <a:srgbClr val="B51700"/>
                </a:solidFill>
                <a:latin typeface="Montserrat 2 Bold"/>
                <a:ea typeface="Montserrat 2 Bold"/>
                <a:cs typeface="Montserrat 2 Bold"/>
                <a:sym typeface="Montserrat 2 Bold"/>
              </a:rPr>
              <a:t>[8]</a:t>
            </a:r>
          </a:p>
        </p:txBody>
      </p:sp>
      <p:sp>
        <p:nvSpPr>
          <p:cNvPr name="TextBox 76" id="76"/>
          <p:cNvSpPr txBox="true"/>
          <p:nvPr/>
        </p:nvSpPr>
        <p:spPr>
          <a:xfrm rot="0">
            <a:off x="3675621" y="6830254"/>
            <a:ext cx="940308" cy="767286"/>
          </a:xfrm>
          <a:prstGeom prst="rect">
            <a:avLst/>
          </a:prstGeom>
        </p:spPr>
        <p:txBody>
          <a:bodyPr anchor="t" rtlCol="false" tIns="0" lIns="0" bIns="0" rIns="0">
            <a:spAutoFit/>
          </a:bodyPr>
          <a:lstStyle/>
          <a:p>
            <a:pPr algn="just">
              <a:lnSpc>
                <a:spcPts val="3180"/>
              </a:lnSpc>
            </a:pPr>
            <a:r>
              <a:rPr lang="en-US" b="true" sz="1700" spc="-5">
                <a:solidFill>
                  <a:srgbClr val="000000"/>
                </a:solidFill>
                <a:latin typeface="IBM Plex Sans Bold"/>
                <a:ea typeface="IBM Plex Sans Bold"/>
                <a:cs typeface="IBM Plex Sans Bold"/>
                <a:sym typeface="IBM Plex Sans Bold"/>
              </a:rPr>
              <a:t>a[2][0][2] a[0][0][1]</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23900" y="2260597"/>
            <a:ext cx="7525845" cy="663150"/>
            <a:chOff x="0" y="0"/>
            <a:chExt cx="7525842" cy="663156"/>
          </a:xfrm>
        </p:grpSpPr>
        <p:sp>
          <p:nvSpPr>
            <p:cNvPr name="Freeform 7" id="7"/>
            <p:cNvSpPr/>
            <p:nvPr/>
          </p:nvSpPr>
          <p:spPr>
            <a:xfrm flipH="false" flipV="false" rot="0">
              <a:off x="76200"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8" id="8"/>
            <p:cNvSpPr/>
            <p:nvPr/>
          </p:nvSpPr>
          <p:spPr>
            <a:xfrm flipH="false" flipV="false" rot="0">
              <a:off x="895477"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9" id="9"/>
            <p:cNvSpPr/>
            <p:nvPr/>
          </p:nvSpPr>
          <p:spPr>
            <a:xfrm flipH="false" flipV="false" rot="0">
              <a:off x="1714754"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0" id="10"/>
            <p:cNvSpPr/>
            <p:nvPr/>
          </p:nvSpPr>
          <p:spPr>
            <a:xfrm flipH="false" flipV="false" rot="0">
              <a:off x="2534031"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1" id="11"/>
            <p:cNvSpPr/>
            <p:nvPr/>
          </p:nvSpPr>
          <p:spPr>
            <a:xfrm flipH="false" flipV="false" rot="0">
              <a:off x="3353308"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2" id="12"/>
            <p:cNvSpPr/>
            <p:nvPr/>
          </p:nvSpPr>
          <p:spPr>
            <a:xfrm flipH="false" flipV="false" rot="0">
              <a:off x="4172585"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3" id="13"/>
            <p:cNvSpPr/>
            <p:nvPr/>
          </p:nvSpPr>
          <p:spPr>
            <a:xfrm flipH="false" flipV="false" rot="0">
              <a:off x="4991862"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4" id="14"/>
            <p:cNvSpPr/>
            <p:nvPr/>
          </p:nvSpPr>
          <p:spPr>
            <a:xfrm flipH="false" flipV="false" rot="0">
              <a:off x="5811139"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5" id="15"/>
            <p:cNvSpPr/>
            <p:nvPr/>
          </p:nvSpPr>
          <p:spPr>
            <a:xfrm flipH="false" flipV="false" rot="0">
              <a:off x="6630416" y="76200"/>
              <a:ext cx="819277" cy="510794"/>
            </a:xfrm>
            <a:custGeom>
              <a:avLst/>
              <a:gdLst/>
              <a:ahLst/>
              <a:cxnLst/>
              <a:rect r="r" b="b" t="t" l="l"/>
              <a:pathLst>
                <a:path h="510794" w="819277">
                  <a:moveTo>
                    <a:pt x="0" y="0"/>
                  </a:moveTo>
                  <a:lnTo>
                    <a:pt x="819277" y="0"/>
                  </a:lnTo>
                  <a:lnTo>
                    <a:pt x="819277" y="510794"/>
                  </a:lnTo>
                  <a:lnTo>
                    <a:pt x="0" y="510794"/>
                  </a:lnTo>
                  <a:close/>
                </a:path>
              </a:pathLst>
            </a:custGeom>
            <a:solidFill>
              <a:srgbClr val="73FDEA"/>
            </a:solidFill>
          </p:spPr>
        </p:sp>
        <p:sp>
          <p:nvSpPr>
            <p:cNvPr name="Freeform 16" id="16"/>
            <p:cNvSpPr/>
            <p:nvPr/>
          </p:nvSpPr>
          <p:spPr>
            <a:xfrm flipH="false" flipV="false" rot="0">
              <a:off x="882777"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17" id="17"/>
            <p:cNvSpPr/>
            <p:nvPr/>
          </p:nvSpPr>
          <p:spPr>
            <a:xfrm flipH="false" flipV="false" rot="0">
              <a:off x="1702054"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18" id="18"/>
            <p:cNvSpPr/>
            <p:nvPr/>
          </p:nvSpPr>
          <p:spPr>
            <a:xfrm flipH="false" flipV="false" rot="0">
              <a:off x="2521331"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19" id="19"/>
            <p:cNvSpPr/>
            <p:nvPr/>
          </p:nvSpPr>
          <p:spPr>
            <a:xfrm flipH="false" flipV="false" rot="0">
              <a:off x="3340608"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0" id="20"/>
            <p:cNvSpPr/>
            <p:nvPr/>
          </p:nvSpPr>
          <p:spPr>
            <a:xfrm flipH="false" flipV="false" rot="0">
              <a:off x="4159885"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1" id="21"/>
            <p:cNvSpPr/>
            <p:nvPr/>
          </p:nvSpPr>
          <p:spPr>
            <a:xfrm flipH="false" flipV="false" rot="0">
              <a:off x="4979162"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2" id="22"/>
            <p:cNvSpPr/>
            <p:nvPr/>
          </p:nvSpPr>
          <p:spPr>
            <a:xfrm flipH="false" flipV="false" rot="0">
              <a:off x="5798439"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3" id="23"/>
            <p:cNvSpPr/>
            <p:nvPr/>
          </p:nvSpPr>
          <p:spPr>
            <a:xfrm flipH="false" flipV="false" rot="0">
              <a:off x="6617716"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4" id="24"/>
            <p:cNvSpPr/>
            <p:nvPr/>
          </p:nvSpPr>
          <p:spPr>
            <a:xfrm flipH="false" flipV="false" rot="0">
              <a:off x="63500"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5" id="25"/>
            <p:cNvSpPr/>
            <p:nvPr/>
          </p:nvSpPr>
          <p:spPr>
            <a:xfrm flipH="false" flipV="false" rot="0">
              <a:off x="7436993" y="63500"/>
              <a:ext cx="25400" cy="536194"/>
            </a:xfrm>
            <a:custGeom>
              <a:avLst/>
              <a:gdLst/>
              <a:ahLst/>
              <a:cxnLst/>
              <a:rect r="r" b="b" t="t" l="l"/>
              <a:pathLst>
                <a:path h="536194" w="25400">
                  <a:moveTo>
                    <a:pt x="25400" y="0"/>
                  </a:moveTo>
                  <a:lnTo>
                    <a:pt x="25400" y="536194"/>
                  </a:lnTo>
                  <a:lnTo>
                    <a:pt x="0" y="536194"/>
                  </a:lnTo>
                  <a:lnTo>
                    <a:pt x="0" y="0"/>
                  </a:lnTo>
                  <a:close/>
                </a:path>
              </a:pathLst>
            </a:custGeom>
            <a:solidFill>
              <a:srgbClr val="017100"/>
            </a:solidFill>
          </p:spPr>
        </p:sp>
        <p:sp>
          <p:nvSpPr>
            <p:cNvPr name="Freeform 26" id="26"/>
            <p:cNvSpPr/>
            <p:nvPr/>
          </p:nvSpPr>
          <p:spPr>
            <a:xfrm flipH="false" flipV="false" rot="0">
              <a:off x="63500" y="63500"/>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sp>
          <p:nvSpPr>
            <p:cNvPr name="Freeform 27" id="27"/>
            <p:cNvSpPr/>
            <p:nvPr/>
          </p:nvSpPr>
          <p:spPr>
            <a:xfrm flipH="false" flipV="false" rot="0">
              <a:off x="63500" y="574294"/>
              <a:ext cx="7398893" cy="25400"/>
            </a:xfrm>
            <a:custGeom>
              <a:avLst/>
              <a:gdLst/>
              <a:ahLst/>
              <a:cxnLst/>
              <a:rect r="r" b="b" t="t" l="l"/>
              <a:pathLst>
                <a:path h="25400" w="7398893">
                  <a:moveTo>
                    <a:pt x="0" y="0"/>
                  </a:moveTo>
                  <a:lnTo>
                    <a:pt x="7398893" y="0"/>
                  </a:lnTo>
                  <a:lnTo>
                    <a:pt x="7398893" y="25400"/>
                  </a:lnTo>
                  <a:lnTo>
                    <a:pt x="0" y="25400"/>
                  </a:lnTo>
                  <a:close/>
                </a:path>
              </a:pathLst>
            </a:custGeom>
            <a:solidFill>
              <a:srgbClr val="017100"/>
            </a:solidFill>
          </p:spPr>
        </p:sp>
      </p:grpSp>
      <p:sp>
        <p:nvSpPr>
          <p:cNvPr name="Freeform 28" id="28"/>
          <p:cNvSpPr/>
          <p:nvPr/>
        </p:nvSpPr>
        <p:spPr>
          <a:xfrm flipH="false" flipV="false" rot="0">
            <a:off x="723900" y="4051297"/>
            <a:ext cx="7525845" cy="1310516"/>
          </a:xfrm>
          <a:custGeom>
            <a:avLst/>
            <a:gdLst/>
            <a:ahLst/>
            <a:cxnLst/>
            <a:rect r="r" b="b" t="t" l="l"/>
            <a:pathLst>
              <a:path h="1310516" w="7525845">
                <a:moveTo>
                  <a:pt x="0" y="0"/>
                </a:moveTo>
                <a:lnTo>
                  <a:pt x="7525845" y="0"/>
                </a:lnTo>
                <a:lnTo>
                  <a:pt x="7525845" y="1310516"/>
                </a:lnTo>
                <a:lnTo>
                  <a:pt x="0" y="1310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880520" y="6281938"/>
            <a:ext cx="2173338" cy="2173338"/>
          </a:xfrm>
          <a:custGeom>
            <a:avLst/>
            <a:gdLst/>
            <a:ahLst/>
            <a:cxnLst/>
            <a:rect r="r" b="b" t="t" l="l"/>
            <a:pathLst>
              <a:path h="2173338" w="2173338">
                <a:moveTo>
                  <a:pt x="0" y="0"/>
                </a:moveTo>
                <a:lnTo>
                  <a:pt x="2173338" y="0"/>
                </a:lnTo>
                <a:lnTo>
                  <a:pt x="2173338" y="2173338"/>
                </a:lnTo>
                <a:lnTo>
                  <a:pt x="0" y="2173338"/>
                </a:lnTo>
                <a:lnTo>
                  <a:pt x="0" y="0"/>
                </a:lnTo>
                <a:close/>
              </a:path>
            </a:pathLst>
          </a:custGeom>
          <a:blipFill>
            <a:blip r:embed="rId5"/>
            <a:stretch>
              <a:fillRect l="0" t="0" r="0" b="0"/>
            </a:stretch>
          </a:blipFill>
        </p:spPr>
      </p:sp>
      <p:sp>
        <p:nvSpPr>
          <p:cNvPr name="TextBox 30" id="30"/>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1" id="31"/>
          <p:cNvSpPr txBox="true"/>
          <p:nvPr/>
        </p:nvSpPr>
        <p:spPr>
          <a:xfrm rot="0">
            <a:off x="799595" y="820865"/>
            <a:ext cx="2921127" cy="1116902"/>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Types of Array</a:t>
            </a:r>
          </a:p>
          <a:p>
            <a:pPr algn="l">
              <a:lnSpc>
                <a:spcPts val="2800"/>
              </a:lnSpc>
            </a:pPr>
            <a:r>
              <a:rPr lang="en-US" b="true" sz="2000" spc="-6">
                <a:solidFill>
                  <a:srgbClr val="000000"/>
                </a:solidFill>
                <a:latin typeface="IBM Plex Sans Bold"/>
                <a:ea typeface="IBM Plex Sans Bold"/>
                <a:cs typeface="IBM Plex Sans Bold"/>
                <a:sym typeface="IBM Plex Sans Bold"/>
              </a:rPr>
              <a:t>One dimensional array :</a:t>
            </a:r>
          </a:p>
        </p:txBody>
      </p:sp>
      <p:sp>
        <p:nvSpPr>
          <p:cNvPr name="TextBox 32" id="32"/>
          <p:cNvSpPr txBox="true"/>
          <p:nvPr/>
        </p:nvSpPr>
        <p:spPr>
          <a:xfrm rot="0">
            <a:off x="1132065" y="24622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5</a:t>
            </a:r>
          </a:p>
        </p:txBody>
      </p:sp>
      <p:sp>
        <p:nvSpPr>
          <p:cNvPr name="TextBox 33" id="33"/>
          <p:cNvSpPr txBox="true"/>
          <p:nvPr/>
        </p:nvSpPr>
        <p:spPr>
          <a:xfrm rot="0">
            <a:off x="1054389" y="4227576"/>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1 5 24</a:t>
            </a:r>
          </a:p>
        </p:txBody>
      </p:sp>
      <p:sp>
        <p:nvSpPr>
          <p:cNvPr name="TextBox 34" id="34"/>
          <p:cNvSpPr txBox="true"/>
          <p:nvPr/>
        </p:nvSpPr>
        <p:spPr>
          <a:xfrm rot="0">
            <a:off x="1951330" y="24622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4</a:t>
            </a:r>
          </a:p>
        </p:txBody>
      </p:sp>
      <p:sp>
        <p:nvSpPr>
          <p:cNvPr name="TextBox 35" id="35"/>
          <p:cNvSpPr txBox="true"/>
          <p:nvPr/>
        </p:nvSpPr>
        <p:spPr>
          <a:xfrm rot="0">
            <a:off x="1873663" y="4227576"/>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33 4 50</a:t>
            </a:r>
          </a:p>
        </p:txBody>
      </p:sp>
      <p:sp>
        <p:nvSpPr>
          <p:cNvPr name="TextBox 36" id="36"/>
          <p:cNvSpPr txBox="true"/>
          <p:nvPr/>
        </p:nvSpPr>
        <p:spPr>
          <a:xfrm rot="0">
            <a:off x="2692937" y="24622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10</a:t>
            </a:r>
          </a:p>
        </p:txBody>
      </p:sp>
      <p:sp>
        <p:nvSpPr>
          <p:cNvPr name="TextBox 37" id="37"/>
          <p:cNvSpPr txBox="true"/>
          <p:nvPr/>
        </p:nvSpPr>
        <p:spPr>
          <a:xfrm rot="0">
            <a:off x="2692937" y="4227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55 10 37</a:t>
            </a:r>
          </a:p>
        </p:txBody>
      </p:sp>
      <p:sp>
        <p:nvSpPr>
          <p:cNvPr name="TextBox 38" id="38"/>
          <p:cNvSpPr txBox="true"/>
          <p:nvPr/>
        </p:nvSpPr>
        <p:spPr>
          <a:xfrm rot="0">
            <a:off x="3512201" y="24622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39" id="39"/>
          <p:cNvSpPr txBox="true"/>
          <p:nvPr/>
        </p:nvSpPr>
        <p:spPr>
          <a:xfrm rot="0">
            <a:off x="3512201" y="4227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91 11 40</a:t>
            </a:r>
          </a:p>
        </p:txBody>
      </p:sp>
      <p:sp>
        <p:nvSpPr>
          <p:cNvPr name="TextBox 40" id="40"/>
          <p:cNvSpPr txBox="true"/>
          <p:nvPr/>
        </p:nvSpPr>
        <p:spPr>
          <a:xfrm rot="0">
            <a:off x="4409151" y="2462279"/>
            <a:ext cx="158458"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a:t>
            </a:r>
          </a:p>
        </p:txBody>
      </p:sp>
      <p:sp>
        <p:nvSpPr>
          <p:cNvPr name="TextBox 41" id="41"/>
          <p:cNvSpPr txBox="true"/>
          <p:nvPr/>
        </p:nvSpPr>
        <p:spPr>
          <a:xfrm rot="0">
            <a:off x="4331475" y="4227576"/>
            <a:ext cx="316906" cy="1144895"/>
          </a:xfrm>
          <a:prstGeom prst="rect">
            <a:avLst/>
          </a:prstGeom>
        </p:spPr>
        <p:txBody>
          <a:bodyPr anchor="t" rtlCol="false" tIns="0" lIns="0" bIns="0" rIns="0">
            <a:spAutoFit/>
          </a:bodyPr>
          <a:lstStyle/>
          <a:p>
            <a:pPr algn="ctr">
              <a:lnSpc>
                <a:spcPts val="3040"/>
              </a:lnSpc>
            </a:pPr>
            <a:r>
              <a:rPr lang="en-US" b="true" sz="2200" spc="-6">
                <a:solidFill>
                  <a:srgbClr val="000000"/>
                </a:solidFill>
                <a:latin typeface="IBM Plex Sans Bold"/>
                <a:ea typeface="IBM Plex Sans Bold"/>
                <a:cs typeface="IBM Plex Sans Bold"/>
                <a:sym typeface="IBM Plex Sans Bold"/>
              </a:rPr>
              <a:t>20 8 48</a:t>
            </a:r>
          </a:p>
        </p:txBody>
      </p:sp>
      <p:sp>
        <p:nvSpPr>
          <p:cNvPr name="TextBox 42" id="42"/>
          <p:cNvSpPr txBox="true"/>
          <p:nvPr/>
        </p:nvSpPr>
        <p:spPr>
          <a:xfrm rot="0">
            <a:off x="5150749" y="24622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11</a:t>
            </a:r>
          </a:p>
        </p:txBody>
      </p:sp>
      <p:sp>
        <p:nvSpPr>
          <p:cNvPr name="TextBox 43" id="43"/>
          <p:cNvSpPr txBox="true"/>
          <p:nvPr/>
        </p:nvSpPr>
        <p:spPr>
          <a:xfrm rot="0">
            <a:off x="5150749" y="4227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51 11 30</a:t>
            </a:r>
          </a:p>
        </p:txBody>
      </p:sp>
      <p:sp>
        <p:nvSpPr>
          <p:cNvPr name="TextBox 44" id="44"/>
          <p:cNvSpPr txBox="true"/>
          <p:nvPr/>
        </p:nvSpPr>
        <p:spPr>
          <a:xfrm rot="0">
            <a:off x="5970013" y="24622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68</a:t>
            </a:r>
          </a:p>
        </p:txBody>
      </p:sp>
      <p:sp>
        <p:nvSpPr>
          <p:cNvPr name="TextBox 45" id="45"/>
          <p:cNvSpPr txBox="true"/>
          <p:nvPr/>
        </p:nvSpPr>
        <p:spPr>
          <a:xfrm rot="0">
            <a:off x="5970013" y="4227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62 68 59</a:t>
            </a:r>
          </a:p>
        </p:txBody>
      </p:sp>
      <p:sp>
        <p:nvSpPr>
          <p:cNvPr name="TextBox 46" id="46"/>
          <p:cNvSpPr txBox="true"/>
          <p:nvPr/>
        </p:nvSpPr>
        <p:spPr>
          <a:xfrm rot="0">
            <a:off x="6789287" y="24622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87</a:t>
            </a:r>
          </a:p>
        </p:txBody>
      </p:sp>
      <p:sp>
        <p:nvSpPr>
          <p:cNvPr name="TextBox 47" id="47"/>
          <p:cNvSpPr txBox="true"/>
          <p:nvPr/>
        </p:nvSpPr>
        <p:spPr>
          <a:xfrm rot="0">
            <a:off x="6789287" y="4227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74 87 81</a:t>
            </a:r>
          </a:p>
        </p:txBody>
      </p:sp>
      <p:sp>
        <p:nvSpPr>
          <p:cNvPr name="TextBox 48" id="48"/>
          <p:cNvSpPr txBox="true"/>
          <p:nvPr/>
        </p:nvSpPr>
        <p:spPr>
          <a:xfrm rot="0">
            <a:off x="7608560" y="2462279"/>
            <a:ext cx="316906" cy="372818"/>
          </a:xfrm>
          <a:prstGeom prst="rect">
            <a:avLst/>
          </a:prstGeom>
        </p:spPr>
        <p:txBody>
          <a:bodyPr anchor="t" rtlCol="false" tIns="0" lIns="0" bIns="0" rIns="0">
            <a:spAutoFit/>
          </a:bodyPr>
          <a:lstStyle/>
          <a:p>
            <a:pPr algn="l">
              <a:lnSpc>
                <a:spcPts val="3079"/>
              </a:lnSpc>
            </a:pPr>
            <a:r>
              <a:rPr lang="en-US" b="true" sz="2200" spc="-6">
                <a:solidFill>
                  <a:srgbClr val="000000"/>
                </a:solidFill>
                <a:latin typeface="IBM Plex Sans Bold"/>
                <a:ea typeface="IBM Plex Sans Bold"/>
                <a:cs typeface="IBM Plex Sans Bold"/>
                <a:sym typeface="IBM Plex Sans Bold"/>
              </a:rPr>
              <a:t>12</a:t>
            </a:r>
          </a:p>
        </p:txBody>
      </p:sp>
      <p:sp>
        <p:nvSpPr>
          <p:cNvPr name="TextBox 49" id="49"/>
          <p:cNvSpPr txBox="true"/>
          <p:nvPr/>
        </p:nvSpPr>
        <p:spPr>
          <a:xfrm rot="0">
            <a:off x="7608560" y="4227576"/>
            <a:ext cx="316906" cy="1144895"/>
          </a:xfrm>
          <a:prstGeom prst="rect">
            <a:avLst/>
          </a:prstGeom>
        </p:spPr>
        <p:txBody>
          <a:bodyPr anchor="t" rtlCol="false" tIns="0" lIns="0" bIns="0" rIns="0">
            <a:spAutoFit/>
          </a:bodyPr>
          <a:lstStyle/>
          <a:p>
            <a:pPr algn="just">
              <a:lnSpc>
                <a:spcPts val="3040"/>
              </a:lnSpc>
            </a:pPr>
            <a:r>
              <a:rPr lang="en-US" b="true" sz="2200" spc="-6">
                <a:solidFill>
                  <a:srgbClr val="000000"/>
                </a:solidFill>
                <a:latin typeface="IBM Plex Sans Bold"/>
                <a:ea typeface="IBM Plex Sans Bold"/>
                <a:cs typeface="IBM Plex Sans Bold"/>
                <a:sym typeface="IBM Plex Sans Bold"/>
              </a:rPr>
              <a:t>13 12 93</a:t>
            </a:r>
          </a:p>
        </p:txBody>
      </p:sp>
      <p:sp>
        <p:nvSpPr>
          <p:cNvPr name="TextBox 50" id="50"/>
          <p:cNvSpPr txBox="true"/>
          <p:nvPr/>
        </p:nvSpPr>
        <p:spPr>
          <a:xfrm rot="0">
            <a:off x="799595" y="3437601"/>
            <a:ext cx="2843917"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Two dimensional array </a:t>
            </a:r>
          </a:p>
        </p:txBody>
      </p:sp>
      <p:sp>
        <p:nvSpPr>
          <p:cNvPr name="TextBox 51" id="51"/>
          <p:cNvSpPr txBox="true"/>
          <p:nvPr/>
        </p:nvSpPr>
        <p:spPr>
          <a:xfrm rot="0">
            <a:off x="756209" y="5769969"/>
            <a:ext cx="3050667" cy="342395"/>
          </a:xfrm>
          <a:prstGeom prst="rect">
            <a:avLst/>
          </a:prstGeom>
        </p:spPr>
        <p:txBody>
          <a:bodyPr anchor="t" rtlCol="false" tIns="0" lIns="0" bIns="0" rIns="0">
            <a:spAutoFit/>
          </a:bodyPr>
          <a:lstStyle/>
          <a:p>
            <a:pPr algn="l">
              <a:lnSpc>
                <a:spcPts val="2800"/>
              </a:lnSpc>
            </a:pPr>
            <a:r>
              <a:rPr lang="en-US" b="true" sz="2000" spc="-6">
                <a:solidFill>
                  <a:srgbClr val="000000"/>
                </a:solidFill>
                <a:latin typeface="IBM Plex Sans Bold"/>
                <a:ea typeface="IBM Plex Sans Bold"/>
                <a:cs typeface="IBM Plex Sans Bold"/>
                <a:sym typeface="IBM Plex Sans Bold"/>
              </a:rPr>
              <a:t>Three dimensional array </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3004797" cy="97536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9753600"/>
                  </a:moveTo>
                  <a:lnTo>
                    <a:pt x="0" y="0"/>
                  </a:lnTo>
                  <a:lnTo>
                    <a:pt x="13004800" y="0"/>
                  </a:lnTo>
                  <a:lnTo>
                    <a:pt x="13004800" y="9753600"/>
                  </a:lnTo>
                  <a:close/>
                </a:path>
              </a:pathLst>
            </a:custGeom>
            <a:solidFill>
              <a:srgbClr val="000000"/>
            </a:solidFill>
          </p:spPr>
        </p:sp>
      </p:grpSp>
      <p:sp>
        <p:nvSpPr>
          <p:cNvPr name="Freeform 4" id="4"/>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sp>
        <p:nvSpPr>
          <p:cNvPr name="Freeform 5" id="5"/>
          <p:cNvSpPr/>
          <p:nvPr/>
        </p:nvSpPr>
        <p:spPr>
          <a:xfrm flipH="false" flipV="false" rot="0">
            <a:off x="10896600" y="7772400"/>
            <a:ext cx="1677838" cy="1677838"/>
          </a:xfrm>
          <a:custGeom>
            <a:avLst/>
            <a:gdLst/>
            <a:ahLst/>
            <a:cxnLst/>
            <a:rect r="r" b="b" t="t" l="l"/>
            <a:pathLst>
              <a:path h="1677838" w="1677838">
                <a:moveTo>
                  <a:pt x="0" y="0"/>
                </a:moveTo>
                <a:lnTo>
                  <a:pt x="1677838" y="0"/>
                </a:lnTo>
                <a:lnTo>
                  <a:pt x="1677838" y="1677838"/>
                </a:lnTo>
                <a:lnTo>
                  <a:pt x="0" y="1677838"/>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736597" y="1981200"/>
            <a:ext cx="6961632" cy="558927"/>
            <a:chOff x="0" y="0"/>
            <a:chExt cx="6961632" cy="558927"/>
          </a:xfrm>
        </p:grpSpPr>
        <p:sp>
          <p:nvSpPr>
            <p:cNvPr name="Freeform 7" id="7"/>
            <p:cNvSpPr/>
            <p:nvPr/>
          </p:nvSpPr>
          <p:spPr>
            <a:xfrm flipH="false" flipV="false" rot="0">
              <a:off x="76200" y="76200"/>
              <a:ext cx="756539" cy="406527"/>
            </a:xfrm>
            <a:custGeom>
              <a:avLst/>
              <a:gdLst/>
              <a:ahLst/>
              <a:cxnLst/>
              <a:rect r="r" b="b" t="t" l="l"/>
              <a:pathLst>
                <a:path h="406527" w="756539">
                  <a:moveTo>
                    <a:pt x="0" y="0"/>
                  </a:moveTo>
                  <a:lnTo>
                    <a:pt x="756539" y="0"/>
                  </a:lnTo>
                  <a:lnTo>
                    <a:pt x="756539" y="406527"/>
                  </a:lnTo>
                  <a:lnTo>
                    <a:pt x="0" y="406527"/>
                  </a:lnTo>
                  <a:close/>
                </a:path>
              </a:pathLst>
            </a:custGeom>
            <a:solidFill>
              <a:srgbClr val="73FDEA"/>
            </a:solidFill>
          </p:spPr>
        </p:sp>
        <p:sp>
          <p:nvSpPr>
            <p:cNvPr name="Freeform 8" id="8"/>
            <p:cNvSpPr/>
            <p:nvPr/>
          </p:nvSpPr>
          <p:spPr>
            <a:xfrm flipH="false" flipV="false" rot="0">
              <a:off x="832739" y="76200"/>
              <a:ext cx="756539" cy="406527"/>
            </a:xfrm>
            <a:custGeom>
              <a:avLst/>
              <a:gdLst/>
              <a:ahLst/>
              <a:cxnLst/>
              <a:rect r="r" b="b" t="t" l="l"/>
              <a:pathLst>
                <a:path h="406527" w="756539">
                  <a:moveTo>
                    <a:pt x="0" y="0"/>
                  </a:moveTo>
                  <a:lnTo>
                    <a:pt x="756539" y="0"/>
                  </a:lnTo>
                  <a:lnTo>
                    <a:pt x="756539" y="406527"/>
                  </a:lnTo>
                  <a:lnTo>
                    <a:pt x="0" y="406527"/>
                  </a:lnTo>
                  <a:close/>
                </a:path>
              </a:pathLst>
            </a:custGeom>
            <a:solidFill>
              <a:srgbClr val="73FDEA"/>
            </a:solidFill>
          </p:spPr>
        </p:sp>
        <p:sp>
          <p:nvSpPr>
            <p:cNvPr name="Freeform 9" id="9"/>
            <p:cNvSpPr/>
            <p:nvPr/>
          </p:nvSpPr>
          <p:spPr>
            <a:xfrm flipH="false" flipV="false" rot="0">
              <a:off x="1589405" y="76200"/>
              <a:ext cx="756539" cy="406527"/>
            </a:xfrm>
            <a:custGeom>
              <a:avLst/>
              <a:gdLst/>
              <a:ahLst/>
              <a:cxnLst/>
              <a:rect r="r" b="b" t="t" l="l"/>
              <a:pathLst>
                <a:path h="406527" w="756539">
                  <a:moveTo>
                    <a:pt x="0" y="0"/>
                  </a:moveTo>
                  <a:lnTo>
                    <a:pt x="756539" y="0"/>
                  </a:lnTo>
                  <a:lnTo>
                    <a:pt x="756539" y="406527"/>
                  </a:lnTo>
                  <a:lnTo>
                    <a:pt x="0" y="406527"/>
                  </a:lnTo>
                  <a:close/>
                </a:path>
              </a:pathLst>
            </a:custGeom>
            <a:solidFill>
              <a:srgbClr val="73FDEA"/>
            </a:solidFill>
          </p:spPr>
        </p:sp>
        <p:sp>
          <p:nvSpPr>
            <p:cNvPr name="Freeform 10" id="10"/>
            <p:cNvSpPr/>
            <p:nvPr/>
          </p:nvSpPr>
          <p:spPr>
            <a:xfrm flipH="false" flipV="false" rot="0">
              <a:off x="2345944" y="76200"/>
              <a:ext cx="756539" cy="406527"/>
            </a:xfrm>
            <a:custGeom>
              <a:avLst/>
              <a:gdLst/>
              <a:ahLst/>
              <a:cxnLst/>
              <a:rect r="r" b="b" t="t" l="l"/>
              <a:pathLst>
                <a:path h="406527" w="756539">
                  <a:moveTo>
                    <a:pt x="0" y="0"/>
                  </a:moveTo>
                  <a:lnTo>
                    <a:pt x="756539" y="0"/>
                  </a:lnTo>
                  <a:lnTo>
                    <a:pt x="756539" y="406527"/>
                  </a:lnTo>
                  <a:lnTo>
                    <a:pt x="0" y="406527"/>
                  </a:lnTo>
                  <a:close/>
                </a:path>
              </a:pathLst>
            </a:custGeom>
            <a:solidFill>
              <a:srgbClr val="73FDEA"/>
            </a:solidFill>
          </p:spPr>
        </p:sp>
        <p:sp>
          <p:nvSpPr>
            <p:cNvPr name="Freeform 11" id="11"/>
            <p:cNvSpPr/>
            <p:nvPr/>
          </p:nvSpPr>
          <p:spPr>
            <a:xfrm flipH="false" flipV="false" rot="0">
              <a:off x="3102483" y="76200"/>
              <a:ext cx="756539" cy="406527"/>
            </a:xfrm>
            <a:custGeom>
              <a:avLst/>
              <a:gdLst/>
              <a:ahLst/>
              <a:cxnLst/>
              <a:rect r="r" b="b" t="t" l="l"/>
              <a:pathLst>
                <a:path h="406527" w="756539">
                  <a:moveTo>
                    <a:pt x="0" y="0"/>
                  </a:moveTo>
                  <a:lnTo>
                    <a:pt x="756539" y="0"/>
                  </a:lnTo>
                  <a:lnTo>
                    <a:pt x="756539" y="406527"/>
                  </a:lnTo>
                  <a:lnTo>
                    <a:pt x="0" y="406527"/>
                  </a:lnTo>
                  <a:close/>
                </a:path>
              </a:pathLst>
            </a:custGeom>
            <a:solidFill>
              <a:srgbClr val="73FDEA"/>
            </a:solidFill>
          </p:spPr>
        </p:sp>
        <p:sp>
          <p:nvSpPr>
            <p:cNvPr name="Freeform 12" id="12"/>
            <p:cNvSpPr/>
            <p:nvPr/>
          </p:nvSpPr>
          <p:spPr>
            <a:xfrm flipH="false" flipV="false" rot="0">
              <a:off x="3859149" y="76200"/>
              <a:ext cx="756539" cy="406527"/>
            </a:xfrm>
            <a:custGeom>
              <a:avLst/>
              <a:gdLst/>
              <a:ahLst/>
              <a:cxnLst/>
              <a:rect r="r" b="b" t="t" l="l"/>
              <a:pathLst>
                <a:path h="406527" w="756539">
                  <a:moveTo>
                    <a:pt x="0" y="0"/>
                  </a:moveTo>
                  <a:lnTo>
                    <a:pt x="756539" y="0"/>
                  </a:lnTo>
                  <a:lnTo>
                    <a:pt x="756539" y="406527"/>
                  </a:lnTo>
                  <a:lnTo>
                    <a:pt x="0" y="406527"/>
                  </a:lnTo>
                  <a:close/>
                </a:path>
              </a:pathLst>
            </a:custGeom>
            <a:solidFill>
              <a:srgbClr val="73FDEA"/>
            </a:solidFill>
          </p:spPr>
        </p:sp>
        <p:sp>
          <p:nvSpPr>
            <p:cNvPr name="Freeform 13" id="13"/>
            <p:cNvSpPr/>
            <p:nvPr/>
          </p:nvSpPr>
          <p:spPr>
            <a:xfrm flipH="false" flipV="false" rot="0">
              <a:off x="4615688" y="76200"/>
              <a:ext cx="756539" cy="406527"/>
            </a:xfrm>
            <a:custGeom>
              <a:avLst/>
              <a:gdLst/>
              <a:ahLst/>
              <a:cxnLst/>
              <a:rect r="r" b="b" t="t" l="l"/>
              <a:pathLst>
                <a:path h="406527" w="756539">
                  <a:moveTo>
                    <a:pt x="0" y="0"/>
                  </a:moveTo>
                  <a:lnTo>
                    <a:pt x="756539" y="0"/>
                  </a:lnTo>
                  <a:lnTo>
                    <a:pt x="756539" y="406527"/>
                  </a:lnTo>
                  <a:lnTo>
                    <a:pt x="0" y="406527"/>
                  </a:lnTo>
                  <a:close/>
                </a:path>
              </a:pathLst>
            </a:custGeom>
            <a:solidFill>
              <a:srgbClr val="73FDEA"/>
            </a:solidFill>
          </p:spPr>
        </p:sp>
        <p:sp>
          <p:nvSpPr>
            <p:cNvPr name="Freeform 14" id="14"/>
            <p:cNvSpPr/>
            <p:nvPr/>
          </p:nvSpPr>
          <p:spPr>
            <a:xfrm flipH="false" flipV="false" rot="0">
              <a:off x="5372227" y="76200"/>
              <a:ext cx="756539" cy="406527"/>
            </a:xfrm>
            <a:custGeom>
              <a:avLst/>
              <a:gdLst/>
              <a:ahLst/>
              <a:cxnLst/>
              <a:rect r="r" b="b" t="t" l="l"/>
              <a:pathLst>
                <a:path h="406527" w="756539">
                  <a:moveTo>
                    <a:pt x="0" y="0"/>
                  </a:moveTo>
                  <a:lnTo>
                    <a:pt x="756539" y="0"/>
                  </a:lnTo>
                  <a:lnTo>
                    <a:pt x="756539" y="406527"/>
                  </a:lnTo>
                  <a:lnTo>
                    <a:pt x="0" y="406527"/>
                  </a:lnTo>
                  <a:close/>
                </a:path>
              </a:pathLst>
            </a:custGeom>
            <a:solidFill>
              <a:srgbClr val="73FDEA"/>
            </a:solidFill>
          </p:spPr>
        </p:sp>
        <p:sp>
          <p:nvSpPr>
            <p:cNvPr name="Freeform 15" id="15"/>
            <p:cNvSpPr/>
            <p:nvPr/>
          </p:nvSpPr>
          <p:spPr>
            <a:xfrm flipH="false" flipV="false" rot="0">
              <a:off x="6128893" y="76200"/>
              <a:ext cx="756539" cy="406527"/>
            </a:xfrm>
            <a:custGeom>
              <a:avLst/>
              <a:gdLst/>
              <a:ahLst/>
              <a:cxnLst/>
              <a:rect r="r" b="b" t="t" l="l"/>
              <a:pathLst>
                <a:path h="406527" w="756539">
                  <a:moveTo>
                    <a:pt x="0" y="0"/>
                  </a:moveTo>
                  <a:lnTo>
                    <a:pt x="756539" y="0"/>
                  </a:lnTo>
                  <a:lnTo>
                    <a:pt x="756539" y="406527"/>
                  </a:lnTo>
                  <a:lnTo>
                    <a:pt x="0" y="406527"/>
                  </a:lnTo>
                  <a:close/>
                </a:path>
              </a:pathLst>
            </a:custGeom>
            <a:solidFill>
              <a:srgbClr val="73FDEA"/>
            </a:solidFill>
          </p:spPr>
        </p:sp>
        <p:sp>
          <p:nvSpPr>
            <p:cNvPr name="Freeform 16" id="16"/>
            <p:cNvSpPr/>
            <p:nvPr/>
          </p:nvSpPr>
          <p:spPr>
            <a:xfrm flipH="false" flipV="false" rot="0">
              <a:off x="820039"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17" id="17"/>
            <p:cNvSpPr/>
            <p:nvPr/>
          </p:nvSpPr>
          <p:spPr>
            <a:xfrm flipH="false" flipV="false" rot="0">
              <a:off x="1576705"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18" id="18"/>
            <p:cNvSpPr/>
            <p:nvPr/>
          </p:nvSpPr>
          <p:spPr>
            <a:xfrm flipH="false" flipV="false" rot="0">
              <a:off x="2333244"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19" id="19"/>
            <p:cNvSpPr/>
            <p:nvPr/>
          </p:nvSpPr>
          <p:spPr>
            <a:xfrm flipH="false" flipV="false" rot="0">
              <a:off x="3089783"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20" id="20"/>
            <p:cNvSpPr/>
            <p:nvPr/>
          </p:nvSpPr>
          <p:spPr>
            <a:xfrm flipH="false" flipV="false" rot="0">
              <a:off x="3846449"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21" id="21"/>
            <p:cNvSpPr/>
            <p:nvPr/>
          </p:nvSpPr>
          <p:spPr>
            <a:xfrm flipH="false" flipV="false" rot="0">
              <a:off x="4602988"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22" id="22"/>
            <p:cNvSpPr/>
            <p:nvPr/>
          </p:nvSpPr>
          <p:spPr>
            <a:xfrm flipH="false" flipV="false" rot="0">
              <a:off x="5359527"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23" id="23"/>
            <p:cNvSpPr/>
            <p:nvPr/>
          </p:nvSpPr>
          <p:spPr>
            <a:xfrm flipH="false" flipV="false" rot="0">
              <a:off x="6116193"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24" id="24"/>
            <p:cNvSpPr/>
            <p:nvPr/>
          </p:nvSpPr>
          <p:spPr>
            <a:xfrm flipH="false" flipV="false" rot="0">
              <a:off x="63500"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25" id="25"/>
            <p:cNvSpPr/>
            <p:nvPr/>
          </p:nvSpPr>
          <p:spPr>
            <a:xfrm flipH="false" flipV="false" rot="0">
              <a:off x="6872732" y="63500"/>
              <a:ext cx="25400" cy="431927"/>
            </a:xfrm>
            <a:custGeom>
              <a:avLst/>
              <a:gdLst/>
              <a:ahLst/>
              <a:cxnLst/>
              <a:rect r="r" b="b" t="t" l="l"/>
              <a:pathLst>
                <a:path h="431927" w="25400">
                  <a:moveTo>
                    <a:pt x="25400" y="0"/>
                  </a:moveTo>
                  <a:lnTo>
                    <a:pt x="25400" y="431927"/>
                  </a:lnTo>
                  <a:lnTo>
                    <a:pt x="0" y="431927"/>
                  </a:lnTo>
                  <a:lnTo>
                    <a:pt x="0" y="0"/>
                  </a:lnTo>
                  <a:close/>
                </a:path>
              </a:pathLst>
            </a:custGeom>
            <a:solidFill>
              <a:srgbClr val="017100"/>
            </a:solidFill>
          </p:spPr>
        </p:sp>
        <p:sp>
          <p:nvSpPr>
            <p:cNvPr name="Freeform 26" id="26"/>
            <p:cNvSpPr/>
            <p:nvPr/>
          </p:nvSpPr>
          <p:spPr>
            <a:xfrm flipH="false" flipV="false" rot="0">
              <a:off x="63500" y="63500"/>
              <a:ext cx="6834632" cy="25400"/>
            </a:xfrm>
            <a:custGeom>
              <a:avLst/>
              <a:gdLst/>
              <a:ahLst/>
              <a:cxnLst/>
              <a:rect r="r" b="b" t="t" l="l"/>
              <a:pathLst>
                <a:path h="25400" w="6834632">
                  <a:moveTo>
                    <a:pt x="0" y="0"/>
                  </a:moveTo>
                  <a:lnTo>
                    <a:pt x="6834632" y="0"/>
                  </a:lnTo>
                  <a:lnTo>
                    <a:pt x="6834632" y="25400"/>
                  </a:lnTo>
                  <a:lnTo>
                    <a:pt x="0" y="25400"/>
                  </a:lnTo>
                  <a:close/>
                </a:path>
              </a:pathLst>
            </a:custGeom>
            <a:solidFill>
              <a:srgbClr val="017100"/>
            </a:solidFill>
          </p:spPr>
        </p:sp>
        <p:sp>
          <p:nvSpPr>
            <p:cNvPr name="Freeform 27" id="27"/>
            <p:cNvSpPr/>
            <p:nvPr/>
          </p:nvSpPr>
          <p:spPr>
            <a:xfrm flipH="false" flipV="false" rot="0">
              <a:off x="63500" y="470027"/>
              <a:ext cx="6834632" cy="25400"/>
            </a:xfrm>
            <a:custGeom>
              <a:avLst/>
              <a:gdLst/>
              <a:ahLst/>
              <a:cxnLst/>
              <a:rect r="r" b="b" t="t" l="l"/>
              <a:pathLst>
                <a:path h="25400" w="6834632">
                  <a:moveTo>
                    <a:pt x="0" y="0"/>
                  </a:moveTo>
                  <a:lnTo>
                    <a:pt x="6834632" y="0"/>
                  </a:lnTo>
                  <a:lnTo>
                    <a:pt x="6834632" y="25400"/>
                  </a:lnTo>
                  <a:lnTo>
                    <a:pt x="0" y="25400"/>
                  </a:lnTo>
                  <a:close/>
                </a:path>
              </a:pathLst>
            </a:custGeom>
            <a:solidFill>
              <a:srgbClr val="017100"/>
            </a:solidFill>
          </p:spPr>
        </p:sp>
      </p:grpSp>
      <p:sp>
        <p:nvSpPr>
          <p:cNvPr name="Freeform 28" id="28"/>
          <p:cNvSpPr/>
          <p:nvPr/>
        </p:nvSpPr>
        <p:spPr>
          <a:xfrm flipH="false" flipV="false" rot="0">
            <a:off x="704850" y="3498847"/>
            <a:ext cx="10116817" cy="4280249"/>
          </a:xfrm>
          <a:custGeom>
            <a:avLst/>
            <a:gdLst/>
            <a:ahLst/>
            <a:cxnLst/>
            <a:rect r="r" b="b" t="t" l="l"/>
            <a:pathLst>
              <a:path h="4280249" w="10116817">
                <a:moveTo>
                  <a:pt x="0" y="0"/>
                </a:moveTo>
                <a:lnTo>
                  <a:pt x="10116817" y="0"/>
                </a:lnTo>
                <a:lnTo>
                  <a:pt x="10116817" y="4280249"/>
                </a:lnTo>
                <a:lnTo>
                  <a:pt x="0" y="42802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9610858" y="8588054"/>
            <a:ext cx="1534830" cy="499605"/>
          </a:xfrm>
          <a:prstGeom prst="rect">
            <a:avLst/>
          </a:prstGeom>
        </p:spPr>
        <p:txBody>
          <a:bodyPr anchor="t" rtlCol="false" tIns="0" lIns="0" bIns="0" rIns="0">
            <a:spAutoFit/>
          </a:bodyPr>
          <a:lstStyle/>
          <a:p>
            <a:pPr algn="ctr">
              <a:lnSpc>
                <a:spcPts val="2556"/>
              </a:lnSpc>
            </a:pPr>
            <a:r>
              <a:rPr lang="en-US" sz="2400">
                <a:solidFill>
                  <a:srgbClr val="000000"/>
                </a:solidFill>
                <a:latin typeface="Helvetica World"/>
                <a:ea typeface="Helvetica World"/>
                <a:cs typeface="Helvetica World"/>
                <a:sym typeface="Helvetica World"/>
              </a:rPr>
              <a:t>AppMillers</a:t>
            </a:r>
          </a:p>
          <a:p>
            <a:pPr algn="ctr">
              <a:lnSpc>
                <a:spcPts val="2249"/>
              </a:lnSpc>
            </a:pPr>
            <a:r>
              <a:rPr lang="en-US" sz="1300">
                <a:solidFill>
                  <a:srgbClr val="000000"/>
                </a:solidFill>
                <a:latin typeface="Helvetica World"/>
                <a:ea typeface="Helvetica World"/>
                <a:cs typeface="Helvetica World"/>
                <a:sym typeface="Helvetica World"/>
              </a:rPr>
              <a:t>www.appmillers.com</a:t>
            </a:r>
          </a:p>
        </p:txBody>
      </p:sp>
      <p:sp>
        <p:nvSpPr>
          <p:cNvPr name="TextBox 30" id="30"/>
          <p:cNvSpPr txBox="true"/>
          <p:nvPr/>
        </p:nvSpPr>
        <p:spPr>
          <a:xfrm rot="0">
            <a:off x="800510" y="820865"/>
            <a:ext cx="3266742" cy="513588"/>
          </a:xfrm>
          <a:prstGeom prst="rect">
            <a:avLst/>
          </a:prstGeom>
        </p:spPr>
        <p:txBody>
          <a:bodyPr anchor="t" rtlCol="false" tIns="0" lIns="0" bIns="0" rIns="0">
            <a:spAutoFit/>
          </a:bodyPr>
          <a:lstStyle/>
          <a:p>
            <a:pPr algn="l">
              <a:lnSpc>
                <a:spcPts val="4200"/>
              </a:lnSpc>
            </a:pPr>
            <a:r>
              <a:rPr lang="en-US" b="true" sz="3000" spc="-9">
                <a:solidFill>
                  <a:srgbClr val="FFFFFF"/>
                </a:solidFill>
                <a:latin typeface="IBM Plex Sans Bold"/>
                <a:ea typeface="IBM Plex Sans Bold"/>
                <a:cs typeface="IBM Plex Sans Bold"/>
                <a:sym typeface="IBM Plex Sans Bold"/>
              </a:rPr>
              <a:t>Arrays in Memory</a:t>
            </a:r>
          </a:p>
        </p:txBody>
      </p:sp>
      <p:sp>
        <p:nvSpPr>
          <p:cNvPr name="TextBox 31" id="31"/>
          <p:cNvSpPr txBox="true"/>
          <p:nvPr/>
        </p:nvSpPr>
        <p:spPr>
          <a:xfrm rot="0">
            <a:off x="1131075" y="2164461"/>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5</a:t>
            </a:r>
          </a:p>
        </p:txBody>
      </p:sp>
      <p:sp>
        <p:nvSpPr>
          <p:cNvPr name="TextBox 32" id="32"/>
          <p:cNvSpPr txBox="true"/>
          <p:nvPr/>
        </p:nvSpPr>
        <p:spPr>
          <a:xfrm rot="0">
            <a:off x="1887655" y="2164461"/>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a:t>
            </a:r>
          </a:p>
        </p:txBody>
      </p:sp>
      <p:sp>
        <p:nvSpPr>
          <p:cNvPr name="TextBox 33" id="33"/>
          <p:cNvSpPr txBox="true"/>
          <p:nvPr/>
        </p:nvSpPr>
        <p:spPr>
          <a:xfrm rot="0">
            <a:off x="2505580" y="5174361"/>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5</a:t>
            </a:r>
          </a:p>
        </p:txBody>
      </p:sp>
      <p:sp>
        <p:nvSpPr>
          <p:cNvPr name="TextBox 34" id="34"/>
          <p:cNvSpPr txBox="true"/>
          <p:nvPr/>
        </p:nvSpPr>
        <p:spPr>
          <a:xfrm rot="0">
            <a:off x="2584218" y="21644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a:t>
            </a:r>
          </a:p>
        </p:txBody>
      </p:sp>
      <p:sp>
        <p:nvSpPr>
          <p:cNvPr name="TextBox 35" id="35"/>
          <p:cNvSpPr txBox="true"/>
          <p:nvPr/>
        </p:nvSpPr>
        <p:spPr>
          <a:xfrm rot="0">
            <a:off x="3217193" y="5174361"/>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4</a:t>
            </a:r>
          </a:p>
        </p:txBody>
      </p:sp>
      <p:sp>
        <p:nvSpPr>
          <p:cNvPr name="TextBox 36" id="36"/>
          <p:cNvSpPr txBox="true"/>
          <p:nvPr/>
        </p:nvSpPr>
        <p:spPr>
          <a:xfrm rot="0">
            <a:off x="3340798" y="21644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11</a:t>
            </a:r>
          </a:p>
        </p:txBody>
      </p:sp>
      <p:sp>
        <p:nvSpPr>
          <p:cNvPr name="TextBox 37" id="37"/>
          <p:cNvSpPr txBox="true"/>
          <p:nvPr/>
        </p:nvSpPr>
        <p:spPr>
          <a:xfrm rot="0">
            <a:off x="3868779" y="51743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10</a:t>
            </a:r>
          </a:p>
        </p:txBody>
      </p:sp>
      <p:sp>
        <p:nvSpPr>
          <p:cNvPr name="TextBox 38" id="38"/>
          <p:cNvSpPr txBox="true"/>
          <p:nvPr/>
        </p:nvSpPr>
        <p:spPr>
          <a:xfrm rot="0">
            <a:off x="4157396" y="2164461"/>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8</a:t>
            </a:r>
          </a:p>
        </p:txBody>
      </p:sp>
      <p:sp>
        <p:nvSpPr>
          <p:cNvPr name="TextBox 39" id="39"/>
          <p:cNvSpPr txBox="true"/>
          <p:nvPr/>
        </p:nvSpPr>
        <p:spPr>
          <a:xfrm rot="0">
            <a:off x="4580392" y="51743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11</a:t>
            </a:r>
          </a:p>
        </p:txBody>
      </p:sp>
      <p:sp>
        <p:nvSpPr>
          <p:cNvPr name="TextBox 40" id="40"/>
          <p:cNvSpPr txBox="true"/>
          <p:nvPr/>
        </p:nvSpPr>
        <p:spPr>
          <a:xfrm rot="0">
            <a:off x="4853959" y="21644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11</a:t>
            </a:r>
          </a:p>
        </p:txBody>
      </p:sp>
      <p:sp>
        <p:nvSpPr>
          <p:cNvPr name="TextBox 41" id="41"/>
          <p:cNvSpPr txBox="true"/>
          <p:nvPr/>
        </p:nvSpPr>
        <p:spPr>
          <a:xfrm rot="0">
            <a:off x="5352021" y="5174361"/>
            <a:ext cx="122444"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8</a:t>
            </a:r>
          </a:p>
        </p:txBody>
      </p:sp>
      <p:sp>
        <p:nvSpPr>
          <p:cNvPr name="TextBox 42" id="42"/>
          <p:cNvSpPr txBox="true"/>
          <p:nvPr/>
        </p:nvSpPr>
        <p:spPr>
          <a:xfrm rot="0">
            <a:off x="5610539" y="21644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68</a:t>
            </a:r>
          </a:p>
        </p:txBody>
      </p:sp>
      <p:sp>
        <p:nvSpPr>
          <p:cNvPr name="TextBox 43" id="43"/>
          <p:cNvSpPr txBox="true"/>
          <p:nvPr/>
        </p:nvSpPr>
        <p:spPr>
          <a:xfrm rot="0">
            <a:off x="6003608" y="51743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11</a:t>
            </a:r>
          </a:p>
        </p:txBody>
      </p:sp>
      <p:sp>
        <p:nvSpPr>
          <p:cNvPr name="TextBox 44" id="44"/>
          <p:cNvSpPr txBox="true"/>
          <p:nvPr/>
        </p:nvSpPr>
        <p:spPr>
          <a:xfrm rot="0">
            <a:off x="6367120" y="21644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87</a:t>
            </a:r>
          </a:p>
        </p:txBody>
      </p:sp>
      <p:sp>
        <p:nvSpPr>
          <p:cNvPr name="TextBox 45" id="45"/>
          <p:cNvSpPr txBox="true"/>
          <p:nvPr/>
        </p:nvSpPr>
        <p:spPr>
          <a:xfrm rot="0">
            <a:off x="6715220" y="51743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68</a:t>
            </a:r>
          </a:p>
        </p:txBody>
      </p:sp>
      <p:sp>
        <p:nvSpPr>
          <p:cNvPr name="TextBox 46" id="46"/>
          <p:cNvSpPr txBox="true"/>
          <p:nvPr/>
        </p:nvSpPr>
        <p:spPr>
          <a:xfrm rot="0">
            <a:off x="7123700" y="21644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12</a:t>
            </a:r>
          </a:p>
        </p:txBody>
      </p:sp>
      <p:sp>
        <p:nvSpPr>
          <p:cNvPr name="TextBox 47" id="47"/>
          <p:cNvSpPr txBox="true"/>
          <p:nvPr/>
        </p:nvSpPr>
        <p:spPr>
          <a:xfrm rot="0">
            <a:off x="7426833" y="51743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87</a:t>
            </a:r>
          </a:p>
        </p:txBody>
      </p:sp>
      <p:sp>
        <p:nvSpPr>
          <p:cNvPr name="TextBox 48" id="48"/>
          <p:cNvSpPr txBox="true"/>
          <p:nvPr/>
        </p:nvSpPr>
        <p:spPr>
          <a:xfrm rot="0">
            <a:off x="8138436" y="5174361"/>
            <a:ext cx="244878" cy="287226"/>
          </a:xfrm>
          <a:prstGeom prst="rect">
            <a:avLst/>
          </a:prstGeom>
        </p:spPr>
        <p:txBody>
          <a:bodyPr anchor="t" rtlCol="false" tIns="0" lIns="0" bIns="0" rIns="0">
            <a:spAutoFit/>
          </a:bodyPr>
          <a:lstStyle/>
          <a:p>
            <a:pPr algn="l">
              <a:lnSpc>
                <a:spcPts val="2379"/>
              </a:lnSpc>
            </a:pPr>
            <a:r>
              <a:rPr lang="en-US" b="true" sz="1700" spc="-5">
                <a:solidFill>
                  <a:srgbClr val="000000"/>
                </a:solidFill>
                <a:latin typeface="IBM Plex Sans Bold"/>
                <a:ea typeface="IBM Plex Sans Bold"/>
                <a:cs typeface="IBM Plex Sans Bold"/>
                <a:sym typeface="IBM Plex Sans Bold"/>
              </a:rPr>
              <a:t>12</a:t>
            </a:r>
          </a:p>
        </p:txBody>
      </p:sp>
      <p:sp>
        <p:nvSpPr>
          <p:cNvPr name="TextBox 49" id="49"/>
          <p:cNvSpPr txBox="true"/>
          <p:nvPr/>
        </p:nvSpPr>
        <p:spPr>
          <a:xfrm rot="0">
            <a:off x="825036" y="3148908"/>
            <a:ext cx="1179709" cy="371827"/>
          </a:xfrm>
          <a:prstGeom prst="rect">
            <a:avLst/>
          </a:prstGeom>
        </p:spPr>
        <p:txBody>
          <a:bodyPr anchor="t" rtlCol="false" tIns="0" lIns="0" bIns="0" rIns="0">
            <a:spAutoFit/>
          </a:bodyPr>
          <a:lstStyle/>
          <a:p>
            <a:pPr algn="l">
              <a:lnSpc>
                <a:spcPts val="3079"/>
              </a:lnSpc>
            </a:pPr>
            <a:r>
              <a:rPr lang="en-US" b="true" sz="2200" spc="-15">
                <a:solidFill>
                  <a:srgbClr val="000000"/>
                </a:solidFill>
                <a:latin typeface="Montserrat 2 Bold"/>
                <a:ea typeface="Montserrat 2 Bold"/>
                <a:cs typeface="Montserrat 2 Bold"/>
                <a:sym typeface="Montserrat 2 Bold"/>
              </a:rPr>
              <a:t>Memory</a:t>
            </a:r>
          </a:p>
        </p:txBody>
      </p:sp>
      <p:sp>
        <p:nvSpPr>
          <p:cNvPr name="TextBox 50" id="50"/>
          <p:cNvSpPr txBox="true"/>
          <p:nvPr/>
        </p:nvSpPr>
        <p:spPr>
          <a:xfrm rot="0">
            <a:off x="862622" y="1523305"/>
            <a:ext cx="2514962" cy="371827"/>
          </a:xfrm>
          <a:prstGeom prst="rect">
            <a:avLst/>
          </a:prstGeom>
        </p:spPr>
        <p:txBody>
          <a:bodyPr anchor="t" rtlCol="false" tIns="0" lIns="0" bIns="0" rIns="0">
            <a:spAutoFit/>
          </a:bodyPr>
          <a:lstStyle/>
          <a:p>
            <a:pPr algn="l">
              <a:lnSpc>
                <a:spcPts val="3079"/>
              </a:lnSpc>
            </a:pPr>
            <a:r>
              <a:rPr lang="en-US" b="true" sz="2200" spc="-15">
                <a:solidFill>
                  <a:srgbClr val="000000"/>
                </a:solidFill>
                <a:latin typeface="Montserrat 2 Bold"/>
                <a:ea typeface="Montserrat 2 Bold"/>
                <a:cs typeface="Montserrat 2 Bold"/>
                <a:sym typeface="Montserrat 2 Bold"/>
              </a:rPr>
              <a:t>One Dimensional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DAGlc389O8E</dc:identifier>
  <dcterms:modified xsi:type="dcterms:W3CDTF">2011-08-01T06:04:30Z</dcterms:modified>
  <cp:revision>1</cp:revision>
  <dc:title>Data+Structures+and+Algorithms+Bootcamp+in+Python+slides+Remaster.pdf (1/2)</dc:title>
</cp:coreProperties>
</file>